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5" r:id="rId2"/>
  </p:sldMasterIdLst>
  <p:notesMasterIdLst>
    <p:notesMasterId r:id="rId12"/>
  </p:notesMasterIdLst>
  <p:handoutMasterIdLst>
    <p:handoutMasterId r:id="rId13"/>
  </p:handoutMasterIdLst>
  <p:sldIdLst>
    <p:sldId id="733" r:id="rId3"/>
    <p:sldId id="2134958917" r:id="rId4"/>
    <p:sldId id="2134958918" r:id="rId5"/>
    <p:sldId id="2134958919" r:id="rId6"/>
    <p:sldId id="2134958920" r:id="rId7"/>
    <p:sldId id="2134958921" r:id="rId8"/>
    <p:sldId id="2134958922" r:id="rId9"/>
    <p:sldId id="2134958923" r:id="rId10"/>
    <p:sldId id="2134958924" r:id="rId11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hish Agrawal" initials="AA" lastIdx="4" clrIdx="0">
    <p:extLst>
      <p:ext uri="{19B8F6BF-5375-455C-9EA6-DF929625EA0E}">
        <p15:presenceInfo xmlns:p15="http://schemas.microsoft.com/office/powerpoint/2012/main" userId="Ashish Agrawa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2065"/>
    <a:srgbClr val="005176"/>
    <a:srgbClr val="032F87"/>
    <a:srgbClr val="0F20FF"/>
    <a:srgbClr val="002060"/>
    <a:srgbClr val="1E40CA"/>
    <a:srgbClr val="020202"/>
    <a:srgbClr val="00314A"/>
    <a:srgbClr val="FF9999"/>
    <a:srgbClr val="2E8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96247" autoAdjust="0"/>
  </p:normalViewPr>
  <p:slideViewPr>
    <p:cSldViewPr snapToGrid="0">
      <p:cViewPr varScale="1">
        <p:scale>
          <a:sx n="106" d="100"/>
          <a:sy n="106" d="100"/>
        </p:scale>
        <p:origin x="73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295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5C38DA3-DDBB-4212-B93B-2776DE890A8E}"/>
              </a:ext>
            </a:extLst>
          </p:cNvPr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731520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pPr algn="ctr"/>
            <a:r>
              <a:rPr lang="en-US" sz="800" dirty="0">
                <a:solidFill>
                  <a:srgbClr val="7F7F7F"/>
                </a:solidFill>
                <a:latin typeface="Arial" panose="020B0604020202020204" pitchFamily="34" charset="0"/>
              </a:rPr>
              <a:t>Public Information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E4F5A0-46E4-482E-8721-5B62942927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ED7D1DA6-4580-4333-B972-2C77E1088380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7DC932-A316-4A59-B5C8-4F2D751E8A8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92948-C271-4002-9E48-A716B55872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B0DCCB46-CAA3-4735-A726-3B8E9C6E09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78824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731520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ctr">
              <a:defRPr lang="en-US" sz="800" b="0" i="0" u="none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Public Information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EF95FC5E-96E8-4228-A351-FB30642C9195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EE659F0A-A928-429B-BEF5-EBE80D6AD1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75078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Public Information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59F0A-A928-429B-BEF5-EBE80D6AD1A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35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Public Information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59F0A-A928-429B-BEF5-EBE80D6AD1A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094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46534" y="3240505"/>
            <a:ext cx="11745466" cy="197317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none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66520" y="6358048"/>
            <a:ext cx="101644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91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185864"/>
            <a:ext cx="11029615" cy="4672936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defRPr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000" indent="-306000">
              <a:buClr>
                <a:schemeClr val="accent6">
                  <a:lumMod val="50000"/>
                </a:schemeClr>
              </a:buClr>
              <a:buSzPct val="103000"/>
              <a:buFont typeface="Agency FB" panose="020B0503020202020204" pitchFamily="34" charset="0"/>
              <a:buChar char="—"/>
              <a:defRPr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accent6">
                  <a:lumMod val="50000"/>
                </a:schemeClr>
              </a:buClr>
              <a:defRPr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accent6">
                  <a:lumMod val="50000"/>
                </a:schemeClr>
              </a:buClr>
              <a:defRPr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6">
                  <a:lumMod val="50000"/>
                </a:schemeClr>
              </a:buClr>
              <a:defRPr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D59618F-4823-4AF0-A04B-8C18DA8914E9}" type="datetime1">
              <a:rPr lang="en-US" smtClean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51404" y="6466846"/>
            <a:ext cx="349249" cy="365125"/>
          </a:xfrm>
          <a:noFill/>
          <a:ln>
            <a:noFill/>
          </a:ln>
        </p:spPr>
        <p:txBody>
          <a:bodyPr/>
          <a:lstStyle>
            <a:lvl1pPr>
              <a:defRPr sz="105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E03D36-A5BD-45A4-920C-39440BD4D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5913"/>
            <a:ext cx="11001208" cy="7616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2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10" name="Rectangle 30">
            <a:extLst>
              <a:ext uri="{FF2B5EF4-FFF2-40B4-BE49-F238E27FC236}">
                <a16:creationId xmlns:a16="http://schemas.microsoft.com/office/drawing/2014/main" id="{395FD6C0-E7E8-4AAA-86A9-C3305516B6B6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112687" y="135913"/>
            <a:ext cx="155448" cy="75385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 sz="1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00B5A8-0346-4726-A921-3A8F87BED27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0" y="990600"/>
            <a:ext cx="12161520" cy="0"/>
          </a:xfrm>
          <a:prstGeom prst="line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E9BF5CA-586E-469A-B48F-420FAF612609}"/>
              </a:ext>
            </a:extLst>
          </p:cNvPr>
          <p:cNvSpPr/>
          <p:nvPr userDrawn="1"/>
        </p:nvSpPr>
        <p:spPr>
          <a:xfrm>
            <a:off x="0" y="6435304"/>
            <a:ext cx="12192000" cy="428211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tx1">
                  <a:lumMod val="20000"/>
                  <a:lumOff val="80000"/>
                  <a:alpha val="50000"/>
                </a:schemeClr>
              </a:gs>
              <a:gs pos="100000">
                <a:schemeClr val="tx1">
                  <a:lumMod val="20000"/>
                  <a:lumOff val="80000"/>
                  <a:alpha val="2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8912F31D-DD87-45EE-AF42-EC9C75A849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33517" y="6484498"/>
            <a:ext cx="593315" cy="34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7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35913"/>
            <a:ext cx="11001208" cy="7616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200152"/>
            <a:ext cx="11029616" cy="46586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5577" y="6455260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11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7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lang="en-US" sz="2200" b="0" kern="1200" cap="none" dirty="0">
          <a:solidFill>
            <a:schemeClr val="tx1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6">
            <a:lumMod val="50000"/>
          </a:schemeClr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6">
            <a:lumMod val="50000"/>
          </a:schemeClr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6">
            <a:lumMod val="50000"/>
          </a:schemeClr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6">
            <a:lumMod val="50000"/>
          </a:schemeClr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6">
            <a:lumMod val="50000"/>
          </a:schemeClr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A8361E6-F144-46F5-A71E-A0FB06304C3A}"/>
              </a:ext>
            </a:extLst>
          </p:cNvPr>
          <p:cNvSpPr/>
          <p:nvPr/>
        </p:nvSpPr>
        <p:spPr>
          <a:xfrm flipH="1">
            <a:off x="1508884" y="1572030"/>
            <a:ext cx="177281" cy="3854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343EAE-CA35-4134-8B92-FDCBD3C9D2BD}"/>
              </a:ext>
            </a:extLst>
          </p:cNvPr>
          <p:cNvSpPr/>
          <p:nvPr/>
        </p:nvSpPr>
        <p:spPr>
          <a:xfrm>
            <a:off x="0" y="3454173"/>
            <a:ext cx="11756571" cy="200273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DC3E1A1-2EF4-44AD-A14A-ED5FC3A7CB6C}"/>
              </a:ext>
            </a:extLst>
          </p:cNvPr>
          <p:cNvSpPr txBox="1">
            <a:spLocks/>
          </p:cNvSpPr>
          <p:nvPr/>
        </p:nvSpPr>
        <p:spPr>
          <a:xfrm>
            <a:off x="199621" y="3648262"/>
            <a:ext cx="5896379" cy="16377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none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Analytics Case Study: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Lyka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DC3E1A1-2EF4-44AD-A14A-ED5FC3A7CB6C}"/>
              </a:ext>
            </a:extLst>
          </p:cNvPr>
          <p:cNvSpPr txBox="1">
            <a:spLocks/>
          </p:cNvSpPr>
          <p:nvPr/>
        </p:nvSpPr>
        <p:spPr>
          <a:xfrm>
            <a:off x="199621" y="4651915"/>
            <a:ext cx="5896379" cy="13424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none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March 2022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102EBF1-E042-41A0-AE66-4CB06A4CA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02" y="1079135"/>
            <a:ext cx="2184726" cy="130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00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A96CCB-9451-4E2B-B75E-E22C29CF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Lyka is selling its products through an online shopping platform</a:t>
            </a:r>
          </a:p>
          <a:p>
            <a:r>
              <a:rPr lang="en-IN" dirty="0"/>
              <a:t>Some of the Lyka products are medicated and hence prescribed by physicians</a:t>
            </a:r>
          </a:p>
          <a:p>
            <a:r>
              <a:rPr lang="en-IN" dirty="0"/>
              <a:t>Lyka’s senior management has asked ProcDNA team to create a PowerPoint based report highlighting various KPIs to track consumer behaviour and product performance</a:t>
            </a:r>
          </a:p>
          <a:p>
            <a:r>
              <a:rPr lang="en-IN" dirty="0"/>
              <a:t>ProcDNA team has come up with different metrics that can be tracked. Please use the data file provided to you to answer the questions in the follow-up slides</a:t>
            </a:r>
          </a:p>
          <a:p>
            <a:r>
              <a:rPr lang="en-IN" dirty="0"/>
              <a:t>Take relevant assumptions and feel free to do desk research, wherever required. Please add a slide on assumptions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5EEECC-5AEC-4806-A953-FE39A2849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3286755-5890-4E9F-BB3F-59301D282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Lyka is a multi-national beauty product company having 17 products in the portfolio</a:t>
            </a:r>
          </a:p>
        </p:txBody>
      </p:sp>
    </p:spTree>
    <p:extLst>
      <p:ext uri="{BB962C8B-B14F-4D97-AF65-F5344CB8AC3E}">
        <p14:creationId xmlns:p14="http://schemas.microsoft.com/office/powerpoint/2010/main" val="1140744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D27210-6BAA-453A-8E2D-4508A5DA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885912-5FD2-4FFF-B6C9-C912307A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Consumer Reorder Trend</a:t>
            </a:r>
            <a:endParaRPr lang="en-US" dirty="0"/>
          </a:p>
        </p:txBody>
      </p:sp>
      <p:graphicFrame>
        <p:nvGraphicFramePr>
          <p:cNvPr id="7" name="Content Placeholder 9">
            <a:extLst>
              <a:ext uri="{FF2B5EF4-FFF2-40B4-BE49-F238E27FC236}">
                <a16:creationId xmlns:a16="http://schemas.microsoft.com/office/drawing/2014/main" id="{ED005DB1-4C90-4D6D-BF87-73165AFA89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5899893"/>
              </p:ext>
            </p:extLst>
          </p:nvPr>
        </p:nvGraphicFramePr>
        <p:xfrm>
          <a:off x="2252919" y="1268097"/>
          <a:ext cx="7714570" cy="3307592"/>
        </p:xfrm>
        <a:graphic>
          <a:graphicData uri="http://schemas.openxmlformats.org/drawingml/2006/table">
            <a:tbl>
              <a:tblPr firstRow="1" bandRow="1"/>
              <a:tblGrid>
                <a:gridCol w="1279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3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0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0252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Order Frequency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0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Consumers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0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of Total</a:t>
                      </a:r>
                    </a:p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Consumers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0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Avg Days Between Orders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0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7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1239440"/>
                  </a:ext>
                </a:extLst>
              </a:tr>
              <a:tr h="26573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1+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73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2+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73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3+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73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4+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73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5+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73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6+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73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7+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73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8+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73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9+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090156C-A874-4543-92F5-9A52967854D9}"/>
              </a:ext>
            </a:extLst>
          </p:cNvPr>
          <p:cNvSpPr txBox="1"/>
          <p:nvPr/>
        </p:nvSpPr>
        <p:spPr>
          <a:xfrm>
            <a:off x="776377" y="4802369"/>
            <a:ext cx="10627744" cy="11827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400" i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key findings from the above data here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400" i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the same slide considering only 2019 data. Does the reorder trend remain the same?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400" i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checks will you apply on the raw data as well as the output to ensure the data accuracy?</a:t>
            </a:r>
            <a:endParaRPr lang="en-US" sz="1400" i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2DBBCF-91C7-405C-9D98-640795469BD9}"/>
              </a:ext>
            </a:extLst>
          </p:cNvPr>
          <p:cNvSpPr/>
          <p:nvPr/>
        </p:nvSpPr>
        <p:spPr>
          <a:xfrm>
            <a:off x="142093" y="6092493"/>
            <a:ext cx="11936221" cy="26702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en-US" sz="1000" b="1" i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  <a:r>
              <a:rPr lang="en-US" sz="1000" i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order frequency is a subset of its previous customer population. For instance, customers with 1+ order frequency will be a portion of those customers that bought at least once (i.e., order frequency 1)</a:t>
            </a:r>
          </a:p>
        </p:txBody>
      </p:sp>
    </p:spTree>
    <p:extLst>
      <p:ext uri="{BB962C8B-B14F-4D97-AF65-F5344CB8AC3E}">
        <p14:creationId xmlns:p14="http://schemas.microsoft.com/office/powerpoint/2010/main" val="3060402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BEB0AC-9264-4EC4-BAA9-B5628D1A8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ADB9D4-030A-4529-B911-7DF7844BA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Average Order Value (AOV) and Units / Order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0EACBBC-69D2-4A23-AA7D-1AE97DB0F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599431"/>
              </p:ext>
            </p:extLst>
          </p:nvPr>
        </p:nvGraphicFramePr>
        <p:xfrm>
          <a:off x="2314162" y="1483848"/>
          <a:ext cx="7081050" cy="2100024"/>
        </p:xfrm>
        <a:graphic>
          <a:graphicData uri="http://schemas.openxmlformats.org/drawingml/2006/table">
            <a:tbl>
              <a:tblPr firstRow="1" bandRow="1"/>
              <a:tblGrid>
                <a:gridCol w="2918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583">
                  <a:extLst>
                    <a:ext uri="{9D8B030D-6E8A-4147-A177-3AD203B41FA5}">
                      <a16:colId xmlns:a16="http://schemas.microsoft.com/office/drawing/2014/main" val="242655610"/>
                    </a:ext>
                  </a:extLst>
                </a:gridCol>
                <a:gridCol w="832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5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25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5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854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Order Frequency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0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0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1+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0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2+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0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3+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0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4+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0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90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Sales through these orders</a:t>
                      </a:r>
                    </a:p>
                  </a:txBody>
                  <a:tcPr marL="18288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90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number of orders placed</a:t>
                      </a:r>
                    </a:p>
                  </a:txBody>
                  <a:tcPr marL="18288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90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Units of product ordered</a:t>
                      </a:r>
                    </a:p>
                  </a:txBody>
                  <a:tcPr marL="18288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53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 Order Value (AOV)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06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0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0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0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0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0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54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Units/Order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06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0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0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0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0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0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8F21B2A-5A7F-497A-9E1C-79AE9A68A9DB}"/>
              </a:ext>
            </a:extLst>
          </p:cNvPr>
          <p:cNvSpPr txBox="1"/>
          <p:nvPr/>
        </p:nvSpPr>
        <p:spPr>
          <a:xfrm>
            <a:off x="782128" y="4831944"/>
            <a:ext cx="10627744" cy="1448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400" i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key findings from the above data here. Does AOV metric help understand sales growth as consumers place repeat orders? 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400" i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there a correlation between AOV and order frequency?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400" i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the same slide considering only 2019 data. Is there a drop in AOV for any order frequency?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400" i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checks will you apply on the raw data as well as the output to ensure the data accuracy?</a:t>
            </a:r>
            <a:endParaRPr lang="en-US" sz="1400" i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03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B468E6-0FC0-4444-B392-2C5043CC4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more valuable for Lyka – adding more new customers or maintaining the existing customers? Why? Support your answers with relevant data cuts / tables / charts</a:t>
            </a:r>
          </a:p>
          <a:p>
            <a:r>
              <a:rPr lang="en-US" dirty="0"/>
              <a:t>Highlight your key findings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2C2A49-F48E-4431-A011-4A9A0B1FA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7E2964-BD12-4157-B1DB-C79F935FD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Consumer Growth Drivers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051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8A4577-6BC6-4FAF-92E0-1A66C1449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 table highlighting the sales by each product in two time periods – </a:t>
            </a:r>
          </a:p>
          <a:p>
            <a:pPr lvl="1"/>
            <a:r>
              <a:rPr lang="en-IN" i="1" dirty="0"/>
              <a:t>Complete data </a:t>
            </a:r>
          </a:p>
          <a:p>
            <a:pPr lvl="1"/>
            <a:r>
              <a:rPr lang="en-IN" i="1" dirty="0"/>
              <a:t>2019 data</a:t>
            </a:r>
          </a:p>
          <a:p>
            <a:pPr marL="324000" lvl="1" indent="0">
              <a:buNone/>
            </a:pPr>
            <a:r>
              <a:rPr lang="en-IN" dirty="0"/>
              <a:t>Include number of units, Net sales and % of total sales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Highlight your insights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55DA03-BBA0-47BE-BBB1-5686350C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E2D008-852A-48FE-B7B4-5B0E79A9E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 Product Summary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639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647D4B-6190-4A3A-AFD7-3FBBAB24B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Which are the top 5 products </a:t>
            </a:r>
            <a:r>
              <a:rPr lang="en-IN" i="1" dirty="0"/>
              <a:t>(based on total unique customers)</a:t>
            </a:r>
            <a:r>
              <a:rPr lang="en-IN" dirty="0"/>
              <a:t>?</a:t>
            </a:r>
          </a:p>
          <a:p>
            <a:r>
              <a:rPr lang="en-IN" dirty="0"/>
              <a:t>How many consumers ordered all the 5 products?</a:t>
            </a:r>
          </a:p>
          <a:p>
            <a:r>
              <a:rPr lang="en-IN" dirty="0"/>
              <a:t>Can you give more insights on product reorder trend?</a:t>
            </a:r>
            <a:endParaRPr lang="en-IN" sz="1600" i="1" dirty="0"/>
          </a:p>
          <a:p>
            <a:pPr lvl="1"/>
            <a:r>
              <a:rPr lang="en-IN" sz="1400" i="1" dirty="0"/>
              <a:t>Example 1 - Number of orders required by these customers to purchase all 5 products</a:t>
            </a:r>
          </a:p>
          <a:p>
            <a:pPr lvl="1"/>
            <a:r>
              <a:rPr lang="en-IN" sz="1400" i="1" dirty="0"/>
              <a:t>Example 2 - Product with the highest repurchase rate</a:t>
            </a:r>
          </a:p>
          <a:p>
            <a:r>
              <a:rPr lang="en-IN" dirty="0"/>
              <a:t>Can you create a short summary which can be shared with the product managers?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C26E0B-7E70-42A6-8ACF-DEAC33E0A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773501-1312-4A36-AF9E-DBBBA364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Product Reorder Trends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1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868964-0671-453F-9FDE-BEDC83F72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 graph showing month over month sales and number of unique consumers</a:t>
            </a:r>
          </a:p>
          <a:p>
            <a:r>
              <a:rPr lang="en-IN" dirty="0"/>
              <a:t>Show visualizations for product growth and number of new customers (first time purchasers) growing month over month</a:t>
            </a:r>
          </a:p>
          <a:p>
            <a:r>
              <a:rPr lang="en-IN" dirty="0"/>
              <a:t>Should </a:t>
            </a:r>
            <a:r>
              <a:rPr lang="en-IN" dirty="0" err="1"/>
              <a:t>Lyka</a:t>
            </a:r>
            <a:r>
              <a:rPr lang="en-IN" dirty="0"/>
              <a:t> prefer new customer acquisitions or focus on increasing product portfolio variety and quantity on existing customers? – Prove quantitatively (you may use visuals)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F8E537-B90B-4050-8924-FF360436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7ACA4E-3B7B-4A13-9B91-D5F64EB40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6. Sales Performance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614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868964-0671-453F-9FDE-BEDC83F72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Having run the analysis so far and looked at multiple data points, create a one slide executive summary that provides the overall health and trajectory (customers, products, sales, etc.) You can create KPIs as per your understanding.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F8E537-B90B-4050-8924-FF360436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7ACA4E-3B7B-4A13-9B91-D5F64EB40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 Executive Summary/ 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4599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 Informatio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 Informati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 Information"/>
</p:tagLst>
</file>

<file path=ppt/theme/theme1.xml><?xml version="1.0" encoding="utf-8"?>
<a:theme xmlns:a="http://schemas.openxmlformats.org/drawingml/2006/main" name="1_Dividend">
  <a:themeElements>
    <a:clrScheme name="ProcDNA">
      <a:dk1>
        <a:srgbClr val="000000"/>
      </a:dk1>
      <a:lt1>
        <a:sysClr val="window" lastClr="FFFFFF"/>
      </a:lt1>
      <a:dk2>
        <a:srgbClr val="002060"/>
      </a:dk2>
      <a:lt2>
        <a:srgbClr val="0070C0"/>
      </a:lt2>
      <a:accent1>
        <a:srgbClr val="00A2ED"/>
      </a:accent1>
      <a:accent2>
        <a:srgbClr val="00B050"/>
      </a:accent2>
      <a:accent3>
        <a:srgbClr val="C00000"/>
      </a:accent3>
      <a:accent4>
        <a:srgbClr val="A10383"/>
      </a:accent4>
      <a:accent5>
        <a:srgbClr val="1E40CA"/>
      </a:accent5>
      <a:accent6>
        <a:srgbClr val="4EB3CF"/>
      </a:accent6>
      <a:hlink>
        <a:srgbClr val="002060"/>
      </a:hlink>
      <a:folHlink>
        <a:srgbClr val="0E2433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tlCol="0" anchor="t" anchorCtr="0"/>
      <a:lstStyle>
        <a:defPPr marL="285750" indent="-285750" algn="l">
          <a:buFont typeface="Arial" panose="020B0604020202020204" pitchFamily="34" charset="0"/>
          <a:buChar char="•"/>
          <a:defRPr dirty="0" smtClean="0">
            <a:solidFill>
              <a:schemeClr val="tx1">
                <a:lumMod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solidFill>
            <a:schemeClr val="tx1"/>
          </a:solidFill>
        </a:ln>
      </a:spPr>
      <a:bodyPr wrap="square" rtlCol="0">
        <a:noAutofit/>
      </a:bodyPr>
      <a:lstStyle>
        <a:defPPr marL="285750" indent="-285750" algn="l">
          <a:spcBef>
            <a:spcPts val="600"/>
          </a:spcBef>
          <a:buFont typeface="Arial" panose="020B0604020202020204" pitchFamily="34" charset="0"/>
          <a:buChar char="•"/>
          <a:defRPr sz="1400" i="1" dirty="0" smtClean="0">
            <a:solidFill>
              <a:schemeClr val="tx1">
                <a:lumMod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0ACDDD4-C2C9-4F5F-96EE-A83F64CD69F4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82ad3a63-90ad-4a46-a3cb-757f4658e205" origin="userSelected">
  <element uid="8490d18d-1e1f-4ae2-adbe-3f6683173bee" value=""/>
  <element uid="7bb1a8e3-a989-435c-a38d-552e98c69b15" value=""/>
  <element uid="ed7b54fd-91d7-427f-98f6-664e9e8c628a" value=""/>
</sisl>
</file>

<file path=customXml/itemProps1.xml><?xml version="1.0" encoding="utf-8"?>
<ds:datastoreItem xmlns:ds="http://schemas.openxmlformats.org/officeDocument/2006/customXml" ds:itemID="{8EDB340D-3D1A-4353-8C9E-CD506090C9E0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12552</TotalTime>
  <Words>640</Words>
  <Application>Microsoft Office PowerPoint</Application>
  <PresentationFormat>Widescreen</PresentationFormat>
  <Paragraphs>78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Agency FB</vt:lpstr>
      <vt:lpstr>Arial</vt:lpstr>
      <vt:lpstr>Calibri</vt:lpstr>
      <vt:lpstr>Gill Sans MT</vt:lpstr>
      <vt:lpstr>Wingdings</vt:lpstr>
      <vt:lpstr>Wingdings 2</vt:lpstr>
      <vt:lpstr>1_Dividend</vt:lpstr>
      <vt:lpstr>PowerPoint Presentation</vt:lpstr>
      <vt:lpstr>Lyka is a multi-national beauty product company having 17 products in the portfolio</vt:lpstr>
      <vt:lpstr>1. Consumer Reorder Trend</vt:lpstr>
      <vt:lpstr>2. Average Order Value (AOV) and Units / Order</vt:lpstr>
      <vt:lpstr>3. Consumer Growth Drivers</vt:lpstr>
      <vt:lpstr>4. Product Summary </vt:lpstr>
      <vt:lpstr>5. Product Reorder Trends</vt:lpstr>
      <vt:lpstr>6. Sales Performance </vt:lpstr>
      <vt:lpstr>7. Executive Summary/ 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Agrawal</dc:creator>
  <cp:lastModifiedBy>Ayush Anand</cp:lastModifiedBy>
  <cp:revision>393</cp:revision>
  <dcterms:created xsi:type="dcterms:W3CDTF">2020-04-28T23:58:55Z</dcterms:created>
  <dcterms:modified xsi:type="dcterms:W3CDTF">2022-03-16T11:28:00Z</dcterms:modified>
</cp:coreProperties>
</file>