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8"/>
  </p:notesMasterIdLst>
  <p:sldIdLst>
    <p:sldId id="256" r:id="rId3"/>
    <p:sldId id="327" r:id="rId4"/>
    <p:sldId id="387" r:id="rId5"/>
    <p:sldId id="390" r:id="rId6"/>
    <p:sldId id="385" r:id="rId7"/>
    <p:sldId id="389" r:id="rId8"/>
    <p:sldId id="391" r:id="rId9"/>
    <p:sldId id="395" r:id="rId10"/>
    <p:sldId id="386" r:id="rId11"/>
    <p:sldId id="392" r:id="rId12"/>
    <p:sldId id="393" r:id="rId13"/>
    <p:sldId id="397" r:id="rId14"/>
    <p:sldId id="399" r:id="rId15"/>
    <p:sldId id="400" r:id="rId16"/>
    <p:sldId id="402" r:id="rId17"/>
    <p:sldId id="404" r:id="rId18"/>
    <p:sldId id="401" r:id="rId19"/>
    <p:sldId id="405" r:id="rId20"/>
    <p:sldId id="403" r:id="rId21"/>
    <p:sldId id="406" r:id="rId22"/>
    <p:sldId id="407" r:id="rId23"/>
    <p:sldId id="408" r:id="rId24"/>
    <p:sldId id="410" r:id="rId25"/>
    <p:sldId id="409" r:id="rId26"/>
    <p:sldId id="411" r:id="rId27"/>
    <p:sldId id="413" r:id="rId28"/>
    <p:sldId id="412" r:id="rId29"/>
    <p:sldId id="417" r:id="rId30"/>
    <p:sldId id="415" r:id="rId31"/>
    <p:sldId id="414" r:id="rId32"/>
    <p:sldId id="416" r:id="rId33"/>
    <p:sldId id="418" r:id="rId34"/>
    <p:sldId id="427" r:id="rId35"/>
    <p:sldId id="428" r:id="rId36"/>
    <p:sldId id="419" r:id="rId37"/>
    <p:sldId id="425" r:id="rId38"/>
    <p:sldId id="426" r:id="rId39"/>
    <p:sldId id="421" r:id="rId40"/>
    <p:sldId id="422" r:id="rId41"/>
    <p:sldId id="424" r:id="rId42"/>
    <p:sldId id="429" r:id="rId43"/>
    <p:sldId id="430" r:id="rId44"/>
    <p:sldId id="431" r:id="rId45"/>
    <p:sldId id="432" r:id="rId46"/>
    <p:sldId id="433" r:id="rId4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62" autoAdjust="0"/>
    <p:restoredTop sz="88351" autoAdjust="0"/>
  </p:normalViewPr>
  <p:slideViewPr>
    <p:cSldViewPr>
      <p:cViewPr>
        <p:scale>
          <a:sx n="75" d="100"/>
          <a:sy n="75" d="100"/>
        </p:scale>
        <p:origin x="-906"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8A6BA-FC29-4576-9BD3-E4F94970F90A}" type="doc">
      <dgm:prSet loTypeId="urn:microsoft.com/office/officeart/2005/8/layout/radial6" loCatId="cycle" qsTypeId="urn:microsoft.com/office/officeart/2005/8/quickstyle/3d1" qsCatId="3D" csTypeId="urn:microsoft.com/office/officeart/2005/8/colors/colorful5" csCatId="colorful" phldr="1"/>
      <dgm:spPr/>
      <dgm:t>
        <a:bodyPr/>
        <a:lstStyle/>
        <a:p>
          <a:endParaRPr lang="es-VE"/>
        </a:p>
      </dgm:t>
    </dgm:pt>
    <dgm:pt modelId="{4025749C-512F-48C5-B898-31BF0BB6E601}">
      <dgm:prSet phldrT="[Texto]"/>
      <dgm:spPr/>
      <dgm:t>
        <a:bodyPr/>
        <a:lstStyle/>
        <a:p>
          <a:r>
            <a:rPr lang="es-VE" b="1" dirty="0" smtClean="0">
              <a:solidFill>
                <a:srgbClr val="002060"/>
              </a:solidFill>
            </a:rPr>
            <a:t>SQL</a:t>
          </a:r>
          <a:endParaRPr lang="es-VE" b="1" dirty="0">
            <a:solidFill>
              <a:srgbClr val="002060"/>
            </a:solidFill>
          </a:endParaRPr>
        </a:p>
      </dgm:t>
    </dgm:pt>
    <dgm:pt modelId="{5A1EE033-B284-4BD0-8C61-DB643D3ABCB4}" type="parTrans" cxnId="{6D709CFD-4DA8-4FBB-B8B2-380B37A351E6}">
      <dgm:prSet/>
      <dgm:spPr/>
      <dgm:t>
        <a:bodyPr/>
        <a:lstStyle/>
        <a:p>
          <a:endParaRPr lang="es-VE" b="1">
            <a:solidFill>
              <a:srgbClr val="002060"/>
            </a:solidFill>
          </a:endParaRPr>
        </a:p>
      </dgm:t>
    </dgm:pt>
    <dgm:pt modelId="{B6D10421-E3D7-4602-9929-801A39B19AFB}" type="sibTrans" cxnId="{6D709CFD-4DA8-4FBB-B8B2-380B37A351E6}">
      <dgm:prSet/>
      <dgm:spPr/>
      <dgm:t>
        <a:bodyPr/>
        <a:lstStyle/>
        <a:p>
          <a:endParaRPr lang="es-VE" b="1">
            <a:solidFill>
              <a:srgbClr val="002060"/>
            </a:solidFill>
          </a:endParaRPr>
        </a:p>
      </dgm:t>
    </dgm:pt>
    <dgm:pt modelId="{5D7D1710-F2D8-4770-A857-FA7CE522840D}">
      <dgm:prSet phldrT="[Texto]"/>
      <dgm:spPr/>
      <dgm:t>
        <a:bodyPr/>
        <a:lstStyle/>
        <a:p>
          <a:r>
            <a:rPr lang="es-VE" b="1" dirty="0" smtClean="0">
              <a:solidFill>
                <a:srgbClr val="002060"/>
              </a:solidFill>
            </a:rPr>
            <a:t>DML</a:t>
          </a:r>
          <a:endParaRPr lang="es-VE" b="1" dirty="0">
            <a:solidFill>
              <a:srgbClr val="002060"/>
            </a:solidFill>
          </a:endParaRPr>
        </a:p>
      </dgm:t>
    </dgm:pt>
    <dgm:pt modelId="{63D27658-E66C-409F-9E0C-652F059ED714}" type="parTrans" cxnId="{FA7D0692-E204-49CA-91A5-BA4082DCCFEB}">
      <dgm:prSet/>
      <dgm:spPr/>
      <dgm:t>
        <a:bodyPr/>
        <a:lstStyle/>
        <a:p>
          <a:endParaRPr lang="es-VE" b="1">
            <a:solidFill>
              <a:srgbClr val="002060"/>
            </a:solidFill>
          </a:endParaRPr>
        </a:p>
      </dgm:t>
    </dgm:pt>
    <dgm:pt modelId="{FD7F03FF-592C-454C-A9AB-8DAD74926074}" type="sibTrans" cxnId="{FA7D0692-E204-49CA-91A5-BA4082DCCFEB}">
      <dgm:prSet/>
      <dgm:spPr/>
      <dgm:t>
        <a:bodyPr/>
        <a:lstStyle/>
        <a:p>
          <a:endParaRPr lang="es-VE" b="1">
            <a:solidFill>
              <a:srgbClr val="002060"/>
            </a:solidFill>
          </a:endParaRPr>
        </a:p>
      </dgm:t>
    </dgm:pt>
    <dgm:pt modelId="{270742FE-AE8F-4006-A78A-69D1C075BB57}">
      <dgm:prSet phldrT="[Texto]"/>
      <dgm:spPr/>
      <dgm:t>
        <a:bodyPr/>
        <a:lstStyle/>
        <a:p>
          <a:r>
            <a:rPr lang="es-VE" b="1" dirty="0" smtClean="0">
              <a:solidFill>
                <a:srgbClr val="002060"/>
              </a:solidFill>
            </a:rPr>
            <a:t>DCL</a:t>
          </a:r>
          <a:endParaRPr lang="es-VE" b="1" dirty="0">
            <a:solidFill>
              <a:srgbClr val="002060"/>
            </a:solidFill>
          </a:endParaRPr>
        </a:p>
      </dgm:t>
    </dgm:pt>
    <dgm:pt modelId="{F4D8DAC4-2D31-4989-A928-5A2D5A386594}" type="parTrans" cxnId="{ABDE64FF-A525-4B63-8E1C-D3634DB3804C}">
      <dgm:prSet/>
      <dgm:spPr/>
      <dgm:t>
        <a:bodyPr/>
        <a:lstStyle/>
        <a:p>
          <a:endParaRPr lang="es-VE" b="1">
            <a:solidFill>
              <a:srgbClr val="002060"/>
            </a:solidFill>
          </a:endParaRPr>
        </a:p>
      </dgm:t>
    </dgm:pt>
    <dgm:pt modelId="{6D2D1809-322D-4849-90A1-DFD36A5C1A6D}" type="sibTrans" cxnId="{ABDE64FF-A525-4B63-8E1C-D3634DB3804C}">
      <dgm:prSet/>
      <dgm:spPr/>
      <dgm:t>
        <a:bodyPr/>
        <a:lstStyle/>
        <a:p>
          <a:endParaRPr lang="es-VE" b="1">
            <a:solidFill>
              <a:srgbClr val="002060"/>
            </a:solidFill>
          </a:endParaRPr>
        </a:p>
      </dgm:t>
    </dgm:pt>
    <dgm:pt modelId="{6CF32E00-A333-4E95-AAFA-039E531A01DF}">
      <dgm:prSet phldrT="[Texto]"/>
      <dgm:spPr/>
      <dgm:t>
        <a:bodyPr/>
        <a:lstStyle/>
        <a:p>
          <a:r>
            <a:rPr lang="es-VE" b="1" dirty="0" smtClean="0">
              <a:solidFill>
                <a:srgbClr val="002060"/>
              </a:solidFill>
            </a:rPr>
            <a:t>DDL</a:t>
          </a:r>
          <a:endParaRPr lang="es-VE" b="1" dirty="0">
            <a:solidFill>
              <a:srgbClr val="002060"/>
            </a:solidFill>
          </a:endParaRPr>
        </a:p>
      </dgm:t>
    </dgm:pt>
    <dgm:pt modelId="{D65DF3A8-EDD4-4F31-95A9-AC500C76AB84}" type="parTrans" cxnId="{496E8109-7DD5-426F-BE2B-E4B621BEB45F}">
      <dgm:prSet/>
      <dgm:spPr/>
      <dgm:t>
        <a:bodyPr/>
        <a:lstStyle/>
        <a:p>
          <a:endParaRPr lang="es-VE" b="1">
            <a:solidFill>
              <a:srgbClr val="002060"/>
            </a:solidFill>
          </a:endParaRPr>
        </a:p>
      </dgm:t>
    </dgm:pt>
    <dgm:pt modelId="{62EE4A17-0246-4B68-9D37-16D644D2DBC3}" type="sibTrans" cxnId="{496E8109-7DD5-426F-BE2B-E4B621BEB45F}">
      <dgm:prSet/>
      <dgm:spPr/>
      <dgm:t>
        <a:bodyPr/>
        <a:lstStyle/>
        <a:p>
          <a:endParaRPr lang="es-VE" b="1">
            <a:solidFill>
              <a:srgbClr val="002060"/>
            </a:solidFill>
          </a:endParaRPr>
        </a:p>
      </dgm:t>
    </dgm:pt>
    <dgm:pt modelId="{258E1D7D-BE98-4940-8685-8B6F16675AF5}" type="pres">
      <dgm:prSet presAssocID="{2AE8A6BA-FC29-4576-9BD3-E4F94970F90A}" presName="Name0" presStyleCnt="0">
        <dgm:presLayoutVars>
          <dgm:chMax val="1"/>
          <dgm:dir/>
          <dgm:animLvl val="ctr"/>
          <dgm:resizeHandles val="exact"/>
        </dgm:presLayoutVars>
      </dgm:prSet>
      <dgm:spPr/>
      <dgm:t>
        <a:bodyPr/>
        <a:lstStyle/>
        <a:p>
          <a:endParaRPr lang="es-VE"/>
        </a:p>
      </dgm:t>
    </dgm:pt>
    <dgm:pt modelId="{7D3C50D2-4F51-491F-ABC7-698391DABDDA}" type="pres">
      <dgm:prSet presAssocID="{4025749C-512F-48C5-B898-31BF0BB6E601}" presName="centerShape" presStyleLbl="node0" presStyleIdx="0" presStyleCnt="1"/>
      <dgm:spPr/>
      <dgm:t>
        <a:bodyPr/>
        <a:lstStyle/>
        <a:p>
          <a:endParaRPr lang="es-VE"/>
        </a:p>
      </dgm:t>
    </dgm:pt>
    <dgm:pt modelId="{182DC301-7E16-4C18-9F8E-5757A9242AB6}" type="pres">
      <dgm:prSet presAssocID="{5D7D1710-F2D8-4770-A857-FA7CE522840D}" presName="node" presStyleLbl="node1" presStyleIdx="0" presStyleCnt="3">
        <dgm:presLayoutVars>
          <dgm:bulletEnabled val="1"/>
        </dgm:presLayoutVars>
      </dgm:prSet>
      <dgm:spPr/>
      <dgm:t>
        <a:bodyPr/>
        <a:lstStyle/>
        <a:p>
          <a:endParaRPr lang="es-VE"/>
        </a:p>
      </dgm:t>
    </dgm:pt>
    <dgm:pt modelId="{1C2D057C-C83D-429D-BED8-FEA4C60BED4F}" type="pres">
      <dgm:prSet presAssocID="{5D7D1710-F2D8-4770-A857-FA7CE522840D}" presName="dummy" presStyleCnt="0"/>
      <dgm:spPr/>
    </dgm:pt>
    <dgm:pt modelId="{AE258149-F851-40AF-8A76-CF259F2FCAB3}" type="pres">
      <dgm:prSet presAssocID="{FD7F03FF-592C-454C-A9AB-8DAD74926074}" presName="sibTrans" presStyleLbl="sibTrans2D1" presStyleIdx="0" presStyleCnt="3"/>
      <dgm:spPr/>
      <dgm:t>
        <a:bodyPr/>
        <a:lstStyle/>
        <a:p>
          <a:endParaRPr lang="es-VE"/>
        </a:p>
      </dgm:t>
    </dgm:pt>
    <dgm:pt modelId="{5F490B45-5D4F-4913-8537-326B32B1FDE2}" type="pres">
      <dgm:prSet presAssocID="{270742FE-AE8F-4006-A78A-69D1C075BB57}" presName="node" presStyleLbl="node1" presStyleIdx="1" presStyleCnt="3">
        <dgm:presLayoutVars>
          <dgm:bulletEnabled val="1"/>
        </dgm:presLayoutVars>
      </dgm:prSet>
      <dgm:spPr/>
      <dgm:t>
        <a:bodyPr/>
        <a:lstStyle/>
        <a:p>
          <a:endParaRPr lang="es-VE"/>
        </a:p>
      </dgm:t>
    </dgm:pt>
    <dgm:pt modelId="{02A36E37-DA16-4D9F-8CB0-AE0FFA2DEF69}" type="pres">
      <dgm:prSet presAssocID="{270742FE-AE8F-4006-A78A-69D1C075BB57}" presName="dummy" presStyleCnt="0"/>
      <dgm:spPr/>
    </dgm:pt>
    <dgm:pt modelId="{4E697421-4D20-438E-B5AD-47CC96C63E2E}" type="pres">
      <dgm:prSet presAssocID="{6D2D1809-322D-4849-90A1-DFD36A5C1A6D}" presName="sibTrans" presStyleLbl="sibTrans2D1" presStyleIdx="1" presStyleCnt="3"/>
      <dgm:spPr/>
      <dgm:t>
        <a:bodyPr/>
        <a:lstStyle/>
        <a:p>
          <a:endParaRPr lang="es-VE"/>
        </a:p>
      </dgm:t>
    </dgm:pt>
    <dgm:pt modelId="{C14F4345-FE08-4DFF-BFF0-02E4224C807E}" type="pres">
      <dgm:prSet presAssocID="{6CF32E00-A333-4E95-AAFA-039E531A01DF}" presName="node" presStyleLbl="node1" presStyleIdx="2" presStyleCnt="3">
        <dgm:presLayoutVars>
          <dgm:bulletEnabled val="1"/>
        </dgm:presLayoutVars>
      </dgm:prSet>
      <dgm:spPr/>
      <dgm:t>
        <a:bodyPr/>
        <a:lstStyle/>
        <a:p>
          <a:endParaRPr lang="es-VE"/>
        </a:p>
      </dgm:t>
    </dgm:pt>
    <dgm:pt modelId="{EA3CF546-BBE6-4F5C-9D0A-0A4C3E639076}" type="pres">
      <dgm:prSet presAssocID="{6CF32E00-A333-4E95-AAFA-039E531A01DF}" presName="dummy" presStyleCnt="0"/>
      <dgm:spPr/>
    </dgm:pt>
    <dgm:pt modelId="{10DF8978-D185-43F8-8AD4-711FD18025CD}" type="pres">
      <dgm:prSet presAssocID="{62EE4A17-0246-4B68-9D37-16D644D2DBC3}" presName="sibTrans" presStyleLbl="sibTrans2D1" presStyleIdx="2" presStyleCnt="3"/>
      <dgm:spPr/>
      <dgm:t>
        <a:bodyPr/>
        <a:lstStyle/>
        <a:p>
          <a:endParaRPr lang="es-VE"/>
        </a:p>
      </dgm:t>
    </dgm:pt>
  </dgm:ptLst>
  <dgm:cxnLst>
    <dgm:cxn modelId="{2C994EF0-8F5C-47B8-9A93-D254C27336EA}" type="presOf" srcId="{270742FE-AE8F-4006-A78A-69D1C075BB57}" destId="{5F490B45-5D4F-4913-8537-326B32B1FDE2}" srcOrd="0" destOrd="0" presId="urn:microsoft.com/office/officeart/2005/8/layout/radial6"/>
    <dgm:cxn modelId="{6D709CFD-4DA8-4FBB-B8B2-380B37A351E6}" srcId="{2AE8A6BA-FC29-4576-9BD3-E4F94970F90A}" destId="{4025749C-512F-48C5-B898-31BF0BB6E601}" srcOrd="0" destOrd="0" parTransId="{5A1EE033-B284-4BD0-8C61-DB643D3ABCB4}" sibTransId="{B6D10421-E3D7-4602-9929-801A39B19AFB}"/>
    <dgm:cxn modelId="{4CB717DA-531F-4446-BCB0-AB00CF780517}" type="presOf" srcId="{FD7F03FF-592C-454C-A9AB-8DAD74926074}" destId="{AE258149-F851-40AF-8A76-CF259F2FCAB3}" srcOrd="0" destOrd="0" presId="urn:microsoft.com/office/officeart/2005/8/layout/radial6"/>
    <dgm:cxn modelId="{FD3A94C1-9B2D-49D3-8C35-1454537967EF}" type="presOf" srcId="{6CF32E00-A333-4E95-AAFA-039E531A01DF}" destId="{C14F4345-FE08-4DFF-BFF0-02E4224C807E}" srcOrd="0" destOrd="0" presId="urn:microsoft.com/office/officeart/2005/8/layout/radial6"/>
    <dgm:cxn modelId="{B9AB8922-76BE-4F8E-B694-1E2A7B8B5019}" type="presOf" srcId="{6D2D1809-322D-4849-90A1-DFD36A5C1A6D}" destId="{4E697421-4D20-438E-B5AD-47CC96C63E2E}" srcOrd="0" destOrd="0" presId="urn:microsoft.com/office/officeart/2005/8/layout/radial6"/>
    <dgm:cxn modelId="{EDAF1CEA-4F43-4CE6-AF32-D3DD4EA4429E}" type="presOf" srcId="{4025749C-512F-48C5-B898-31BF0BB6E601}" destId="{7D3C50D2-4F51-491F-ABC7-698391DABDDA}" srcOrd="0" destOrd="0" presId="urn:microsoft.com/office/officeart/2005/8/layout/radial6"/>
    <dgm:cxn modelId="{FA7D0692-E204-49CA-91A5-BA4082DCCFEB}" srcId="{4025749C-512F-48C5-B898-31BF0BB6E601}" destId="{5D7D1710-F2D8-4770-A857-FA7CE522840D}" srcOrd="0" destOrd="0" parTransId="{63D27658-E66C-409F-9E0C-652F059ED714}" sibTransId="{FD7F03FF-592C-454C-A9AB-8DAD74926074}"/>
    <dgm:cxn modelId="{4FE01C0E-2C88-41A5-A39E-9B07C88BBFFC}" type="presOf" srcId="{5D7D1710-F2D8-4770-A857-FA7CE522840D}" destId="{182DC301-7E16-4C18-9F8E-5757A9242AB6}" srcOrd="0" destOrd="0" presId="urn:microsoft.com/office/officeart/2005/8/layout/radial6"/>
    <dgm:cxn modelId="{ABDE64FF-A525-4B63-8E1C-D3634DB3804C}" srcId="{4025749C-512F-48C5-B898-31BF0BB6E601}" destId="{270742FE-AE8F-4006-A78A-69D1C075BB57}" srcOrd="1" destOrd="0" parTransId="{F4D8DAC4-2D31-4989-A928-5A2D5A386594}" sibTransId="{6D2D1809-322D-4849-90A1-DFD36A5C1A6D}"/>
    <dgm:cxn modelId="{316A80A5-B481-4C04-9A4E-8EFBB6F3F4B7}" type="presOf" srcId="{62EE4A17-0246-4B68-9D37-16D644D2DBC3}" destId="{10DF8978-D185-43F8-8AD4-711FD18025CD}" srcOrd="0" destOrd="0" presId="urn:microsoft.com/office/officeart/2005/8/layout/radial6"/>
    <dgm:cxn modelId="{496E8109-7DD5-426F-BE2B-E4B621BEB45F}" srcId="{4025749C-512F-48C5-B898-31BF0BB6E601}" destId="{6CF32E00-A333-4E95-AAFA-039E531A01DF}" srcOrd="2" destOrd="0" parTransId="{D65DF3A8-EDD4-4F31-95A9-AC500C76AB84}" sibTransId="{62EE4A17-0246-4B68-9D37-16D644D2DBC3}"/>
    <dgm:cxn modelId="{DBE93CB5-E251-49A6-B84C-28D3AD16C6E9}" type="presOf" srcId="{2AE8A6BA-FC29-4576-9BD3-E4F94970F90A}" destId="{258E1D7D-BE98-4940-8685-8B6F16675AF5}" srcOrd="0" destOrd="0" presId="urn:microsoft.com/office/officeart/2005/8/layout/radial6"/>
    <dgm:cxn modelId="{56B5A1F1-05F2-4F15-BDD2-AE28AD568155}" type="presParOf" srcId="{258E1D7D-BE98-4940-8685-8B6F16675AF5}" destId="{7D3C50D2-4F51-491F-ABC7-698391DABDDA}" srcOrd="0" destOrd="0" presId="urn:microsoft.com/office/officeart/2005/8/layout/radial6"/>
    <dgm:cxn modelId="{F61E13E4-E99E-4D80-AED4-12522F85EEB1}" type="presParOf" srcId="{258E1D7D-BE98-4940-8685-8B6F16675AF5}" destId="{182DC301-7E16-4C18-9F8E-5757A9242AB6}" srcOrd="1" destOrd="0" presId="urn:microsoft.com/office/officeart/2005/8/layout/radial6"/>
    <dgm:cxn modelId="{CB843655-1526-4D43-967A-0F58298DC3B0}" type="presParOf" srcId="{258E1D7D-BE98-4940-8685-8B6F16675AF5}" destId="{1C2D057C-C83D-429D-BED8-FEA4C60BED4F}" srcOrd="2" destOrd="0" presId="urn:microsoft.com/office/officeart/2005/8/layout/radial6"/>
    <dgm:cxn modelId="{B7932EB6-5BA0-4E46-B9F4-24C2EB5BB138}" type="presParOf" srcId="{258E1D7D-BE98-4940-8685-8B6F16675AF5}" destId="{AE258149-F851-40AF-8A76-CF259F2FCAB3}" srcOrd="3" destOrd="0" presId="urn:microsoft.com/office/officeart/2005/8/layout/radial6"/>
    <dgm:cxn modelId="{75DF31C4-35F5-4C24-A177-80E55FEB4322}" type="presParOf" srcId="{258E1D7D-BE98-4940-8685-8B6F16675AF5}" destId="{5F490B45-5D4F-4913-8537-326B32B1FDE2}" srcOrd="4" destOrd="0" presId="urn:microsoft.com/office/officeart/2005/8/layout/radial6"/>
    <dgm:cxn modelId="{00B6461E-86DE-4705-AAF3-DDC64DCF9AFD}" type="presParOf" srcId="{258E1D7D-BE98-4940-8685-8B6F16675AF5}" destId="{02A36E37-DA16-4D9F-8CB0-AE0FFA2DEF69}" srcOrd="5" destOrd="0" presId="urn:microsoft.com/office/officeart/2005/8/layout/radial6"/>
    <dgm:cxn modelId="{CD796E2A-C319-44F5-B22A-70771F3DB790}" type="presParOf" srcId="{258E1D7D-BE98-4940-8685-8B6F16675AF5}" destId="{4E697421-4D20-438E-B5AD-47CC96C63E2E}" srcOrd="6" destOrd="0" presId="urn:microsoft.com/office/officeart/2005/8/layout/radial6"/>
    <dgm:cxn modelId="{7D4981B6-FB5A-4BCB-9A3B-264278E2E3D6}" type="presParOf" srcId="{258E1D7D-BE98-4940-8685-8B6F16675AF5}" destId="{C14F4345-FE08-4DFF-BFF0-02E4224C807E}" srcOrd="7" destOrd="0" presId="urn:microsoft.com/office/officeart/2005/8/layout/radial6"/>
    <dgm:cxn modelId="{5193CB00-04D9-405F-AEE8-2009A2E74250}" type="presParOf" srcId="{258E1D7D-BE98-4940-8685-8B6F16675AF5}" destId="{EA3CF546-BBE6-4F5C-9D0A-0A4C3E639076}" srcOrd="8" destOrd="0" presId="urn:microsoft.com/office/officeart/2005/8/layout/radial6"/>
    <dgm:cxn modelId="{45BB5D3F-30C0-410C-8E13-4352E7AB0334}" type="presParOf" srcId="{258E1D7D-BE98-4940-8685-8B6F16675AF5}" destId="{10DF8978-D185-43F8-8AD4-711FD18025CD}" srcOrd="9" destOrd="0" presId="urn:microsoft.com/office/officeart/2005/8/layout/radial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DF8978-D185-43F8-8AD4-711FD18025CD}">
      <dsp:nvSpPr>
        <dsp:cNvPr id="0" name=""/>
        <dsp:cNvSpPr/>
      </dsp:nvSpPr>
      <dsp:spPr>
        <a:xfrm>
          <a:off x="1374925" y="501235"/>
          <a:ext cx="3346149" cy="3346149"/>
        </a:xfrm>
        <a:prstGeom prst="blockArc">
          <a:avLst>
            <a:gd name="adj1" fmla="val 9000000"/>
            <a:gd name="adj2" fmla="val 16200000"/>
            <a:gd name="adj3" fmla="val 4636"/>
          </a:avLst>
        </a:prstGeom>
        <a:gradFill rotWithShape="0">
          <a:gsLst>
            <a:gs pos="0">
              <a:schemeClr val="accent5">
                <a:hueOff val="-21323124"/>
                <a:satOff val="12119"/>
                <a:lumOff val="-10000"/>
                <a:alphaOff val="0"/>
                <a:shade val="60000"/>
              </a:schemeClr>
            </a:gs>
            <a:gs pos="33000">
              <a:schemeClr val="accent5">
                <a:hueOff val="-21323124"/>
                <a:satOff val="12119"/>
                <a:lumOff val="-10000"/>
                <a:alphaOff val="0"/>
                <a:tint val="86500"/>
              </a:schemeClr>
            </a:gs>
            <a:gs pos="46750">
              <a:schemeClr val="accent5">
                <a:hueOff val="-21323124"/>
                <a:satOff val="12119"/>
                <a:lumOff val="-10000"/>
                <a:alphaOff val="0"/>
                <a:tint val="71000"/>
                <a:satMod val="112000"/>
              </a:schemeClr>
            </a:gs>
            <a:gs pos="53000">
              <a:schemeClr val="accent5">
                <a:hueOff val="-21323124"/>
                <a:satOff val="12119"/>
                <a:lumOff val="-10000"/>
                <a:alphaOff val="0"/>
                <a:tint val="71000"/>
                <a:satMod val="112000"/>
              </a:schemeClr>
            </a:gs>
            <a:gs pos="68000">
              <a:schemeClr val="accent5">
                <a:hueOff val="-21323124"/>
                <a:satOff val="12119"/>
                <a:lumOff val="-10000"/>
                <a:alphaOff val="0"/>
                <a:tint val="86000"/>
              </a:schemeClr>
            </a:gs>
            <a:gs pos="100000">
              <a:schemeClr val="accent5">
                <a:hueOff val="-21323124"/>
                <a:satOff val="12119"/>
                <a:lumOff val="-100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E697421-4D20-438E-B5AD-47CC96C63E2E}">
      <dsp:nvSpPr>
        <dsp:cNvPr id="0" name=""/>
        <dsp:cNvSpPr/>
      </dsp:nvSpPr>
      <dsp:spPr>
        <a:xfrm>
          <a:off x="1374925" y="501235"/>
          <a:ext cx="3346149" cy="3346149"/>
        </a:xfrm>
        <a:prstGeom prst="blockArc">
          <a:avLst>
            <a:gd name="adj1" fmla="val 1800000"/>
            <a:gd name="adj2" fmla="val 9000000"/>
            <a:gd name="adj3" fmla="val 4636"/>
          </a:avLst>
        </a:prstGeom>
        <a:gradFill rotWithShape="0">
          <a:gsLst>
            <a:gs pos="0">
              <a:schemeClr val="accent5">
                <a:hueOff val="-10661562"/>
                <a:satOff val="6060"/>
                <a:lumOff val="-5000"/>
                <a:alphaOff val="0"/>
                <a:shade val="60000"/>
              </a:schemeClr>
            </a:gs>
            <a:gs pos="33000">
              <a:schemeClr val="accent5">
                <a:hueOff val="-10661562"/>
                <a:satOff val="6060"/>
                <a:lumOff val="-5000"/>
                <a:alphaOff val="0"/>
                <a:tint val="86500"/>
              </a:schemeClr>
            </a:gs>
            <a:gs pos="46750">
              <a:schemeClr val="accent5">
                <a:hueOff val="-10661562"/>
                <a:satOff val="6060"/>
                <a:lumOff val="-5000"/>
                <a:alphaOff val="0"/>
                <a:tint val="71000"/>
                <a:satMod val="112000"/>
              </a:schemeClr>
            </a:gs>
            <a:gs pos="53000">
              <a:schemeClr val="accent5">
                <a:hueOff val="-10661562"/>
                <a:satOff val="6060"/>
                <a:lumOff val="-5000"/>
                <a:alphaOff val="0"/>
                <a:tint val="71000"/>
                <a:satMod val="112000"/>
              </a:schemeClr>
            </a:gs>
            <a:gs pos="68000">
              <a:schemeClr val="accent5">
                <a:hueOff val="-10661562"/>
                <a:satOff val="6060"/>
                <a:lumOff val="-5000"/>
                <a:alphaOff val="0"/>
                <a:tint val="86000"/>
              </a:schemeClr>
            </a:gs>
            <a:gs pos="100000">
              <a:schemeClr val="accent5">
                <a:hueOff val="-10661562"/>
                <a:satOff val="6060"/>
                <a:lumOff val="-50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E258149-F851-40AF-8A76-CF259F2FCAB3}">
      <dsp:nvSpPr>
        <dsp:cNvPr id="0" name=""/>
        <dsp:cNvSpPr/>
      </dsp:nvSpPr>
      <dsp:spPr>
        <a:xfrm>
          <a:off x="1374925" y="501235"/>
          <a:ext cx="3346149" cy="3346149"/>
        </a:xfrm>
        <a:prstGeom prst="blockArc">
          <a:avLst>
            <a:gd name="adj1" fmla="val 16200000"/>
            <a:gd name="adj2" fmla="val 1800000"/>
            <a:gd name="adj3" fmla="val 4636"/>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D3C50D2-4F51-491F-ABC7-698391DABDDA}">
      <dsp:nvSpPr>
        <dsp:cNvPr id="0" name=""/>
        <dsp:cNvSpPr/>
      </dsp:nvSpPr>
      <dsp:spPr>
        <a:xfrm>
          <a:off x="2278558" y="1404868"/>
          <a:ext cx="1538882" cy="1538882"/>
        </a:xfrm>
        <a:prstGeom prst="ellipse">
          <a:avLst/>
        </a:prstGeom>
        <a:gradFill rotWithShape="0">
          <a:gsLst>
            <a:gs pos="0">
              <a:schemeClr val="accent4">
                <a:hueOff val="0"/>
                <a:satOff val="0"/>
                <a:lumOff val="0"/>
                <a:alphaOff val="0"/>
                <a:shade val="60000"/>
              </a:schemeClr>
            </a:gs>
            <a:gs pos="33000">
              <a:schemeClr val="accent4">
                <a:hueOff val="0"/>
                <a:satOff val="0"/>
                <a:lumOff val="0"/>
                <a:alphaOff val="0"/>
                <a:tint val="86500"/>
              </a:schemeClr>
            </a:gs>
            <a:gs pos="46750">
              <a:schemeClr val="accent4">
                <a:hueOff val="0"/>
                <a:satOff val="0"/>
                <a:lumOff val="0"/>
                <a:alphaOff val="0"/>
                <a:tint val="71000"/>
                <a:satMod val="112000"/>
              </a:schemeClr>
            </a:gs>
            <a:gs pos="53000">
              <a:schemeClr val="accent4">
                <a:hueOff val="0"/>
                <a:satOff val="0"/>
                <a:lumOff val="0"/>
                <a:alphaOff val="0"/>
                <a:tint val="71000"/>
                <a:satMod val="112000"/>
              </a:schemeClr>
            </a:gs>
            <a:gs pos="68000">
              <a:schemeClr val="accent4">
                <a:hueOff val="0"/>
                <a:satOff val="0"/>
                <a:lumOff val="0"/>
                <a:alphaOff val="0"/>
                <a:tint val="86000"/>
              </a:schemeClr>
            </a:gs>
            <a:gs pos="100000">
              <a:schemeClr val="accent4">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s-VE" sz="4100" b="1" kern="1200" dirty="0" smtClean="0">
              <a:solidFill>
                <a:srgbClr val="002060"/>
              </a:solidFill>
            </a:rPr>
            <a:t>SQL</a:t>
          </a:r>
          <a:endParaRPr lang="es-VE" sz="4100" b="1" kern="1200" dirty="0">
            <a:solidFill>
              <a:srgbClr val="002060"/>
            </a:solidFill>
          </a:endParaRPr>
        </a:p>
      </dsp:txBody>
      <dsp:txXfrm>
        <a:off x="2278558" y="1404868"/>
        <a:ext cx="1538882" cy="1538882"/>
      </dsp:txXfrm>
    </dsp:sp>
    <dsp:sp modelId="{182DC301-7E16-4C18-9F8E-5757A9242AB6}">
      <dsp:nvSpPr>
        <dsp:cNvPr id="0" name=""/>
        <dsp:cNvSpPr/>
      </dsp:nvSpPr>
      <dsp:spPr>
        <a:xfrm>
          <a:off x="2509391" y="1406"/>
          <a:ext cx="1077217" cy="1077217"/>
        </a:xfrm>
        <a:prstGeom prst="ellipse">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s-VE" sz="2600" b="1" kern="1200" dirty="0" smtClean="0">
              <a:solidFill>
                <a:srgbClr val="002060"/>
              </a:solidFill>
            </a:rPr>
            <a:t>DML</a:t>
          </a:r>
          <a:endParaRPr lang="es-VE" sz="2600" b="1" kern="1200" dirty="0">
            <a:solidFill>
              <a:srgbClr val="002060"/>
            </a:solidFill>
          </a:endParaRPr>
        </a:p>
      </dsp:txBody>
      <dsp:txXfrm>
        <a:off x="2509391" y="1406"/>
        <a:ext cx="1077217" cy="1077217"/>
      </dsp:txXfrm>
    </dsp:sp>
    <dsp:sp modelId="{5F490B45-5D4F-4913-8537-326B32B1FDE2}">
      <dsp:nvSpPr>
        <dsp:cNvPr id="0" name=""/>
        <dsp:cNvSpPr/>
      </dsp:nvSpPr>
      <dsp:spPr>
        <a:xfrm>
          <a:off x="3924731" y="2452848"/>
          <a:ext cx="1077217" cy="1077217"/>
        </a:xfrm>
        <a:prstGeom prst="ellipse">
          <a:avLst/>
        </a:prstGeom>
        <a:gradFill rotWithShape="0">
          <a:gsLst>
            <a:gs pos="0">
              <a:schemeClr val="accent5">
                <a:hueOff val="-10661562"/>
                <a:satOff val="6060"/>
                <a:lumOff val="-5000"/>
                <a:alphaOff val="0"/>
                <a:shade val="60000"/>
              </a:schemeClr>
            </a:gs>
            <a:gs pos="33000">
              <a:schemeClr val="accent5">
                <a:hueOff val="-10661562"/>
                <a:satOff val="6060"/>
                <a:lumOff val="-5000"/>
                <a:alphaOff val="0"/>
                <a:tint val="86500"/>
              </a:schemeClr>
            </a:gs>
            <a:gs pos="46750">
              <a:schemeClr val="accent5">
                <a:hueOff val="-10661562"/>
                <a:satOff val="6060"/>
                <a:lumOff val="-5000"/>
                <a:alphaOff val="0"/>
                <a:tint val="71000"/>
                <a:satMod val="112000"/>
              </a:schemeClr>
            </a:gs>
            <a:gs pos="53000">
              <a:schemeClr val="accent5">
                <a:hueOff val="-10661562"/>
                <a:satOff val="6060"/>
                <a:lumOff val="-5000"/>
                <a:alphaOff val="0"/>
                <a:tint val="71000"/>
                <a:satMod val="112000"/>
              </a:schemeClr>
            </a:gs>
            <a:gs pos="68000">
              <a:schemeClr val="accent5">
                <a:hueOff val="-10661562"/>
                <a:satOff val="6060"/>
                <a:lumOff val="-5000"/>
                <a:alphaOff val="0"/>
                <a:tint val="86000"/>
              </a:schemeClr>
            </a:gs>
            <a:gs pos="100000">
              <a:schemeClr val="accent5">
                <a:hueOff val="-10661562"/>
                <a:satOff val="6060"/>
                <a:lumOff val="-50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s-VE" sz="2600" b="1" kern="1200" dirty="0" smtClean="0">
              <a:solidFill>
                <a:srgbClr val="002060"/>
              </a:solidFill>
            </a:rPr>
            <a:t>DCL</a:t>
          </a:r>
          <a:endParaRPr lang="es-VE" sz="2600" b="1" kern="1200" dirty="0">
            <a:solidFill>
              <a:srgbClr val="002060"/>
            </a:solidFill>
          </a:endParaRPr>
        </a:p>
      </dsp:txBody>
      <dsp:txXfrm>
        <a:off x="3924731" y="2452848"/>
        <a:ext cx="1077217" cy="1077217"/>
      </dsp:txXfrm>
    </dsp:sp>
    <dsp:sp modelId="{C14F4345-FE08-4DFF-BFF0-02E4224C807E}">
      <dsp:nvSpPr>
        <dsp:cNvPr id="0" name=""/>
        <dsp:cNvSpPr/>
      </dsp:nvSpPr>
      <dsp:spPr>
        <a:xfrm>
          <a:off x="1094050" y="2452848"/>
          <a:ext cx="1077217" cy="1077217"/>
        </a:xfrm>
        <a:prstGeom prst="ellipse">
          <a:avLst/>
        </a:prstGeom>
        <a:gradFill rotWithShape="0">
          <a:gsLst>
            <a:gs pos="0">
              <a:schemeClr val="accent5">
                <a:hueOff val="-21323124"/>
                <a:satOff val="12119"/>
                <a:lumOff val="-10000"/>
                <a:alphaOff val="0"/>
                <a:shade val="60000"/>
              </a:schemeClr>
            </a:gs>
            <a:gs pos="33000">
              <a:schemeClr val="accent5">
                <a:hueOff val="-21323124"/>
                <a:satOff val="12119"/>
                <a:lumOff val="-10000"/>
                <a:alphaOff val="0"/>
                <a:tint val="86500"/>
              </a:schemeClr>
            </a:gs>
            <a:gs pos="46750">
              <a:schemeClr val="accent5">
                <a:hueOff val="-21323124"/>
                <a:satOff val="12119"/>
                <a:lumOff val="-10000"/>
                <a:alphaOff val="0"/>
                <a:tint val="71000"/>
                <a:satMod val="112000"/>
              </a:schemeClr>
            </a:gs>
            <a:gs pos="53000">
              <a:schemeClr val="accent5">
                <a:hueOff val="-21323124"/>
                <a:satOff val="12119"/>
                <a:lumOff val="-10000"/>
                <a:alphaOff val="0"/>
                <a:tint val="71000"/>
                <a:satMod val="112000"/>
              </a:schemeClr>
            </a:gs>
            <a:gs pos="68000">
              <a:schemeClr val="accent5">
                <a:hueOff val="-21323124"/>
                <a:satOff val="12119"/>
                <a:lumOff val="-10000"/>
                <a:alphaOff val="0"/>
                <a:tint val="86000"/>
              </a:schemeClr>
            </a:gs>
            <a:gs pos="100000">
              <a:schemeClr val="accent5">
                <a:hueOff val="-21323124"/>
                <a:satOff val="12119"/>
                <a:lumOff val="-100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s-VE" sz="2600" b="1" kern="1200" dirty="0" smtClean="0">
              <a:solidFill>
                <a:srgbClr val="002060"/>
              </a:solidFill>
            </a:rPr>
            <a:t>DDL</a:t>
          </a:r>
          <a:endParaRPr lang="es-VE" sz="2600" b="1" kern="1200" dirty="0">
            <a:solidFill>
              <a:srgbClr val="002060"/>
            </a:solidFill>
          </a:endParaRPr>
        </a:p>
      </dsp:txBody>
      <dsp:txXfrm>
        <a:off x="1094050" y="2452848"/>
        <a:ext cx="1077217" cy="107721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es-ES" sz="1200"/>
            </a:lvl1pPr>
            <a:extLst/>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es-ES" sz="1200"/>
            </a:lvl1pPr>
            <a:extLst/>
          </a:lstStyle>
          <a:p>
            <a:fld id="{C238408C-6839-46EE-8131-EDA75C487F2E}" type="datetimeFigureOut">
              <a:rPr/>
              <a:pPr/>
              <a:t>30/6/2006</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es-ES" sz="1200"/>
            </a:lvl1pPr>
            <a:extLst/>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es-ES" sz="1200"/>
            </a:lvl1pPr>
            <a:extLst/>
          </a:lstStyle>
          <a:p>
            <a:fld id="{87D77045-401A-4D5E-BFE3-54C21A8A6634}" type="slidenum">
              <a:rPr/>
              <a:pPr/>
              <a:t>‹Nº›</a:t>
            </a:fld>
            <a:endParaRPr lang="es-ES"/>
          </a:p>
        </p:txBody>
      </p:sp>
    </p:spTree>
  </p:cSld>
  <p:clrMap bg1="lt1" tx1="dk1" bg2="lt2" tx2="dk2" accent1="accent1" accent2="accent2" accent3="accent3" accent4="accent4" accent5="accent5" accent6="accent6" hlink="hlink" folHlink="folHlink"/>
  <p:notesStyle>
    <a:lvl1pPr marL="0" algn="l" rtl="0" latinLnBrk="0">
      <a:defRPr lang="es-ES" sz="1200" kern="1200">
        <a:solidFill>
          <a:schemeClr val="tx1"/>
        </a:solidFill>
        <a:latin typeface="+mn-lt"/>
        <a:ea typeface="+mn-ea"/>
        <a:cs typeface="+mn-cs"/>
      </a:defRPr>
    </a:lvl1pPr>
    <a:lvl2pPr marL="457200" algn="l" rtl="0">
      <a:defRPr lang="es-ES" sz="1200" kern="1200">
        <a:solidFill>
          <a:schemeClr val="tx1"/>
        </a:solidFill>
        <a:latin typeface="+mn-lt"/>
        <a:ea typeface="+mn-ea"/>
        <a:cs typeface="+mn-cs"/>
      </a:defRPr>
    </a:lvl2pPr>
    <a:lvl3pPr marL="914400" algn="l" rtl="0">
      <a:defRPr lang="es-ES" sz="1200" kern="1200">
        <a:solidFill>
          <a:schemeClr val="tx1"/>
        </a:solidFill>
        <a:latin typeface="+mn-lt"/>
        <a:ea typeface="+mn-ea"/>
        <a:cs typeface="+mn-cs"/>
      </a:defRPr>
    </a:lvl3pPr>
    <a:lvl4pPr marL="1371600" algn="l" rtl="0">
      <a:defRPr lang="es-ES" sz="1200" kern="1200">
        <a:solidFill>
          <a:schemeClr val="tx1"/>
        </a:solidFill>
        <a:latin typeface="+mn-lt"/>
        <a:ea typeface="+mn-ea"/>
        <a:cs typeface="+mn-cs"/>
      </a:defRPr>
    </a:lvl4pPr>
    <a:lvl5pPr marL="1828800" algn="l" rtl="0">
      <a:defRPr lang="es-ES" sz="1200" kern="1200">
        <a:solidFill>
          <a:schemeClr val="tx1"/>
        </a:solidFill>
        <a:latin typeface="+mn-lt"/>
        <a:ea typeface="+mn-ea"/>
        <a:cs typeface="+mn-cs"/>
      </a:defRPr>
    </a:lvl5pPr>
    <a:lvl6pPr marL="2286000" algn="l" rtl="0">
      <a:defRPr lang="es-ES" sz="1200" kern="1200">
        <a:solidFill>
          <a:schemeClr val="tx1"/>
        </a:solidFill>
        <a:latin typeface="+mn-lt"/>
        <a:ea typeface="+mn-ea"/>
        <a:cs typeface="+mn-cs"/>
      </a:defRPr>
    </a:lvl6pPr>
    <a:lvl7pPr marL="2743200" algn="l" rtl="0">
      <a:defRPr lang="es-ES" sz="1200" kern="1200">
        <a:solidFill>
          <a:schemeClr val="tx1"/>
        </a:solidFill>
        <a:latin typeface="+mn-lt"/>
        <a:ea typeface="+mn-ea"/>
        <a:cs typeface="+mn-cs"/>
      </a:defRPr>
    </a:lvl7pPr>
    <a:lvl8pPr marL="3200400" algn="l" rtl="0">
      <a:defRPr lang="es-ES" sz="1200" kern="1200">
        <a:solidFill>
          <a:schemeClr val="tx1"/>
        </a:solidFill>
        <a:latin typeface="+mn-lt"/>
        <a:ea typeface="+mn-ea"/>
        <a:cs typeface="+mn-cs"/>
      </a:defRPr>
    </a:lvl8pPr>
    <a:lvl9pPr marL="3657600" algn="l" rtl="0">
      <a:defRPr lang="es-ES"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7D77045-401A-4D5E-BFE3-54C21A8A6634}"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32</a:t>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33</a:t>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34</a:t>
            </a:fld>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35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87D77045-401A-4D5E-BFE3-54C21A8A6634}"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s-ES"/>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a:pPr/>
              <a:t>30/6/2006</a:t>
            </a:fld>
            <a:endParaRPr lang="es-ES"/>
          </a:p>
        </p:txBody>
      </p:sp>
      <p:sp>
        <p:nvSpPr>
          <p:cNvPr id="17" name="Footer Placeholder 16"/>
          <p:cNvSpPr>
            <a:spLocks noGrp="1"/>
          </p:cNvSpPr>
          <p:nvPr>
            <p:ph type="ftr" sz="quarter" idx="11"/>
          </p:nvPr>
        </p:nvSpPr>
        <p:spPr>
          <a:xfrm>
            <a:off x="914400" y="6416675"/>
            <a:ext cx="5562600" cy="365125"/>
          </a:xfrm>
        </p:spPr>
        <p:txBody>
          <a:bodyPr/>
          <a:lstStyle>
            <a:extLst/>
          </a:lstStyle>
          <a:p>
            <a:endParaRPr lang="es-ES"/>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a:pPr/>
              <a:t>‹Nº›</a:t>
            </a:fld>
            <a:endParaRPr lang="es-E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8" name="Title 7"/>
          <p:cNvSpPr>
            <a:spLocks noGrp="1"/>
          </p:cNvSpPr>
          <p:nvPr>
            <p:ph type="ctrTitle"/>
          </p:nvPr>
        </p:nvSpPr>
        <p:spPr>
          <a:xfrm>
            <a:off x="533400" y="464504"/>
            <a:ext cx="8153400" cy="774192"/>
          </a:xfrm>
        </p:spPr>
        <p:txBody>
          <a:bodyPr/>
          <a:lstStyle>
            <a:lvl1pPr marR="9144" algn="r" latinLnBrk="0">
              <a:defRPr lang="es-ES" sz="3800"/>
            </a:lvl1pPr>
            <a:extLst/>
          </a:lstStyle>
          <a:p>
            <a:r>
              <a:rPr lang="es-ES" smtClean="0"/>
              <a:t>Haga clic para modificar el estilo de título del patrón</a:t>
            </a:r>
            <a:endParaRPr lang="es-ES"/>
          </a:p>
        </p:txBody>
      </p:sp>
      <p:sp>
        <p:nvSpPr>
          <p:cNvPr id="9" name="Subtitle 8"/>
          <p:cNvSpPr>
            <a:spLocks noGrp="1"/>
          </p:cNvSpPr>
          <p:nvPr>
            <p:ph type="subTitle" idx="1"/>
          </p:nvPr>
        </p:nvSpPr>
        <p:spPr>
          <a:xfrm>
            <a:off x="4838381" y="1371600"/>
            <a:ext cx="3848419" cy="457200"/>
          </a:xfrm>
        </p:spPr>
        <p:txBody>
          <a:bodyPr tIns="0"/>
          <a:lstStyle>
            <a:lvl1pPr marL="0" indent="0" algn="r" latinLnBrk="0">
              <a:spcBef>
                <a:spcPts val="0"/>
              </a:spcBef>
              <a:buNone/>
              <a:defRPr lang="es-ES"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s-ES"/>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s-ES" smtClean="0"/>
              <a:t>Haga clic para modificar el estilo de título del patrón</a:t>
            </a:r>
            <a:endParaRPr lang="es-ES"/>
          </a:p>
        </p:txBody>
      </p:sp>
      <p:sp>
        <p:nvSpPr>
          <p:cNvPr id="3" name="Content Placeholder 2"/>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B7129108-AC8D-4212-9283-60D9E99BF07A}" type="datetimeFigureOut">
              <a:rPr/>
              <a:pPr/>
              <a:t>30/6/2006</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1AD93096-5B34-4342-9326-69289CEAE4C2}" type="slidenum">
              <a: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latinLnBrk="0">
              <a:buNone/>
              <a:defRPr lang="es-ES" sz="4000" b="1" cap="all">
                <a:ln/>
                <a:solidFill>
                  <a:schemeClr val="tx1"/>
                </a:solidFill>
                <a:effectLst>
                  <a:reflection blurRad="12700" stA="50000" endPos="50000" dir="5400000" sy="-100000" rotWithShape="0"/>
                </a:effectLst>
              </a:defRPr>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914400" y="5334000"/>
            <a:ext cx="7772400" cy="1052512"/>
          </a:xfrm>
        </p:spPr>
        <p:txBody>
          <a:bodyPr anchor="t"/>
          <a:lstStyle>
            <a:lvl1pPr marL="374904" latinLnBrk="0">
              <a:buNone/>
              <a:defRPr lang="es-ES" sz="2000">
                <a:solidFill>
                  <a:schemeClr val="tx2"/>
                </a:solidFill>
              </a:defRPr>
            </a:lvl1pPr>
            <a:lvl2pPr>
              <a:buNone/>
              <a:defRPr lang="es-ES" sz="1800">
                <a:solidFill>
                  <a:schemeClr val="tx1">
                    <a:tint val="75000"/>
                  </a:schemeClr>
                </a:solidFill>
              </a:defRPr>
            </a:lvl2pPr>
            <a:lvl3pPr>
              <a:buNone/>
              <a:defRPr lang="es-ES" sz="1600">
                <a:solidFill>
                  <a:schemeClr val="tx1">
                    <a:tint val="75000"/>
                  </a:schemeClr>
                </a:solidFill>
              </a:defRPr>
            </a:lvl3pPr>
            <a:lvl4pPr>
              <a:buNone/>
              <a:defRPr lang="es-ES" sz="1400">
                <a:solidFill>
                  <a:schemeClr val="tx1">
                    <a:tint val="75000"/>
                  </a:schemeClr>
                </a:solidFill>
              </a:defRPr>
            </a:lvl4pPr>
            <a:lvl5pPr>
              <a:buNone/>
              <a:defRPr lang="es-ES" sz="1400">
                <a:solidFill>
                  <a:schemeClr val="tx1">
                    <a:tint val="75000"/>
                  </a:schemeClr>
                </a:solidFill>
              </a:defRPr>
            </a:lvl5pPr>
            <a:extLst/>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extLst/>
          </a:lstStyle>
          <a:p>
            <a:fld id="{B6DED3D3-6235-4F4C-B439-DF277FB555A7}" type="datetimeFigureOut">
              <a:rPr/>
              <a:pPr/>
              <a:t>30/6/2006</a:t>
            </a:fld>
            <a:endParaRPr lang="es-ES"/>
          </a:p>
        </p:txBody>
      </p:sp>
      <p:sp>
        <p:nvSpPr>
          <p:cNvPr id="5" name="Footer Placeholder 4"/>
          <p:cNvSpPr>
            <a:spLocks noGrp="1"/>
          </p:cNvSpPr>
          <p:nvPr>
            <p:ph type="ftr" sz="quarter" idx="11"/>
          </p:nvPr>
        </p:nvSpPr>
        <p:spPr>
          <a:xfrm>
            <a:off x="914400" y="6416675"/>
            <a:ext cx="5562600" cy="365125"/>
          </a:xfrm>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1AD93096-5B34-4342-9326-69289CEAE4C2}" type="slidenum">
              <a: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r>
              <a:rPr lang="es-ES" smtClean="0"/>
              <a:t>Haga clic para modificar el estilo de título del patrón</a:t>
            </a:r>
            <a:endParaRPr lang="es-ES"/>
          </a:p>
        </p:txBody>
      </p:sp>
      <p:sp>
        <p:nvSpPr>
          <p:cNvPr id="3" name="Content Placeholder 2"/>
          <p:cNvSpPr>
            <a:spLocks noGrp="1"/>
          </p:cNvSpPr>
          <p:nvPr>
            <p:ph sz="half" idx="1"/>
          </p:nvPr>
        </p:nvSpPr>
        <p:spPr>
          <a:xfrm>
            <a:off x="464344" y="1600200"/>
            <a:ext cx="4038600" cy="4525963"/>
          </a:xfrm>
        </p:spPr>
        <p:txBody>
          <a:bodyPr/>
          <a:lstStyle>
            <a:lvl1pPr marL="0" indent="0" latinLnBrk="0">
              <a:buFontTx/>
              <a:buNone/>
              <a:defRPr lang="es-ES" sz="2000"/>
            </a:lvl1pPr>
            <a:lvl2pPr>
              <a:defRPr lang="es-ES" sz="2400"/>
            </a:lvl2pPr>
            <a:lvl3pPr>
              <a:defRPr lang="es-ES" sz="2000"/>
            </a:lvl3pPr>
            <a:lvl4pPr>
              <a:defRPr lang="es-ES" sz="1800"/>
            </a:lvl4pPr>
            <a:lvl5pPr>
              <a:defRPr lang="es-ES" sz="1800"/>
            </a:lvl5pPr>
            <a:extLst/>
          </a:lstStyle>
          <a:p>
            <a:pPr lvl="0"/>
            <a:r>
              <a:rPr lang="es-ES" smtClean="0"/>
              <a:t>Haga clic para modificar el estilo de texto del patrón</a:t>
            </a:r>
          </a:p>
        </p:txBody>
      </p:sp>
      <p:sp>
        <p:nvSpPr>
          <p:cNvPr id="4" name="Content Placeholder 3"/>
          <p:cNvSpPr>
            <a:spLocks noGrp="1"/>
          </p:cNvSpPr>
          <p:nvPr>
            <p:ph sz="half" idx="2"/>
          </p:nvPr>
        </p:nvSpPr>
        <p:spPr>
          <a:xfrm>
            <a:off x="4655344" y="1600200"/>
            <a:ext cx="4038600" cy="4525963"/>
          </a:xfrm>
        </p:spPr>
        <p:txBody>
          <a:bodyPr/>
          <a:lstStyle>
            <a:lvl1pPr latinLnBrk="0">
              <a:defRPr lang="es-ES" sz="2800"/>
            </a:lvl1pPr>
            <a:lvl2pPr>
              <a:defRPr lang="es-ES" sz="2400"/>
            </a:lvl2pPr>
            <a:lvl3pPr>
              <a:defRPr lang="es-ES" sz="2000"/>
            </a:lvl3pPr>
            <a:lvl4pPr>
              <a:defRPr lang="es-ES" sz="1800"/>
            </a:lvl4pPr>
            <a:lvl5pPr>
              <a:defRPr lang="es-ES"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extLst/>
          </a:lstStyle>
          <a:p>
            <a:fld id="{3B5F1E3E-4B2F-4895-B65E-28B2E64F39F6}" type="datetimeFigureOut">
              <a:rPr/>
              <a:pPr/>
              <a:t>30/6/2006</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1AD93096-5B34-4342-9326-69289CEAE4C2}" type="slidenum">
              <a:rPr/>
              <a:pPr/>
              <a:t>‹Nº›</a:t>
            </a:fld>
            <a:endParaRPr lang="es-ES"/>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Title 1"/>
          <p:cNvSpPr>
            <a:spLocks noGrp="1"/>
          </p:cNvSpPr>
          <p:nvPr>
            <p:ph type="title"/>
          </p:nvPr>
        </p:nvSpPr>
        <p:spPr>
          <a:xfrm>
            <a:off x="504824" y="512064"/>
            <a:ext cx="7772400" cy="914400"/>
          </a:xfrm>
        </p:spPr>
        <p:txBody>
          <a:bodyPr anchor="t"/>
          <a:lstStyle>
            <a:lvl1pPr latinLnBrk="0">
              <a:defRPr lang="es-ES" sz="4000"/>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457200" y="1809750"/>
            <a:ext cx="4040188" cy="639762"/>
          </a:xfrm>
        </p:spPr>
        <p:txBody>
          <a:bodyPr anchor="ctr"/>
          <a:lstStyle>
            <a:lvl1pPr marL="73152" indent="0" algn="l" latinLnBrk="0">
              <a:buNone/>
              <a:defRPr lang="es-ES" sz="2400" b="1">
                <a:solidFill>
                  <a:schemeClr val="accent2"/>
                </a:solidFill>
              </a:defRPr>
            </a:lvl1pPr>
            <a:lvl2pPr>
              <a:buNone/>
              <a:defRPr lang="es-ES" sz="2000" b="1"/>
            </a:lvl2pPr>
            <a:lvl3pPr>
              <a:buNone/>
              <a:defRPr lang="es-ES" sz="1800" b="1"/>
            </a:lvl3pPr>
            <a:lvl4pPr>
              <a:buNone/>
              <a:defRPr lang="es-ES" sz="1600" b="1"/>
            </a:lvl4pPr>
            <a:lvl5pPr>
              <a:buNone/>
              <a:defRPr lang="es-ES" sz="1600" b="1"/>
            </a:lvl5pPr>
            <a:extLst/>
          </a:lstStyle>
          <a:p>
            <a:pPr lvl="0"/>
            <a:r>
              <a:rPr lang="es-ES" smtClean="0"/>
              <a:t>Haga clic para modificar el estilo de texto del patrón</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latinLnBrk="0">
              <a:buNone/>
              <a:defRPr lang="es-ES" sz="2400" b="1">
                <a:solidFill>
                  <a:schemeClr val="accent2"/>
                </a:solidFill>
              </a:defRPr>
            </a:lvl1pPr>
            <a:lvl2pPr>
              <a:buNone/>
              <a:defRPr lang="es-ES" sz="2000" b="1"/>
            </a:lvl2pPr>
            <a:lvl3pPr>
              <a:buNone/>
              <a:defRPr lang="es-ES" sz="1800" b="1"/>
            </a:lvl3pPr>
            <a:lvl4pPr>
              <a:buNone/>
              <a:defRPr lang="es-ES" sz="1600" b="1"/>
            </a:lvl4pPr>
            <a:lvl5pPr>
              <a:buNone/>
              <a:defRPr lang="es-ES" sz="1600" b="1"/>
            </a:lvl5pPr>
            <a:extLst/>
          </a:lstStyle>
          <a:p>
            <a:pPr lvl="0"/>
            <a:r>
              <a:rPr lang="es-ES" smtClean="0"/>
              <a:t>Haga clic para modificar el estilo de texto del patrón</a:t>
            </a:r>
          </a:p>
        </p:txBody>
      </p:sp>
      <p:sp>
        <p:nvSpPr>
          <p:cNvPr id="5" name="Content Placeholder 4"/>
          <p:cNvSpPr>
            <a:spLocks noGrp="1"/>
          </p:cNvSpPr>
          <p:nvPr>
            <p:ph sz="quarter" idx="3"/>
          </p:nvPr>
        </p:nvSpPr>
        <p:spPr>
          <a:xfrm>
            <a:off x="457200" y="2459037"/>
            <a:ext cx="4040188" cy="3959352"/>
          </a:xfrm>
        </p:spPr>
        <p:txBody>
          <a:bodyPr/>
          <a:lstStyle>
            <a:lvl1pPr latinLnBrk="0">
              <a:defRPr lang="es-ES" sz="2400"/>
            </a:lvl1pPr>
            <a:lvl2pPr>
              <a:defRPr lang="es-ES" sz="2000"/>
            </a:lvl2pPr>
            <a:lvl3pPr>
              <a:defRPr lang="es-ES" sz="1800"/>
            </a:lvl3pPr>
            <a:lvl4pPr>
              <a:defRPr lang="es-ES" sz="1600"/>
            </a:lvl4pPr>
            <a:lvl5pPr>
              <a:defRPr lang="es-ES"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Content Placeholder 5"/>
          <p:cNvSpPr>
            <a:spLocks noGrp="1"/>
          </p:cNvSpPr>
          <p:nvPr>
            <p:ph sz="quarter" idx="4"/>
          </p:nvPr>
        </p:nvSpPr>
        <p:spPr>
          <a:xfrm>
            <a:off x="4645025" y="2459037"/>
            <a:ext cx="4041775" cy="3959352"/>
          </a:xfrm>
        </p:spPr>
        <p:txBody>
          <a:bodyPr/>
          <a:lstStyle>
            <a:lvl1pPr latinLnBrk="0">
              <a:defRPr lang="es-ES" sz="2400"/>
            </a:lvl1pPr>
            <a:lvl2pPr>
              <a:defRPr lang="es-ES" sz="2000"/>
            </a:lvl2pPr>
            <a:lvl3pPr>
              <a:defRPr lang="es-ES" sz="1800"/>
            </a:lvl3pPr>
            <a:lvl4pPr>
              <a:defRPr lang="es-ES" sz="1600"/>
            </a:lvl4pPr>
            <a:lvl5pPr>
              <a:defRPr lang="es-ES"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Date Placeholder 6"/>
          <p:cNvSpPr>
            <a:spLocks noGrp="1"/>
          </p:cNvSpPr>
          <p:nvPr>
            <p:ph type="dt" sz="half" idx="10"/>
          </p:nvPr>
        </p:nvSpPr>
        <p:spPr/>
        <p:txBody>
          <a:bodyPr/>
          <a:lstStyle>
            <a:extLst/>
          </a:lstStyle>
          <a:p>
            <a:fld id="{63085435-8225-4333-BFFA-0096413F0D76}" type="datetimeFigureOut">
              <a:rPr/>
              <a:pPr/>
              <a:t>30/6/2006</a:t>
            </a:fld>
            <a:endParaRPr lang="es-ES"/>
          </a:p>
        </p:txBody>
      </p:sp>
      <p:sp>
        <p:nvSpPr>
          <p:cNvPr id="8" name="Footer Placeholder 7"/>
          <p:cNvSpPr>
            <a:spLocks noGrp="1"/>
          </p:cNvSpPr>
          <p:nvPr>
            <p:ph type="ftr" sz="quarter" idx="11"/>
          </p:nvPr>
        </p:nvSpPr>
        <p:spPr/>
        <p:txBody>
          <a:bodyPr/>
          <a:lstStyle>
            <a:extLst/>
          </a:lstStyle>
          <a:p>
            <a:endParaRPr lang="es-ES"/>
          </a:p>
        </p:txBody>
      </p:sp>
      <p:sp>
        <p:nvSpPr>
          <p:cNvPr id="9" name="Slide Number Placeholder 8"/>
          <p:cNvSpPr>
            <a:spLocks noGrp="1"/>
          </p:cNvSpPr>
          <p:nvPr>
            <p:ph type="sldNum" sz="quarter" idx="12"/>
          </p:nvPr>
        </p:nvSpPr>
        <p:spPr/>
        <p:txBody>
          <a:bodyPr/>
          <a:lstStyle>
            <a:extLst/>
          </a:lstStyle>
          <a:p>
            <a:fld id="{1AD93096-5B34-4342-9326-69289CEAE4C2}" type="slidenum">
              <a:rPr/>
              <a:pPr/>
              <a:t>‹Nº›</a:t>
            </a:fld>
            <a:endParaRPr lang="es-E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latinLnBrk="0">
              <a:defRPr lang="es-ES" sz="4000" cap="none" baseline="0"/>
            </a:lvl1pPr>
            <a:extLst/>
          </a:lstStyle>
          <a:p>
            <a:r>
              <a:rPr lang="es-ES" smtClean="0"/>
              <a:t>Haga clic para modificar el estilo de título del patrón</a:t>
            </a:r>
            <a:endParaRPr lang="es-ES"/>
          </a:p>
        </p:txBody>
      </p:sp>
      <p:sp>
        <p:nvSpPr>
          <p:cNvPr id="3" name="Date Placeholder 2"/>
          <p:cNvSpPr>
            <a:spLocks noGrp="1"/>
          </p:cNvSpPr>
          <p:nvPr>
            <p:ph type="dt" sz="half" idx="10"/>
          </p:nvPr>
        </p:nvSpPr>
        <p:spPr/>
        <p:txBody>
          <a:bodyPr/>
          <a:lstStyle>
            <a:extLst/>
          </a:lstStyle>
          <a:p>
            <a:fld id="{0783C494-2A87-468C-A21B-CB14FB9ABB00}" type="datetimeFigureOut">
              <a:rPr/>
              <a:pPr/>
              <a:t>30/6/2006</a:t>
            </a:fld>
            <a:endParaRPr lang="es-ES"/>
          </a:p>
        </p:txBody>
      </p:sp>
      <p:sp>
        <p:nvSpPr>
          <p:cNvPr id="4" name="Footer Placeholder 3"/>
          <p:cNvSpPr>
            <a:spLocks noGrp="1"/>
          </p:cNvSpPr>
          <p:nvPr>
            <p:ph type="ftr" sz="quarter" idx="11"/>
          </p:nvPr>
        </p:nvSpPr>
        <p:spPr/>
        <p:txBody>
          <a:bodyPr/>
          <a:lstStyle>
            <a:extLst/>
          </a:lstStyle>
          <a:p>
            <a:endParaRPr lang="es-ES"/>
          </a:p>
        </p:txBody>
      </p:sp>
      <p:sp>
        <p:nvSpPr>
          <p:cNvPr id="5" name="Slide Number Placeholder 4"/>
          <p:cNvSpPr>
            <a:spLocks noGrp="1"/>
          </p:cNvSpPr>
          <p:nvPr>
            <p:ph type="sldNum" sz="quarter" idx="12"/>
          </p:nvPr>
        </p:nvSpPr>
        <p:spPr/>
        <p:txBody>
          <a:bodyPr/>
          <a:lstStyle>
            <a:extLst/>
          </a:lstStyle>
          <a:p>
            <a:fld id="{1AD93096-5B34-4342-9326-69289CEAE4C2}" type="slidenum">
              <a: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a:pPr/>
              <a:t>30/6/2006</a:t>
            </a:fld>
            <a:endParaRPr lang="es-ES"/>
          </a:p>
        </p:txBody>
      </p:sp>
      <p:sp>
        <p:nvSpPr>
          <p:cNvPr id="3" name="Footer Placeholder 2"/>
          <p:cNvSpPr>
            <a:spLocks noGrp="1"/>
          </p:cNvSpPr>
          <p:nvPr>
            <p:ph type="ftr" sz="quarter" idx="11"/>
          </p:nvPr>
        </p:nvSpPr>
        <p:spPr/>
        <p:txBody>
          <a:bodyPr/>
          <a:lstStyle>
            <a:extLst/>
          </a:lstStyle>
          <a:p>
            <a:endParaRPr lang="es-ES"/>
          </a:p>
        </p:txBody>
      </p:sp>
      <p:sp>
        <p:nvSpPr>
          <p:cNvPr id="4" name="Slide Number Placeholder 3"/>
          <p:cNvSpPr>
            <a:spLocks noGrp="1"/>
          </p:cNvSpPr>
          <p:nvPr>
            <p:ph type="sldNum" sz="quarter" idx="12"/>
          </p:nvPr>
        </p:nvSpPr>
        <p:spPr/>
        <p:txBody>
          <a:bodyPr/>
          <a:lstStyle>
            <a:extLst/>
          </a:lstStyle>
          <a:p>
            <a:fld id="{1AD93096-5B34-4342-9326-69289CEAE4C2}" type="slidenum">
              <a: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latinLnBrk="0">
              <a:buNone/>
              <a:defRPr lang="es-ES" sz="3600" b="0"/>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685800" y="1435100"/>
            <a:ext cx="2514600" cy="4572000"/>
          </a:xfrm>
        </p:spPr>
        <p:txBody>
          <a:bodyPr/>
          <a:lstStyle>
            <a:lvl1pPr marL="54864" indent="0" latinLnBrk="0">
              <a:buNone/>
              <a:defRPr lang="es-ES" sz="1800"/>
            </a:lvl1pPr>
            <a:lvl2pPr>
              <a:buNone/>
              <a:defRPr lang="es-ES" sz="1200"/>
            </a:lvl2pPr>
            <a:lvl3pPr>
              <a:buNone/>
              <a:defRPr lang="es-ES" sz="1000"/>
            </a:lvl3pPr>
            <a:lvl4pPr>
              <a:buNone/>
              <a:defRPr lang="es-ES" sz="900"/>
            </a:lvl4pPr>
            <a:lvl5pPr>
              <a:buNone/>
              <a:defRPr lang="es-ES" sz="900"/>
            </a:lvl5pPr>
            <a:extLst/>
          </a:lstStyle>
          <a:p>
            <a:pPr lvl="0"/>
            <a:r>
              <a:rPr lang="es-ES" smtClean="0"/>
              <a:t>Haga clic para modificar el estilo de texto del patrón</a:t>
            </a:r>
          </a:p>
        </p:txBody>
      </p:sp>
      <p:sp>
        <p:nvSpPr>
          <p:cNvPr id="4" name="Content Placeholder 3"/>
          <p:cNvSpPr>
            <a:spLocks noGrp="1"/>
          </p:cNvSpPr>
          <p:nvPr>
            <p:ph sz="half" idx="2"/>
          </p:nvPr>
        </p:nvSpPr>
        <p:spPr>
          <a:xfrm>
            <a:off x="3429000" y="1435100"/>
            <a:ext cx="5486400" cy="4572000"/>
          </a:xfrm>
        </p:spPr>
        <p:txBody>
          <a:bodyPr/>
          <a:lstStyle>
            <a:lvl1pPr latinLnBrk="0">
              <a:defRPr lang="es-ES" sz="3200"/>
            </a:lvl1pPr>
            <a:lvl2pPr>
              <a:defRPr lang="es-ES" sz="2800"/>
            </a:lvl2pPr>
            <a:lvl3pPr>
              <a:defRPr lang="es-ES" sz="2400"/>
            </a:lvl3pPr>
            <a:lvl4pPr>
              <a:defRPr lang="es-ES" sz="2000"/>
            </a:lvl4pPr>
            <a:lvl5pPr>
              <a:defRPr lang="es-ES"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extLst/>
          </a:lstStyle>
          <a:p>
            <a:fld id="{4BECC0C8-36B8-442A-833D-B6AACE86BB77}" type="datetimeFigureOut">
              <a:rPr/>
              <a:pPr/>
              <a:t>30/6/2006</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1AD93096-5B34-4342-9326-69289CEAE4C2}" type="slidenum">
              <a: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latinLnBrk="0">
              <a:buNone/>
              <a:defRPr lang="es-ES" sz="2100" b="0"/>
            </a:lvl1pPr>
            <a:extLst/>
          </a:lstStyle>
          <a:p>
            <a:r>
              <a:rPr lang="es-ES" smtClean="0"/>
              <a:t>Haga clic para modificar el estilo de título del patrón</a:t>
            </a:r>
            <a:endParaRPr lang="es-ES"/>
          </a:p>
        </p:txBody>
      </p:sp>
      <p:sp>
        <p:nvSpPr>
          <p:cNvPr id="3" name="Picture Placeholder 2"/>
          <p:cNvSpPr>
            <a:spLocks noGrp="1"/>
          </p:cNvSpPr>
          <p:nvPr>
            <p:ph type="pic" idx="1"/>
          </p:nvPr>
        </p:nvSpPr>
        <p:spPr>
          <a:xfrm>
            <a:off x="366712" y="1905000"/>
            <a:ext cx="8778240" cy="4960144"/>
          </a:xfrm>
        </p:spPr>
        <p:txBody>
          <a:bodyPr/>
          <a:lstStyle>
            <a:lvl1pPr latinLnBrk="0">
              <a:buNone/>
              <a:defRPr lang="es-ES" sz="3200"/>
            </a:lvl1pPr>
            <a:extLst/>
          </a:lstStyle>
          <a:p>
            <a:r>
              <a:rPr lang="es-ES" smtClean="0"/>
              <a:t>Haga clic en el icono para agregar una imagen</a:t>
            </a:r>
            <a:endParaRPr lang="es-ES"/>
          </a:p>
        </p:txBody>
      </p:sp>
      <p:sp>
        <p:nvSpPr>
          <p:cNvPr id="4" name="Text Placeholder 3"/>
          <p:cNvSpPr>
            <a:spLocks noGrp="1"/>
          </p:cNvSpPr>
          <p:nvPr>
            <p:ph type="body" sz="half" idx="2"/>
          </p:nvPr>
        </p:nvSpPr>
        <p:spPr>
          <a:xfrm>
            <a:off x="914400" y="1150144"/>
            <a:ext cx="6858000" cy="685800"/>
          </a:xfrm>
        </p:spPr>
        <p:txBody>
          <a:bodyPr/>
          <a:lstStyle>
            <a:lvl1pPr marL="27432" indent="0" latinLnBrk="0">
              <a:spcBef>
                <a:spcPts val="0"/>
              </a:spcBef>
              <a:buNone/>
              <a:defRPr lang="es-ES" sz="1400">
                <a:solidFill>
                  <a:srgbClr val="FFFFFF"/>
                </a:solidFill>
              </a:defRPr>
            </a:lvl1pPr>
            <a:lvl2pPr>
              <a:defRPr lang="es-ES" sz="1200"/>
            </a:lvl2pPr>
            <a:lvl3pPr>
              <a:defRPr lang="es-ES" sz="1000"/>
            </a:lvl3pPr>
            <a:lvl4pPr>
              <a:defRPr lang="es-ES" sz="900"/>
            </a:lvl4pPr>
            <a:lvl5pPr>
              <a:defRPr lang="es-ES" sz="900"/>
            </a:lvl5pPr>
            <a:extLst/>
          </a:lstStyle>
          <a:p>
            <a:pPr lvl="0"/>
            <a:r>
              <a:rPr lang="es-ES" smtClean="0"/>
              <a:t>Haga clic para modificar el estilo de texto del patrón</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a:pPr/>
              <a:t>30/6/2006</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1AD93096-5B34-4342-9326-69289CEAE4C2}" type="slidenum">
              <a: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lang="es-ES" smtClean="0"/>
              <a:t>Haga clic para modificar el estilo de título del patrón</a:t>
            </a:r>
            <a:endParaRPr lang="es-E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latinLnBrk="0">
              <a:defRPr lang="es-ES" sz="1100">
                <a:solidFill>
                  <a:schemeClr val="tx2"/>
                </a:solidFill>
              </a:defRPr>
            </a:lvl1pPr>
            <a:extLst/>
          </a:lstStyle>
          <a:p>
            <a:fld id="{8D3816DF-213E-421B-92D3-C068DBB023D6}" type="datetimeFigureOut">
              <a:rPr lang="es-ES">
                <a:solidFill>
                  <a:schemeClr val="tx2"/>
                </a:solidFill>
              </a:rPr>
              <a:pPr/>
              <a:t>20/03/2018</a:t>
            </a:fld>
            <a:endParaRPr lang="es-ES" sz="110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latinLnBrk="0">
              <a:defRPr lang="es-ES" sz="1100">
                <a:solidFill>
                  <a:schemeClr val="tx2"/>
                </a:solidFill>
              </a:defRPr>
            </a:lvl1pPr>
            <a:extLst/>
          </a:lstStyle>
          <a:p>
            <a:pPr algn="r"/>
            <a:endParaRPr lang="es-ES" sz="110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latinLnBrk="0">
              <a:defRPr lang="es-ES" sz="1200">
                <a:solidFill>
                  <a:schemeClr val="tx2"/>
                </a:solidFill>
              </a:defRPr>
            </a:lvl1pPr>
            <a:extLst/>
          </a:lstStyle>
          <a:p>
            <a:pPr algn="l"/>
            <a:fld id="{72AC53DF-4216-466D-99A7-94400E6C2A25}" type="slidenum">
              <a:rPr lang="es-ES" sz="1200">
                <a:solidFill>
                  <a:schemeClr val="tx2"/>
                </a:solidFill>
              </a:rPr>
              <a:pPr algn="l"/>
              <a:t>‹Nº›</a:t>
            </a:fld>
            <a:endParaRPr lang="es-E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lang="es-ES"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lang="es-ES"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lang="es-ES"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lang="es-ES"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lang="es-ES"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lang="es-ES"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lang="es-ES"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lang="es-ES"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lang="es-ES"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lang="es-ES" sz="1600" kern="1200">
          <a:solidFill>
            <a:schemeClr val="tx1"/>
          </a:solidFill>
          <a:latin typeface="+mn-lt"/>
          <a:ea typeface="+mn-ea"/>
          <a:cs typeface="+mn-cs"/>
        </a:defRPr>
      </a:lvl9pPr>
      <a:extLst/>
    </p:bodyStyle>
    <p:otherStyle>
      <a:lvl1pPr marL="0" algn="l" rtl="0" eaLnBrk="1" latinLnBrk="0" hangingPunct="1">
        <a:defRPr lang="es-ES" kern="1200">
          <a:solidFill>
            <a:schemeClr val="tx1"/>
          </a:solidFill>
          <a:latin typeface="+mn-lt"/>
          <a:ea typeface="+mn-ea"/>
          <a:cs typeface="+mn-cs"/>
        </a:defRPr>
      </a:lvl1pPr>
      <a:lvl2pPr marL="457200" algn="l" rtl="0" eaLnBrk="1" hangingPunct="1">
        <a:defRPr lang="es-ES" kern="1200">
          <a:solidFill>
            <a:schemeClr val="tx1"/>
          </a:solidFill>
          <a:latin typeface="+mn-lt"/>
          <a:ea typeface="+mn-ea"/>
          <a:cs typeface="+mn-cs"/>
        </a:defRPr>
      </a:lvl2pPr>
      <a:lvl3pPr marL="914400" algn="l" rtl="0" eaLnBrk="1" hangingPunct="1">
        <a:defRPr lang="es-ES" kern="1200">
          <a:solidFill>
            <a:schemeClr val="tx1"/>
          </a:solidFill>
          <a:latin typeface="+mn-lt"/>
          <a:ea typeface="+mn-ea"/>
          <a:cs typeface="+mn-cs"/>
        </a:defRPr>
      </a:lvl3pPr>
      <a:lvl4pPr marL="1371600" algn="l" rtl="0" eaLnBrk="1" hangingPunct="1">
        <a:defRPr lang="es-ES" kern="1200">
          <a:solidFill>
            <a:schemeClr val="tx1"/>
          </a:solidFill>
          <a:latin typeface="+mn-lt"/>
          <a:ea typeface="+mn-ea"/>
          <a:cs typeface="+mn-cs"/>
        </a:defRPr>
      </a:lvl4pPr>
      <a:lvl5pPr marL="1828800" algn="l" rtl="0" eaLnBrk="1" hangingPunct="1">
        <a:defRPr lang="es-ES" kern="1200">
          <a:solidFill>
            <a:schemeClr val="tx1"/>
          </a:solidFill>
          <a:latin typeface="+mn-lt"/>
          <a:ea typeface="+mn-ea"/>
          <a:cs typeface="+mn-cs"/>
        </a:defRPr>
      </a:lvl5pPr>
      <a:lvl6pPr marL="2286000" algn="l" rtl="0" eaLnBrk="1" hangingPunct="1">
        <a:defRPr lang="es-ES" kern="1200">
          <a:solidFill>
            <a:schemeClr val="tx1"/>
          </a:solidFill>
          <a:latin typeface="+mn-lt"/>
          <a:ea typeface="+mn-ea"/>
          <a:cs typeface="+mn-cs"/>
        </a:defRPr>
      </a:lvl6pPr>
      <a:lvl7pPr marL="2743200" algn="l" rtl="0" eaLnBrk="1" hangingPunct="1">
        <a:defRPr lang="es-ES" kern="1200">
          <a:solidFill>
            <a:schemeClr val="tx1"/>
          </a:solidFill>
          <a:latin typeface="+mn-lt"/>
          <a:ea typeface="+mn-ea"/>
          <a:cs typeface="+mn-cs"/>
        </a:defRPr>
      </a:lvl7pPr>
      <a:lvl8pPr marL="3200400" algn="l" rtl="0" eaLnBrk="1" hangingPunct="1">
        <a:defRPr lang="es-ES" kern="1200">
          <a:solidFill>
            <a:schemeClr val="tx1"/>
          </a:solidFill>
          <a:latin typeface="+mn-lt"/>
          <a:ea typeface="+mn-ea"/>
          <a:cs typeface="+mn-cs"/>
        </a:defRPr>
      </a:lvl8pPr>
      <a:lvl9pPr marL="3657600" algn="l" rtl="0" eaLnBrk="1" hangingPunct="1">
        <a:defRPr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827584" y="2348880"/>
            <a:ext cx="7772400" cy="1974059"/>
          </a:xfrm>
        </p:spPr>
        <p:txBody>
          <a:bodyPr/>
          <a:lstStyle>
            <a:extLst/>
          </a:lstStyle>
          <a:p>
            <a:r>
              <a:rPr lang="es-ES" dirty="0" err="1" smtClean="0"/>
              <a:t>Structured</a:t>
            </a:r>
            <a:r>
              <a:rPr lang="es-ES" dirty="0" smtClean="0"/>
              <a:t> </a:t>
            </a:r>
            <a:r>
              <a:rPr lang="es-ES" dirty="0" err="1" smtClean="0"/>
              <a:t>Query</a:t>
            </a:r>
            <a:r>
              <a:rPr lang="es-ES" dirty="0" smtClean="0"/>
              <a:t> </a:t>
            </a:r>
            <a:r>
              <a:rPr lang="es-ES" dirty="0" err="1" smtClean="0"/>
              <a:t>Language</a:t>
            </a:r>
            <a:r>
              <a:rPr lang="es-ES" dirty="0" smtClean="0"/>
              <a:t> (SQL)</a:t>
            </a:r>
            <a:endParaRPr lang="es-ES" dirty="0"/>
          </a:p>
        </p:txBody>
      </p:sp>
      <p:sp>
        <p:nvSpPr>
          <p:cNvPr id="5" name="Rectangle 4"/>
          <p:cNvSpPr>
            <a:spLocks noGrp="1"/>
          </p:cNvSpPr>
          <p:nvPr>
            <p:ph type="body" idx="1"/>
          </p:nvPr>
        </p:nvSpPr>
        <p:spPr/>
        <p:txBody>
          <a:bodyPr/>
          <a:lstStyle>
            <a:extLst/>
          </a:lstStyle>
          <a:p>
            <a:r>
              <a:rPr lang="es-ES" smtClean="0"/>
              <a:t>Ciudad Guayana , abril 2017</a:t>
            </a:r>
            <a:endParaRPr lang="es-ES" dirty="0"/>
          </a:p>
        </p:txBody>
      </p:sp>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pic>
        <p:nvPicPr>
          <p:cNvPr id="8" name="Picture 4" descr="portada"/>
          <p:cNvPicPr>
            <a:picLocks noChangeAspect="1" noChangeArrowheads="1"/>
          </p:cNvPicPr>
          <p:nvPr/>
        </p:nvPicPr>
        <p:blipFill>
          <a:blip r:embed="rId4" cstate="print"/>
          <a:srcRect/>
          <a:stretch>
            <a:fillRect/>
          </a:stretch>
        </p:blipFill>
        <p:spPr bwMode="auto">
          <a:xfrm>
            <a:off x="899592" y="4581128"/>
            <a:ext cx="7560840" cy="115212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3356992"/>
            <a:ext cx="8748463" cy="2448272"/>
          </a:xfrm>
          <a:prstGeom prst="rect">
            <a:avLst/>
          </a:prstGeom>
          <a:noFill/>
          <a:ln w="9525">
            <a:noFill/>
            <a:miter lim="800000"/>
            <a:headEnd/>
            <a:tailEnd/>
          </a:ln>
          <a:effectLst/>
        </p:spPr>
        <p:txBody>
          <a:bodyPr/>
          <a:lstStyle/>
          <a:p>
            <a:r>
              <a:rPr lang="es-VE" sz="2400" b="1" i="1" u="sng" dirty="0" smtClean="0"/>
              <a:t>DCL (Lenguaje de control de datos):</a:t>
            </a:r>
          </a:p>
          <a:p>
            <a:endParaRPr lang="es-VE" sz="2400" dirty="0" smtClean="0"/>
          </a:p>
          <a:p>
            <a:r>
              <a:rPr lang="es-VE" sz="2400" dirty="0" smtClean="0"/>
              <a:t>El DCL(Data Control </a:t>
            </a:r>
            <a:r>
              <a:rPr lang="es-VE" sz="2400" dirty="0" err="1" smtClean="0"/>
              <a:t>Language</a:t>
            </a:r>
            <a:r>
              <a:rPr lang="es-VE" sz="2400" dirty="0" smtClean="0"/>
              <a:t>) contiene elementos útiles para trabajar en un entorno multiusuario, en el que es importante la protección de los datos, la seguridad de las tablas y el establecimiento de restricciones en el acceso, así como elementos para coordinar la compartición de datos por parte de usuarios concurrentes, asegurando que no interfieren unos con otros.</a:t>
            </a:r>
            <a:endParaRPr lang="es-VE" sz="2400" b="1" dirty="0" smtClean="0"/>
          </a:p>
        </p:txBody>
      </p:sp>
      <p:sp>
        <p:nvSpPr>
          <p:cNvPr id="14" name="Rectangle 1"/>
          <p:cNvSpPr txBox="1">
            <a:spLocks/>
          </p:cNvSpPr>
          <p:nvPr/>
        </p:nvSpPr>
        <p:spPr>
          <a:xfrm>
            <a:off x="899592"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dirty="0" smtClean="0"/>
              <a:t>El </a:t>
            </a:r>
            <a:r>
              <a:rPr lang="es-VE" sz="2400" b="1" dirty="0" smtClean="0"/>
              <a:t>SQL</a:t>
            </a:r>
            <a:r>
              <a:rPr lang="es-VE" sz="2400" dirty="0" smtClean="0"/>
              <a:t> permite fundamentalmente dos modos de uso:</a:t>
            </a:r>
          </a:p>
          <a:p>
            <a:endParaRPr lang="es-VE" sz="2400" dirty="0" smtClean="0"/>
          </a:p>
          <a:p>
            <a:r>
              <a:rPr lang="es-VE" sz="2400" b="1" i="1" dirty="0" smtClean="0"/>
              <a:t>- Un uso interactivo: </a:t>
            </a:r>
            <a:r>
              <a:rPr lang="es-VE" sz="2400" dirty="0" smtClean="0"/>
              <a:t> destinado principalmente a los usuarios finales avanzados u ocasionales, en el que las diversas sentencias SQL se escriben y ejecutan en línea de comandos, o un entorno semejante.</a:t>
            </a:r>
          </a:p>
          <a:p>
            <a:endParaRPr lang="es-VE" sz="2400" dirty="0" smtClean="0"/>
          </a:p>
          <a:p>
            <a:r>
              <a:rPr lang="es-VE" sz="2400" dirty="0" smtClean="0"/>
              <a:t>- </a:t>
            </a:r>
            <a:r>
              <a:rPr lang="es-VE" sz="2400" b="1" i="1" dirty="0" smtClean="0"/>
              <a:t>Un uso integrado:</a:t>
            </a:r>
            <a:r>
              <a:rPr lang="es-VE" sz="2400" dirty="0" smtClean="0"/>
              <a:t> destinado al uso por parte de los programadores dentro de programas escritos en cualquier lenguaje de programación anfitrión. En este caso el SQL asume el papel de </a:t>
            </a:r>
            <a:r>
              <a:rPr lang="es-VE" sz="2400" dirty="0" err="1" smtClean="0"/>
              <a:t>sublenguaje</a:t>
            </a:r>
            <a:r>
              <a:rPr lang="es-VE" sz="2400" dirty="0" smtClean="0"/>
              <a:t> de datos.</a:t>
            </a:r>
            <a:endParaRPr lang="es-VE" sz="2400" dirty="0"/>
          </a:p>
        </p:txBody>
      </p:sp>
      <p:sp>
        <p:nvSpPr>
          <p:cNvPr id="14" name="Rectangle 1"/>
          <p:cNvSpPr txBox="1">
            <a:spLocks/>
          </p:cNvSpPr>
          <p:nvPr/>
        </p:nvSpPr>
        <p:spPr>
          <a:xfrm>
            <a:off x="467544" y="1988840"/>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dirty="0" smtClean="0"/>
              <a:t>En el DDL, existen cuatro operaciones básicas: CREATE, ALTER, DROP y TRUNCATE.</a:t>
            </a:r>
          </a:p>
          <a:p>
            <a:endParaRPr lang="es-VE" sz="2400" b="1" u="sng" dirty="0" smtClean="0"/>
          </a:p>
          <a:p>
            <a:r>
              <a:rPr lang="es-VE" sz="2400" b="1" u="sng" dirty="0" smtClean="0"/>
              <a:t>CREATE</a:t>
            </a:r>
          </a:p>
          <a:p>
            <a:r>
              <a:rPr lang="es-VE" sz="2400" dirty="0" smtClean="0"/>
              <a:t>Este comando crea un objeto dentro de la base de datos. Puede ser una tabla, vista, índice, </a:t>
            </a:r>
            <a:r>
              <a:rPr lang="es-VE" sz="2400" dirty="0" err="1" smtClean="0"/>
              <a:t>trigger</a:t>
            </a:r>
            <a:r>
              <a:rPr lang="es-VE" sz="2400" dirty="0" smtClean="0"/>
              <a:t>, función, procedimiento o cualquier otro objeto que el motor de la base de datos soporte. </a:t>
            </a:r>
            <a:endParaRPr lang="es-VE" sz="2400" dirty="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b="1" dirty="0" smtClean="0"/>
              <a:t>Sintaxis para la creación de la base de datos:</a:t>
            </a:r>
          </a:p>
          <a:p>
            <a:endParaRPr lang="es-VE" sz="2400" dirty="0" smtClean="0"/>
          </a:p>
          <a:p>
            <a:r>
              <a:rPr lang="es-VE" sz="2400" b="1" dirty="0" smtClean="0"/>
              <a:t>CREATE</a:t>
            </a:r>
            <a:r>
              <a:rPr lang="es-VE" sz="2400" dirty="0" smtClean="0"/>
              <a:t> </a:t>
            </a:r>
            <a:r>
              <a:rPr lang="es-VE" sz="2400" b="1" dirty="0" smtClean="0"/>
              <a:t>DATABASE</a:t>
            </a:r>
            <a:r>
              <a:rPr lang="es-VE" sz="2400" dirty="0" smtClean="0"/>
              <a:t> </a:t>
            </a:r>
            <a:r>
              <a:rPr lang="es-VE" sz="2400" i="1" dirty="0" err="1" smtClean="0"/>
              <a:t>nombredelabasededatos</a:t>
            </a:r>
            <a:r>
              <a:rPr lang="es-VE" sz="2400" dirty="0" smtClean="0"/>
              <a:t>;</a:t>
            </a:r>
          </a:p>
          <a:p>
            <a:endParaRPr lang="es-VE" sz="2400" dirty="0" smtClean="0"/>
          </a:p>
          <a:p>
            <a:r>
              <a:rPr lang="es-VE" sz="2400" b="1" dirty="0" smtClean="0"/>
              <a:t>Sintaxis para la creación de una tabla:</a:t>
            </a:r>
          </a:p>
          <a:p>
            <a:endParaRPr lang="es-VE" sz="2400" dirty="0" smtClean="0"/>
          </a:p>
          <a:p>
            <a:r>
              <a:rPr lang="es-VE" sz="2400" b="1" dirty="0" smtClean="0"/>
              <a:t>CREATE TABLE  </a:t>
            </a:r>
            <a:r>
              <a:rPr lang="es-VE" sz="2400" b="1" i="1" dirty="0" err="1" smtClean="0"/>
              <a:t>nombre_tabla</a:t>
            </a:r>
            <a:r>
              <a:rPr lang="es-VE" sz="2400" b="1" dirty="0" smtClean="0"/>
              <a:t/>
            </a:r>
            <a:br>
              <a:rPr lang="es-VE" sz="2400" b="1" dirty="0" smtClean="0"/>
            </a:br>
            <a:r>
              <a:rPr lang="es-VE" sz="2400" b="1" dirty="0" smtClean="0"/>
              <a:t>("columna 1" "tipo_de_datos_para_columna_1",</a:t>
            </a:r>
            <a:br>
              <a:rPr lang="es-VE" sz="2400" b="1" dirty="0" smtClean="0"/>
            </a:br>
            <a:r>
              <a:rPr lang="es-VE" sz="2400" b="1" dirty="0" smtClean="0"/>
              <a:t>"columna 2" "tipo_de_datos_para_columna_2",</a:t>
            </a:r>
            <a:br>
              <a:rPr lang="es-VE" sz="2400" b="1" dirty="0" smtClean="0"/>
            </a:br>
            <a:r>
              <a:rPr lang="es-VE" sz="2400" b="1" dirty="0" smtClean="0"/>
              <a:t>... );</a:t>
            </a:r>
            <a:endParaRPr lang="es-VE" sz="2400" dirty="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b="1" dirty="0" smtClean="0"/>
              <a:t>Ejemplo para la creación de la base de datos:</a:t>
            </a:r>
          </a:p>
          <a:p>
            <a:endParaRPr lang="es-VE" sz="2400" dirty="0" smtClean="0"/>
          </a:p>
          <a:p>
            <a:r>
              <a:rPr lang="es-VE" sz="2400" b="1" dirty="0" smtClean="0"/>
              <a:t>CREATE</a:t>
            </a:r>
            <a:r>
              <a:rPr lang="es-VE" sz="2400" dirty="0" smtClean="0"/>
              <a:t> </a:t>
            </a:r>
            <a:r>
              <a:rPr lang="es-VE" sz="2400" b="1" dirty="0" smtClean="0"/>
              <a:t>DATABASE</a:t>
            </a:r>
            <a:r>
              <a:rPr lang="es-VE" sz="2400" dirty="0" smtClean="0"/>
              <a:t> </a:t>
            </a:r>
            <a:r>
              <a:rPr lang="es-VE" sz="2400" i="1" dirty="0" err="1" smtClean="0"/>
              <a:t>petvet</a:t>
            </a:r>
            <a:r>
              <a:rPr lang="es-VE" sz="2400" dirty="0" smtClean="0"/>
              <a:t>;</a:t>
            </a:r>
          </a:p>
          <a:p>
            <a:endParaRPr lang="es-VE" sz="2400" dirty="0" smtClean="0"/>
          </a:p>
          <a:p>
            <a:r>
              <a:rPr lang="es-VE" sz="2400" b="1" dirty="0" smtClean="0"/>
              <a:t>Sintaxis para la creación de una tabla:</a:t>
            </a:r>
          </a:p>
          <a:p>
            <a:pPr lvl="2"/>
            <a:r>
              <a:rPr lang="en-US" sz="1600" b="1" dirty="0" smtClean="0"/>
              <a:t>CREATE TABLE Customer</a:t>
            </a:r>
            <a:br>
              <a:rPr lang="en-US" sz="1600" b="1" dirty="0" smtClean="0"/>
            </a:br>
            <a:r>
              <a:rPr lang="en-US" sz="1600" b="1" dirty="0" smtClean="0"/>
              <a:t>(</a:t>
            </a:r>
            <a:r>
              <a:rPr lang="en-US" sz="1600" b="1" dirty="0" err="1" smtClean="0"/>
              <a:t>First_Name</a:t>
            </a:r>
            <a:r>
              <a:rPr lang="en-US" sz="1600" b="1" dirty="0" smtClean="0"/>
              <a:t> char(50),</a:t>
            </a:r>
            <a:br>
              <a:rPr lang="en-US" sz="1600" b="1" dirty="0" smtClean="0"/>
            </a:br>
            <a:r>
              <a:rPr lang="en-US" sz="1600" b="1" dirty="0" err="1" smtClean="0"/>
              <a:t>Last_Name</a:t>
            </a:r>
            <a:r>
              <a:rPr lang="en-US" sz="1600" b="1" dirty="0" smtClean="0"/>
              <a:t> char(50),</a:t>
            </a:r>
            <a:br>
              <a:rPr lang="en-US" sz="1600" b="1" dirty="0" smtClean="0"/>
            </a:br>
            <a:r>
              <a:rPr lang="en-US" sz="1600" b="1" dirty="0" smtClean="0"/>
              <a:t>Address char(50),</a:t>
            </a:r>
            <a:br>
              <a:rPr lang="en-US" sz="1600" b="1" dirty="0" smtClean="0"/>
            </a:br>
            <a:r>
              <a:rPr lang="en-US" sz="1600" b="1" dirty="0" smtClean="0"/>
              <a:t>City char(50),</a:t>
            </a:r>
            <a:br>
              <a:rPr lang="en-US" sz="1600" b="1" dirty="0" smtClean="0"/>
            </a:br>
            <a:r>
              <a:rPr lang="en-US" sz="1600" b="1" dirty="0" smtClean="0"/>
              <a:t>Country char(25),</a:t>
            </a:r>
            <a:br>
              <a:rPr lang="en-US" sz="1600" b="1" dirty="0" smtClean="0"/>
            </a:br>
            <a:r>
              <a:rPr lang="en-US" sz="1600" b="1" dirty="0" err="1" smtClean="0"/>
              <a:t>Birth_Date</a:t>
            </a:r>
            <a:r>
              <a:rPr lang="en-US" sz="1600" b="1" dirty="0" smtClean="0"/>
              <a:t> </a:t>
            </a:r>
            <a:r>
              <a:rPr lang="en-US" sz="1600" b="1" dirty="0" err="1" smtClean="0"/>
              <a:t>datetime</a:t>
            </a:r>
            <a:r>
              <a:rPr lang="en-US" sz="1600" b="1" dirty="0" smtClean="0"/>
              <a:t>);</a:t>
            </a:r>
            <a:endParaRPr lang="es-VE" sz="1600" dirty="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b="1" u="sng" dirty="0" smtClean="0"/>
              <a:t>ALTER: </a:t>
            </a:r>
          </a:p>
          <a:p>
            <a:endParaRPr lang="es-VE" sz="2400" dirty="0" smtClean="0"/>
          </a:p>
          <a:p>
            <a:pPr fontAlgn="base"/>
            <a:r>
              <a:rPr lang="es-VE" sz="2400" dirty="0" smtClean="0"/>
              <a:t>Este comando permite modificar la estructura de un objeto. Se pueden agregar/quitar campos a una tabla, modificar el tipo de datos de un campo, agregar/quitar claves a una tabla.</a:t>
            </a:r>
          </a:p>
          <a:p>
            <a:pPr fontAlgn="base"/>
            <a:endParaRPr lang="es-VE" sz="2400" b="1" dirty="0" smtClean="0"/>
          </a:p>
          <a:p>
            <a:pPr fontAlgn="base"/>
            <a:r>
              <a:rPr lang="es-VE" sz="2400" b="1" dirty="0" smtClean="0"/>
              <a:t>Sintaxis:</a:t>
            </a:r>
          </a:p>
          <a:p>
            <a:pPr fontAlgn="base"/>
            <a:r>
              <a:rPr lang="es-VE" sz="2400" dirty="0" smtClean="0"/>
              <a:t>La sintaxis dependerá del tipo de modificación que estemos realizando a la estructura de la base de datos (agregando, modificando o eliminando parte de la estructura)</a:t>
            </a:r>
          </a:p>
          <a:p>
            <a:pPr fontAlgn="base"/>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4320479" cy="2448272"/>
          </a:xfrm>
          <a:prstGeom prst="rect">
            <a:avLst/>
          </a:prstGeom>
          <a:noFill/>
          <a:ln w="9525">
            <a:noFill/>
            <a:miter lim="800000"/>
            <a:headEnd/>
            <a:tailEnd/>
          </a:ln>
          <a:effectLst/>
        </p:spPr>
        <p:txBody>
          <a:bodyPr/>
          <a:lstStyle/>
          <a:p>
            <a:r>
              <a:rPr lang="es-VE" sz="2400" b="1" u="sng" dirty="0" smtClean="0"/>
              <a:t>EJEMPLOS ALTER: </a:t>
            </a:r>
          </a:p>
          <a:p>
            <a:endParaRPr lang="es-VE" sz="2400" dirty="0" smtClean="0"/>
          </a:p>
          <a:p>
            <a:r>
              <a:rPr lang="es-VE" sz="2400" dirty="0" smtClean="0"/>
              <a:t>Para agregar una columna:</a:t>
            </a:r>
          </a:p>
          <a:p>
            <a:pPr lvl="1" fontAlgn="base"/>
            <a:r>
              <a:rPr lang="es-VE" sz="2000" dirty="0" smtClean="0"/>
              <a:t>ALTER TABLE animal</a:t>
            </a:r>
          </a:p>
          <a:p>
            <a:pPr lvl="1" fontAlgn="base"/>
            <a:r>
              <a:rPr lang="es-VE" sz="2000" dirty="0" smtClean="0"/>
              <a:t>ADD  nombre VARCHAR(50);</a:t>
            </a:r>
          </a:p>
          <a:p>
            <a:endParaRPr lang="es-VE" sz="2400" dirty="0" smtClean="0"/>
          </a:p>
          <a:p>
            <a:r>
              <a:rPr lang="es-VE" sz="2400" dirty="0" smtClean="0"/>
              <a:t>Para eliminar una columna:</a:t>
            </a:r>
          </a:p>
          <a:p>
            <a:pPr lvl="1" fontAlgn="base"/>
            <a:r>
              <a:rPr lang="es-VE" sz="2000" dirty="0" smtClean="0"/>
              <a:t>ALTER TABLE animal</a:t>
            </a:r>
          </a:p>
          <a:p>
            <a:pPr lvl="1" fontAlgn="base"/>
            <a:r>
              <a:rPr lang="es-VE" sz="2000" dirty="0" smtClean="0"/>
              <a:t>DROP COLUMN  peso;</a:t>
            </a:r>
          </a:p>
          <a:p>
            <a:pPr fontAlgn="base"/>
            <a:endParaRPr lang="es-VE" dirty="0" smtClean="0"/>
          </a:p>
          <a:p>
            <a:pPr marL="0" lvl="1" fontAlgn="base"/>
            <a:endParaRPr lang="es-VE" sz="2400" dirty="0" smtClean="0"/>
          </a:p>
          <a:p>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
        <p:nvSpPr>
          <p:cNvPr id="8" name="Rectangle 6"/>
          <p:cNvSpPr>
            <a:spLocks noChangeArrowheads="1"/>
          </p:cNvSpPr>
          <p:nvPr/>
        </p:nvSpPr>
        <p:spPr bwMode="auto">
          <a:xfrm>
            <a:off x="4644008" y="2996952"/>
            <a:ext cx="4320479" cy="2448272"/>
          </a:xfrm>
          <a:prstGeom prst="rect">
            <a:avLst/>
          </a:prstGeom>
          <a:noFill/>
          <a:ln w="9525">
            <a:noFill/>
            <a:miter lim="800000"/>
            <a:headEnd/>
            <a:tailEnd/>
          </a:ln>
          <a:effectLst/>
        </p:spPr>
        <p:txBody>
          <a:bodyPr/>
          <a:lstStyle/>
          <a:p>
            <a:endParaRPr lang="es-VE" sz="2400" dirty="0" smtClean="0"/>
          </a:p>
          <a:p>
            <a:r>
              <a:rPr lang="es-VE" sz="2400" dirty="0" smtClean="0"/>
              <a:t>Para modificar el tipo de dato de  una columna:</a:t>
            </a:r>
          </a:p>
          <a:p>
            <a:pPr lvl="1" fontAlgn="base"/>
            <a:r>
              <a:rPr lang="es-VE" sz="2000" dirty="0" smtClean="0"/>
              <a:t>ALTER TABLE animal</a:t>
            </a:r>
          </a:p>
          <a:p>
            <a:pPr lvl="1" fontAlgn="base"/>
            <a:r>
              <a:rPr lang="es-VE" sz="2000" dirty="0" smtClean="0"/>
              <a:t>ALTER  COLUMN nombre VARCHAR(15);</a:t>
            </a:r>
          </a:p>
          <a:p>
            <a:endParaRPr lang="es-VE" sz="2400" dirty="0" smtClean="0"/>
          </a:p>
          <a:p>
            <a:r>
              <a:rPr lang="es-VE" sz="2400" dirty="0" smtClean="0"/>
              <a:t>Para agregar una PK:</a:t>
            </a:r>
          </a:p>
          <a:p>
            <a:pPr lvl="1" fontAlgn="base"/>
            <a:r>
              <a:rPr lang="es-VE" sz="2000" dirty="0" smtClean="0"/>
              <a:t>ALTER TABLE animal</a:t>
            </a:r>
          </a:p>
          <a:p>
            <a:pPr lvl="1" fontAlgn="base"/>
            <a:r>
              <a:rPr lang="en-US" sz="2000" dirty="0" smtClean="0"/>
              <a:t>ADD PRIMARY KEY(</a:t>
            </a:r>
            <a:r>
              <a:rPr lang="en-US" sz="2000" dirty="0" err="1" smtClean="0"/>
              <a:t>Idmascota</a:t>
            </a:r>
            <a:r>
              <a:rPr lang="en-US" sz="2000" dirty="0" smtClean="0"/>
              <a:t>);</a:t>
            </a:r>
          </a:p>
          <a:p>
            <a:pPr marL="0" lvl="1" fontAlgn="base"/>
            <a:endParaRPr lang="es-VE" sz="2400" dirty="0" smtClean="0"/>
          </a:p>
          <a:p>
            <a:endParaRPr lang="es-VE"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b="1" u="sng" dirty="0" smtClean="0"/>
              <a:t> DROP</a:t>
            </a:r>
          </a:p>
          <a:p>
            <a:endParaRPr lang="es-VE" sz="2400" b="1" u="sng" dirty="0" smtClean="0"/>
          </a:p>
          <a:p>
            <a:r>
              <a:rPr lang="es-VE" sz="2400" dirty="0" smtClean="0"/>
              <a:t>Este comando elimina un objeto de la base de datos. Puede ser una tabla, vista, índice, </a:t>
            </a:r>
            <a:r>
              <a:rPr lang="es-VE" sz="2400" dirty="0" err="1" smtClean="0"/>
              <a:t>trigger</a:t>
            </a:r>
            <a:r>
              <a:rPr lang="es-VE" sz="2400" dirty="0" smtClean="0"/>
              <a:t>, función, procedimiento o cualquier otro objeto que el motor de la base de datos soporte. Se puede combinar con la sentencia ALTER. </a:t>
            </a:r>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
        <p:nvSpPr>
          <p:cNvPr id="8" name="Rectangle 6"/>
          <p:cNvSpPr>
            <a:spLocks noChangeArrowheads="1"/>
          </p:cNvSpPr>
          <p:nvPr/>
        </p:nvSpPr>
        <p:spPr bwMode="auto">
          <a:xfrm>
            <a:off x="395537" y="2924944"/>
            <a:ext cx="4680519" cy="2448272"/>
          </a:xfrm>
          <a:prstGeom prst="rect">
            <a:avLst/>
          </a:prstGeom>
          <a:noFill/>
          <a:ln w="9525">
            <a:noFill/>
            <a:miter lim="800000"/>
            <a:headEnd/>
            <a:tailEnd/>
          </a:ln>
          <a:effectLst/>
        </p:spPr>
        <p:txBody>
          <a:bodyPr/>
          <a:lstStyle/>
          <a:p>
            <a:r>
              <a:rPr lang="es-VE" sz="2400" b="1" u="sng" dirty="0" smtClean="0"/>
              <a:t>EJEMPLOS DROP: </a:t>
            </a:r>
          </a:p>
          <a:p>
            <a:endParaRPr lang="es-VE" sz="2400" dirty="0" smtClean="0"/>
          </a:p>
          <a:p>
            <a:pPr lvl="2"/>
            <a:r>
              <a:rPr lang="es-VE" sz="2400" dirty="0" smtClean="0"/>
              <a:t>Para eliminar una BD:</a:t>
            </a:r>
          </a:p>
          <a:p>
            <a:pPr lvl="3" fontAlgn="base"/>
            <a:r>
              <a:rPr lang="es-VE" sz="2000" dirty="0" smtClean="0"/>
              <a:t>DROP DATABASE </a:t>
            </a:r>
            <a:r>
              <a:rPr lang="es-VE" sz="2000" dirty="0" err="1" smtClean="0"/>
              <a:t>petvets</a:t>
            </a:r>
            <a:r>
              <a:rPr lang="es-VE" sz="2000" dirty="0" smtClean="0"/>
              <a:t>;</a:t>
            </a:r>
          </a:p>
          <a:p>
            <a:pPr lvl="3" fontAlgn="base"/>
            <a:endParaRPr lang="es-VE" sz="2400" dirty="0" smtClean="0"/>
          </a:p>
          <a:p>
            <a:pPr lvl="2"/>
            <a:r>
              <a:rPr lang="es-VE" sz="2400" dirty="0" smtClean="0"/>
              <a:t>Para eliminar una tabla:</a:t>
            </a:r>
          </a:p>
          <a:p>
            <a:pPr lvl="2"/>
            <a:r>
              <a:rPr lang="es-VE" sz="2000" dirty="0" smtClean="0"/>
              <a:t>         DROP TABLE animal;</a:t>
            </a:r>
            <a:endParaRPr lang="es-VE" dirty="0" smtClean="0"/>
          </a:p>
          <a:p>
            <a:pPr marL="0" lvl="1" fontAlgn="base"/>
            <a:endParaRPr lang="es-VE" sz="2400" dirty="0" smtClean="0"/>
          </a:p>
          <a:p>
            <a:endParaRPr lang="es-VE"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2924944"/>
            <a:ext cx="8748463" cy="2448272"/>
          </a:xfrm>
          <a:prstGeom prst="rect">
            <a:avLst/>
          </a:prstGeom>
          <a:noFill/>
          <a:ln w="9525">
            <a:noFill/>
            <a:miter lim="800000"/>
            <a:headEnd/>
            <a:tailEnd/>
          </a:ln>
          <a:effectLst/>
        </p:spPr>
        <p:txBody>
          <a:bodyPr/>
          <a:lstStyle/>
          <a:p>
            <a:r>
              <a:rPr lang="es-VE" sz="2400" b="1" u="sng" dirty="0" smtClean="0"/>
              <a:t>TRUNCATE</a:t>
            </a:r>
          </a:p>
          <a:p>
            <a:r>
              <a:rPr lang="es-VE" sz="2400" dirty="0" smtClean="0"/>
              <a:t>Este comando elimina todo el contenido de una tabla,  “vuela” la tabla (estructura y contenido) y vuelve a crear la estructura de la tabla.</a:t>
            </a:r>
          </a:p>
          <a:p>
            <a:r>
              <a:rPr lang="es-VE" sz="2400" dirty="0" smtClean="0"/>
              <a:t>Es  mucho más rápido que el comando DELETE del DML</a:t>
            </a:r>
          </a:p>
          <a:p>
            <a:endParaRPr lang="es-VE" sz="2400" dirty="0" smtClean="0"/>
          </a:p>
          <a:p>
            <a:r>
              <a:rPr lang="es-VE" sz="2400" dirty="0" smtClean="0"/>
              <a:t>Sintaxis:</a:t>
            </a:r>
          </a:p>
          <a:p>
            <a:r>
              <a:rPr lang="es-VE" sz="2400" dirty="0" smtClean="0"/>
              <a:t>TRUNCATE </a:t>
            </a:r>
            <a:r>
              <a:rPr lang="es-VE" sz="2400" dirty="0" err="1" smtClean="0"/>
              <a:t>nombredetabla</a:t>
            </a:r>
            <a:r>
              <a:rPr lang="es-VE" sz="2400" dirty="0" smtClean="0"/>
              <a:t>;</a:t>
            </a:r>
          </a:p>
          <a:p>
            <a:r>
              <a:rPr lang="es-VE" sz="2400" dirty="0" smtClean="0"/>
              <a:t>Ejemplo:</a:t>
            </a:r>
          </a:p>
          <a:p>
            <a:r>
              <a:rPr lang="es-VE" sz="2400" dirty="0" smtClean="0"/>
              <a:t>TRUNCATE animal;</a:t>
            </a:r>
            <a:endParaRPr lang="es-VE" sz="2400" dirty="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DDL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23528" y="3140968"/>
            <a:ext cx="8892479" cy="3225304"/>
          </a:xfrm>
          <a:prstGeom prst="rect">
            <a:avLst/>
          </a:prstGeom>
          <a:noFill/>
          <a:ln w="9525">
            <a:noFill/>
            <a:miter lim="800000"/>
            <a:headEnd/>
            <a:tailEnd/>
          </a:ln>
          <a:effectLst/>
        </p:spPr>
        <p:txBody>
          <a:bodyPr/>
          <a:lstStyle/>
          <a:p>
            <a:pPr algn="just"/>
            <a:r>
              <a:rPr lang="es-VE" sz="2400" dirty="0" smtClean="0"/>
              <a:t>Es un lenguaje surgido de un proyecto de investigación de IBM para el acceso a bases de datos relacionales. Actualmente se ha  convertido en un estándar de lenguaje de bases de datos</a:t>
            </a:r>
            <a:endParaRPr lang="es-ES_tradnl" sz="2400" dirty="0" smtClean="0"/>
          </a:p>
          <a:p>
            <a:endParaRPr lang="es-VE" sz="2400" dirty="0" smtClean="0"/>
          </a:p>
          <a:p>
            <a:r>
              <a:rPr lang="es-VE" sz="2400" dirty="0" smtClean="0"/>
              <a:t>Incluye características para definir la estructura de los datos, para la modificación de los datos en la base de datos y para la especificación</a:t>
            </a:r>
          </a:p>
          <a:p>
            <a:r>
              <a:rPr lang="es-VE" sz="2400" dirty="0" smtClean="0"/>
              <a:t>de restricciones de seguridad.</a:t>
            </a:r>
            <a:endParaRPr lang="es-VE" sz="2400" dirty="0"/>
          </a:p>
        </p:txBody>
      </p:sp>
      <p:sp>
        <p:nvSpPr>
          <p:cNvPr id="14" name="Rectangle 1"/>
          <p:cNvSpPr txBox="1">
            <a:spLocks/>
          </p:cNvSpPr>
          <p:nvPr/>
        </p:nvSpPr>
        <p:spPr>
          <a:xfrm>
            <a:off x="251520" y="2276872"/>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dirty="0" smtClean="0"/>
              <a:t>En el DML, existen cuatro operaciones básicas: INSERT, UPDATE, DELETE  y SELECT.</a:t>
            </a:r>
          </a:p>
          <a:p>
            <a:endParaRPr lang="es-VE" sz="2400" b="1" u="sng" dirty="0" smtClean="0"/>
          </a:p>
          <a:p>
            <a:r>
              <a:rPr lang="es-VE" sz="2400" b="1" u="sng" dirty="0" smtClean="0"/>
              <a:t>INSERT:</a:t>
            </a:r>
          </a:p>
          <a:p>
            <a:r>
              <a:rPr lang="es-VE" sz="2400" dirty="0" smtClean="0"/>
              <a:t>Este comando permite agregar nuevos registros a una tabla. Su </a:t>
            </a:r>
            <a:r>
              <a:rPr lang="es-VE" sz="2400" dirty="0" err="1" smtClean="0"/>
              <a:t>sintáxis</a:t>
            </a:r>
            <a:r>
              <a:rPr lang="es-VE" sz="2400" dirty="0" smtClean="0"/>
              <a:t> es la siguiente:</a:t>
            </a:r>
          </a:p>
          <a:p>
            <a:r>
              <a:rPr lang="es-VE" sz="2400" b="1" dirty="0" smtClean="0"/>
              <a:t>	</a:t>
            </a:r>
            <a:r>
              <a:rPr lang="es-VE" sz="2400" dirty="0" smtClean="0"/>
              <a:t>INSERT INTO </a:t>
            </a:r>
            <a:r>
              <a:rPr lang="es-VE" sz="2400" dirty="0" err="1" smtClean="0"/>
              <a:t>nombretabla</a:t>
            </a:r>
            <a:r>
              <a:rPr lang="es-VE" sz="2400" dirty="0" smtClean="0"/>
              <a:t> (campo1, campo2, campo3, campo4) VALUES (valor1, valor2, valor3, valor4)</a:t>
            </a:r>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dirty="0" smtClean="0"/>
              <a:t>Ejemplo:</a:t>
            </a:r>
          </a:p>
          <a:p>
            <a:endParaRPr lang="es-VE" sz="2400" dirty="0" smtClean="0"/>
          </a:p>
          <a:p>
            <a:r>
              <a:rPr lang="es-VE" sz="2400" b="1" dirty="0" smtClean="0"/>
              <a:t>	</a:t>
            </a:r>
            <a:r>
              <a:rPr lang="es-VE" sz="2400" dirty="0" smtClean="0"/>
              <a:t>INSERT INTO proveedores  (</a:t>
            </a:r>
            <a:r>
              <a:rPr lang="es-VE" sz="2400" dirty="0" err="1" smtClean="0"/>
              <a:t>codigo</a:t>
            </a:r>
            <a:r>
              <a:rPr lang="es-VE" sz="2400" dirty="0" smtClean="0"/>
              <a:t>, nombre, </a:t>
            </a:r>
            <a:r>
              <a:rPr lang="es-VE" sz="2400" dirty="0" err="1" smtClean="0"/>
              <a:t>tlf</a:t>
            </a:r>
            <a:r>
              <a:rPr lang="es-VE" sz="2400" dirty="0" smtClean="0"/>
              <a:t>) VALUES (5676, “EMPRESAS POLAR”, “0212-9893334”)</a:t>
            </a:r>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b="1" u="sng" dirty="0" smtClean="0"/>
              <a:t>DELETE:</a:t>
            </a:r>
          </a:p>
          <a:p>
            <a:r>
              <a:rPr lang="es-VE" sz="2400" dirty="0" smtClean="0"/>
              <a:t>Este comando permite eliminar registros en una tabla. Su </a:t>
            </a:r>
            <a:r>
              <a:rPr lang="es-VE" sz="2400" dirty="0" err="1" smtClean="0"/>
              <a:t>sintáxis</a:t>
            </a:r>
            <a:r>
              <a:rPr lang="es-VE" sz="2400" dirty="0" smtClean="0"/>
              <a:t> es la siguiente:</a:t>
            </a:r>
          </a:p>
          <a:p>
            <a:r>
              <a:rPr lang="es-VE" sz="2400" b="1" dirty="0" smtClean="0"/>
              <a:t>	</a:t>
            </a:r>
            <a:r>
              <a:rPr lang="es-VE" sz="2400" dirty="0" smtClean="0"/>
              <a:t>DELETE FROM </a:t>
            </a:r>
            <a:r>
              <a:rPr lang="es-VE" sz="2400" dirty="0" err="1" smtClean="0"/>
              <a:t>nombretabla</a:t>
            </a:r>
            <a:r>
              <a:rPr lang="es-VE" sz="2400" dirty="0" smtClean="0"/>
              <a:t>;</a:t>
            </a:r>
          </a:p>
          <a:p>
            <a:endParaRPr lang="es-VE" sz="2400" dirty="0" smtClean="0"/>
          </a:p>
          <a:p>
            <a:r>
              <a:rPr lang="es-VE" sz="2400" dirty="0" smtClean="0"/>
              <a:t>Este comando también permite establecer condiciones o criterios para la eliminación a través de la clausula WHERE.</a:t>
            </a:r>
          </a:p>
          <a:p>
            <a:r>
              <a:rPr lang="es-VE" sz="2400" dirty="0" smtClean="0"/>
              <a:t>	DELETE FROM </a:t>
            </a:r>
            <a:r>
              <a:rPr lang="es-VE" sz="2400" dirty="0" err="1" smtClean="0"/>
              <a:t>nombretabla</a:t>
            </a:r>
            <a:r>
              <a:rPr lang="es-VE" sz="2400" dirty="0" smtClean="0"/>
              <a:t> WHERE </a:t>
            </a:r>
            <a:r>
              <a:rPr lang="es-VE" sz="2400" dirty="0" err="1" smtClean="0"/>
              <a:t>condicion</a:t>
            </a:r>
            <a:r>
              <a:rPr lang="es-VE" sz="2400" dirty="0" smtClean="0"/>
              <a:t>(es);</a:t>
            </a:r>
          </a:p>
          <a:p>
            <a:r>
              <a:rPr lang="es-VE" sz="2400" dirty="0" smtClean="0"/>
              <a:t> </a:t>
            </a:r>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996952"/>
            <a:ext cx="8748463" cy="2448272"/>
          </a:xfrm>
          <a:prstGeom prst="rect">
            <a:avLst/>
          </a:prstGeom>
          <a:noFill/>
          <a:ln w="9525">
            <a:noFill/>
            <a:miter lim="800000"/>
            <a:headEnd/>
            <a:tailEnd/>
          </a:ln>
          <a:effectLst/>
        </p:spPr>
        <p:txBody>
          <a:bodyPr/>
          <a:lstStyle/>
          <a:p>
            <a:r>
              <a:rPr lang="es-VE" sz="2400" b="1" u="sng" dirty="0" smtClean="0"/>
              <a:t>EJEMPLOS DEL COMANDO DELETE:</a:t>
            </a:r>
          </a:p>
          <a:p>
            <a:endParaRPr lang="es-VE" sz="2400" b="1" u="sng" dirty="0" smtClean="0"/>
          </a:p>
          <a:p>
            <a:pPr lvl="1"/>
            <a:r>
              <a:rPr lang="es-VE" sz="2000" b="1" dirty="0" smtClean="0"/>
              <a:t>DELETE</a:t>
            </a:r>
            <a:r>
              <a:rPr lang="es-VE" sz="2000" dirty="0" smtClean="0"/>
              <a:t> </a:t>
            </a:r>
            <a:r>
              <a:rPr lang="es-VE" sz="2000" b="1" dirty="0" smtClean="0"/>
              <a:t>FROM </a:t>
            </a:r>
            <a:r>
              <a:rPr lang="es-VE" sz="2000" dirty="0" smtClean="0"/>
              <a:t> productos </a:t>
            </a:r>
            <a:r>
              <a:rPr lang="es-VE" sz="2000" b="1" dirty="0" smtClean="0"/>
              <a:t>WHERE</a:t>
            </a:r>
            <a:r>
              <a:rPr lang="es-VE" sz="2000" dirty="0" smtClean="0"/>
              <a:t> precio&lt; 100;</a:t>
            </a:r>
          </a:p>
          <a:p>
            <a:pPr lvl="1"/>
            <a:r>
              <a:rPr lang="es-VE" sz="2000" dirty="0" smtClean="0"/>
              <a:t/>
            </a:r>
            <a:br>
              <a:rPr lang="es-VE" sz="2000" dirty="0" smtClean="0"/>
            </a:br>
            <a:r>
              <a:rPr lang="es-VE" sz="2000" b="1" dirty="0" smtClean="0"/>
              <a:t>DELETE</a:t>
            </a:r>
            <a:r>
              <a:rPr lang="es-VE" sz="2000" dirty="0" smtClean="0"/>
              <a:t> </a:t>
            </a:r>
            <a:r>
              <a:rPr lang="es-VE" sz="2000" b="1" dirty="0" smtClean="0"/>
              <a:t>FROM </a:t>
            </a:r>
            <a:r>
              <a:rPr lang="es-VE" sz="2000" dirty="0" smtClean="0"/>
              <a:t>estudiante  </a:t>
            </a:r>
            <a:r>
              <a:rPr lang="es-VE" sz="2000" b="1" dirty="0" smtClean="0"/>
              <a:t>WHERE</a:t>
            </a:r>
            <a:r>
              <a:rPr lang="es-VE" sz="2000" dirty="0" smtClean="0"/>
              <a:t> carrera=“CONTADURIA” AND semestre &gt;=8;</a:t>
            </a:r>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b="1" u="sng" dirty="0" smtClean="0"/>
              <a:t>UPDATE:</a:t>
            </a:r>
          </a:p>
          <a:p>
            <a:r>
              <a:rPr lang="es-VE" sz="2400" dirty="0" smtClean="0"/>
              <a:t>Este comando permite actualizar los valores de uno o más campos en uno o varios  registros en una tabla. También hace uso de condiciones o criterios.  Su </a:t>
            </a:r>
            <a:r>
              <a:rPr lang="es-VE" sz="2400" dirty="0" err="1" smtClean="0"/>
              <a:t>sintáxis</a:t>
            </a:r>
            <a:r>
              <a:rPr lang="es-VE" sz="2400" dirty="0" smtClean="0"/>
              <a:t> es la siguiente:</a:t>
            </a:r>
          </a:p>
          <a:p>
            <a:r>
              <a:rPr lang="es-VE" sz="2400" b="1" dirty="0" smtClean="0"/>
              <a:t>	 </a:t>
            </a:r>
          </a:p>
          <a:p>
            <a:r>
              <a:rPr lang="es-VE" sz="2400" b="1" dirty="0" smtClean="0"/>
              <a:t>	UPDATE</a:t>
            </a:r>
            <a:r>
              <a:rPr lang="es-VE" sz="2400" dirty="0" smtClean="0"/>
              <a:t> </a:t>
            </a:r>
            <a:r>
              <a:rPr lang="es-VE" sz="2400" dirty="0" err="1" smtClean="0"/>
              <a:t>nombre_de_tabla</a:t>
            </a:r>
            <a:r>
              <a:rPr lang="es-VE" sz="2400" dirty="0" smtClean="0"/>
              <a:t> </a:t>
            </a:r>
            <a:r>
              <a:rPr lang="es-VE" sz="2400" b="1" dirty="0" smtClean="0"/>
              <a:t>SET</a:t>
            </a:r>
            <a:r>
              <a:rPr lang="es-VE" sz="2400" dirty="0" smtClean="0"/>
              <a:t> </a:t>
            </a:r>
            <a:r>
              <a:rPr lang="es-VE" sz="2400" dirty="0" err="1" smtClean="0"/>
              <a:t>nombre_de_campo</a:t>
            </a:r>
            <a:r>
              <a:rPr lang="es-VE" sz="2400" dirty="0" smtClean="0"/>
              <a:t> = </a:t>
            </a:r>
            <a:r>
              <a:rPr lang="es-VE" sz="2400" dirty="0" err="1" smtClean="0"/>
              <a:t>valor_nuevo</a:t>
            </a:r>
            <a:r>
              <a:rPr lang="es-VE" sz="2400" dirty="0" smtClean="0"/>
              <a:t> </a:t>
            </a:r>
            <a:r>
              <a:rPr lang="es-VE" sz="2400" b="1" dirty="0" smtClean="0"/>
              <a:t>WHERE </a:t>
            </a:r>
            <a:r>
              <a:rPr lang="es-VE" sz="2400" dirty="0" err="1" smtClean="0"/>
              <a:t>condicion</a:t>
            </a:r>
            <a:r>
              <a:rPr lang="es-VE" sz="2400" dirty="0" smtClean="0"/>
              <a:t>(es)</a:t>
            </a:r>
          </a:p>
          <a:p>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endParaRPr lang="es-VE" sz="2400" b="1" u="sng" dirty="0" smtClean="0"/>
          </a:p>
          <a:p>
            <a:r>
              <a:rPr lang="es-VE" sz="2400" b="1" u="sng" dirty="0" smtClean="0"/>
              <a:t>EJEMPLOS UPDATE:</a:t>
            </a:r>
          </a:p>
          <a:p>
            <a:endParaRPr lang="es-VE" sz="2400" dirty="0" smtClean="0"/>
          </a:p>
          <a:p>
            <a:r>
              <a:rPr lang="es-VE" sz="2400" dirty="0" smtClean="0"/>
              <a:t>UPDATE producto SET </a:t>
            </a:r>
            <a:r>
              <a:rPr lang="es-VE" sz="2400" dirty="0" err="1" smtClean="0"/>
              <a:t>tasaiva</a:t>
            </a:r>
            <a:r>
              <a:rPr lang="es-VE" sz="2400" dirty="0" smtClean="0"/>
              <a:t> =20  </a:t>
            </a:r>
            <a:r>
              <a:rPr lang="es-VE" sz="2400" b="1" dirty="0" smtClean="0"/>
              <a:t>WHERE</a:t>
            </a:r>
            <a:r>
              <a:rPr lang="es-VE" sz="2400" dirty="0" smtClean="0"/>
              <a:t> </a:t>
            </a:r>
            <a:r>
              <a:rPr lang="es-VE" sz="2400" dirty="0" err="1" smtClean="0"/>
              <a:t>tipoart</a:t>
            </a:r>
            <a:r>
              <a:rPr lang="es-VE" sz="2400" dirty="0" smtClean="0"/>
              <a:t>=“LUJO”;</a:t>
            </a:r>
          </a:p>
          <a:p>
            <a:endParaRPr lang="es-VE" sz="2400" dirty="0" smtClean="0"/>
          </a:p>
          <a:p>
            <a:r>
              <a:rPr lang="es-VE" sz="2400" dirty="0" smtClean="0"/>
              <a:t>UPDATE </a:t>
            </a:r>
            <a:r>
              <a:rPr lang="es-VE" sz="2400" dirty="0" err="1" smtClean="0"/>
              <a:t>vehiculo</a:t>
            </a:r>
            <a:r>
              <a:rPr lang="es-VE" sz="2400" dirty="0" smtClean="0"/>
              <a:t> SET precio=40000  </a:t>
            </a:r>
            <a:r>
              <a:rPr lang="es-VE" sz="2400" b="1" dirty="0" smtClean="0"/>
              <a:t>WHERE</a:t>
            </a:r>
            <a:r>
              <a:rPr lang="es-VE" sz="2400" dirty="0" smtClean="0"/>
              <a:t> marca=“FORD” OR marca = “FIAT” AND año&gt;=2016;</a:t>
            </a:r>
            <a:br>
              <a:rPr lang="es-VE" sz="2400" dirty="0" smtClean="0"/>
            </a:br>
            <a:endParaRPr lang="es-VE" sz="2400" dirty="0" smtClean="0"/>
          </a:p>
          <a:p>
            <a:r>
              <a:rPr lang="es-VE" sz="2400" dirty="0" smtClean="0"/>
              <a:t/>
            </a:r>
            <a:br>
              <a:rPr lang="es-VE" sz="2400" dirty="0" smtClean="0"/>
            </a:br>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b="1" u="sng" dirty="0" smtClean="0"/>
              <a:t>SELECT:</a:t>
            </a:r>
          </a:p>
          <a:p>
            <a:r>
              <a:rPr lang="es-VE" sz="2400" dirty="0" smtClean="0"/>
              <a:t>Este comando permite crear consultas. Una consulta es una serie de datos que extraemos de la tabla . También hace uso de condiciones o criterios.  Su </a:t>
            </a:r>
            <a:r>
              <a:rPr lang="es-VE" sz="2400" dirty="0" err="1" smtClean="0"/>
              <a:t>sintáxis</a:t>
            </a:r>
            <a:r>
              <a:rPr lang="es-VE" sz="2400" dirty="0" smtClean="0"/>
              <a:t> es la siguiente:</a:t>
            </a:r>
          </a:p>
          <a:p>
            <a:r>
              <a:rPr lang="es-VE" sz="2400" b="1" dirty="0" smtClean="0"/>
              <a:t>	 </a:t>
            </a:r>
          </a:p>
          <a:p>
            <a:r>
              <a:rPr lang="es-VE" sz="2400" b="1" dirty="0" smtClean="0"/>
              <a:t>	SELECT </a:t>
            </a:r>
            <a:r>
              <a:rPr lang="es-VE" sz="2400" dirty="0" smtClean="0"/>
              <a:t> campo1, campo2,…</a:t>
            </a:r>
            <a:r>
              <a:rPr lang="es-VE" sz="2400" dirty="0" err="1" smtClean="0"/>
              <a:t>campoN</a:t>
            </a:r>
            <a:r>
              <a:rPr lang="es-VE" sz="2400" dirty="0" smtClean="0"/>
              <a:t> </a:t>
            </a:r>
            <a:r>
              <a:rPr lang="es-VE" sz="2400" b="1" dirty="0" smtClean="0"/>
              <a:t>FROM</a:t>
            </a:r>
            <a:r>
              <a:rPr lang="es-VE" sz="2400" dirty="0" smtClean="0"/>
              <a:t> </a:t>
            </a:r>
            <a:r>
              <a:rPr lang="es-VE" sz="2400" dirty="0" err="1" smtClean="0"/>
              <a:t>nombretabla</a:t>
            </a:r>
            <a:r>
              <a:rPr lang="es-VE" sz="2400" dirty="0" smtClean="0"/>
              <a:t> ( </a:t>
            </a:r>
            <a:r>
              <a:rPr lang="es-VE" sz="2400" b="1" dirty="0" smtClean="0"/>
              <a:t>WHERE </a:t>
            </a:r>
            <a:r>
              <a:rPr lang="es-VE" sz="2400" dirty="0" err="1" smtClean="0"/>
              <a:t>condicion</a:t>
            </a:r>
            <a:r>
              <a:rPr lang="es-VE" sz="2400" dirty="0" smtClean="0"/>
              <a:t>(es))</a:t>
            </a:r>
          </a:p>
          <a:p>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780928"/>
            <a:ext cx="8748463" cy="2448272"/>
          </a:xfrm>
          <a:prstGeom prst="rect">
            <a:avLst/>
          </a:prstGeom>
          <a:noFill/>
          <a:ln w="9525">
            <a:noFill/>
            <a:miter lim="800000"/>
            <a:headEnd/>
            <a:tailEnd/>
          </a:ln>
          <a:effectLst/>
        </p:spPr>
        <p:txBody>
          <a:bodyPr/>
          <a:lstStyle/>
          <a:p>
            <a:r>
              <a:rPr lang="es-VE" sz="2400" b="1" u="sng" dirty="0" smtClean="0"/>
              <a:t>EJEMPLOS SELECT:</a:t>
            </a:r>
          </a:p>
          <a:p>
            <a:endParaRPr lang="es-VE" sz="2400" dirty="0" smtClean="0"/>
          </a:p>
          <a:p>
            <a:r>
              <a:rPr lang="es-VE" sz="2400" dirty="0" smtClean="0"/>
              <a:t>SELECT nombre, precio FROM ARTICULO  </a:t>
            </a:r>
            <a:r>
              <a:rPr lang="es-VE" sz="2400" b="1" dirty="0" smtClean="0"/>
              <a:t>WHERE</a:t>
            </a:r>
            <a:r>
              <a:rPr lang="es-VE" sz="2400" dirty="0" smtClean="0"/>
              <a:t> </a:t>
            </a:r>
            <a:r>
              <a:rPr lang="es-VE" sz="2400" dirty="0" err="1" smtClean="0"/>
              <a:t>tipoart</a:t>
            </a:r>
            <a:r>
              <a:rPr lang="es-VE" sz="2400" dirty="0" smtClean="0"/>
              <a:t>=“LUJO”;</a:t>
            </a:r>
          </a:p>
          <a:p>
            <a:endParaRPr lang="es-VE" sz="2400" dirty="0" smtClean="0"/>
          </a:p>
          <a:p>
            <a:r>
              <a:rPr lang="es-VE" sz="2400" dirty="0" smtClean="0"/>
              <a:t>SELECT nombre, precio FROM ARTICULO  </a:t>
            </a:r>
            <a:r>
              <a:rPr lang="es-VE" sz="2400" b="1" dirty="0" smtClean="0"/>
              <a:t>WHERE</a:t>
            </a:r>
            <a:r>
              <a:rPr lang="es-VE" sz="2400" dirty="0" smtClean="0"/>
              <a:t> precio </a:t>
            </a:r>
            <a:r>
              <a:rPr lang="es-VE" sz="2400" dirty="0" smtClean="0">
                <a:solidFill>
                  <a:srgbClr val="FF0000"/>
                </a:solidFill>
              </a:rPr>
              <a:t>BETWEEN</a:t>
            </a:r>
            <a:r>
              <a:rPr lang="es-VE" sz="2400" dirty="0" smtClean="0"/>
              <a:t> 120000 AND 5000000</a:t>
            </a:r>
          </a:p>
          <a:p>
            <a:endParaRPr lang="es-VE" sz="2400" dirty="0" smtClean="0"/>
          </a:p>
          <a:p>
            <a:r>
              <a:rPr lang="es-VE" sz="2400" dirty="0" smtClean="0"/>
              <a:t>SELECT * FROM Pedidos WHERE Provincia </a:t>
            </a:r>
            <a:r>
              <a:rPr lang="es-VE" sz="2400" dirty="0" smtClean="0">
                <a:solidFill>
                  <a:srgbClr val="FF0000"/>
                </a:solidFill>
              </a:rPr>
              <a:t>IN</a:t>
            </a:r>
            <a:r>
              <a:rPr lang="es-VE" sz="2400" dirty="0" smtClean="0"/>
              <a:t> (“Madrid”, “Barcelona”, “Sevilla”); </a:t>
            </a:r>
          </a:p>
          <a:p>
            <a:endParaRPr lang="es-VE" sz="2400" dirty="0" smtClean="0"/>
          </a:p>
          <a:p>
            <a:r>
              <a:rPr lang="es-VE" sz="2400" dirty="0" smtClean="0"/>
              <a:t> </a:t>
            </a:r>
            <a:br>
              <a:rPr lang="es-VE" sz="2400" dirty="0" smtClean="0"/>
            </a:br>
            <a:endParaRPr lang="es-VE" sz="2400" dirty="0" smtClean="0"/>
          </a:p>
          <a:p>
            <a:r>
              <a:rPr lang="es-VE" sz="2400" dirty="0" smtClean="0"/>
              <a:t/>
            </a:r>
            <a:br>
              <a:rPr lang="es-VE" sz="2400" dirty="0" smtClean="0"/>
            </a:br>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780928"/>
            <a:ext cx="8748463" cy="2448272"/>
          </a:xfrm>
          <a:prstGeom prst="rect">
            <a:avLst/>
          </a:prstGeom>
          <a:noFill/>
          <a:ln w="9525">
            <a:noFill/>
            <a:miter lim="800000"/>
            <a:headEnd/>
            <a:tailEnd/>
          </a:ln>
          <a:effectLst/>
        </p:spPr>
        <p:txBody>
          <a:bodyPr/>
          <a:lstStyle/>
          <a:p>
            <a:r>
              <a:rPr lang="es-VE" sz="2400" b="1" u="sng" dirty="0" smtClean="0"/>
              <a:t>EJEMPLOS SELECT:</a:t>
            </a:r>
          </a:p>
          <a:p>
            <a:endParaRPr lang="es-VE" sz="2400" dirty="0" smtClean="0"/>
          </a:p>
          <a:p>
            <a:endParaRPr lang="es-VE" sz="2400" dirty="0" smtClean="0"/>
          </a:p>
          <a:p>
            <a:r>
              <a:rPr lang="es-VE" sz="2400" dirty="0" smtClean="0"/>
              <a:t>SELECT nombre, cantidad FROM ARTICULO  </a:t>
            </a:r>
            <a:r>
              <a:rPr lang="es-VE" sz="2400" b="1" dirty="0" smtClean="0"/>
              <a:t>WHERE</a:t>
            </a:r>
            <a:r>
              <a:rPr lang="es-VE" sz="2400" dirty="0" smtClean="0"/>
              <a:t> precio </a:t>
            </a:r>
            <a:r>
              <a:rPr lang="es-VE" sz="2400" dirty="0" smtClean="0">
                <a:solidFill>
                  <a:srgbClr val="FF0000"/>
                </a:solidFill>
              </a:rPr>
              <a:t>BETWEEN</a:t>
            </a:r>
            <a:r>
              <a:rPr lang="es-VE" sz="2400" dirty="0" smtClean="0"/>
              <a:t> 120000 AND 5000000 </a:t>
            </a:r>
            <a:r>
              <a:rPr lang="es-VE" sz="2400" dirty="0" smtClean="0">
                <a:solidFill>
                  <a:srgbClr val="FF0000"/>
                </a:solidFill>
              </a:rPr>
              <a:t>ORDER BY </a:t>
            </a:r>
            <a:r>
              <a:rPr lang="es-VE" sz="2400" dirty="0" smtClean="0"/>
              <a:t>nombre </a:t>
            </a:r>
            <a:r>
              <a:rPr lang="es-VE" sz="2400" dirty="0" smtClean="0">
                <a:solidFill>
                  <a:srgbClr val="FF0000"/>
                </a:solidFill>
              </a:rPr>
              <a:t>ASC (DESC</a:t>
            </a:r>
            <a:r>
              <a:rPr lang="es-VE" sz="2400" dirty="0" smtClean="0"/>
              <a:t>)</a:t>
            </a:r>
          </a:p>
          <a:p>
            <a:r>
              <a:rPr lang="es-VE" sz="2400" dirty="0" smtClean="0"/>
              <a:t> </a:t>
            </a:r>
          </a:p>
          <a:p>
            <a:r>
              <a:rPr lang="es-VE" sz="2400" dirty="0" smtClean="0"/>
              <a:t>SELECT Apellidos, Nombre FROM Empleados WHERE Apellidos </a:t>
            </a:r>
            <a:r>
              <a:rPr lang="es-VE" sz="2400" dirty="0" smtClean="0">
                <a:solidFill>
                  <a:srgbClr val="FF0000"/>
                </a:solidFill>
              </a:rPr>
              <a:t>LIKE</a:t>
            </a:r>
            <a:r>
              <a:rPr lang="es-VE" sz="2400" dirty="0" smtClean="0"/>
              <a:t> 'S*';  </a:t>
            </a:r>
            <a:br>
              <a:rPr lang="es-VE" sz="2400" dirty="0" smtClean="0"/>
            </a:br>
            <a:r>
              <a:rPr lang="es-VE" sz="2400" dirty="0" smtClean="0"/>
              <a:t> </a:t>
            </a:r>
            <a:br>
              <a:rPr lang="es-VE" sz="2400" dirty="0" smtClean="0"/>
            </a:br>
            <a:endParaRPr lang="es-VE" sz="2400" dirty="0" smtClean="0"/>
          </a:p>
          <a:p>
            <a:r>
              <a:rPr lang="es-VE" sz="2400" dirty="0" smtClean="0"/>
              <a:t/>
            </a:r>
            <a:br>
              <a:rPr lang="es-VE" sz="2400" dirty="0" smtClean="0"/>
            </a:br>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4" name="Rectangle 1"/>
          <p:cNvSpPr txBox="1">
            <a:spLocks/>
          </p:cNvSpPr>
          <p:nvPr/>
        </p:nvSpPr>
        <p:spPr>
          <a:xfrm>
            <a:off x="467544" y="1844824"/>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graphicFrame>
        <p:nvGraphicFramePr>
          <p:cNvPr id="8" name="7 Tabla"/>
          <p:cNvGraphicFramePr>
            <a:graphicFrameLocks noGrp="1"/>
          </p:cNvGraphicFramePr>
          <p:nvPr/>
        </p:nvGraphicFramePr>
        <p:xfrm>
          <a:off x="395536" y="3212976"/>
          <a:ext cx="8208912" cy="3456380"/>
        </p:xfrm>
        <a:graphic>
          <a:graphicData uri="http://schemas.openxmlformats.org/drawingml/2006/table">
            <a:tbl>
              <a:tblPr/>
              <a:tblGrid>
                <a:gridCol w="2052228"/>
                <a:gridCol w="2052228"/>
                <a:gridCol w="2052228"/>
                <a:gridCol w="2052228"/>
              </a:tblGrid>
              <a:tr h="345638">
                <a:tc>
                  <a:txBody>
                    <a:bodyPr/>
                    <a:lstStyle/>
                    <a:p>
                      <a:r>
                        <a:rPr lang="es-VE" sz="1400" b="1" dirty="0"/>
                        <a:t>Tipo de coincidencia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b="1" dirty="0"/>
                        <a:t>Modelo Planteado</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b="1" dirty="0"/>
                        <a:t>Coincide</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b="1" dirty="0"/>
                        <a:t>No coincide</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Varios caracteres</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 'aBa', 'aBBBa'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'aBC'</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Carácter especial</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dirty="0"/>
                        <a:t> 'a[*]a'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Varios caracteres</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'ab*'</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'abcdefg', 'abc'</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'cab', 'aab'</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Un solo carácter</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 'a3a', 'aBa'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'aBBBa'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Un solo dígito</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'a0a', 'a1a', 'a2a'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'aaa', 'a10a'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Rango de caracteres</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'[a-z]'</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'f', 'p', 'j'</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'2', '&amp;'</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Fuera de un rango</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'[!a-z]'</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'9', '&amp;', '%'</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'b', 'a'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Distinto de un dígito</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'[!0-9]'</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 'a', '&amp;', '~'</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'0', '1', '9'</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r>
                        <a:rPr lang="es-VE" sz="1400"/>
                        <a:t>Combinada</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dirty="0"/>
                        <a:t>'a[!b-m]#'</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a:t>'An9', 'az0', 'a99'</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VE" sz="1400" dirty="0"/>
                        <a:t>'</a:t>
                      </a:r>
                      <a:r>
                        <a:rPr lang="es-VE" sz="1400" dirty="0" err="1"/>
                        <a:t>abc</a:t>
                      </a:r>
                      <a:r>
                        <a:rPr lang="es-VE" sz="1400" dirty="0"/>
                        <a:t>', 'aj0'</a:t>
                      </a:r>
                    </a:p>
                  </a:txBody>
                  <a:tcPr marL="58057" marR="58057" marT="29029" marB="290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VE" sz="1800" b="0" i="0" u="none" strike="noStrike" cap="none" normalizeH="0" baseline="0" smtClean="0">
                <a:ln>
                  <a:noFill/>
                </a:ln>
                <a:solidFill>
                  <a:srgbClr val="000000"/>
                </a:solidFill>
                <a:effectLst/>
                <a:latin typeface="Times New Roman" pitchFamily="18" charset="0"/>
                <a:cs typeface="Times New Roman" pitchFamily="18" charset="0"/>
              </a:rPr>
              <a:t>En la tabla siguiente se muestra cómo utilizar el operador Like para comprobar </a:t>
            </a:r>
            <a:r>
              <a:rPr kumimoji="0" lang="es-VE" sz="1800" b="0" i="0" u="none" strike="noStrike" cap="none" normalizeH="0" baseline="0" smtClean="0">
                <a:ln>
                  <a:noFill/>
                </a:ln>
                <a:solidFill>
                  <a:schemeClr val="tx1"/>
                </a:solidFill>
                <a:effectLst/>
                <a:latin typeface="Arial" pitchFamily="34" charset="0"/>
                <a:cs typeface="Arial" pitchFamily="34" charset="0"/>
              </a:rPr>
              <a:t/>
            </a:r>
            <a:br>
              <a:rPr kumimoji="0" lang="es-VE" sz="1800" b="0" i="0" u="none" strike="noStrike" cap="none" normalizeH="0" baseline="0" smtClean="0">
                <a:ln>
                  <a:noFill/>
                </a:ln>
                <a:solidFill>
                  <a:schemeClr val="tx1"/>
                </a:solidFill>
                <a:effectLst/>
                <a:latin typeface="Arial" pitchFamily="34" charset="0"/>
                <a:cs typeface="Arial" pitchFamily="34" charset="0"/>
              </a:rPr>
            </a:br>
            <a:r>
              <a:rPr kumimoji="0" lang="es-VE" sz="1800" b="0" i="0" u="none" strike="noStrike" cap="none" normalizeH="0" baseline="0" smtClean="0">
                <a:ln>
                  <a:noFill/>
                </a:ln>
                <a:solidFill>
                  <a:srgbClr val="000000"/>
                </a:solidFill>
                <a:effectLst/>
                <a:latin typeface="Times New Roman" pitchFamily="18" charset="0"/>
                <a:cs typeface="Times New Roman" pitchFamily="18" charset="0"/>
              </a:rPr>
              <a:t>expresiones con diferentes modelos. </a:t>
            </a:r>
            <a:r>
              <a:rPr kumimoji="0" lang="es-VE" sz="1800" b="0" i="0" u="none" strike="noStrike" cap="none" normalizeH="0" baseline="0" smtClean="0">
                <a:ln>
                  <a:noFill/>
                </a:ln>
                <a:solidFill>
                  <a:schemeClr val="tx1"/>
                </a:solidFill>
                <a:effectLst/>
                <a:latin typeface="Arial" pitchFamily="34" charset="0"/>
                <a:cs typeface="Arial" pitchFamily="34" charset="0"/>
              </a:rPr>
              <a:t/>
            </a:r>
            <a:br>
              <a:rPr kumimoji="0" lang="es-VE" sz="1800" b="0" i="0" u="none" strike="noStrike" cap="none" normalizeH="0" baseline="0" smtClean="0">
                <a:ln>
                  <a:noFill/>
                </a:ln>
                <a:solidFill>
                  <a:schemeClr val="tx1"/>
                </a:solidFill>
                <a:effectLst/>
                <a:latin typeface="Arial" pitchFamily="34" charset="0"/>
                <a:cs typeface="Arial" pitchFamily="34" charset="0"/>
              </a:rPr>
            </a:br>
            <a:r>
              <a:rPr kumimoji="0" lang="es-VE" sz="1800" b="0" i="0" u="none" strike="noStrike" cap="none" normalizeH="0" baseline="0" smtClean="0">
                <a:ln>
                  <a:noFill/>
                </a:ln>
                <a:solidFill>
                  <a:schemeClr val="tx1"/>
                </a:solidFill>
                <a:effectLst/>
                <a:latin typeface="Arial" pitchFamily="34" charset="0"/>
                <a:cs typeface="Arial" pitchFamily="34" charset="0"/>
              </a:rPr>
              <a:t/>
            </a:r>
            <a:br>
              <a:rPr kumimoji="0" lang="es-VE" sz="1800" b="0" i="0" u="none" strike="noStrike" cap="none" normalizeH="0" baseline="0" smtClean="0">
                <a:ln>
                  <a:noFill/>
                </a:ln>
                <a:solidFill>
                  <a:schemeClr val="tx1"/>
                </a:solidFill>
                <a:effectLst/>
                <a:latin typeface="Arial" pitchFamily="34" charset="0"/>
                <a:cs typeface="Arial" pitchFamily="34" charset="0"/>
              </a:rPr>
            </a:br>
            <a:r>
              <a:rPr kumimoji="0" lang="es-VE" sz="1800" b="0" i="0" u="none" strike="noStrike" cap="none" normalizeH="0" baseline="0" smtClean="0">
                <a:ln>
                  <a:noFill/>
                </a:ln>
                <a:solidFill>
                  <a:schemeClr val="tx1"/>
                </a:solidFill>
                <a:effectLst/>
                <a:latin typeface="Arial" pitchFamily="34" charset="0"/>
                <a:cs typeface="Arial" pitchFamily="34" charset="0"/>
              </a:rPr>
              <a:t/>
            </a:r>
            <a:br>
              <a:rPr kumimoji="0" lang="es-VE" sz="1800" b="0" i="0" u="none" strike="noStrike" cap="none" normalizeH="0" baseline="0" smtClean="0">
                <a:ln>
                  <a:noFill/>
                </a:ln>
                <a:solidFill>
                  <a:schemeClr val="tx1"/>
                </a:solidFill>
                <a:effectLst/>
                <a:latin typeface="Arial" pitchFamily="34" charset="0"/>
                <a:cs typeface="Arial" pitchFamily="34" charset="0"/>
              </a:rPr>
            </a:br>
            <a:endParaRPr kumimoji="0" lang="es-VE"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395536" y="2420888"/>
            <a:ext cx="8748463" cy="720080"/>
          </a:xfrm>
          <a:prstGeom prst="rect">
            <a:avLst/>
          </a:prstGeom>
          <a:noFill/>
          <a:ln w="9525">
            <a:noFill/>
            <a:miter lim="800000"/>
            <a:headEnd/>
            <a:tailEnd/>
          </a:ln>
          <a:effectLst/>
        </p:spPr>
        <p:txBody>
          <a:bodyPr/>
          <a:lstStyle/>
          <a:p>
            <a:r>
              <a:rPr lang="es-VE" sz="2400" dirty="0" smtClean="0"/>
              <a:t>En la tabla siguiente se muestra cómo utilizar el operador </a:t>
            </a:r>
            <a:r>
              <a:rPr lang="es-VE" sz="2400" dirty="0" err="1" smtClean="0"/>
              <a:t>Like</a:t>
            </a:r>
            <a:r>
              <a:rPr lang="es-VE" sz="2400" dirty="0" smtClean="0"/>
              <a:t> para comprobar  expresiones con diferentes modelos </a:t>
            </a:r>
            <a:br>
              <a:rPr lang="es-VE" sz="2400" dirty="0" smtClean="0"/>
            </a:br>
            <a:endParaRPr lang="es-VE" sz="2400" dirty="0" smtClean="0"/>
          </a:p>
          <a:p>
            <a:r>
              <a:rPr lang="es-VE" sz="2400" dirty="0" smtClean="0"/>
              <a:t/>
            </a:r>
            <a:br>
              <a:rPr lang="es-VE" sz="2400" dirty="0" smtClean="0"/>
            </a:br>
            <a:endParaRPr lang="es-VE"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23528" y="3140968"/>
            <a:ext cx="8892479" cy="3225304"/>
          </a:xfrm>
          <a:prstGeom prst="rect">
            <a:avLst/>
          </a:prstGeom>
          <a:noFill/>
          <a:ln w="9525">
            <a:noFill/>
            <a:miter lim="800000"/>
            <a:headEnd/>
            <a:tailEnd/>
          </a:ln>
          <a:effectLst/>
        </p:spPr>
        <p:txBody>
          <a:bodyPr/>
          <a:lstStyle/>
          <a:p>
            <a:pPr algn="just"/>
            <a:r>
              <a:rPr lang="es-VE" sz="2400" dirty="0" smtClean="0"/>
              <a:t>El lenguaje SQL sirve para manejar las bases de datos, es un lenguaje de texto plano, que podemos usar desde cualquier editor de textos</a:t>
            </a:r>
          </a:p>
          <a:p>
            <a:endParaRPr lang="es-VE" sz="2400" dirty="0" smtClean="0"/>
          </a:p>
          <a:p>
            <a:r>
              <a:rPr lang="es-VE" sz="2400" dirty="0" smtClean="0"/>
              <a:t>Con SQL podemos hacer entre otras las siguientes operaciones en el programa que gestiona las bases de datos:</a:t>
            </a:r>
          </a:p>
          <a:p>
            <a:pPr>
              <a:buFont typeface="Arial" pitchFamily="34" charset="0"/>
              <a:buChar char="•"/>
            </a:pPr>
            <a:r>
              <a:rPr lang="es-VE" sz="2400" dirty="0" smtClean="0"/>
              <a:t>Crear nuevas bases de datos.</a:t>
            </a:r>
          </a:p>
          <a:p>
            <a:pPr>
              <a:buFont typeface="Arial" pitchFamily="34" charset="0"/>
              <a:buChar char="•"/>
            </a:pPr>
            <a:r>
              <a:rPr lang="es-VE" sz="2400" dirty="0" smtClean="0"/>
              <a:t>Crear nuevas tablas en una base de datos.</a:t>
            </a:r>
          </a:p>
          <a:p>
            <a:pPr>
              <a:buFont typeface="Arial" pitchFamily="34" charset="0"/>
              <a:buChar char="•"/>
            </a:pPr>
            <a:r>
              <a:rPr lang="es-VE" sz="2400" dirty="0" smtClean="0"/>
              <a:t>Crear nuevos registros en las tablas de una base de datos</a:t>
            </a:r>
          </a:p>
          <a:p>
            <a:pPr>
              <a:buFont typeface="Arial" pitchFamily="34" charset="0"/>
              <a:buChar char="•"/>
            </a:pPr>
            <a:r>
              <a:rPr lang="es-VE" sz="2400" dirty="0" smtClean="0"/>
              <a:t>Crear tablas de consulta en una base de datos.</a:t>
            </a:r>
          </a:p>
        </p:txBody>
      </p:sp>
      <p:sp>
        <p:nvSpPr>
          <p:cNvPr id="14" name="Rectangle 1"/>
          <p:cNvSpPr txBox="1">
            <a:spLocks/>
          </p:cNvSpPr>
          <p:nvPr/>
        </p:nvSpPr>
        <p:spPr>
          <a:xfrm>
            <a:off x="899592" y="2420888"/>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ES" sz="2400" b="1" dirty="0" smtClean="0"/>
              <a:t>FUNCIONES AVANZADAS APLICABLES A CONSULTAS</a:t>
            </a:r>
            <a:endParaRPr lang="es-VE" sz="2400" dirty="0" smtClean="0"/>
          </a:p>
          <a:p>
            <a:r>
              <a:rPr lang="es-ES" sz="2400" dirty="0" smtClean="0"/>
              <a:t>    Existen funciones que permiten la agilización de consultas similares a una hoja de cálculo, ya que trabajan en base a renglones y columnas. Algunas de estas funciones son:</a:t>
            </a:r>
            <a:endParaRPr lang="es-VE" sz="2400" dirty="0" smtClean="0"/>
          </a:p>
          <a:p>
            <a:pPr>
              <a:buFont typeface="Arial" pitchFamily="34" charset="0"/>
              <a:buChar char="•"/>
            </a:pPr>
            <a:r>
              <a:rPr lang="es-ES" sz="2400" dirty="0" smtClean="0"/>
              <a:t>COUNT ( ): Cuenta el número de </a:t>
            </a:r>
            <a:r>
              <a:rPr lang="es-ES" sz="2400" dirty="0" err="1" smtClean="0"/>
              <a:t>tuplas</a:t>
            </a:r>
            <a:r>
              <a:rPr lang="es-ES" sz="2400" dirty="0" smtClean="0"/>
              <a:t> en la columna establecida</a:t>
            </a:r>
            <a:endParaRPr lang="es-VE" sz="2400" dirty="0" smtClean="0"/>
          </a:p>
          <a:p>
            <a:pPr>
              <a:buFont typeface="Arial" pitchFamily="34" charset="0"/>
              <a:buChar char="•"/>
            </a:pPr>
            <a:r>
              <a:rPr lang="es-ES" sz="2400" dirty="0" smtClean="0"/>
              <a:t>MIN ( ): Localiza el valor mínimo de la columna establecida</a:t>
            </a:r>
            <a:endParaRPr lang="es-VE" sz="2400" dirty="0" smtClean="0"/>
          </a:p>
          <a:p>
            <a:pPr>
              <a:buFont typeface="Arial" pitchFamily="34" charset="0"/>
              <a:buChar char="•"/>
            </a:pPr>
            <a:r>
              <a:rPr lang="es-ES" sz="2400" dirty="0" smtClean="0"/>
              <a:t>MAX ( ): Localiza el valor máximo de la columna establecida.</a:t>
            </a:r>
            <a:endParaRPr lang="es-VE" sz="2400" dirty="0" smtClean="0"/>
          </a:p>
          <a:p>
            <a:pPr>
              <a:buFont typeface="Arial" pitchFamily="34" charset="0"/>
              <a:buChar char="•"/>
            </a:pPr>
            <a:r>
              <a:rPr lang="es-ES" sz="2400" dirty="0" smtClean="0"/>
              <a:t>AVG ( ): Obtiene el promedio de valores de la columna establecida</a:t>
            </a:r>
            <a:endParaRPr lang="es-VE" sz="2400" dirty="0" smtClean="0"/>
          </a:p>
          <a:p>
            <a:pPr>
              <a:buFont typeface="Arial" pitchFamily="34" charset="0"/>
              <a:buChar char="•"/>
            </a:pPr>
            <a:r>
              <a:rPr lang="es-ES" sz="2400" dirty="0" smtClean="0"/>
              <a:t>SUM ( ): Obtiene el valor total que implican los valores obtenidos en la columna establecida.</a:t>
            </a:r>
            <a:endParaRPr lang="es-VE" sz="2400" dirty="0" smtClean="0"/>
          </a:p>
          <a:p>
            <a:r>
              <a:rPr lang="es-VE" sz="2400" dirty="0" smtClean="0"/>
              <a:t/>
            </a:r>
            <a:br>
              <a:rPr lang="es-VE" sz="2400" dirty="0" smtClean="0"/>
            </a:br>
            <a:r>
              <a:rPr lang="es-VE" sz="2400" dirty="0" smtClean="0"/>
              <a:t> </a:t>
            </a:r>
            <a:br>
              <a:rPr lang="es-VE" sz="2400" dirty="0" smtClean="0"/>
            </a:br>
            <a:endParaRPr lang="es-VE" sz="2400" dirty="0" smtClean="0"/>
          </a:p>
          <a:p>
            <a:r>
              <a:rPr lang="es-VE" sz="2400" dirty="0" smtClean="0"/>
              <a:t/>
            </a:r>
            <a:br>
              <a:rPr lang="es-VE" sz="2400" dirty="0" smtClean="0"/>
            </a:br>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4" name="Rectangle 1"/>
          <p:cNvSpPr txBox="1">
            <a:spLocks/>
          </p:cNvSpPr>
          <p:nvPr/>
        </p:nvSpPr>
        <p:spPr>
          <a:xfrm>
            <a:off x="467544" y="1700808"/>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p:txBody>
      </p:sp>
      <p:pic>
        <p:nvPicPr>
          <p:cNvPr id="74754" name="Picture 2"/>
          <p:cNvPicPr>
            <a:picLocks noChangeAspect="1" noChangeArrowheads="1"/>
          </p:cNvPicPr>
          <p:nvPr/>
        </p:nvPicPr>
        <p:blipFill>
          <a:blip r:embed="rId4" cstate="print"/>
          <a:srcRect l="3125" t="20465" r="33806" b="55902"/>
          <a:stretch>
            <a:fillRect/>
          </a:stretch>
        </p:blipFill>
        <p:spPr bwMode="auto">
          <a:xfrm>
            <a:off x="323528" y="2348880"/>
            <a:ext cx="5070475" cy="1441450"/>
          </a:xfrm>
          <a:prstGeom prst="rect">
            <a:avLst/>
          </a:prstGeom>
          <a:noFill/>
          <a:ln w="9525">
            <a:noFill/>
            <a:miter lim="800000"/>
            <a:headEnd/>
            <a:tailEnd/>
          </a:ln>
          <a:effectLst/>
        </p:spPr>
      </p:pic>
      <p:pic>
        <p:nvPicPr>
          <p:cNvPr id="74755" name="Picture 3"/>
          <p:cNvPicPr>
            <a:picLocks noChangeAspect="1" noChangeArrowheads="1"/>
          </p:cNvPicPr>
          <p:nvPr/>
        </p:nvPicPr>
        <p:blipFill>
          <a:blip r:embed="rId5" cstate="print"/>
          <a:srcRect l="10872" t="18512" r="22688" b="65755"/>
          <a:stretch>
            <a:fillRect/>
          </a:stretch>
        </p:blipFill>
        <p:spPr bwMode="auto">
          <a:xfrm>
            <a:off x="323528" y="5229200"/>
            <a:ext cx="5400675" cy="958850"/>
          </a:xfrm>
          <a:prstGeom prst="rect">
            <a:avLst/>
          </a:prstGeom>
          <a:noFill/>
          <a:ln w="9525">
            <a:noFill/>
            <a:miter lim="800000"/>
            <a:headEnd/>
            <a:tailEnd/>
          </a:ln>
          <a:effectLst/>
        </p:spPr>
      </p:pic>
      <p:pic>
        <p:nvPicPr>
          <p:cNvPr id="74756" name="Picture 4"/>
          <p:cNvPicPr>
            <a:picLocks noChangeAspect="1" noChangeArrowheads="1"/>
          </p:cNvPicPr>
          <p:nvPr/>
        </p:nvPicPr>
        <p:blipFill>
          <a:blip r:embed="rId6" cstate="print"/>
          <a:srcRect l="6445" t="35243" r="28596" b="43098"/>
          <a:stretch>
            <a:fillRect/>
          </a:stretch>
        </p:blipFill>
        <p:spPr bwMode="auto">
          <a:xfrm>
            <a:off x="395536" y="3861048"/>
            <a:ext cx="5280025" cy="1320800"/>
          </a:xfrm>
          <a:prstGeom prst="rect">
            <a:avLst/>
          </a:prstGeom>
          <a:noFill/>
          <a:ln w="9525">
            <a:noFill/>
            <a:miter lim="800000"/>
            <a:headEnd/>
            <a:tailEnd/>
          </a:ln>
          <a:effectLst/>
        </p:spPr>
      </p:pic>
      <p:sp>
        <p:nvSpPr>
          <p:cNvPr id="9" name="8 CuadroTexto"/>
          <p:cNvSpPr txBox="1"/>
          <p:nvPr/>
        </p:nvSpPr>
        <p:spPr>
          <a:xfrm>
            <a:off x="5652120" y="2276872"/>
            <a:ext cx="3491880" cy="4124206"/>
          </a:xfrm>
          <a:prstGeom prst="rect">
            <a:avLst/>
          </a:prstGeom>
          <a:noFill/>
        </p:spPr>
        <p:txBody>
          <a:bodyPr wrap="square" rtlCol="0">
            <a:spAutoFit/>
          </a:bodyPr>
          <a:lstStyle/>
          <a:p>
            <a:r>
              <a:rPr lang="es-ES" sz="1100" b="1" i="1" dirty="0" smtClean="0"/>
              <a:t>Realizar las siguientes consultas:</a:t>
            </a:r>
            <a:endParaRPr lang="es-VE" sz="1100" dirty="0" smtClean="0"/>
          </a:p>
          <a:p>
            <a:pPr marL="228600" lvl="0" indent="-228600">
              <a:buFont typeface="+mj-lt"/>
              <a:buAutoNum type="arabicPeriod"/>
            </a:pPr>
            <a:r>
              <a:rPr lang="es-ES" sz="1200" dirty="0" smtClean="0"/>
              <a:t>Mostrar  los datos de los participantes cuyas edades estén comprendidas entre 20 y 25 años, ordenarlos alfabéticamente por apellidos</a:t>
            </a:r>
            <a:endParaRPr lang="es-VE" sz="1200" dirty="0" smtClean="0"/>
          </a:p>
          <a:p>
            <a:pPr marL="228600" lvl="0" indent="-228600">
              <a:buFont typeface="+mj-lt"/>
              <a:buAutoNum type="arabicPeriod"/>
            </a:pPr>
            <a:r>
              <a:rPr lang="es-ES" sz="1200" dirty="0" smtClean="0"/>
              <a:t>Mostrar los datos de todos los participantes ordenados por edades de menor a mayor</a:t>
            </a:r>
            <a:endParaRPr lang="es-VE" sz="1200" dirty="0" smtClean="0"/>
          </a:p>
          <a:p>
            <a:pPr marL="228600" lvl="0" indent="-228600">
              <a:buFont typeface="+mj-lt"/>
              <a:buAutoNum type="arabicPeriod"/>
            </a:pPr>
            <a:r>
              <a:rPr lang="es-ES" sz="1200" dirty="0" smtClean="0"/>
              <a:t>Mostrar el nombre, duración y costo de los cursos que se ofertaron para el mes de julio de 2005</a:t>
            </a:r>
            <a:endParaRPr lang="es-VE" sz="1200" dirty="0" smtClean="0"/>
          </a:p>
          <a:p>
            <a:pPr marL="228600" lvl="0" indent="-228600">
              <a:buFont typeface="+mj-lt"/>
              <a:buAutoNum type="arabicPeriod"/>
            </a:pPr>
            <a:r>
              <a:rPr lang="es-ES" sz="1200" dirty="0" smtClean="0"/>
              <a:t>Mostrar los datos de los instructores que han hecho postgrado</a:t>
            </a:r>
            <a:endParaRPr lang="es-VE" sz="1200" dirty="0" smtClean="0"/>
          </a:p>
          <a:p>
            <a:pPr marL="228600" lvl="0" indent="-228600">
              <a:buFont typeface="+mj-lt"/>
              <a:buAutoNum type="arabicPeriod"/>
            </a:pPr>
            <a:r>
              <a:rPr lang="es-ES" sz="1200" dirty="0" smtClean="0"/>
              <a:t>Mostrar los datos de los instructores que han hecho postgrado egresados de la UCV</a:t>
            </a:r>
            <a:endParaRPr lang="es-VE" sz="1200" dirty="0" smtClean="0"/>
          </a:p>
          <a:p>
            <a:pPr marL="228600" lvl="0" indent="-228600">
              <a:buFont typeface="+mj-lt"/>
              <a:buAutoNum type="arabicPeriod"/>
            </a:pPr>
            <a:r>
              <a:rPr lang="es-ES" sz="1200" dirty="0" smtClean="0"/>
              <a:t>Mostrar los cursos programados para agosto de 2005 de cuya duración este por debajo de 24 horas y tengan un costo por debajo de 200000 </a:t>
            </a:r>
          </a:p>
          <a:p>
            <a:pPr marL="228600" lvl="0" indent="-228600">
              <a:buFont typeface="+mj-lt"/>
              <a:buAutoNum type="arabicPeriod"/>
            </a:pPr>
            <a:r>
              <a:rPr lang="es-ES" sz="1200" dirty="0" smtClean="0"/>
              <a:t>Mostrar los datos de los </a:t>
            </a:r>
            <a:r>
              <a:rPr lang="es-ES" sz="1200" dirty="0" err="1" smtClean="0"/>
              <a:t>particpiantes</a:t>
            </a:r>
            <a:r>
              <a:rPr lang="es-ES" sz="1200" dirty="0" smtClean="0"/>
              <a:t> cuyo apellido inicie con “M”</a:t>
            </a:r>
            <a:endParaRPr lang="es-VE" sz="1200" dirty="0" smtClean="0"/>
          </a:p>
          <a:p>
            <a:pPr marL="228600" lvl="0" indent="-228600">
              <a:buFont typeface="+mj-lt"/>
              <a:buAutoNum type="arabicPeriod"/>
            </a:pPr>
            <a:r>
              <a:rPr lang="es-ES" sz="1200" dirty="0" smtClean="0"/>
              <a:t>Los cursos de </a:t>
            </a:r>
            <a:r>
              <a:rPr lang="es-ES" sz="1200" dirty="0" err="1" smtClean="0"/>
              <a:t>wimax</a:t>
            </a:r>
            <a:r>
              <a:rPr lang="es-ES" sz="1200" dirty="0" smtClean="0"/>
              <a:t>, </a:t>
            </a:r>
            <a:r>
              <a:rPr lang="es-ES" sz="1200" dirty="0" err="1" smtClean="0"/>
              <a:t>wifi</a:t>
            </a:r>
            <a:r>
              <a:rPr lang="es-ES" sz="1200" dirty="0" smtClean="0"/>
              <a:t> y telecomunicaciones aumentaron en un 10%, realizar la actualización respectiva</a:t>
            </a:r>
            <a:endParaRPr lang="es-VE" sz="1200" dirty="0" smtClean="0"/>
          </a:p>
          <a:p>
            <a:endParaRPr lang="es-VE"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b="1" dirty="0" smtClean="0"/>
              <a:t>CONSULTAS AVANZADAS</a:t>
            </a:r>
            <a:endParaRPr lang="es-VE" sz="2400" dirty="0" smtClean="0"/>
          </a:p>
          <a:p>
            <a:r>
              <a:rPr lang="es-ES" sz="2400" dirty="0" smtClean="0"/>
              <a:t>    Cuando en la sentencia </a:t>
            </a:r>
            <a:r>
              <a:rPr lang="es-ES" sz="2400" b="1" dirty="0" err="1" smtClean="0"/>
              <a:t>From</a:t>
            </a:r>
            <a:r>
              <a:rPr lang="es-ES" sz="2400" b="1" dirty="0" smtClean="0"/>
              <a:t> </a:t>
            </a:r>
            <a:r>
              <a:rPr lang="es-ES" sz="2400" dirty="0" smtClean="0"/>
              <a:t>colocamos los nombres de las tablas separados por comas se dice que efectuamos una consulta de la forma </a:t>
            </a:r>
            <a:r>
              <a:rPr lang="es-ES" sz="2400" b="1" dirty="0" err="1" smtClean="0"/>
              <a:t>Join</a:t>
            </a:r>
            <a:r>
              <a:rPr lang="es-ES" sz="2400" b="1" dirty="0" smtClean="0"/>
              <a:t> de </a:t>
            </a:r>
            <a:r>
              <a:rPr lang="es-ES" sz="2400" b="1" dirty="0" err="1" smtClean="0"/>
              <a:t>Querys</a:t>
            </a:r>
            <a:r>
              <a:rPr lang="es-ES" sz="2400" b="1" dirty="0" smtClean="0"/>
              <a:t>. </a:t>
            </a:r>
            <a:r>
              <a:rPr lang="es-VE" sz="2400" dirty="0" smtClean="0"/>
              <a:t>La sentencia </a:t>
            </a:r>
            <a:r>
              <a:rPr lang="es-VE" sz="2400" b="1" dirty="0" smtClean="0"/>
              <a:t>INNER JOIN</a:t>
            </a:r>
            <a:r>
              <a:rPr lang="es-VE" sz="2400" dirty="0" smtClean="0"/>
              <a:t> es la sentencia JOIN por defecto, y consiste en combinar cada fila de una tabla con cada fila de la otra tabla, seleccionado aquellas filas que cumplan una determinada condición.</a:t>
            </a:r>
          </a:p>
          <a:p>
            <a:endParaRPr lang="es-VE" sz="2400" dirty="0" smtClean="0"/>
          </a:p>
          <a:p>
            <a:r>
              <a:rPr lang="es-VE" sz="2400" dirty="0" smtClean="0"/>
              <a:t>SELECT * FROM tabla1 INNER JOIN tabla2 ON tabla1.columna1 = tabla2.columna1</a:t>
            </a:r>
          </a:p>
          <a:p>
            <a:r>
              <a:rPr lang="es-VE" sz="2400" dirty="0" smtClean="0"/>
              <a:t/>
            </a:r>
            <a:br>
              <a:rPr lang="es-VE" sz="2400" dirty="0" smtClean="0"/>
            </a:br>
            <a:r>
              <a:rPr lang="es-VE" sz="2400" dirty="0" smtClean="0"/>
              <a:t/>
            </a:r>
            <a:br>
              <a:rPr lang="es-VE" sz="2400" dirty="0" smtClean="0"/>
            </a:br>
            <a:r>
              <a:rPr lang="es-VE" sz="2400" dirty="0" smtClean="0"/>
              <a:t> </a:t>
            </a:r>
            <a:br>
              <a:rPr lang="es-VE" sz="2400" dirty="0" smtClean="0"/>
            </a:br>
            <a:endParaRPr lang="es-VE" sz="2400" dirty="0" smtClean="0"/>
          </a:p>
          <a:p>
            <a:r>
              <a:rPr lang="es-VE" sz="2400" dirty="0" smtClean="0"/>
              <a:t/>
            </a:r>
            <a:br>
              <a:rPr lang="es-VE" sz="2400" dirty="0" smtClean="0"/>
            </a:br>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pic>
        <p:nvPicPr>
          <p:cNvPr id="8" name="7 Imagen" descr="join.png"/>
          <p:cNvPicPr>
            <a:picLocks noChangeAspect="1"/>
          </p:cNvPicPr>
          <p:nvPr/>
        </p:nvPicPr>
        <p:blipFill>
          <a:blip r:embed="rId4" cstate="print"/>
          <a:srcRect l="23004" t="11170" r="47840" b="31880"/>
          <a:stretch>
            <a:fillRect/>
          </a:stretch>
        </p:blipFill>
        <p:spPr>
          <a:xfrm>
            <a:off x="7020272" y="980728"/>
            <a:ext cx="1944216" cy="1584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852936"/>
            <a:ext cx="8748463" cy="2448272"/>
          </a:xfrm>
          <a:prstGeom prst="rect">
            <a:avLst/>
          </a:prstGeom>
          <a:noFill/>
          <a:ln w="9525">
            <a:noFill/>
            <a:miter lim="800000"/>
            <a:headEnd/>
            <a:tailEnd/>
          </a:ln>
          <a:effectLst/>
        </p:spPr>
        <p:txBody>
          <a:bodyPr/>
          <a:lstStyle/>
          <a:p>
            <a:r>
              <a:rPr lang="es-VE" sz="2400" b="1" dirty="0" err="1" smtClean="0"/>
              <a:t>Claúsula</a:t>
            </a:r>
            <a:r>
              <a:rPr lang="es-VE" sz="2400" b="1" dirty="0" smtClean="0"/>
              <a:t> RIGHT JOIN</a:t>
            </a:r>
          </a:p>
          <a:p>
            <a:r>
              <a:rPr lang="es-VE" sz="2400" dirty="0" smtClean="0"/>
              <a:t>La instrucción RIGHT JOIN devuelve todas los registros de la tabla de la derecha (table2), y todas los registros correspondientes de la tabla de la izquierda (table1). El resultado será NULL cuando no haya registros correspondientes de la tabla de la izquierda.</a:t>
            </a:r>
          </a:p>
          <a:p>
            <a:endParaRPr lang="es-VE" sz="2400" b="1" dirty="0" smtClean="0"/>
          </a:p>
          <a:p>
            <a:r>
              <a:rPr lang="es-VE" sz="2400" b="1" dirty="0" smtClean="0"/>
              <a:t>Sintaxis SQL RIGHT JOIN </a:t>
            </a:r>
          </a:p>
          <a:p>
            <a:r>
              <a:rPr lang="es-VE" sz="2400" dirty="0" smtClean="0"/>
              <a:t>SELECT </a:t>
            </a:r>
            <a:r>
              <a:rPr lang="es-VE" sz="2400" dirty="0" err="1" smtClean="0"/>
              <a:t>column_name</a:t>
            </a:r>
            <a:r>
              <a:rPr lang="es-VE" sz="2400" dirty="0" smtClean="0"/>
              <a:t>(s) FROM table1 RIGHT JOIN table2 ON table1.column_name=table2.column_name; </a:t>
            </a:r>
            <a:br>
              <a:rPr lang="es-VE" sz="2400" dirty="0" smtClean="0"/>
            </a:br>
            <a:endParaRPr lang="es-VE" sz="2400" dirty="0" smtClean="0"/>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pic>
        <p:nvPicPr>
          <p:cNvPr id="8" name="7 Imagen" descr="right join.png"/>
          <p:cNvPicPr>
            <a:picLocks noChangeAspect="1"/>
          </p:cNvPicPr>
          <p:nvPr/>
        </p:nvPicPr>
        <p:blipFill>
          <a:blip r:embed="rId4" cstate="print"/>
          <a:srcRect l="25876" t="12536" r="44371" b="21351"/>
          <a:stretch>
            <a:fillRect/>
          </a:stretch>
        </p:blipFill>
        <p:spPr>
          <a:xfrm>
            <a:off x="6588224" y="1196752"/>
            <a:ext cx="2232248" cy="18099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6" y="2996952"/>
            <a:ext cx="8748463" cy="2448272"/>
          </a:xfrm>
          <a:prstGeom prst="rect">
            <a:avLst/>
          </a:prstGeom>
          <a:noFill/>
          <a:ln w="9525">
            <a:noFill/>
            <a:miter lim="800000"/>
            <a:headEnd/>
            <a:tailEnd/>
          </a:ln>
          <a:effectLst/>
        </p:spPr>
        <p:txBody>
          <a:bodyPr/>
          <a:lstStyle/>
          <a:p>
            <a:r>
              <a:rPr lang="es-VE" sz="2400" b="1" dirty="0" smtClean="0"/>
              <a:t>Clausula LEFT JOIN</a:t>
            </a:r>
          </a:p>
          <a:p>
            <a:r>
              <a:rPr lang="es-VE" sz="2400" dirty="0" smtClean="0"/>
              <a:t>La </a:t>
            </a:r>
            <a:r>
              <a:rPr lang="es-VE" sz="2400" dirty="0" err="1" smtClean="0"/>
              <a:t>claúsula</a:t>
            </a:r>
            <a:r>
              <a:rPr lang="es-VE" sz="2400" dirty="0" smtClean="0"/>
              <a:t> LEFT JOIN devuelve todas los registros de la tabla de la izquierda (table1), con las correspondientes de la tabla de la derecha (table2). El resultado es NULL en la parte de la derecha cuando no hay registros que correspondan con la condición.</a:t>
            </a:r>
          </a:p>
          <a:p>
            <a:endParaRPr lang="es-VE" sz="2400" dirty="0" smtClean="0"/>
          </a:p>
          <a:p>
            <a:r>
              <a:rPr lang="es-VE" sz="2400" b="1" dirty="0" smtClean="0"/>
              <a:t>SINTAXIS SQL LEFT JOIN</a:t>
            </a:r>
          </a:p>
          <a:p>
            <a:r>
              <a:rPr lang="es-VE" sz="2400" dirty="0" smtClean="0"/>
              <a:t>SELECT </a:t>
            </a:r>
            <a:r>
              <a:rPr lang="es-VE" sz="2400" dirty="0" err="1" smtClean="0"/>
              <a:t>column_name</a:t>
            </a:r>
            <a:r>
              <a:rPr lang="es-VE" sz="2400" dirty="0" smtClean="0"/>
              <a:t>(s) FROM table1 LEFT JOIN table2 ON table1.column_name=table2.column_name;</a:t>
            </a:r>
          </a:p>
        </p:txBody>
      </p:sp>
      <p:sp>
        <p:nvSpPr>
          <p:cNvPr id="14" name="Rectangle 1"/>
          <p:cNvSpPr txBox="1">
            <a:spLocks/>
          </p:cNvSpPr>
          <p:nvPr/>
        </p:nvSpPr>
        <p:spPr>
          <a:xfrm>
            <a:off x="467544" y="2132856"/>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noProof="0" dirty="0" smtClean="0">
              <a:ln/>
              <a:solidFill>
                <a:schemeClr val="tx1"/>
              </a:solidFill>
              <a:effectLst>
                <a:reflection blurRad="12700" stA="50000" endPos="50000" dir="5400000" sy="-100000" rotWithShape="0"/>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2400" b="1" cap="all" spc="-150" baseline="0" dirty="0" smtClean="0">
                <a:ln/>
                <a:effectLst>
                  <a:reflection blurRad="12700" stA="50000" endPos="50000" dir="5400000" sy="-100000" rotWithShape="0"/>
                </a:effectLst>
                <a:latin typeface="+mj-lt"/>
                <a:ea typeface="+mj-ea"/>
                <a:cs typeface="+mj-cs"/>
              </a:rPr>
              <a:t>COMANDOS DEL </a:t>
            </a:r>
            <a:r>
              <a:rPr lang="es-ES" sz="2400" b="1" cap="all" spc="-150" baseline="0" dirty="0" err="1" smtClean="0">
                <a:ln/>
                <a:effectLst>
                  <a:reflection blurRad="12700" stA="50000" endPos="50000" dir="5400000" sy="-100000" rotWithShape="0"/>
                </a:effectLst>
                <a:latin typeface="+mj-lt"/>
                <a:ea typeface="+mj-ea"/>
                <a:cs typeface="+mj-cs"/>
              </a:rPr>
              <a:t>dml</a:t>
            </a:r>
            <a:endParaRPr kumimoji="0" lang="es-ES" sz="24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pic>
        <p:nvPicPr>
          <p:cNvPr id="9" name="8 Imagen" descr="left join.png"/>
          <p:cNvPicPr>
            <a:picLocks noChangeAspect="1"/>
          </p:cNvPicPr>
          <p:nvPr/>
        </p:nvPicPr>
        <p:blipFill>
          <a:blip r:embed="rId4" cstate="print"/>
          <a:srcRect l="23004" t="5993" r="33802" b="21525"/>
          <a:stretch>
            <a:fillRect/>
          </a:stretch>
        </p:blipFill>
        <p:spPr>
          <a:xfrm>
            <a:off x="6444208" y="1124744"/>
            <a:ext cx="2571714"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pic>
        <p:nvPicPr>
          <p:cNvPr id="75778" name="Picture 2"/>
          <p:cNvPicPr>
            <a:picLocks noChangeAspect="1" noChangeArrowheads="1"/>
          </p:cNvPicPr>
          <p:nvPr/>
        </p:nvPicPr>
        <p:blipFill>
          <a:blip r:embed="rId4" cstate="print"/>
          <a:srcRect l="17032" r="10802" b="10713"/>
          <a:stretch>
            <a:fillRect/>
          </a:stretch>
        </p:blipFill>
        <p:spPr bwMode="auto">
          <a:xfrm>
            <a:off x="251520" y="2060848"/>
            <a:ext cx="5400600" cy="4410075"/>
          </a:xfrm>
          <a:prstGeom prst="rect">
            <a:avLst/>
          </a:prstGeom>
          <a:noFill/>
          <a:ln w="9525">
            <a:noFill/>
            <a:miter lim="800000"/>
            <a:headEnd/>
            <a:tailEnd/>
          </a:ln>
        </p:spPr>
      </p:pic>
      <p:sp>
        <p:nvSpPr>
          <p:cNvPr id="8" name="7 CuadroTexto"/>
          <p:cNvSpPr txBox="1"/>
          <p:nvPr/>
        </p:nvSpPr>
        <p:spPr>
          <a:xfrm>
            <a:off x="5652120" y="2276872"/>
            <a:ext cx="3491880" cy="3970318"/>
          </a:xfrm>
          <a:prstGeom prst="rect">
            <a:avLst/>
          </a:prstGeom>
          <a:noFill/>
        </p:spPr>
        <p:txBody>
          <a:bodyPr wrap="square" rtlCol="0">
            <a:spAutoFit/>
          </a:bodyPr>
          <a:lstStyle/>
          <a:p>
            <a:pPr lvl="0"/>
            <a:r>
              <a:rPr lang="es-ES" b="1" i="1" dirty="0" smtClean="0"/>
              <a:t>Mostrar los productos en inventario del proveedor BHV cuya existencia este por debajo de cien unidades</a:t>
            </a:r>
            <a:endParaRPr lang="es-VE" dirty="0" smtClean="0"/>
          </a:p>
          <a:p>
            <a:r>
              <a:rPr lang="es-ES" dirty="0" smtClean="0"/>
              <a:t>SELECT </a:t>
            </a:r>
            <a:r>
              <a:rPr lang="es-ES" dirty="0" err="1" smtClean="0"/>
              <a:t>Productos.nombre</a:t>
            </a:r>
            <a:r>
              <a:rPr lang="es-ES" dirty="0" smtClean="0"/>
              <a:t>, </a:t>
            </a:r>
            <a:r>
              <a:rPr lang="es-ES" dirty="0" err="1" smtClean="0"/>
              <a:t>Productos.existencia</a:t>
            </a:r>
            <a:endParaRPr lang="es-VE" dirty="0" smtClean="0"/>
          </a:p>
          <a:p>
            <a:r>
              <a:rPr lang="es-ES" dirty="0" smtClean="0"/>
              <a:t> </a:t>
            </a:r>
            <a:r>
              <a:rPr lang="en-US" dirty="0" smtClean="0"/>
              <a:t>FROM  </a:t>
            </a:r>
            <a:r>
              <a:rPr lang="en-US" dirty="0" err="1" smtClean="0"/>
              <a:t>proveedor</a:t>
            </a:r>
            <a:r>
              <a:rPr lang="en-US" dirty="0" smtClean="0"/>
              <a:t> INNER JOIN </a:t>
            </a:r>
            <a:r>
              <a:rPr lang="en-US" dirty="0" err="1" smtClean="0"/>
              <a:t>Productos</a:t>
            </a:r>
            <a:endParaRPr lang="es-VE" dirty="0" smtClean="0"/>
          </a:p>
          <a:p>
            <a:r>
              <a:rPr lang="en-US" dirty="0" smtClean="0"/>
              <a:t>   </a:t>
            </a:r>
            <a:r>
              <a:rPr lang="es-ES" dirty="0" smtClean="0"/>
              <a:t>ON  </a:t>
            </a:r>
            <a:r>
              <a:rPr lang="es-ES" dirty="0" err="1" smtClean="0"/>
              <a:t>Proveedor.codigo</a:t>
            </a:r>
            <a:r>
              <a:rPr lang="es-ES" dirty="0" smtClean="0"/>
              <a:t> = </a:t>
            </a:r>
            <a:r>
              <a:rPr lang="es-ES" dirty="0" err="1" smtClean="0"/>
              <a:t>Productos.cod_prov</a:t>
            </a:r>
            <a:r>
              <a:rPr lang="es-ES" dirty="0" smtClean="0"/>
              <a:t>;</a:t>
            </a:r>
            <a:endParaRPr lang="es-VE" dirty="0" smtClean="0"/>
          </a:p>
          <a:p>
            <a:r>
              <a:rPr lang="es-ES" dirty="0" smtClean="0"/>
              <a:t> WHERE </a:t>
            </a:r>
            <a:r>
              <a:rPr lang="es-ES" dirty="0" err="1" smtClean="0"/>
              <a:t>Productos.existencia</a:t>
            </a:r>
            <a:r>
              <a:rPr lang="es-ES" dirty="0" smtClean="0"/>
              <a:t> &lt; 100;</a:t>
            </a:r>
            <a:endParaRPr lang="es-VE" dirty="0" smtClean="0"/>
          </a:p>
          <a:p>
            <a:r>
              <a:rPr lang="es-ES" dirty="0" smtClean="0"/>
              <a:t>   AND </a:t>
            </a:r>
            <a:r>
              <a:rPr lang="es-ES" dirty="0" err="1" smtClean="0"/>
              <a:t>Proveedor.nombre</a:t>
            </a:r>
            <a:r>
              <a:rPr lang="es-ES" dirty="0" smtClean="0"/>
              <a:t> = "BHV"</a:t>
            </a:r>
            <a:endParaRPr lang="es-VE" dirty="0" smtClean="0"/>
          </a:p>
          <a:p>
            <a:endParaRPr lang="es-V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4146" t="22266" r="68182" b="50172"/>
          <a:stretch>
            <a:fillRect/>
          </a:stretch>
        </p:blipFill>
        <p:spPr bwMode="auto">
          <a:xfrm>
            <a:off x="1403647" y="1052736"/>
            <a:ext cx="5657771"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t="16734" r="52685" b="34048"/>
          <a:stretch>
            <a:fillRect/>
          </a:stretch>
        </p:blipFill>
        <p:spPr bwMode="auto">
          <a:xfrm>
            <a:off x="1547664" y="1196752"/>
            <a:ext cx="6768752"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3555" t="28172" r="40510" b="34422"/>
          <a:stretch>
            <a:fillRect/>
          </a:stretch>
        </p:blipFill>
        <p:spPr bwMode="auto">
          <a:xfrm>
            <a:off x="1115616" y="2204864"/>
            <a:ext cx="6605787"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3555" t="31125" r="40510" b="40328"/>
          <a:stretch>
            <a:fillRect/>
          </a:stretch>
        </p:blipFill>
        <p:spPr bwMode="auto">
          <a:xfrm>
            <a:off x="1187624" y="2204864"/>
            <a:ext cx="7213215"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432049" y="2852936"/>
            <a:ext cx="8892479" cy="3225304"/>
          </a:xfrm>
          <a:prstGeom prst="rect">
            <a:avLst/>
          </a:prstGeom>
          <a:noFill/>
          <a:ln w="9525">
            <a:noFill/>
            <a:miter lim="800000"/>
            <a:headEnd/>
            <a:tailEnd/>
          </a:ln>
          <a:effectLst/>
        </p:spPr>
        <p:txBody>
          <a:bodyPr/>
          <a:lstStyle/>
          <a:p>
            <a:pPr>
              <a:buFont typeface="Arial" pitchFamily="34" charset="0"/>
              <a:buChar char="•"/>
            </a:pPr>
            <a:r>
              <a:rPr lang="es-VE" sz="2400" dirty="0" smtClean="0"/>
              <a:t>Borrar tablas o bases de datos.</a:t>
            </a:r>
          </a:p>
          <a:p>
            <a:pPr>
              <a:buFont typeface="Arial" pitchFamily="34" charset="0"/>
              <a:buChar char="•"/>
            </a:pPr>
            <a:r>
              <a:rPr lang="es-VE" sz="2400" dirty="0" smtClean="0"/>
              <a:t>Borrar registros.</a:t>
            </a:r>
          </a:p>
          <a:p>
            <a:pPr>
              <a:buFont typeface="Arial" pitchFamily="34" charset="0"/>
              <a:buChar char="•"/>
            </a:pPr>
            <a:r>
              <a:rPr lang="es-VE" sz="2400" dirty="0" smtClean="0"/>
              <a:t>Cambiar uno o varios datos de un registro.</a:t>
            </a:r>
          </a:p>
          <a:p>
            <a:pPr>
              <a:buFont typeface="Arial" pitchFamily="34" charset="0"/>
              <a:buChar char="•"/>
            </a:pPr>
            <a:r>
              <a:rPr lang="es-VE" sz="2400" dirty="0" smtClean="0"/>
              <a:t> Buscar y mostrar los datos de una tabla o consulta.</a:t>
            </a:r>
          </a:p>
          <a:p>
            <a:pPr>
              <a:buFont typeface="Arial" pitchFamily="34" charset="0"/>
              <a:buChar char="•"/>
            </a:pPr>
            <a:endParaRPr lang="es-VE" sz="2400" dirty="0" smtClean="0"/>
          </a:p>
          <a:p>
            <a:r>
              <a:rPr lang="es-VE" sz="2400" dirty="0" smtClean="0"/>
              <a:t>Además SQL se encarga de manejar el control de transacciones, autorización del uso de la BD, la integridad, el manejo de  las instrucciones de SQL en lenguajes de programación , entre otros </a:t>
            </a:r>
          </a:p>
        </p:txBody>
      </p:sp>
      <p:sp>
        <p:nvSpPr>
          <p:cNvPr id="14" name="Rectangle 1"/>
          <p:cNvSpPr txBox="1">
            <a:spLocks/>
          </p:cNvSpPr>
          <p:nvPr/>
        </p:nvSpPr>
        <p:spPr>
          <a:xfrm>
            <a:off x="467544" y="1916832"/>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3555" t="39374" r="39956" b="34048"/>
          <a:stretch>
            <a:fillRect/>
          </a:stretch>
        </p:blipFill>
        <p:spPr bwMode="auto">
          <a:xfrm>
            <a:off x="1475656" y="836712"/>
            <a:ext cx="6480720" cy="3168352"/>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t="55124" r="53874" b="14361"/>
          <a:stretch>
            <a:fillRect/>
          </a:stretch>
        </p:blipFill>
        <p:spPr bwMode="auto">
          <a:xfrm>
            <a:off x="1187624" y="4221088"/>
            <a:ext cx="6001519"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764704"/>
            <a:ext cx="8103629" cy="4801314"/>
          </a:xfrm>
          <a:prstGeom prst="rect">
            <a:avLst/>
          </a:prstGeom>
          <a:noFill/>
        </p:spPr>
        <p:txBody>
          <a:bodyPr wrap="none" rtlCol="0">
            <a:spAutoFit/>
          </a:bodyPr>
          <a:lstStyle/>
          <a:p>
            <a:r>
              <a:rPr lang="es-VE" dirty="0" smtClean="0"/>
              <a:t>1. Realizar una consulta que indique cuantas bombas que indica cuantas bombas se</a:t>
            </a:r>
          </a:p>
          <a:p>
            <a:r>
              <a:rPr lang="es-VE" dirty="0" smtClean="0"/>
              <a:t>vendieron en el primer trimestre de este año</a:t>
            </a:r>
          </a:p>
          <a:p>
            <a:r>
              <a:rPr lang="es-VE" dirty="0" smtClean="0"/>
              <a:t>2. El dólar oficial aumento a 3000 Bs. Actualice los precios de venta</a:t>
            </a:r>
          </a:p>
          <a:p>
            <a:r>
              <a:rPr lang="es-VE" dirty="0" smtClean="0"/>
              <a:t>3. Realizar una consulta que indique cuantas bombas hay en inventario por</a:t>
            </a:r>
          </a:p>
          <a:p>
            <a:r>
              <a:rPr lang="es-VE" dirty="0" smtClean="0"/>
              <a:t>Modelo</a:t>
            </a:r>
          </a:p>
          <a:p>
            <a:r>
              <a:rPr lang="es-VE" dirty="0" smtClean="0"/>
              <a:t>4.Hacer una consulta que muestre los nombres de los clientes a los que se les ha</a:t>
            </a:r>
          </a:p>
          <a:p>
            <a:r>
              <a:rPr lang="es-VE" dirty="0" smtClean="0"/>
              <a:t>vendido la bomba modelo PUMP2000</a:t>
            </a:r>
          </a:p>
          <a:p>
            <a:r>
              <a:rPr lang="es-VE" dirty="0" smtClean="0"/>
              <a:t>5. Se desea saber el monto en Bs. en existencia en inventario actualmente</a:t>
            </a:r>
          </a:p>
          <a:p>
            <a:r>
              <a:rPr lang="es-VE" dirty="0" smtClean="0"/>
              <a:t>6. Hacer una consulta que muestre las cantidades de bombas vendidas por cliente</a:t>
            </a:r>
          </a:p>
          <a:p>
            <a:r>
              <a:rPr lang="es-VE" dirty="0" smtClean="0"/>
              <a:t>7.Muestre </a:t>
            </a:r>
            <a:r>
              <a:rPr lang="es-VE" smtClean="0"/>
              <a:t>el precio y </a:t>
            </a:r>
            <a:r>
              <a:rPr lang="es-VE" dirty="0" smtClean="0"/>
              <a:t>el modelo de la bomba más cara (en BS) que se</a:t>
            </a:r>
          </a:p>
          <a:p>
            <a:r>
              <a:rPr lang="es-VE" dirty="0" smtClean="0"/>
              <a:t>encuentre en inventario</a:t>
            </a:r>
          </a:p>
          <a:p>
            <a:r>
              <a:rPr lang="es-VE" dirty="0" smtClean="0"/>
              <a:t>8. Indicar el precio y el modelo de la bomba más barata (en Bs.).</a:t>
            </a:r>
          </a:p>
          <a:p>
            <a:r>
              <a:rPr lang="es-VE" dirty="0" smtClean="0"/>
              <a:t>9. La administración decidió hacer un aumento del porcentaje de ganancia, el</a:t>
            </a:r>
          </a:p>
          <a:p>
            <a:r>
              <a:rPr lang="es-VE" dirty="0" smtClean="0"/>
              <a:t>nuevo porcentaje es de 50%. Realice la </a:t>
            </a:r>
            <a:r>
              <a:rPr lang="es-VE" dirty="0" err="1" smtClean="0"/>
              <a:t>actualizacion</a:t>
            </a:r>
            <a:r>
              <a:rPr lang="es-VE" dirty="0" smtClean="0"/>
              <a:t> correspondiente</a:t>
            </a:r>
          </a:p>
          <a:p>
            <a:r>
              <a:rPr lang="es-VE" dirty="0" smtClean="0"/>
              <a:t>10. Acaba de llegar a almacén una bomba modelo PUMP2000, serial número 20052.</a:t>
            </a:r>
          </a:p>
          <a:p>
            <a:r>
              <a:rPr lang="es-VE" dirty="0" smtClean="0"/>
              <a:t>Hacer la inserción del registro en la tabla </a:t>
            </a:r>
            <a:r>
              <a:rPr lang="es-VE" dirty="0" err="1" smtClean="0"/>
              <a:t>correpondiente</a:t>
            </a:r>
            <a:endParaRPr lang="es-VE" dirty="0" smtClean="0"/>
          </a:p>
          <a:p>
            <a:r>
              <a:rPr lang="es-VE" dirty="0" smtClean="0"/>
              <a:t>11. Elimine las bombas que fueron vendidas en el año 2000</a:t>
            </a:r>
            <a:endParaRPr lang="es-V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933" t="15750" r="48811" b="4517"/>
          <a:stretch>
            <a:fillRect/>
          </a:stretch>
        </p:blipFill>
        <p:spPr bwMode="auto">
          <a:xfrm>
            <a:off x="1403648" y="830239"/>
            <a:ext cx="6336704" cy="5767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764704"/>
            <a:ext cx="8476616" cy="4801314"/>
          </a:xfrm>
          <a:prstGeom prst="rect">
            <a:avLst/>
          </a:prstGeom>
          <a:noFill/>
        </p:spPr>
        <p:txBody>
          <a:bodyPr wrap="none" rtlCol="0">
            <a:spAutoFit/>
          </a:bodyPr>
          <a:lstStyle/>
          <a:p>
            <a:r>
              <a:rPr lang="es-VE" dirty="0" smtClean="0"/>
              <a:t>1. Hacer una consulta que muestre la menor venta realizada por el vendedor LUIS A</a:t>
            </a:r>
          </a:p>
          <a:p>
            <a:r>
              <a:rPr lang="es-VE" dirty="0" smtClean="0"/>
              <a:t>GOMEZ P</a:t>
            </a:r>
          </a:p>
          <a:p>
            <a:r>
              <a:rPr lang="es-VE" dirty="0" smtClean="0"/>
              <a:t>2. Hacer una consulta que muestra los totales de los montos vendidos agrupados por</a:t>
            </a:r>
          </a:p>
          <a:p>
            <a:r>
              <a:rPr lang="es-VE" dirty="0" smtClean="0"/>
              <a:t>vendedor</a:t>
            </a:r>
          </a:p>
          <a:p>
            <a:r>
              <a:rPr lang="es-VE" dirty="0" smtClean="0"/>
              <a:t>3. Hacer una consulta que muestra cuantas ventas ha realizado el vendedor JOSE A</a:t>
            </a:r>
          </a:p>
          <a:p>
            <a:r>
              <a:rPr lang="es-VE" dirty="0" smtClean="0"/>
              <a:t>FLORES P en el primer trimestre del 2002</a:t>
            </a:r>
          </a:p>
          <a:p>
            <a:r>
              <a:rPr lang="es-VE" dirty="0" smtClean="0"/>
              <a:t>4. Mostrar el mayor monto vendido, el </a:t>
            </a:r>
            <a:r>
              <a:rPr lang="es-VE" dirty="0" err="1" smtClean="0"/>
              <a:t>codigo</a:t>
            </a:r>
            <a:r>
              <a:rPr lang="es-VE" dirty="0" smtClean="0"/>
              <a:t> de la venta y la fecha para el proveedor</a:t>
            </a:r>
          </a:p>
          <a:p>
            <a:r>
              <a:rPr lang="es-VE" dirty="0" smtClean="0"/>
              <a:t>ACEROS VENEZOLANOS</a:t>
            </a:r>
          </a:p>
          <a:p>
            <a:r>
              <a:rPr lang="es-VE" dirty="0" smtClean="0"/>
              <a:t>5. Indicar la cantidad de productos de nombre SOLV01 vendidos en el primer trimestre</a:t>
            </a:r>
          </a:p>
          <a:p>
            <a:r>
              <a:rPr lang="es-VE" dirty="0" smtClean="0"/>
              <a:t>del 2002</a:t>
            </a:r>
          </a:p>
          <a:p>
            <a:r>
              <a:rPr lang="es-VE" dirty="0" smtClean="0"/>
              <a:t>6. Hacer una consulta que muestre un listado de los totales de las ventas realizadas</a:t>
            </a:r>
          </a:p>
          <a:p>
            <a:r>
              <a:rPr lang="es-VE" dirty="0" smtClean="0"/>
              <a:t>agrupadas por clientes</a:t>
            </a:r>
          </a:p>
          <a:p>
            <a:r>
              <a:rPr lang="es-VE" dirty="0" smtClean="0"/>
              <a:t>7. Indique el promedio de ventas del cliente FERROVEN en el año 2001</a:t>
            </a:r>
          </a:p>
          <a:p>
            <a:r>
              <a:rPr lang="es-VE" dirty="0" smtClean="0"/>
              <a:t>8. Hacer una consulta que ordene de mayor a menor las ventas realizadas en el primer</a:t>
            </a:r>
          </a:p>
          <a:p>
            <a:r>
              <a:rPr lang="es-VE" dirty="0" smtClean="0"/>
              <a:t>trimestre del año 2000</a:t>
            </a:r>
          </a:p>
          <a:p>
            <a:r>
              <a:rPr lang="es-VE" dirty="0" smtClean="0"/>
              <a:t>9. Seleccione las tres ventas de mayor monto realizadas en el año 2003 correspondiente</a:t>
            </a:r>
          </a:p>
          <a:p>
            <a:r>
              <a:rPr lang="es-VE" dirty="0" smtClean="0"/>
              <a:t>al cliente TORCA</a:t>
            </a:r>
            <a:endParaRPr lang="es-V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t="14391" r="43277" b="8829"/>
          <a:stretch>
            <a:fillRect/>
          </a:stretch>
        </p:blipFill>
        <p:spPr bwMode="auto">
          <a:xfrm>
            <a:off x="1331640" y="548680"/>
            <a:ext cx="7380312"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764704"/>
            <a:ext cx="7933903" cy="3693319"/>
          </a:xfrm>
          <a:prstGeom prst="rect">
            <a:avLst/>
          </a:prstGeom>
          <a:noFill/>
        </p:spPr>
        <p:txBody>
          <a:bodyPr wrap="none" rtlCol="0">
            <a:spAutoFit/>
          </a:bodyPr>
          <a:lstStyle/>
          <a:p>
            <a:r>
              <a:rPr lang="es-VE" dirty="0" smtClean="0"/>
              <a:t>1. Listar todos los libros de la materia PROGRAMACION cuya existencia este por</a:t>
            </a:r>
          </a:p>
          <a:p>
            <a:r>
              <a:rPr lang="es-VE" dirty="0" smtClean="0"/>
              <a:t>debajo de 10 unidades </a:t>
            </a:r>
          </a:p>
          <a:p>
            <a:r>
              <a:rPr lang="es-VE" dirty="0" smtClean="0"/>
              <a:t>2. Listar los libros del autor FREDERICK MORLOCK </a:t>
            </a:r>
          </a:p>
          <a:p>
            <a:r>
              <a:rPr lang="es-VE" dirty="0" smtClean="0"/>
              <a:t>3. Listar todos los préstamos hechos en el mes de octubre de 2005 del usuario</a:t>
            </a:r>
          </a:p>
          <a:p>
            <a:r>
              <a:rPr lang="es-VE" dirty="0" smtClean="0"/>
              <a:t>CLAUDIA ESTRADA de la materia </a:t>
            </a:r>
            <a:r>
              <a:rPr lang="es-VE" dirty="0" smtClean="0"/>
              <a:t>BIOLOGIA</a:t>
            </a:r>
            <a:endParaRPr lang="es-VE" dirty="0" smtClean="0"/>
          </a:p>
          <a:p>
            <a:r>
              <a:rPr lang="es-VE" dirty="0" smtClean="0"/>
              <a:t>4. Listar todos los usuarios que realizaron prestamos en el mes de febrero de 2006</a:t>
            </a:r>
          </a:p>
          <a:p>
            <a:r>
              <a:rPr lang="es-VE" dirty="0" smtClean="0"/>
              <a:t>5</a:t>
            </a:r>
            <a:r>
              <a:rPr lang="es-VE" dirty="0" smtClean="0"/>
              <a:t>. Listar los libros del autor LAURA GUERRA de la materia QUIMICA </a:t>
            </a:r>
          </a:p>
          <a:p>
            <a:r>
              <a:rPr lang="es-VE" dirty="0" smtClean="0"/>
              <a:t>6. Listar todos los usuarios que se encuentren morosos </a:t>
            </a:r>
            <a:endParaRPr lang="es-VE" dirty="0" smtClean="0"/>
          </a:p>
          <a:p>
            <a:r>
              <a:rPr lang="es-VE" dirty="0" smtClean="0"/>
              <a:t>7</a:t>
            </a:r>
            <a:r>
              <a:rPr lang="es-VE" dirty="0" smtClean="0"/>
              <a:t>. Listar todos los libros del autor DOUGLAS ZURITA editados por la editorial</a:t>
            </a:r>
          </a:p>
          <a:p>
            <a:r>
              <a:rPr lang="es-VE" dirty="0" smtClean="0"/>
              <a:t>PRENTICE HALL </a:t>
            </a:r>
          </a:p>
          <a:p>
            <a:r>
              <a:rPr lang="es-VE" dirty="0" smtClean="0"/>
              <a:t>8. Listar todos los usuarios que han solicitado libro de la materia BIOLOGIA</a:t>
            </a:r>
          </a:p>
          <a:p>
            <a:r>
              <a:rPr lang="es-VE" dirty="0" smtClean="0"/>
              <a:t>MOLECULAR en el mes de marzo del 2005 que pertenezcan a la carrera de</a:t>
            </a:r>
          </a:p>
          <a:p>
            <a:r>
              <a:rPr lang="es-VE" dirty="0" smtClean="0"/>
              <a:t>medicina. </a:t>
            </a:r>
            <a:endParaRPr lang="es-V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23528" y="3140968"/>
            <a:ext cx="8892479" cy="3225304"/>
          </a:xfrm>
          <a:prstGeom prst="rect">
            <a:avLst/>
          </a:prstGeom>
          <a:noFill/>
          <a:ln w="9525">
            <a:noFill/>
            <a:miter lim="800000"/>
            <a:headEnd/>
            <a:tailEnd/>
          </a:ln>
          <a:effectLst/>
        </p:spPr>
        <p:txBody>
          <a:bodyPr/>
          <a:lstStyle/>
          <a:p>
            <a:r>
              <a:rPr lang="es-VE" dirty="0" smtClean="0"/>
              <a:t>- Entre 1974 y 1975 IBM implementó en un prototipo llamado SEQUEL-XRM.</a:t>
            </a:r>
          </a:p>
          <a:p>
            <a:pPr>
              <a:buFontTx/>
              <a:buChar char="-"/>
            </a:pPr>
            <a:r>
              <a:rPr lang="es-VE" dirty="0" smtClean="0"/>
              <a:t>Entre 1976 y 1977, condujeron a una revisión del lenguaje (SEQUEL/2) y finalmente cambió de nombre convirtiéndose en SQL.</a:t>
            </a:r>
          </a:p>
          <a:p>
            <a:pPr>
              <a:buFontTx/>
              <a:buChar char="-"/>
            </a:pPr>
            <a:r>
              <a:rPr lang="es-VE" dirty="0" smtClean="0"/>
              <a:t>En 1979, </a:t>
            </a:r>
            <a:r>
              <a:rPr lang="es-VE" dirty="0" err="1" smtClean="0"/>
              <a:t>Relational</a:t>
            </a:r>
            <a:r>
              <a:rPr lang="es-VE" dirty="0" smtClean="0"/>
              <a:t> Software (actualmente ORACLE), vio el potencial comercial del lenguaje SQL y lanzó su propia versión modificada, denominada Oracle V2.</a:t>
            </a:r>
          </a:p>
          <a:p>
            <a:r>
              <a:rPr lang="es-VE" dirty="0" smtClean="0"/>
              <a:t>- A partir de 1981, IBM comenzó a entregar sus productos relacionales</a:t>
            </a:r>
          </a:p>
          <a:p>
            <a:pPr>
              <a:buFontTx/>
              <a:buChar char="-"/>
            </a:pPr>
            <a:r>
              <a:rPr lang="es-VE" dirty="0" smtClean="0"/>
              <a:t>En 1983 empezó a vender DB2</a:t>
            </a:r>
          </a:p>
          <a:p>
            <a:pPr>
              <a:buFontTx/>
              <a:buChar char="-"/>
            </a:pPr>
            <a:r>
              <a:rPr lang="es-VE" dirty="0" smtClean="0"/>
              <a:t>En 1986, el ANSI (Instituto Nacional Estadounidense de Estándares) adoptó SQL como estándar para los lenguajes relacionales.</a:t>
            </a:r>
          </a:p>
          <a:p>
            <a:r>
              <a:rPr lang="es-VE" dirty="0" smtClean="0"/>
              <a:t>- En 1987 se transformó en estándar ISO, con el nombre de SQL/86.</a:t>
            </a:r>
          </a:p>
          <a:p>
            <a:r>
              <a:rPr lang="es-VE" dirty="0" smtClean="0"/>
              <a:t>- Luego se presento la versión SQL/89. (SQL1)</a:t>
            </a:r>
          </a:p>
          <a:p>
            <a:r>
              <a:rPr lang="es-VE" dirty="0" smtClean="0"/>
              <a:t>- En 1992 se lanza un nuevo estándar ampliado y revisado del SQL llamado "SQL-92" o "SQL2“.</a:t>
            </a:r>
          </a:p>
        </p:txBody>
      </p:sp>
      <p:sp>
        <p:nvSpPr>
          <p:cNvPr id="14" name="Rectangle 1"/>
          <p:cNvSpPr txBox="1">
            <a:spLocks/>
          </p:cNvSpPr>
          <p:nvPr/>
        </p:nvSpPr>
        <p:spPr>
          <a:xfrm>
            <a:off x="899592" y="2420888"/>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23528" y="3140968"/>
            <a:ext cx="8892479" cy="3225304"/>
          </a:xfrm>
          <a:prstGeom prst="rect">
            <a:avLst/>
          </a:prstGeom>
          <a:noFill/>
          <a:ln w="9525">
            <a:noFill/>
            <a:miter lim="800000"/>
            <a:headEnd/>
            <a:tailEnd/>
          </a:ln>
          <a:effectLst/>
        </p:spPr>
        <p:txBody>
          <a:bodyPr/>
          <a:lstStyle/>
          <a:p>
            <a:pPr>
              <a:buFontTx/>
              <a:buChar char="-"/>
            </a:pPr>
            <a:r>
              <a:rPr lang="es-VE" b="1" dirty="0" smtClean="0"/>
              <a:t>SQL:1999</a:t>
            </a:r>
            <a:r>
              <a:rPr lang="es-VE" dirty="0" smtClean="0"/>
              <a:t> (SQL3) Se agregaron expresiones regulares, consultas recursivas (para relaciones jerárquicas), </a:t>
            </a:r>
            <a:r>
              <a:rPr lang="es-VE" dirty="0" err="1" smtClean="0"/>
              <a:t>triggers</a:t>
            </a:r>
            <a:r>
              <a:rPr lang="es-VE" dirty="0" smtClean="0"/>
              <a:t> y algunas características orientadas a objetos.</a:t>
            </a:r>
          </a:p>
          <a:p>
            <a:pPr>
              <a:buFontTx/>
              <a:buChar char="-"/>
            </a:pPr>
            <a:r>
              <a:rPr lang="es-VE" b="1" dirty="0" smtClean="0"/>
              <a:t>SQL:2003</a:t>
            </a:r>
            <a:r>
              <a:rPr lang="es-VE" dirty="0" smtClean="0"/>
              <a:t> Introduce algunas características de XML, cambios en las funciones, estandarización del objeto </a:t>
            </a:r>
            <a:r>
              <a:rPr lang="es-VE" dirty="0" err="1" smtClean="0"/>
              <a:t>sequence</a:t>
            </a:r>
            <a:r>
              <a:rPr lang="es-VE" dirty="0" smtClean="0"/>
              <a:t> y de las columnas </a:t>
            </a:r>
            <a:r>
              <a:rPr lang="es-VE" dirty="0" err="1" smtClean="0"/>
              <a:t>autonuméricas</a:t>
            </a:r>
            <a:r>
              <a:rPr lang="es-VE" dirty="0" smtClean="0"/>
              <a:t>.</a:t>
            </a:r>
            <a:endParaRPr lang="es-VE" baseline="30000" dirty="0" smtClean="0"/>
          </a:p>
          <a:p>
            <a:pPr>
              <a:buFontTx/>
              <a:buChar char="-"/>
            </a:pPr>
            <a:r>
              <a:rPr lang="es-VE" b="1" dirty="0" smtClean="0"/>
              <a:t>SQL:2005</a:t>
            </a:r>
            <a:r>
              <a:rPr lang="es-VE" dirty="0" smtClean="0"/>
              <a:t> Define las maneras en las cuales SQL se puede utilizar conjuntamente con XML. </a:t>
            </a:r>
          </a:p>
          <a:p>
            <a:pPr>
              <a:buFontTx/>
              <a:buChar char="-"/>
            </a:pPr>
            <a:r>
              <a:rPr lang="es-VE" b="1" dirty="0" smtClean="0"/>
              <a:t>SQL:2008</a:t>
            </a:r>
            <a:r>
              <a:rPr lang="es-VE" dirty="0" smtClean="0"/>
              <a:t> Permite el uso de la cláusula ORDER BY fuera de las definiciones de los cursores. Incluye los disparadores del tipo INSTEAD OF. Añade la sentencia TRUNCATE.</a:t>
            </a:r>
          </a:p>
          <a:p>
            <a:pPr>
              <a:buFontTx/>
              <a:buChar char="-"/>
            </a:pPr>
            <a:r>
              <a:rPr lang="es-VE" b="1" dirty="0" smtClean="0"/>
              <a:t>SQL:2011 </a:t>
            </a:r>
            <a:r>
              <a:rPr lang="es-VE" dirty="0" smtClean="0"/>
              <a:t>Datos temporales (PERIOD FOR). Mejoras en las funciones de ventana y de la cláusula FETCH.</a:t>
            </a:r>
          </a:p>
          <a:p>
            <a:pPr>
              <a:buFontTx/>
              <a:buChar char="-"/>
            </a:pPr>
            <a:r>
              <a:rPr lang="es-VE" b="1" dirty="0" smtClean="0"/>
              <a:t>SQL:2016</a:t>
            </a:r>
            <a:r>
              <a:rPr lang="es-VE" dirty="0" smtClean="0"/>
              <a:t> Permite búsqueda de patrones, funciones de tabla polimórficas y compatibilidad con los ficheros JSON </a:t>
            </a:r>
            <a:br>
              <a:rPr lang="es-VE" dirty="0" smtClean="0"/>
            </a:br>
            <a:endParaRPr lang="es-VE" dirty="0"/>
          </a:p>
        </p:txBody>
      </p:sp>
      <p:sp>
        <p:nvSpPr>
          <p:cNvPr id="14" name="Rectangle 1"/>
          <p:cNvSpPr txBox="1">
            <a:spLocks/>
          </p:cNvSpPr>
          <p:nvPr/>
        </p:nvSpPr>
        <p:spPr>
          <a:xfrm>
            <a:off x="899592" y="2420888"/>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4" name="Rectangle 1"/>
          <p:cNvSpPr txBox="1">
            <a:spLocks/>
          </p:cNvSpPr>
          <p:nvPr/>
        </p:nvSpPr>
        <p:spPr>
          <a:xfrm>
            <a:off x="683568" y="1844824"/>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graphicFrame>
        <p:nvGraphicFramePr>
          <p:cNvPr id="8" name="7 Diagrama"/>
          <p:cNvGraphicFramePr/>
          <p:nvPr/>
        </p:nvGraphicFramePr>
        <p:xfrm>
          <a:off x="1835696" y="2677368"/>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3068960"/>
            <a:ext cx="8748463" cy="2448272"/>
          </a:xfrm>
          <a:prstGeom prst="rect">
            <a:avLst/>
          </a:prstGeom>
          <a:noFill/>
          <a:ln w="9525">
            <a:noFill/>
            <a:miter lim="800000"/>
            <a:headEnd/>
            <a:tailEnd/>
          </a:ln>
          <a:effectLst/>
        </p:spPr>
        <p:txBody>
          <a:bodyPr/>
          <a:lstStyle/>
          <a:p>
            <a:r>
              <a:rPr lang="es-VE" sz="2400" b="1" i="1" u="sng" dirty="0" smtClean="0"/>
              <a:t>DML (lenguaje de manipulación de datos):</a:t>
            </a:r>
          </a:p>
          <a:p>
            <a:endParaRPr lang="es-VE" sz="2400" dirty="0" smtClean="0"/>
          </a:p>
          <a:p>
            <a:r>
              <a:rPr lang="es-VE" sz="2400" dirty="0" smtClean="0"/>
              <a:t>El DML (Data </a:t>
            </a:r>
            <a:r>
              <a:rPr lang="es-VE" sz="2400" dirty="0" err="1" smtClean="0"/>
              <a:t>Manipulation</a:t>
            </a:r>
            <a:r>
              <a:rPr lang="es-VE" sz="2400" dirty="0" smtClean="0"/>
              <a:t> </a:t>
            </a:r>
            <a:r>
              <a:rPr lang="es-VE" sz="2400" dirty="0" err="1" smtClean="0"/>
              <a:t>Language</a:t>
            </a:r>
            <a:r>
              <a:rPr lang="es-VE" sz="2400" dirty="0" smtClean="0"/>
              <a:t> ) es un lenguaje que permite a los usuarios acceder o manipular los datos organizados (añadiendo, suprimiendo o modificando  la data) mediante el modelo de datos apropiado.  </a:t>
            </a:r>
            <a:endParaRPr lang="es-VE" sz="2400" b="1" dirty="0" smtClean="0"/>
          </a:p>
        </p:txBody>
      </p:sp>
      <p:sp>
        <p:nvSpPr>
          <p:cNvPr id="14" name="Rectangle 1"/>
          <p:cNvSpPr txBox="1">
            <a:spLocks/>
          </p:cNvSpPr>
          <p:nvPr/>
        </p:nvSpPr>
        <p:spPr>
          <a:xfrm>
            <a:off x="539552" y="1844824"/>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5800" y="333375"/>
            <a:ext cx="7772400" cy="1470025"/>
          </a:xfrm>
          <a:prstGeom prst="rect">
            <a:avLst/>
          </a:prstGeom>
          <a:noFill/>
          <a:ln w="9525">
            <a:noFill/>
            <a:miter lim="800000"/>
            <a:headEnd/>
            <a:tailEnd/>
          </a:ln>
          <a:effectLst/>
        </p:spPr>
        <p:txBody>
          <a:bodyPr anchor="ctr"/>
          <a:lstStyle/>
          <a:p>
            <a:pPr algn="ctr"/>
            <a:r>
              <a:rPr lang="es-ES_tradnl" sz="2000" dirty="0">
                <a:solidFill>
                  <a:schemeClr val="tx2"/>
                </a:solidFill>
              </a:rPr>
              <a:t>UNIVERSIDAD NACIONAL EXPERIMENTAL DE GUAYANA</a:t>
            </a:r>
            <a:br>
              <a:rPr lang="es-ES_tradnl" sz="2000" dirty="0">
                <a:solidFill>
                  <a:schemeClr val="tx2"/>
                </a:solidFill>
              </a:rPr>
            </a:br>
            <a:r>
              <a:rPr lang="es-ES_tradnl" sz="2000" dirty="0">
                <a:solidFill>
                  <a:schemeClr val="tx2"/>
                </a:solidFill>
              </a:rPr>
              <a:t>CARRERA INGENIERIA EN INFORMATICA</a:t>
            </a:r>
            <a:br>
              <a:rPr lang="es-ES_tradnl" sz="2000" dirty="0">
                <a:solidFill>
                  <a:schemeClr val="tx2"/>
                </a:solidFill>
              </a:rPr>
            </a:br>
            <a:r>
              <a:rPr lang="es-ES_tradnl" sz="2000" dirty="0">
                <a:solidFill>
                  <a:schemeClr val="tx2"/>
                </a:solidFill>
              </a:rPr>
              <a:t>SISTEMAS DE BASE DE DATOS I</a:t>
            </a:r>
            <a:br>
              <a:rPr lang="es-ES_tradnl" sz="2000" dirty="0">
                <a:solidFill>
                  <a:schemeClr val="tx2"/>
                </a:solidFill>
              </a:rPr>
            </a:br>
            <a:r>
              <a:rPr lang="es-ES_tradnl" sz="2000" dirty="0">
                <a:solidFill>
                  <a:schemeClr val="tx2"/>
                </a:solidFill>
              </a:rPr>
              <a:t>PROF. MARIA RAQUEL HERRERA</a:t>
            </a:r>
          </a:p>
        </p:txBody>
      </p:sp>
      <p:pic>
        <p:nvPicPr>
          <p:cNvPr id="7" name="6 Imagen" descr="uneg.jpg"/>
          <p:cNvPicPr>
            <a:picLocks noChangeAspect="1"/>
          </p:cNvPicPr>
          <p:nvPr/>
        </p:nvPicPr>
        <p:blipFill>
          <a:blip r:embed="rId3" cstate="print"/>
          <a:stretch>
            <a:fillRect/>
          </a:stretch>
        </p:blipFill>
        <p:spPr>
          <a:xfrm>
            <a:off x="755576" y="476672"/>
            <a:ext cx="711523" cy="711523"/>
          </a:xfrm>
          <a:prstGeom prst="rect">
            <a:avLst/>
          </a:prstGeom>
        </p:spPr>
      </p:pic>
      <p:sp>
        <p:nvSpPr>
          <p:cNvPr id="12" name="Rectangle 6"/>
          <p:cNvSpPr>
            <a:spLocks noChangeArrowheads="1"/>
          </p:cNvSpPr>
          <p:nvPr/>
        </p:nvSpPr>
        <p:spPr bwMode="auto">
          <a:xfrm>
            <a:off x="395537" y="3068960"/>
            <a:ext cx="8748463" cy="2448272"/>
          </a:xfrm>
          <a:prstGeom prst="rect">
            <a:avLst/>
          </a:prstGeom>
          <a:noFill/>
          <a:ln w="9525">
            <a:noFill/>
            <a:miter lim="800000"/>
            <a:headEnd/>
            <a:tailEnd/>
          </a:ln>
          <a:effectLst/>
        </p:spPr>
        <p:txBody>
          <a:bodyPr/>
          <a:lstStyle/>
          <a:p>
            <a:r>
              <a:rPr lang="es-VE" sz="2400" b="1" i="1" u="sng" dirty="0" smtClean="0"/>
              <a:t>DDL (Lenguaje de definición de datos):</a:t>
            </a:r>
          </a:p>
          <a:p>
            <a:endParaRPr lang="es-VE" sz="2400" dirty="0" smtClean="0"/>
          </a:p>
          <a:p>
            <a:r>
              <a:rPr lang="es-VE" sz="2400" dirty="0" smtClean="0"/>
              <a:t>El DDL (Data </a:t>
            </a:r>
            <a:r>
              <a:rPr lang="es-VE" sz="2400" dirty="0" err="1" smtClean="0"/>
              <a:t>Definition</a:t>
            </a:r>
            <a:r>
              <a:rPr lang="es-VE" sz="2400" dirty="0" smtClean="0"/>
              <a:t> </a:t>
            </a:r>
            <a:r>
              <a:rPr lang="es-VE" sz="2400" dirty="0" err="1" smtClean="0"/>
              <a:t>Language</a:t>
            </a:r>
            <a:r>
              <a:rPr lang="es-VE" sz="2400" dirty="0" smtClean="0"/>
              <a:t>), incluye órdenes para definir, modificar o borrar las tablas en las que se almacenan los datos y de las relaciones entre estas. Es el que más varia de un sistema a otro.</a:t>
            </a:r>
            <a:endParaRPr lang="es-VE" sz="2400" b="1" dirty="0" smtClean="0"/>
          </a:p>
        </p:txBody>
      </p:sp>
      <p:sp>
        <p:nvSpPr>
          <p:cNvPr id="14" name="Rectangle 1"/>
          <p:cNvSpPr txBox="1">
            <a:spLocks/>
          </p:cNvSpPr>
          <p:nvPr/>
        </p:nvSpPr>
        <p:spPr>
          <a:xfrm>
            <a:off x="539552" y="1844824"/>
            <a:ext cx="8244408" cy="720080"/>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all" spc="-150" normalizeH="0" noProof="0" dirty="0" err="1" smtClean="0">
                <a:ln/>
                <a:solidFill>
                  <a:schemeClr val="tx1"/>
                </a:solidFill>
                <a:effectLst>
                  <a:reflection blurRad="12700" stA="50000" endPos="50000" dir="5400000" sy="-100000" rotWithShape="0"/>
                </a:effectLst>
                <a:uLnTx/>
                <a:uFillTx/>
                <a:latin typeface="+mj-lt"/>
                <a:ea typeface="+mj-ea"/>
                <a:cs typeface="+mj-cs"/>
              </a:rPr>
              <a:t>sql</a:t>
            </a:r>
            <a:endParaRPr kumimoji="0" lang="es-ES" sz="4000" b="1" i="0" u="none" strike="noStrike" kern="1200" cap="all" spc="-150" normalizeH="0" baseline="0" noProof="0" dirty="0">
              <a:ln/>
              <a:solidFill>
                <a:schemeClr val="tx1"/>
              </a:solidFill>
              <a:effectLst>
                <a:reflection blurRad="12700" stA="50000" endPos="50000" dir="5400000" sy="-100000"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PP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2B63B17-83CB-43E4-BDF9-B353FEEC2F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IntroPPT2007</Template>
  <TotalTime>0</TotalTime>
  <Words>2069</Words>
  <Application>Microsoft Office PowerPoint</Application>
  <PresentationFormat>Presentación en pantalla (4:3)</PresentationFormat>
  <Paragraphs>417</Paragraphs>
  <Slides>45</Slides>
  <Notes>35</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IntroPPT2007</vt:lpstr>
      <vt:lpstr>Structured Query Language (SQL)</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2017-04-03T22:48:04Z</dcterms:created>
  <dcterms:modified xsi:type="dcterms:W3CDTF">2018-03-21T20:28:18Z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TC101769269990</vt:lpwstr>
  </property>
</Properties>
</file>