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0" r:id="rId4"/>
    <p:sldId id="270" r:id="rId5"/>
    <p:sldId id="271" r:id="rId6"/>
    <p:sldId id="267" r:id="rId7"/>
    <p:sldId id="268" r:id="rId8"/>
    <p:sldId id="272" r:id="rId9"/>
    <p:sldId id="266" r:id="rId10"/>
    <p:sldId id="269" r:id="rId11"/>
    <p:sldId id="276" r:id="rId12"/>
    <p:sldId id="278" r:id="rId13"/>
    <p:sldId id="279" r:id="rId14"/>
    <p:sldId id="282" r:id="rId15"/>
    <p:sldId id="287" r:id="rId16"/>
    <p:sldId id="274" r:id="rId17"/>
    <p:sldId id="294" r:id="rId18"/>
    <p:sldId id="273" r:id="rId19"/>
    <p:sldId id="293" r:id="rId20"/>
    <p:sldId id="285" r:id="rId21"/>
    <p:sldId id="288" r:id="rId22"/>
    <p:sldId id="280" r:id="rId23"/>
    <p:sldId id="301" r:id="rId24"/>
    <p:sldId id="292" r:id="rId25"/>
    <p:sldId id="297" r:id="rId26"/>
    <p:sldId id="298" r:id="rId27"/>
    <p:sldId id="299" r:id="rId28"/>
    <p:sldId id="300" r:id="rId29"/>
    <p:sldId id="259" r:id="rId3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Jesus Vargas Cordero" initials="MJVC" lastIdx="2" clrIdx="0">
    <p:extLst>
      <p:ext uri="{19B8F6BF-5375-455C-9EA6-DF929625EA0E}">
        <p15:presenceInfo xmlns:p15="http://schemas.microsoft.com/office/powerpoint/2012/main" userId="S::mjvargasc@bncr.fi.cr::166577cd-0601-4fac-86f7-efd4c8a95e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72"/>
    <a:srgbClr val="B7B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a Janith Castro Chacon" userId="38dd6d64-3aca-4904-a1b1-efc10bde9e32" providerId="ADAL" clId="{5CF2F2C7-02C2-4669-9373-AF88749CF684}"/>
    <pc:docChg chg="custSel addSld delSld modSld">
      <pc:chgData name="Paola Janith Castro Chacon" userId="38dd6d64-3aca-4904-a1b1-efc10bde9e32" providerId="ADAL" clId="{5CF2F2C7-02C2-4669-9373-AF88749CF684}" dt="2021-10-08T20:07:31.443" v="4" actId="2696"/>
      <pc:docMkLst>
        <pc:docMk/>
      </pc:docMkLst>
      <pc:sldChg chg="del">
        <pc:chgData name="Paola Janith Castro Chacon" userId="38dd6d64-3aca-4904-a1b1-efc10bde9e32" providerId="ADAL" clId="{5CF2F2C7-02C2-4669-9373-AF88749CF684}" dt="2021-10-08T20:07:31.443" v="4" actId="2696"/>
        <pc:sldMkLst>
          <pc:docMk/>
          <pc:sldMk cId="950219192" sldId="286"/>
        </pc:sldMkLst>
      </pc:sldChg>
      <pc:sldChg chg="delSp new del mod">
        <pc:chgData name="Paola Janith Castro Chacon" userId="38dd6d64-3aca-4904-a1b1-efc10bde9e32" providerId="ADAL" clId="{5CF2F2C7-02C2-4669-9373-AF88749CF684}" dt="2021-10-08T20:07:24.062" v="3" actId="2696"/>
        <pc:sldMkLst>
          <pc:docMk/>
          <pc:sldMk cId="770374357" sldId="302"/>
        </pc:sldMkLst>
        <pc:spChg chg="del">
          <ac:chgData name="Paola Janith Castro Chacon" userId="38dd6d64-3aca-4904-a1b1-efc10bde9e32" providerId="ADAL" clId="{5CF2F2C7-02C2-4669-9373-AF88749CF684}" dt="2021-10-08T20:05:30.650" v="2" actId="478"/>
          <ac:spMkLst>
            <pc:docMk/>
            <pc:sldMk cId="770374357" sldId="302"/>
            <ac:spMk id="2" creationId="{1C77589A-6E6F-440F-900A-5FEAF62A54BF}"/>
          </ac:spMkLst>
        </pc:spChg>
        <pc:spChg chg="del">
          <ac:chgData name="Paola Janith Castro Chacon" userId="38dd6d64-3aca-4904-a1b1-efc10bde9e32" providerId="ADAL" clId="{5CF2F2C7-02C2-4669-9373-AF88749CF684}" dt="2021-10-08T20:05:28.779" v="1" actId="478"/>
          <ac:spMkLst>
            <pc:docMk/>
            <pc:sldMk cId="770374357" sldId="302"/>
            <ac:spMk id="3" creationId="{7CE36EAC-7B75-46A3-8C24-A87BAAF7A54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bnficr-my.sharepoint.com/personal/wcrodriguez_bncr_fi_cr/Documents/CREDITO%20RETAIL/INFORMES/SNC%20JULIO-AGOSTO-SETIEMBRE%202021/BASE%20DATOS%20SNC%20JUL-AGOST-SET%20202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2021.xlsx]INFORME!TablaDinámica2</c:name>
    <c:fmtId val="3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FDF2-4E80-A921-6AF4245CF9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INFORME!$A$4:$A$12</c:f>
              <c:strCache>
                <c:ptCount val="8"/>
                <c:pt idx="0">
                  <c:v>ZC SAN JOSE ESTE</c:v>
                </c:pt>
                <c:pt idx="1">
                  <c:v>ZC ALAJUELA NORTE</c:v>
                </c:pt>
                <c:pt idx="2">
                  <c:v>ZC PUNTARENAS GUANACASTE</c:v>
                </c:pt>
                <c:pt idx="3">
                  <c:v>ZC SUR</c:v>
                </c:pt>
                <c:pt idx="4">
                  <c:v>ZC CARTAGO</c:v>
                </c:pt>
                <c:pt idx="5">
                  <c:v>ZC SAN JOSE OESTE</c:v>
                </c:pt>
                <c:pt idx="6">
                  <c:v>ZC HEREDIA LIMON</c:v>
                </c:pt>
                <c:pt idx="7">
                  <c:v>OFICINAS ADMINISTRATIVAS</c:v>
                </c:pt>
              </c:strCache>
            </c:strRef>
          </c:cat>
          <c:val>
            <c:numRef>
              <c:f>INFORME!$B$4:$B$12</c:f>
              <c:numCache>
                <c:formatCode>General</c:formatCode>
                <c:ptCount val="8"/>
                <c:pt idx="0">
                  <c:v>201</c:v>
                </c:pt>
                <c:pt idx="1">
                  <c:v>185</c:v>
                </c:pt>
                <c:pt idx="2">
                  <c:v>171</c:v>
                </c:pt>
                <c:pt idx="3">
                  <c:v>147</c:v>
                </c:pt>
                <c:pt idx="4">
                  <c:v>125</c:v>
                </c:pt>
                <c:pt idx="5">
                  <c:v>106</c:v>
                </c:pt>
                <c:pt idx="6">
                  <c:v>79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F2-4E80-A921-6AF4245CF9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4031391"/>
        <c:axId val="1834031807"/>
        <c:axId val="0"/>
      </c:bar3DChart>
      <c:catAx>
        <c:axId val="1834031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834031807"/>
        <c:crosses val="autoZero"/>
        <c:auto val="1"/>
        <c:lblAlgn val="ctr"/>
        <c:lblOffset val="100"/>
        <c:noMultiLvlLbl val="0"/>
      </c:catAx>
      <c:valAx>
        <c:axId val="18340318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4031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2021.xlsx]INFORME!TablaDinámica13</c:name>
    <c:fmtId val="9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INFORME!$B$251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4374-4743-B2D7-42AC607AF7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INFORME!$A$252:$A$269</c:f>
              <c:strCache>
                <c:ptCount val="17"/>
                <c:pt idx="0">
                  <c:v>Banca Desarrollo</c:v>
                </c:pt>
                <c:pt idx="1">
                  <c:v>Vivienda</c:v>
                </c:pt>
                <c:pt idx="2">
                  <c:v>Bn Rapiditos</c:v>
                </c:pt>
                <c:pt idx="3">
                  <c:v>Tarjetas de Credito</c:v>
                </c:pt>
                <c:pt idx="4">
                  <c:v>Consumo</c:v>
                </c:pt>
                <c:pt idx="5">
                  <c:v>Desembolsos de Linea</c:v>
                </c:pt>
                <c:pt idx="6">
                  <c:v>BN Rapiditos LE</c:v>
                </c:pt>
                <c:pt idx="7">
                  <c:v>Empleados</c:v>
                </c:pt>
                <c:pt idx="8">
                  <c:v>Tarjetas de Credito LE</c:v>
                </c:pt>
                <c:pt idx="9">
                  <c:v>Pyme Facil</c:v>
                </c:pt>
                <c:pt idx="10">
                  <c:v>Bn Vehiculos Oficinas</c:v>
                </c:pt>
                <c:pt idx="11">
                  <c:v>Gestionados Rapiditos</c:v>
                </c:pt>
                <c:pt idx="12">
                  <c:v>Desarrolladores Oficinas</c:v>
                </c:pt>
                <c:pt idx="13">
                  <c:v>Gestionados Compra de Saldos</c:v>
                </c:pt>
                <c:pt idx="14">
                  <c:v>Bono Vivienda</c:v>
                </c:pt>
                <c:pt idx="15">
                  <c:v>Bn Vehiculos</c:v>
                </c:pt>
                <c:pt idx="16">
                  <c:v>Giros de Cuota</c:v>
                </c:pt>
              </c:strCache>
            </c:strRef>
          </c:cat>
          <c:val>
            <c:numRef>
              <c:f>INFORME!$B$252:$B$269</c:f>
              <c:numCache>
                <c:formatCode>General</c:formatCode>
                <c:ptCount val="17"/>
                <c:pt idx="0">
                  <c:v>269</c:v>
                </c:pt>
                <c:pt idx="1">
                  <c:v>176</c:v>
                </c:pt>
                <c:pt idx="2">
                  <c:v>150</c:v>
                </c:pt>
                <c:pt idx="3">
                  <c:v>137</c:v>
                </c:pt>
                <c:pt idx="4">
                  <c:v>94</c:v>
                </c:pt>
                <c:pt idx="5">
                  <c:v>47</c:v>
                </c:pt>
                <c:pt idx="6">
                  <c:v>34</c:v>
                </c:pt>
                <c:pt idx="7">
                  <c:v>34</c:v>
                </c:pt>
                <c:pt idx="8">
                  <c:v>27</c:v>
                </c:pt>
                <c:pt idx="9">
                  <c:v>14</c:v>
                </c:pt>
                <c:pt idx="10">
                  <c:v>13</c:v>
                </c:pt>
                <c:pt idx="11">
                  <c:v>9</c:v>
                </c:pt>
                <c:pt idx="12">
                  <c:v>5</c:v>
                </c:pt>
                <c:pt idx="13">
                  <c:v>4</c:v>
                </c:pt>
                <c:pt idx="14">
                  <c:v>3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74-4743-B2D7-42AC607AF7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03204511"/>
        <c:axId val="2103198271"/>
        <c:axId val="0"/>
      </c:bar3DChart>
      <c:catAx>
        <c:axId val="2103204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2103198271"/>
        <c:crosses val="autoZero"/>
        <c:auto val="1"/>
        <c:lblAlgn val="ctr"/>
        <c:lblOffset val="100"/>
        <c:noMultiLvlLbl val="0"/>
      </c:catAx>
      <c:valAx>
        <c:axId val="21031982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03204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2021.xlsx]INFORME!TablaDinámica15</c:name>
    <c:fmtId val="10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INFORME!$B$300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E357-4BD5-A3B0-83AB91DAC2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INFORME!$A$301:$A$311</c:f>
              <c:strCache>
                <c:ptCount val="10"/>
                <c:pt idx="0">
                  <c:v>Capacidad_de_pago</c:v>
                </c:pt>
                <c:pt idx="1">
                  <c:v>Normativa</c:v>
                </c:pt>
                <c:pt idx="2">
                  <c:v>Requisitos</c:v>
                </c:pt>
                <c:pt idx="3">
                  <c:v>No_se_detalla</c:v>
                </c:pt>
                <c:pt idx="4">
                  <c:v>Formularios</c:v>
                </c:pt>
                <c:pt idx="5">
                  <c:v>Sistemas</c:v>
                </c:pt>
                <c:pt idx="6">
                  <c:v>Garantía</c:v>
                </c:pt>
                <c:pt idx="7">
                  <c:v>Estudios</c:v>
                </c:pt>
                <c:pt idx="8">
                  <c:v>Trámite</c:v>
                </c:pt>
                <c:pt idx="9">
                  <c:v>Notariado</c:v>
                </c:pt>
              </c:strCache>
            </c:strRef>
          </c:cat>
          <c:val>
            <c:numRef>
              <c:f>INFORME!$B$301:$B$311</c:f>
              <c:numCache>
                <c:formatCode>General</c:formatCode>
                <c:ptCount val="10"/>
                <c:pt idx="0">
                  <c:v>243</c:v>
                </c:pt>
                <c:pt idx="1">
                  <c:v>202</c:v>
                </c:pt>
                <c:pt idx="2">
                  <c:v>179</c:v>
                </c:pt>
                <c:pt idx="3">
                  <c:v>168</c:v>
                </c:pt>
                <c:pt idx="4">
                  <c:v>162</c:v>
                </c:pt>
                <c:pt idx="5">
                  <c:v>22</c:v>
                </c:pt>
                <c:pt idx="6">
                  <c:v>15</c:v>
                </c:pt>
                <c:pt idx="7">
                  <c:v>14</c:v>
                </c:pt>
                <c:pt idx="8">
                  <c:v>11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57-4BD5-A3B0-83AB91DAC2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03199103"/>
        <c:axId val="2103201183"/>
        <c:axId val="0"/>
      </c:bar3DChart>
      <c:catAx>
        <c:axId val="2103199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2103201183"/>
        <c:crosses val="autoZero"/>
        <c:auto val="1"/>
        <c:lblAlgn val="ctr"/>
        <c:lblOffset val="100"/>
        <c:noMultiLvlLbl val="0"/>
      </c:catAx>
      <c:valAx>
        <c:axId val="21032011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3199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2021.xlsx]INFORME!TablaDinámica16</c:name>
    <c:fmtId val="9"/>
  </c:pivotSource>
  <c:chart>
    <c:autoTitleDeleted val="1"/>
    <c:pivotFmts>
      <c:pivotFmt>
        <c:idx val="0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B7BF1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B7BF1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INFORME!$B$325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</c:spPr>
          <c:dPt>
            <c:idx val="0"/>
            <c:bubble3D val="0"/>
            <c:spPr>
              <a:solidFill>
                <a:srgbClr val="B7BF1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D2F-4D8A-BC6A-864DADD576CE}"/>
              </c:ext>
            </c:extLst>
          </c:dPt>
          <c:dPt>
            <c:idx val="1"/>
            <c:bubble3D val="0"/>
            <c:spPr>
              <a:solidFill>
                <a:srgbClr val="001A7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D2F-4D8A-BC6A-864DADD576CE}"/>
              </c:ext>
            </c:extLst>
          </c:dPt>
          <c:dPt>
            <c:idx val="2"/>
            <c:bubble3D val="0"/>
            <c:spPr>
              <a:solidFill>
                <a:srgbClr val="001A7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D2F-4D8A-BC6A-864DADD576CE}"/>
              </c:ext>
            </c:extLst>
          </c:dPt>
          <c:dPt>
            <c:idx val="3"/>
            <c:bubble3D val="0"/>
            <c:spPr>
              <a:solidFill>
                <a:srgbClr val="001A7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D2F-4D8A-BC6A-864DADD576CE}"/>
              </c:ext>
            </c:extLst>
          </c:dPt>
          <c:dPt>
            <c:idx val="4"/>
            <c:bubble3D val="0"/>
            <c:spPr>
              <a:solidFill>
                <a:srgbClr val="001A7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D2F-4D8A-BC6A-864DADD576CE}"/>
              </c:ext>
            </c:extLst>
          </c:dPt>
          <c:dPt>
            <c:idx val="5"/>
            <c:bubble3D val="0"/>
            <c:spPr>
              <a:solidFill>
                <a:srgbClr val="001A7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D2F-4D8A-BC6A-864DADD576CE}"/>
              </c:ext>
            </c:extLst>
          </c:dPt>
          <c:dPt>
            <c:idx val="6"/>
            <c:bubble3D val="0"/>
            <c:spPr>
              <a:solidFill>
                <a:srgbClr val="001A7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8D2F-4D8A-BC6A-864DADD576CE}"/>
              </c:ext>
            </c:extLst>
          </c:dPt>
          <c:dPt>
            <c:idx val="7"/>
            <c:bubble3D val="0"/>
            <c:spPr>
              <a:solidFill>
                <a:srgbClr val="001A7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8D2F-4D8A-BC6A-864DADD576CE}"/>
              </c:ext>
            </c:extLst>
          </c:dPt>
          <c:dPt>
            <c:idx val="8"/>
            <c:bubble3D val="0"/>
            <c:spPr>
              <a:solidFill>
                <a:srgbClr val="001A7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8D2F-4D8A-BC6A-864DADD576CE}"/>
              </c:ext>
            </c:extLst>
          </c:dPt>
          <c:dPt>
            <c:idx val="9"/>
            <c:bubble3D val="0"/>
            <c:spPr>
              <a:solidFill>
                <a:srgbClr val="001A7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8D2F-4D8A-BC6A-864DADD576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INFORME!$A$326:$A$336</c:f>
              <c:strCache>
                <c:ptCount val="10"/>
                <c:pt idx="0">
                  <c:v>Capacidad_de_pago</c:v>
                </c:pt>
                <c:pt idx="1">
                  <c:v>Normativa</c:v>
                </c:pt>
                <c:pt idx="2">
                  <c:v>Requisitos</c:v>
                </c:pt>
                <c:pt idx="3">
                  <c:v>No_se_detalla</c:v>
                </c:pt>
                <c:pt idx="4">
                  <c:v>Formularios</c:v>
                </c:pt>
                <c:pt idx="5">
                  <c:v>Sistemas</c:v>
                </c:pt>
                <c:pt idx="6">
                  <c:v>Garantía</c:v>
                </c:pt>
                <c:pt idx="7">
                  <c:v>Estudios</c:v>
                </c:pt>
                <c:pt idx="8">
                  <c:v>Trámite</c:v>
                </c:pt>
                <c:pt idx="9">
                  <c:v>Notariado</c:v>
                </c:pt>
              </c:strCache>
            </c:strRef>
          </c:cat>
          <c:val>
            <c:numRef>
              <c:f>INFORME!$B$326:$B$336</c:f>
              <c:numCache>
                <c:formatCode>0%</c:formatCode>
                <c:ptCount val="10"/>
                <c:pt idx="0">
                  <c:v>0.23870333988212181</c:v>
                </c:pt>
                <c:pt idx="1">
                  <c:v>0.19842829076620824</c:v>
                </c:pt>
                <c:pt idx="2">
                  <c:v>0.17583497053045186</c:v>
                </c:pt>
                <c:pt idx="3">
                  <c:v>0.16502946954813361</c:v>
                </c:pt>
                <c:pt idx="4">
                  <c:v>0.15913555992141454</c:v>
                </c:pt>
                <c:pt idx="5">
                  <c:v>2.1611001964636542E-2</c:v>
                </c:pt>
                <c:pt idx="6">
                  <c:v>1.4734774066797643E-2</c:v>
                </c:pt>
                <c:pt idx="7">
                  <c:v>1.37524557956778E-2</c:v>
                </c:pt>
                <c:pt idx="8">
                  <c:v>1.0805500982318271E-2</c:v>
                </c:pt>
                <c:pt idx="9">
                  <c:v>1.9646365422396855E-3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D2F-4D8A-BC6A-864DADD57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2021.xlsx]INFORME!TablaDinámica26</c:name>
    <c:fmtId val="10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INFORME!$B$445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025-41A4-A57F-2A7C817631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INFORME!$A$446:$A$453</c:f>
              <c:strCache>
                <c:ptCount val="7"/>
                <c:pt idx="0">
                  <c:v>Mal realizado Memo</c:v>
                </c:pt>
                <c:pt idx="1">
                  <c:v>Mal ralizado Flujo</c:v>
                </c:pt>
                <c:pt idx="2">
                  <c:v>Falta de claridad de los Atestados</c:v>
                </c:pt>
                <c:pt idx="3">
                  <c:v>Falta incluir deudas</c:v>
                </c:pt>
                <c:pt idx="4">
                  <c:v>Ausencia de Atestados</c:v>
                </c:pt>
                <c:pt idx="5">
                  <c:v>Ausencia MCP</c:v>
                </c:pt>
                <c:pt idx="6">
                  <c:v>Certificaciones de deudas</c:v>
                </c:pt>
              </c:strCache>
            </c:strRef>
          </c:cat>
          <c:val>
            <c:numRef>
              <c:f>INFORME!$B$446:$B$453</c:f>
              <c:numCache>
                <c:formatCode>General</c:formatCode>
                <c:ptCount val="7"/>
                <c:pt idx="0">
                  <c:v>82</c:v>
                </c:pt>
                <c:pt idx="1">
                  <c:v>61</c:v>
                </c:pt>
                <c:pt idx="2">
                  <c:v>36</c:v>
                </c:pt>
                <c:pt idx="3">
                  <c:v>31</c:v>
                </c:pt>
                <c:pt idx="4">
                  <c:v>24</c:v>
                </c:pt>
                <c:pt idx="5">
                  <c:v>7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25-41A4-A57F-2A7C81763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385679"/>
        <c:axId val="100383183"/>
        <c:axId val="0"/>
      </c:bar3DChart>
      <c:catAx>
        <c:axId val="1003856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00383183"/>
        <c:crosses val="autoZero"/>
        <c:auto val="1"/>
        <c:lblAlgn val="ctr"/>
        <c:lblOffset val="100"/>
        <c:noMultiLvlLbl val="0"/>
      </c:catAx>
      <c:valAx>
        <c:axId val="1003831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0385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2021.xlsx]INFORME!TablaDinámica27</c:name>
    <c:fmtId val="11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INFORME!$B$547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64CC-4472-AA95-6135D7478A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INFORME!$A$548:$A$555</c:f>
              <c:strCache>
                <c:ptCount val="7"/>
                <c:pt idx="0">
                  <c:v>Incumple Normativa</c:v>
                </c:pt>
                <c:pt idx="1">
                  <c:v>Crédito Mal estructurado </c:v>
                </c:pt>
                <c:pt idx="2">
                  <c:v>Incumple Ficha de Producto</c:v>
                </c:pt>
                <c:pt idx="3">
                  <c:v>Ausencia de Aporte</c:v>
                </c:pt>
                <c:pt idx="4">
                  <c:v>Operaciones Atrasadas</c:v>
                </c:pt>
                <c:pt idx="5">
                  <c:v>Falta de claridad en el aporte</c:v>
                </c:pt>
                <c:pt idx="6">
                  <c:v>Documentos vencidos</c:v>
                </c:pt>
              </c:strCache>
            </c:strRef>
          </c:cat>
          <c:val>
            <c:numRef>
              <c:f>INFORME!$B$548:$B$555</c:f>
              <c:numCache>
                <c:formatCode>General</c:formatCode>
                <c:ptCount val="7"/>
                <c:pt idx="0">
                  <c:v>112</c:v>
                </c:pt>
                <c:pt idx="1">
                  <c:v>63</c:v>
                </c:pt>
                <c:pt idx="2">
                  <c:v>8</c:v>
                </c:pt>
                <c:pt idx="3">
                  <c:v>7</c:v>
                </c:pt>
                <c:pt idx="4">
                  <c:v>7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CC-4472-AA95-6135D7478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0985039"/>
        <c:axId val="70987119"/>
        <c:axId val="0"/>
      </c:bar3DChart>
      <c:catAx>
        <c:axId val="70985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70987119"/>
        <c:crosses val="autoZero"/>
        <c:auto val="1"/>
        <c:lblAlgn val="ctr"/>
        <c:lblOffset val="100"/>
        <c:noMultiLvlLbl val="0"/>
      </c:catAx>
      <c:valAx>
        <c:axId val="709871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098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2021.xlsx]INFORME!TablaDinámica29</c:name>
    <c:fmtId val="13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INFORME!$B$744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47C5-4F98-A366-1CD295A254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INFORME!$A$745:$A$750</c:f>
              <c:strCache>
                <c:ptCount val="5"/>
                <c:pt idx="0">
                  <c:v>Ausencia de Requisitos</c:v>
                </c:pt>
                <c:pt idx="1">
                  <c:v>Requisitos incompletos</c:v>
                </c:pt>
                <c:pt idx="2">
                  <c:v>Requisitos vencidos</c:v>
                </c:pt>
                <c:pt idx="3">
                  <c:v>Solicitud de requisitos específicos</c:v>
                </c:pt>
                <c:pt idx="4">
                  <c:v>Requisitos ilegibles</c:v>
                </c:pt>
              </c:strCache>
            </c:strRef>
          </c:cat>
          <c:val>
            <c:numRef>
              <c:f>INFORME!$B$745:$B$750</c:f>
              <c:numCache>
                <c:formatCode>General</c:formatCode>
                <c:ptCount val="5"/>
                <c:pt idx="0">
                  <c:v>79</c:v>
                </c:pt>
                <c:pt idx="1">
                  <c:v>71</c:v>
                </c:pt>
                <c:pt idx="2">
                  <c:v>19</c:v>
                </c:pt>
                <c:pt idx="3">
                  <c:v>9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C5-4F98-A366-1CD295A254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0142479"/>
        <c:axId val="40146223"/>
        <c:axId val="0"/>
      </c:bar3DChart>
      <c:catAx>
        <c:axId val="4014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40146223"/>
        <c:crosses val="autoZero"/>
        <c:auto val="1"/>
        <c:lblAlgn val="ctr"/>
        <c:lblOffset val="100"/>
        <c:noMultiLvlLbl val="0"/>
      </c:catAx>
      <c:valAx>
        <c:axId val="401462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14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2021.xlsx]INFORME!TablaDinámica35</c:name>
    <c:fmtId val="15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1A72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3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5"/>
        <c:spPr>
          <a:solidFill>
            <a:srgbClr val="001A72"/>
          </a:solidFill>
          <a:ln>
            <a:noFill/>
          </a:ln>
          <a:effectLst/>
          <a:sp3d/>
        </c:spPr>
      </c:pivotFmt>
      <c:pivotFmt>
        <c:idx val="6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8"/>
        <c:spPr>
          <a:solidFill>
            <a:srgbClr val="001A72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INFORME!$B$862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63E7-494D-94C0-6D9A934E5FE4}"/>
              </c:ext>
            </c:extLst>
          </c:dPt>
          <c:dPt>
            <c:idx val="4"/>
            <c:invertIfNegative val="0"/>
            <c:bubble3D val="0"/>
            <c:spPr>
              <a:solidFill>
                <a:srgbClr val="001A7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63E7-494D-94C0-6D9A934E5F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INFORME!$A$863:$A$891</c:f>
              <c:strCache>
                <c:ptCount val="28"/>
                <c:pt idx="0">
                  <c:v>Laura Maria Mesen Salazar</c:v>
                </c:pt>
                <c:pt idx="1">
                  <c:v>Jorge Chacon Chacon</c:v>
                </c:pt>
                <c:pt idx="2">
                  <c:v>Adriana Maria Jimenez Calvo</c:v>
                </c:pt>
                <c:pt idx="3">
                  <c:v>Andres Vega Melendez</c:v>
                </c:pt>
                <c:pt idx="4">
                  <c:v>Andres Ortega Saborio</c:v>
                </c:pt>
                <c:pt idx="5">
                  <c:v>Luis Miranda Ramos</c:v>
                </c:pt>
                <c:pt idx="6">
                  <c:v>Pablo Cesar Munoz Rojas</c:v>
                </c:pt>
                <c:pt idx="7">
                  <c:v>Francisco Javier Abarca Chavarria</c:v>
                </c:pt>
                <c:pt idx="8">
                  <c:v>Geindiel Rodriguez Quesada</c:v>
                </c:pt>
                <c:pt idx="9">
                  <c:v>Nancy Obregon Castillo</c:v>
                </c:pt>
                <c:pt idx="10">
                  <c:v>Erick Jimenez Guerrero</c:v>
                </c:pt>
                <c:pt idx="11">
                  <c:v>Mauren Calvo Chacon</c:v>
                </c:pt>
                <c:pt idx="12">
                  <c:v>Maria del Carmen Carballo Tellez</c:v>
                </c:pt>
                <c:pt idx="13">
                  <c:v>Allen Vargas Salazar</c:v>
                </c:pt>
                <c:pt idx="14">
                  <c:v>Girlent Cascante Mora</c:v>
                </c:pt>
                <c:pt idx="15">
                  <c:v>Susana Soto Leonhardes</c:v>
                </c:pt>
                <c:pt idx="16">
                  <c:v>Jairo Jose Blanco Guzman</c:v>
                </c:pt>
                <c:pt idx="17">
                  <c:v>Marcos Vargas Chacon</c:v>
                </c:pt>
                <c:pt idx="18">
                  <c:v>Katherine Melissa Salas Cruz</c:v>
                </c:pt>
                <c:pt idx="19">
                  <c:v>Eduardo Valverde Artavia</c:v>
                </c:pt>
                <c:pt idx="20">
                  <c:v>Alberto Vargas Vargas</c:v>
                </c:pt>
                <c:pt idx="21">
                  <c:v>Marcela Chavarria Zamora</c:v>
                </c:pt>
                <c:pt idx="22">
                  <c:v>Carlos Palavicini Castro</c:v>
                </c:pt>
                <c:pt idx="23">
                  <c:v>Ileana Rodriguez Porras</c:v>
                </c:pt>
                <c:pt idx="24">
                  <c:v>Lourdes Arguello Gonzalez</c:v>
                </c:pt>
                <c:pt idx="25">
                  <c:v>Jenny Patricia Gomez Rojas</c:v>
                </c:pt>
                <c:pt idx="26">
                  <c:v>Adrian Sanabria Barquero</c:v>
                </c:pt>
                <c:pt idx="27">
                  <c:v>Jose Noel Mongrillo Lopez</c:v>
                </c:pt>
              </c:strCache>
            </c:strRef>
          </c:cat>
          <c:val>
            <c:numRef>
              <c:f>INFORME!$B$863:$B$891</c:f>
              <c:numCache>
                <c:formatCode>General</c:formatCode>
                <c:ptCount val="28"/>
                <c:pt idx="0">
                  <c:v>28</c:v>
                </c:pt>
                <c:pt idx="1">
                  <c:v>23</c:v>
                </c:pt>
                <c:pt idx="2">
                  <c:v>22</c:v>
                </c:pt>
                <c:pt idx="3">
                  <c:v>15</c:v>
                </c:pt>
                <c:pt idx="4">
                  <c:v>14</c:v>
                </c:pt>
                <c:pt idx="5">
                  <c:v>8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E7-494D-94C0-6D9A934E5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0141647"/>
        <c:axId val="40145807"/>
        <c:axId val="0"/>
      </c:bar3DChart>
      <c:catAx>
        <c:axId val="40141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40145807"/>
        <c:crosses val="autoZero"/>
        <c:auto val="1"/>
        <c:lblAlgn val="ctr"/>
        <c:lblOffset val="100"/>
        <c:noMultiLvlLbl val="0"/>
      </c:catAx>
      <c:valAx>
        <c:axId val="401458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141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2021.xlsx]INFORME!TablaDinámica28</c:name>
    <c:fmtId val="12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INFORME!$B$643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CA70-4B34-9036-570BFCD777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INFORME!$A$644:$A$652</c:f>
              <c:strCache>
                <c:ptCount val="8"/>
                <c:pt idx="0">
                  <c:v>Errores en los formularios</c:v>
                </c:pt>
                <c:pt idx="1">
                  <c:v>Formularios Incompletos</c:v>
                </c:pt>
                <c:pt idx="2">
                  <c:v>Errores en el IRC</c:v>
                </c:pt>
                <c:pt idx="3">
                  <c:v>Formularios Desactualizados</c:v>
                </c:pt>
                <c:pt idx="4">
                  <c:v>Ausencia de Formularios</c:v>
                </c:pt>
                <c:pt idx="5">
                  <c:v>Ausencia IRC</c:v>
                </c:pt>
                <c:pt idx="6">
                  <c:v>Formularios no corresponden al tipo de trámite</c:v>
                </c:pt>
                <c:pt idx="7">
                  <c:v>IRC Incompleto</c:v>
                </c:pt>
              </c:strCache>
            </c:strRef>
          </c:cat>
          <c:val>
            <c:numRef>
              <c:f>INFORME!$B$644:$B$652</c:f>
              <c:numCache>
                <c:formatCode>General</c:formatCode>
                <c:ptCount val="8"/>
                <c:pt idx="0">
                  <c:v>45</c:v>
                </c:pt>
                <c:pt idx="1">
                  <c:v>42</c:v>
                </c:pt>
                <c:pt idx="2">
                  <c:v>24</c:v>
                </c:pt>
                <c:pt idx="3">
                  <c:v>15</c:v>
                </c:pt>
                <c:pt idx="4">
                  <c:v>12</c:v>
                </c:pt>
                <c:pt idx="5">
                  <c:v>9</c:v>
                </c:pt>
                <c:pt idx="6">
                  <c:v>9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70-4B34-9036-570BFCD77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51929327"/>
        <c:axId val="1351929743"/>
        <c:axId val="0"/>
      </c:bar3DChart>
      <c:catAx>
        <c:axId val="13519293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351929743"/>
        <c:crosses val="autoZero"/>
        <c:auto val="1"/>
        <c:lblAlgn val="ctr"/>
        <c:lblOffset val="100"/>
        <c:noMultiLvlLbl val="0"/>
      </c:catAx>
      <c:valAx>
        <c:axId val="13519297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51929327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2021.xlsx]INFORME!TablaDinámica22</c:name>
    <c:fmtId val="17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INFORME!$B$899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70C-45FD-813D-53D0C69449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INFORME!$A$900:$A$917</c:f>
              <c:strCache>
                <c:ptCount val="17"/>
                <c:pt idx="0">
                  <c:v>FRAILES</c:v>
                </c:pt>
                <c:pt idx="1">
                  <c:v>REAL CARIARI, HEREDIA</c:v>
                </c:pt>
                <c:pt idx="2">
                  <c:v>SANTA CRUZ</c:v>
                </c:pt>
                <c:pt idx="3">
                  <c:v>GRECIA</c:v>
                </c:pt>
                <c:pt idx="4">
                  <c:v>PURISCAL</c:v>
                </c:pt>
                <c:pt idx="5">
                  <c:v>ATENAS</c:v>
                </c:pt>
                <c:pt idx="6">
                  <c:v>ASERRI</c:v>
                </c:pt>
                <c:pt idx="7">
                  <c:v>CENTRO NEGOCIOS CIUDAD QUESADA</c:v>
                </c:pt>
                <c:pt idx="8">
                  <c:v>CENTRO COMERCIAL PLAZA HERRADU</c:v>
                </c:pt>
                <c:pt idx="9">
                  <c:v>CURRIDABAT</c:v>
                </c:pt>
                <c:pt idx="10">
                  <c:v>QUEPOS</c:v>
                </c:pt>
                <c:pt idx="11">
                  <c:v>ALAJUELITA</c:v>
                </c:pt>
                <c:pt idx="12">
                  <c:v>SAN FRANCISCO DE DOS RIOS</c:v>
                </c:pt>
                <c:pt idx="13">
                  <c:v>ABANGARES</c:v>
                </c:pt>
                <c:pt idx="14">
                  <c:v>SANTA ELENA MONTE V.</c:v>
                </c:pt>
                <c:pt idx="15">
                  <c:v>GUADALUPE</c:v>
                </c:pt>
                <c:pt idx="16">
                  <c:v>OFICINA PRINCIPAL 208</c:v>
                </c:pt>
              </c:strCache>
            </c:strRef>
          </c:cat>
          <c:val>
            <c:numRef>
              <c:f>INFORME!$B$900:$B$917</c:f>
              <c:numCache>
                <c:formatCode>General</c:formatCode>
                <c:ptCount val="17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0C-45FD-813D-53D0C6944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51026127"/>
        <c:axId val="1951024047"/>
        <c:axId val="0"/>
      </c:bar3DChart>
      <c:catAx>
        <c:axId val="1951026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951024047"/>
        <c:crosses val="autoZero"/>
        <c:auto val="1"/>
        <c:lblAlgn val="ctr"/>
        <c:lblOffset val="100"/>
        <c:noMultiLvlLbl val="0"/>
      </c:catAx>
      <c:valAx>
        <c:axId val="1951024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1026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2021.xlsx]INFORME!TablaDinámica31</c:name>
    <c:fmtId val="15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INFORME!$B$924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6A3A-4B49-AC1E-4642DB1642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INFORME!$A$925:$A$928</c:f>
              <c:strCache>
                <c:ptCount val="3"/>
                <c:pt idx="0">
                  <c:v>Mejoramiento</c:v>
                </c:pt>
                <c:pt idx="1">
                  <c:v>Gestor</c:v>
                </c:pt>
                <c:pt idx="2">
                  <c:v>Siacc</c:v>
                </c:pt>
              </c:strCache>
            </c:strRef>
          </c:cat>
          <c:val>
            <c:numRef>
              <c:f>INFORME!$B$925:$B$928</c:f>
              <c:numCache>
                <c:formatCode>General</c:formatCode>
                <c:ptCount val="3"/>
                <c:pt idx="0">
                  <c:v>19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3A-4B49-AC1E-4642DB164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99997599"/>
        <c:axId val="1299993855"/>
        <c:axId val="0"/>
      </c:bar3DChart>
      <c:catAx>
        <c:axId val="1299997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299993855"/>
        <c:crosses val="autoZero"/>
        <c:auto val="1"/>
        <c:lblAlgn val="ctr"/>
        <c:lblOffset val="100"/>
        <c:noMultiLvlLbl val="0"/>
      </c:catAx>
      <c:valAx>
        <c:axId val="129999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99997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2021.xlsx]INFORME!TablaDinámica3</c:name>
    <c:fmtId val="3"/>
  </c:pivotSource>
  <c:chart>
    <c:autoTitleDeleted val="1"/>
    <c:pivotFmts>
      <c:pivotFmt>
        <c:idx val="0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B7BF1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B7BF1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rgbClr val="001A7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INFORME!$B$30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</c:spPr>
          <c:dPt>
            <c:idx val="0"/>
            <c:bubble3D val="0"/>
            <c:spPr>
              <a:solidFill>
                <a:srgbClr val="B7BF1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D7B-4613-A00C-4343BF5CC406}"/>
              </c:ext>
            </c:extLst>
          </c:dPt>
          <c:dPt>
            <c:idx val="1"/>
            <c:bubble3D val="0"/>
            <c:spPr>
              <a:solidFill>
                <a:srgbClr val="001A7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D7B-4613-A00C-4343BF5CC406}"/>
              </c:ext>
            </c:extLst>
          </c:dPt>
          <c:dPt>
            <c:idx val="2"/>
            <c:bubble3D val="0"/>
            <c:spPr>
              <a:solidFill>
                <a:srgbClr val="001A7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D7B-4613-A00C-4343BF5CC406}"/>
              </c:ext>
            </c:extLst>
          </c:dPt>
          <c:dPt>
            <c:idx val="3"/>
            <c:bubble3D val="0"/>
            <c:spPr>
              <a:solidFill>
                <a:srgbClr val="001A7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D7B-4613-A00C-4343BF5CC406}"/>
              </c:ext>
            </c:extLst>
          </c:dPt>
          <c:dPt>
            <c:idx val="4"/>
            <c:bubble3D val="0"/>
            <c:spPr>
              <a:solidFill>
                <a:srgbClr val="001A7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D7B-4613-A00C-4343BF5CC406}"/>
              </c:ext>
            </c:extLst>
          </c:dPt>
          <c:dPt>
            <c:idx val="5"/>
            <c:bubble3D val="0"/>
            <c:spPr>
              <a:solidFill>
                <a:srgbClr val="001A7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5D7B-4613-A00C-4343BF5CC406}"/>
              </c:ext>
            </c:extLst>
          </c:dPt>
          <c:dPt>
            <c:idx val="6"/>
            <c:bubble3D val="0"/>
            <c:spPr>
              <a:solidFill>
                <a:srgbClr val="001A7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5D7B-4613-A00C-4343BF5CC406}"/>
              </c:ext>
            </c:extLst>
          </c:dPt>
          <c:dPt>
            <c:idx val="7"/>
            <c:bubble3D val="0"/>
            <c:spPr>
              <a:solidFill>
                <a:srgbClr val="001A7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5D7B-4613-A00C-4343BF5CC406}"/>
              </c:ext>
            </c:extLst>
          </c:dPt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D7B-4613-A00C-4343BF5CC4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INFORME!$A$31:$A$39</c:f>
              <c:strCache>
                <c:ptCount val="8"/>
                <c:pt idx="0">
                  <c:v>ZC SAN JOSE ESTE</c:v>
                </c:pt>
                <c:pt idx="1">
                  <c:v>ZC ALAJUELA NORTE</c:v>
                </c:pt>
                <c:pt idx="2">
                  <c:v>ZC PUNTARENAS GUANACASTE</c:v>
                </c:pt>
                <c:pt idx="3">
                  <c:v>ZC SUR</c:v>
                </c:pt>
                <c:pt idx="4">
                  <c:v>ZC CARTAGO</c:v>
                </c:pt>
                <c:pt idx="5">
                  <c:v>ZC SAN JOSE OESTE</c:v>
                </c:pt>
                <c:pt idx="6">
                  <c:v>ZC HEREDIA LIMON</c:v>
                </c:pt>
                <c:pt idx="7">
                  <c:v>OFICINAS ADMINISTRATIVAS</c:v>
                </c:pt>
              </c:strCache>
            </c:strRef>
          </c:cat>
          <c:val>
            <c:numRef>
              <c:f>INFORME!$B$31:$B$39</c:f>
              <c:numCache>
                <c:formatCode>0%</c:formatCode>
                <c:ptCount val="8"/>
                <c:pt idx="0">
                  <c:v>0.19744597249508841</c:v>
                </c:pt>
                <c:pt idx="1">
                  <c:v>0.18172888015717092</c:v>
                </c:pt>
                <c:pt idx="2">
                  <c:v>0.16797642436149313</c:v>
                </c:pt>
                <c:pt idx="3">
                  <c:v>0.14440078585461691</c:v>
                </c:pt>
                <c:pt idx="4">
                  <c:v>0.12278978388998035</c:v>
                </c:pt>
                <c:pt idx="5">
                  <c:v>0.10412573673870335</c:v>
                </c:pt>
                <c:pt idx="6">
                  <c:v>7.7603143418467579E-2</c:v>
                </c:pt>
                <c:pt idx="7">
                  <c:v>3.929273084479371E-3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D7B-4613-A00C-4343BF5CC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2021.xlsx]INFORME!TablaDinámica25</c:name>
    <c:fmtId val="20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INFORME!$B$1020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AC75-4822-9A2B-669CBA3D18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INFORME!$A$1021:$A$1035</c:f>
              <c:strCache>
                <c:ptCount val="14"/>
                <c:pt idx="0">
                  <c:v>CIUDAD QUESADA</c:v>
                </c:pt>
                <c:pt idx="1">
                  <c:v>ASERRI</c:v>
                </c:pt>
                <c:pt idx="2">
                  <c:v>SAN VITO DE COTO BRUS</c:v>
                </c:pt>
                <c:pt idx="3">
                  <c:v>POAS</c:v>
                </c:pt>
                <c:pt idx="4">
                  <c:v>BUENOS AIRES</c:v>
                </c:pt>
                <c:pt idx="5">
                  <c:v>LAUREL</c:v>
                </c:pt>
                <c:pt idx="6">
                  <c:v>OFICINA PRINCIPAL 208</c:v>
                </c:pt>
                <c:pt idx="7">
                  <c:v>PARAISO</c:v>
                </c:pt>
                <c:pt idx="8">
                  <c:v>PARRITA</c:v>
                </c:pt>
                <c:pt idx="9">
                  <c:v>DESAMPARADOS</c:v>
                </c:pt>
                <c:pt idx="10">
                  <c:v>SAN ISIDRO DEL GENERAL</c:v>
                </c:pt>
                <c:pt idx="11">
                  <c:v>ESCAZU</c:v>
                </c:pt>
                <c:pt idx="12">
                  <c:v>ACOSTA</c:v>
                </c:pt>
                <c:pt idx="13">
                  <c:v>GRECIA</c:v>
                </c:pt>
              </c:strCache>
            </c:strRef>
          </c:cat>
          <c:val>
            <c:numRef>
              <c:f>INFORME!$B$1021:$B$1035</c:f>
              <c:numCache>
                <c:formatCode>General</c:formatCode>
                <c:ptCount val="14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75-4822-9A2B-669CBA3D1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47304320"/>
        <c:axId val="1647297664"/>
        <c:axId val="0"/>
      </c:bar3DChart>
      <c:catAx>
        <c:axId val="164730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647297664"/>
        <c:crosses val="autoZero"/>
        <c:auto val="1"/>
        <c:lblAlgn val="ctr"/>
        <c:lblOffset val="100"/>
        <c:noMultiLvlLbl val="0"/>
      </c:catAx>
      <c:valAx>
        <c:axId val="1647297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30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2021.xlsx]INFORME!TablaDinámica34</c:name>
    <c:fmtId val="18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1A72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3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5"/>
        <c:spPr>
          <a:solidFill>
            <a:srgbClr val="001A72"/>
          </a:solidFill>
          <a:ln>
            <a:noFill/>
          </a:ln>
          <a:effectLst/>
          <a:sp3d/>
        </c:spPr>
      </c:pivotFmt>
      <c:pivotFmt>
        <c:idx val="6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8"/>
        <c:spPr>
          <a:solidFill>
            <a:srgbClr val="001A72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INFORME!$B$1043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488D-4642-89E9-7E6BC1C1922C}"/>
              </c:ext>
            </c:extLst>
          </c:dPt>
          <c:dPt>
            <c:idx val="1"/>
            <c:invertIfNegative val="0"/>
            <c:bubble3D val="0"/>
            <c:spPr>
              <a:solidFill>
                <a:srgbClr val="001A7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488D-4642-89E9-7E6BC1C192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INFORME!$A$1044:$A$1048</c:f>
              <c:strCache>
                <c:ptCount val="4"/>
                <c:pt idx="0">
                  <c:v>Garantía no cubre</c:v>
                </c:pt>
                <c:pt idx="1">
                  <c:v>Garantía no es a satisfación del Banco</c:v>
                </c:pt>
                <c:pt idx="2">
                  <c:v>Incumple Garantía</c:v>
                </c:pt>
                <c:pt idx="3">
                  <c:v>Problemas con Avalúos</c:v>
                </c:pt>
              </c:strCache>
            </c:strRef>
          </c:cat>
          <c:val>
            <c:numRef>
              <c:f>INFORME!$B$1044:$B$1048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8D-4642-89E9-7E6BC1C19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617919"/>
        <c:axId val="78617503"/>
        <c:axId val="0"/>
      </c:bar3DChart>
      <c:catAx>
        <c:axId val="78617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78617503"/>
        <c:crosses val="autoZero"/>
        <c:auto val="1"/>
        <c:lblAlgn val="ctr"/>
        <c:lblOffset val="100"/>
        <c:noMultiLvlLbl val="0"/>
      </c:catAx>
      <c:valAx>
        <c:axId val="786175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61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2021.xlsx]INFORME!TablaDinámica23</c:name>
    <c:fmtId val="17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3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6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8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INFORME!$B$943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E887-44F1-A63A-11ABDEED6C44}"/>
              </c:ext>
            </c:extLst>
          </c:dPt>
          <c:dPt>
            <c:idx val="1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E887-44F1-A63A-11ABDEED6C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INFORME!$A$944:$A$956</c:f>
              <c:strCache>
                <c:ptCount val="12"/>
                <c:pt idx="0">
                  <c:v>OFICINA PRINCIPAL 208</c:v>
                </c:pt>
                <c:pt idx="1">
                  <c:v>ESCAZU</c:v>
                </c:pt>
                <c:pt idx="2">
                  <c:v>SAN PEDRO</c:v>
                </c:pt>
                <c:pt idx="3">
                  <c:v>LINDORA</c:v>
                </c:pt>
                <c:pt idx="4">
                  <c:v>LAUREL</c:v>
                </c:pt>
                <c:pt idx="5">
                  <c:v>ATENAS</c:v>
                </c:pt>
                <c:pt idx="6">
                  <c:v>CITY MALL</c:v>
                </c:pt>
                <c:pt idx="7">
                  <c:v>POAS</c:v>
                </c:pt>
                <c:pt idx="8">
                  <c:v>SAN ANTONIO DE CORONADO</c:v>
                </c:pt>
                <c:pt idx="9">
                  <c:v>FILADELFIA</c:v>
                </c:pt>
                <c:pt idx="10">
                  <c:v>ARENAL</c:v>
                </c:pt>
                <c:pt idx="11">
                  <c:v>GOLFITO</c:v>
                </c:pt>
              </c:strCache>
            </c:strRef>
          </c:cat>
          <c:val>
            <c:numRef>
              <c:f>INFORME!$B$944:$B$956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87-44F1-A63A-11ABDEED6C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99997183"/>
        <c:axId val="1299996767"/>
        <c:axId val="0"/>
      </c:bar3DChart>
      <c:catAx>
        <c:axId val="1299997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299996767"/>
        <c:crosses val="autoZero"/>
        <c:auto val="1"/>
        <c:lblAlgn val="ctr"/>
        <c:lblOffset val="100"/>
        <c:noMultiLvlLbl val="0"/>
      </c:catAx>
      <c:valAx>
        <c:axId val="12999967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99997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2021.xlsx]INFORME!TablaDinámica32</c:name>
    <c:fmtId val="16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INFORME!$B$965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8FAC-4E9C-8CAD-859B64009A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INFORME!$A$966:$A$970</c:f>
              <c:strCache>
                <c:ptCount val="4"/>
                <c:pt idx="0">
                  <c:v>Estudios con Referencias</c:v>
                </c:pt>
                <c:pt idx="1">
                  <c:v>Ausencia de Estudios</c:v>
                </c:pt>
                <c:pt idx="2">
                  <c:v>Estudios Vencidos</c:v>
                </c:pt>
                <c:pt idx="3">
                  <c:v>Estudios Incompletos</c:v>
                </c:pt>
              </c:strCache>
            </c:strRef>
          </c:cat>
          <c:val>
            <c:numRef>
              <c:f>INFORME!$B$966:$B$970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C-4E9C-8CAD-859B64009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0988367"/>
        <c:axId val="2051732463"/>
        <c:axId val="0"/>
      </c:bar3DChart>
      <c:catAx>
        <c:axId val="709883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2051732463"/>
        <c:crosses val="autoZero"/>
        <c:auto val="1"/>
        <c:lblAlgn val="ctr"/>
        <c:lblOffset val="100"/>
        <c:noMultiLvlLbl val="0"/>
      </c:catAx>
      <c:valAx>
        <c:axId val="2051732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0988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2021.xlsx]INFORME!TablaDinámica24</c:name>
    <c:fmtId val="17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6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7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8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10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11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INFORME!$B$984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21D5-43EF-81D0-3E7A07F6AFA1}"/>
              </c:ext>
            </c:extLst>
          </c:dPt>
          <c:dPt>
            <c:idx val="1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21D5-43EF-81D0-3E7A07F6AFA1}"/>
              </c:ext>
            </c:extLst>
          </c:dPt>
          <c:dPt>
            <c:idx val="2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21D5-43EF-81D0-3E7A07F6AF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INFORME!$A$985:$A$993</c:f>
              <c:strCache>
                <c:ptCount val="8"/>
                <c:pt idx="0">
                  <c:v>ESPARZA</c:v>
                </c:pt>
                <c:pt idx="1">
                  <c:v>ZAPOTE</c:v>
                </c:pt>
                <c:pt idx="2">
                  <c:v>PALMARES PEREZ ZELEDON</c:v>
                </c:pt>
                <c:pt idx="3">
                  <c:v>SANTA ANA</c:v>
                </c:pt>
                <c:pt idx="4">
                  <c:v>FILADELFIA</c:v>
                </c:pt>
                <c:pt idx="5">
                  <c:v>GOLFITO</c:v>
                </c:pt>
                <c:pt idx="6">
                  <c:v>PURISCAL</c:v>
                </c:pt>
                <c:pt idx="7">
                  <c:v>SAN PEDRO</c:v>
                </c:pt>
              </c:strCache>
            </c:strRef>
          </c:cat>
          <c:val>
            <c:numRef>
              <c:f>INFORME!$B$985:$B$993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1D5-43EF-81D0-3E7A07F6A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3358815"/>
        <c:axId val="73362143"/>
        <c:axId val="0"/>
      </c:bar3DChart>
      <c:catAx>
        <c:axId val="73358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73362143"/>
        <c:crosses val="autoZero"/>
        <c:auto val="1"/>
        <c:lblAlgn val="ctr"/>
        <c:lblOffset val="100"/>
        <c:noMultiLvlLbl val="0"/>
      </c:catAx>
      <c:valAx>
        <c:axId val="733621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358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2021.xlsx]INFORME!TablaDinámica1</c:name>
    <c:fmtId val="21"/>
  </c:pivotSource>
  <c:chart>
    <c:autoTitleDeleted val="1"/>
    <c:pivotFmts>
      <c:pivotFmt>
        <c:idx val="0"/>
        <c:spPr>
          <a:solidFill>
            <a:srgbClr val="B7BF1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B7BF1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INFORME!$B$1111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B7BF1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INFORME!$A$1112:$A$1114</c:f>
              <c:strCache>
                <c:ptCount val="2"/>
                <c:pt idx="0">
                  <c:v>GRECIA</c:v>
                </c:pt>
                <c:pt idx="1">
                  <c:v>BATAAN</c:v>
                </c:pt>
              </c:strCache>
            </c:strRef>
          </c:cat>
          <c:val>
            <c:numRef>
              <c:f>INFORME!$B$1112:$B$1114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9C-4D4C-8081-80A285A50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50078960"/>
        <c:axId val="623176128"/>
        <c:axId val="0"/>
      </c:bar3DChart>
      <c:catAx>
        <c:axId val="55007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623176128"/>
        <c:crosses val="autoZero"/>
        <c:auto val="1"/>
        <c:lblAlgn val="ctr"/>
        <c:lblOffset val="100"/>
        <c:noMultiLvlLbl val="0"/>
      </c:catAx>
      <c:valAx>
        <c:axId val="623176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5007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2021.xlsx]INFORME!TablaDinámica38</c:name>
    <c:fmtId val="22"/>
  </c:pivotSource>
  <c:chart>
    <c:autoTitleDeleted val="1"/>
    <c:pivotFmts>
      <c:pivotFmt>
        <c:idx val="0"/>
        <c:spPr>
          <a:solidFill>
            <a:srgbClr val="B7BF1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B7BF1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B7BF1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INFORME!$B$1125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B7BF10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0D3-4B73-8BA1-3D71F41181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INFORME!$A$1126:$A$1127</c:f>
              <c:strCache>
                <c:ptCount val="1"/>
                <c:pt idx="0">
                  <c:v>Ajustes en el IRC</c:v>
                </c:pt>
              </c:strCache>
            </c:strRef>
          </c:cat>
          <c:val>
            <c:numRef>
              <c:f>INFORME!$B$1126:$B$1127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3-4B73-8BA1-3D71F41181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07283840"/>
        <c:axId val="907300064"/>
        <c:axId val="0"/>
      </c:bar3DChart>
      <c:catAx>
        <c:axId val="90728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907300064"/>
        <c:crosses val="autoZero"/>
        <c:auto val="1"/>
        <c:lblAlgn val="ctr"/>
        <c:lblOffset val="100"/>
        <c:noMultiLvlLbl val="0"/>
      </c:catAx>
      <c:valAx>
        <c:axId val="907300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0728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2021.xlsx]INFORME!TablaDinámica36</c:name>
    <c:fmtId val="10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INFORME!$B$1112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70F5-4FFB-8875-82853801C5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INFORME!$A$1113:$A$1120</c:f>
              <c:strCache>
                <c:ptCount val="7"/>
                <c:pt idx="0">
                  <c:v>ZC SAN JOSE ESTE</c:v>
                </c:pt>
                <c:pt idx="1">
                  <c:v>ZC ALAJUELA NORTE</c:v>
                </c:pt>
                <c:pt idx="2">
                  <c:v>ZC PUNTARENAS GUANACASTE</c:v>
                </c:pt>
                <c:pt idx="3">
                  <c:v>ZC SUR</c:v>
                </c:pt>
                <c:pt idx="4">
                  <c:v>ZC SAN JOSE OESTE</c:v>
                </c:pt>
                <c:pt idx="5">
                  <c:v>ZC CARTAGO</c:v>
                </c:pt>
                <c:pt idx="6">
                  <c:v>ZC HEREDIA LIMON</c:v>
                </c:pt>
              </c:strCache>
            </c:strRef>
          </c:cat>
          <c:val>
            <c:numRef>
              <c:f>INFORME!$B$1113:$B$1120</c:f>
              <c:numCache>
                <c:formatCode>General</c:formatCode>
                <c:ptCount val="7"/>
                <c:pt idx="0">
                  <c:v>42</c:v>
                </c:pt>
                <c:pt idx="1">
                  <c:v>28</c:v>
                </c:pt>
                <c:pt idx="2">
                  <c:v>22</c:v>
                </c:pt>
                <c:pt idx="3">
                  <c:v>20</c:v>
                </c:pt>
                <c:pt idx="4">
                  <c:v>16</c:v>
                </c:pt>
                <c:pt idx="5">
                  <c:v>10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5-4FFB-8875-82853801C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00625984"/>
        <c:axId val="1400629728"/>
        <c:axId val="0"/>
      </c:bar3DChart>
      <c:catAx>
        <c:axId val="140062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400629728"/>
        <c:crosses val="autoZero"/>
        <c:auto val="1"/>
        <c:lblAlgn val="ctr"/>
        <c:lblOffset val="100"/>
        <c:noMultiLvlLbl val="0"/>
      </c:catAx>
      <c:valAx>
        <c:axId val="1400629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0062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2021.xlsx]INFORME!TablaDinámica4</c:name>
    <c:fmtId val="8"/>
  </c:pivotSource>
  <c:chart>
    <c:autoTitleDeleted val="1"/>
    <c:pivotFmts>
      <c:pivotFmt>
        <c:idx val="0"/>
        <c:spPr>
          <a:solidFill>
            <a:srgbClr val="B7BF1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</c:pivotFmt>
      <c:pivotFmt>
        <c:idx val="3"/>
        <c:spPr>
          <a:solidFill>
            <a:srgbClr val="001A72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B7BF1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6"/>
        <c:spPr>
          <a:solidFill>
            <a:srgbClr val="001A72"/>
          </a:solidFill>
          <a:ln>
            <a:noFill/>
          </a:ln>
          <a:effectLst/>
          <a:sp3d/>
        </c:spPr>
      </c:pivotFmt>
      <c:pivotFmt>
        <c:idx val="7"/>
        <c:spPr>
          <a:solidFill>
            <a:srgbClr val="001A72"/>
          </a:solidFill>
          <a:ln>
            <a:noFill/>
          </a:ln>
          <a:effectLst/>
          <a:sp3d/>
        </c:spPr>
      </c:pivotFmt>
      <c:pivotFmt>
        <c:idx val="8"/>
        <c:spPr>
          <a:solidFill>
            <a:srgbClr val="B7BF1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10"/>
        <c:spPr>
          <a:solidFill>
            <a:srgbClr val="001A72"/>
          </a:solidFill>
          <a:ln>
            <a:noFill/>
          </a:ln>
          <a:effectLst/>
          <a:sp3d/>
        </c:spPr>
      </c:pivotFmt>
      <c:pivotFmt>
        <c:idx val="11"/>
        <c:spPr>
          <a:solidFill>
            <a:srgbClr val="001A72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INFORME!$B$1089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B7BF10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2B22-4D45-A784-2ADC88F89D7F}"/>
              </c:ext>
            </c:extLst>
          </c:dPt>
          <c:dPt>
            <c:idx val="1"/>
            <c:invertIfNegative val="0"/>
            <c:bubble3D val="0"/>
            <c:spPr>
              <a:solidFill>
                <a:srgbClr val="001A7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2B22-4D45-A784-2ADC88F89D7F}"/>
              </c:ext>
            </c:extLst>
          </c:dPt>
          <c:dPt>
            <c:idx val="2"/>
            <c:invertIfNegative val="0"/>
            <c:bubble3D val="0"/>
            <c:spPr>
              <a:solidFill>
                <a:srgbClr val="001A7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2B22-4D45-A784-2ADC88F89D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INFORME!$A$1090:$A$1093</c:f>
              <c:strCache>
                <c:ptCount val="3"/>
                <c:pt idx="0">
                  <c:v>ZC SAN JOSE ESTE</c:v>
                </c:pt>
                <c:pt idx="1">
                  <c:v>ZC SUR</c:v>
                </c:pt>
                <c:pt idx="2">
                  <c:v>ZC PUNTARENAS GUANACASTE</c:v>
                </c:pt>
              </c:strCache>
            </c:strRef>
          </c:cat>
          <c:val>
            <c:numRef>
              <c:f>INFORME!$B$1090:$B$1093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B22-4D45-A784-2ADC88F89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58968640"/>
        <c:axId val="558970304"/>
        <c:axId val="0"/>
      </c:bar3DChart>
      <c:catAx>
        <c:axId val="55896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558970304"/>
        <c:crosses val="autoZero"/>
        <c:auto val="1"/>
        <c:lblAlgn val="ctr"/>
        <c:lblOffset val="100"/>
        <c:noMultiLvlLbl val="0"/>
      </c:catAx>
      <c:valAx>
        <c:axId val="558970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5896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2021.xlsx]INFORME!TablaDinámica5</c:name>
    <c:fmtId val="5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INFORME!$B$50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481A-4CB6-968B-32A2371FF8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INFORME!$A$51:$A$71</c:f>
              <c:strCache>
                <c:ptCount val="20"/>
                <c:pt idx="0">
                  <c:v>LA CASONA DE TIBAS</c:v>
                </c:pt>
                <c:pt idx="1">
                  <c:v>SAN PEDRO</c:v>
                </c:pt>
                <c:pt idx="2">
                  <c:v>DESAMPARADOS</c:v>
                </c:pt>
                <c:pt idx="3">
                  <c:v>C.C. PLAZA HIGUERONES</c:v>
                </c:pt>
                <c:pt idx="4">
                  <c:v>CURRIDABAT</c:v>
                </c:pt>
                <c:pt idx="5">
                  <c:v>ZAPOTE</c:v>
                </c:pt>
                <c:pt idx="6">
                  <c:v>GUADALUPE</c:v>
                </c:pt>
                <c:pt idx="7">
                  <c:v>CORONADO</c:v>
                </c:pt>
                <c:pt idx="8">
                  <c:v>ASERRI</c:v>
                </c:pt>
                <c:pt idx="9">
                  <c:v>MORAVIA</c:v>
                </c:pt>
                <c:pt idx="10">
                  <c:v>ACOSTA</c:v>
                </c:pt>
                <c:pt idx="11">
                  <c:v>DECOSURE</c:v>
                </c:pt>
                <c:pt idx="12">
                  <c:v>SABANILLA</c:v>
                </c:pt>
                <c:pt idx="13">
                  <c:v>C.C. DE GUADALUPE</c:v>
                </c:pt>
                <c:pt idx="14">
                  <c:v>MALL SAN PEDRO</c:v>
                </c:pt>
                <c:pt idx="15">
                  <c:v>SAN ANTONIO DE CORONADO</c:v>
                </c:pt>
                <c:pt idx="16">
                  <c:v>C.C. DEL SUR</c:v>
                </c:pt>
                <c:pt idx="17">
                  <c:v>AVENIDA DIEZ ESTE</c:v>
                </c:pt>
                <c:pt idx="18">
                  <c:v>SAN FRANCISCO DE DOS RIOS</c:v>
                </c:pt>
                <c:pt idx="19">
                  <c:v>MALL MULTICENTRO DESAMPARADOS</c:v>
                </c:pt>
              </c:strCache>
            </c:strRef>
          </c:cat>
          <c:val>
            <c:numRef>
              <c:f>INFORME!$B$51:$B$71</c:f>
              <c:numCache>
                <c:formatCode>General</c:formatCode>
                <c:ptCount val="20"/>
                <c:pt idx="0">
                  <c:v>31</c:v>
                </c:pt>
                <c:pt idx="1">
                  <c:v>27</c:v>
                </c:pt>
                <c:pt idx="2">
                  <c:v>20</c:v>
                </c:pt>
                <c:pt idx="3">
                  <c:v>18</c:v>
                </c:pt>
                <c:pt idx="4">
                  <c:v>16</c:v>
                </c:pt>
                <c:pt idx="5">
                  <c:v>13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8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1A-4CB6-968B-32A2371FF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56254575"/>
        <c:axId val="2056252911"/>
        <c:axId val="0"/>
      </c:bar3DChart>
      <c:catAx>
        <c:axId val="2056254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2056252911"/>
        <c:crosses val="autoZero"/>
        <c:auto val="1"/>
        <c:lblAlgn val="ctr"/>
        <c:lblOffset val="100"/>
        <c:noMultiLvlLbl val="0"/>
      </c:catAx>
      <c:valAx>
        <c:axId val="20562529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625457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2021.xlsx]INFORME!TablaDinámica6</c:name>
    <c:fmtId val="6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INFORME!$B$78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EF40-4A4F-A4DF-F97086080D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INFORME!$A$79:$A$99</c:f>
              <c:strCache>
                <c:ptCount val="20"/>
                <c:pt idx="0">
                  <c:v>CIUDAD QUESADA</c:v>
                </c:pt>
                <c:pt idx="1">
                  <c:v>ATENAS</c:v>
                </c:pt>
                <c:pt idx="2">
                  <c:v>CENTRO NEGOCIOS CIUDAD QUESADA</c:v>
                </c:pt>
                <c:pt idx="3">
                  <c:v>ALAJUELA</c:v>
                </c:pt>
                <c:pt idx="4">
                  <c:v>GRECIA</c:v>
                </c:pt>
                <c:pt idx="5">
                  <c:v>SAN RAMON</c:v>
                </c:pt>
                <c:pt idx="6">
                  <c:v>POAS</c:v>
                </c:pt>
                <c:pt idx="7">
                  <c:v>TURRUCARES</c:v>
                </c:pt>
                <c:pt idx="8">
                  <c:v>UPALA</c:v>
                </c:pt>
                <c:pt idx="9">
                  <c:v>NARANJO</c:v>
                </c:pt>
                <c:pt idx="10">
                  <c:v>CITY MALL</c:v>
                </c:pt>
                <c:pt idx="11">
                  <c:v>LOS CHILES</c:v>
                </c:pt>
                <c:pt idx="12">
                  <c:v>N1 DE  ALAJUELA</c:v>
                </c:pt>
                <c:pt idx="13">
                  <c:v>SANTA ROSA DE POCOSOL</c:v>
                </c:pt>
                <c:pt idx="14">
                  <c:v>SARCHI NORTE</c:v>
                </c:pt>
                <c:pt idx="15">
                  <c:v>VENECIA</c:v>
                </c:pt>
                <c:pt idx="16">
                  <c:v>LA FORTUNA</c:v>
                </c:pt>
                <c:pt idx="17">
                  <c:v>SAN MIGUEL DE SARAPIQUI</c:v>
                </c:pt>
                <c:pt idx="18">
                  <c:v>GUATUSO</c:v>
                </c:pt>
                <c:pt idx="19">
                  <c:v>PITAL</c:v>
                </c:pt>
              </c:strCache>
            </c:strRef>
          </c:cat>
          <c:val>
            <c:numRef>
              <c:f>INFORME!$B$79:$B$99</c:f>
              <c:numCache>
                <c:formatCode>General</c:formatCode>
                <c:ptCount val="20"/>
                <c:pt idx="0">
                  <c:v>24</c:v>
                </c:pt>
                <c:pt idx="1">
                  <c:v>21</c:v>
                </c:pt>
                <c:pt idx="2">
                  <c:v>17</c:v>
                </c:pt>
                <c:pt idx="3">
                  <c:v>16</c:v>
                </c:pt>
                <c:pt idx="4">
                  <c:v>14</c:v>
                </c:pt>
                <c:pt idx="5">
                  <c:v>13</c:v>
                </c:pt>
                <c:pt idx="6">
                  <c:v>12</c:v>
                </c:pt>
                <c:pt idx="7">
                  <c:v>12</c:v>
                </c:pt>
                <c:pt idx="8">
                  <c:v>9</c:v>
                </c:pt>
                <c:pt idx="9">
                  <c:v>8</c:v>
                </c:pt>
                <c:pt idx="10">
                  <c:v>7</c:v>
                </c:pt>
                <c:pt idx="11">
                  <c:v>6</c:v>
                </c:pt>
                <c:pt idx="12">
                  <c:v>6</c:v>
                </c:pt>
                <c:pt idx="13">
                  <c:v>5</c:v>
                </c:pt>
                <c:pt idx="14">
                  <c:v>5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40-4A4F-A4DF-F97086080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79249103"/>
        <c:axId val="2079254511"/>
        <c:axId val="0"/>
      </c:bar3DChart>
      <c:catAx>
        <c:axId val="207924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2079254511"/>
        <c:crosses val="autoZero"/>
        <c:auto val="1"/>
        <c:lblAlgn val="ctr"/>
        <c:lblOffset val="100"/>
        <c:noMultiLvlLbl val="0"/>
      </c:catAx>
      <c:valAx>
        <c:axId val="20792545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79249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2021.xlsx]INFORME!TablaDinámica7</c:name>
    <c:fmtId val="6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INFORME!$B$105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D220-4854-94FD-A63361BC04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INFORME!$A$106:$A$131</c:f>
              <c:strCache>
                <c:ptCount val="25"/>
                <c:pt idx="0">
                  <c:v>LIBERIA</c:v>
                </c:pt>
                <c:pt idx="1">
                  <c:v>ESPARZA</c:v>
                </c:pt>
                <c:pt idx="2">
                  <c:v>COBANO</c:v>
                </c:pt>
                <c:pt idx="3">
                  <c:v>ARENAL</c:v>
                </c:pt>
                <c:pt idx="4">
                  <c:v>EL ROBLE DE PUNTARENAS</c:v>
                </c:pt>
                <c:pt idx="5">
                  <c:v>CAÑAS</c:v>
                </c:pt>
                <c:pt idx="6">
                  <c:v>SANTA ELENA MONTE V.</c:v>
                </c:pt>
                <c:pt idx="7">
                  <c:v>FILADELFIA</c:v>
                </c:pt>
                <c:pt idx="8">
                  <c:v>SANTA CRUZ</c:v>
                </c:pt>
                <c:pt idx="9">
                  <c:v>TAMARINDO</c:v>
                </c:pt>
                <c:pt idx="10">
                  <c:v>PUNTARENAS</c:v>
                </c:pt>
                <c:pt idx="11">
                  <c:v>BAGACES</c:v>
                </c:pt>
                <c:pt idx="12">
                  <c:v>FLAMINGO</c:v>
                </c:pt>
                <c:pt idx="13">
                  <c:v>MIRAMAR</c:v>
                </c:pt>
                <c:pt idx="14">
                  <c:v>PLAYAS DEL COCO</c:v>
                </c:pt>
                <c:pt idx="15">
                  <c:v>NICOYA</c:v>
                </c:pt>
                <c:pt idx="16">
                  <c:v>LA FORTUNA DE BAGACES</c:v>
                </c:pt>
                <c:pt idx="17">
                  <c:v>TILARAN</c:v>
                </c:pt>
                <c:pt idx="18">
                  <c:v>JACO</c:v>
                </c:pt>
                <c:pt idx="19">
                  <c:v>JICARAL</c:v>
                </c:pt>
                <c:pt idx="20">
                  <c:v>CARMONA</c:v>
                </c:pt>
                <c:pt idx="21">
                  <c:v>PLAYA EL CARMEN</c:v>
                </c:pt>
                <c:pt idx="22">
                  <c:v>ABANGARES</c:v>
                </c:pt>
                <c:pt idx="23">
                  <c:v>CENTRO COMERCIAL PLAZA HERRADU</c:v>
                </c:pt>
                <c:pt idx="24">
                  <c:v>HOJANCHA</c:v>
                </c:pt>
              </c:strCache>
            </c:strRef>
          </c:cat>
          <c:val>
            <c:numRef>
              <c:f>INFORME!$B$106:$B$131</c:f>
              <c:numCache>
                <c:formatCode>General</c:formatCode>
                <c:ptCount val="25"/>
                <c:pt idx="0">
                  <c:v>25</c:v>
                </c:pt>
                <c:pt idx="1">
                  <c:v>18</c:v>
                </c:pt>
                <c:pt idx="2">
                  <c:v>11</c:v>
                </c:pt>
                <c:pt idx="3">
                  <c:v>11</c:v>
                </c:pt>
                <c:pt idx="4">
                  <c:v>10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20-4854-94FD-A63361BC0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8849871"/>
        <c:axId val="68851951"/>
        <c:axId val="0"/>
      </c:bar3DChart>
      <c:catAx>
        <c:axId val="68849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68851951"/>
        <c:crosses val="autoZero"/>
        <c:auto val="1"/>
        <c:lblAlgn val="ctr"/>
        <c:lblOffset val="100"/>
        <c:noMultiLvlLbl val="0"/>
      </c:catAx>
      <c:valAx>
        <c:axId val="688519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8849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2021.xlsx]INFORME!TablaDinámica8</c:name>
    <c:fmtId val="6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INFORME!$B$138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0FF-4544-9F62-56F6264C2E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INFORME!$A$139:$A$155</c:f>
              <c:strCache>
                <c:ptCount val="16"/>
                <c:pt idx="0">
                  <c:v>QUEPOS</c:v>
                </c:pt>
                <c:pt idx="1">
                  <c:v>PUERTO JIMENEZ</c:v>
                </c:pt>
                <c:pt idx="2">
                  <c:v>SAN VITO DE COTO BRUS</c:v>
                </c:pt>
                <c:pt idx="3">
                  <c:v>PARRITA</c:v>
                </c:pt>
                <c:pt idx="4">
                  <c:v>LAUREL</c:v>
                </c:pt>
                <c:pt idx="5">
                  <c:v>CIUDAD NEILY</c:v>
                </c:pt>
                <c:pt idx="6">
                  <c:v>GOLFITO</c:v>
                </c:pt>
                <c:pt idx="7">
                  <c:v>BUENOS AIRES</c:v>
                </c:pt>
                <c:pt idx="8">
                  <c:v>SAN ISIDRO DEL GENERAL</c:v>
                </c:pt>
                <c:pt idx="9">
                  <c:v>PALMARES PEREZ ZELEDON</c:v>
                </c:pt>
                <c:pt idx="10">
                  <c:v>PALMAR NORTE</c:v>
                </c:pt>
                <c:pt idx="11">
                  <c:v>CIUDAD CORTES</c:v>
                </c:pt>
                <c:pt idx="12">
                  <c:v>SABALITO</c:v>
                </c:pt>
                <c:pt idx="13">
                  <c:v>N1 DE SAN ISIDRO GENERAL</c:v>
                </c:pt>
                <c:pt idx="14">
                  <c:v>PUNTA UVITA</c:v>
                </c:pt>
                <c:pt idx="15">
                  <c:v>RIO CLARO</c:v>
                </c:pt>
              </c:strCache>
            </c:strRef>
          </c:cat>
          <c:val>
            <c:numRef>
              <c:f>INFORME!$B$139:$B$155</c:f>
              <c:numCache>
                <c:formatCode>General</c:formatCode>
                <c:ptCount val="16"/>
                <c:pt idx="0">
                  <c:v>25</c:v>
                </c:pt>
                <c:pt idx="1">
                  <c:v>17</c:v>
                </c:pt>
                <c:pt idx="2">
                  <c:v>16</c:v>
                </c:pt>
                <c:pt idx="3">
                  <c:v>14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7</c:v>
                </c:pt>
                <c:pt idx="9">
                  <c:v>7</c:v>
                </c:pt>
                <c:pt idx="10">
                  <c:v>6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FF-4544-9F62-56F6264C2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5639439"/>
        <c:axId val="45651087"/>
        <c:axId val="0"/>
      </c:bar3DChart>
      <c:catAx>
        <c:axId val="4563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45651087"/>
        <c:crosses val="autoZero"/>
        <c:auto val="1"/>
        <c:lblAlgn val="ctr"/>
        <c:lblOffset val="100"/>
        <c:noMultiLvlLbl val="0"/>
      </c:catAx>
      <c:valAx>
        <c:axId val="45651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63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2021.xlsx]INFORME!TablaDinámica9</c:name>
    <c:fmtId val="8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1A72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3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5"/>
        <c:spPr>
          <a:solidFill>
            <a:srgbClr val="001A72"/>
          </a:solidFill>
          <a:ln>
            <a:noFill/>
          </a:ln>
          <a:effectLst/>
          <a:sp3d/>
        </c:spPr>
      </c:pivotFmt>
      <c:pivotFmt>
        <c:idx val="6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8"/>
        <c:spPr>
          <a:solidFill>
            <a:srgbClr val="001A72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INFORME!$B$162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8E47-4DAE-A012-3E2D9E03A7C5}"/>
              </c:ext>
            </c:extLst>
          </c:dPt>
          <c:dPt>
            <c:idx val="1"/>
            <c:invertIfNegative val="0"/>
            <c:bubble3D val="0"/>
            <c:spPr>
              <a:solidFill>
                <a:srgbClr val="001A7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8E47-4DAE-A012-3E2D9E03A7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INFORME!$A$163:$A$181</c:f>
              <c:strCache>
                <c:ptCount val="18"/>
                <c:pt idx="0">
                  <c:v>CARTAGO</c:v>
                </c:pt>
                <c:pt idx="1">
                  <c:v>OREAMUNO</c:v>
                </c:pt>
                <c:pt idx="2">
                  <c:v>TRES RIOS</c:v>
                </c:pt>
                <c:pt idx="3">
                  <c:v>FRAILES</c:v>
                </c:pt>
                <c:pt idx="4">
                  <c:v>SANTA MARIA DOTA</c:v>
                </c:pt>
                <c:pt idx="5">
                  <c:v>PASEO METROPOLI</c:v>
                </c:pt>
                <c:pt idx="6">
                  <c:v>PARAISO</c:v>
                </c:pt>
                <c:pt idx="7">
                  <c:v>TOBOSI</c:v>
                </c:pt>
                <c:pt idx="8">
                  <c:v>CONCEPCION DE LA UNION</c:v>
                </c:pt>
                <c:pt idx="9">
                  <c:v>TARRAZU</c:v>
                </c:pt>
                <c:pt idx="10">
                  <c:v>OCCIDENTE CARTAGO</c:v>
                </c:pt>
                <c:pt idx="11">
                  <c:v>SAN PABLO DE LEON CORTES</c:v>
                </c:pt>
                <c:pt idx="12">
                  <c:v>TURRIALBA</c:v>
                </c:pt>
                <c:pt idx="13">
                  <c:v>PACAYAS</c:v>
                </c:pt>
                <c:pt idx="14">
                  <c:v>C.C. TERRAMALL</c:v>
                </c:pt>
                <c:pt idx="15">
                  <c:v>OROSI</c:v>
                </c:pt>
                <c:pt idx="16">
                  <c:v>TEJAR</c:v>
                </c:pt>
                <c:pt idx="17">
                  <c:v>SAN JUAN DE LA UNION</c:v>
                </c:pt>
              </c:strCache>
            </c:strRef>
          </c:cat>
          <c:val>
            <c:numRef>
              <c:f>INFORME!$B$163:$B$181</c:f>
              <c:numCache>
                <c:formatCode>General</c:formatCode>
                <c:ptCount val="18"/>
                <c:pt idx="0">
                  <c:v>16</c:v>
                </c:pt>
                <c:pt idx="1">
                  <c:v>15</c:v>
                </c:pt>
                <c:pt idx="2">
                  <c:v>13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47-4DAE-A012-3E2D9E03A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73380863"/>
        <c:axId val="1973381279"/>
        <c:axId val="0"/>
      </c:bar3DChart>
      <c:catAx>
        <c:axId val="197338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973381279"/>
        <c:crosses val="autoZero"/>
        <c:auto val="1"/>
        <c:lblAlgn val="ctr"/>
        <c:lblOffset val="100"/>
        <c:noMultiLvlLbl val="0"/>
      </c:catAx>
      <c:valAx>
        <c:axId val="1973381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73380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2021.xlsx]INFORME!TablaDinámica10</c:name>
    <c:fmtId val="6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INFORME!$B$190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F8F-4E1C-AADB-3DB594349E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INFORME!$A$191:$A$206</c:f>
              <c:strCache>
                <c:ptCount val="15"/>
                <c:pt idx="0">
                  <c:v>OFICINA PRINCIPAL 208</c:v>
                </c:pt>
                <c:pt idx="1">
                  <c:v>PURISCAL</c:v>
                </c:pt>
                <c:pt idx="2">
                  <c:v>ESCAZU</c:v>
                </c:pt>
                <c:pt idx="3">
                  <c:v>SANTA ANA</c:v>
                </c:pt>
                <c:pt idx="4">
                  <c:v>LINDORA</c:v>
                </c:pt>
                <c:pt idx="5">
                  <c:v>LA URUCA</c:v>
                </c:pt>
                <c:pt idx="6">
                  <c:v>PLAZA AMERICA</c:v>
                </c:pt>
                <c:pt idx="7">
                  <c:v>PAVAS</c:v>
                </c:pt>
                <c:pt idx="8">
                  <c:v>MULTIPLAZA</c:v>
                </c:pt>
                <c:pt idx="9">
                  <c:v>SAN RAFAEL DE ESCAZU</c:v>
                </c:pt>
                <c:pt idx="10">
                  <c:v>OFICINAS  CENTRALES</c:v>
                </c:pt>
                <c:pt idx="11">
                  <c:v>LA SABANA</c:v>
                </c:pt>
                <c:pt idx="12">
                  <c:v>PLAZA ROHRMOSER</c:v>
                </c:pt>
                <c:pt idx="13">
                  <c:v>CIUDAD COLON</c:v>
                </c:pt>
                <c:pt idx="14">
                  <c:v>ALAJUELITA</c:v>
                </c:pt>
              </c:strCache>
            </c:strRef>
          </c:cat>
          <c:val>
            <c:numRef>
              <c:f>INFORME!$B$191:$B$206</c:f>
              <c:numCache>
                <c:formatCode>General</c:formatCode>
                <c:ptCount val="15"/>
                <c:pt idx="0">
                  <c:v>68</c:v>
                </c:pt>
                <c:pt idx="1">
                  <c:v>11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8F-4E1C-AADB-3DB594349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7997231"/>
        <c:axId val="1837998063"/>
        <c:axId val="0"/>
      </c:bar3DChart>
      <c:catAx>
        <c:axId val="1837997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837998063"/>
        <c:crosses val="autoZero"/>
        <c:auto val="1"/>
        <c:lblAlgn val="ctr"/>
        <c:lblOffset val="100"/>
        <c:noMultiLvlLbl val="0"/>
      </c:catAx>
      <c:valAx>
        <c:axId val="18379980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7997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DATOS SNC JUL-AGOST-SET 2021.xlsx]INFORME!TablaDinámica11</c:name>
    <c:fmtId val="6"/>
  </c:pivotSource>
  <c:chart>
    <c:autoTitleDeleted val="1"/>
    <c:pivotFmts>
      <c:pivotFmt>
        <c:idx val="0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7BF1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001A7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7BF1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INFORME!$B$211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1A7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7BF1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FF43-41DD-AE40-530B2EC12B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INFORME!$A$212:$A$228</c:f>
              <c:strCache>
                <c:ptCount val="16"/>
                <c:pt idx="0">
                  <c:v>HEREDIA</c:v>
                </c:pt>
                <c:pt idx="1">
                  <c:v>LIMON</c:v>
                </c:pt>
                <c:pt idx="2">
                  <c:v>C.C. PASEO DE LAS FLORES</c:v>
                </c:pt>
                <c:pt idx="3">
                  <c:v>BELEN</c:v>
                </c:pt>
                <c:pt idx="4">
                  <c:v>BRIBRI</c:v>
                </c:pt>
                <c:pt idx="5">
                  <c:v>GUACIMO</c:v>
                </c:pt>
                <c:pt idx="6">
                  <c:v>BATAAN</c:v>
                </c:pt>
                <c:pt idx="7">
                  <c:v>SAN RAFAEL DE ALAJUELA</c:v>
                </c:pt>
                <c:pt idx="8">
                  <c:v>N1 DE HEREDIA</c:v>
                </c:pt>
                <c:pt idx="9">
                  <c:v>SANTA BARBARA DE HEREDIA</c:v>
                </c:pt>
                <c:pt idx="10">
                  <c:v>RIO FRIO</c:v>
                </c:pt>
                <c:pt idx="11">
                  <c:v>SIQUIRRES</c:v>
                </c:pt>
                <c:pt idx="12">
                  <c:v>REAL CARIARI, HEREDIA</c:v>
                </c:pt>
                <c:pt idx="13">
                  <c:v>SANTO DOMINGO</c:v>
                </c:pt>
                <c:pt idx="14">
                  <c:v>SAN JOAQUIN DE FLORES</c:v>
                </c:pt>
                <c:pt idx="15">
                  <c:v>SAN RAFAEL DE HEREDIA</c:v>
                </c:pt>
              </c:strCache>
            </c:strRef>
          </c:cat>
          <c:val>
            <c:numRef>
              <c:f>INFORME!$B$212:$B$228</c:f>
              <c:numCache>
                <c:formatCode>General</c:formatCode>
                <c:ptCount val="16"/>
                <c:pt idx="0">
                  <c:v>15</c:v>
                </c:pt>
                <c:pt idx="1">
                  <c:v>12</c:v>
                </c:pt>
                <c:pt idx="2">
                  <c:v>9</c:v>
                </c:pt>
                <c:pt idx="3">
                  <c:v>8</c:v>
                </c:pt>
                <c:pt idx="4">
                  <c:v>7</c:v>
                </c:pt>
                <c:pt idx="5">
                  <c:v>7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43-41DD-AE40-530B2EC12B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5642351"/>
        <c:axId val="45653583"/>
        <c:axId val="0"/>
      </c:bar3DChart>
      <c:catAx>
        <c:axId val="4564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45653583"/>
        <c:crosses val="autoZero"/>
        <c:auto val="1"/>
        <c:lblAlgn val="ctr"/>
        <c:lblOffset val="100"/>
        <c:noMultiLvlLbl val="0"/>
      </c:catAx>
      <c:valAx>
        <c:axId val="456535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64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08/10/2021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045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08/10/2021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4187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08/10/2021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21826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52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44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11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89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67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30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67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08/10/2021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49946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18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642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88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2C9E9C-3088-4110-B1EA-F77E74CB9F8B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07BF5-73E6-428A-ADB5-495B5DC0987D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8" descr="http://www.cadexco.net/images/companies/bco_nacional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429" y="0"/>
            <a:ext cx="2255571" cy="82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2291" y="0"/>
            <a:ext cx="9934136" cy="1124744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133D8D"/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60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0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>
            <a:extLst>
              <a:ext uri="{FF2B5EF4-FFF2-40B4-BE49-F238E27FC236}">
                <a16:creationId xmlns:a16="http://schemas.microsoft.com/office/drawing/2014/main" id="{F44CF1A2-D883-0749-8B06-1981C8E3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099"/>
          <a:stretch/>
        </p:blipFill>
        <p:spPr>
          <a:xfrm>
            <a:off x="0" y="0"/>
            <a:ext cx="12192000" cy="58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53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>
            <a:extLst>
              <a:ext uri="{FF2B5EF4-FFF2-40B4-BE49-F238E27FC236}">
                <a16:creationId xmlns:a16="http://schemas.microsoft.com/office/drawing/2014/main" id="{419DBE4C-CA14-4543-A1B8-DD2230524A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10967" y="-210966"/>
            <a:ext cx="6858000" cy="72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1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08/10/2021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48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08/10/2021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848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08/10/2021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5699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08/10/2021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845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08/10/2021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993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08/10/2021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8561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08/10/2021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546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4ED21-7B5B-4E93-91A0-58AEEACF3ABA}" type="datetimeFigureOut">
              <a:rPr lang="es-CR" smtClean="0"/>
              <a:t>08/10/2021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4D71E64-11F8-457D-9B52-899729CB74F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675120"/>
            <a:ext cx="755651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R" sz="12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0076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2" y="6029331"/>
            <a:ext cx="5295900" cy="654057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541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151" y="0"/>
            <a:ext cx="647700" cy="6858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5C36DFC-8015-4652-8234-5224270DBD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675120"/>
            <a:ext cx="755651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R" sz="12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91229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dei5-0-ctp.trendmicro.com/wis/clicktime/v1/query?url=https%3a%2f%2fdrive.google.com%2ffile%2fd%2f1GkmK752Zgr3YOOXe5GcFdxBp6nNEGb2U%2fview%3fusp%3dsharing&amp;umid=ED0152A5-C859-BB05-B2CD-17A9D5F7B818&amp;auth=c41c1515baf61de3a931ab1ffc72d6507ac373e9-6b8d80b9c1ebe9796d046183bfe0ba465203715c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7ED14EE-CD3E-41FC-A164-2C83EC547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9"/>
            <a:ext cx="6858000" cy="771179"/>
          </a:xfrm>
        </p:spPr>
        <p:txBody>
          <a:bodyPr/>
          <a:lstStyle/>
          <a:p>
            <a:r>
              <a:rPr lang="es-ES" b="1" dirty="0">
                <a:solidFill>
                  <a:srgbClr val="B7BF10"/>
                </a:solidFill>
              </a:rPr>
              <a:t>Julio</a:t>
            </a:r>
            <a:r>
              <a:rPr lang="es-CR" b="1" dirty="0">
                <a:solidFill>
                  <a:srgbClr val="B7BF10"/>
                </a:solidFill>
              </a:rPr>
              <a:t>- Agosto-Setiembre 2021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2E0243B-F450-40AF-8600-213B19B6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214438"/>
            <a:ext cx="6858000" cy="2387600"/>
          </a:xfrm>
        </p:spPr>
        <p:txBody>
          <a:bodyPr/>
          <a:lstStyle/>
          <a:p>
            <a:r>
              <a:rPr lang="es-CR" b="1" dirty="0">
                <a:solidFill>
                  <a:srgbClr val="001A72"/>
                </a:solidFill>
                <a:latin typeface="BN font" panose="02000505050000020004" pitchFamily="2" charset="0"/>
              </a:rPr>
              <a:t>Informe Salidas No Conformes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BD8C8B2-0834-4851-BCB7-AA09233B7EE1}"/>
              </a:ext>
            </a:extLst>
          </p:cNvPr>
          <p:cNvSpPr txBox="1">
            <a:spLocks/>
          </p:cNvSpPr>
          <p:nvPr/>
        </p:nvSpPr>
        <p:spPr>
          <a:xfrm>
            <a:off x="3170583" y="4700692"/>
            <a:ext cx="6692348" cy="111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800" b="1" dirty="0"/>
              <a:t>Elaborado por</a:t>
            </a:r>
          </a:p>
          <a:p>
            <a:pPr algn="r"/>
            <a:r>
              <a:rPr lang="es-ES" sz="1800" b="1" dirty="0"/>
              <a:t>Wendy Rodríguez Alvarado</a:t>
            </a:r>
          </a:p>
          <a:p>
            <a:pPr algn="r"/>
            <a:r>
              <a:rPr lang="es-CR" sz="1800" b="1" dirty="0"/>
              <a:t>Unidad de Análisis y Gestión de Crédito Retail</a:t>
            </a:r>
          </a:p>
        </p:txBody>
      </p:sp>
    </p:spTree>
    <p:extLst>
      <p:ext uri="{BB962C8B-B14F-4D97-AF65-F5344CB8AC3E}">
        <p14:creationId xmlns:p14="http://schemas.microsoft.com/office/powerpoint/2010/main" val="192988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C7E32-9BC2-409C-8CC0-73746D927F35}"/>
              </a:ext>
            </a:extLst>
          </p:cNvPr>
          <p:cNvSpPr txBox="1">
            <a:spLocks/>
          </p:cNvSpPr>
          <p:nvPr/>
        </p:nvSpPr>
        <p:spPr>
          <a:xfrm>
            <a:off x="838200" y="116804"/>
            <a:ext cx="10515600" cy="67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CR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SNC por Tipo de Producto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8EFC0C-2FD2-4139-AB20-BD7CE03C4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43" y="790889"/>
            <a:ext cx="11051905" cy="679450"/>
          </a:xfrm>
        </p:spPr>
        <p:txBody>
          <a:bodyPr>
            <a:normAutofit/>
          </a:bodyPr>
          <a:lstStyle/>
          <a:p>
            <a:pPr algn="l"/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Las SNC en Banca de Desarrollo representan el 26% del total de registros, seguidamente de BN Vivienda y BN Rapiditos con un 17% y 15% respectivamente.</a:t>
            </a:r>
            <a:endParaRPr lang="es-C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184656B-B890-43EC-B377-E7EA01A99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835830"/>
              </p:ext>
            </p:extLst>
          </p:nvPr>
        </p:nvGraphicFramePr>
        <p:xfrm>
          <a:off x="838200" y="1470339"/>
          <a:ext cx="10974047" cy="4596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488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07994-1C2C-477D-B101-1BB242118C8C}"/>
              </a:ext>
            </a:extLst>
          </p:cNvPr>
          <p:cNvSpPr txBox="1">
            <a:spLocks/>
          </p:cNvSpPr>
          <p:nvPr/>
        </p:nvSpPr>
        <p:spPr>
          <a:xfrm>
            <a:off x="2328655" y="154354"/>
            <a:ext cx="7534689" cy="711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SNC por Tipo Detalle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CA3F9053-CB7B-4C36-8EAC-3B84F57DC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907508"/>
              </p:ext>
            </p:extLst>
          </p:nvPr>
        </p:nvGraphicFramePr>
        <p:xfrm>
          <a:off x="809469" y="1746406"/>
          <a:ext cx="5286532" cy="4246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CC7825-91B4-4DFC-893B-ACEE44FE02BE}"/>
              </a:ext>
            </a:extLst>
          </p:cNvPr>
          <p:cNvSpPr txBox="1">
            <a:spLocks/>
          </p:cNvSpPr>
          <p:nvPr/>
        </p:nvSpPr>
        <p:spPr>
          <a:xfrm>
            <a:off x="636726" y="865564"/>
            <a:ext cx="11120022" cy="711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dirty="0">
                <a:latin typeface="Calibri" panose="020F0502020204030204" pitchFamily="34" charset="0"/>
              </a:rPr>
              <a:t>La Capacidad de Pago </a:t>
            </a:r>
            <a:r>
              <a:rPr lang="es-ES" sz="2000" b="0" i="0" u="none" strike="noStrike" baseline="0" dirty="0">
                <a:latin typeface="Calibri" panose="020F0502020204030204" pitchFamily="34" charset="0"/>
              </a:rPr>
              <a:t>representan el 24% del registro de salidas no conformes, Normativa un 20% y Requisitos el 18%. </a:t>
            </a:r>
            <a:endParaRPr lang="en-US" sz="2800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07950EF-EF91-4464-A5BE-8551509553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299604"/>
              </p:ext>
            </p:extLst>
          </p:nvPr>
        </p:nvGraphicFramePr>
        <p:xfrm>
          <a:off x="6361043" y="1746406"/>
          <a:ext cx="5395705" cy="4246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182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C5D10AE-F71D-4436-8C6D-1093C8E2CF7A}"/>
              </a:ext>
            </a:extLst>
          </p:cNvPr>
          <p:cNvSpPr txBox="1">
            <a:spLocks/>
          </p:cNvSpPr>
          <p:nvPr/>
        </p:nvSpPr>
        <p:spPr>
          <a:xfrm>
            <a:off x="2138747" y="0"/>
            <a:ext cx="7534689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Tipo Detalle: Capacidad de Pago</a:t>
            </a:r>
            <a:endParaRPr lang="es-CR" sz="4400" b="1" dirty="0">
              <a:solidFill>
                <a:srgbClr val="001A72"/>
              </a:solidFill>
              <a:latin typeface="BN font" panose="02000505050000020004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CDAA19-72B6-4840-958B-52F03C831667}"/>
              </a:ext>
            </a:extLst>
          </p:cNvPr>
          <p:cNvSpPr txBox="1">
            <a:spLocks/>
          </p:cNvSpPr>
          <p:nvPr/>
        </p:nvSpPr>
        <p:spPr>
          <a:xfrm>
            <a:off x="8904158" y="959370"/>
            <a:ext cx="2852590" cy="5126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s-ES" sz="1800" dirty="0">
                <a:latin typeface="Calibri" panose="020F0502020204030204" pitchFamily="34" charset="0"/>
              </a:rPr>
              <a:t>Las principales oficinas que registran la mayor cantidad de SNC por Capacidad de Pago son: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</a:rPr>
              <a:t>Quepos (12),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</a:rPr>
              <a:t>Liberia (9),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</a:rPr>
              <a:t>Oficina Principal (9). </a:t>
            </a:r>
          </a:p>
          <a:p>
            <a:pPr algn="just"/>
            <a:endParaRPr lang="es-ES" sz="1800" dirty="0">
              <a:latin typeface="Calibri" panose="020F0502020204030204" pitchFamily="34" charset="0"/>
            </a:endParaRPr>
          </a:p>
          <a:p>
            <a:pPr algn="just"/>
            <a:r>
              <a:rPr lang="es-ES" sz="1800" dirty="0">
                <a:latin typeface="Calibri" panose="020F0502020204030204" pitchFamily="34" charset="0"/>
              </a:rPr>
              <a:t>Las SNC predominantes por capacidad de pago son por, realizar mal el memo (82 casos),mal realizado el flujo (61 casos) y falta claridad de los atestados (36 casos).</a:t>
            </a:r>
            <a:endParaRPr lang="en-US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7DAC64D-BC9E-4D82-8D9A-AD341327D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667937"/>
              </p:ext>
            </p:extLst>
          </p:nvPr>
        </p:nvGraphicFramePr>
        <p:xfrm>
          <a:off x="707747" y="959371"/>
          <a:ext cx="8076487" cy="5126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81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C1E4EA7-B194-4E59-98BE-D384CB56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003" y="128587"/>
            <a:ext cx="10515600" cy="1325563"/>
          </a:xfrm>
        </p:spPr>
        <p:txBody>
          <a:bodyPr/>
          <a:lstStyle/>
          <a:p>
            <a:pPr algn="ctr"/>
            <a:r>
              <a:rPr lang="es-ES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Tipo Detalle: Normativa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B65B7C-1747-474B-99F7-DF4CE6A1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7" y="1260475"/>
            <a:ext cx="3159489" cy="433705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>
                <a:latin typeface="Calibri" panose="020F0502020204030204" pitchFamily="34" charset="0"/>
              </a:rPr>
              <a:t>Las p</a:t>
            </a:r>
            <a:r>
              <a:rPr lang="es-ES" sz="2800" dirty="0">
                <a:latin typeface="Calibri" panose="020F0502020204030204" pitchFamily="34" charset="0"/>
              </a:rPr>
              <a:t>rincipales oficinas que registran la mayor cantidad de SNC por </a:t>
            </a:r>
            <a:r>
              <a:rPr lang="es-ES" dirty="0">
                <a:latin typeface="Calibri" panose="020F0502020204030204" pitchFamily="34" charset="0"/>
              </a:rPr>
              <a:t>Normativa </a:t>
            </a:r>
            <a:r>
              <a:rPr lang="es-ES" sz="2800" dirty="0">
                <a:latin typeface="Calibri" panose="020F0502020204030204" pitchFamily="34" charset="0"/>
              </a:rPr>
              <a:t>son:</a:t>
            </a:r>
          </a:p>
          <a:p>
            <a:pPr algn="just"/>
            <a:r>
              <a:rPr lang="es-ES" sz="2800" dirty="0">
                <a:latin typeface="Calibri" panose="020F0502020204030204" pitchFamily="34" charset="0"/>
              </a:rPr>
              <a:t>Oficina Principal (26)</a:t>
            </a:r>
          </a:p>
          <a:p>
            <a:pPr algn="just"/>
            <a:r>
              <a:rPr lang="es-ES" sz="2800" dirty="0">
                <a:latin typeface="Calibri" panose="020F0502020204030204" pitchFamily="34" charset="0"/>
              </a:rPr>
              <a:t>San Pedro (10)</a:t>
            </a:r>
          </a:p>
          <a:p>
            <a:pPr algn="just"/>
            <a:r>
              <a:rPr lang="es-ES" sz="2800" dirty="0">
                <a:latin typeface="Calibri" panose="020F0502020204030204" pitchFamily="34" charset="0"/>
              </a:rPr>
              <a:t>Desamparados (8). </a:t>
            </a:r>
          </a:p>
          <a:p>
            <a:pPr marL="0" indent="0" algn="just">
              <a:buNone/>
            </a:pPr>
            <a:endParaRPr lang="es-ES" sz="2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s-ES" sz="2800" dirty="0">
                <a:latin typeface="Calibri" panose="020F0502020204030204" pitchFamily="34" charset="0"/>
              </a:rPr>
              <a:t>Las SNC predominantes por normativa son por, incumplir normativa (112 casos) y crédito mal estructurado (63 casos).</a:t>
            </a:r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68706358-9AFA-4441-9C4E-B986B876C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311679"/>
              </p:ext>
            </p:extLst>
          </p:nvPr>
        </p:nvGraphicFramePr>
        <p:xfrm>
          <a:off x="3972393" y="1124262"/>
          <a:ext cx="7805817" cy="4601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46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254DC0-D054-4DBB-B110-CAF9F926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48" y="244124"/>
            <a:ext cx="10515600" cy="805188"/>
          </a:xfrm>
        </p:spPr>
        <p:txBody>
          <a:bodyPr/>
          <a:lstStyle/>
          <a:p>
            <a:pPr algn="ctr"/>
            <a:r>
              <a:rPr lang="es-ES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Tipo Detalle: Requisitos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AD2A67-75C7-4CCC-AF87-0828F64A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286" y="1328328"/>
            <a:ext cx="3538983" cy="434375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>
                <a:latin typeface="Calibri" panose="020F0502020204030204" pitchFamily="34" charset="0"/>
              </a:rPr>
              <a:t>Las p</a:t>
            </a:r>
            <a:r>
              <a:rPr lang="es-ES" sz="2800" dirty="0">
                <a:latin typeface="Calibri" panose="020F0502020204030204" pitchFamily="34" charset="0"/>
              </a:rPr>
              <a:t>rincipales oficinas que registran la mayor cantidad de SNC por </a:t>
            </a:r>
            <a:r>
              <a:rPr lang="es-ES" dirty="0">
                <a:latin typeface="Calibri" panose="020F0502020204030204" pitchFamily="34" charset="0"/>
              </a:rPr>
              <a:t>Requisitos </a:t>
            </a:r>
            <a:r>
              <a:rPr lang="es-ES" sz="2800" dirty="0">
                <a:latin typeface="Calibri" panose="020F0502020204030204" pitchFamily="34" charset="0"/>
              </a:rPr>
              <a:t>son: </a:t>
            </a:r>
          </a:p>
          <a:p>
            <a:pPr algn="just"/>
            <a:r>
              <a:rPr lang="es-ES" sz="2800" dirty="0">
                <a:latin typeface="Calibri" panose="020F0502020204030204" pitchFamily="34" charset="0"/>
              </a:rPr>
              <a:t>Atenas (7)</a:t>
            </a:r>
          </a:p>
          <a:p>
            <a:pPr algn="just"/>
            <a:r>
              <a:rPr lang="es-ES" sz="2800" dirty="0">
                <a:latin typeface="Calibri" panose="020F0502020204030204" pitchFamily="34" charset="0"/>
              </a:rPr>
              <a:t>Frailes (7)</a:t>
            </a:r>
          </a:p>
          <a:p>
            <a:pPr algn="just"/>
            <a:r>
              <a:rPr lang="es-ES" sz="2800" dirty="0">
                <a:latin typeface="Calibri" panose="020F0502020204030204" pitchFamily="34" charset="0"/>
              </a:rPr>
              <a:t>Upala (6). </a:t>
            </a:r>
          </a:p>
          <a:p>
            <a:pPr marL="0" indent="0" algn="just">
              <a:buNone/>
            </a:pPr>
            <a:endParaRPr lang="es-ES" sz="2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s-ES" sz="2800" dirty="0">
                <a:latin typeface="Calibri" panose="020F0502020204030204" pitchFamily="34" charset="0"/>
              </a:rPr>
              <a:t>Las SNC predominantes por requisitos son por, ausencia de requisitos (79 casos) y requisitos incompletos (71 casos).</a:t>
            </a:r>
            <a:endParaRPr lang="en-US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C4B06F3-74E4-4B5D-BC56-717D929AB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098404"/>
              </p:ext>
            </p:extLst>
          </p:nvPr>
        </p:nvGraphicFramePr>
        <p:xfrm>
          <a:off x="1003248" y="1049313"/>
          <a:ext cx="7067550" cy="4901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701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AD82A8F-92F2-47B0-97EA-D77FAC45B2EF}"/>
              </a:ext>
            </a:extLst>
          </p:cNvPr>
          <p:cNvSpPr txBox="1">
            <a:spLocks/>
          </p:cNvSpPr>
          <p:nvPr/>
        </p:nvSpPr>
        <p:spPr>
          <a:xfrm>
            <a:off x="2328655" y="65606"/>
            <a:ext cx="7534689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Tipo Detalle: No se detalla</a:t>
            </a:r>
            <a:endParaRPr lang="es-CR" sz="4400" b="1" dirty="0">
              <a:solidFill>
                <a:srgbClr val="001A72"/>
              </a:solidFill>
              <a:latin typeface="BN font" panose="02000505050000020004" pitchFamily="2" charset="0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CB55794-F5FC-456E-9393-40F25C2D7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25953"/>
              </p:ext>
            </p:extLst>
          </p:nvPr>
        </p:nvGraphicFramePr>
        <p:xfrm>
          <a:off x="539647" y="2036849"/>
          <a:ext cx="11347554" cy="4006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1B7AD4-BF19-4665-848A-FE65B0E653EB}"/>
              </a:ext>
            </a:extLst>
          </p:cNvPr>
          <p:cNvSpPr txBox="1">
            <a:spLocks/>
          </p:cNvSpPr>
          <p:nvPr/>
        </p:nvSpPr>
        <p:spPr>
          <a:xfrm>
            <a:off x="755995" y="686751"/>
            <a:ext cx="10918548" cy="13500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s-ES" sz="2000" dirty="0">
                <a:latin typeface="Calibri" panose="020F0502020204030204" pitchFamily="34" charset="0"/>
              </a:rPr>
              <a:t>Las principales oficinas que registran la mayor cantidad de SNC sin detallar motivo son: Heredia (9), Oficina Principal (9), La Casona Tibás (8). </a:t>
            </a:r>
          </a:p>
          <a:p>
            <a:pPr algn="just"/>
            <a:r>
              <a:rPr lang="es-ES" sz="2000" dirty="0">
                <a:latin typeface="Calibri" panose="020F0502020204030204" pitchFamily="34" charset="0"/>
              </a:rPr>
              <a:t>A continuación los funcionarios que no detallan nada en sus SNC: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734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2A23D2-951D-4B9A-9B92-E7926BE5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957"/>
            <a:ext cx="10515600" cy="744143"/>
          </a:xfrm>
        </p:spPr>
        <p:txBody>
          <a:bodyPr/>
          <a:lstStyle/>
          <a:p>
            <a:pPr algn="ctr"/>
            <a:r>
              <a:rPr lang="es-ES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Tipo Detalle: Formularios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37F51-AC49-4B89-84FB-90CB51F6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461" y="1084184"/>
            <a:ext cx="3616757" cy="433705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>
                <a:latin typeface="Calibri" panose="020F0502020204030204" pitchFamily="34" charset="0"/>
              </a:rPr>
              <a:t>Las p</a:t>
            </a:r>
            <a:r>
              <a:rPr lang="es-ES" sz="2800" dirty="0">
                <a:latin typeface="Calibri" panose="020F0502020204030204" pitchFamily="34" charset="0"/>
              </a:rPr>
              <a:t>rincipales oficinas que registran la mayor cantidad de SNC por </a:t>
            </a:r>
            <a:r>
              <a:rPr lang="es-ES" dirty="0">
                <a:latin typeface="Calibri" panose="020F0502020204030204" pitchFamily="34" charset="0"/>
              </a:rPr>
              <a:t>Formularios </a:t>
            </a:r>
            <a:r>
              <a:rPr lang="es-ES" sz="2800" dirty="0">
                <a:latin typeface="Calibri" panose="020F0502020204030204" pitchFamily="34" charset="0"/>
              </a:rPr>
              <a:t>son: </a:t>
            </a:r>
          </a:p>
          <a:p>
            <a:pPr algn="just"/>
            <a:r>
              <a:rPr lang="es-ES" sz="2800" dirty="0">
                <a:latin typeface="Calibri" panose="020F0502020204030204" pitchFamily="34" charset="0"/>
              </a:rPr>
              <a:t>Oficina Principal (16)</a:t>
            </a:r>
          </a:p>
          <a:p>
            <a:pPr algn="just"/>
            <a:r>
              <a:rPr lang="es-ES" sz="2800" dirty="0">
                <a:latin typeface="Calibri" panose="020F0502020204030204" pitchFamily="34" charset="0"/>
              </a:rPr>
              <a:t>La Casona de Tibás (11)</a:t>
            </a:r>
          </a:p>
          <a:p>
            <a:pPr algn="just"/>
            <a:r>
              <a:rPr lang="es-ES" sz="2800" dirty="0">
                <a:latin typeface="Calibri" panose="020F0502020204030204" pitchFamily="34" charset="0"/>
              </a:rPr>
              <a:t>Ciudad Quesada (9). </a:t>
            </a:r>
          </a:p>
          <a:p>
            <a:pPr marL="0" indent="0" algn="just">
              <a:buNone/>
            </a:pPr>
            <a:endParaRPr lang="es-ES" sz="2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s-ES" sz="2800" dirty="0">
                <a:latin typeface="Calibri" panose="020F0502020204030204" pitchFamily="34" charset="0"/>
              </a:rPr>
              <a:t>Las SNC predominantes por formularios son por, errores en los formularios (45 casos) formularios incompletos(42 casos) y errores en el IRC (24 casos).</a:t>
            </a:r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0324CE4-1A07-4495-A0A4-81A5F7DCF7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36802"/>
              </p:ext>
            </p:extLst>
          </p:nvPr>
        </p:nvGraphicFramePr>
        <p:xfrm>
          <a:off x="838200" y="927100"/>
          <a:ext cx="7153278" cy="500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287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09E0641-5882-4194-9D62-208158E2CB2D}"/>
              </a:ext>
            </a:extLst>
          </p:cNvPr>
          <p:cNvSpPr txBox="1">
            <a:spLocks/>
          </p:cNvSpPr>
          <p:nvPr/>
        </p:nvSpPr>
        <p:spPr>
          <a:xfrm>
            <a:off x="2328655" y="179488"/>
            <a:ext cx="7534689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Tipo Detalle: Sistemas</a:t>
            </a:r>
            <a:endParaRPr lang="es-CR" sz="4400" b="1" dirty="0">
              <a:solidFill>
                <a:srgbClr val="001A72"/>
              </a:solidFill>
              <a:latin typeface="BN font" panose="02000505050000020004" pitchFamily="2" charset="0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137C061-6BEA-490B-8E90-560CFD0246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455795"/>
              </p:ext>
            </p:extLst>
          </p:nvPr>
        </p:nvGraphicFramePr>
        <p:xfrm>
          <a:off x="604291" y="2008681"/>
          <a:ext cx="5166922" cy="399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D2DA273-89EC-429D-B8CD-2F0EB1B4E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480966"/>
              </p:ext>
            </p:extLst>
          </p:nvPr>
        </p:nvGraphicFramePr>
        <p:xfrm>
          <a:off x="5876144" y="2008681"/>
          <a:ext cx="6098732" cy="399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431160-B876-4636-ADF3-224E156DCDD5}"/>
              </a:ext>
            </a:extLst>
          </p:cNvPr>
          <p:cNvSpPr txBox="1">
            <a:spLocks/>
          </p:cNvSpPr>
          <p:nvPr/>
        </p:nvSpPr>
        <p:spPr>
          <a:xfrm>
            <a:off x="636726" y="1033562"/>
            <a:ext cx="10918548" cy="975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>
                <a:latin typeface="Calibri" panose="020F0502020204030204" pitchFamily="34" charset="0"/>
              </a:rPr>
              <a:t>Las principales oficinas que registran la mayor cantidad de SNC por Sistemas son: Frailes (3), Real Cariari (2), Santa Cruz (2), Grecia (2). </a:t>
            </a:r>
          </a:p>
          <a:p>
            <a:pPr algn="l"/>
            <a:r>
              <a:rPr lang="es-ES" sz="1800" dirty="0">
                <a:latin typeface="Calibri" panose="020F0502020204030204" pitchFamily="34" charset="0"/>
              </a:rPr>
              <a:t>Las SNC predominantes por problemas con sistemas son: MPC (19 casos) Gestor (2), </a:t>
            </a:r>
            <a:r>
              <a:rPr lang="es-ES" sz="1800" dirty="0" err="1">
                <a:latin typeface="Calibri" panose="020F0502020204030204" pitchFamily="34" charset="0"/>
              </a:rPr>
              <a:t>Siacc</a:t>
            </a:r>
            <a:r>
              <a:rPr lang="es-ES" sz="1800" dirty="0">
                <a:latin typeface="Calibri" panose="020F0502020204030204" pitchFamily="34" charset="0"/>
              </a:rPr>
              <a:t> (1).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831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AF765E-3B30-4F52-BF08-F47635C1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4"/>
            <a:ext cx="10515600" cy="857176"/>
          </a:xfrm>
        </p:spPr>
        <p:txBody>
          <a:bodyPr/>
          <a:lstStyle/>
          <a:p>
            <a:pPr algn="ctr"/>
            <a:r>
              <a:rPr lang="es-ES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Tipo Detalle: Garantía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74BF3-5C87-4D58-AE9C-15668012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97" y="1015760"/>
            <a:ext cx="11332564" cy="1103520"/>
          </a:xfrm>
        </p:spPr>
        <p:txBody>
          <a:bodyPr>
            <a:noAutofit/>
          </a:bodyPr>
          <a:lstStyle/>
          <a:p>
            <a:r>
              <a:rPr lang="es-ES" sz="1800" dirty="0">
                <a:latin typeface="Calibri" panose="020F0502020204030204" pitchFamily="34" charset="0"/>
              </a:rPr>
              <a:t>Las oficinas que registran la mayor cantidad de SNC por garantía son: Ciudad Quesada (2), Aserrí (1), San Vito de Coto Brus (1). </a:t>
            </a:r>
          </a:p>
          <a:p>
            <a:r>
              <a:rPr lang="es-ES" sz="1800" dirty="0">
                <a:latin typeface="Calibri" panose="020F0502020204030204" pitchFamily="34" charset="0"/>
              </a:rPr>
              <a:t>Las SNC predominantes por garantía son: garantía no cubre (6) Garantía no es a satisfacción del banco (5), Incumple garantía (3).</a:t>
            </a:r>
            <a:endParaRPr lang="en-US" sz="1800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937B39E4-1626-4D20-AFE8-490764C0F4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498919"/>
              </p:ext>
            </p:extLst>
          </p:nvPr>
        </p:nvGraphicFramePr>
        <p:xfrm>
          <a:off x="614597" y="2263515"/>
          <a:ext cx="5816184" cy="3756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8FDA89D-8E70-4C9A-91A7-7522728C26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98189"/>
              </p:ext>
            </p:extLst>
          </p:nvPr>
        </p:nvGraphicFramePr>
        <p:xfrm>
          <a:off x="6805534" y="2263515"/>
          <a:ext cx="5251554" cy="3760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912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E1D407B-1842-4940-9A8F-3CECE90FAD71}"/>
              </a:ext>
            </a:extLst>
          </p:cNvPr>
          <p:cNvSpPr txBox="1">
            <a:spLocks/>
          </p:cNvSpPr>
          <p:nvPr/>
        </p:nvSpPr>
        <p:spPr>
          <a:xfrm>
            <a:off x="2137660" y="45334"/>
            <a:ext cx="7534689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Tipo Detalle: Estudios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4572A74-4646-42C5-96A0-87A0732AB1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524256"/>
              </p:ext>
            </p:extLst>
          </p:nvPr>
        </p:nvGraphicFramePr>
        <p:xfrm>
          <a:off x="677211" y="2213001"/>
          <a:ext cx="5603667" cy="3745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3977041-D8B0-4BBC-AA72-355B3306C6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988577"/>
              </p:ext>
            </p:extLst>
          </p:nvPr>
        </p:nvGraphicFramePr>
        <p:xfrm>
          <a:off x="6565692" y="2213001"/>
          <a:ext cx="5296524" cy="3745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E9A8F8-3C9F-4DBB-B270-DFD816AE318C}"/>
              </a:ext>
            </a:extLst>
          </p:cNvPr>
          <p:cNvSpPr txBox="1">
            <a:spLocks/>
          </p:cNvSpPr>
          <p:nvPr/>
        </p:nvSpPr>
        <p:spPr>
          <a:xfrm>
            <a:off x="838200" y="1004445"/>
            <a:ext cx="11024016" cy="1103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200" dirty="0">
                <a:latin typeface="Calibri" panose="020F0502020204030204" pitchFamily="34" charset="0"/>
              </a:rPr>
              <a:t>Las</a:t>
            </a:r>
            <a:r>
              <a:rPr lang="es-ES" sz="2800" dirty="0">
                <a:latin typeface="Calibri" panose="020F0502020204030204" pitchFamily="34" charset="0"/>
              </a:rPr>
              <a:t> oficinas que registran la mayor cantidad de SNC por </a:t>
            </a:r>
            <a:r>
              <a:rPr lang="es-ES" sz="3200" dirty="0">
                <a:latin typeface="Calibri" panose="020F0502020204030204" pitchFamily="34" charset="0"/>
              </a:rPr>
              <a:t>estudios </a:t>
            </a:r>
            <a:r>
              <a:rPr lang="es-ES" sz="2800" dirty="0">
                <a:latin typeface="Calibri" panose="020F0502020204030204" pitchFamily="34" charset="0"/>
              </a:rPr>
              <a:t>son: Oficina Principal (2), Escazú (2), San Pedro (1). </a:t>
            </a:r>
          </a:p>
          <a:p>
            <a:pPr algn="just"/>
            <a:r>
              <a:rPr lang="es-ES" sz="2800" dirty="0">
                <a:latin typeface="Calibri" panose="020F0502020204030204" pitchFamily="34" charset="0"/>
              </a:rPr>
              <a:t>Las SNC predominantes por estudios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sz="2800" dirty="0">
                <a:latin typeface="Calibri" panose="020F0502020204030204" pitchFamily="34" charset="0"/>
              </a:rPr>
              <a:t>son: estudios con referencias (5) Ausencia de estudios (4), Estudios vencidos (4).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618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ABB2F7C-3F6E-4E99-AADF-B5372CD48727}"/>
              </a:ext>
            </a:extLst>
          </p:cNvPr>
          <p:cNvSpPr txBox="1">
            <a:spLocks/>
          </p:cNvSpPr>
          <p:nvPr/>
        </p:nvSpPr>
        <p:spPr>
          <a:xfrm>
            <a:off x="2152650" y="365130"/>
            <a:ext cx="7886700" cy="789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CR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SNC por Zona Comercial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66AEBB70-ADDC-4E8B-BACB-A00879C9B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264185"/>
              </p:ext>
            </p:extLst>
          </p:nvPr>
        </p:nvGraphicFramePr>
        <p:xfrm>
          <a:off x="734666" y="1154243"/>
          <a:ext cx="4725230" cy="489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4CC9FDFE-A19B-4CEB-A980-2D5DAA77C2C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0459874"/>
              </p:ext>
            </p:extLst>
          </p:nvPr>
        </p:nvGraphicFramePr>
        <p:xfrm>
          <a:off x="5724939" y="2164920"/>
          <a:ext cx="6012359" cy="3879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A7E0C6B-2E61-4E3E-8A92-CFBE9B5BAC48}"/>
              </a:ext>
            </a:extLst>
          </p:cNvPr>
          <p:cNvSpPr txBox="1">
            <a:spLocks/>
          </p:cNvSpPr>
          <p:nvPr/>
        </p:nvSpPr>
        <p:spPr>
          <a:xfrm>
            <a:off x="5552661" y="1094283"/>
            <a:ext cx="6639339" cy="107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800" b="0" i="0" u="none" strike="noStrike" baseline="0" dirty="0">
                <a:latin typeface="Calibri" panose="020F0502020204030204" pitchFamily="34" charset="0"/>
              </a:rPr>
              <a:t>San José Este y Alajuela Norte, registraron el mayor número de Salidas No Conformes para el periodo de Julio a Setiembre 2021.</a:t>
            </a:r>
          </a:p>
          <a:p>
            <a:r>
              <a:rPr lang="es-CR" sz="1800" b="0" i="0" u="none" strike="noStrike" baseline="0" dirty="0">
                <a:latin typeface="Calibri" panose="020F0502020204030204" pitchFamily="34" charset="0"/>
              </a:rPr>
              <a:t>Cada una representa el 20% y 18% respectivamente.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18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7D28B7-4F2A-402F-BEE2-36FC4BFF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57"/>
            <a:ext cx="10515600" cy="792571"/>
          </a:xfrm>
        </p:spPr>
        <p:txBody>
          <a:bodyPr/>
          <a:lstStyle/>
          <a:p>
            <a:pPr algn="ctr"/>
            <a:r>
              <a:rPr lang="es-CR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Tipo Detalle: Trámite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439F82-3DA7-46A7-8C5A-3170AD35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676" y="1199213"/>
            <a:ext cx="4183504" cy="486850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sz="3200" dirty="0">
                <a:latin typeface="Calibri" panose="020F0502020204030204" pitchFamily="34" charset="0"/>
              </a:rPr>
              <a:t>Las</a:t>
            </a:r>
            <a:r>
              <a:rPr lang="es-ES" sz="2800" dirty="0">
                <a:latin typeface="Calibri" panose="020F0502020204030204" pitchFamily="34" charset="0"/>
              </a:rPr>
              <a:t> oficinas que registran la mayor cantidad de SNC por </a:t>
            </a:r>
            <a:r>
              <a:rPr lang="es-ES" sz="3200" dirty="0">
                <a:latin typeface="Calibri" panose="020F0502020204030204" pitchFamily="34" charset="0"/>
              </a:rPr>
              <a:t>trámite </a:t>
            </a:r>
            <a:r>
              <a:rPr lang="es-ES" sz="2800" dirty="0">
                <a:latin typeface="Calibri" panose="020F0502020204030204" pitchFamily="34" charset="0"/>
              </a:rPr>
              <a:t>son: </a:t>
            </a:r>
          </a:p>
          <a:p>
            <a:pPr algn="just"/>
            <a:r>
              <a:rPr lang="es-ES" sz="2800" dirty="0">
                <a:latin typeface="Calibri" panose="020F0502020204030204" pitchFamily="34" charset="0"/>
              </a:rPr>
              <a:t>Esparza (2)</a:t>
            </a:r>
          </a:p>
          <a:p>
            <a:pPr algn="just"/>
            <a:r>
              <a:rPr lang="es-ES" sz="2800" dirty="0">
                <a:latin typeface="Calibri" panose="020F0502020204030204" pitchFamily="34" charset="0"/>
              </a:rPr>
              <a:t>Zapote (2)</a:t>
            </a:r>
          </a:p>
          <a:p>
            <a:pPr algn="just"/>
            <a:r>
              <a:rPr lang="es-ES" sz="2800" dirty="0">
                <a:latin typeface="Calibri" panose="020F0502020204030204" pitchFamily="34" charset="0"/>
              </a:rPr>
              <a:t>Palmares Perez Zeledón (2). </a:t>
            </a:r>
          </a:p>
          <a:p>
            <a:pPr marL="0" indent="0" algn="just">
              <a:buNone/>
            </a:pPr>
            <a:endParaRPr lang="es-ES" sz="2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s-ES" sz="2800" dirty="0">
                <a:latin typeface="Calibri" panose="020F0502020204030204" pitchFamily="34" charset="0"/>
              </a:rPr>
              <a:t>Todas las SNC por motivos referentes al trámite</a:t>
            </a:r>
            <a:r>
              <a:rPr lang="es-ES" dirty="0">
                <a:latin typeface="Calibri" panose="020F0502020204030204" pitchFamily="34" charset="0"/>
              </a:rPr>
              <a:t> es</a:t>
            </a:r>
            <a:r>
              <a:rPr lang="es-ES" sz="2800" dirty="0">
                <a:latin typeface="Calibri" panose="020F0502020204030204" pitchFamily="34" charset="0"/>
              </a:rPr>
              <a:t>: cambio de condiciones.</a:t>
            </a:r>
            <a:endParaRPr lang="en-US" sz="3200" dirty="0"/>
          </a:p>
          <a:p>
            <a:pPr algn="just"/>
            <a:endParaRPr lang="en-US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856E180-8D32-4B71-96D4-8EA78B55BA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485718"/>
              </p:ext>
            </p:extLst>
          </p:nvPr>
        </p:nvGraphicFramePr>
        <p:xfrm>
          <a:off x="629587" y="1199213"/>
          <a:ext cx="6730583" cy="4501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64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4A21AB0-FB00-4741-B142-D3BB5ECE450F}"/>
              </a:ext>
            </a:extLst>
          </p:cNvPr>
          <p:cNvSpPr txBox="1">
            <a:spLocks/>
          </p:cNvSpPr>
          <p:nvPr/>
        </p:nvSpPr>
        <p:spPr>
          <a:xfrm>
            <a:off x="2152650" y="125283"/>
            <a:ext cx="7534689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Tipo Detalle: Notariado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9724325-5022-474B-820A-EBA0F6FA80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555187"/>
              </p:ext>
            </p:extLst>
          </p:nvPr>
        </p:nvGraphicFramePr>
        <p:xfrm>
          <a:off x="894521" y="2159826"/>
          <a:ext cx="5426765" cy="3846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36D842B1-C075-44BE-89A6-4F22B8A684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25823"/>
              </p:ext>
            </p:extLst>
          </p:nvPr>
        </p:nvGraphicFramePr>
        <p:xfrm>
          <a:off x="6725479" y="2159826"/>
          <a:ext cx="4572000" cy="3846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906611-014E-4285-ADC7-1643759431BB}"/>
              </a:ext>
            </a:extLst>
          </p:cNvPr>
          <p:cNvSpPr txBox="1">
            <a:spLocks/>
          </p:cNvSpPr>
          <p:nvPr/>
        </p:nvSpPr>
        <p:spPr>
          <a:xfrm>
            <a:off x="662194" y="1017832"/>
            <a:ext cx="11210016" cy="110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200" dirty="0">
                <a:latin typeface="Calibri" panose="020F0502020204030204" pitchFamily="34" charset="0"/>
              </a:rPr>
              <a:t>Las</a:t>
            </a:r>
            <a:r>
              <a:rPr lang="es-ES" sz="2800" dirty="0">
                <a:latin typeface="Calibri" panose="020F0502020204030204" pitchFamily="34" charset="0"/>
              </a:rPr>
              <a:t> oficinas que registran las SNC por </a:t>
            </a:r>
            <a:r>
              <a:rPr lang="es-ES" sz="3200" dirty="0">
                <a:latin typeface="Calibri" panose="020F0502020204030204" pitchFamily="34" charset="0"/>
              </a:rPr>
              <a:t>notariado </a:t>
            </a:r>
            <a:r>
              <a:rPr lang="es-ES" sz="2800" dirty="0">
                <a:latin typeface="Calibri" panose="020F0502020204030204" pitchFamily="34" charset="0"/>
              </a:rPr>
              <a:t>son: Grecia(1), Bataan (1). </a:t>
            </a:r>
          </a:p>
          <a:p>
            <a:pPr algn="just"/>
            <a:r>
              <a:rPr lang="es-ES" sz="2800" dirty="0">
                <a:latin typeface="Calibri" panose="020F0502020204030204" pitchFamily="34" charset="0"/>
              </a:rPr>
              <a:t>Todas las SNC por notariado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sz="2800" dirty="0">
                <a:latin typeface="Calibri" panose="020F0502020204030204" pitchFamily="34" charset="0"/>
              </a:rPr>
              <a:t>fueron por: ajustes en el IRC (2).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4318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66E775F-9CB8-42EF-BF83-D5AC44BC94DD}"/>
              </a:ext>
            </a:extLst>
          </p:cNvPr>
          <p:cNvSpPr txBox="1">
            <a:spLocks/>
          </p:cNvSpPr>
          <p:nvPr/>
        </p:nvSpPr>
        <p:spPr>
          <a:xfrm>
            <a:off x="2165904" y="100083"/>
            <a:ext cx="7534689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R" sz="4400" b="1" dirty="0">
              <a:solidFill>
                <a:srgbClr val="001A72"/>
              </a:solidFill>
              <a:latin typeface="BN font" panose="02000505050000020004" pitchFamily="2" charset="0"/>
            </a:endParaRPr>
          </a:p>
          <a:p>
            <a:r>
              <a:rPr lang="es-CR" sz="6600" b="1" dirty="0">
                <a:solidFill>
                  <a:srgbClr val="001A72"/>
                </a:solidFill>
                <a:latin typeface="BN font" panose="02000505050000020004" pitchFamily="2" charset="0"/>
              </a:rPr>
              <a:t>Solicitudes con 2 SNC por ZC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6FAAE02-653E-4D72-8752-F6A7D3E1C0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634293"/>
              </p:ext>
            </p:extLst>
          </p:nvPr>
        </p:nvGraphicFramePr>
        <p:xfrm>
          <a:off x="662608" y="954158"/>
          <a:ext cx="7182679" cy="4518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4E1FDD-8382-4EC0-8A27-BA675B66BF64}"/>
              </a:ext>
            </a:extLst>
          </p:cNvPr>
          <p:cNvSpPr txBox="1">
            <a:spLocks/>
          </p:cNvSpPr>
          <p:nvPr/>
        </p:nvSpPr>
        <p:spPr>
          <a:xfrm>
            <a:off x="8004314" y="1215254"/>
            <a:ext cx="3525078" cy="2521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200" dirty="0">
                <a:latin typeface="Calibri" panose="020F0502020204030204" pitchFamily="34" charset="0"/>
              </a:rPr>
              <a:t>El gráfico muestra la cantidad de solicitudes por zona comercial  mayor o igual a 2 SNC.</a:t>
            </a:r>
            <a:endParaRPr lang="en-US" sz="32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92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6C828-91FB-445B-B1F6-9A6AD9A09EA4}"/>
              </a:ext>
            </a:extLst>
          </p:cNvPr>
          <p:cNvSpPr txBox="1">
            <a:spLocks/>
          </p:cNvSpPr>
          <p:nvPr/>
        </p:nvSpPr>
        <p:spPr>
          <a:xfrm>
            <a:off x="2112895" y="157410"/>
            <a:ext cx="7534689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Solicitudes con 3 o más SNC por ZC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2477AA-A537-4E97-955F-0A78CC0A3D43}"/>
              </a:ext>
            </a:extLst>
          </p:cNvPr>
          <p:cNvSpPr txBox="1">
            <a:spLocks/>
          </p:cNvSpPr>
          <p:nvPr/>
        </p:nvSpPr>
        <p:spPr>
          <a:xfrm>
            <a:off x="7739270" y="1690692"/>
            <a:ext cx="3974293" cy="415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200" dirty="0">
                <a:latin typeface="Calibri" panose="020F0502020204030204" pitchFamily="34" charset="0"/>
              </a:rPr>
              <a:t>El gráfico muestra la cantidad de solicitudes por zona comercial  mayor o igual a 3 SNC.</a:t>
            </a:r>
            <a:endParaRPr lang="en-US" sz="3200" dirty="0"/>
          </a:p>
          <a:p>
            <a:endParaRPr lang="en-US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98E0ED47-7C18-4C21-9E0D-4A4690DA9B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672050"/>
              </p:ext>
            </p:extLst>
          </p:nvPr>
        </p:nvGraphicFramePr>
        <p:xfrm>
          <a:off x="1245705" y="1254491"/>
          <a:ext cx="6023838" cy="4349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8375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69C3B-B7A3-4B51-9BA2-E2BFDBD1B41A}"/>
              </a:ext>
            </a:extLst>
          </p:cNvPr>
          <p:cNvSpPr txBox="1">
            <a:spLocks/>
          </p:cNvSpPr>
          <p:nvPr/>
        </p:nvSpPr>
        <p:spPr>
          <a:xfrm>
            <a:off x="2152651" y="365126"/>
            <a:ext cx="7534689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TASA DE REPROCESO SNC</a:t>
            </a:r>
            <a:endParaRPr lang="es-CR" sz="4400" b="1" dirty="0">
              <a:solidFill>
                <a:srgbClr val="001A72"/>
              </a:solidFill>
              <a:latin typeface="BN font" panose="020005050500000200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41EDB0-C16E-4314-B34D-4CE4ADBF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16" y="1558977"/>
            <a:ext cx="9473784" cy="42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83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E1F49-6A07-4177-91CE-6FEC0491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CANTIDAD SNC POR MES/ZC</a:t>
            </a:r>
            <a:br>
              <a:rPr lang="es-CR" sz="4400" b="1" dirty="0">
                <a:solidFill>
                  <a:srgbClr val="001A72"/>
                </a:solidFill>
                <a:latin typeface="BN font" panose="02000505050000020004" pitchFamily="2" charset="0"/>
              </a:rPr>
            </a:br>
            <a:endParaRPr lang="es-C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37807A5-86E6-425D-BEAF-FAE13B29F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8977"/>
            <a:ext cx="11019019" cy="4242216"/>
          </a:xfrm>
        </p:spPr>
      </p:pic>
    </p:spTree>
    <p:extLst>
      <p:ext uri="{BB962C8B-B14F-4D97-AF65-F5344CB8AC3E}">
        <p14:creationId xmlns:p14="http://schemas.microsoft.com/office/powerpoint/2010/main" val="686013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5E014-A88F-4F01-B0B1-F02FDDFC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TOP 10 OFICINAS CON MÁS SNC /EN LOS ÚLTIMOS 6 MESES</a:t>
            </a:r>
            <a:br>
              <a:rPr lang="es-CR" sz="4400" b="1" dirty="0">
                <a:solidFill>
                  <a:srgbClr val="001A72"/>
                </a:solidFill>
                <a:latin typeface="BN font" panose="02000505050000020004" pitchFamily="2" charset="0"/>
              </a:rPr>
            </a:br>
            <a:endParaRPr lang="es-C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DB3BC2-D14B-48A1-881B-E5E3F90DF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213" y="1424066"/>
            <a:ext cx="10403174" cy="4302177"/>
          </a:xfrm>
        </p:spPr>
      </p:pic>
    </p:spTree>
    <p:extLst>
      <p:ext uri="{BB962C8B-B14F-4D97-AF65-F5344CB8AC3E}">
        <p14:creationId xmlns:p14="http://schemas.microsoft.com/office/powerpoint/2010/main" val="3787280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9CAC4-BFC0-4D24-896A-5CD63398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54"/>
            <a:ext cx="10515600" cy="806272"/>
          </a:xfrm>
        </p:spPr>
        <p:txBody>
          <a:bodyPr/>
          <a:lstStyle/>
          <a:p>
            <a:r>
              <a:rPr lang="es-ES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OFICINAS SIN SNC EN LOS ÚLTIMOS 6 MESES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57955D-C378-4A3B-96AD-6042C200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922" y="1026826"/>
            <a:ext cx="6880484" cy="480434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1BDE9EE-D082-4550-BA30-BB822AEF6176}"/>
              </a:ext>
            </a:extLst>
          </p:cNvPr>
          <p:cNvSpPr txBox="1"/>
          <p:nvPr/>
        </p:nvSpPr>
        <p:spPr>
          <a:xfrm>
            <a:off x="628337" y="1182230"/>
            <a:ext cx="39136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La tabla muestra las oficinas que en los últimos seis meses no han registrado ni una salida no conforme. 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4115411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BA880-FE70-46E1-B041-FD94B0B0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30220"/>
            <a:ext cx="7886700" cy="68738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CR" b="1" dirty="0">
                <a:solidFill>
                  <a:srgbClr val="B7BF10"/>
                </a:solidFill>
                <a:latin typeface="BN font" panose="02000505050000020004" pitchFamily="2" charset="0"/>
              </a:rPr>
              <a:t>Recomendaciones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1C4F3D-3F7C-4335-BA7F-7376F05F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45" y="1088439"/>
            <a:ext cx="10993724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s-CR" sz="2000" dirty="0">
                <a:solidFill>
                  <a:srgbClr val="001A72"/>
                </a:solidFill>
                <a:latin typeface="BN font" panose="02000505050000020004" pitchFamily="2" charset="0"/>
                <a:ea typeface="+mj-ea"/>
                <a:cs typeface="+mj-cs"/>
              </a:rPr>
              <a:t>Utilizar el Formulario Único para evitar la incidencia en errores a causa de formularios.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CR" sz="2000" dirty="0">
              <a:solidFill>
                <a:srgbClr val="001A72"/>
              </a:solidFill>
              <a:latin typeface="BN font" panose="02000505050000020004" pitchFamily="2" charset="0"/>
              <a:ea typeface="+mj-ea"/>
              <a:cs typeface="+mj-cs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s-CR" sz="2000" dirty="0">
                <a:solidFill>
                  <a:srgbClr val="001A72"/>
                </a:solidFill>
                <a:latin typeface="BN font" panose="02000505050000020004" pitchFamily="2" charset="0"/>
                <a:ea typeface="+mj-ea"/>
                <a:cs typeface="+mj-cs"/>
              </a:rPr>
              <a:t>Capacitaciones, a las oficinas con mayores SNC, se podrían escoger las oficinas con mayor reincidencia y en los temas más complejos como lo son la capacidad de pago.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es-CR" sz="2000" dirty="0">
              <a:solidFill>
                <a:srgbClr val="001A72"/>
              </a:solidFill>
              <a:latin typeface="BN font" panose="02000505050000020004" pitchFamily="2" charset="0"/>
              <a:ea typeface="+mj-ea"/>
              <a:cs typeface="+mj-cs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s-CR" sz="2000" dirty="0">
                <a:solidFill>
                  <a:srgbClr val="001A72"/>
                </a:solidFill>
                <a:latin typeface="BN font" panose="02000505050000020004" pitchFamily="2" charset="0"/>
                <a:ea typeface="+mj-ea"/>
                <a:cs typeface="+mj-cs"/>
              </a:rPr>
              <a:t>La implementación de tutoriales en </a:t>
            </a:r>
            <a:r>
              <a:rPr lang="es-CR" sz="2000" dirty="0" err="1">
                <a:solidFill>
                  <a:srgbClr val="001A72"/>
                </a:solidFill>
                <a:latin typeface="BN font" panose="02000505050000020004" pitchFamily="2" charset="0"/>
                <a:ea typeface="+mj-ea"/>
                <a:cs typeface="+mj-cs"/>
              </a:rPr>
              <a:t>microsoft</a:t>
            </a:r>
            <a:r>
              <a:rPr lang="es-CR" sz="2000" dirty="0">
                <a:solidFill>
                  <a:srgbClr val="001A72"/>
                </a:solidFill>
                <a:latin typeface="BN font" panose="02000505050000020004" pitchFamily="2" charset="0"/>
                <a:ea typeface="+mj-ea"/>
                <a:cs typeface="+mj-cs"/>
              </a:rPr>
              <a:t> </a:t>
            </a:r>
            <a:r>
              <a:rPr lang="es-CR" sz="2000" dirty="0" err="1">
                <a:solidFill>
                  <a:srgbClr val="001A72"/>
                </a:solidFill>
                <a:latin typeface="BN font" panose="02000505050000020004" pitchFamily="2" charset="0"/>
                <a:ea typeface="+mj-ea"/>
                <a:cs typeface="+mj-cs"/>
              </a:rPr>
              <a:t>stream</a:t>
            </a:r>
            <a:r>
              <a:rPr lang="es-CR" sz="2000" dirty="0">
                <a:solidFill>
                  <a:srgbClr val="001A72"/>
                </a:solidFill>
                <a:latin typeface="BN font" panose="02000505050000020004" pitchFamily="2" charset="0"/>
                <a:ea typeface="+mj-ea"/>
                <a:cs typeface="+mj-cs"/>
              </a:rPr>
              <a:t>, o en alguna plataforma del BN, donde el usuario pueda ingresar a buscar el tema que necesita en el momento preciso.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CR" sz="2000" dirty="0">
              <a:solidFill>
                <a:srgbClr val="001A72"/>
              </a:solidFill>
              <a:latin typeface="BN font" panose="02000505050000020004" pitchFamily="2" charset="0"/>
              <a:ea typeface="+mj-ea"/>
              <a:cs typeface="+mj-cs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s-CR" sz="2000" dirty="0">
                <a:solidFill>
                  <a:srgbClr val="001A72"/>
                </a:solidFill>
                <a:latin typeface="BN font" panose="02000505050000020004" pitchFamily="2" charset="0"/>
                <a:ea typeface="+mj-ea"/>
                <a:cs typeface="+mj-cs"/>
              </a:rPr>
              <a:t>La implementación de un </a:t>
            </a:r>
            <a:r>
              <a:rPr lang="es-CR" sz="2000" dirty="0" err="1">
                <a:solidFill>
                  <a:srgbClr val="001A72"/>
                </a:solidFill>
                <a:latin typeface="BN font" panose="02000505050000020004" pitchFamily="2" charset="0"/>
                <a:ea typeface="+mj-ea"/>
                <a:cs typeface="+mj-cs"/>
              </a:rPr>
              <a:t>chatbots</a:t>
            </a:r>
            <a:r>
              <a:rPr lang="es-CR" sz="2000" dirty="0">
                <a:solidFill>
                  <a:srgbClr val="001A72"/>
                </a:solidFill>
                <a:latin typeface="BN font" panose="02000505050000020004" pitchFamily="2" charset="0"/>
                <a:ea typeface="+mj-ea"/>
                <a:cs typeface="+mj-cs"/>
              </a:rPr>
              <a:t> (</a:t>
            </a:r>
            <a:r>
              <a:rPr lang="es-ES" sz="2000" dirty="0">
                <a:solidFill>
                  <a:srgbClr val="001A72"/>
                </a:solidFill>
                <a:latin typeface="BN font" panose="02000505050000020004" pitchFamily="2" charset="0"/>
                <a:ea typeface="+mj-ea"/>
                <a:cs typeface="+mj-cs"/>
              </a:rPr>
              <a:t>es una plataforma diseñada para comprender, aprender y conversar como un humano y responder consultas en tiempo real 24/7). Esta plataforma nos ayudaría a solventar la mayoría de consultas con requisitos, normativas y parte de capacidad de pago. </a:t>
            </a:r>
            <a:r>
              <a:rPr lang="es-CR" sz="1800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ddei5-0-ctp.trendmicro.com:443/wis/clicktime/v1/query?url=https%3a%2f%2fdrive.google.com%2ffile%2fd%2f1GkmK752Zgr3YOOXe5GcFdxBp6nNEGb2U%2fview%3fusp%3dsharing&amp;umid=ED0152A5-C859-BB05-B2CD-17A9D5F7B818&amp;auth=c41c1515baf61de3a931ab1ffc72d6507ac373e9-6b8d80b9c1ebe9796d046183bfe0ba465203715c</a:t>
            </a:r>
            <a:r>
              <a:rPr lang="es-CR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  </a:t>
            </a:r>
            <a:endParaRPr lang="es-C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ES" sz="2000" dirty="0">
              <a:solidFill>
                <a:srgbClr val="001A72"/>
              </a:solidFill>
              <a:latin typeface="BN font" panose="02000505050000020004" pitchFamily="2" charset="0"/>
              <a:ea typeface="+mj-ea"/>
              <a:cs typeface="+mj-cs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es-CR" sz="2000" dirty="0">
              <a:solidFill>
                <a:srgbClr val="001A72"/>
              </a:solidFill>
              <a:latin typeface="BN font" panose="02000505050000020004" pitchFamily="2" charset="0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CR" sz="2000" dirty="0">
              <a:solidFill>
                <a:srgbClr val="001A72"/>
              </a:solidFill>
              <a:latin typeface="BN font" panose="02000505050000020004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827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D8A4001-AC9C-4432-B906-CE56BC137B19}"/>
              </a:ext>
            </a:extLst>
          </p:cNvPr>
          <p:cNvSpPr txBox="1">
            <a:spLocks/>
          </p:cNvSpPr>
          <p:nvPr/>
        </p:nvSpPr>
        <p:spPr>
          <a:xfrm>
            <a:off x="2152651" y="185186"/>
            <a:ext cx="7826237" cy="874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SNC ZC San José Este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1DB1C8A9-B38B-4765-91A2-C7F09052B8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234781"/>
              </p:ext>
            </p:extLst>
          </p:nvPr>
        </p:nvGraphicFramePr>
        <p:xfrm>
          <a:off x="674558" y="1386871"/>
          <a:ext cx="11222792" cy="4444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6702A36-0D66-4A30-B2D8-BEFE8FB461EB}"/>
              </a:ext>
            </a:extLst>
          </p:cNvPr>
          <p:cNvSpPr txBox="1">
            <a:spLocks/>
          </p:cNvSpPr>
          <p:nvPr/>
        </p:nvSpPr>
        <p:spPr>
          <a:xfrm>
            <a:off x="573615" y="1023289"/>
            <a:ext cx="11424677" cy="36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sz="1800" b="0" i="0" u="none" strike="noStrike" baseline="0" dirty="0">
                <a:latin typeface="Calibri" panose="020F0502020204030204" pitchFamily="34" charset="0"/>
              </a:rPr>
              <a:t>La oficina de la Casona de Tibás, es la que registra el mayor número de SNC de la ZC Comercial San José Este, con 31 SNC.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903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AE6B1F-00DC-487A-8A7E-A12E72D6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9422"/>
            <a:ext cx="10515600" cy="639212"/>
          </a:xfrm>
        </p:spPr>
        <p:txBody>
          <a:bodyPr>
            <a:normAutofit fontScale="90000"/>
          </a:bodyPr>
          <a:lstStyle/>
          <a:p>
            <a:pPr algn="ctr"/>
            <a:r>
              <a:rPr lang="es-CR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SNC ZC Alajuela Norte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5ECD0E-44CB-4958-A745-DC0DACD3B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68634"/>
            <a:ext cx="11004032" cy="929286"/>
          </a:xfrm>
        </p:spPr>
        <p:txBody>
          <a:bodyPr>
            <a:normAutofit/>
          </a:bodyPr>
          <a:lstStyle/>
          <a:p>
            <a:r>
              <a:rPr lang="es-CR" sz="2400" b="0" i="0" u="none" strike="noStrike" baseline="0" dirty="0">
                <a:latin typeface="Calibri" panose="020F0502020204030204" pitchFamily="34" charset="0"/>
              </a:rPr>
              <a:t>La oficina de Ciudad Quesada, es la que registra el mayor número de SNC de la ZC Comercial Alajuela Norte, con 24 SNC. </a:t>
            </a: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574DB83-6D1E-41F0-9A35-CBFEF3590E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695430"/>
              </p:ext>
            </p:extLst>
          </p:nvPr>
        </p:nvGraphicFramePr>
        <p:xfrm>
          <a:off x="838200" y="1797921"/>
          <a:ext cx="11004029" cy="4191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11EDD7-C29D-486F-8F8D-D8A29FFC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988"/>
            <a:ext cx="10515600" cy="727881"/>
          </a:xfrm>
        </p:spPr>
        <p:txBody>
          <a:bodyPr/>
          <a:lstStyle/>
          <a:p>
            <a:pPr algn="ctr"/>
            <a:r>
              <a:rPr lang="es-CR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SNC ZC Puntarenas-Guanacaste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4CA7BC-6E9E-4F21-9C9C-C4277CC3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37" y="867869"/>
            <a:ext cx="11064615" cy="727881"/>
          </a:xfrm>
        </p:spPr>
        <p:txBody>
          <a:bodyPr>
            <a:normAutofit lnSpcReduction="10000"/>
          </a:bodyPr>
          <a:lstStyle/>
          <a:p>
            <a:r>
              <a:rPr lang="es-CR" sz="2400" b="0" i="0" u="none" strike="noStrike" baseline="0" dirty="0">
                <a:latin typeface="Calibri" panose="020F0502020204030204" pitchFamily="34" charset="0"/>
              </a:rPr>
              <a:t>La oficina de Liberia, es la que registra el mayor número de SNC de la ZC Comercial Puntarenas-Guanacaste, con 25 SNC. </a:t>
            </a: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F124693-9F95-423F-8EE6-40DD93A432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969697"/>
              </p:ext>
            </p:extLst>
          </p:nvPr>
        </p:nvGraphicFramePr>
        <p:xfrm>
          <a:off x="704538" y="1610740"/>
          <a:ext cx="11064615" cy="439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416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CAC26E4-4266-4CE5-8006-AC19C760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37"/>
            <a:ext cx="10515600" cy="502061"/>
          </a:xfrm>
        </p:spPr>
        <p:txBody>
          <a:bodyPr>
            <a:normAutofit fontScale="90000"/>
          </a:bodyPr>
          <a:lstStyle/>
          <a:p>
            <a:pPr algn="ctr"/>
            <a:r>
              <a:rPr lang="es-CR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SNC ZC Sur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BA7356-05F8-43F3-BD72-2DEB6DDE2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67190"/>
            <a:ext cx="11123951" cy="884316"/>
          </a:xfrm>
        </p:spPr>
        <p:txBody>
          <a:bodyPr/>
          <a:lstStyle/>
          <a:p>
            <a:r>
              <a:rPr lang="es-CR" sz="2800" b="0" i="0" u="none" strike="noStrike" baseline="0" dirty="0">
                <a:latin typeface="Calibri" panose="020F0502020204030204" pitchFamily="34" charset="0"/>
              </a:rPr>
              <a:t>La oficina de Quepos, es la que registra el mayor número de SNC de la ZC Comercial Sur, con 25 SNC.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F6245FA7-6B13-45D8-B018-DB638F5F7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508785"/>
              </p:ext>
            </p:extLst>
          </p:nvPr>
        </p:nvGraphicFramePr>
        <p:xfrm>
          <a:off x="838199" y="1751507"/>
          <a:ext cx="10959059" cy="4239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051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9602F5-2935-4A9C-89CC-B0B20822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77"/>
            <a:ext cx="10515600" cy="622270"/>
          </a:xfrm>
        </p:spPr>
        <p:txBody>
          <a:bodyPr>
            <a:normAutofit fontScale="90000"/>
          </a:bodyPr>
          <a:lstStyle/>
          <a:p>
            <a:pPr algn="ctr"/>
            <a:r>
              <a:rPr lang="es-CR" sz="4400" b="1" dirty="0">
                <a:solidFill>
                  <a:srgbClr val="001A72"/>
                </a:solidFill>
                <a:latin typeface="BN font" panose="02000505050000020004" pitchFamily="2" charset="0"/>
              </a:rPr>
              <a:t>SNC ZC Cartago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A89A15-25EA-4C4E-AE76-282A8C3C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547"/>
            <a:ext cx="11078980" cy="957746"/>
          </a:xfrm>
        </p:spPr>
        <p:txBody>
          <a:bodyPr/>
          <a:lstStyle/>
          <a:p>
            <a:r>
              <a:rPr lang="es-CR" sz="2800" b="0" i="0" u="none" strike="noStrike" baseline="0" dirty="0">
                <a:latin typeface="Calibri" panose="020F0502020204030204" pitchFamily="34" charset="0"/>
              </a:rPr>
              <a:t>La oficina de Cartago, es la que registra el mayor número de SNC de la ZC Comercial Cartago, con 16 SNC.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A8ED6E1-4879-4EC9-9593-EFDC1D8EE8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964110"/>
              </p:ext>
            </p:extLst>
          </p:nvPr>
        </p:nvGraphicFramePr>
        <p:xfrm>
          <a:off x="838199" y="1720293"/>
          <a:ext cx="11078979" cy="415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033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CCE91A-6AE5-4C2A-92C4-7F423649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141537"/>
            <a:ext cx="5802443" cy="779489"/>
          </a:xfrm>
        </p:spPr>
        <p:txBody>
          <a:bodyPr anchor="ctr">
            <a:normAutofit/>
          </a:bodyPr>
          <a:lstStyle/>
          <a:p>
            <a:pPr algn="ctr"/>
            <a:r>
              <a:rPr lang="es-CR" b="1" dirty="0">
                <a:solidFill>
                  <a:srgbClr val="001A72"/>
                </a:solidFill>
                <a:latin typeface="BN font" panose="02000505050000020004" pitchFamily="2" charset="0"/>
              </a:rPr>
              <a:t>SNC ZC San José Oeste</a:t>
            </a:r>
            <a:endParaRPr lang="en-US" b="1" dirty="0">
              <a:solidFill>
                <a:srgbClr val="001A72"/>
              </a:solidFill>
              <a:latin typeface="BN font" panose="02000505050000020004" pitchFamily="2" charset="0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A79EC0E-4386-48AE-8489-B2AB4574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45546" y="921026"/>
            <a:ext cx="304165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R" sz="2800" b="0" i="0" u="none" strike="noStrike" baseline="0" dirty="0">
                <a:latin typeface="Calibri" panose="020F0502020204030204" pitchFamily="34" charset="0"/>
              </a:rPr>
              <a:t>La oficina de Oficina Principal, es la que registra el mayor número de SNC de la ZC Comercial San José Oeste, con 68 SNC. </a:t>
            </a:r>
            <a:endParaRPr lang="en-US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E1F60EA-CEE6-418A-A431-7E3BC2B927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595488"/>
              </p:ext>
            </p:extLst>
          </p:nvPr>
        </p:nvGraphicFramePr>
        <p:xfrm>
          <a:off x="620780" y="921026"/>
          <a:ext cx="8112403" cy="501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273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5AF5317-6F07-4DA3-BD82-3FBC831D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12" y="207711"/>
            <a:ext cx="10515600" cy="654202"/>
          </a:xfrm>
        </p:spPr>
        <p:txBody>
          <a:bodyPr>
            <a:normAutofit fontScale="90000"/>
          </a:bodyPr>
          <a:lstStyle/>
          <a:p>
            <a:pPr algn="ctr"/>
            <a:r>
              <a:rPr lang="es-CR" b="1" dirty="0">
                <a:solidFill>
                  <a:srgbClr val="001A72"/>
                </a:solidFill>
                <a:latin typeface="BN font" panose="02000505050000020004" pitchFamily="2" charset="0"/>
              </a:rPr>
              <a:t>SNC ZC Heredia Limón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3E1E35-337B-4338-8C68-7D72C65FD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88" y="861913"/>
            <a:ext cx="11183912" cy="997502"/>
          </a:xfrm>
        </p:spPr>
        <p:txBody>
          <a:bodyPr/>
          <a:lstStyle/>
          <a:p>
            <a:r>
              <a:rPr lang="es-CR" sz="2800" b="0" i="0" u="none" strike="noStrike" baseline="0" dirty="0">
                <a:latin typeface="Calibri" panose="020F0502020204030204" pitchFamily="34" charset="0"/>
              </a:rPr>
              <a:t>La oficina de Heredia, es la que registra el mayor número de SNC de la ZC Comercial Cartago, con 15 SNC.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0C61FA2-6F0B-466E-8DB1-D4AB652F7F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276656"/>
              </p:ext>
            </p:extLst>
          </p:nvPr>
        </p:nvGraphicFramePr>
        <p:xfrm>
          <a:off x="838201" y="1859415"/>
          <a:ext cx="11048999" cy="4136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9249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 DGR" id="{FCCB59FA-3B29-4ED3-838D-DC001E02EAB7}" vid="{A23B8AF9-2B42-4E80-85A2-0268B31631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1154</Words>
  <Application>Microsoft Office PowerPoint</Application>
  <PresentationFormat>Panorámica</PresentationFormat>
  <Paragraphs>97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BN font</vt:lpstr>
      <vt:lpstr>Calibri</vt:lpstr>
      <vt:lpstr>Calibri Light</vt:lpstr>
      <vt:lpstr>Tema de Office</vt:lpstr>
      <vt:lpstr>1_Tema de Office</vt:lpstr>
      <vt:lpstr>Informe Salidas No Conformes</vt:lpstr>
      <vt:lpstr>Presentación de PowerPoint</vt:lpstr>
      <vt:lpstr>Presentación de PowerPoint</vt:lpstr>
      <vt:lpstr>SNC ZC Alajuela Norte</vt:lpstr>
      <vt:lpstr>SNC ZC Puntarenas-Guanacaste</vt:lpstr>
      <vt:lpstr>SNC ZC Sur</vt:lpstr>
      <vt:lpstr>SNC ZC Cartago</vt:lpstr>
      <vt:lpstr>SNC ZC San José Oeste</vt:lpstr>
      <vt:lpstr>SNC ZC Heredia Limón</vt:lpstr>
      <vt:lpstr>Presentación de PowerPoint</vt:lpstr>
      <vt:lpstr>Presentación de PowerPoint</vt:lpstr>
      <vt:lpstr>Presentación de PowerPoint</vt:lpstr>
      <vt:lpstr>Tipo Detalle: Normativa</vt:lpstr>
      <vt:lpstr>Tipo Detalle: Requisitos</vt:lpstr>
      <vt:lpstr>Presentación de PowerPoint</vt:lpstr>
      <vt:lpstr>Tipo Detalle: Formularios</vt:lpstr>
      <vt:lpstr>Presentación de PowerPoint</vt:lpstr>
      <vt:lpstr>Tipo Detalle: Garantía</vt:lpstr>
      <vt:lpstr>Presentación de PowerPoint</vt:lpstr>
      <vt:lpstr>Tipo Detalle: Trámite</vt:lpstr>
      <vt:lpstr>Presentación de PowerPoint</vt:lpstr>
      <vt:lpstr>Presentación de PowerPoint</vt:lpstr>
      <vt:lpstr>Presentación de PowerPoint</vt:lpstr>
      <vt:lpstr>Presentación de PowerPoint</vt:lpstr>
      <vt:lpstr>CANTIDAD SNC POR MES/ZC </vt:lpstr>
      <vt:lpstr>TOP 10 OFICINAS CON MÁS SNC /EN LOS ÚLTIMOS 6 MESES </vt:lpstr>
      <vt:lpstr>OFICINAS SIN SNC EN LOS ÚLTIMOS 6 MESES</vt:lpstr>
      <vt:lpstr>Recomendaciones</vt:lpstr>
    </vt:vector>
  </TitlesOfParts>
  <Company>BNC000BDA389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Nathalie Gonzalez Montoya</dc:creator>
  <cp:lastModifiedBy>Paola Janith Castro Chacon</cp:lastModifiedBy>
  <cp:revision>33</cp:revision>
  <dcterms:created xsi:type="dcterms:W3CDTF">2020-01-13T14:58:40Z</dcterms:created>
  <dcterms:modified xsi:type="dcterms:W3CDTF">2021-10-08T20:07:34Z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d6ef333-7861-4689-bb5e-bdbb70faf690_Enabled">
    <vt:lpwstr>true</vt:lpwstr>
  </property>
  <property fmtid="{D5CDD505-2E9C-101B-9397-08002B2CF9AE}" pid="3" name="MSIP_Label_2d6ef333-7861-4689-bb5e-bdbb70faf690_SetDate">
    <vt:lpwstr>2021-07-30T00:43:37Z</vt:lpwstr>
  </property>
  <property fmtid="{D5CDD505-2E9C-101B-9397-08002B2CF9AE}" pid="4" name="MSIP_Label_2d6ef333-7861-4689-bb5e-bdbb70faf690_Method">
    <vt:lpwstr>Privileged</vt:lpwstr>
  </property>
  <property fmtid="{D5CDD505-2E9C-101B-9397-08002B2CF9AE}" pid="5" name="MSIP_Label_2d6ef333-7861-4689-bb5e-bdbb70faf690_Name">
    <vt:lpwstr>Pública</vt:lpwstr>
  </property>
  <property fmtid="{D5CDD505-2E9C-101B-9397-08002B2CF9AE}" pid="6" name="MSIP_Label_2d6ef333-7861-4689-bb5e-bdbb70faf690_SiteId">
    <vt:lpwstr>e4821339-88e3-43d4-bd05-6954a946b94e</vt:lpwstr>
  </property>
  <property fmtid="{D5CDD505-2E9C-101B-9397-08002B2CF9AE}" pid="7" name="MSIP_Label_2d6ef333-7861-4689-bb5e-bdbb70faf690_ActionId">
    <vt:lpwstr>feb426d4-80d5-4c6e-86f9-43d538581b5f</vt:lpwstr>
  </property>
  <property fmtid="{D5CDD505-2E9C-101B-9397-08002B2CF9AE}" pid="8" name="MSIP_Label_2d6ef333-7861-4689-bb5e-bdbb70faf690_ContentBits">
    <vt:lpwstr>2</vt:lpwstr>
  </property>
  <property fmtid="{D5CDD505-2E9C-101B-9397-08002B2CF9AE}" pid="9" name="ClassificationContentMarkingFooterLocations">
    <vt:lpwstr>Tema de Office:8\1_Tema de Office:10</vt:lpwstr>
  </property>
  <property fmtid="{D5CDD505-2E9C-101B-9397-08002B2CF9AE}" pid="10" name="ClassificationContentMarkingFooterText">
    <vt:lpwstr>PÚBLICA</vt:lpwstr>
  </property>
</Properties>
</file>