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7"/>
  </p:notesMasterIdLst>
  <p:sldIdLst>
    <p:sldId id="256" r:id="rId2"/>
    <p:sldId id="551" r:id="rId3"/>
    <p:sldId id="674" r:id="rId4"/>
    <p:sldId id="675" r:id="rId5"/>
    <p:sldId id="676" r:id="rId6"/>
    <p:sldId id="677" r:id="rId7"/>
    <p:sldId id="678" r:id="rId8"/>
    <p:sldId id="807" r:id="rId9"/>
    <p:sldId id="832" r:id="rId10"/>
    <p:sldId id="808" r:id="rId11"/>
    <p:sldId id="809" r:id="rId12"/>
    <p:sldId id="810" r:id="rId13"/>
    <p:sldId id="811" r:id="rId14"/>
    <p:sldId id="812" r:id="rId15"/>
    <p:sldId id="813" r:id="rId16"/>
    <p:sldId id="814" r:id="rId17"/>
    <p:sldId id="815" r:id="rId18"/>
    <p:sldId id="847" r:id="rId19"/>
    <p:sldId id="635" r:id="rId20"/>
    <p:sldId id="661" r:id="rId21"/>
    <p:sldId id="662" r:id="rId22"/>
    <p:sldId id="757" r:id="rId23"/>
    <p:sldId id="758" r:id="rId24"/>
    <p:sldId id="759" r:id="rId25"/>
    <p:sldId id="760" r:id="rId26"/>
    <p:sldId id="663" r:id="rId27"/>
    <p:sldId id="664" r:id="rId28"/>
    <p:sldId id="665" r:id="rId29"/>
    <p:sldId id="666" r:id="rId30"/>
    <p:sldId id="667" r:id="rId31"/>
    <p:sldId id="668" r:id="rId32"/>
    <p:sldId id="669" r:id="rId33"/>
    <p:sldId id="670" r:id="rId34"/>
    <p:sldId id="671" r:id="rId35"/>
    <p:sldId id="672" r:id="rId36"/>
    <p:sldId id="634" r:id="rId37"/>
    <p:sldId id="636" r:id="rId38"/>
    <p:sldId id="848" r:id="rId39"/>
    <p:sldId id="633" r:id="rId40"/>
    <p:sldId id="640" r:id="rId41"/>
    <p:sldId id="641" r:id="rId42"/>
    <p:sldId id="642" r:id="rId43"/>
    <p:sldId id="643" r:id="rId44"/>
    <p:sldId id="644" r:id="rId45"/>
    <p:sldId id="645" r:id="rId46"/>
    <p:sldId id="648" r:id="rId47"/>
    <p:sldId id="647" r:id="rId48"/>
    <p:sldId id="649" r:id="rId49"/>
    <p:sldId id="650" r:id="rId50"/>
    <p:sldId id="651" r:id="rId51"/>
    <p:sldId id="851" r:id="rId52"/>
    <p:sldId id="652" r:id="rId53"/>
    <p:sldId id="653" r:id="rId54"/>
    <p:sldId id="654" r:id="rId55"/>
    <p:sldId id="655" r:id="rId56"/>
    <p:sldId id="656" r:id="rId57"/>
    <p:sldId id="849" r:id="rId58"/>
    <p:sldId id="657" r:id="rId59"/>
    <p:sldId id="637" r:id="rId60"/>
    <p:sldId id="658" r:id="rId61"/>
    <p:sldId id="659" r:id="rId62"/>
    <p:sldId id="852" r:id="rId63"/>
    <p:sldId id="850" r:id="rId64"/>
    <p:sldId id="891" r:id="rId65"/>
    <p:sldId id="854" r:id="rId66"/>
    <p:sldId id="855" r:id="rId67"/>
    <p:sldId id="856" r:id="rId68"/>
    <p:sldId id="857" r:id="rId69"/>
    <p:sldId id="858" r:id="rId70"/>
    <p:sldId id="859" r:id="rId71"/>
    <p:sldId id="860" r:id="rId72"/>
    <p:sldId id="861" r:id="rId73"/>
    <p:sldId id="862" r:id="rId74"/>
    <p:sldId id="863" r:id="rId75"/>
    <p:sldId id="864" r:id="rId76"/>
    <p:sldId id="865" r:id="rId77"/>
    <p:sldId id="866" r:id="rId78"/>
    <p:sldId id="867" r:id="rId79"/>
    <p:sldId id="868" r:id="rId80"/>
    <p:sldId id="869" r:id="rId81"/>
    <p:sldId id="870" r:id="rId82"/>
    <p:sldId id="871" r:id="rId83"/>
    <p:sldId id="890" r:id="rId84"/>
    <p:sldId id="872" r:id="rId85"/>
    <p:sldId id="892" r:id="rId86"/>
    <p:sldId id="893" r:id="rId87"/>
    <p:sldId id="873" r:id="rId88"/>
    <p:sldId id="874" r:id="rId89"/>
    <p:sldId id="876" r:id="rId90"/>
    <p:sldId id="877" r:id="rId91"/>
    <p:sldId id="878" r:id="rId92"/>
    <p:sldId id="879" r:id="rId93"/>
    <p:sldId id="880" r:id="rId94"/>
    <p:sldId id="881" r:id="rId95"/>
    <p:sldId id="882" r:id="rId96"/>
    <p:sldId id="883" r:id="rId97"/>
    <p:sldId id="884" r:id="rId98"/>
    <p:sldId id="885" r:id="rId99"/>
    <p:sldId id="886" r:id="rId100"/>
    <p:sldId id="887" r:id="rId101"/>
    <p:sldId id="888" r:id="rId102"/>
    <p:sldId id="889" r:id="rId103"/>
    <p:sldId id="875" r:id="rId104"/>
    <p:sldId id="853" r:id="rId105"/>
    <p:sldId id="264" r:id="rId10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3300"/>
    <a:srgbClr val="009999"/>
    <a:srgbClr val="00CCFF"/>
    <a:srgbClr val="D60093"/>
    <a:srgbClr val="FF6699"/>
    <a:srgbClr val="3333CC"/>
    <a:srgbClr val="99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9" autoAdjust="0"/>
    <p:restoredTop sz="73571" autoAdjust="0"/>
  </p:normalViewPr>
  <p:slideViewPr>
    <p:cSldViewPr>
      <p:cViewPr varScale="1">
        <p:scale>
          <a:sx n="118" d="100"/>
          <a:sy n="118" d="100"/>
        </p:scale>
        <p:origin x="1685"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03FFBC-AF3A-467D-95BB-3049860666F5}" type="datetimeFigureOut">
              <a:rPr lang="en-GB" smtClean="0"/>
              <a:pPr/>
              <a:t>02/11/2022</a:t>
            </a:fld>
            <a:endParaRPr lang="en-GB"/>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48F21D-B015-4673-8C34-1B6FC4B7D035}" type="slidenum">
              <a:rPr lang="en-GB" smtClean="0"/>
              <a:pPr/>
              <a:t>‹Nº›</a:t>
            </a:fld>
            <a:endParaRPr lang="en-GB"/>
          </a:p>
        </p:txBody>
      </p:sp>
    </p:spTree>
    <p:extLst>
      <p:ext uri="{BB962C8B-B14F-4D97-AF65-F5344CB8AC3E}">
        <p14:creationId xmlns:p14="http://schemas.microsoft.com/office/powerpoint/2010/main" val="3798028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C48F21D-B015-4673-8C34-1B6FC4B7D035}" type="slidenum">
              <a:rPr lang="en-GB" smtClean="0"/>
              <a:pPr/>
              <a:t>1</a:t>
            </a:fld>
            <a:endParaRPr lang="en-GB"/>
          </a:p>
        </p:txBody>
      </p:sp>
    </p:spTree>
    <p:extLst>
      <p:ext uri="{BB962C8B-B14F-4D97-AF65-F5344CB8AC3E}">
        <p14:creationId xmlns:p14="http://schemas.microsoft.com/office/powerpoint/2010/main" val="238198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2C48F21D-B015-4673-8C34-1B6FC4B7D035}" type="slidenum">
              <a:rPr lang="en-GB" smtClean="0"/>
              <a:pPr/>
              <a:t>2</a:t>
            </a:fld>
            <a:endParaRPr lang="en-GB"/>
          </a:p>
        </p:txBody>
      </p:sp>
    </p:spTree>
    <p:extLst>
      <p:ext uri="{BB962C8B-B14F-4D97-AF65-F5344CB8AC3E}">
        <p14:creationId xmlns:p14="http://schemas.microsoft.com/office/powerpoint/2010/main" val="280828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2C48F21D-B015-4673-8C34-1B6FC4B7D035}" type="slidenum">
              <a:rPr lang="en-GB" smtClean="0"/>
              <a:pPr/>
              <a:t>105</a:t>
            </a:fld>
            <a:endParaRPr lang="en-GB"/>
          </a:p>
        </p:txBody>
      </p:sp>
    </p:spTree>
    <p:extLst>
      <p:ext uri="{BB962C8B-B14F-4D97-AF65-F5344CB8AC3E}">
        <p14:creationId xmlns:p14="http://schemas.microsoft.com/office/powerpoint/2010/main" val="265722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BBD098E9-7FEC-46CD-B8B7-5B73ED5D0306}" type="datetime1">
              <a:rPr lang="es-ES" smtClean="0"/>
              <a:pPr/>
              <a:t>02/11/2022</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132FADFE-3B8F-471C-ABF0-DBC7717ECBBC}"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E1D1F4C-59CD-4355-A275-1E5EE8ADFA04}" type="datetime1">
              <a:rPr lang="es-ES" smtClean="0"/>
              <a:pPr/>
              <a:t>02/11/2022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EC65922E-E750-4DB5-B92E-07EEAAB869C8}" type="datetime1">
              <a:rPr lang="es-ES" smtClean="0"/>
              <a:pPr/>
              <a:t>02/11/2022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4FE50834-FE82-4CB5-80FE-D4B79A68006C}" type="datetime1">
              <a:rPr lang="es-ES" smtClean="0"/>
              <a:pPr/>
              <a:t>02/11/2022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DEC392E4-21BC-4D3B-97EB-55D27241E7D9}" type="datetime1">
              <a:rPr lang="es-ES" smtClean="0"/>
              <a:pPr/>
              <a:t>02/11/2022</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132FADFE-3B8F-471C-ABF0-DBC7717ECBBC}"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172C7B66-051D-43D7-8B52-1967ECDBF03F}" type="datetime1">
              <a:rPr lang="es-ES" smtClean="0"/>
              <a:pPr/>
              <a:t>02/11/2022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47FB18B7-1F85-4867-997C-3FB557A2A3C3}" type="datetime1">
              <a:rPr lang="es-ES" smtClean="0"/>
              <a:pPr/>
              <a:t>02/11/2022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313A7865-4041-4FB0-9D44-0A4C9DDC42F1}" type="datetime1">
              <a:rPr lang="es-ES" smtClean="0"/>
              <a:pPr/>
              <a:t>02/11/2022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BF9050F-5995-4079-A07F-D3DEA2720A34}" type="datetime1">
              <a:rPr lang="es-ES" smtClean="0"/>
              <a:pPr/>
              <a:t>02/11/2022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AEFA4286-FF31-4C18-AFBA-960747D6DAC3}" type="datetime1">
              <a:rPr lang="es-ES" smtClean="0"/>
              <a:pPr/>
              <a:t>02/11/2022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E9770CBA-76FF-43AE-A9CF-F0F852F32357}" type="datetime1">
              <a:rPr lang="es-ES" smtClean="0"/>
              <a:pPr/>
              <a:t>02/11/2022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CD753D6-D8F3-458A-AA61-0B0D11AE2C61}" type="datetime1">
              <a:rPr lang="es-ES" smtClean="0"/>
              <a:pPr/>
              <a:t>02/11/2022</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32FADFE-3B8F-471C-ABF0-DBC7717ECBBC}"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nginx.com/blog/introduction-to-microservice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github.com/Nabajyoti4/Todo-FastAPI" TargetMode="External"/><Relationship Id="rId2" Type="http://schemas.openxmlformats.org/officeDocument/2006/relationships/hyperlink" Target="https://nabajyotiborah.medium.com/fastapi-scalable-project-structure-with-docker-compose-45dc3a9fb4c6"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s://blog.logrocket.com/building-a-graphql-server-with-fastapi/"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s://www.webscrapingapi.com/rest-api-vs-soap-api/"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Front_controll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nginx.com/blog/introduction-to-microservic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Enterprise_service_bus" TargetMode="External"/><Relationship Id="rId2" Type="http://schemas.openxmlformats.org/officeDocument/2006/relationships/hyperlink" Target="http://en.wikipedia.org/wiki/List_of_web_service_specifica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Facade_pattern" TargetMode="External"/><Relationship Id="rId2" Type="http://schemas.openxmlformats.org/officeDocument/2006/relationships/hyperlink" Target="http://microservices.io/patterns/apigateway.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nginx.com/blog/building-microservices-using-an-api-gatewa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zone.com/articles/deploying-nginx-plus-as-an-api-gateway-part-1-ngin" TargetMode="External"/><Relationship Id="rId2" Type="http://schemas.openxmlformats.org/officeDocument/2006/relationships/hyperlink" Target="https://github.com/OAI/OpenAPI-Specific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google-cloud/building-api-services-a-beginners-guide-7274ae4c547f" TargetMode="External"/><Relationship Id="rId2" Type="http://schemas.openxmlformats.org/officeDocument/2006/relationships/hyperlink" Target="https://developers.google.com/custom-search/docs/tutorial/introduction" TargetMode="External"/><Relationship Id="rId1" Type="http://schemas.openxmlformats.org/officeDocument/2006/relationships/slideLayout" Target="../slideLayouts/slideLayout2.xml"/><Relationship Id="rId4" Type="http://schemas.openxmlformats.org/officeDocument/2006/relationships/hyperlink" Target="https://medium.com/@ratrosy/designing-apis-4eed43409f9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127.0.0.1:5000/user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meserver/book/genre/horror" TargetMode="External"/><Relationship Id="rId2" Type="http://schemas.openxmlformats.org/officeDocument/2006/relationships/hyperlink" Target="http://someserver/book" TargetMode="External"/><Relationship Id="rId1" Type="http://schemas.openxmlformats.org/officeDocument/2006/relationships/slideLayout" Target="../slideLayouts/slideLayout2.xml"/><Relationship Id="rId4" Type="http://schemas.openxmlformats.org/officeDocument/2006/relationships/hyperlink" Target="http://someserver/author/Diego/Ipi&#241;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medium.com/google-cloud/building-api-services-a-beginners-guide-7274ae4c547f" TargetMode="External"/><Relationship Id="rId1" Type="http://schemas.openxmlformats.org/officeDocument/2006/relationships/slideLayout" Target="../slideLayouts/slideLayout2.xml"/><Relationship Id="rId5" Type="http://schemas.openxmlformats.org/officeDocument/2006/relationships/hyperlink" Target="https://github.com/OpenAPITools/openapi-generator" TargetMode="External"/><Relationship Id="rId4" Type="http://schemas.openxmlformats.org/officeDocument/2006/relationships/hyperlink" Target="https://www.openapis.or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openapis.org/about" TargetMode="External"/><Relationship Id="rId7" Type="http://schemas.openxmlformats.org/officeDocument/2006/relationships/hyperlink" Target="https://swagger.io/tools/" TargetMode="External"/><Relationship Id="rId2" Type="http://schemas.openxmlformats.org/officeDocument/2006/relationships/hyperlink" Target="https://yaml.org/" TargetMode="External"/><Relationship Id="rId1" Type="http://schemas.openxmlformats.org/officeDocument/2006/relationships/slideLayout" Target="../slideLayouts/slideLayout2.xml"/><Relationship Id="rId6" Type="http://schemas.openxmlformats.org/officeDocument/2006/relationships/hyperlink" Target="https://oai.github.io/Documentation/examples/tictactoe.yaml" TargetMode="External"/><Relationship Id="rId5" Type="http://schemas.openxmlformats.org/officeDocument/2006/relationships/hyperlink" Target="https://oai.github.io/Documentation/specification.html" TargetMode="External"/><Relationship Id="rId4" Type="http://schemas.openxmlformats.org/officeDocument/2006/relationships/hyperlink" Target="https://github.com/OpenAPITools/openapi-generator"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s.google.com/protocol-buffers/" TargetMode="External"/><Relationship Id="rId2" Type="http://schemas.openxmlformats.org/officeDocument/2006/relationships/hyperlink" Target="https://grpc.io/"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medium.com/google-cloud/building-api-services-a-beginners-guide-7274ae4c547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HTTP/2" TargetMode="External"/><Relationship Id="rId2" Type="http://schemas.openxmlformats.org/officeDocument/2006/relationships/hyperlink" Target="https://github.com/grpc-ecosystem/grpc-gatewa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etterprogramming.pub/how-to-design-a-web-application-software-architecture-101-df568b88da7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medium.com/@ratrosy/designing-apis-4eed43409f9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loud.google.com/functions" TargetMode="External"/><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2.xml"/><Relationship Id="rId4" Type="http://schemas.openxmlformats.org/officeDocument/2006/relationships/hyperlink" Target="https://cloudfunctions.googleapis.com/v1/hello-world:generateDownloadUr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edium.com/@ratrosy/designing-apis-4eed43409f93"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HTTP/Status"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semver.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OpenAPITools/openapi-generator" TargetMode="External"/><Relationship Id="rId2" Type="http://schemas.openxmlformats.org/officeDocument/2006/relationships/hyperlink" Target="https://medium.com/@ratrosy/building-apis-with-openapi-ac3c24e33ee3" TargetMode="External"/><Relationship Id="rId1" Type="http://schemas.openxmlformats.org/officeDocument/2006/relationships/slideLayout" Target="../slideLayouts/slideLayout2.xml"/><Relationship Id="rId6" Type="http://schemas.openxmlformats.org/officeDocument/2006/relationships/hyperlink" Target="https://www.freecodecamp.org/news/npm-vs-npx-whats-the-difference/" TargetMode="External"/><Relationship Id="rId5" Type="http://schemas.openxmlformats.org/officeDocument/2006/relationships/hyperlink" Target="https://nodejs.org/en/download/" TargetMode="External"/><Relationship Id="rId4" Type="http://schemas.openxmlformats.org/officeDocument/2006/relationships/hyperlink" Target="https://github.com/OpenAPITools/openapi-generator#17---npm"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medium.com/@ratrosy/building-apis-with-openapi-ac3c24e33ee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127.0.0.1:8080/openapi.json" TargetMode="External"/><Relationship Id="rId2" Type="http://schemas.openxmlformats.org/officeDocument/2006/relationships/hyperlink" Target="https://medium.com/@ratrosy/building-apis-with-openapi-ac3c24e33ee3" TargetMode="External"/><Relationship Id="rId1" Type="http://schemas.openxmlformats.org/officeDocument/2006/relationships/slideLayout" Target="../slideLayouts/slideLayout2.xml"/><Relationship Id="rId6" Type="http://schemas.openxmlformats.org/officeDocument/2006/relationships/hyperlink" Target="http://127.0.0.1:8080/ui" TargetMode="External"/><Relationship Id="rId5" Type="http://schemas.openxmlformats.org/officeDocument/2006/relationships/hyperlink" Target="https://chrome.google.com/webstore/detail/json-viewer/gbmdgpbipfallnflgajpaliibnhdgobh/related" TargetMode="External"/><Relationship Id="rId4" Type="http://schemas.openxmlformats.org/officeDocument/2006/relationships/hyperlink" Target="http://127.0.0.1:8080/openapi.yaml"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medium.com/@ratrosy/building-apis-with-openapi-continued-5d0faaed32e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ducative.io/blog/the-7-most-important-software-design-pattern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michaelawyu/api_tutorial/tree/master/openapi/photo_album" TargetMode="External"/><Relationship Id="rId2" Type="http://schemas.openxmlformats.org/officeDocument/2006/relationships/hyperlink" Target="https://github.com/michaelawyu/api_tutorial/blob/master/openapi/photo_album/openapi.ya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michaelawyu/api_tutorial/blob/master/openapi/photo_album/openapi.ya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michaelawyu/api_tutorial/blob/master/openapi/photo_album/codegen_server/openapi_server/controllers/default_controller.py" TargetMode="External"/><Relationship Id="rId2" Type="http://schemas.openxmlformats.org/officeDocument/2006/relationships/hyperlink" Target="https://github.com/michaelawyu/api_tutorial/blob/master/openapi/photo_album/openapi.ya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michaelawyu/api_tutorial/blob/master/openapi/photo_album/openapi.ya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rapidapi.com/blog/put-vs-patch/?utm_source=google&amp;utm_medium=cpc&amp;utm_campaign=DSA&amp;gclid=Cj0KCQjw4omaBhDqARIsADXULuVlf5rKvx--TlPqzHFfVBsWKAFp2qeR2D5mXIyOZQc6CeC6ACf4BHAaAmHkEALw_wcB" TargetMode="External"/><Relationship Id="rId2" Type="http://schemas.openxmlformats.org/officeDocument/2006/relationships/hyperlink" Target="https://github.com/michaelawyu/api_tutorial/blob/master/openapi/photo_album/openapi.ya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betterprogramming.pub/how-to-design-a-web-application-software-architecture-101-df568b88da76"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michaelawyu/api_tutorial/blob/master/openapi/photo_album/openapi.ya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michaelawyu/api_tutorial/blob/master/openapi/photo_album/openapi.ya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github.com/michaelawyu/api_tutorial/blob/master/openapi/photo_album/openapi.ya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localhost:8080/ui" TargetMode="External"/><Relationship Id="rId2" Type="http://schemas.openxmlformats.org/officeDocument/2006/relationships/hyperlink" Target="https://medium.com/@ratrosy/building-apis-with-openapi-continued-5d0faaed32eb"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localhost:8080/ui/"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localhost:8080/ui/" TargetMode="External"/><Relationship Id="rId2" Type="http://schemas.openxmlformats.org/officeDocument/2006/relationships/hyperlink" Target="http://localhost:8080/users/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noirbizarre/flask-restplus" TargetMode="External"/><Relationship Id="rId7" Type="http://schemas.openxmlformats.org/officeDocument/2006/relationships/hyperlink" Target="http://localhost:5000/" TargetMode="External"/><Relationship Id="rId2" Type="http://schemas.openxmlformats.org/officeDocument/2006/relationships/hyperlink" Target="https://github.com/python-restx/flask-restx" TargetMode="External"/><Relationship Id="rId1" Type="http://schemas.openxmlformats.org/officeDocument/2006/relationships/slideLayout" Target="../slideLayouts/slideLayout2.xml"/><Relationship Id="rId6" Type="http://schemas.openxmlformats.org/officeDocument/2006/relationships/hyperlink" Target="https://github.com/python-restx/flask-restx/tree/master/examples" TargetMode="External"/><Relationship Id="rId5" Type="http://schemas.openxmlformats.org/officeDocument/2006/relationships/hyperlink" Target="https://flask-restx.readthedocs.io/en/latest/quickstart.html" TargetMode="External"/><Relationship Id="rId4" Type="http://schemas.openxmlformats.org/officeDocument/2006/relationships/hyperlink" Target="https://flask-restx.readthedocs.io/en/latest/index.html"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github.com/python-restx/flask-restx/blob/master/examples/todomvc.py" TargetMode="External"/><Relationship Id="rId2" Type="http://schemas.openxmlformats.org/officeDocument/2006/relationships/hyperlink" Target="https://github.com/python-restx/flask-restx" TargetMode="External"/><Relationship Id="rId1" Type="http://schemas.openxmlformats.org/officeDocument/2006/relationships/slideLayout" Target="../slideLayouts/slideLayout2.xml"/><Relationship Id="rId6" Type="http://schemas.openxmlformats.org/officeDocument/2006/relationships/hyperlink" Target="https://haseebmajid.dev/blog/rest-api-openapi-flask-connexion" TargetMode="External"/><Relationship Id="rId5" Type="http://schemas.openxmlformats.org/officeDocument/2006/relationships/hyperlink" Target="https://flask-restx.readthedocs.io/en/latest/example.html" TargetMode="External"/><Relationship Id="rId4" Type="http://schemas.openxmlformats.org/officeDocument/2006/relationships/hyperlink" Target="https://flask-restx.readthedocs.io/en/latest/quickstart.ht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www.scrapingbee.com/blog/best-python-http-clients/" TargetMode="External"/><Relationship Id="rId2" Type="http://schemas.openxmlformats.org/officeDocument/2006/relationships/hyperlink" Target="https://docs.python-requests.org/en/lates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s://json-schema.org/" TargetMode="External"/><Relationship Id="rId3" Type="http://schemas.openxmlformats.org/officeDocument/2006/relationships/hyperlink" Target="https://docs.python.org/3/library/typing.html" TargetMode="External"/><Relationship Id="rId7" Type="http://schemas.openxmlformats.org/officeDocument/2006/relationships/hyperlink" Target="https://github.com/OAI/OpenAPI-Specification" TargetMode="External"/><Relationship Id="rId2" Type="http://schemas.openxmlformats.org/officeDocument/2006/relationships/hyperlink" Target="https://fastapi.tiangolo.com/" TargetMode="External"/><Relationship Id="rId1" Type="http://schemas.openxmlformats.org/officeDocument/2006/relationships/slideLayout" Target="../slideLayouts/slideLayout2.xml"/><Relationship Id="rId6" Type="http://schemas.openxmlformats.org/officeDocument/2006/relationships/hyperlink" Target="https://pydantic-docs.helpmanual.io/" TargetMode="External"/><Relationship Id="rId11" Type="http://schemas.openxmlformats.org/officeDocument/2006/relationships/image" Target="../media/image17.png"/><Relationship Id="rId5" Type="http://schemas.openxmlformats.org/officeDocument/2006/relationships/hyperlink" Target="https://www.starlette.io/" TargetMode="External"/><Relationship Id="rId10" Type="http://schemas.openxmlformats.org/officeDocument/2006/relationships/hyperlink" Target="https://asgi.readthedocs.io/en/latest/introduction.html" TargetMode="External"/><Relationship Id="rId4" Type="http://schemas.openxmlformats.org/officeDocument/2006/relationships/hyperlink" Target="https://mypy.readthedocs.io/en/stable/cheat_sheet_py3.html" TargetMode="External"/><Relationship Id="rId9" Type="http://schemas.openxmlformats.org/officeDocument/2006/relationships/hyperlink" Target="https://www.uvicorn.org/"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127.0.0.1:8000/docs" TargetMode="External"/><Relationship Id="rId2" Type="http://schemas.openxmlformats.org/officeDocument/2006/relationships/hyperlink" Target="http://127.0.0.1:8000/items/5?q=somequery" TargetMode="External"/><Relationship Id="rId1" Type="http://schemas.openxmlformats.org/officeDocument/2006/relationships/slideLayout" Target="../slideLayouts/slideLayout2.xml"/><Relationship Id="rId6" Type="http://schemas.openxmlformats.org/officeDocument/2006/relationships/hyperlink" Target="https://fastapi.tiangolo.com/tutorial/" TargetMode="External"/><Relationship Id="rId5" Type="http://schemas.openxmlformats.org/officeDocument/2006/relationships/hyperlink" Target="https://testdriven.io/blog/moving-from-flask-to-fastapi/" TargetMode="External"/><Relationship Id="rId4" Type="http://schemas.openxmlformats.org/officeDocument/2006/relationships/hyperlink" Target="http://127.0.0.1:8000/redoc"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github.com/ChristopherGS/ultimate-fastapi-tutorial" TargetMode="External"/><Relationship Id="rId7" Type="http://schemas.openxmlformats.org/officeDocument/2006/relationships/hyperlink" Target="http://localhost:8001/redoc" TargetMode="External"/><Relationship Id="rId2" Type="http://schemas.openxmlformats.org/officeDocument/2006/relationships/hyperlink" Target="https://christophergs.com/tutorials/ultimate-fastapi-tutorial-pt-1-hello-world/" TargetMode="External"/><Relationship Id="rId1" Type="http://schemas.openxmlformats.org/officeDocument/2006/relationships/slideLayout" Target="../slideLayouts/slideLayout2.xml"/><Relationship Id="rId6" Type="http://schemas.openxmlformats.org/officeDocument/2006/relationships/hyperlink" Target="http://localhost:8001/docs" TargetMode="External"/><Relationship Id="rId5" Type="http://schemas.openxmlformats.org/officeDocument/2006/relationships/hyperlink" Target="http://localhost:8001/" TargetMode="External"/><Relationship Id="rId4" Type="http://schemas.openxmlformats.org/officeDocument/2006/relationships/hyperlink" Target="https://python-poetry.org/"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fastapi.tiangolo.com/" TargetMode="External"/><Relationship Id="rId2" Type="http://schemas.openxmlformats.org/officeDocument/2006/relationships/hyperlink" Target="https://christophergs.com/tutorials/ultimate-fastapi-tutorial-pt-1-hello-world/"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7.xml.rels><?xml version="1.0" encoding="UTF-8" standalone="yes"?>
<Relationships xmlns="http://schemas.openxmlformats.org/package/2006/relationships"><Relationship Id="rId3" Type="http://schemas.openxmlformats.org/officeDocument/2006/relationships/hyperlink" Target="https://docs.python.org/3/library/typing.html" TargetMode="External"/><Relationship Id="rId2" Type="http://schemas.openxmlformats.org/officeDocument/2006/relationships/hyperlink" Target="https://christophergs.com/tutorials/ultimate-fastapi-tutorial-pt-2-url-path-parameters/" TargetMode="External"/><Relationship Id="rId1" Type="http://schemas.openxmlformats.org/officeDocument/2006/relationships/slideLayout" Target="../slideLayouts/slideLayout2.xml"/><Relationship Id="rId5" Type="http://schemas.openxmlformats.org/officeDocument/2006/relationships/hyperlink" Target="http://localhost:8001/recipe/1" TargetMode="External"/><Relationship Id="rId4" Type="http://schemas.openxmlformats.org/officeDocument/2006/relationships/hyperlink" Target="https://mypy.readthedocs.io/en/stable/cheat_sheet_py3.html"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www.digitalocean.com/community/tutorials/how-to-use-the-python-filter-function" TargetMode="External"/><Relationship Id="rId2" Type="http://schemas.openxmlformats.org/officeDocument/2006/relationships/hyperlink" Target="https://christophergs.com/tutorials/ultimate-fastapi-tutorial-pt-3-query-parameters/" TargetMode="External"/><Relationship Id="rId1" Type="http://schemas.openxmlformats.org/officeDocument/2006/relationships/slideLayout" Target="../slideLayouts/slideLayout2.xml"/><Relationship Id="rId4" Type="http://schemas.openxmlformats.org/officeDocument/2006/relationships/hyperlink" Target="http://localhost:8001/search/?keyword=chicken&amp;max_results=10"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pydantic-docs.helpmanual.io/" TargetMode="External"/><Relationship Id="rId2" Type="http://schemas.openxmlformats.org/officeDocument/2006/relationships/hyperlink" Target="https://christophergs.com/tutorials/ultimate-fastapi-tutorial-pt-4-pydantic-schema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pydantic-docs.helpmanual.io/usage/types/"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christophergs.com/tutorials/ultimate-fastapi-tutorial-pt-4-pydantic-schemas/"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localhost:8001/docs#/default/search_recipes_search__get" TargetMode="External"/><Relationship Id="rId2" Type="http://schemas.openxmlformats.org/officeDocument/2006/relationships/hyperlink" Target="https://christophergs.com/tutorials/ultimate-fastapi-tutorial-pt-4-pydantic-schemas/"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2" Type="http://schemas.openxmlformats.org/officeDocument/2006/relationships/hyperlink" Target="https://christophergs.com/tutorials/ultimate-fastapi-tutorial-pt-4-pydantic-schema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christophergs.com/tutorials/ultimate-fastapi-tutorial-pt-5-basic-error-handling/"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starlette.io/templates/" TargetMode="External"/><Relationship Id="rId2" Type="http://schemas.openxmlformats.org/officeDocument/2006/relationships/hyperlink" Target="https://christophergs.com/tutorials/ultimate-fastapi-tutorial-pt-6-jinja-templates/" TargetMode="External"/><Relationship Id="rId1" Type="http://schemas.openxmlformats.org/officeDocument/2006/relationships/slideLayout" Target="../slideLayouts/slideLayout2.xml"/><Relationship Id="rId4" Type="http://schemas.openxmlformats.org/officeDocument/2006/relationships/hyperlink" Target="https://www.starlette.io/requests/"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tailwindcss.com/" TargetMode="External"/><Relationship Id="rId2" Type="http://schemas.openxmlformats.org/officeDocument/2006/relationships/hyperlink" Target="https://christophergs.com/tutorials/ultimate-fastapi-tutorial-pt-6-jinja-template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7.xml.rels><?xml version="1.0" encoding="UTF-8" standalone="yes"?>
<Relationships xmlns="http://schemas.openxmlformats.org/package/2006/relationships"><Relationship Id="rId3" Type="http://schemas.openxmlformats.org/officeDocument/2006/relationships/hyperlink" Target="https://github.com/pallets/flask" TargetMode="External"/><Relationship Id="rId2" Type="http://schemas.openxmlformats.org/officeDocument/2006/relationships/hyperlink" Target="https://christophergs.com/tutorials/ultimate-fastapi-tutorial-pt-6-jinja-templates/" TargetMode="External"/><Relationship Id="rId1" Type="http://schemas.openxmlformats.org/officeDocument/2006/relationships/slideLayout" Target="../slideLayouts/slideLayout2.xml"/><Relationship Id="rId6" Type="http://schemas.openxmlformats.org/officeDocument/2006/relationships/hyperlink" Target="https://github.com/django/django" TargetMode="External"/><Relationship Id="rId5" Type="http://schemas.openxmlformats.org/officeDocument/2006/relationships/hyperlink" Target="https://github.com/getpelican/pelican" TargetMode="External"/><Relationship Id="rId4" Type="http://schemas.openxmlformats.org/officeDocument/2006/relationships/hyperlink" Target="https://github.com/bottlepy/bottle"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sqlalchemy.org/" TargetMode="External"/><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79.xml.rels><?xml version="1.0" encoding="UTF-8" standalone="yes"?>
<Relationships xmlns="http://schemas.openxmlformats.org/package/2006/relationships"><Relationship Id="rId3" Type="http://schemas.openxmlformats.org/officeDocument/2006/relationships/hyperlink" Target="https://docs.sqlalchemy.org/en/14/orm/mapping_styles.html#orm-declarative-mapping" TargetMode="External"/><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docs.sqlalchemy.org/en/14/core/engines.html" TargetMode="External"/><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 Id="rId4" Type="http://schemas.openxmlformats.org/officeDocument/2006/relationships/hyperlink" Target="https://docs.sqlalchemy.org/en/14/core/engines.html#sqlalchemy.create_engine"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localhost:8001/docs" TargetMode="External"/><Relationship Id="rId2" Type="http://schemas.openxmlformats.org/officeDocument/2006/relationships/hyperlink" Target="https://christophergs.com/tutorials/ultimate-fastapi-tutorial-pt-7-sqlalchemy-database-setup/"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icroservices.io/patterns/microservices.html" TargetMode="External"/><Relationship Id="rId1" Type="http://schemas.openxmlformats.org/officeDocument/2006/relationships/slideLayout" Target="../slideLayouts/slideLayout2.xml"/><Relationship Id="rId5" Type="http://schemas.openxmlformats.org/officeDocument/2006/relationships/hyperlink" Target="https://medium.com/@ssola/building-microservices-with-python-part-i-5240a8dcc2fb" TargetMode="External"/><Relationship Id="rId4" Type="http://schemas.openxmlformats.org/officeDocument/2006/relationships/hyperlink" Target="https://microservices.io/patterns/microservice-chassis.html"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christophergs.com/tutorials/ultimate-fastapi-tutorial-pt-8-project-structure-api-versioning/" TargetMode="External"/><Relationship Id="rId1" Type="http://schemas.openxmlformats.org/officeDocument/2006/relationships/slideLayout" Target="../slideLayouts/slideLayout2.xml"/><Relationship Id="rId4" Type="http://schemas.openxmlformats.org/officeDocument/2006/relationships/hyperlink" Target="http://localhost:8001/"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s://docs.python.org/3/library/asyncio.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hyperlink" Target="https://datatracker.ietf.org/doc/html/rfc7519"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n-GB" sz="2800" dirty="0"/>
              <a:t>Microservices &amp; RESTful APIs in Python</a:t>
            </a:r>
          </a:p>
        </p:txBody>
      </p:sp>
      <p:sp>
        <p:nvSpPr>
          <p:cNvPr id="3" name="2 Subtítulo"/>
          <p:cNvSpPr>
            <a:spLocks noGrp="1"/>
          </p:cNvSpPr>
          <p:nvPr>
            <p:ph type="subTitle" idx="1"/>
          </p:nvPr>
        </p:nvSpPr>
        <p:spPr/>
        <p:txBody>
          <a:bodyPr>
            <a:normAutofit/>
          </a:bodyPr>
          <a:lstStyle/>
          <a:p>
            <a:r>
              <a:rPr lang="en-GB" dirty="0"/>
              <a:t>Web programming in Python – </a:t>
            </a:r>
            <a:r>
              <a:rPr lang="en-GB" dirty="0" err="1"/>
              <a:t>Tema</a:t>
            </a:r>
            <a:r>
              <a:rPr lang="en-GB" dirty="0"/>
              <a:t> 3</a:t>
            </a:r>
          </a:p>
        </p:txBody>
      </p:sp>
      <p:pic>
        <p:nvPicPr>
          <p:cNvPr id="2050" name="Picture 2" descr="http://l.yimg.com/g/images/spaceou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yimg.com/g/images/spaceou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58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l.yimg.com/g/images/spaceou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68275"/>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From monolithic apps to </a:t>
            </a:r>
            <a:r>
              <a:rPr lang="en-GB" dirty="0" err="1"/>
              <a:t>microservices</a:t>
            </a:r>
            <a:r>
              <a:rPr lang="en-GB" dirty="0"/>
              <a:t>: Trip Management System: Taxi hailing </a:t>
            </a:r>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10</a:t>
            </a:fld>
            <a:endParaRPr lang="es-ES"/>
          </a:p>
        </p:txBody>
      </p:sp>
      <p:pic>
        <p:nvPicPr>
          <p:cNvPr id="3074" name="Picture 2" descr="Modular, but still monolithic, architecture used as basis for sample microservices applicatio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27678"/>
            <a:ext cx="4208078" cy="44439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icroservices architecture for a sample ride-for-hire app, with each microservice presenting a RESTful API">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527678"/>
            <a:ext cx="4471425" cy="456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7902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(31): </a:t>
            </a:r>
            <a:r>
              <a:rPr lang="en-US" dirty="0"/>
              <a:t>Auth via JSON Web Token (JWT)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100</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43000"/>
            <a:ext cx="8229600" cy="5579110"/>
          </a:xfrm>
        </p:spPr>
        <p:txBody>
          <a:bodyPr>
            <a:normAutofit fontScale="85000" lnSpcReduction="10000"/>
          </a:bodyPr>
          <a:lstStyle/>
          <a:p>
            <a:pPr marL="388620" lvl="1" indent="-342900">
              <a:spcBef>
                <a:spcPts val="600"/>
              </a:spcBef>
              <a:buClr>
                <a:schemeClr val="accent1"/>
              </a:buClr>
            </a:pPr>
            <a:r>
              <a:rPr lang="en-US" sz="1700" dirty="0">
                <a:solidFill>
                  <a:schemeClr val="tx1"/>
                </a:solidFill>
              </a:rPr>
              <a:t>Let’s take a look at this code in app/crud/crud_user.py for </a:t>
            </a:r>
            <a:r>
              <a:rPr lang="en-US" sz="1700" dirty="0" err="1">
                <a:solidFill>
                  <a:schemeClr val="tx1"/>
                </a:solidFill>
              </a:rPr>
              <a:t>crud.user.create</a:t>
            </a:r>
            <a:r>
              <a:rPr lang="en-US" sz="1700" dirty="0">
                <a:solidFill>
                  <a:schemeClr val="tx1"/>
                </a:solidFill>
              </a:rPr>
              <a:t>(</a:t>
            </a:r>
            <a:r>
              <a:rPr lang="en-US" sz="1700" dirty="0" err="1">
                <a:solidFill>
                  <a:schemeClr val="tx1"/>
                </a:solidFill>
              </a:rPr>
              <a:t>db</a:t>
            </a:r>
            <a:r>
              <a:rPr lang="en-US" sz="1700" dirty="0">
                <a:solidFill>
                  <a:schemeClr val="tx1"/>
                </a:solidFill>
              </a:rPr>
              <a:t>=</a:t>
            </a:r>
            <a:r>
              <a:rPr lang="en-US" sz="1700" dirty="0" err="1">
                <a:solidFill>
                  <a:schemeClr val="tx1"/>
                </a:solidFill>
              </a:rPr>
              <a:t>db</a:t>
            </a:r>
            <a:r>
              <a:rPr lang="en-US" sz="1700" dirty="0">
                <a:solidFill>
                  <a:schemeClr val="tx1"/>
                </a:solidFill>
              </a:rPr>
              <a:t>, </a:t>
            </a:r>
            <a:r>
              <a:rPr lang="en-US" sz="1700" dirty="0" err="1">
                <a:solidFill>
                  <a:schemeClr val="tx1"/>
                </a:solidFill>
              </a:rPr>
              <a:t>obj_in</a:t>
            </a:r>
            <a:r>
              <a:rPr lang="en-US" sz="1700" dirty="0">
                <a:solidFill>
                  <a:schemeClr val="tx1"/>
                </a:solidFill>
              </a:rPr>
              <a:t>=</a:t>
            </a:r>
            <a:r>
              <a:rPr lang="en-US" sz="1700" dirty="0" err="1">
                <a:solidFill>
                  <a:schemeClr val="tx1"/>
                </a:solidFill>
              </a:rPr>
              <a:t>user_in</a:t>
            </a:r>
            <a:r>
              <a:rPr lang="en-US" sz="1700" dirty="0">
                <a:solidFill>
                  <a:schemeClr val="tx1"/>
                </a:solidFill>
              </a:rPr>
              <a:t>):</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from typing import Any, </a:t>
            </a:r>
            <a:r>
              <a:rPr lang="en-US" sz="1000" dirty="0" err="1">
                <a:solidFill>
                  <a:schemeClr val="tx2"/>
                </a:solidFill>
                <a:latin typeface="Courier New" panose="02070309020205020404" pitchFamily="49" charset="0"/>
                <a:cs typeface="Courier New" panose="02070309020205020404" pitchFamily="49" charset="0"/>
              </a:rPr>
              <a:t>Dict</a:t>
            </a:r>
            <a:r>
              <a:rPr lang="en-US" sz="1000" dirty="0">
                <a:solidFill>
                  <a:schemeClr val="tx2"/>
                </a:solidFill>
                <a:latin typeface="Courier New" panose="02070309020205020404" pitchFamily="49" charset="0"/>
                <a:cs typeface="Courier New" panose="02070309020205020404" pitchFamily="49" charset="0"/>
              </a:rPr>
              <a:t>, Optional, Union</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from </a:t>
            </a:r>
            <a:r>
              <a:rPr lang="en-US" sz="1000" dirty="0" err="1">
                <a:solidFill>
                  <a:schemeClr val="tx2"/>
                </a:solidFill>
                <a:latin typeface="Courier New" panose="02070309020205020404" pitchFamily="49" charset="0"/>
                <a:cs typeface="Courier New" panose="02070309020205020404" pitchFamily="49" charset="0"/>
              </a:rPr>
              <a:t>sqlalchemy.orm</a:t>
            </a:r>
            <a:r>
              <a:rPr lang="en-US" sz="1000" dirty="0">
                <a:solidFill>
                  <a:schemeClr val="tx2"/>
                </a:solidFill>
                <a:latin typeface="Courier New" panose="02070309020205020404" pitchFamily="49" charset="0"/>
                <a:cs typeface="Courier New" panose="02070309020205020404" pitchFamily="49" charset="0"/>
              </a:rPr>
              <a:t> import Session</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from </a:t>
            </a:r>
            <a:r>
              <a:rPr lang="en-US" sz="1000" dirty="0" err="1">
                <a:solidFill>
                  <a:schemeClr val="tx2"/>
                </a:solidFill>
                <a:latin typeface="Courier New" panose="02070309020205020404" pitchFamily="49" charset="0"/>
                <a:cs typeface="Courier New" panose="02070309020205020404" pitchFamily="49" charset="0"/>
              </a:rPr>
              <a:t>app.crud.base</a:t>
            </a:r>
            <a:r>
              <a:rPr lang="en-US" sz="1000" dirty="0">
                <a:solidFill>
                  <a:schemeClr val="tx2"/>
                </a:solidFill>
                <a:latin typeface="Courier New" panose="02070309020205020404" pitchFamily="49" charset="0"/>
                <a:cs typeface="Courier New" panose="02070309020205020404" pitchFamily="49" charset="0"/>
              </a:rPr>
              <a:t> import </a:t>
            </a:r>
            <a:r>
              <a:rPr lang="en-US" sz="1000" dirty="0" err="1">
                <a:solidFill>
                  <a:schemeClr val="tx2"/>
                </a:solidFill>
                <a:latin typeface="Courier New" panose="02070309020205020404" pitchFamily="49" charset="0"/>
                <a:cs typeface="Courier New" panose="02070309020205020404" pitchFamily="49" charset="0"/>
              </a:rPr>
              <a:t>CRUDBase</a:t>
            </a:r>
            <a:endParaRPr lang="en-US" sz="10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from </a:t>
            </a:r>
            <a:r>
              <a:rPr lang="en-US" sz="1000" dirty="0" err="1">
                <a:solidFill>
                  <a:schemeClr val="tx2"/>
                </a:solidFill>
                <a:latin typeface="Courier New" panose="02070309020205020404" pitchFamily="49" charset="0"/>
                <a:cs typeface="Courier New" panose="02070309020205020404" pitchFamily="49" charset="0"/>
              </a:rPr>
              <a:t>app.models.user</a:t>
            </a:r>
            <a:r>
              <a:rPr lang="en-US" sz="1000" dirty="0">
                <a:solidFill>
                  <a:schemeClr val="tx2"/>
                </a:solidFill>
                <a:latin typeface="Courier New" panose="02070309020205020404" pitchFamily="49" charset="0"/>
                <a:cs typeface="Courier New" panose="02070309020205020404" pitchFamily="49" charset="0"/>
              </a:rPr>
              <a:t> import User</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from </a:t>
            </a:r>
            <a:r>
              <a:rPr lang="en-US" sz="1000" dirty="0" err="1">
                <a:solidFill>
                  <a:schemeClr val="tx2"/>
                </a:solidFill>
                <a:latin typeface="Courier New" panose="02070309020205020404" pitchFamily="49" charset="0"/>
                <a:cs typeface="Courier New" panose="02070309020205020404" pitchFamily="49" charset="0"/>
              </a:rPr>
              <a:t>app.schemas.user</a:t>
            </a:r>
            <a:r>
              <a:rPr lang="en-US" sz="1000" dirty="0">
                <a:solidFill>
                  <a:schemeClr val="tx2"/>
                </a:solidFill>
                <a:latin typeface="Courier New" panose="02070309020205020404" pitchFamily="49" charset="0"/>
                <a:cs typeface="Courier New" panose="02070309020205020404" pitchFamily="49" charset="0"/>
              </a:rPr>
              <a:t> import </a:t>
            </a:r>
            <a:r>
              <a:rPr lang="en-US" sz="1000" dirty="0" err="1">
                <a:solidFill>
                  <a:schemeClr val="tx2"/>
                </a:solidFill>
                <a:latin typeface="Courier New" panose="02070309020205020404" pitchFamily="49" charset="0"/>
                <a:cs typeface="Courier New" panose="02070309020205020404" pitchFamily="49" charset="0"/>
              </a:rPr>
              <a:t>UserCreate</a:t>
            </a: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UserUpdate</a:t>
            </a:r>
            <a:endParaRPr lang="en-US" sz="10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from </a:t>
            </a:r>
            <a:r>
              <a:rPr lang="en-US" sz="1000" dirty="0" err="1">
                <a:solidFill>
                  <a:schemeClr val="tx2"/>
                </a:solidFill>
                <a:latin typeface="Courier New" panose="02070309020205020404" pitchFamily="49" charset="0"/>
                <a:cs typeface="Courier New" panose="02070309020205020404" pitchFamily="49" charset="0"/>
              </a:rPr>
              <a:t>app.core.security</a:t>
            </a:r>
            <a:r>
              <a:rPr lang="en-US" sz="1000" dirty="0">
                <a:solidFill>
                  <a:schemeClr val="tx2"/>
                </a:solidFill>
                <a:latin typeface="Courier New" panose="02070309020205020404" pitchFamily="49" charset="0"/>
                <a:cs typeface="Courier New" panose="02070309020205020404" pitchFamily="49" charset="0"/>
              </a:rPr>
              <a:t> import </a:t>
            </a:r>
            <a:r>
              <a:rPr lang="en-US" sz="1000" dirty="0" err="1">
                <a:solidFill>
                  <a:schemeClr val="tx2"/>
                </a:solidFill>
                <a:latin typeface="Courier New" panose="02070309020205020404" pitchFamily="49" charset="0"/>
                <a:cs typeface="Courier New" panose="02070309020205020404" pitchFamily="49" charset="0"/>
              </a:rPr>
              <a:t>get_password_hash</a:t>
            </a:r>
            <a:endParaRPr lang="en-US" sz="10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endParaRPr lang="en-US" sz="10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class </a:t>
            </a:r>
            <a:r>
              <a:rPr lang="en-US" sz="1000" dirty="0" err="1">
                <a:solidFill>
                  <a:schemeClr val="tx2"/>
                </a:solidFill>
                <a:latin typeface="Courier New" panose="02070309020205020404" pitchFamily="49" charset="0"/>
                <a:cs typeface="Courier New" panose="02070309020205020404" pitchFamily="49" charset="0"/>
              </a:rPr>
              <a:t>CRUDUser</a:t>
            </a:r>
            <a:r>
              <a:rPr lang="en-US" sz="1000" dirty="0">
                <a:solidFill>
                  <a:schemeClr val="tx2"/>
                </a:solidFill>
                <a:latin typeface="Courier New" panose="02070309020205020404" pitchFamily="49" charset="0"/>
                <a:cs typeface="Courier New" panose="02070309020205020404" pitchFamily="49" charset="0"/>
              </a:rPr>
              <a:t>(</a:t>
            </a:r>
            <a:r>
              <a:rPr lang="en-US" sz="1000" dirty="0" err="1">
                <a:solidFill>
                  <a:schemeClr val="tx2"/>
                </a:solidFill>
                <a:latin typeface="Courier New" panose="02070309020205020404" pitchFamily="49" charset="0"/>
                <a:cs typeface="Courier New" panose="02070309020205020404" pitchFamily="49" charset="0"/>
              </a:rPr>
              <a:t>CRUDBase</a:t>
            </a:r>
            <a:r>
              <a:rPr lang="en-US" sz="1000" dirty="0">
                <a:solidFill>
                  <a:schemeClr val="tx2"/>
                </a:solidFill>
                <a:latin typeface="Courier New" panose="02070309020205020404" pitchFamily="49" charset="0"/>
                <a:cs typeface="Courier New" panose="02070309020205020404" pitchFamily="49" charset="0"/>
              </a:rPr>
              <a:t>[User, </a:t>
            </a:r>
            <a:r>
              <a:rPr lang="en-US" sz="1000" dirty="0" err="1">
                <a:solidFill>
                  <a:schemeClr val="tx2"/>
                </a:solidFill>
                <a:latin typeface="Courier New" panose="02070309020205020404" pitchFamily="49" charset="0"/>
                <a:cs typeface="Courier New" panose="02070309020205020404" pitchFamily="49" charset="0"/>
              </a:rPr>
              <a:t>UserCreate</a:t>
            </a: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UserUpdate</a:t>
            </a:r>
            <a:r>
              <a:rPr lang="en-US" sz="10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def </a:t>
            </a:r>
            <a:r>
              <a:rPr lang="en-US" sz="1000" dirty="0" err="1">
                <a:solidFill>
                  <a:schemeClr val="tx2"/>
                </a:solidFill>
                <a:latin typeface="Courier New" panose="02070309020205020404" pitchFamily="49" charset="0"/>
                <a:cs typeface="Courier New" panose="02070309020205020404" pitchFamily="49" charset="0"/>
              </a:rPr>
              <a:t>get_by_email</a:t>
            </a:r>
            <a:r>
              <a:rPr lang="en-US" sz="1000" dirty="0">
                <a:solidFill>
                  <a:schemeClr val="tx2"/>
                </a:solidFill>
                <a:latin typeface="Courier New" panose="02070309020205020404" pitchFamily="49" charset="0"/>
                <a:cs typeface="Courier New" panose="02070309020205020404" pitchFamily="49" charset="0"/>
              </a:rPr>
              <a:t>(self, </a:t>
            </a:r>
            <a:r>
              <a:rPr lang="en-US" sz="1000" dirty="0" err="1">
                <a:solidFill>
                  <a:schemeClr val="tx2"/>
                </a:solidFill>
                <a:latin typeface="Courier New" panose="02070309020205020404" pitchFamily="49" charset="0"/>
                <a:cs typeface="Courier New" panose="02070309020205020404" pitchFamily="49" charset="0"/>
              </a:rPr>
              <a:t>db</a:t>
            </a:r>
            <a:r>
              <a:rPr lang="en-US" sz="1000" dirty="0">
                <a:solidFill>
                  <a:schemeClr val="tx2"/>
                </a:solidFill>
                <a:latin typeface="Courier New" panose="02070309020205020404" pitchFamily="49" charset="0"/>
                <a:cs typeface="Courier New" panose="02070309020205020404" pitchFamily="49" charset="0"/>
              </a:rPr>
              <a:t>: Session, *, email: str) -&gt; Optional[User]:</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return </a:t>
            </a:r>
            <a:r>
              <a:rPr lang="en-US" sz="1000" dirty="0" err="1">
                <a:solidFill>
                  <a:schemeClr val="tx2"/>
                </a:solidFill>
                <a:latin typeface="Courier New" panose="02070309020205020404" pitchFamily="49" charset="0"/>
                <a:cs typeface="Courier New" panose="02070309020205020404" pitchFamily="49" charset="0"/>
              </a:rPr>
              <a:t>db.query</a:t>
            </a:r>
            <a:r>
              <a:rPr lang="en-US" sz="1000" dirty="0">
                <a:solidFill>
                  <a:schemeClr val="tx2"/>
                </a:solidFill>
                <a:latin typeface="Courier New" panose="02070309020205020404" pitchFamily="49" charset="0"/>
                <a:cs typeface="Courier New" panose="02070309020205020404" pitchFamily="49" charset="0"/>
              </a:rPr>
              <a:t>(User).filter(</a:t>
            </a:r>
            <a:r>
              <a:rPr lang="en-US" sz="1000" dirty="0" err="1">
                <a:solidFill>
                  <a:schemeClr val="tx2"/>
                </a:solidFill>
                <a:latin typeface="Courier New" panose="02070309020205020404" pitchFamily="49" charset="0"/>
                <a:cs typeface="Courier New" panose="02070309020205020404" pitchFamily="49" charset="0"/>
              </a:rPr>
              <a:t>User.email</a:t>
            </a:r>
            <a:r>
              <a:rPr lang="en-US" sz="1000" dirty="0">
                <a:solidFill>
                  <a:schemeClr val="tx2"/>
                </a:solidFill>
                <a:latin typeface="Courier New" panose="02070309020205020404" pitchFamily="49" charset="0"/>
                <a:cs typeface="Courier New" panose="02070309020205020404" pitchFamily="49" charset="0"/>
              </a:rPr>
              <a:t> == email).first()</a:t>
            </a:r>
          </a:p>
          <a:p>
            <a:pPr marL="320040" lvl="2" indent="0">
              <a:spcBef>
                <a:spcPts val="600"/>
              </a:spcBef>
              <a:buClr>
                <a:schemeClr val="accent1"/>
              </a:buClr>
              <a:buNone/>
            </a:pPr>
            <a:endParaRPr lang="en-US" sz="10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def create(self, </a:t>
            </a:r>
            <a:r>
              <a:rPr lang="en-US" sz="1000" dirty="0" err="1">
                <a:solidFill>
                  <a:schemeClr val="tx2"/>
                </a:solidFill>
                <a:latin typeface="Courier New" panose="02070309020205020404" pitchFamily="49" charset="0"/>
                <a:cs typeface="Courier New" panose="02070309020205020404" pitchFamily="49" charset="0"/>
              </a:rPr>
              <a:t>db</a:t>
            </a:r>
            <a:r>
              <a:rPr lang="en-US" sz="1000" dirty="0">
                <a:solidFill>
                  <a:schemeClr val="tx2"/>
                </a:solidFill>
                <a:latin typeface="Courier New" panose="02070309020205020404" pitchFamily="49" charset="0"/>
                <a:cs typeface="Courier New" panose="02070309020205020404" pitchFamily="49" charset="0"/>
              </a:rPr>
              <a:t>: Session, *, </a:t>
            </a:r>
            <a:r>
              <a:rPr lang="en-US" sz="1000" dirty="0" err="1">
                <a:solidFill>
                  <a:schemeClr val="tx2"/>
                </a:solidFill>
                <a:latin typeface="Courier New" panose="02070309020205020404" pitchFamily="49" charset="0"/>
                <a:cs typeface="Courier New" panose="02070309020205020404" pitchFamily="49" charset="0"/>
              </a:rPr>
              <a:t>obj_in</a:t>
            </a: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UserCreate</a:t>
            </a:r>
            <a:r>
              <a:rPr lang="en-US" sz="1000" dirty="0">
                <a:solidFill>
                  <a:schemeClr val="tx2"/>
                </a:solidFill>
                <a:latin typeface="Courier New" panose="02070309020205020404" pitchFamily="49" charset="0"/>
                <a:cs typeface="Courier New" panose="02070309020205020404" pitchFamily="49" charset="0"/>
              </a:rPr>
              <a:t>) -&gt; User:</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create_data</a:t>
            </a:r>
            <a:r>
              <a:rPr lang="en-US" sz="1000" dirty="0">
                <a:solidFill>
                  <a:schemeClr val="tx2"/>
                </a:solidFill>
                <a:latin typeface="Courier New" panose="02070309020205020404" pitchFamily="49" charset="0"/>
                <a:cs typeface="Courier New" panose="02070309020205020404" pitchFamily="49" charset="0"/>
              </a:rPr>
              <a:t> = </a:t>
            </a:r>
            <a:r>
              <a:rPr lang="en-US" sz="1000" dirty="0" err="1">
                <a:solidFill>
                  <a:schemeClr val="tx2"/>
                </a:solidFill>
                <a:latin typeface="Courier New" panose="02070309020205020404" pitchFamily="49" charset="0"/>
                <a:cs typeface="Courier New" panose="02070309020205020404" pitchFamily="49" charset="0"/>
              </a:rPr>
              <a:t>obj_in.dict</a:t>
            </a:r>
            <a:r>
              <a:rPr lang="en-US" sz="10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create_data.pop</a:t>
            </a:r>
            <a:r>
              <a:rPr lang="en-US" sz="1000" dirty="0">
                <a:solidFill>
                  <a:schemeClr val="tx2"/>
                </a:solidFill>
                <a:latin typeface="Courier New" panose="02070309020205020404" pitchFamily="49" charset="0"/>
                <a:cs typeface="Courier New" panose="02070309020205020404" pitchFamily="49" charset="0"/>
              </a:rPr>
              <a:t>("password")</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db_obj</a:t>
            </a:r>
            <a:r>
              <a:rPr lang="en-US" sz="1000" dirty="0">
                <a:solidFill>
                  <a:schemeClr val="tx2"/>
                </a:solidFill>
                <a:latin typeface="Courier New" panose="02070309020205020404" pitchFamily="49" charset="0"/>
                <a:cs typeface="Courier New" panose="02070309020205020404" pitchFamily="49" charset="0"/>
              </a:rPr>
              <a:t> = User(**</a:t>
            </a:r>
            <a:r>
              <a:rPr lang="en-US" sz="1000" dirty="0" err="1">
                <a:solidFill>
                  <a:schemeClr val="tx2"/>
                </a:solidFill>
                <a:latin typeface="Courier New" panose="02070309020205020404" pitchFamily="49" charset="0"/>
                <a:cs typeface="Courier New" panose="02070309020205020404" pitchFamily="49" charset="0"/>
              </a:rPr>
              <a:t>create_data</a:t>
            </a:r>
            <a:r>
              <a:rPr lang="en-US" sz="10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db_obj.hashed_password</a:t>
            </a:r>
            <a:r>
              <a:rPr lang="en-US" sz="1000" dirty="0">
                <a:solidFill>
                  <a:schemeClr val="tx2"/>
                </a:solidFill>
                <a:latin typeface="Courier New" panose="02070309020205020404" pitchFamily="49" charset="0"/>
                <a:cs typeface="Courier New" panose="02070309020205020404" pitchFamily="49" charset="0"/>
              </a:rPr>
              <a:t> = </a:t>
            </a:r>
            <a:r>
              <a:rPr lang="en-US" sz="1000" dirty="0" err="1">
                <a:solidFill>
                  <a:schemeClr val="tx2"/>
                </a:solidFill>
                <a:latin typeface="Courier New" panose="02070309020205020404" pitchFamily="49" charset="0"/>
                <a:cs typeface="Courier New" panose="02070309020205020404" pitchFamily="49" charset="0"/>
              </a:rPr>
              <a:t>get_password_hash</a:t>
            </a:r>
            <a:r>
              <a:rPr lang="en-US" sz="1000" dirty="0">
                <a:solidFill>
                  <a:schemeClr val="tx2"/>
                </a:solidFill>
                <a:latin typeface="Courier New" panose="02070309020205020404" pitchFamily="49" charset="0"/>
                <a:cs typeface="Courier New" panose="02070309020205020404" pitchFamily="49" charset="0"/>
              </a:rPr>
              <a:t>(</a:t>
            </a:r>
            <a:r>
              <a:rPr lang="en-US" sz="1000" dirty="0" err="1">
                <a:solidFill>
                  <a:schemeClr val="tx2"/>
                </a:solidFill>
                <a:latin typeface="Courier New" panose="02070309020205020404" pitchFamily="49" charset="0"/>
                <a:cs typeface="Courier New" panose="02070309020205020404" pitchFamily="49" charset="0"/>
              </a:rPr>
              <a:t>obj_in.password</a:t>
            </a:r>
            <a:r>
              <a:rPr lang="en-US" sz="10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db.add</a:t>
            </a:r>
            <a:r>
              <a:rPr lang="en-US" sz="1000" dirty="0">
                <a:solidFill>
                  <a:schemeClr val="tx2"/>
                </a:solidFill>
                <a:latin typeface="Courier New" panose="02070309020205020404" pitchFamily="49" charset="0"/>
                <a:cs typeface="Courier New" panose="02070309020205020404" pitchFamily="49" charset="0"/>
              </a:rPr>
              <a:t>(</a:t>
            </a:r>
            <a:r>
              <a:rPr lang="en-US" sz="1000" dirty="0" err="1">
                <a:solidFill>
                  <a:schemeClr val="tx2"/>
                </a:solidFill>
                <a:latin typeface="Courier New" panose="02070309020205020404" pitchFamily="49" charset="0"/>
                <a:cs typeface="Courier New" panose="02070309020205020404" pitchFamily="49" charset="0"/>
              </a:rPr>
              <a:t>db_obj</a:t>
            </a:r>
            <a:r>
              <a:rPr lang="en-US" sz="10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db.commit</a:t>
            </a:r>
            <a:r>
              <a:rPr lang="en-US" sz="10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endParaRPr lang="en-US" sz="10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return </a:t>
            </a:r>
            <a:r>
              <a:rPr lang="en-US" sz="1000" dirty="0" err="1">
                <a:solidFill>
                  <a:schemeClr val="tx2"/>
                </a:solidFill>
                <a:latin typeface="Courier New" panose="02070309020205020404" pitchFamily="49" charset="0"/>
                <a:cs typeface="Courier New" panose="02070309020205020404" pitchFamily="49" charset="0"/>
              </a:rPr>
              <a:t>db_obj</a:t>
            </a:r>
            <a:endParaRPr lang="en-US" sz="10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user = </a:t>
            </a:r>
            <a:r>
              <a:rPr lang="en-US" sz="1000" dirty="0" err="1">
                <a:solidFill>
                  <a:schemeClr val="tx2"/>
                </a:solidFill>
                <a:latin typeface="Courier New" panose="02070309020205020404" pitchFamily="49" charset="0"/>
                <a:cs typeface="Courier New" panose="02070309020205020404" pitchFamily="49" charset="0"/>
              </a:rPr>
              <a:t>CRUDUser</a:t>
            </a:r>
            <a:r>
              <a:rPr lang="en-US" sz="1000" dirty="0">
                <a:solidFill>
                  <a:schemeClr val="tx2"/>
                </a:solidFill>
                <a:latin typeface="Courier New" panose="02070309020205020404" pitchFamily="49" charset="0"/>
                <a:cs typeface="Courier New" panose="02070309020205020404" pitchFamily="49" charset="0"/>
              </a:rPr>
              <a:t>(User)</a:t>
            </a:r>
          </a:p>
          <a:p>
            <a:pPr marL="388620" lvl="1" indent="-342900">
              <a:spcBef>
                <a:spcPts val="600"/>
              </a:spcBef>
              <a:buClr>
                <a:schemeClr val="accent1"/>
              </a:buClr>
            </a:pPr>
            <a:r>
              <a:rPr lang="en-US" sz="1700" dirty="0">
                <a:solidFill>
                  <a:schemeClr val="tx1"/>
                </a:solidFill>
              </a:rPr>
              <a:t>The updated </a:t>
            </a:r>
            <a:r>
              <a:rPr lang="en-US" sz="1700" dirty="0" err="1">
                <a:solidFill>
                  <a:schemeClr val="tx1"/>
                </a:solidFill>
              </a:rPr>
              <a:t>UserCreate</a:t>
            </a:r>
            <a:r>
              <a:rPr lang="en-US" sz="1700" dirty="0">
                <a:solidFill>
                  <a:schemeClr val="tx1"/>
                </a:solidFill>
              </a:rPr>
              <a:t> schema in app/schemas/user.py which now includes the password field:</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Properties to receive via API on creation</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class </a:t>
            </a:r>
            <a:r>
              <a:rPr lang="en-US" sz="1000" dirty="0" err="1">
                <a:solidFill>
                  <a:schemeClr val="tx2"/>
                </a:solidFill>
                <a:latin typeface="Courier New" panose="02070309020205020404" pitchFamily="49" charset="0"/>
                <a:cs typeface="Courier New" panose="02070309020205020404" pitchFamily="49" charset="0"/>
              </a:rPr>
              <a:t>UserCreate</a:t>
            </a:r>
            <a:r>
              <a:rPr lang="en-US" sz="1000" dirty="0">
                <a:solidFill>
                  <a:schemeClr val="tx2"/>
                </a:solidFill>
                <a:latin typeface="Courier New" panose="02070309020205020404" pitchFamily="49" charset="0"/>
                <a:cs typeface="Courier New" panose="02070309020205020404" pitchFamily="49" charset="0"/>
              </a:rPr>
              <a:t>(</a:t>
            </a:r>
            <a:r>
              <a:rPr lang="en-US" sz="1000" dirty="0" err="1">
                <a:solidFill>
                  <a:schemeClr val="tx2"/>
                </a:solidFill>
                <a:latin typeface="Courier New" panose="02070309020205020404" pitchFamily="49" charset="0"/>
                <a:cs typeface="Courier New" panose="02070309020205020404" pitchFamily="49" charset="0"/>
              </a:rPr>
              <a:t>UserBase</a:t>
            </a:r>
            <a:r>
              <a:rPr lang="en-US" sz="10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email: </a:t>
            </a:r>
            <a:r>
              <a:rPr lang="en-US" sz="1000" dirty="0" err="1">
                <a:solidFill>
                  <a:schemeClr val="tx2"/>
                </a:solidFill>
                <a:latin typeface="Courier New" panose="02070309020205020404" pitchFamily="49" charset="0"/>
                <a:cs typeface="Courier New" panose="02070309020205020404" pitchFamily="49" charset="0"/>
              </a:rPr>
              <a:t>EmailStr</a:t>
            </a:r>
            <a:endParaRPr lang="en-US" sz="10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password: str</a:t>
            </a:r>
          </a:p>
        </p:txBody>
      </p:sp>
    </p:spTree>
    <p:extLst>
      <p:ext uri="{BB962C8B-B14F-4D97-AF65-F5344CB8AC3E}">
        <p14:creationId xmlns:p14="http://schemas.microsoft.com/office/powerpoint/2010/main" val="42678911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(32): </a:t>
            </a:r>
            <a:r>
              <a:rPr lang="en-US" dirty="0"/>
              <a:t>Auth via JSON Web Token (JWT)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101</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43000"/>
            <a:ext cx="8229600" cy="5579110"/>
          </a:xfrm>
        </p:spPr>
        <p:txBody>
          <a:bodyPr>
            <a:normAutofit/>
          </a:bodyPr>
          <a:lstStyle/>
          <a:p>
            <a:pPr marL="388620" lvl="1" indent="-342900">
              <a:spcBef>
                <a:spcPts val="600"/>
              </a:spcBef>
              <a:buClr>
                <a:schemeClr val="accent1"/>
              </a:buClr>
            </a:pPr>
            <a:r>
              <a:rPr lang="en-US" sz="1700" dirty="0">
                <a:solidFill>
                  <a:schemeClr val="tx1"/>
                </a:solidFill>
              </a:rPr>
              <a:t>The last step in the user creation flow is updating our database. We’ll have to make one change to the user table: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class User(Base):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id = Column(Integer, </a:t>
            </a:r>
            <a:r>
              <a:rPr lang="en-US" sz="900" dirty="0" err="1">
                <a:solidFill>
                  <a:schemeClr val="tx2"/>
                </a:solidFill>
                <a:latin typeface="Courier New" panose="02070309020205020404" pitchFamily="49" charset="0"/>
                <a:cs typeface="Courier New" panose="02070309020205020404" pitchFamily="49" charset="0"/>
              </a:rPr>
              <a:t>primary_key</a:t>
            </a:r>
            <a:r>
              <a:rPr lang="en-US" sz="900" dirty="0">
                <a:solidFill>
                  <a:schemeClr val="tx2"/>
                </a:solidFill>
                <a:latin typeface="Courier New" panose="02070309020205020404" pitchFamily="49" charset="0"/>
                <a:cs typeface="Courier New" panose="02070309020205020404" pitchFamily="49" charset="0"/>
              </a:rPr>
              <a:t>=True, index=True)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first_name</a:t>
            </a:r>
            <a:r>
              <a:rPr lang="en-US" sz="900" dirty="0">
                <a:solidFill>
                  <a:schemeClr val="tx2"/>
                </a:solidFill>
                <a:latin typeface="Courier New" panose="02070309020205020404" pitchFamily="49" charset="0"/>
                <a:cs typeface="Courier New" panose="02070309020205020404" pitchFamily="49" charset="0"/>
              </a:rPr>
              <a:t> = Column(String(256), nullable=True)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surname = Column(String(256), nullable=True)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email = Column(String, index=True, nullable=False)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is_superuser</a:t>
            </a:r>
            <a:r>
              <a:rPr lang="en-US" sz="900" dirty="0">
                <a:solidFill>
                  <a:schemeClr val="tx2"/>
                </a:solidFill>
                <a:latin typeface="Courier New" panose="02070309020205020404" pitchFamily="49" charset="0"/>
                <a:cs typeface="Courier New" panose="02070309020205020404" pitchFamily="49" charset="0"/>
              </a:rPr>
              <a:t> = Column(Boolean, default=False)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recipes = relationship(</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"Recipe",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cascade="</a:t>
            </a:r>
            <a:r>
              <a:rPr lang="en-US" sz="900" dirty="0" err="1">
                <a:solidFill>
                  <a:schemeClr val="tx2"/>
                </a:solidFill>
                <a:latin typeface="Courier New" panose="02070309020205020404" pitchFamily="49" charset="0"/>
                <a:cs typeface="Courier New" panose="02070309020205020404" pitchFamily="49" charset="0"/>
              </a:rPr>
              <a:t>all,delete</a:t>
            </a:r>
            <a:r>
              <a:rPr lang="en-US" sz="900" dirty="0">
                <a:solidFill>
                  <a:schemeClr val="tx2"/>
                </a:solidFill>
                <a:latin typeface="Courier New" panose="02070309020205020404" pitchFamily="49" charset="0"/>
                <a:cs typeface="Courier New" panose="02070309020205020404" pitchFamily="49" charset="0"/>
              </a:rPr>
              <a:t>-orphan",</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back_populates</a:t>
            </a:r>
            <a:r>
              <a:rPr lang="en-US" sz="900" dirty="0">
                <a:solidFill>
                  <a:schemeClr val="tx2"/>
                </a:solidFill>
                <a:latin typeface="Courier New" panose="02070309020205020404" pitchFamily="49" charset="0"/>
                <a:cs typeface="Courier New" panose="02070309020205020404" pitchFamily="49" charset="0"/>
              </a:rPr>
              <a:t>="submitter",</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uselist</a:t>
            </a:r>
            <a:r>
              <a:rPr lang="en-US" sz="900" dirty="0">
                <a:solidFill>
                  <a:schemeClr val="tx2"/>
                </a:solidFill>
                <a:latin typeface="Courier New" panose="02070309020205020404" pitchFamily="49" charset="0"/>
                <a:cs typeface="Courier New" panose="02070309020205020404" pitchFamily="49" charset="0"/>
              </a:rPr>
              <a:t>=True,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endParaRPr lang="en-US" sz="9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 New addition</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hashed_password</a:t>
            </a:r>
            <a:r>
              <a:rPr lang="en-US" sz="900" dirty="0">
                <a:solidFill>
                  <a:schemeClr val="tx2"/>
                </a:solidFill>
                <a:latin typeface="Courier New" panose="02070309020205020404" pitchFamily="49" charset="0"/>
                <a:cs typeface="Courier New" panose="02070309020205020404" pitchFamily="49" charset="0"/>
              </a:rPr>
              <a:t> = Column(String, nullable=False)</a:t>
            </a:r>
          </a:p>
        </p:txBody>
      </p:sp>
    </p:spTree>
    <p:extLst>
      <p:ext uri="{BB962C8B-B14F-4D97-AF65-F5344CB8AC3E}">
        <p14:creationId xmlns:p14="http://schemas.microsoft.com/office/powerpoint/2010/main" val="12682176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(33): </a:t>
            </a:r>
            <a:r>
              <a:rPr lang="en-US" dirty="0"/>
              <a:t>Auth via JSON Web Token (JWT)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102</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43000"/>
            <a:ext cx="8229600" cy="5579110"/>
          </a:xfrm>
        </p:spPr>
        <p:txBody>
          <a:bodyPr>
            <a:normAutofit lnSpcReduction="10000"/>
          </a:bodyPr>
          <a:lstStyle/>
          <a:p>
            <a:pPr marL="388620" lvl="1" indent="-342900">
              <a:spcBef>
                <a:spcPts val="600"/>
              </a:spcBef>
              <a:buClr>
                <a:schemeClr val="accent1"/>
              </a:buClr>
            </a:pPr>
            <a:r>
              <a:rPr lang="en-US" sz="1700" dirty="0">
                <a:solidFill>
                  <a:schemeClr val="tx1"/>
                </a:solidFill>
              </a:rPr>
              <a:t>Let’s implement JWT Auth Endpoints - Login Flow, let’s start with the new /login endpoint:</a:t>
            </a:r>
          </a:p>
          <a:p>
            <a:pPr marL="662940" lvl="2" indent="-342900">
              <a:spcBef>
                <a:spcPts val="600"/>
              </a:spcBef>
              <a:buClr>
                <a:schemeClr val="accent1"/>
              </a:buClr>
            </a:pPr>
            <a:r>
              <a:rPr lang="en-US" sz="1400" dirty="0">
                <a:solidFill>
                  <a:schemeClr val="tx1"/>
                </a:solidFill>
              </a:rPr>
              <a:t>Notice that we use </a:t>
            </a:r>
            <a:r>
              <a:rPr lang="en-US" sz="1400" dirty="0" err="1">
                <a:solidFill>
                  <a:schemeClr val="tx1"/>
                </a:solidFill>
              </a:rPr>
              <a:t>FastAPI’s</a:t>
            </a:r>
            <a:r>
              <a:rPr lang="en-US" sz="1400" dirty="0">
                <a:solidFill>
                  <a:schemeClr val="tx1"/>
                </a:solidFill>
              </a:rPr>
              <a:t> OAuth2PasswordRequestForm dependency in the path operation function, which declares a form body with:</a:t>
            </a:r>
          </a:p>
          <a:p>
            <a:pPr marL="937260" lvl="3" indent="-342900">
              <a:spcBef>
                <a:spcPts val="600"/>
              </a:spcBef>
              <a:buClr>
                <a:schemeClr val="accent1"/>
              </a:buClr>
            </a:pPr>
            <a:r>
              <a:rPr lang="en-US" sz="1200" dirty="0">
                <a:solidFill>
                  <a:schemeClr val="tx1"/>
                </a:solidFill>
              </a:rPr>
              <a:t>The username, The password and an optional </a:t>
            </a:r>
            <a:r>
              <a:rPr lang="en-US" sz="1200" dirty="0" err="1">
                <a:solidFill>
                  <a:schemeClr val="tx1"/>
                </a:solidFill>
              </a:rPr>
              <a:t>grant_type</a:t>
            </a:r>
            <a:endParaRPr lang="en-US" sz="1200" dirty="0">
              <a:solidFill>
                <a:schemeClr val="tx1"/>
              </a:solidFill>
            </a:endParaRPr>
          </a:p>
          <a:p>
            <a:pPr marL="937260" lvl="3" indent="-342900">
              <a:spcBef>
                <a:spcPts val="600"/>
              </a:spcBef>
              <a:buClr>
                <a:schemeClr val="accent1"/>
              </a:buClr>
            </a:pPr>
            <a:r>
              <a:rPr lang="en-US" sz="1200" dirty="0">
                <a:solidFill>
                  <a:schemeClr val="tx1"/>
                </a:solidFill>
              </a:rPr>
              <a:t>Optional fields: a) scope field as a big string, composed of strings separated by spaces. (not required for our example); b) </a:t>
            </a:r>
            <a:r>
              <a:rPr lang="en-US" sz="1200" dirty="0" err="1">
                <a:solidFill>
                  <a:schemeClr val="tx1"/>
                </a:solidFill>
              </a:rPr>
              <a:t>client_id</a:t>
            </a:r>
            <a:r>
              <a:rPr lang="en-US" sz="1200" dirty="0">
                <a:solidFill>
                  <a:schemeClr val="tx1"/>
                </a:solidFill>
              </a:rPr>
              <a:t> (not required for </a:t>
            </a:r>
            <a:r>
              <a:rPr lang="en-US" sz="1200">
                <a:solidFill>
                  <a:schemeClr val="tx1"/>
                </a:solidFill>
              </a:rPr>
              <a:t>our example) and c) optional </a:t>
            </a:r>
            <a:r>
              <a:rPr lang="en-US" sz="1200" dirty="0" err="1">
                <a:solidFill>
                  <a:schemeClr val="tx1"/>
                </a:solidFill>
              </a:rPr>
              <a:t>client_secret</a:t>
            </a:r>
            <a:r>
              <a:rPr lang="en-US" sz="1200" dirty="0">
                <a:solidFill>
                  <a:schemeClr val="tx1"/>
                </a:solidFill>
              </a:rPr>
              <a:t> (not required for our example).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from </a:t>
            </a:r>
            <a:r>
              <a:rPr lang="en-US" sz="900" dirty="0" err="1">
                <a:solidFill>
                  <a:schemeClr val="tx2"/>
                </a:solidFill>
                <a:latin typeface="Courier New" panose="02070309020205020404" pitchFamily="49" charset="0"/>
                <a:cs typeface="Courier New" panose="02070309020205020404" pitchFamily="49" charset="0"/>
              </a:rPr>
              <a:t>fastapi.security</a:t>
            </a:r>
            <a:r>
              <a:rPr lang="en-US" sz="900" dirty="0">
                <a:solidFill>
                  <a:schemeClr val="tx2"/>
                </a:solidFill>
                <a:latin typeface="Courier New" panose="02070309020205020404" pitchFamily="49" charset="0"/>
                <a:cs typeface="Courier New" panose="02070309020205020404" pitchFamily="49" charset="0"/>
              </a:rPr>
              <a:t> import OAuth2PasswordRequestForm</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@router.post("/login")</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def login(</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db</a:t>
            </a:r>
            <a:r>
              <a:rPr lang="en-US" sz="900" dirty="0">
                <a:solidFill>
                  <a:schemeClr val="tx2"/>
                </a:solidFill>
                <a:latin typeface="Courier New" panose="02070309020205020404" pitchFamily="49" charset="0"/>
                <a:cs typeface="Courier New" panose="02070309020205020404" pitchFamily="49" charset="0"/>
              </a:rPr>
              <a:t>: Session = Depends(</a:t>
            </a:r>
            <a:r>
              <a:rPr lang="en-US" sz="900" dirty="0" err="1">
                <a:solidFill>
                  <a:schemeClr val="tx2"/>
                </a:solidFill>
                <a:latin typeface="Courier New" panose="02070309020205020404" pitchFamily="49" charset="0"/>
                <a:cs typeface="Courier New" panose="02070309020205020404" pitchFamily="49" charset="0"/>
              </a:rPr>
              <a:t>deps.get_db</a:t>
            </a: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form_data</a:t>
            </a:r>
            <a:r>
              <a:rPr lang="en-US" sz="900" dirty="0">
                <a:solidFill>
                  <a:schemeClr val="tx2"/>
                </a:solidFill>
                <a:latin typeface="Courier New" panose="02070309020205020404" pitchFamily="49" charset="0"/>
                <a:cs typeface="Courier New" panose="02070309020205020404" pitchFamily="49" charset="0"/>
              </a:rPr>
              <a:t>: OAuth2PasswordRequestForm = Depends()  # OAuth2PasswordRequestForm dependency </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-&gt; Any:</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Get the JWT for a user with data from OAuth2 request form body.</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endParaRPr lang="en-US" sz="9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user = authenticate(email=</a:t>
            </a:r>
            <a:r>
              <a:rPr lang="en-US" sz="900" dirty="0" err="1">
                <a:solidFill>
                  <a:schemeClr val="tx2"/>
                </a:solidFill>
                <a:latin typeface="Courier New" panose="02070309020205020404" pitchFamily="49" charset="0"/>
                <a:cs typeface="Courier New" panose="02070309020205020404" pitchFamily="49" charset="0"/>
              </a:rPr>
              <a:t>form_data.username</a:t>
            </a:r>
            <a:r>
              <a:rPr lang="en-US" sz="900" dirty="0">
                <a:solidFill>
                  <a:schemeClr val="tx2"/>
                </a:solidFill>
                <a:latin typeface="Courier New" panose="02070309020205020404" pitchFamily="49" charset="0"/>
                <a:cs typeface="Courier New" panose="02070309020205020404" pitchFamily="49" charset="0"/>
              </a:rPr>
              <a:t>, password=</a:t>
            </a:r>
            <a:r>
              <a:rPr lang="en-US" sz="900" dirty="0" err="1">
                <a:solidFill>
                  <a:schemeClr val="tx2"/>
                </a:solidFill>
                <a:latin typeface="Courier New" panose="02070309020205020404" pitchFamily="49" charset="0"/>
                <a:cs typeface="Courier New" panose="02070309020205020404" pitchFamily="49" charset="0"/>
              </a:rPr>
              <a:t>form_data.password</a:t>
            </a: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db</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db</a:t>
            </a:r>
            <a:r>
              <a:rPr lang="en-US" sz="900" dirty="0">
                <a:solidFill>
                  <a:schemeClr val="tx2"/>
                </a:solidFill>
                <a:latin typeface="Courier New" panose="02070309020205020404" pitchFamily="49" charset="0"/>
                <a:cs typeface="Courier New" panose="02070309020205020404" pitchFamily="49" charset="0"/>
              </a:rPr>
              <a:t>)  #  check the request body via a new authenticate function</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if not user:</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raise </a:t>
            </a:r>
            <a:r>
              <a:rPr lang="en-US" sz="900" dirty="0" err="1">
                <a:solidFill>
                  <a:schemeClr val="tx2"/>
                </a:solidFill>
                <a:latin typeface="Courier New" panose="02070309020205020404" pitchFamily="49" charset="0"/>
                <a:cs typeface="Courier New" panose="02070309020205020404" pitchFamily="49" charset="0"/>
              </a:rPr>
              <a:t>HTTPException</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status_code</a:t>
            </a:r>
            <a:r>
              <a:rPr lang="en-US" sz="900" dirty="0">
                <a:solidFill>
                  <a:schemeClr val="tx2"/>
                </a:solidFill>
                <a:latin typeface="Courier New" panose="02070309020205020404" pitchFamily="49" charset="0"/>
                <a:cs typeface="Courier New" panose="02070309020205020404" pitchFamily="49" charset="0"/>
              </a:rPr>
              <a:t>=400, detail="Incorrect username or password")  # If authentication fails, no user is returned, this triggers an HTTP 400 response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return {</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access_token</a:t>
            </a: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create_access_token</a:t>
            </a:r>
            <a:r>
              <a:rPr lang="en-US" sz="900" dirty="0">
                <a:solidFill>
                  <a:schemeClr val="tx2"/>
                </a:solidFill>
                <a:latin typeface="Courier New" panose="02070309020205020404" pitchFamily="49" charset="0"/>
                <a:cs typeface="Courier New" panose="02070309020205020404" pitchFamily="49" charset="0"/>
              </a:rPr>
              <a:t>(sub=user.id),  # JSON web token is created and returned to the client via the </a:t>
            </a:r>
            <a:r>
              <a:rPr lang="en-US" sz="900" dirty="0" err="1">
                <a:solidFill>
                  <a:schemeClr val="tx2"/>
                </a:solidFill>
                <a:latin typeface="Courier New" panose="02070309020205020404" pitchFamily="49" charset="0"/>
                <a:cs typeface="Courier New" panose="02070309020205020404" pitchFamily="49" charset="0"/>
              </a:rPr>
              <a:t>create_access_token</a:t>
            </a:r>
            <a:r>
              <a:rPr lang="en-US" sz="900" dirty="0">
                <a:solidFill>
                  <a:schemeClr val="tx2"/>
                </a:solidFill>
                <a:latin typeface="Courier New" panose="02070309020205020404" pitchFamily="49" charset="0"/>
                <a:cs typeface="Courier New" panose="02070309020205020404" pitchFamily="49" charset="0"/>
              </a:rPr>
              <a:t> function        "</a:t>
            </a:r>
            <a:r>
              <a:rPr lang="en-US" sz="900" dirty="0" err="1">
                <a:solidFill>
                  <a:schemeClr val="tx2"/>
                </a:solidFill>
                <a:latin typeface="Courier New" panose="02070309020205020404" pitchFamily="49" charset="0"/>
                <a:cs typeface="Courier New" panose="02070309020205020404" pitchFamily="49" charset="0"/>
              </a:rPr>
              <a:t>token_type</a:t>
            </a:r>
            <a:r>
              <a:rPr lang="en-US" sz="900" dirty="0">
                <a:solidFill>
                  <a:schemeClr val="tx2"/>
                </a:solidFill>
                <a:latin typeface="Courier New" panose="02070309020205020404" pitchFamily="49" charset="0"/>
                <a:cs typeface="Courier New" panose="02070309020205020404" pitchFamily="49" charset="0"/>
              </a:rPr>
              <a:t>": "bearer",</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endParaRPr lang="en-US" sz="9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86462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AC13E-34F3-7A12-C3C9-BFC0E1907100}"/>
              </a:ext>
            </a:extLst>
          </p:cNvPr>
          <p:cNvSpPr>
            <a:spLocks noGrp="1"/>
          </p:cNvSpPr>
          <p:nvPr>
            <p:ph type="title"/>
          </p:nvPr>
        </p:nvSpPr>
        <p:spPr/>
        <p:txBody>
          <a:bodyPr>
            <a:normAutofit fontScale="90000"/>
          </a:bodyPr>
          <a:lstStyle/>
          <a:p>
            <a:r>
              <a:rPr lang="en-GB" dirty="0"/>
              <a:t>Simple and great example on how to work with </a:t>
            </a:r>
            <a:r>
              <a:rPr lang="en-GB" dirty="0" err="1"/>
              <a:t>FastAPI</a:t>
            </a:r>
            <a:r>
              <a:rPr lang="en-GB" dirty="0"/>
              <a:t> and </a:t>
            </a:r>
            <a:r>
              <a:rPr lang="en-GB" dirty="0" err="1"/>
              <a:t>Dockerise</a:t>
            </a:r>
            <a:r>
              <a:rPr lang="en-GB" dirty="0"/>
              <a:t> the app</a:t>
            </a:r>
          </a:p>
        </p:txBody>
      </p:sp>
      <p:sp>
        <p:nvSpPr>
          <p:cNvPr id="3" name="Marcador de número de diapositiva 2">
            <a:extLst>
              <a:ext uri="{FF2B5EF4-FFF2-40B4-BE49-F238E27FC236}">
                <a16:creationId xmlns:a16="http://schemas.microsoft.com/office/drawing/2014/main" id="{A39E5166-2AAA-84EB-47CD-AA623C5B9E1C}"/>
              </a:ext>
            </a:extLst>
          </p:cNvPr>
          <p:cNvSpPr>
            <a:spLocks noGrp="1"/>
          </p:cNvSpPr>
          <p:nvPr>
            <p:ph type="sldNum" sz="quarter" idx="12"/>
          </p:nvPr>
        </p:nvSpPr>
        <p:spPr/>
        <p:txBody>
          <a:bodyPr/>
          <a:lstStyle/>
          <a:p>
            <a:fld id="{132FADFE-3B8F-471C-ABF0-DBC7717ECBBC}" type="slidenum">
              <a:rPr lang="es-ES" smtClean="0"/>
              <a:pPr/>
              <a:t>103</a:t>
            </a:fld>
            <a:endParaRPr lang="es-ES"/>
          </a:p>
        </p:txBody>
      </p:sp>
      <p:sp>
        <p:nvSpPr>
          <p:cNvPr id="4" name="Marcador de contenido 3">
            <a:extLst>
              <a:ext uri="{FF2B5EF4-FFF2-40B4-BE49-F238E27FC236}">
                <a16:creationId xmlns:a16="http://schemas.microsoft.com/office/drawing/2014/main" id="{1D2C4FF6-2B4E-3F74-429F-AFBDB341C97C}"/>
              </a:ext>
            </a:extLst>
          </p:cNvPr>
          <p:cNvSpPr>
            <a:spLocks noGrp="1"/>
          </p:cNvSpPr>
          <p:nvPr>
            <p:ph sz="quarter" idx="1"/>
          </p:nvPr>
        </p:nvSpPr>
        <p:spPr/>
        <p:txBody>
          <a:bodyPr>
            <a:normAutofit fontScale="85000" lnSpcReduction="20000"/>
          </a:bodyPr>
          <a:lstStyle/>
          <a:p>
            <a:r>
              <a:rPr lang="en-GB" dirty="0"/>
              <a:t>Documentation: taken from article “</a:t>
            </a:r>
            <a:r>
              <a:rPr lang="en-US" dirty="0" err="1">
                <a:hlinkClick r:id="rId2"/>
              </a:rPr>
              <a:t>FastAPI</a:t>
            </a:r>
            <a:r>
              <a:rPr lang="en-US" dirty="0">
                <a:hlinkClick r:id="rId2"/>
              </a:rPr>
              <a:t> Scalable Project Structure with Docker compose</a:t>
            </a:r>
            <a:r>
              <a:rPr lang="en-US" dirty="0"/>
              <a:t>”</a:t>
            </a:r>
          </a:p>
          <a:p>
            <a:pPr lvl="1"/>
            <a:r>
              <a:rPr lang="en-US" dirty="0"/>
              <a:t>GitHub repo: </a:t>
            </a:r>
            <a:r>
              <a:rPr lang="en-US" dirty="0">
                <a:hlinkClick r:id="rId3"/>
              </a:rPr>
              <a:t>https://github.com/Nabajyoti4/Todo-FastAPI</a:t>
            </a:r>
            <a:r>
              <a:rPr lang="en-US" dirty="0"/>
              <a:t> </a:t>
            </a:r>
          </a:p>
          <a:p>
            <a:pPr lvl="2"/>
            <a:r>
              <a:rPr lang="en-US" dirty="0"/>
              <a:t>Example: </a:t>
            </a:r>
            <a:r>
              <a:rPr lang="en-US" dirty="0" err="1"/>
              <a:t>Todo-FastAPI</a:t>
            </a:r>
            <a:endParaRPr lang="en-US" dirty="0"/>
          </a:p>
          <a:p>
            <a:r>
              <a:rPr lang="en-US" dirty="0"/>
              <a:t>Instructions to run it:</a:t>
            </a:r>
          </a:p>
          <a:p>
            <a:pPr lvl="1"/>
            <a:r>
              <a:rPr lang="en-US" dirty="0"/>
              <a:t>Standard app:</a:t>
            </a:r>
          </a:p>
          <a:p>
            <a:pPr lvl="2"/>
            <a:r>
              <a:rPr lang="es-ES" b="0" i="0" dirty="0" err="1">
                <a:solidFill>
                  <a:srgbClr val="24292F"/>
                </a:solidFill>
                <a:effectLst/>
                <a:latin typeface="Courier New" panose="02070309020205020404" pitchFamily="49" charset="0"/>
                <a:cs typeface="Courier New" panose="02070309020205020404" pitchFamily="49" charset="0"/>
              </a:rPr>
              <a:t>python</a:t>
            </a:r>
            <a:r>
              <a:rPr lang="es-ES" b="0" i="0" dirty="0">
                <a:solidFill>
                  <a:srgbClr val="24292F"/>
                </a:solidFill>
                <a:effectLst/>
                <a:latin typeface="Courier New" panose="02070309020205020404" pitchFamily="49" charset="0"/>
                <a:cs typeface="Courier New" panose="02070309020205020404" pitchFamily="49" charset="0"/>
              </a:rPr>
              <a:t> -m </a:t>
            </a:r>
            <a:r>
              <a:rPr lang="es-ES" b="0" i="0" dirty="0" err="1">
                <a:solidFill>
                  <a:srgbClr val="24292F"/>
                </a:solidFill>
                <a:effectLst/>
                <a:latin typeface="Courier New" panose="02070309020205020404" pitchFamily="49" charset="0"/>
                <a:cs typeface="Courier New" panose="02070309020205020404" pitchFamily="49" charset="0"/>
              </a:rPr>
              <a:t>venv</a:t>
            </a:r>
            <a:r>
              <a:rPr lang="es-ES" b="0" i="0" dirty="0">
                <a:solidFill>
                  <a:srgbClr val="24292F"/>
                </a:solidFill>
                <a:effectLst/>
                <a:latin typeface="Courier New" panose="02070309020205020404" pitchFamily="49" charset="0"/>
                <a:cs typeface="Courier New" panose="02070309020205020404" pitchFamily="49" charset="0"/>
              </a:rPr>
              <a:t> </a:t>
            </a:r>
            <a:r>
              <a:rPr lang="es-ES" b="0" i="0" dirty="0" err="1">
                <a:solidFill>
                  <a:srgbClr val="24292F"/>
                </a:solidFill>
                <a:effectLst/>
                <a:latin typeface="Courier New" panose="02070309020205020404" pitchFamily="49" charset="0"/>
                <a:cs typeface="Courier New" panose="02070309020205020404" pitchFamily="49" charset="0"/>
              </a:rPr>
              <a:t>venv</a:t>
            </a:r>
            <a:endParaRPr lang="es-ES" b="0" i="0" dirty="0">
              <a:solidFill>
                <a:srgbClr val="24292F"/>
              </a:solidFill>
              <a:effectLst/>
              <a:latin typeface="Courier New" panose="02070309020205020404" pitchFamily="49" charset="0"/>
              <a:cs typeface="Courier New" panose="02070309020205020404" pitchFamily="49" charset="0"/>
            </a:endParaRPr>
          </a:p>
          <a:p>
            <a:pPr lvl="2"/>
            <a:r>
              <a:rPr lang="es-ES" b="0" i="0" dirty="0">
                <a:solidFill>
                  <a:srgbClr val="24292F"/>
                </a:solidFill>
                <a:effectLst/>
                <a:latin typeface="Courier New" panose="02070309020205020404" pitchFamily="49" charset="0"/>
                <a:cs typeface="Courier New" panose="02070309020205020404" pitchFamily="49" charset="0"/>
              </a:rPr>
              <a:t>.\</a:t>
            </a:r>
            <a:r>
              <a:rPr lang="es-ES" b="0" i="0" dirty="0" err="1">
                <a:solidFill>
                  <a:srgbClr val="24292F"/>
                </a:solidFill>
                <a:effectLst/>
                <a:latin typeface="Courier New" panose="02070309020205020404" pitchFamily="49" charset="0"/>
                <a:cs typeface="Courier New" panose="02070309020205020404" pitchFamily="49" charset="0"/>
              </a:rPr>
              <a:t>venv</a:t>
            </a:r>
            <a:r>
              <a:rPr lang="es-ES" b="0" i="0" dirty="0">
                <a:solidFill>
                  <a:srgbClr val="24292F"/>
                </a:solidFill>
                <a:effectLst/>
                <a:latin typeface="Courier New" panose="02070309020205020404" pitchFamily="49" charset="0"/>
                <a:cs typeface="Courier New" panose="02070309020205020404" pitchFamily="49" charset="0"/>
              </a:rPr>
              <a:t>\Scripts\</a:t>
            </a:r>
            <a:r>
              <a:rPr lang="es-ES" b="0" i="0" dirty="0" err="1">
                <a:solidFill>
                  <a:srgbClr val="24292F"/>
                </a:solidFill>
                <a:effectLst/>
                <a:latin typeface="Courier New" panose="02070309020205020404" pitchFamily="49" charset="0"/>
                <a:cs typeface="Courier New" panose="02070309020205020404" pitchFamily="49" charset="0"/>
              </a:rPr>
              <a:t>activate</a:t>
            </a:r>
            <a:endParaRPr lang="en-US" b="0" i="0" dirty="0">
              <a:solidFill>
                <a:srgbClr val="24292F"/>
              </a:solidFill>
              <a:effectLst/>
              <a:latin typeface="Courier New" panose="02070309020205020404" pitchFamily="49" charset="0"/>
              <a:cs typeface="Courier New" panose="02070309020205020404" pitchFamily="49" charset="0"/>
            </a:endParaRPr>
          </a:p>
          <a:p>
            <a:pPr lvl="2"/>
            <a:r>
              <a:rPr lang="en-US" b="0" i="0" dirty="0">
                <a:solidFill>
                  <a:srgbClr val="24292F"/>
                </a:solidFill>
                <a:effectLst/>
                <a:latin typeface="Courier New" panose="02070309020205020404" pitchFamily="49" charset="0"/>
                <a:cs typeface="Courier New" panose="02070309020205020404" pitchFamily="49" charset="0"/>
              </a:rPr>
              <a:t>pip install -r requirements.txt</a:t>
            </a:r>
          </a:p>
          <a:p>
            <a:pPr lvl="2"/>
            <a:r>
              <a:rPr lang="es-ES" b="0" i="0" dirty="0" err="1">
                <a:solidFill>
                  <a:srgbClr val="24292F"/>
                </a:solidFill>
                <a:effectLst/>
                <a:latin typeface="Courier New" panose="02070309020205020404" pitchFamily="49" charset="0"/>
                <a:cs typeface="Courier New" panose="02070309020205020404" pitchFamily="49" charset="0"/>
              </a:rPr>
              <a:t>copy</a:t>
            </a:r>
            <a:r>
              <a:rPr lang="es-ES" b="0" i="0" dirty="0">
                <a:solidFill>
                  <a:srgbClr val="24292F"/>
                </a:solidFill>
                <a:effectLst/>
                <a:latin typeface="Courier New" panose="02070309020205020404" pitchFamily="49" charset="0"/>
                <a:cs typeface="Courier New" panose="02070309020205020404" pitchFamily="49" charset="0"/>
              </a:rPr>
              <a:t> .</a:t>
            </a:r>
            <a:r>
              <a:rPr lang="es-ES" b="0" i="0" dirty="0" err="1">
                <a:solidFill>
                  <a:srgbClr val="24292F"/>
                </a:solidFill>
                <a:effectLst/>
                <a:latin typeface="Courier New" panose="02070309020205020404" pitchFamily="49" charset="0"/>
                <a:cs typeface="Courier New" panose="02070309020205020404" pitchFamily="49" charset="0"/>
              </a:rPr>
              <a:t>env.sample</a:t>
            </a:r>
            <a:r>
              <a:rPr lang="es-ES" b="0" i="0" dirty="0">
                <a:solidFill>
                  <a:srgbClr val="24292F"/>
                </a:solidFill>
                <a:effectLst/>
                <a:latin typeface="Courier New" panose="02070309020205020404" pitchFamily="49" charset="0"/>
                <a:cs typeface="Courier New" panose="02070309020205020404" pitchFamily="49" charset="0"/>
              </a:rPr>
              <a:t> . </a:t>
            </a:r>
            <a:r>
              <a:rPr lang="es-ES" b="0" i="0" dirty="0" err="1">
                <a:solidFill>
                  <a:srgbClr val="24292F"/>
                </a:solidFill>
                <a:effectLst/>
                <a:latin typeface="Courier New" panose="02070309020205020404" pitchFamily="49" charset="0"/>
                <a:cs typeface="Courier New" panose="02070309020205020404" pitchFamily="49" charset="0"/>
              </a:rPr>
              <a:t>env</a:t>
            </a:r>
            <a:r>
              <a:rPr lang="es-ES" b="0" i="0" dirty="0">
                <a:solidFill>
                  <a:srgbClr val="24292F"/>
                </a:solidFill>
                <a:effectLst/>
                <a:latin typeface="Courier New" panose="02070309020205020404" pitchFamily="49" charset="0"/>
                <a:cs typeface="Courier New" panose="02070309020205020404" pitchFamily="49" charset="0"/>
              </a:rPr>
              <a:t> (</a:t>
            </a:r>
            <a:r>
              <a:rPr lang="es-ES" b="0" i="0" dirty="0" err="1">
                <a:solidFill>
                  <a:srgbClr val="24292F"/>
                </a:solidFill>
                <a:effectLst/>
                <a:latin typeface="Courier New" panose="02070309020205020404" pitchFamily="49" charset="0"/>
                <a:cs typeface="Courier New" panose="02070309020205020404" pitchFamily="49" charset="0"/>
              </a:rPr>
              <a:t>edit</a:t>
            </a:r>
            <a:r>
              <a:rPr lang="es-ES" b="0" i="0" dirty="0">
                <a:solidFill>
                  <a:srgbClr val="24292F"/>
                </a:solidFill>
                <a:effectLst/>
                <a:latin typeface="Courier New" panose="02070309020205020404" pitchFamily="49" charset="0"/>
                <a:cs typeface="Courier New" panose="02070309020205020404" pitchFamily="49" charset="0"/>
              </a:rPr>
              <a:t> </a:t>
            </a:r>
            <a:r>
              <a:rPr lang="es-ES" b="0" i="0" dirty="0" err="1">
                <a:solidFill>
                  <a:srgbClr val="24292F"/>
                </a:solidFill>
                <a:effectLst/>
                <a:latin typeface="Courier New" panose="02070309020205020404" pitchFamily="49" charset="0"/>
                <a:cs typeface="Courier New" panose="02070309020205020404" pitchFamily="49" charset="0"/>
              </a:rPr>
              <a:t>secret_key</a:t>
            </a:r>
            <a:r>
              <a:rPr lang="es-ES" b="0" i="0" dirty="0">
                <a:solidFill>
                  <a:srgbClr val="24292F"/>
                </a:solidFill>
                <a:effectLst/>
                <a:latin typeface="Courier New" panose="02070309020205020404" pitchFamily="49" charset="0"/>
                <a:cs typeface="Courier New" panose="02070309020205020404" pitchFamily="49" charset="0"/>
              </a:rPr>
              <a:t>)</a:t>
            </a:r>
          </a:p>
          <a:p>
            <a:pPr lvl="2"/>
            <a:r>
              <a:rPr lang="es-ES" b="0" i="0" dirty="0" err="1">
                <a:solidFill>
                  <a:srgbClr val="24292F"/>
                </a:solidFill>
                <a:effectLst/>
                <a:latin typeface="Courier New" panose="02070309020205020404" pitchFamily="49" charset="0"/>
                <a:cs typeface="Courier New" panose="02070309020205020404" pitchFamily="49" charset="0"/>
              </a:rPr>
              <a:t>python</a:t>
            </a:r>
            <a:r>
              <a:rPr lang="es-ES" b="0" i="0" dirty="0">
                <a:solidFill>
                  <a:srgbClr val="24292F"/>
                </a:solidFill>
                <a:effectLst/>
                <a:latin typeface="Courier New" panose="02070309020205020404" pitchFamily="49" charset="0"/>
                <a:cs typeface="Courier New" panose="02070309020205020404" pitchFamily="49" charset="0"/>
              </a:rPr>
              <a:t> todoApp/main.py</a:t>
            </a:r>
          </a:p>
          <a:p>
            <a:pPr lvl="2"/>
            <a:endParaRPr lang="en-US" dirty="0"/>
          </a:p>
          <a:p>
            <a:pPr lvl="1"/>
            <a:r>
              <a:rPr lang="en-US" dirty="0"/>
              <a:t>Docker:</a:t>
            </a:r>
          </a:p>
          <a:p>
            <a:pPr lvl="2"/>
            <a:r>
              <a:rPr lang="es-ES" b="0" i="0" dirty="0" err="1">
                <a:solidFill>
                  <a:srgbClr val="24292F"/>
                </a:solidFill>
                <a:effectLst/>
                <a:latin typeface="-apple-system"/>
              </a:rPr>
              <a:t>docker-compose</a:t>
            </a:r>
            <a:r>
              <a:rPr lang="es-ES" b="0" i="0" dirty="0">
                <a:solidFill>
                  <a:srgbClr val="24292F"/>
                </a:solidFill>
                <a:effectLst/>
                <a:latin typeface="-apple-system"/>
              </a:rPr>
              <a:t> up –d</a:t>
            </a:r>
          </a:p>
          <a:p>
            <a:pPr lvl="2"/>
            <a:r>
              <a:rPr lang="en-GB" dirty="0"/>
              <a:t>docker-compose down</a:t>
            </a:r>
          </a:p>
          <a:p>
            <a:r>
              <a:rPr lang="en-GB" dirty="0">
                <a:solidFill>
                  <a:srgbClr val="FF0000"/>
                </a:solidFill>
              </a:rPr>
              <a:t>FALTA AVERIGUAR CÓMO LOGUEARTE CON JWT</a:t>
            </a:r>
          </a:p>
        </p:txBody>
      </p:sp>
    </p:spTree>
    <p:extLst>
      <p:ext uri="{BB962C8B-B14F-4D97-AF65-F5344CB8AC3E}">
        <p14:creationId xmlns:p14="http://schemas.microsoft.com/office/powerpoint/2010/main" val="35878589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D89BA-A6A6-4884-9A54-EB8FDC86D71D}"/>
              </a:ext>
            </a:extLst>
          </p:cNvPr>
          <p:cNvSpPr>
            <a:spLocks noGrp="1"/>
          </p:cNvSpPr>
          <p:nvPr>
            <p:ph type="title"/>
          </p:nvPr>
        </p:nvSpPr>
        <p:spPr/>
        <p:txBody>
          <a:bodyPr/>
          <a:lstStyle/>
          <a:p>
            <a:r>
              <a:rPr lang="en-US" dirty="0"/>
              <a:t>Building a </a:t>
            </a:r>
            <a:r>
              <a:rPr lang="en-US" dirty="0" err="1"/>
              <a:t>GraphQL</a:t>
            </a:r>
            <a:r>
              <a:rPr lang="en-US" dirty="0"/>
              <a:t> server with </a:t>
            </a:r>
            <a:r>
              <a:rPr lang="en-US" dirty="0" err="1"/>
              <a:t>FastAPI</a:t>
            </a:r>
            <a:endParaRPr lang="es-ES" dirty="0"/>
          </a:p>
        </p:txBody>
      </p:sp>
      <p:sp>
        <p:nvSpPr>
          <p:cNvPr id="3" name="Marcador de número de diapositiva 2">
            <a:extLst>
              <a:ext uri="{FF2B5EF4-FFF2-40B4-BE49-F238E27FC236}">
                <a16:creationId xmlns:a16="http://schemas.microsoft.com/office/drawing/2014/main" id="{6A244E1A-3786-41FB-B99E-1E14871E3C9E}"/>
              </a:ext>
            </a:extLst>
          </p:cNvPr>
          <p:cNvSpPr>
            <a:spLocks noGrp="1"/>
          </p:cNvSpPr>
          <p:nvPr>
            <p:ph type="sldNum" sz="quarter" idx="12"/>
          </p:nvPr>
        </p:nvSpPr>
        <p:spPr/>
        <p:txBody>
          <a:bodyPr/>
          <a:lstStyle/>
          <a:p>
            <a:fld id="{132FADFE-3B8F-471C-ABF0-DBC7717ECBBC}" type="slidenum">
              <a:rPr lang="es-ES" smtClean="0"/>
              <a:pPr/>
              <a:t>104</a:t>
            </a:fld>
            <a:endParaRPr lang="es-ES"/>
          </a:p>
        </p:txBody>
      </p:sp>
      <p:sp>
        <p:nvSpPr>
          <p:cNvPr id="4" name="Marcador de contenido 3">
            <a:extLst>
              <a:ext uri="{FF2B5EF4-FFF2-40B4-BE49-F238E27FC236}">
                <a16:creationId xmlns:a16="http://schemas.microsoft.com/office/drawing/2014/main" id="{06DD5ADF-E382-438F-BAAB-E7D8009005EB}"/>
              </a:ext>
            </a:extLst>
          </p:cNvPr>
          <p:cNvSpPr>
            <a:spLocks noGrp="1"/>
          </p:cNvSpPr>
          <p:nvPr>
            <p:ph sz="quarter" idx="1"/>
          </p:nvPr>
        </p:nvSpPr>
        <p:spPr/>
        <p:txBody>
          <a:bodyPr>
            <a:normAutofit/>
          </a:bodyPr>
          <a:lstStyle/>
          <a:p>
            <a:r>
              <a:rPr lang="en-GB" dirty="0"/>
              <a:t>Let’s see the </a:t>
            </a:r>
            <a:r>
              <a:rPr lang="en-GB" dirty="0">
                <a:hlinkClick r:id="rId2"/>
              </a:rPr>
              <a:t>integration of </a:t>
            </a:r>
            <a:r>
              <a:rPr lang="en-GB" dirty="0" err="1">
                <a:hlinkClick r:id="rId2"/>
              </a:rPr>
              <a:t>GraphQL</a:t>
            </a:r>
            <a:r>
              <a:rPr lang="en-GB" dirty="0">
                <a:hlinkClick r:id="rId2"/>
              </a:rPr>
              <a:t> and </a:t>
            </a:r>
            <a:r>
              <a:rPr lang="en-GB" dirty="0" err="1">
                <a:hlinkClick r:id="rId2"/>
              </a:rPr>
              <a:t>FastAPI</a:t>
            </a:r>
            <a:endParaRPr lang="en-GB" dirty="0"/>
          </a:p>
          <a:p>
            <a:r>
              <a:rPr lang="en-GB" dirty="0"/>
              <a:t>Requirements:</a:t>
            </a:r>
          </a:p>
          <a:p>
            <a:pPr lvl="1"/>
            <a:r>
              <a:rPr lang="en-GB" dirty="0"/>
              <a:t>Install </a:t>
            </a:r>
            <a:r>
              <a:rPr lang="en-GB" dirty="0" err="1"/>
              <a:t>FastAPI</a:t>
            </a:r>
            <a:r>
              <a:rPr lang="en-GB" dirty="0"/>
              <a:t>: pip install </a:t>
            </a:r>
            <a:r>
              <a:rPr lang="en-GB" dirty="0" err="1"/>
              <a:t>fastapi</a:t>
            </a:r>
            <a:endParaRPr lang="en-GB" dirty="0"/>
          </a:p>
          <a:p>
            <a:pPr lvl="1"/>
            <a:r>
              <a:rPr lang="en-GB" dirty="0"/>
              <a:t>Install </a:t>
            </a:r>
            <a:r>
              <a:rPr lang="en-US" dirty="0"/>
              <a:t> </a:t>
            </a:r>
            <a:r>
              <a:rPr lang="en-US" dirty="0" err="1"/>
              <a:t>Uvicorn</a:t>
            </a:r>
            <a:r>
              <a:rPr lang="en-US"/>
              <a:t>, an ASGI (Asynchronous Server Gateway Interface) server to serve our app</a:t>
            </a:r>
            <a:r>
              <a:rPr lang="en-GB"/>
              <a:t>: </a:t>
            </a:r>
            <a:r>
              <a:rPr lang="en-GB" dirty="0"/>
              <a:t>pip install </a:t>
            </a:r>
            <a:r>
              <a:rPr lang="en-GB" dirty="0" err="1"/>
              <a:t>uvicorn</a:t>
            </a:r>
            <a:endParaRPr lang="en-GB" dirty="0"/>
          </a:p>
        </p:txBody>
      </p:sp>
    </p:spTree>
    <p:extLst>
      <p:ext uri="{BB962C8B-B14F-4D97-AF65-F5344CB8AC3E}">
        <p14:creationId xmlns:p14="http://schemas.microsoft.com/office/powerpoint/2010/main" val="5814575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Autofit/>
          </a:bodyPr>
          <a:lstStyle/>
          <a:p>
            <a:r>
              <a:rPr lang="es-ES" sz="2000" dirty="0"/>
              <a:t>Web </a:t>
            </a:r>
            <a:r>
              <a:rPr lang="es-ES" sz="2000" dirty="0" err="1"/>
              <a:t>programming</a:t>
            </a:r>
            <a:r>
              <a:rPr lang="es-ES" sz="2000" dirty="0"/>
              <a:t> in Python – Tema 3 </a:t>
            </a:r>
            <a:endParaRPr lang="en-GB" sz="2000" dirty="0"/>
          </a:p>
        </p:txBody>
      </p:sp>
      <p:sp>
        <p:nvSpPr>
          <p:cNvPr id="6" name="5 Marcador de texto"/>
          <p:cNvSpPr>
            <a:spLocks noGrp="1"/>
          </p:cNvSpPr>
          <p:nvPr>
            <p:ph type="body" idx="1"/>
          </p:nvPr>
        </p:nvSpPr>
        <p:spPr/>
        <p:txBody>
          <a:bodyPr/>
          <a:lstStyle/>
          <a:p>
            <a:r>
              <a:rPr lang="en-GB" dirty="0"/>
              <a:t>Questions?</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105</a:t>
            </a:fld>
            <a:endParaRPr lang="es-ES"/>
          </a:p>
        </p:txBody>
      </p:sp>
      <p:sp>
        <p:nvSpPr>
          <p:cNvPr id="7" name="6 CuadroTexto"/>
          <p:cNvSpPr txBox="1"/>
          <p:nvPr/>
        </p:nvSpPr>
        <p:spPr>
          <a:xfrm>
            <a:off x="899592" y="764704"/>
            <a:ext cx="7272808" cy="1400383"/>
          </a:xfrm>
          <a:prstGeom prst="rect">
            <a:avLst/>
          </a:prstGeom>
          <a:noFill/>
        </p:spPr>
        <p:txBody>
          <a:bodyPr wrap="square" rtlCol="0">
            <a:spAutoFit/>
          </a:bodyPr>
          <a:lstStyle/>
          <a:p>
            <a:pPr algn="just"/>
            <a:r>
              <a:rPr lang="en-US" sz="2000" dirty="0"/>
              <a:t>“</a:t>
            </a:r>
            <a:r>
              <a:rPr lang="en-US" sz="2000" dirty="0">
                <a:hlinkClick r:id="rId3"/>
              </a:rPr>
              <a:t>SOAP is a protocol, and REST is an architectural style</a:t>
            </a:r>
            <a:r>
              <a:rPr lang="en-US" sz="2000" dirty="0"/>
              <a:t>. They’re packaged differently, have different features, and are used in different situations.”</a:t>
            </a:r>
          </a:p>
          <a:p>
            <a:pPr algn="r"/>
            <a:br>
              <a:rPr lang="en-US" sz="500" dirty="0"/>
            </a:br>
            <a:r>
              <a:rPr lang="en-US" sz="2000" i="1" dirty="0"/>
              <a:t>(Jon </a:t>
            </a:r>
            <a:r>
              <a:rPr lang="en-US" sz="2000" i="1" dirty="0" err="1"/>
              <a:t>Ribbens</a:t>
            </a:r>
            <a:r>
              <a:rPr lang="en-US" sz="2000" i="1" dirty="0"/>
              <a:t>)</a:t>
            </a:r>
            <a:endParaRPr lang="es-E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Microservices</a:t>
            </a:r>
            <a:endParaRPr lang="en-GB" dirty="0"/>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11</a:t>
            </a:fld>
            <a:endParaRPr lang="es-ES"/>
          </a:p>
        </p:txBody>
      </p:sp>
      <p:sp>
        <p:nvSpPr>
          <p:cNvPr id="4" name="Marcador de contenido 3"/>
          <p:cNvSpPr>
            <a:spLocks noGrp="1"/>
          </p:cNvSpPr>
          <p:nvPr>
            <p:ph sz="quarter" idx="1"/>
          </p:nvPr>
        </p:nvSpPr>
        <p:spPr/>
        <p:txBody>
          <a:bodyPr/>
          <a:lstStyle/>
          <a:p>
            <a:r>
              <a:rPr lang="en-US" dirty="0"/>
              <a:t>Each functional area of the application is now implemented by its own </a:t>
            </a:r>
            <a:r>
              <a:rPr lang="en-US" dirty="0" err="1"/>
              <a:t>microservice</a:t>
            </a:r>
            <a:r>
              <a:rPr lang="en-US" dirty="0"/>
              <a:t>. </a:t>
            </a:r>
          </a:p>
          <a:p>
            <a:pPr lvl="1"/>
            <a:r>
              <a:rPr lang="en-US" dirty="0"/>
              <a:t>For example, the </a:t>
            </a:r>
            <a:r>
              <a:rPr lang="en-US" b="1" dirty="0"/>
              <a:t>web application is split into a set of simpler web applications</a:t>
            </a:r>
            <a:r>
              <a:rPr lang="en-US" dirty="0"/>
              <a:t> (such as one for passengers and one for drivers in the previous taxi‑hailing example).</a:t>
            </a:r>
          </a:p>
          <a:p>
            <a:pPr lvl="1"/>
            <a:r>
              <a:rPr lang="en-US" dirty="0"/>
              <a:t>The </a:t>
            </a:r>
            <a:r>
              <a:rPr lang="en-US" b="1" dirty="0"/>
              <a:t>API Gateway </a:t>
            </a:r>
            <a:r>
              <a:rPr lang="en-US" dirty="0"/>
              <a:t>is responsible for tasks such as load balancing, caching, access control, API metering, and monitoring</a:t>
            </a:r>
          </a:p>
          <a:p>
            <a:pPr lvl="2"/>
            <a:r>
              <a:rPr lang="en-US" dirty="0"/>
              <a:t>Implementable through web server, e.g. </a:t>
            </a:r>
            <a:r>
              <a:rPr lang="en-US" dirty="0" err="1"/>
              <a:t>nginx</a:t>
            </a:r>
            <a:endParaRPr lang="en-US" dirty="0"/>
          </a:p>
          <a:p>
            <a:pPr lvl="2"/>
            <a:r>
              <a:rPr lang="en-US" dirty="0"/>
              <a:t>Or simply creating a small </a:t>
            </a:r>
            <a:r>
              <a:rPr lang="en-US" dirty="0" err="1"/>
              <a:t>microservice</a:t>
            </a:r>
            <a:r>
              <a:rPr lang="en-US" dirty="0"/>
              <a:t> following </a:t>
            </a:r>
            <a:r>
              <a:rPr lang="en-US" dirty="0">
                <a:hlinkClick r:id="rId2"/>
              </a:rPr>
              <a:t>Front Controller </a:t>
            </a:r>
            <a:r>
              <a:rPr lang="en-US" dirty="0"/>
              <a:t>design pattern </a:t>
            </a:r>
          </a:p>
        </p:txBody>
      </p:sp>
    </p:spTree>
    <p:extLst>
      <p:ext uri="{BB962C8B-B14F-4D97-AF65-F5344CB8AC3E}">
        <p14:creationId xmlns:p14="http://schemas.microsoft.com/office/powerpoint/2010/main" val="26474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Deployment </a:t>
            </a:r>
            <a:r>
              <a:rPr lang="en-GB" dirty="0" err="1"/>
              <a:t>Microservices</a:t>
            </a:r>
            <a:endParaRPr lang="en-GB" dirty="0"/>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12</a:t>
            </a:fld>
            <a:endParaRPr lang="es-ES"/>
          </a:p>
        </p:txBody>
      </p:sp>
      <p:sp>
        <p:nvSpPr>
          <p:cNvPr id="4" name="Marcador de contenido 3"/>
          <p:cNvSpPr>
            <a:spLocks noGrp="1"/>
          </p:cNvSpPr>
          <p:nvPr>
            <p:ph sz="quarter" idx="1"/>
          </p:nvPr>
        </p:nvSpPr>
        <p:spPr>
          <a:xfrm>
            <a:off x="457200" y="1219200"/>
            <a:ext cx="4114800" cy="4937760"/>
          </a:xfrm>
        </p:spPr>
        <p:txBody>
          <a:bodyPr>
            <a:normAutofit/>
          </a:bodyPr>
          <a:lstStyle/>
          <a:p>
            <a:r>
              <a:rPr lang="en-US" sz="2000" dirty="0"/>
              <a:t>At runtime, the Trip Management service consists of multiple service instances. </a:t>
            </a:r>
          </a:p>
          <a:p>
            <a:pPr lvl="1"/>
            <a:r>
              <a:rPr lang="en-US" sz="1700" dirty="0"/>
              <a:t>Each service instance is a Docker container. </a:t>
            </a:r>
          </a:p>
          <a:p>
            <a:pPr lvl="1"/>
            <a:r>
              <a:rPr lang="en-US" sz="1700" dirty="0"/>
              <a:t>In order to be highly available, the containers are running on multiple Cloud VMs. </a:t>
            </a:r>
          </a:p>
          <a:p>
            <a:pPr lvl="1"/>
            <a:r>
              <a:rPr lang="en-US" sz="1700" dirty="0"/>
              <a:t>In front of the service instances is a load balancer such as NGINX that distributes requests across the instances. </a:t>
            </a:r>
          </a:p>
          <a:p>
            <a:pPr lvl="1"/>
            <a:r>
              <a:rPr lang="en-US" sz="1700" dirty="0"/>
              <a:t>The load balancer might also handle other concerns such as caching, access control, API metering, and monitoring.</a:t>
            </a:r>
            <a:endParaRPr lang="es-ES" sz="1700" dirty="0"/>
          </a:p>
        </p:txBody>
      </p:sp>
      <p:pic>
        <p:nvPicPr>
          <p:cNvPr id="4098" name="Picture 2" descr="Sample microservices app for ride-for-hire service, deployed in Docker containers and fronted by a load balanc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021074"/>
            <a:ext cx="5334011" cy="533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42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Microservices</a:t>
            </a:r>
            <a:r>
              <a:rPr lang="es-ES" dirty="0"/>
              <a:t> vs. SOA</a:t>
            </a:r>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13</a:t>
            </a:fld>
            <a:endParaRPr lang="es-ES"/>
          </a:p>
        </p:txBody>
      </p:sp>
      <p:sp>
        <p:nvSpPr>
          <p:cNvPr id="4" name="Marcador de contenido 3"/>
          <p:cNvSpPr>
            <a:spLocks noGrp="1"/>
          </p:cNvSpPr>
          <p:nvPr>
            <p:ph sz="quarter" idx="1"/>
          </p:nvPr>
        </p:nvSpPr>
        <p:spPr/>
        <p:txBody>
          <a:bodyPr>
            <a:normAutofit fontScale="85000" lnSpcReduction="10000"/>
          </a:bodyPr>
          <a:lstStyle/>
          <a:p>
            <a:r>
              <a:rPr lang="en-US" dirty="0"/>
              <a:t>Microservices Architecture pattern is like SOA. </a:t>
            </a:r>
          </a:p>
          <a:p>
            <a:pPr lvl="1"/>
            <a:r>
              <a:rPr lang="en-US" dirty="0"/>
              <a:t>With both approaches, the architecture consists of a set of services. </a:t>
            </a:r>
          </a:p>
          <a:p>
            <a:pPr lvl="1"/>
            <a:r>
              <a:rPr lang="en-US" dirty="0"/>
              <a:t>However, </a:t>
            </a:r>
            <a:r>
              <a:rPr lang="en-US" dirty="0" err="1"/>
              <a:t>Microservices</a:t>
            </a:r>
            <a:r>
              <a:rPr lang="en-US" dirty="0"/>
              <a:t> Architecture pattern is SOA without the commercialization and perceived baggage of </a:t>
            </a:r>
            <a:r>
              <a:rPr lang="en-US" dirty="0">
                <a:hlinkClick r:id="rId2"/>
              </a:rPr>
              <a:t>web service specifications</a:t>
            </a:r>
            <a:r>
              <a:rPr lang="en-US" dirty="0"/>
              <a:t> (WS‑*) and an Enterprise Service Bus (ESB). </a:t>
            </a:r>
          </a:p>
          <a:p>
            <a:pPr lvl="2"/>
            <a:r>
              <a:rPr lang="en-US" dirty="0" err="1"/>
              <a:t>Microservice</a:t>
            </a:r>
            <a:r>
              <a:rPr lang="en-US" dirty="0"/>
              <a:t>‑based applications favor simpler, lightweight protocols such as REST, rather than WS‑*. </a:t>
            </a:r>
          </a:p>
          <a:p>
            <a:pPr lvl="2"/>
            <a:r>
              <a:rPr lang="en-US" dirty="0"/>
              <a:t>They also very much avoid using ESBs and instead implement ESB‑like functionality in the microservices themselves. </a:t>
            </a:r>
          </a:p>
          <a:p>
            <a:pPr marL="594360" lvl="2" indent="0">
              <a:buNone/>
            </a:pPr>
            <a:endParaRPr lang="en-US" sz="500" dirty="0"/>
          </a:p>
          <a:p>
            <a:r>
              <a:rPr lang="en-US" dirty="0"/>
              <a:t>An </a:t>
            </a:r>
            <a:r>
              <a:rPr lang="en-US" dirty="0">
                <a:hlinkClick r:id="rId3"/>
              </a:rPr>
              <a:t>Enterprise Service Bus (ESB)</a:t>
            </a:r>
            <a:r>
              <a:rPr lang="en-US" dirty="0"/>
              <a:t> is fundamentally an architecture. </a:t>
            </a:r>
          </a:p>
          <a:p>
            <a:pPr lvl="1"/>
            <a:r>
              <a:rPr lang="en-US" dirty="0"/>
              <a:t>It is a set of rules and principles for integrating numerous applications together over a bus-like infrastructure. </a:t>
            </a:r>
          </a:p>
          <a:p>
            <a:pPr lvl="1"/>
            <a:r>
              <a:rPr lang="en-US" dirty="0"/>
              <a:t>You integrate different applications by putting a communication bus between them and then enable each application to talk to the bus. </a:t>
            </a:r>
          </a:p>
          <a:p>
            <a:pPr lvl="2"/>
            <a:r>
              <a:rPr lang="en-US" dirty="0"/>
              <a:t>This decouples systems from each other, allowing them to communicate without dependency on or knowledge of other systems on the bus.</a:t>
            </a:r>
          </a:p>
        </p:txBody>
      </p:sp>
    </p:spTree>
    <p:extLst>
      <p:ext uri="{BB962C8B-B14F-4D97-AF65-F5344CB8AC3E}">
        <p14:creationId xmlns:p14="http://schemas.microsoft.com/office/powerpoint/2010/main" val="197035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GB" dirty="0"/>
              <a:t>Benefits of </a:t>
            </a:r>
            <a:r>
              <a:rPr lang="en-US" dirty="0"/>
              <a:t>Microservices’ Architecture pattern</a:t>
            </a:r>
            <a:endParaRPr lang="en-GB" dirty="0"/>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14</a:t>
            </a:fld>
            <a:endParaRPr lang="es-ES"/>
          </a:p>
        </p:txBody>
      </p:sp>
      <p:sp>
        <p:nvSpPr>
          <p:cNvPr id="4" name="Marcador de contenido 3"/>
          <p:cNvSpPr>
            <a:spLocks noGrp="1"/>
          </p:cNvSpPr>
          <p:nvPr>
            <p:ph sz="quarter" idx="1"/>
          </p:nvPr>
        </p:nvSpPr>
        <p:spPr/>
        <p:txBody>
          <a:bodyPr>
            <a:normAutofit lnSpcReduction="10000"/>
          </a:bodyPr>
          <a:lstStyle/>
          <a:p>
            <a:r>
              <a:rPr lang="en-US" dirty="0"/>
              <a:t>Tackle the problem of complexity by </a:t>
            </a:r>
            <a:r>
              <a:rPr lang="en-US" b="1" dirty="0"/>
              <a:t>decomposing a monstrous monolithic application into a set of services</a:t>
            </a:r>
          </a:p>
          <a:p>
            <a:r>
              <a:rPr lang="en-US" dirty="0"/>
              <a:t>Its architecture enables </a:t>
            </a:r>
            <a:r>
              <a:rPr lang="en-US" b="1" dirty="0"/>
              <a:t>each service to be developed independently by a team </a:t>
            </a:r>
            <a:r>
              <a:rPr lang="en-US" dirty="0"/>
              <a:t>that is focused on that service. </a:t>
            </a:r>
          </a:p>
          <a:p>
            <a:pPr lvl="1"/>
            <a:r>
              <a:rPr lang="en-US" dirty="0"/>
              <a:t>Developers free to choose whatever technologies make sense, provided that the service honors the API contract</a:t>
            </a:r>
          </a:p>
          <a:p>
            <a:r>
              <a:rPr lang="en-US" dirty="0"/>
              <a:t>It enables </a:t>
            </a:r>
            <a:r>
              <a:rPr lang="en-US" b="1" dirty="0"/>
              <a:t>each </a:t>
            </a:r>
            <a:r>
              <a:rPr lang="en-US" b="1" dirty="0" err="1"/>
              <a:t>microservice</a:t>
            </a:r>
            <a:r>
              <a:rPr lang="en-US" b="1" dirty="0"/>
              <a:t> to be deployed independently and each service to be scaled independently</a:t>
            </a:r>
            <a:r>
              <a:rPr lang="en-US" dirty="0"/>
              <a:t>. </a:t>
            </a:r>
          </a:p>
          <a:p>
            <a:pPr lvl="1"/>
            <a:r>
              <a:rPr lang="en-US" dirty="0"/>
              <a:t>You can deploy just the number of instances of each service that satisfy its capacity and availability constraints</a:t>
            </a:r>
            <a:endParaRPr lang="es-ES" dirty="0"/>
          </a:p>
        </p:txBody>
      </p:sp>
    </p:spTree>
    <p:extLst>
      <p:ext uri="{BB962C8B-B14F-4D97-AF65-F5344CB8AC3E}">
        <p14:creationId xmlns:p14="http://schemas.microsoft.com/office/powerpoint/2010/main" val="573557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err="1"/>
              <a:t>Drawbacks</a:t>
            </a:r>
            <a:r>
              <a:rPr lang="es-ES" dirty="0"/>
              <a:t> of </a:t>
            </a:r>
            <a:r>
              <a:rPr lang="en-US" dirty="0"/>
              <a:t>Microservices’ Architecture pattern </a:t>
            </a:r>
            <a:endParaRPr lang="es-ES" dirty="0"/>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15</a:t>
            </a:fld>
            <a:endParaRPr lang="es-ES"/>
          </a:p>
        </p:txBody>
      </p:sp>
      <p:sp>
        <p:nvSpPr>
          <p:cNvPr id="4" name="Marcador de contenido 3"/>
          <p:cNvSpPr>
            <a:spLocks noGrp="1"/>
          </p:cNvSpPr>
          <p:nvPr>
            <p:ph sz="quarter" idx="1"/>
          </p:nvPr>
        </p:nvSpPr>
        <p:spPr/>
        <p:txBody>
          <a:bodyPr>
            <a:normAutofit fontScale="85000" lnSpcReduction="20000"/>
          </a:bodyPr>
          <a:lstStyle/>
          <a:p>
            <a:r>
              <a:rPr lang="en-US" dirty="0"/>
              <a:t>The term </a:t>
            </a:r>
            <a:r>
              <a:rPr lang="en-US" i="1" dirty="0" err="1"/>
              <a:t>microservice</a:t>
            </a:r>
            <a:r>
              <a:rPr lang="en-US" i="1" dirty="0"/>
              <a:t> </a:t>
            </a:r>
            <a:r>
              <a:rPr lang="en-US" dirty="0"/>
              <a:t>places </a:t>
            </a:r>
            <a:r>
              <a:rPr lang="en-US" b="1" dirty="0"/>
              <a:t>excessive emphasis on service size</a:t>
            </a:r>
            <a:r>
              <a:rPr lang="en-US" dirty="0"/>
              <a:t>. </a:t>
            </a:r>
          </a:p>
          <a:p>
            <a:pPr lvl="1"/>
            <a:r>
              <a:rPr lang="en-US" dirty="0"/>
              <a:t>The goal of </a:t>
            </a:r>
            <a:r>
              <a:rPr lang="en-US" dirty="0" err="1"/>
              <a:t>microservices</a:t>
            </a:r>
            <a:r>
              <a:rPr lang="en-US" dirty="0"/>
              <a:t> is to sufficiently decompose the application in order to facilitate agile application development and deployment.</a:t>
            </a:r>
          </a:p>
          <a:p>
            <a:r>
              <a:rPr lang="en-US" dirty="0"/>
              <a:t>Complexity arose from the fact </a:t>
            </a:r>
            <a:r>
              <a:rPr lang="en-US" b="1" dirty="0"/>
              <a:t>that a microservices based application is a distributed system</a:t>
            </a:r>
            <a:r>
              <a:rPr lang="en-US" dirty="0"/>
              <a:t>. </a:t>
            </a:r>
          </a:p>
          <a:p>
            <a:pPr lvl="1"/>
            <a:r>
              <a:rPr lang="en-US" dirty="0"/>
              <a:t>Developers need to choose and implement an inter‑process communication mechanism based on either messaging or RPC</a:t>
            </a:r>
          </a:p>
          <a:p>
            <a:r>
              <a:rPr lang="en-US" b="1" dirty="0"/>
              <a:t>Partitioned database architecture</a:t>
            </a:r>
            <a:r>
              <a:rPr lang="en-US" dirty="0"/>
              <a:t>. Business transactions that update multiple business entities are fairly common. </a:t>
            </a:r>
          </a:p>
          <a:p>
            <a:pPr lvl="1"/>
            <a:r>
              <a:rPr lang="en-US" dirty="0"/>
              <a:t>You end up having to use an eventual consistency-based approach, which is more challenging for developers.</a:t>
            </a:r>
          </a:p>
          <a:p>
            <a:r>
              <a:rPr lang="en-US" b="1" dirty="0"/>
              <a:t>Testing</a:t>
            </a:r>
            <a:r>
              <a:rPr lang="en-US" dirty="0"/>
              <a:t> a microservices’ application is also </a:t>
            </a:r>
            <a:r>
              <a:rPr lang="en-US" b="1" dirty="0"/>
              <a:t>much more complex</a:t>
            </a:r>
            <a:r>
              <a:rPr lang="en-US" dirty="0"/>
              <a:t>.</a:t>
            </a:r>
          </a:p>
          <a:p>
            <a:r>
              <a:rPr lang="en-US" dirty="0"/>
              <a:t>Implementing </a:t>
            </a:r>
            <a:r>
              <a:rPr lang="en-US" b="1" dirty="0"/>
              <a:t>changes span multiple services</a:t>
            </a:r>
            <a:r>
              <a:rPr lang="en-US" dirty="0"/>
              <a:t>. </a:t>
            </a:r>
          </a:p>
          <a:p>
            <a:r>
              <a:rPr lang="en-US" b="1" dirty="0"/>
              <a:t>Deploying a </a:t>
            </a:r>
            <a:r>
              <a:rPr lang="en-US" b="1" dirty="0" err="1"/>
              <a:t>microservices</a:t>
            </a:r>
            <a:r>
              <a:rPr lang="en-US" b="1" dirty="0"/>
              <a:t>‑based application </a:t>
            </a:r>
            <a:r>
              <a:rPr lang="en-US" dirty="0"/>
              <a:t>is also much more </a:t>
            </a:r>
            <a:r>
              <a:rPr lang="en-US" b="1" dirty="0"/>
              <a:t>complex</a:t>
            </a:r>
            <a:r>
              <a:rPr lang="en-US" dirty="0"/>
              <a:t>.</a:t>
            </a:r>
            <a:endParaRPr lang="es-ES" dirty="0"/>
          </a:p>
        </p:txBody>
      </p:sp>
    </p:spTree>
    <p:extLst>
      <p:ext uri="{BB962C8B-B14F-4D97-AF65-F5344CB8AC3E}">
        <p14:creationId xmlns:p14="http://schemas.microsoft.com/office/powerpoint/2010/main" val="332989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Using</a:t>
            </a:r>
            <a:r>
              <a:rPr lang="es-ES" dirty="0"/>
              <a:t> </a:t>
            </a:r>
            <a:r>
              <a:rPr lang="es-ES" dirty="0" err="1"/>
              <a:t>an</a:t>
            </a:r>
            <a:r>
              <a:rPr lang="es-ES" dirty="0"/>
              <a:t> API Gateway</a:t>
            </a:r>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16</a:t>
            </a:fld>
            <a:endParaRPr lang="es-ES"/>
          </a:p>
        </p:txBody>
      </p:sp>
      <p:sp>
        <p:nvSpPr>
          <p:cNvPr id="4" name="Marcador de contenido 3"/>
          <p:cNvSpPr>
            <a:spLocks noGrp="1"/>
          </p:cNvSpPr>
          <p:nvPr>
            <p:ph sz="quarter" idx="1"/>
          </p:nvPr>
        </p:nvSpPr>
        <p:spPr/>
        <p:txBody>
          <a:bodyPr>
            <a:normAutofit fontScale="85000" lnSpcReduction="20000"/>
          </a:bodyPr>
          <a:lstStyle/>
          <a:p>
            <a:r>
              <a:rPr lang="en-US" dirty="0"/>
              <a:t>A client could make requests to each of the </a:t>
            </a:r>
            <a:r>
              <a:rPr lang="en-US" dirty="0" err="1"/>
              <a:t>microservices</a:t>
            </a:r>
            <a:r>
              <a:rPr lang="en-US" dirty="0"/>
              <a:t> directly. </a:t>
            </a:r>
          </a:p>
          <a:p>
            <a:pPr lvl="1"/>
            <a:r>
              <a:rPr lang="en-US" dirty="0"/>
              <a:t>One problem is the mismatch between the needs of the client and the fine‑grained APIs exposed by each of the </a:t>
            </a:r>
            <a:r>
              <a:rPr lang="en-US" dirty="0" err="1"/>
              <a:t>microservices</a:t>
            </a:r>
            <a:endParaRPr lang="en-US" dirty="0"/>
          </a:p>
          <a:p>
            <a:pPr lvl="1"/>
            <a:r>
              <a:rPr lang="en-US" dirty="0"/>
              <a:t>While a client could make that many requests over a LAN, it would probably be too inefficient over the public Internet and would be impractical over a mobile network. </a:t>
            </a:r>
          </a:p>
          <a:p>
            <a:pPr lvl="1"/>
            <a:r>
              <a:rPr lang="en-US" dirty="0"/>
              <a:t>This approach also makes the client code much more complex.</a:t>
            </a:r>
          </a:p>
          <a:p>
            <a:pPr marL="274320" lvl="1" indent="0">
              <a:buNone/>
            </a:pPr>
            <a:endParaRPr lang="en-US" dirty="0"/>
          </a:p>
          <a:p>
            <a:r>
              <a:rPr lang="en-US" dirty="0"/>
              <a:t>Usually a much better approach is to use what is known as an </a:t>
            </a:r>
            <a:r>
              <a:rPr lang="en-US" dirty="0">
                <a:hlinkClick r:id="rId2"/>
              </a:rPr>
              <a:t>API Gateway</a:t>
            </a:r>
            <a:r>
              <a:rPr lang="en-US" dirty="0"/>
              <a:t>. </a:t>
            </a:r>
          </a:p>
          <a:p>
            <a:pPr lvl="1"/>
            <a:r>
              <a:rPr lang="en-US" dirty="0"/>
              <a:t>An API Gateway is a server that is the single-entry point into the system. </a:t>
            </a:r>
          </a:p>
          <a:p>
            <a:pPr lvl="2"/>
            <a:r>
              <a:rPr lang="en-US" dirty="0"/>
              <a:t>It is similar to the </a:t>
            </a:r>
            <a:r>
              <a:rPr lang="en-US" dirty="0">
                <a:hlinkClick r:id="rId3"/>
              </a:rPr>
              <a:t>Facade</a:t>
            </a:r>
            <a:r>
              <a:rPr lang="en-US" dirty="0"/>
              <a:t> pattern from object‑oriented design. </a:t>
            </a:r>
          </a:p>
          <a:p>
            <a:pPr lvl="1"/>
            <a:r>
              <a:rPr lang="en-US" dirty="0"/>
              <a:t>The API Gateway encapsulates the internal system architecture and provides an API that is tailored to each client. </a:t>
            </a:r>
          </a:p>
          <a:p>
            <a:pPr lvl="2"/>
            <a:r>
              <a:rPr lang="en-US" dirty="0"/>
              <a:t>It might have other responsibilities such as authentication, monitoring, load balancing, caching, request shaping and management, and static response handling.</a:t>
            </a:r>
            <a:endParaRPr lang="es-ES" dirty="0"/>
          </a:p>
        </p:txBody>
      </p:sp>
    </p:spTree>
    <p:extLst>
      <p:ext uri="{BB962C8B-B14F-4D97-AF65-F5344CB8AC3E}">
        <p14:creationId xmlns:p14="http://schemas.microsoft.com/office/powerpoint/2010/main" val="334319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Using</a:t>
            </a:r>
            <a:r>
              <a:rPr lang="es-ES" dirty="0"/>
              <a:t> </a:t>
            </a:r>
            <a:r>
              <a:rPr lang="es-ES" dirty="0" err="1"/>
              <a:t>an</a:t>
            </a:r>
            <a:r>
              <a:rPr lang="es-ES" dirty="0"/>
              <a:t> API Gateway</a:t>
            </a:r>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17</a:t>
            </a:fld>
            <a:endParaRPr lang="es-ES"/>
          </a:p>
        </p:txBody>
      </p:sp>
      <p:sp>
        <p:nvSpPr>
          <p:cNvPr id="5" name="Marcador de contenido 4"/>
          <p:cNvSpPr>
            <a:spLocks noGrp="1"/>
          </p:cNvSpPr>
          <p:nvPr>
            <p:ph sz="quarter" idx="1"/>
          </p:nvPr>
        </p:nvSpPr>
        <p:spPr>
          <a:xfrm>
            <a:off x="457200" y="1219200"/>
            <a:ext cx="4330824" cy="4937760"/>
          </a:xfrm>
        </p:spPr>
        <p:txBody>
          <a:bodyPr>
            <a:normAutofit fontScale="77500" lnSpcReduction="20000"/>
          </a:bodyPr>
          <a:lstStyle/>
          <a:p>
            <a:r>
              <a:rPr lang="en-US" dirty="0"/>
              <a:t>The </a:t>
            </a:r>
            <a:r>
              <a:rPr lang="en-US" b="1" dirty="0"/>
              <a:t>API Gateway </a:t>
            </a:r>
            <a:r>
              <a:rPr lang="en-US" dirty="0"/>
              <a:t>is responsible for request routing, composition, and protocol translation. </a:t>
            </a:r>
          </a:p>
          <a:p>
            <a:pPr lvl="1"/>
            <a:r>
              <a:rPr lang="en-US" dirty="0"/>
              <a:t>All requests from clients first go through the API Gateway which then routes requests to the appropriate </a:t>
            </a:r>
            <a:r>
              <a:rPr lang="en-US" dirty="0" err="1"/>
              <a:t>microservice</a:t>
            </a:r>
            <a:r>
              <a:rPr lang="en-US" dirty="0"/>
              <a:t>. </a:t>
            </a:r>
          </a:p>
          <a:p>
            <a:pPr lvl="1"/>
            <a:r>
              <a:rPr lang="en-US" dirty="0"/>
              <a:t>It often handles a request by invoking multiple </a:t>
            </a:r>
            <a:r>
              <a:rPr lang="en-US" dirty="0" err="1"/>
              <a:t>microservices</a:t>
            </a:r>
            <a:r>
              <a:rPr lang="en-US" dirty="0"/>
              <a:t> and aggregating the results. </a:t>
            </a:r>
          </a:p>
          <a:p>
            <a:pPr lvl="1"/>
            <a:r>
              <a:rPr lang="en-US" dirty="0"/>
              <a:t>It can translate between web protocols such as HTTP and </a:t>
            </a:r>
            <a:r>
              <a:rPr lang="en-US" dirty="0" err="1"/>
              <a:t>WebSocket</a:t>
            </a:r>
            <a:r>
              <a:rPr lang="en-US" dirty="0"/>
              <a:t> and web‑unfriendly protocols that are used internally.</a:t>
            </a:r>
          </a:p>
          <a:p>
            <a:pPr lvl="1"/>
            <a:r>
              <a:rPr lang="en-US" dirty="0"/>
              <a:t>The API Gateway can also provide each client with a custom API.</a:t>
            </a:r>
          </a:p>
          <a:p>
            <a:pPr lvl="1"/>
            <a:r>
              <a:rPr lang="en-US" dirty="0"/>
              <a:t>The API Gateway can also mask failures in the backend services by returning cached or default data. </a:t>
            </a:r>
            <a:endParaRPr lang="es-ES" dirty="0"/>
          </a:p>
        </p:txBody>
      </p:sp>
      <p:pic>
        <p:nvPicPr>
          <p:cNvPr id="5124" name="Picture 4" descr="An API gateway enables mobile clients of ecommerce app to access the RESTful APIs of its 7 microservic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555830"/>
            <a:ext cx="46101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27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DA15-C010-43B1-9C8F-701B28A54DA5}"/>
              </a:ext>
            </a:extLst>
          </p:cNvPr>
          <p:cNvSpPr>
            <a:spLocks noGrp="1"/>
          </p:cNvSpPr>
          <p:nvPr>
            <p:ph type="title"/>
          </p:nvPr>
        </p:nvSpPr>
        <p:spPr/>
        <p:txBody>
          <a:bodyPr/>
          <a:lstStyle/>
          <a:p>
            <a:r>
              <a:rPr lang="en-GB" dirty="0"/>
              <a:t>Nginx API Gateway</a:t>
            </a:r>
          </a:p>
        </p:txBody>
      </p:sp>
      <p:sp>
        <p:nvSpPr>
          <p:cNvPr id="3" name="Slide Number Placeholder 2">
            <a:extLst>
              <a:ext uri="{FF2B5EF4-FFF2-40B4-BE49-F238E27FC236}">
                <a16:creationId xmlns:a16="http://schemas.microsoft.com/office/drawing/2014/main" id="{8F624EC0-6BEE-4E0A-820B-B0613F5CC4D0}"/>
              </a:ext>
            </a:extLst>
          </p:cNvPr>
          <p:cNvSpPr>
            <a:spLocks noGrp="1"/>
          </p:cNvSpPr>
          <p:nvPr>
            <p:ph type="sldNum" sz="quarter" idx="12"/>
          </p:nvPr>
        </p:nvSpPr>
        <p:spPr/>
        <p:txBody>
          <a:bodyPr/>
          <a:lstStyle/>
          <a:p>
            <a:fld id="{132FADFE-3B8F-471C-ABF0-DBC7717ECBBC}" type="slidenum">
              <a:rPr lang="es-ES" smtClean="0"/>
              <a:pPr/>
              <a:t>18</a:t>
            </a:fld>
            <a:endParaRPr lang="es-ES"/>
          </a:p>
        </p:txBody>
      </p:sp>
      <p:sp>
        <p:nvSpPr>
          <p:cNvPr id="4" name="Content Placeholder 3">
            <a:extLst>
              <a:ext uri="{FF2B5EF4-FFF2-40B4-BE49-F238E27FC236}">
                <a16:creationId xmlns:a16="http://schemas.microsoft.com/office/drawing/2014/main" id="{EFE39884-C944-42F0-8443-F9756284764C}"/>
              </a:ext>
            </a:extLst>
          </p:cNvPr>
          <p:cNvSpPr>
            <a:spLocks noGrp="1"/>
          </p:cNvSpPr>
          <p:nvPr>
            <p:ph sz="quarter" idx="1"/>
          </p:nvPr>
        </p:nvSpPr>
        <p:spPr/>
        <p:txBody>
          <a:bodyPr/>
          <a:lstStyle/>
          <a:p>
            <a:r>
              <a:rPr lang="en-US" dirty="0"/>
              <a:t>The primary function of the API gateway is to provide a single, consistent entry point for multiple APIs, regardless of how they are implemented or deployed at the backend</a:t>
            </a:r>
          </a:p>
          <a:p>
            <a:pPr lvl="1"/>
            <a:r>
              <a:rPr lang="en-US" dirty="0"/>
              <a:t>Open API specification v3.1: </a:t>
            </a:r>
            <a:r>
              <a:rPr lang="en-US" dirty="0">
                <a:hlinkClick r:id="rId2"/>
              </a:rPr>
              <a:t>https://github.com/OAI/OpenAPI-Specification/</a:t>
            </a:r>
            <a:r>
              <a:rPr lang="en-US" dirty="0"/>
              <a:t> </a:t>
            </a:r>
          </a:p>
          <a:p>
            <a:pPr lvl="1"/>
            <a:r>
              <a:rPr lang="en-US" dirty="0"/>
              <a:t>Check </a:t>
            </a:r>
            <a:r>
              <a:rPr lang="en-US" dirty="0">
                <a:latin typeface="Courier New" panose="02070309020205020404" pitchFamily="49" charset="0"/>
                <a:cs typeface="Courier New" panose="02070309020205020404" pitchFamily="49" charset="0"/>
              </a:rPr>
              <a:t>examples/unit3/nginx</a:t>
            </a:r>
          </a:p>
          <a:p>
            <a:endParaRPr lang="en-US" dirty="0"/>
          </a:p>
          <a:p>
            <a:endParaRPr lang="en-US" dirty="0"/>
          </a:p>
          <a:p>
            <a:r>
              <a:rPr lang="en-GB" dirty="0"/>
              <a:t>URL: </a:t>
            </a:r>
            <a:r>
              <a:rPr lang="en-GB" dirty="0">
                <a:hlinkClick r:id="rId3"/>
              </a:rPr>
              <a:t>https://dzone.com/articles/deploying-nginx-plus-as-an-api-gateway-part-1-ngin</a:t>
            </a:r>
            <a:r>
              <a:rPr lang="en-GB" dirty="0"/>
              <a:t> </a:t>
            </a:r>
          </a:p>
          <a:p>
            <a:endParaRPr lang="en-GB" dirty="0"/>
          </a:p>
        </p:txBody>
      </p:sp>
    </p:spTree>
    <p:extLst>
      <p:ext uri="{BB962C8B-B14F-4D97-AF65-F5344CB8AC3E}">
        <p14:creationId xmlns:p14="http://schemas.microsoft.com/office/powerpoint/2010/main" val="40512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4D5FC-2878-466A-8168-53684DD8ABD5}"/>
              </a:ext>
            </a:extLst>
          </p:cNvPr>
          <p:cNvSpPr>
            <a:spLocks noGrp="1"/>
          </p:cNvSpPr>
          <p:nvPr>
            <p:ph type="title"/>
          </p:nvPr>
        </p:nvSpPr>
        <p:spPr/>
        <p:txBody>
          <a:bodyPr/>
          <a:lstStyle/>
          <a:p>
            <a:r>
              <a:rPr lang="es-ES" dirty="0" err="1"/>
              <a:t>Designing</a:t>
            </a:r>
            <a:r>
              <a:rPr lang="es-ES" dirty="0"/>
              <a:t> </a:t>
            </a:r>
            <a:r>
              <a:rPr lang="es-ES" dirty="0" err="1"/>
              <a:t>APIs</a:t>
            </a:r>
            <a:endParaRPr lang="es-ES" dirty="0"/>
          </a:p>
        </p:txBody>
      </p:sp>
      <p:sp>
        <p:nvSpPr>
          <p:cNvPr id="3" name="Marcador de número de diapositiva 2">
            <a:extLst>
              <a:ext uri="{FF2B5EF4-FFF2-40B4-BE49-F238E27FC236}">
                <a16:creationId xmlns:a16="http://schemas.microsoft.com/office/drawing/2014/main" id="{9E106A92-8FAA-4ECD-B93D-E74813BFFD15}"/>
              </a:ext>
            </a:extLst>
          </p:cNvPr>
          <p:cNvSpPr>
            <a:spLocks noGrp="1"/>
          </p:cNvSpPr>
          <p:nvPr>
            <p:ph type="sldNum" sz="quarter" idx="12"/>
          </p:nvPr>
        </p:nvSpPr>
        <p:spPr/>
        <p:txBody>
          <a:bodyPr/>
          <a:lstStyle/>
          <a:p>
            <a:fld id="{132FADFE-3B8F-471C-ABF0-DBC7717ECBBC}" type="slidenum">
              <a:rPr lang="es-ES" smtClean="0"/>
              <a:pPr/>
              <a:t>19</a:t>
            </a:fld>
            <a:endParaRPr lang="es-ES"/>
          </a:p>
        </p:txBody>
      </p:sp>
      <p:sp>
        <p:nvSpPr>
          <p:cNvPr id="4" name="Marcador de contenido 3">
            <a:extLst>
              <a:ext uri="{FF2B5EF4-FFF2-40B4-BE49-F238E27FC236}">
                <a16:creationId xmlns:a16="http://schemas.microsoft.com/office/drawing/2014/main" id="{302487B3-2FC8-40ED-98C8-C289FA07C18D}"/>
              </a:ext>
            </a:extLst>
          </p:cNvPr>
          <p:cNvSpPr>
            <a:spLocks noGrp="1"/>
          </p:cNvSpPr>
          <p:nvPr>
            <p:ph sz="quarter" idx="1"/>
          </p:nvPr>
        </p:nvSpPr>
        <p:spPr/>
        <p:txBody>
          <a:bodyPr>
            <a:normAutofit lnSpcReduction="10000"/>
          </a:bodyPr>
          <a:lstStyle/>
          <a:p>
            <a:r>
              <a:rPr lang="en-US" dirty="0"/>
              <a:t>APIs are a set of methods that facilitate communications between software components, allowing systems to retrieve information or instruct another piece of software to perform some actions. </a:t>
            </a:r>
          </a:p>
          <a:p>
            <a:pPr lvl="1"/>
            <a:r>
              <a:rPr lang="en-US" b="0" i="0" dirty="0">
                <a:solidFill>
                  <a:srgbClr val="292929"/>
                </a:solidFill>
                <a:effectLst/>
              </a:rPr>
              <a:t>Nowadays when people talk about APIs, they are usually referring to </a:t>
            </a:r>
            <a:r>
              <a:rPr lang="en-US" b="0" i="1" dirty="0">
                <a:solidFill>
                  <a:srgbClr val="292929"/>
                </a:solidFill>
                <a:effectLst/>
              </a:rPr>
              <a:t>Networked APIs</a:t>
            </a:r>
            <a:r>
              <a:rPr lang="en-US" b="0" i="0" dirty="0">
                <a:solidFill>
                  <a:srgbClr val="292929"/>
                </a:solidFill>
                <a:effectLst/>
              </a:rPr>
              <a:t>, that is, APIs operating across a network of devices, such as </a:t>
            </a:r>
            <a:r>
              <a:rPr lang="en-US" b="0" i="0" u="sng" dirty="0">
                <a:effectLst/>
                <a:hlinkClick r:id="rId2"/>
              </a:rPr>
              <a:t>Google Custom Search</a:t>
            </a:r>
            <a:endParaRPr lang="en-US" dirty="0"/>
          </a:p>
          <a:p>
            <a:r>
              <a:rPr lang="en-US" dirty="0"/>
              <a:t>Documentation:</a:t>
            </a:r>
          </a:p>
          <a:p>
            <a:pPr lvl="1"/>
            <a:r>
              <a:rPr lang="en-US" dirty="0"/>
              <a:t>Building API Services: A Beginner’s Guide</a:t>
            </a:r>
            <a:r>
              <a:rPr lang="es-ES" dirty="0"/>
              <a:t>: </a:t>
            </a:r>
            <a:r>
              <a:rPr lang="es-ES" dirty="0">
                <a:hlinkClick r:id="rId3"/>
              </a:rPr>
              <a:t>https://medium.com/google-cloud/building-api-services-a-beginners-guide-7274ae4c547f</a:t>
            </a:r>
            <a:r>
              <a:rPr lang="es-ES" dirty="0"/>
              <a:t> </a:t>
            </a:r>
          </a:p>
          <a:p>
            <a:pPr lvl="1"/>
            <a:r>
              <a:rPr lang="es-ES" dirty="0" err="1"/>
              <a:t>Designing</a:t>
            </a:r>
            <a:r>
              <a:rPr lang="es-ES" dirty="0"/>
              <a:t> </a:t>
            </a:r>
            <a:r>
              <a:rPr lang="es-ES" dirty="0" err="1"/>
              <a:t>APIs</a:t>
            </a:r>
            <a:r>
              <a:rPr lang="es-ES" dirty="0"/>
              <a:t>: </a:t>
            </a:r>
            <a:r>
              <a:rPr lang="es-ES" dirty="0">
                <a:hlinkClick r:id="rId4"/>
              </a:rPr>
              <a:t>https://medium.com/@ratrosy/designing-apis-4eed43409f93</a:t>
            </a:r>
            <a:r>
              <a:rPr lang="es-ES" dirty="0"/>
              <a:t> </a:t>
            </a:r>
          </a:p>
          <a:p>
            <a:endParaRPr lang="es-ES" dirty="0"/>
          </a:p>
        </p:txBody>
      </p:sp>
    </p:spTree>
    <p:extLst>
      <p:ext uri="{BB962C8B-B14F-4D97-AF65-F5344CB8AC3E}">
        <p14:creationId xmlns:p14="http://schemas.microsoft.com/office/powerpoint/2010/main" val="302279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Agenda</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
        <p:nvSpPr>
          <p:cNvPr id="4" name="3 Marcador de contenido"/>
          <p:cNvSpPr>
            <a:spLocks noGrp="1"/>
          </p:cNvSpPr>
          <p:nvPr>
            <p:ph sz="quarter" idx="1"/>
          </p:nvPr>
        </p:nvSpPr>
        <p:spPr/>
        <p:txBody>
          <a:bodyPr>
            <a:normAutofit/>
          </a:bodyPr>
          <a:lstStyle/>
          <a:p>
            <a:r>
              <a:rPr lang="es-ES" dirty="0" err="1"/>
              <a:t>Microservices</a:t>
            </a:r>
            <a:r>
              <a:rPr lang="es-ES" dirty="0"/>
              <a:t> </a:t>
            </a:r>
            <a:r>
              <a:rPr lang="es-ES" dirty="0" err="1"/>
              <a:t>design</a:t>
            </a:r>
            <a:r>
              <a:rPr lang="es-ES" dirty="0"/>
              <a:t> </a:t>
            </a:r>
            <a:r>
              <a:rPr lang="es-ES" dirty="0" err="1"/>
              <a:t>pattern</a:t>
            </a:r>
            <a:endParaRPr lang="es-ES" dirty="0"/>
          </a:p>
          <a:p>
            <a:r>
              <a:rPr lang="es-ES" dirty="0" err="1"/>
              <a:t>RESTful</a:t>
            </a:r>
            <a:r>
              <a:rPr lang="es-ES" dirty="0"/>
              <a:t> </a:t>
            </a:r>
            <a:r>
              <a:rPr lang="es-ES" dirty="0" err="1"/>
              <a:t>APIs</a:t>
            </a:r>
            <a:endParaRPr lang="es-ES" dirty="0"/>
          </a:p>
          <a:p>
            <a:r>
              <a:rPr lang="es-ES" dirty="0"/>
              <a:t>Open API</a:t>
            </a:r>
          </a:p>
          <a:p>
            <a:r>
              <a:rPr lang="es-ES" dirty="0"/>
              <a:t>Open API </a:t>
            </a:r>
            <a:r>
              <a:rPr lang="es-ES" dirty="0" err="1"/>
              <a:t>code</a:t>
            </a:r>
            <a:r>
              <a:rPr lang="es-ES" dirty="0"/>
              <a:t> </a:t>
            </a:r>
            <a:r>
              <a:rPr lang="es-ES" dirty="0" err="1"/>
              <a:t>generator</a:t>
            </a:r>
            <a:endParaRPr lang="es-ES" dirty="0"/>
          </a:p>
          <a:p>
            <a:r>
              <a:rPr lang="es-ES" dirty="0" err="1"/>
              <a:t>RESTx</a:t>
            </a:r>
            <a:r>
              <a:rPr lang="es-ES" dirty="0"/>
              <a:t> </a:t>
            </a:r>
            <a:r>
              <a:rPr lang="es-ES" dirty="0" err="1"/>
              <a:t>library</a:t>
            </a:r>
            <a:endParaRPr lang="es-ES" dirty="0"/>
          </a:p>
          <a:p>
            <a:r>
              <a:rPr lang="es-ES" b="1" dirty="0" err="1"/>
              <a:t>FastAPI</a:t>
            </a:r>
            <a:endParaRPr lang="es-E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4D5FC-2878-466A-8168-53684DD8ABD5}"/>
              </a:ext>
            </a:extLst>
          </p:cNvPr>
          <p:cNvSpPr>
            <a:spLocks noGrp="1"/>
          </p:cNvSpPr>
          <p:nvPr>
            <p:ph type="title"/>
          </p:nvPr>
        </p:nvSpPr>
        <p:spPr/>
        <p:txBody>
          <a:bodyPr/>
          <a:lstStyle/>
          <a:p>
            <a:r>
              <a:rPr lang="es-ES" dirty="0" err="1"/>
              <a:t>Our</a:t>
            </a:r>
            <a:r>
              <a:rPr lang="es-ES" dirty="0"/>
              <a:t> </a:t>
            </a:r>
            <a:r>
              <a:rPr lang="es-ES" dirty="0" err="1"/>
              <a:t>first</a:t>
            </a:r>
            <a:r>
              <a:rPr lang="es-ES" dirty="0"/>
              <a:t> API in </a:t>
            </a:r>
            <a:r>
              <a:rPr lang="es-ES" dirty="0" err="1"/>
              <a:t>Flask</a:t>
            </a:r>
            <a:endParaRPr lang="es-ES" dirty="0"/>
          </a:p>
        </p:txBody>
      </p:sp>
      <p:sp>
        <p:nvSpPr>
          <p:cNvPr id="3" name="Marcador de número de diapositiva 2">
            <a:extLst>
              <a:ext uri="{FF2B5EF4-FFF2-40B4-BE49-F238E27FC236}">
                <a16:creationId xmlns:a16="http://schemas.microsoft.com/office/drawing/2014/main" id="{9E106A92-8FAA-4ECD-B93D-E74813BFFD15}"/>
              </a:ext>
            </a:extLst>
          </p:cNvPr>
          <p:cNvSpPr>
            <a:spLocks noGrp="1"/>
          </p:cNvSpPr>
          <p:nvPr>
            <p:ph type="sldNum" sz="quarter" idx="12"/>
          </p:nvPr>
        </p:nvSpPr>
        <p:spPr/>
        <p:txBody>
          <a:bodyPr/>
          <a:lstStyle/>
          <a:p>
            <a:fld id="{132FADFE-3B8F-471C-ABF0-DBC7717ECBBC}" type="slidenum">
              <a:rPr lang="es-ES" smtClean="0"/>
              <a:pPr/>
              <a:t>20</a:t>
            </a:fld>
            <a:endParaRPr lang="es-ES"/>
          </a:p>
        </p:txBody>
      </p:sp>
      <p:sp>
        <p:nvSpPr>
          <p:cNvPr id="4" name="Marcador de contenido 3">
            <a:extLst>
              <a:ext uri="{FF2B5EF4-FFF2-40B4-BE49-F238E27FC236}">
                <a16:creationId xmlns:a16="http://schemas.microsoft.com/office/drawing/2014/main" id="{302487B3-2FC8-40ED-98C8-C289FA07C18D}"/>
              </a:ext>
            </a:extLst>
          </p:cNvPr>
          <p:cNvSpPr>
            <a:spLocks noGrp="1"/>
          </p:cNvSpPr>
          <p:nvPr>
            <p:ph sz="quarter" idx="1"/>
          </p:nvPr>
        </p:nvSpPr>
        <p:spPr/>
        <p:txBody>
          <a:bodyPr>
            <a:normAutofit fontScale="47500" lnSpcReduction="20000"/>
          </a:bodyPr>
          <a:lstStyle/>
          <a:p>
            <a:r>
              <a:rPr lang="es-ES" dirty="0"/>
              <a:t>Can be </a:t>
            </a:r>
            <a:r>
              <a:rPr lang="es-ES" dirty="0" err="1"/>
              <a:t>very</a:t>
            </a:r>
            <a:r>
              <a:rPr lang="es-ES" dirty="0"/>
              <a:t> simple:</a:t>
            </a:r>
          </a:p>
          <a:p>
            <a:pPr lvl="1"/>
            <a:r>
              <a:rPr lang="en-US" dirty="0"/>
              <a:t>API service using Python and Flask that allows everyone to retrieve a predefined list of users:</a:t>
            </a:r>
            <a:endParaRPr lang="es-ES" dirty="0"/>
          </a:p>
          <a:p>
            <a:pPr lvl="1"/>
            <a:endParaRPr lang="es-ES" dirty="0"/>
          </a:p>
          <a:p>
            <a:pPr marL="274320" lvl="1" indent="0">
              <a:buNone/>
            </a:pPr>
            <a:r>
              <a:rPr lang="es-ES" dirty="0">
                <a:latin typeface="Consolas" panose="020B0609020204030204" pitchFamily="49" charset="0"/>
              </a:rPr>
              <a:t># </a:t>
            </a:r>
            <a:r>
              <a:rPr lang="es-ES" dirty="0" err="1">
                <a:latin typeface="Consolas" panose="020B0609020204030204" pitchFamily="49" charset="0"/>
              </a:rPr>
              <a:t>Tested</a:t>
            </a:r>
            <a:r>
              <a:rPr lang="es-ES" dirty="0">
                <a:latin typeface="Consolas" panose="020B0609020204030204" pitchFamily="49" charset="0"/>
              </a:rPr>
              <a:t> in browser </a:t>
            </a:r>
            <a:r>
              <a:rPr lang="es-ES" dirty="0" err="1">
                <a:latin typeface="Consolas" panose="020B0609020204030204" pitchFamily="49" charset="0"/>
              </a:rPr>
              <a:t>through</a:t>
            </a:r>
            <a:r>
              <a:rPr lang="es-ES" dirty="0">
                <a:latin typeface="Consolas" panose="020B0609020204030204" pitchFamily="49" charset="0"/>
              </a:rPr>
              <a:t> </a:t>
            </a:r>
            <a:r>
              <a:rPr lang="es-ES" dirty="0">
                <a:latin typeface="Consolas" panose="020B0609020204030204" pitchFamily="49" charset="0"/>
                <a:hlinkClick r:id="rId2"/>
              </a:rPr>
              <a:t>http://127.0.0.1:5000/users</a:t>
            </a:r>
            <a:r>
              <a:rPr lang="es-ES" dirty="0">
                <a:latin typeface="Consolas" panose="020B0609020204030204" pitchFamily="49" charset="0"/>
              </a:rPr>
              <a:t> </a:t>
            </a:r>
          </a:p>
          <a:p>
            <a:pPr marL="274320" lvl="1" indent="0">
              <a:buNone/>
            </a:pPr>
            <a:r>
              <a:rPr lang="es-ES" dirty="0" err="1">
                <a:latin typeface="Consolas" panose="020B0609020204030204" pitchFamily="49" charset="0"/>
              </a:rPr>
              <a:t>import</a:t>
            </a:r>
            <a:r>
              <a:rPr lang="es-ES" dirty="0">
                <a:latin typeface="Consolas" panose="020B0609020204030204" pitchFamily="49" charset="0"/>
              </a:rPr>
              <a:t> </a:t>
            </a:r>
            <a:r>
              <a:rPr lang="es-ES" dirty="0" err="1">
                <a:latin typeface="Consolas" panose="020B0609020204030204" pitchFamily="49" charset="0"/>
              </a:rPr>
              <a:t>json</a:t>
            </a:r>
            <a:endParaRPr lang="es-ES" dirty="0">
              <a:latin typeface="Consolas" panose="020B0609020204030204" pitchFamily="49" charset="0"/>
            </a:endParaRPr>
          </a:p>
          <a:p>
            <a:pPr marL="274320" lvl="1" indent="0">
              <a:buNone/>
            </a:pPr>
            <a:endParaRPr lang="es-ES" dirty="0">
              <a:latin typeface="Consolas" panose="020B0609020204030204" pitchFamily="49" charset="0"/>
            </a:endParaRPr>
          </a:p>
          <a:p>
            <a:pPr marL="274320" lvl="1" indent="0">
              <a:buNone/>
            </a:pPr>
            <a:r>
              <a:rPr lang="es-ES" dirty="0">
                <a:latin typeface="Consolas" panose="020B0609020204030204" pitchFamily="49" charset="0"/>
              </a:rPr>
              <a:t>from </a:t>
            </a:r>
            <a:r>
              <a:rPr lang="es-ES" dirty="0" err="1">
                <a:latin typeface="Consolas" panose="020B0609020204030204" pitchFamily="49" charset="0"/>
              </a:rPr>
              <a:t>flask</a:t>
            </a:r>
            <a:r>
              <a:rPr lang="es-ES" dirty="0">
                <a:latin typeface="Consolas" panose="020B0609020204030204" pitchFamily="49" charset="0"/>
              </a:rPr>
              <a:t> </a:t>
            </a:r>
            <a:r>
              <a:rPr lang="es-ES" dirty="0" err="1">
                <a:latin typeface="Consolas" panose="020B0609020204030204" pitchFamily="49" charset="0"/>
              </a:rPr>
              <a:t>import</a:t>
            </a:r>
            <a:r>
              <a:rPr lang="es-ES" dirty="0">
                <a:latin typeface="Consolas" panose="020B0609020204030204" pitchFamily="49" charset="0"/>
              </a:rPr>
              <a:t> </a:t>
            </a:r>
            <a:r>
              <a:rPr lang="es-ES" dirty="0" err="1">
                <a:latin typeface="Consolas" panose="020B0609020204030204" pitchFamily="49" charset="0"/>
              </a:rPr>
              <a:t>Flask</a:t>
            </a:r>
            <a:endParaRPr lang="es-ES" dirty="0">
              <a:latin typeface="Consolas" panose="020B0609020204030204" pitchFamily="49" charset="0"/>
            </a:endParaRPr>
          </a:p>
          <a:p>
            <a:pPr marL="274320" lvl="1" indent="0">
              <a:buNone/>
            </a:pPr>
            <a:endParaRPr lang="es-ES" dirty="0">
              <a:latin typeface="Consolas" panose="020B0609020204030204" pitchFamily="49" charset="0"/>
            </a:endParaRPr>
          </a:p>
          <a:p>
            <a:pPr marL="274320" lvl="1" indent="0">
              <a:buNone/>
            </a:pPr>
            <a:r>
              <a:rPr lang="es-ES" dirty="0">
                <a:latin typeface="Consolas" panose="020B0609020204030204" pitchFamily="49" charset="0"/>
              </a:rPr>
              <a:t>app = </a:t>
            </a:r>
            <a:r>
              <a:rPr lang="es-ES" dirty="0" err="1">
                <a:latin typeface="Consolas" panose="020B0609020204030204" pitchFamily="49" charset="0"/>
              </a:rPr>
              <a:t>Flask</a:t>
            </a:r>
            <a:r>
              <a:rPr lang="es-ES" dirty="0">
                <a:latin typeface="Consolas" panose="020B0609020204030204" pitchFamily="49" charset="0"/>
              </a:rPr>
              <a:t>(__</a:t>
            </a:r>
            <a:r>
              <a:rPr lang="es-ES" dirty="0" err="1">
                <a:latin typeface="Consolas" panose="020B0609020204030204" pitchFamily="49" charset="0"/>
              </a:rPr>
              <a:t>name</a:t>
            </a:r>
            <a:r>
              <a:rPr lang="es-ES" dirty="0">
                <a:latin typeface="Consolas" panose="020B0609020204030204" pitchFamily="49" charset="0"/>
              </a:rPr>
              <a:t>__)</a:t>
            </a:r>
          </a:p>
          <a:p>
            <a:pPr marL="274320" lvl="1" indent="0">
              <a:buNone/>
            </a:pPr>
            <a:endParaRPr lang="es-ES" dirty="0">
              <a:latin typeface="Consolas" panose="020B0609020204030204" pitchFamily="49" charset="0"/>
            </a:endParaRPr>
          </a:p>
          <a:p>
            <a:pPr marL="274320" lvl="1" indent="0">
              <a:buNone/>
            </a:pPr>
            <a:r>
              <a:rPr lang="es-ES" dirty="0">
                <a:latin typeface="Consolas" panose="020B0609020204030204" pitchFamily="49" charset="0"/>
              </a:rPr>
              <a:t>@app.route('/users')</a:t>
            </a:r>
          </a:p>
          <a:p>
            <a:pPr marL="274320" lvl="1" indent="0">
              <a:buNone/>
            </a:pPr>
            <a:r>
              <a:rPr lang="es-ES" dirty="0" err="1">
                <a:latin typeface="Consolas" panose="020B0609020204030204" pitchFamily="49" charset="0"/>
              </a:rPr>
              <a:t>def</a:t>
            </a:r>
            <a:r>
              <a:rPr lang="es-ES" dirty="0">
                <a:latin typeface="Consolas" panose="020B0609020204030204" pitchFamily="49" charset="0"/>
              </a:rPr>
              <a:t> </a:t>
            </a:r>
            <a:r>
              <a:rPr lang="es-ES" dirty="0" err="1">
                <a:latin typeface="Consolas" panose="020B0609020204030204" pitchFamily="49" charset="0"/>
              </a:rPr>
              <a:t>get_users</a:t>
            </a:r>
            <a:r>
              <a:rPr lang="es-ES" dirty="0">
                <a:latin typeface="Consolas" panose="020B0609020204030204" pitchFamily="49" charset="0"/>
              </a:rPr>
              <a:t>():</a:t>
            </a:r>
          </a:p>
          <a:p>
            <a:pPr marL="274320" lvl="1" indent="0">
              <a:buNone/>
            </a:pPr>
            <a:r>
              <a:rPr lang="es-ES" dirty="0">
                <a:latin typeface="Consolas" panose="020B0609020204030204" pitchFamily="49" charset="0"/>
              </a:rPr>
              <a:t>    </a:t>
            </a:r>
            <a:r>
              <a:rPr lang="es-ES" dirty="0" err="1">
                <a:latin typeface="Consolas" panose="020B0609020204030204" pitchFamily="49" charset="0"/>
              </a:rPr>
              <a:t>users</a:t>
            </a:r>
            <a:r>
              <a:rPr lang="es-ES" dirty="0">
                <a:latin typeface="Consolas" panose="020B0609020204030204" pitchFamily="49" charset="0"/>
              </a:rPr>
              <a:t> = [</a:t>
            </a:r>
          </a:p>
          <a:p>
            <a:pPr marL="274320" lvl="1" indent="0">
              <a:buNone/>
            </a:pPr>
            <a:r>
              <a:rPr lang="es-ES" dirty="0">
                <a:latin typeface="Consolas" panose="020B0609020204030204" pitchFamily="49" charset="0"/>
              </a:rPr>
              <a:t>        {</a:t>
            </a:r>
          </a:p>
          <a:p>
            <a:pPr marL="274320" lvl="1" indent="0">
              <a:buNone/>
            </a:pPr>
            <a:r>
              <a:rPr lang="es-ES" dirty="0">
                <a:latin typeface="Consolas" panose="020B0609020204030204" pitchFamily="49" charset="0"/>
              </a:rPr>
              <a:t>            '</a:t>
            </a:r>
            <a:r>
              <a:rPr lang="es-ES" dirty="0" err="1">
                <a:latin typeface="Consolas" panose="020B0609020204030204" pitchFamily="49" charset="0"/>
              </a:rPr>
              <a:t>name</a:t>
            </a:r>
            <a:r>
              <a:rPr lang="es-ES" dirty="0">
                <a:latin typeface="Consolas" panose="020B0609020204030204" pitchFamily="49" charset="0"/>
              </a:rPr>
              <a:t>': '</a:t>
            </a:r>
            <a:r>
              <a:rPr lang="es-ES" dirty="0" err="1">
                <a:latin typeface="Consolas" panose="020B0609020204030204" pitchFamily="49" charset="0"/>
              </a:rPr>
              <a:t>exampleUser</a:t>
            </a:r>
            <a:r>
              <a:rPr lang="es-ES" dirty="0">
                <a:latin typeface="Consolas" panose="020B0609020204030204" pitchFamily="49" charset="0"/>
              </a:rPr>
              <a:t>',</a:t>
            </a:r>
          </a:p>
          <a:p>
            <a:pPr marL="274320" lvl="1" indent="0">
              <a:buNone/>
            </a:pPr>
            <a:r>
              <a:rPr lang="es-ES" dirty="0">
                <a:latin typeface="Consolas" panose="020B0609020204030204" pitchFamily="49" charset="0"/>
              </a:rPr>
              <a:t>            '</a:t>
            </a:r>
            <a:r>
              <a:rPr lang="es-ES" dirty="0" err="1">
                <a:latin typeface="Consolas" panose="020B0609020204030204" pitchFamily="49" charset="0"/>
              </a:rPr>
              <a:t>display_name</a:t>
            </a:r>
            <a:r>
              <a:rPr lang="es-ES" dirty="0">
                <a:latin typeface="Consolas" panose="020B0609020204030204" pitchFamily="49" charset="0"/>
              </a:rPr>
              <a:t>': 'Jane </a:t>
            </a:r>
            <a:r>
              <a:rPr lang="es-ES" dirty="0" err="1">
                <a:latin typeface="Consolas" panose="020B0609020204030204" pitchFamily="49" charset="0"/>
              </a:rPr>
              <a:t>Doe</a:t>
            </a:r>
            <a:r>
              <a:rPr lang="es-ES" dirty="0">
                <a:latin typeface="Consolas" panose="020B0609020204030204" pitchFamily="49" charset="0"/>
              </a:rPr>
              <a:t>',</a:t>
            </a:r>
          </a:p>
          <a:p>
            <a:pPr marL="274320" lvl="1" indent="0">
              <a:buNone/>
            </a:pPr>
            <a:r>
              <a:rPr lang="es-ES" dirty="0">
                <a:latin typeface="Consolas" panose="020B0609020204030204" pitchFamily="49" charset="0"/>
              </a:rPr>
              <a:t>            'email': 'user@example.com'</a:t>
            </a:r>
          </a:p>
          <a:p>
            <a:pPr marL="274320" lvl="1" indent="0">
              <a:buNone/>
            </a:pPr>
            <a:r>
              <a:rPr lang="es-ES" dirty="0">
                <a:latin typeface="Consolas" panose="020B0609020204030204" pitchFamily="49" charset="0"/>
              </a:rPr>
              <a:t>        }</a:t>
            </a:r>
          </a:p>
          <a:p>
            <a:pPr marL="274320" lvl="1" indent="0">
              <a:buNone/>
            </a:pPr>
            <a:r>
              <a:rPr lang="es-ES" dirty="0">
                <a:latin typeface="Consolas" panose="020B0609020204030204" pitchFamily="49" charset="0"/>
              </a:rPr>
              <a:t>    ]</a:t>
            </a:r>
          </a:p>
          <a:p>
            <a:pPr marL="274320" lvl="1" indent="0">
              <a:buNone/>
            </a:pPr>
            <a:r>
              <a:rPr lang="es-ES" dirty="0">
                <a:latin typeface="Consolas" panose="020B0609020204030204" pitchFamily="49" charset="0"/>
              </a:rPr>
              <a:t>    </a:t>
            </a:r>
            <a:r>
              <a:rPr lang="es-ES" dirty="0" err="1">
                <a:latin typeface="Consolas" panose="020B0609020204030204" pitchFamily="49" charset="0"/>
              </a:rPr>
              <a:t>return</a:t>
            </a:r>
            <a:r>
              <a:rPr lang="es-ES" dirty="0">
                <a:latin typeface="Consolas" panose="020B0609020204030204" pitchFamily="49" charset="0"/>
              </a:rPr>
              <a:t> </a:t>
            </a:r>
            <a:r>
              <a:rPr lang="es-ES" dirty="0" err="1">
                <a:latin typeface="Consolas" panose="020B0609020204030204" pitchFamily="49" charset="0"/>
              </a:rPr>
              <a:t>json.dumps</a:t>
            </a:r>
            <a:r>
              <a:rPr lang="es-ES" dirty="0">
                <a:latin typeface="Consolas" panose="020B0609020204030204" pitchFamily="49" charset="0"/>
              </a:rPr>
              <a:t>(</a:t>
            </a:r>
            <a:r>
              <a:rPr lang="es-ES" dirty="0" err="1">
                <a:latin typeface="Consolas" panose="020B0609020204030204" pitchFamily="49" charset="0"/>
              </a:rPr>
              <a:t>users</a:t>
            </a:r>
            <a:r>
              <a:rPr lang="es-ES" dirty="0">
                <a:latin typeface="Consolas" panose="020B0609020204030204" pitchFamily="49" charset="0"/>
              </a:rPr>
              <a:t>)</a:t>
            </a:r>
          </a:p>
          <a:p>
            <a:pPr marL="274320" lvl="1" indent="0">
              <a:buNone/>
            </a:pPr>
            <a:endParaRPr lang="es-ES" dirty="0">
              <a:latin typeface="Consolas" panose="020B0609020204030204" pitchFamily="49" charset="0"/>
            </a:endParaRPr>
          </a:p>
          <a:p>
            <a:pPr marL="274320" lvl="1" indent="0">
              <a:buNone/>
            </a:pPr>
            <a:r>
              <a:rPr lang="es-ES" dirty="0" err="1">
                <a:latin typeface="Consolas" panose="020B0609020204030204" pitchFamily="49" charset="0"/>
              </a:rPr>
              <a:t>if</a:t>
            </a:r>
            <a:r>
              <a:rPr lang="es-ES" dirty="0">
                <a:latin typeface="Consolas" panose="020B0609020204030204" pitchFamily="49" charset="0"/>
              </a:rPr>
              <a:t> __</a:t>
            </a:r>
            <a:r>
              <a:rPr lang="es-ES" dirty="0" err="1">
                <a:latin typeface="Consolas" panose="020B0609020204030204" pitchFamily="49" charset="0"/>
              </a:rPr>
              <a:t>name</a:t>
            </a:r>
            <a:r>
              <a:rPr lang="es-ES" dirty="0">
                <a:latin typeface="Consolas" panose="020B0609020204030204" pitchFamily="49" charset="0"/>
              </a:rPr>
              <a:t>__ == '__</a:t>
            </a:r>
            <a:r>
              <a:rPr lang="es-ES" dirty="0" err="1">
                <a:latin typeface="Consolas" panose="020B0609020204030204" pitchFamily="49" charset="0"/>
              </a:rPr>
              <a:t>main</a:t>
            </a:r>
            <a:r>
              <a:rPr lang="es-ES" dirty="0">
                <a:latin typeface="Consolas" panose="020B0609020204030204" pitchFamily="49" charset="0"/>
              </a:rPr>
              <a:t>__':</a:t>
            </a:r>
          </a:p>
          <a:p>
            <a:pPr marL="274320" lvl="1" indent="0">
              <a:buNone/>
            </a:pPr>
            <a:r>
              <a:rPr lang="es-ES" dirty="0">
                <a:latin typeface="Consolas" panose="020B0609020204030204" pitchFamily="49" charset="0"/>
              </a:rPr>
              <a:t>    </a:t>
            </a:r>
            <a:r>
              <a:rPr lang="es-ES" dirty="0" err="1">
                <a:latin typeface="Consolas" panose="020B0609020204030204" pitchFamily="49" charset="0"/>
              </a:rPr>
              <a:t>app.run</a:t>
            </a:r>
            <a:r>
              <a:rPr lang="es-ES" dirty="0">
                <a:latin typeface="Consolas" panose="020B0609020204030204" pitchFamily="49" charset="0"/>
              </a:rPr>
              <a:t>()</a:t>
            </a:r>
          </a:p>
          <a:p>
            <a:endParaRPr lang="es-ES" dirty="0"/>
          </a:p>
        </p:txBody>
      </p:sp>
    </p:spTree>
    <p:extLst>
      <p:ext uri="{BB962C8B-B14F-4D97-AF65-F5344CB8AC3E}">
        <p14:creationId xmlns:p14="http://schemas.microsoft.com/office/powerpoint/2010/main" val="2948087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4D5FC-2878-466A-8168-53684DD8ABD5}"/>
              </a:ext>
            </a:extLst>
          </p:cNvPr>
          <p:cNvSpPr>
            <a:spLocks noGrp="1"/>
          </p:cNvSpPr>
          <p:nvPr>
            <p:ph type="title"/>
          </p:nvPr>
        </p:nvSpPr>
        <p:spPr/>
        <p:txBody>
          <a:bodyPr/>
          <a:lstStyle/>
          <a:p>
            <a:r>
              <a:rPr lang="en-GB" dirty="0"/>
              <a:t>What does it entail to build an API?</a:t>
            </a:r>
          </a:p>
        </p:txBody>
      </p:sp>
      <p:sp>
        <p:nvSpPr>
          <p:cNvPr id="3" name="Marcador de número de diapositiva 2">
            <a:extLst>
              <a:ext uri="{FF2B5EF4-FFF2-40B4-BE49-F238E27FC236}">
                <a16:creationId xmlns:a16="http://schemas.microsoft.com/office/drawing/2014/main" id="{9E106A92-8FAA-4ECD-B93D-E74813BFFD15}"/>
              </a:ext>
            </a:extLst>
          </p:cNvPr>
          <p:cNvSpPr>
            <a:spLocks noGrp="1"/>
          </p:cNvSpPr>
          <p:nvPr>
            <p:ph type="sldNum" sz="quarter" idx="12"/>
          </p:nvPr>
        </p:nvSpPr>
        <p:spPr/>
        <p:txBody>
          <a:bodyPr/>
          <a:lstStyle/>
          <a:p>
            <a:fld id="{132FADFE-3B8F-471C-ABF0-DBC7717ECBBC}" type="slidenum">
              <a:rPr lang="es-ES" smtClean="0"/>
              <a:pPr/>
              <a:t>21</a:t>
            </a:fld>
            <a:endParaRPr lang="es-ES"/>
          </a:p>
        </p:txBody>
      </p:sp>
      <p:sp>
        <p:nvSpPr>
          <p:cNvPr id="4" name="Marcador de contenido 3">
            <a:extLst>
              <a:ext uri="{FF2B5EF4-FFF2-40B4-BE49-F238E27FC236}">
                <a16:creationId xmlns:a16="http://schemas.microsoft.com/office/drawing/2014/main" id="{302487B3-2FC8-40ED-98C8-C289FA07C18D}"/>
              </a:ext>
            </a:extLst>
          </p:cNvPr>
          <p:cNvSpPr>
            <a:spLocks noGrp="1"/>
          </p:cNvSpPr>
          <p:nvPr>
            <p:ph sz="quarter" idx="1"/>
          </p:nvPr>
        </p:nvSpPr>
        <p:spPr/>
        <p:txBody>
          <a:bodyPr>
            <a:normAutofit fontScale="92500" lnSpcReduction="10000"/>
          </a:bodyPr>
          <a:lstStyle/>
          <a:p>
            <a:r>
              <a:rPr lang="en-GB" dirty="0"/>
              <a:t>You need to:</a:t>
            </a:r>
          </a:p>
          <a:p>
            <a:pPr lvl="1"/>
            <a:r>
              <a:rPr lang="en-US" dirty="0"/>
              <a:t>Design APIs with simplicity, consistency, discoverability, and usability in mind</a:t>
            </a:r>
          </a:p>
          <a:p>
            <a:pPr lvl="1"/>
            <a:r>
              <a:rPr lang="en-US" dirty="0"/>
              <a:t>Prepare server-side (and client-side) apps and libraries, preferably with an automated workflow</a:t>
            </a:r>
          </a:p>
          <a:p>
            <a:pPr lvl="1"/>
            <a:r>
              <a:rPr lang="en-US" dirty="0"/>
              <a:t>Set up authorization and authentication</a:t>
            </a:r>
            <a:endParaRPr lang="es-ES" dirty="0"/>
          </a:p>
          <a:p>
            <a:r>
              <a:rPr lang="en-GB" dirty="0"/>
              <a:t>Additionally:</a:t>
            </a:r>
          </a:p>
          <a:p>
            <a:pPr lvl="1"/>
            <a:r>
              <a:rPr lang="en-US" dirty="0"/>
              <a:t>Deploy your API service to a platform that is secure, scalable and highly available</a:t>
            </a:r>
          </a:p>
          <a:p>
            <a:pPr lvl="1"/>
            <a:r>
              <a:rPr lang="en-US" dirty="0"/>
              <a:t>Set up logging, monitoring and tracing to keep your API service up and running</a:t>
            </a:r>
          </a:p>
          <a:p>
            <a:pPr lvl="1"/>
            <a:r>
              <a:rPr lang="en-US" dirty="0"/>
              <a:t>Set up quotas and traffic management policies to control overflows</a:t>
            </a:r>
          </a:p>
          <a:p>
            <a:pPr lvl="1"/>
            <a:r>
              <a:rPr lang="en-US" dirty="0"/>
              <a:t>Set up data analytics to gather usage insights</a:t>
            </a:r>
          </a:p>
          <a:p>
            <a:pPr lvl="1"/>
            <a:r>
              <a:rPr lang="en-US" dirty="0"/>
              <a:t>Provide easy-to-understand documentation and supporting materials</a:t>
            </a:r>
            <a:endParaRPr lang="en-GB" dirty="0"/>
          </a:p>
          <a:p>
            <a:pPr lvl="1"/>
            <a:endParaRPr lang="es-ES" dirty="0"/>
          </a:p>
          <a:p>
            <a:endParaRPr lang="es-ES" dirty="0"/>
          </a:p>
        </p:txBody>
      </p:sp>
    </p:spTree>
    <p:extLst>
      <p:ext uri="{BB962C8B-B14F-4D97-AF65-F5344CB8AC3E}">
        <p14:creationId xmlns:p14="http://schemas.microsoft.com/office/powerpoint/2010/main" val="348668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Understanding</a:t>
            </a:r>
            <a:r>
              <a:rPr lang="es-ES" dirty="0"/>
              <a:t> REST (1)</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4" name="3 Marcador de contenido"/>
          <p:cNvSpPr>
            <a:spLocks noGrp="1"/>
          </p:cNvSpPr>
          <p:nvPr>
            <p:ph sz="quarter" idx="1"/>
          </p:nvPr>
        </p:nvSpPr>
        <p:spPr/>
        <p:txBody>
          <a:bodyPr>
            <a:normAutofit/>
          </a:bodyPr>
          <a:lstStyle/>
          <a:p>
            <a:r>
              <a:rPr lang="en-GB" sz="1800" dirty="0"/>
              <a:t>Representational State Transfer (REST) is </a:t>
            </a:r>
            <a:r>
              <a:rPr lang="en-GB" sz="1800" b="1" dirty="0"/>
              <a:t>an architectural style for creating, maintaining, retrieving, and deleting resources</a:t>
            </a:r>
          </a:p>
          <a:p>
            <a:pPr lvl="1"/>
            <a:r>
              <a:rPr lang="en-GB" sz="1600" dirty="0"/>
              <a:t>REST is an </a:t>
            </a:r>
            <a:r>
              <a:rPr lang="en-GB" sz="1600" b="1" dirty="0"/>
              <a:t>information-driven</a:t>
            </a:r>
            <a:r>
              <a:rPr lang="en-GB" sz="1600" dirty="0"/>
              <a:t>, resource-oriented approach to building Web services </a:t>
            </a:r>
          </a:p>
          <a:p>
            <a:pPr lvl="2"/>
            <a:r>
              <a:rPr lang="en-GB" sz="1400" dirty="0"/>
              <a:t>Whilst SOAP is mostly useful for </a:t>
            </a:r>
            <a:r>
              <a:rPr lang="en-GB" sz="1400" i="1" dirty="0"/>
              <a:t>invoking behaviour</a:t>
            </a:r>
            <a:r>
              <a:rPr lang="en-GB" sz="1400" dirty="0"/>
              <a:t>, REST is </a:t>
            </a:r>
            <a:r>
              <a:rPr lang="en-GB" sz="1400" b="1" dirty="0"/>
              <a:t>good for </a:t>
            </a:r>
            <a:r>
              <a:rPr lang="en-GB" sz="1400" b="1" i="1" dirty="0"/>
              <a:t>managing information</a:t>
            </a:r>
          </a:p>
          <a:p>
            <a:pPr lvl="1"/>
            <a:r>
              <a:rPr lang="en-GB" sz="1600" dirty="0"/>
              <a:t>A </a:t>
            </a:r>
            <a:r>
              <a:rPr lang="en-GB" sz="1600" b="1" dirty="0"/>
              <a:t>resource</a:t>
            </a:r>
            <a:r>
              <a:rPr lang="en-GB" sz="1600" dirty="0"/>
              <a:t> can be anything (a file, query, calculation, or concept) of potential interest that is </a:t>
            </a:r>
            <a:r>
              <a:rPr lang="en-GB" sz="1600" dirty="0" err="1"/>
              <a:t>serializable</a:t>
            </a:r>
            <a:r>
              <a:rPr lang="en-GB" sz="1600" dirty="0"/>
              <a:t> (represented) in some form</a:t>
            </a:r>
          </a:p>
          <a:p>
            <a:pPr lvl="1"/>
            <a:r>
              <a:rPr lang="en-GB" sz="1600" dirty="0"/>
              <a:t>A </a:t>
            </a:r>
            <a:r>
              <a:rPr lang="en-GB" sz="1600" b="1" dirty="0"/>
              <a:t>representation</a:t>
            </a:r>
            <a:r>
              <a:rPr lang="en-GB" sz="1600" dirty="0"/>
              <a:t> is the transfer format of information or application state from a server to a client or back again. </a:t>
            </a:r>
          </a:p>
          <a:p>
            <a:r>
              <a:rPr lang="en-GB" sz="1800" dirty="0"/>
              <a:t>When to use SOAP and when to use REST?</a:t>
            </a:r>
          </a:p>
          <a:p>
            <a:pPr lvl="1"/>
            <a:r>
              <a:rPr lang="en-US" sz="1600" dirty="0"/>
              <a:t>When you need to invoke behavior in standard contract-bound ways between disparate partners, SOAP is a good approach. </a:t>
            </a:r>
          </a:p>
          <a:p>
            <a:pPr lvl="1"/>
            <a:r>
              <a:rPr lang="en-US" sz="1600" dirty="0"/>
              <a:t>If you are looking to share information in flexible, scalable, reusable, loosely-coupled ways, then REST is a great approach </a:t>
            </a:r>
          </a:p>
          <a:p>
            <a:r>
              <a:rPr lang="en-GB" sz="1800" dirty="0"/>
              <a:t>The HTTP protocol and its verbs are the most common implementation of REST, but other bindings are possible</a:t>
            </a:r>
          </a:p>
        </p:txBody>
      </p:sp>
    </p:spTree>
    <p:extLst>
      <p:ext uri="{BB962C8B-B14F-4D97-AF65-F5344CB8AC3E}">
        <p14:creationId xmlns:p14="http://schemas.microsoft.com/office/powerpoint/2010/main" val="242993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Understanding</a:t>
            </a:r>
            <a:r>
              <a:rPr lang="es-ES" dirty="0"/>
              <a:t> REST (2)</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
        <p:nvSpPr>
          <p:cNvPr id="4" name="3 Marcador de contenido"/>
          <p:cNvSpPr>
            <a:spLocks noGrp="1"/>
          </p:cNvSpPr>
          <p:nvPr>
            <p:ph sz="quarter" idx="1"/>
          </p:nvPr>
        </p:nvSpPr>
        <p:spPr/>
        <p:txBody>
          <a:bodyPr>
            <a:normAutofit lnSpcReduction="10000"/>
          </a:bodyPr>
          <a:lstStyle/>
          <a:p>
            <a:r>
              <a:rPr lang="en-GB" sz="2400" dirty="0"/>
              <a:t>REST identifies resources by URLs </a:t>
            </a:r>
          </a:p>
          <a:p>
            <a:pPr lvl="1"/>
            <a:r>
              <a:rPr lang="en-GB" dirty="0"/>
              <a:t>URLs are logical paths through </a:t>
            </a:r>
            <a:r>
              <a:rPr lang="en-GB" i="1" dirty="0"/>
              <a:t>information spaces</a:t>
            </a:r>
          </a:p>
          <a:p>
            <a:pPr lvl="1"/>
            <a:r>
              <a:rPr lang="en-GB" dirty="0"/>
              <a:t>Uniquely identify one or more resources in a resolvable context</a:t>
            </a:r>
          </a:p>
          <a:p>
            <a:pPr lvl="1"/>
            <a:r>
              <a:rPr lang="en-GB" dirty="0"/>
              <a:t>Specifies a path toward an answer that encourages caching</a:t>
            </a:r>
          </a:p>
          <a:p>
            <a:pPr lvl="1"/>
            <a:r>
              <a:rPr lang="en-GB" dirty="0"/>
              <a:t>Allows you to pass </a:t>
            </a:r>
            <a:r>
              <a:rPr lang="en-GB" i="1" dirty="0"/>
              <a:t>references</a:t>
            </a:r>
            <a:r>
              <a:rPr lang="en-GB" dirty="0"/>
              <a:t> to data, rather than the data itself</a:t>
            </a:r>
          </a:p>
          <a:p>
            <a:pPr lvl="1">
              <a:buNone/>
            </a:pPr>
            <a:endParaRPr lang="en-GB" sz="2000" dirty="0"/>
          </a:p>
          <a:p>
            <a:r>
              <a:rPr lang="en-GB" sz="2400" dirty="0"/>
              <a:t>Some example URLs could be:</a:t>
            </a:r>
          </a:p>
          <a:p>
            <a:pPr lvl="1"/>
            <a:r>
              <a:rPr lang="en-GB" sz="2000" dirty="0">
                <a:hlinkClick r:id="rId2"/>
              </a:rPr>
              <a:t>http://someserver/book</a:t>
            </a:r>
            <a:r>
              <a:rPr lang="en-GB" sz="2000" dirty="0"/>
              <a:t> </a:t>
            </a:r>
            <a:r>
              <a:rPr lang="en-GB" dirty="0">
                <a:sym typeface="Symbol"/>
              </a:rPr>
              <a:t></a:t>
            </a:r>
            <a:r>
              <a:rPr lang="en-GB" dirty="0"/>
              <a:t> </a:t>
            </a:r>
            <a:r>
              <a:rPr lang="en-GB" sz="2000" dirty="0"/>
              <a:t>returns a index of book categories</a:t>
            </a:r>
          </a:p>
          <a:p>
            <a:pPr lvl="1"/>
            <a:r>
              <a:rPr lang="en-GB" sz="2000" dirty="0">
                <a:hlinkClick r:id="rId3"/>
              </a:rPr>
              <a:t>http://someserver/book/genre/horror</a:t>
            </a:r>
            <a:r>
              <a:rPr lang="en-GB" sz="2000" dirty="0"/>
              <a:t> </a:t>
            </a:r>
            <a:r>
              <a:rPr lang="en-GB" dirty="0">
                <a:sym typeface="Symbol"/>
              </a:rPr>
              <a:t></a:t>
            </a:r>
            <a:r>
              <a:rPr lang="en-GB" sz="2000" dirty="0"/>
              <a:t> returns a book collection of genre </a:t>
            </a:r>
            <a:r>
              <a:rPr lang="en-GB" sz="2000" dirty="0">
                <a:sym typeface="Symbol"/>
              </a:rPr>
              <a:t>horror</a:t>
            </a:r>
          </a:p>
          <a:p>
            <a:pPr lvl="1"/>
            <a:r>
              <a:rPr lang="en-GB" sz="2000" dirty="0">
                <a:hlinkClick r:id="rId4"/>
              </a:rPr>
              <a:t>http://someserver/author/Diego/Ipiña</a:t>
            </a:r>
            <a:r>
              <a:rPr lang="en-GB" sz="2000" dirty="0"/>
              <a:t> </a:t>
            </a:r>
            <a:r>
              <a:rPr lang="en-GB" dirty="0">
                <a:sym typeface="Symbol"/>
              </a:rPr>
              <a:t></a:t>
            </a:r>
            <a:r>
              <a:rPr lang="en-GB" sz="2000" dirty="0"/>
              <a:t>  returns a book written by Diego Ipiña</a:t>
            </a:r>
          </a:p>
        </p:txBody>
      </p:sp>
    </p:spTree>
    <p:extLst>
      <p:ext uri="{BB962C8B-B14F-4D97-AF65-F5344CB8AC3E}">
        <p14:creationId xmlns:p14="http://schemas.microsoft.com/office/powerpoint/2010/main" val="4128516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Understanding REST (3)</a:t>
            </a:r>
            <a:endParaRPr lang="es-ES"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4" name="3 Marcador de contenido"/>
          <p:cNvSpPr>
            <a:spLocks noGrp="1"/>
          </p:cNvSpPr>
          <p:nvPr>
            <p:ph sz="quarter" idx="1"/>
          </p:nvPr>
        </p:nvSpPr>
        <p:spPr/>
        <p:txBody>
          <a:bodyPr>
            <a:normAutofit/>
          </a:bodyPr>
          <a:lstStyle/>
          <a:p>
            <a:r>
              <a:rPr lang="en-US" sz="2400" dirty="0"/>
              <a:t>REST is an architectural style, where the ‘R’ stands for representation. </a:t>
            </a:r>
          </a:p>
          <a:p>
            <a:pPr lvl="1"/>
            <a:r>
              <a:rPr lang="en-US" sz="2000" dirty="0"/>
              <a:t>A </a:t>
            </a:r>
            <a:r>
              <a:rPr lang="en-US" sz="2000" b="1" dirty="0"/>
              <a:t>representation</a:t>
            </a:r>
            <a:r>
              <a:rPr lang="en-US" sz="2000" dirty="0"/>
              <a:t> is the structural form of the resource as it moves back and forth from client to server</a:t>
            </a:r>
          </a:p>
          <a:p>
            <a:r>
              <a:rPr lang="en-US" sz="2400" dirty="0"/>
              <a:t>Resources are given logical names</a:t>
            </a:r>
          </a:p>
          <a:p>
            <a:pPr lvl="1"/>
            <a:r>
              <a:rPr lang="en-US" sz="2000" dirty="0"/>
              <a:t>There is no strict binding between an information consumer and producer</a:t>
            </a:r>
          </a:p>
          <a:p>
            <a:r>
              <a:rPr lang="en-US" dirty="0"/>
              <a:t>Unlike SOAP, in REST </a:t>
            </a:r>
            <a:r>
              <a:rPr lang="en-US" b="1" dirty="0"/>
              <a:t>result </a:t>
            </a:r>
            <a:r>
              <a:rPr lang="en-US" sz="2400" b="1" dirty="0"/>
              <a:t>negotiation</a:t>
            </a:r>
            <a:r>
              <a:rPr lang="en-US" sz="2400" dirty="0"/>
              <a:t> allows for different representation selection, </a:t>
            </a:r>
          </a:p>
          <a:p>
            <a:pPr lvl="1"/>
            <a:r>
              <a:rPr lang="en-US" sz="2000" dirty="0"/>
              <a:t>XML may be a great format in the business tier</a:t>
            </a:r>
          </a:p>
          <a:p>
            <a:pPr lvl="1"/>
            <a:r>
              <a:rPr lang="en-US" sz="2000" dirty="0"/>
              <a:t>In a browser-based API, you might like to refer to the same resource but ask for it back as JavaScript Object Notation (JSON)</a:t>
            </a:r>
            <a:endParaRPr lang="en-GB" sz="2000" dirty="0"/>
          </a:p>
        </p:txBody>
      </p:sp>
    </p:spTree>
    <p:extLst>
      <p:ext uri="{BB962C8B-B14F-4D97-AF65-F5344CB8AC3E}">
        <p14:creationId xmlns:p14="http://schemas.microsoft.com/office/powerpoint/2010/main" val="330602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a:t>Understanding REST (4)</a:t>
            </a:r>
            <a:endParaRPr lang="es-ES"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
        <p:nvSpPr>
          <p:cNvPr id="4" name="3 Marcador de contenido"/>
          <p:cNvSpPr>
            <a:spLocks noGrp="1"/>
          </p:cNvSpPr>
          <p:nvPr>
            <p:ph sz="quarter" idx="1"/>
          </p:nvPr>
        </p:nvSpPr>
        <p:spPr/>
        <p:txBody>
          <a:bodyPr/>
          <a:lstStyle/>
          <a:p>
            <a:r>
              <a:rPr lang="en-US" dirty="0"/>
              <a:t>In summary, the REST architectural style is based on the following separation of concerns:</a:t>
            </a:r>
          </a:p>
          <a:p>
            <a:pPr lvl="1"/>
            <a:r>
              <a:rPr lang="en-US" dirty="0"/>
              <a:t>The things we care about (</a:t>
            </a:r>
            <a:r>
              <a:rPr lang="en-US" b="1" dirty="0"/>
              <a:t>resources</a:t>
            </a:r>
            <a:r>
              <a:rPr lang="en-US" dirty="0"/>
              <a:t>)</a:t>
            </a:r>
          </a:p>
          <a:p>
            <a:pPr lvl="1"/>
            <a:r>
              <a:rPr lang="en-US" dirty="0"/>
              <a:t>How we refer to them (</a:t>
            </a:r>
            <a:r>
              <a:rPr lang="en-US" b="1" dirty="0"/>
              <a:t>URIs</a:t>
            </a:r>
            <a:r>
              <a:rPr lang="en-US" dirty="0"/>
              <a:t>)</a:t>
            </a:r>
          </a:p>
          <a:p>
            <a:pPr lvl="1"/>
            <a:r>
              <a:rPr lang="en-US" dirty="0"/>
              <a:t>How we manipulate them (</a:t>
            </a:r>
            <a:r>
              <a:rPr lang="en-US" b="1" dirty="0"/>
              <a:t>verbs</a:t>
            </a:r>
            <a:r>
              <a:rPr lang="en-US" dirty="0"/>
              <a:t>) </a:t>
            </a:r>
          </a:p>
          <a:p>
            <a:pPr lvl="1"/>
            <a:r>
              <a:rPr lang="en-US" dirty="0"/>
              <a:t>How we choose to represent them for creation, updates, and retrieval (</a:t>
            </a:r>
            <a:r>
              <a:rPr lang="en-US" b="1" dirty="0"/>
              <a:t>Representations</a:t>
            </a:r>
            <a:r>
              <a:rPr lang="en-US" dirty="0"/>
              <a:t>)</a:t>
            </a:r>
          </a:p>
          <a:p>
            <a:r>
              <a:rPr lang="en-US" dirty="0"/>
              <a:t>REST concepts are the foundation for dynamic, scalable, sharable and loosely-coupled resource-oriented architectures (WOA)</a:t>
            </a:r>
          </a:p>
          <a:p>
            <a:endParaRPr lang="es-ES" dirty="0"/>
          </a:p>
        </p:txBody>
      </p:sp>
      <p:pic>
        <p:nvPicPr>
          <p:cNvPr id="5" name="Picture 2" descr="Separation of concerns"/>
          <p:cNvPicPr>
            <a:picLocks noChangeAspect="1" noChangeArrowheads="1"/>
          </p:cNvPicPr>
          <p:nvPr/>
        </p:nvPicPr>
        <p:blipFill>
          <a:blip r:embed="rId2" cstate="print"/>
          <a:srcRect/>
          <a:stretch>
            <a:fillRect/>
          </a:stretch>
        </p:blipFill>
        <p:spPr bwMode="auto">
          <a:xfrm>
            <a:off x="6444208" y="5013176"/>
            <a:ext cx="2643174" cy="1801531"/>
          </a:xfrm>
          <a:prstGeom prst="rect">
            <a:avLst/>
          </a:prstGeom>
          <a:noFill/>
        </p:spPr>
      </p:pic>
    </p:spTree>
    <p:extLst>
      <p:ext uri="{BB962C8B-B14F-4D97-AF65-F5344CB8AC3E}">
        <p14:creationId xmlns:p14="http://schemas.microsoft.com/office/powerpoint/2010/main" val="3985883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a:hlinkClick r:id="rId2"/>
            <a:extLst>
              <a:ext uri="{FF2B5EF4-FFF2-40B4-BE49-F238E27FC236}">
                <a16:creationId xmlns:a16="http://schemas.microsoft.com/office/drawing/2014/main" id="{367BF5B8-47D6-494C-92B1-B65250E7D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725144"/>
            <a:ext cx="4461067" cy="224837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lstStyle/>
          <a:p>
            <a:r>
              <a:rPr lang="en-GB" dirty="0"/>
              <a:t>Technologies to build APIs</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26</a:t>
            </a:fld>
            <a:endParaRPr lang="es-ES"/>
          </a:p>
        </p:txBody>
      </p:sp>
      <p:sp>
        <p:nvSpPr>
          <p:cNvPr id="4" name="Marcador de contenido 3">
            <a:extLst>
              <a:ext uri="{FF2B5EF4-FFF2-40B4-BE49-F238E27FC236}">
                <a16:creationId xmlns:a16="http://schemas.microsoft.com/office/drawing/2014/main" id="{09697DD6-455F-4EEE-8F97-0596851C88DA}"/>
              </a:ext>
            </a:extLst>
          </p:cNvPr>
          <p:cNvSpPr>
            <a:spLocks noGrp="1"/>
          </p:cNvSpPr>
          <p:nvPr>
            <p:ph sz="quarter" idx="1"/>
          </p:nvPr>
        </p:nvSpPr>
        <p:spPr>
          <a:xfrm>
            <a:off x="457200" y="1083528"/>
            <a:ext cx="8229600" cy="4937760"/>
          </a:xfrm>
        </p:spPr>
        <p:txBody>
          <a:bodyPr>
            <a:normAutofit/>
          </a:bodyPr>
          <a:lstStyle/>
          <a:p>
            <a:r>
              <a:rPr lang="en-GB" sz="2000" dirty="0"/>
              <a:t>The most important and common technology stack to build microservices is represented</a:t>
            </a:r>
            <a:r>
              <a:rPr lang="es-ES" sz="2000" dirty="0"/>
              <a:t> by </a:t>
            </a:r>
            <a:r>
              <a:rPr lang="en-US" sz="2000" dirty="0"/>
              <a:t>REST, HTTP RESTful APIs, and </a:t>
            </a:r>
            <a:r>
              <a:rPr lang="en-US" sz="2000" dirty="0" err="1">
                <a:hlinkClick r:id="rId4"/>
              </a:rPr>
              <a:t>OpenAPI</a:t>
            </a:r>
            <a:endParaRPr lang="en-US" sz="2000" dirty="0"/>
          </a:p>
          <a:p>
            <a:pPr lvl="1"/>
            <a:r>
              <a:rPr lang="en-US" sz="1800" dirty="0"/>
              <a:t>Representational State Transfer (REST) is an architectural style that describes a web interaction model.</a:t>
            </a:r>
          </a:p>
          <a:p>
            <a:pPr lvl="2"/>
            <a:r>
              <a:rPr lang="en-US" sz="1600" dirty="0"/>
              <a:t>It follows resource-oriented design, which breaks down a service into a collection of resources and a set of methods (verbs) that can be used to manipulate resources. </a:t>
            </a:r>
          </a:p>
          <a:p>
            <a:pPr lvl="3"/>
            <a:r>
              <a:rPr lang="en-US" sz="1400" dirty="0"/>
              <a:t>Each resource is assigned a resource name and represented in a format of developer’s choice.</a:t>
            </a:r>
          </a:p>
          <a:p>
            <a:pPr lvl="2"/>
            <a:r>
              <a:rPr lang="en-US" sz="1600" dirty="0"/>
              <a:t>APIs that conform to REST and use HTTP protocol (usually HTTP/1.1) are HTTP RESTful APIs. </a:t>
            </a:r>
          </a:p>
          <a:p>
            <a:pPr lvl="2"/>
            <a:r>
              <a:rPr lang="en-US" sz="1600" dirty="0"/>
              <a:t>Developers often use data formats JSON (JavaScript Object Notation) and/or XML (Extensible Markup Language) to transfer data in HTTP REST APIs.</a:t>
            </a:r>
          </a:p>
          <a:p>
            <a:pPr lvl="2"/>
            <a:r>
              <a:rPr lang="en-US" sz="1600" dirty="0"/>
              <a:t>With a specification of your API service, many tools can prepare server-side and client-side code automatically for you.</a:t>
            </a:r>
          </a:p>
          <a:p>
            <a:pPr lvl="3"/>
            <a:r>
              <a:rPr lang="en-US" sz="1400" b="0" i="0" dirty="0">
                <a:solidFill>
                  <a:srgbClr val="292929"/>
                </a:solidFill>
                <a:effectLst/>
              </a:rPr>
              <a:t> </a:t>
            </a:r>
            <a:r>
              <a:rPr lang="en-US" sz="1400" b="0" i="0" u="sng" dirty="0" err="1">
                <a:effectLst/>
                <a:hlinkClick r:id="rId4"/>
              </a:rPr>
              <a:t>OpenAPI</a:t>
            </a:r>
            <a:r>
              <a:rPr lang="en-US" sz="1400" b="0" i="0" u="sng" dirty="0">
                <a:effectLst/>
                <a:hlinkClick r:id="rId4"/>
              </a:rPr>
              <a:t> 3.0</a:t>
            </a:r>
            <a:r>
              <a:rPr lang="en-US" sz="1400" b="0" i="0" dirty="0">
                <a:solidFill>
                  <a:srgbClr val="292929"/>
                </a:solidFill>
                <a:effectLst/>
              </a:rPr>
              <a:t> to specify your APIs and </a:t>
            </a:r>
            <a:r>
              <a:rPr lang="en-US" sz="1400" b="0" i="0" u="sng" dirty="0" err="1">
                <a:effectLst/>
                <a:hlinkClick r:id="rId5"/>
              </a:rPr>
              <a:t>OpenAPI</a:t>
            </a:r>
            <a:r>
              <a:rPr lang="en-US" sz="1400" b="0" i="0" u="sng" dirty="0">
                <a:effectLst/>
                <a:hlinkClick r:id="rId5"/>
              </a:rPr>
              <a:t> Generator</a:t>
            </a:r>
            <a:r>
              <a:rPr lang="en-US" sz="1400" b="0" i="0" dirty="0">
                <a:solidFill>
                  <a:srgbClr val="292929"/>
                </a:solidFill>
                <a:effectLst/>
              </a:rPr>
              <a:t> to prepare the code.</a:t>
            </a:r>
            <a:endParaRPr lang="en-US" sz="1400" dirty="0"/>
          </a:p>
          <a:p>
            <a:endParaRPr lang="es-ES" sz="2000" dirty="0"/>
          </a:p>
          <a:p>
            <a:endParaRPr lang="es-ES" sz="2000" dirty="0">
              <a:latin typeface="Consolas" panose="020B0609020204030204" pitchFamily="49" charset="0"/>
            </a:endParaRPr>
          </a:p>
        </p:txBody>
      </p:sp>
    </p:spTree>
    <p:extLst>
      <p:ext uri="{BB962C8B-B14F-4D97-AF65-F5344CB8AC3E}">
        <p14:creationId xmlns:p14="http://schemas.microsoft.com/office/powerpoint/2010/main" val="1017342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lstStyle/>
          <a:p>
            <a:r>
              <a:rPr lang="en-GB" dirty="0"/>
              <a:t>Technologies to build APIs: </a:t>
            </a:r>
            <a:r>
              <a:rPr lang="en-GB" dirty="0" err="1"/>
              <a:t>OpenAPI</a:t>
            </a:r>
            <a:endParaRPr lang="en-GB" dirty="0"/>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27</a:t>
            </a:fld>
            <a:endParaRPr lang="es-ES" dirty="0"/>
          </a:p>
        </p:txBody>
      </p:sp>
      <p:sp>
        <p:nvSpPr>
          <p:cNvPr id="4" name="Marcador de contenido 3">
            <a:extLst>
              <a:ext uri="{FF2B5EF4-FFF2-40B4-BE49-F238E27FC236}">
                <a16:creationId xmlns:a16="http://schemas.microsoft.com/office/drawing/2014/main" id="{09697DD6-455F-4EEE-8F97-0596851C88DA}"/>
              </a:ext>
            </a:extLst>
          </p:cNvPr>
          <p:cNvSpPr>
            <a:spLocks noGrp="1"/>
          </p:cNvSpPr>
          <p:nvPr>
            <p:ph sz="quarter" idx="1"/>
          </p:nvPr>
        </p:nvSpPr>
        <p:spPr/>
        <p:txBody>
          <a:bodyPr>
            <a:normAutofit fontScale="85000" lnSpcReduction="10000"/>
          </a:bodyPr>
          <a:lstStyle/>
          <a:p>
            <a:r>
              <a:rPr lang="en-US" sz="2000" b="1" i="0" dirty="0" err="1">
                <a:solidFill>
                  <a:srgbClr val="292929"/>
                </a:solidFill>
                <a:effectLst/>
              </a:rPr>
              <a:t>OpenAPI</a:t>
            </a:r>
            <a:r>
              <a:rPr lang="en-US" sz="2000" b="0" i="0" dirty="0">
                <a:solidFill>
                  <a:srgbClr val="292929"/>
                </a:solidFill>
                <a:effectLst/>
              </a:rPr>
              <a:t> is a </a:t>
            </a:r>
            <a:r>
              <a:rPr lang="en-US" sz="2000" b="1" i="0" dirty="0">
                <a:solidFill>
                  <a:srgbClr val="292929"/>
                </a:solidFill>
                <a:effectLst/>
              </a:rPr>
              <a:t>specification for machine-readable HTTP RESTful APIs</a:t>
            </a:r>
            <a:r>
              <a:rPr lang="en-US" sz="2000" b="0" i="0" dirty="0">
                <a:solidFill>
                  <a:srgbClr val="292929"/>
                </a:solidFill>
                <a:effectLst/>
              </a:rPr>
              <a:t>, allowing developers to describe their APIs in </a:t>
            </a:r>
            <a:r>
              <a:rPr lang="en-US" sz="2000" b="0" i="0" u="sng" dirty="0">
                <a:effectLst/>
                <a:hlinkClick r:id="rId2"/>
              </a:rPr>
              <a:t>YAML</a:t>
            </a:r>
            <a:r>
              <a:rPr lang="en-US" sz="2000" b="0" i="0" dirty="0">
                <a:solidFill>
                  <a:srgbClr val="292929"/>
                </a:solidFill>
                <a:effectLst/>
              </a:rPr>
              <a:t> or JSON.</a:t>
            </a:r>
          </a:p>
          <a:p>
            <a:pPr lvl="1"/>
            <a:r>
              <a:rPr lang="en-US" sz="1800" b="0" i="0" dirty="0">
                <a:solidFill>
                  <a:srgbClr val="292929"/>
                </a:solidFill>
                <a:effectLst/>
              </a:rPr>
              <a:t>It is managed by </a:t>
            </a:r>
            <a:r>
              <a:rPr lang="en-US" sz="1800" b="0" i="0" u="sng" dirty="0" err="1">
                <a:effectLst/>
                <a:hlinkClick r:id="rId3"/>
              </a:rPr>
              <a:t>OpenAPI</a:t>
            </a:r>
            <a:r>
              <a:rPr lang="en-US" sz="1800" b="0" i="0" u="sng" dirty="0">
                <a:effectLst/>
                <a:hlinkClick r:id="rId3"/>
              </a:rPr>
              <a:t> Initiative</a:t>
            </a:r>
            <a:r>
              <a:rPr lang="en-US" sz="1800" b="0" i="0" dirty="0">
                <a:solidFill>
                  <a:srgbClr val="292929"/>
                </a:solidFill>
                <a:effectLst/>
              </a:rPr>
              <a:t>, an open-source collaborative project under the Linux Foundation.</a:t>
            </a:r>
          </a:p>
          <a:p>
            <a:pPr lvl="1"/>
            <a:r>
              <a:rPr lang="en-US" sz="1800" dirty="0" err="1">
                <a:solidFill>
                  <a:srgbClr val="292929"/>
                </a:solidFill>
                <a:hlinkClick r:id="rId4"/>
              </a:rPr>
              <a:t>OpenAPI</a:t>
            </a:r>
            <a:r>
              <a:rPr lang="en-US" sz="1800" dirty="0">
                <a:solidFill>
                  <a:srgbClr val="292929"/>
                </a:solidFill>
                <a:hlinkClick r:id="rId4"/>
              </a:rPr>
              <a:t> Generator</a:t>
            </a:r>
            <a:r>
              <a:rPr lang="en-US" sz="1800" dirty="0">
                <a:solidFill>
                  <a:srgbClr val="292929"/>
                </a:solidFill>
              </a:rPr>
              <a:t> is community-driven open-source tool that reads your </a:t>
            </a:r>
            <a:r>
              <a:rPr lang="en-US" sz="1800" dirty="0" err="1">
                <a:solidFill>
                  <a:srgbClr val="292929"/>
                </a:solidFill>
              </a:rPr>
              <a:t>OpenAPI</a:t>
            </a:r>
            <a:r>
              <a:rPr lang="en-US" sz="1800" dirty="0">
                <a:solidFill>
                  <a:srgbClr val="292929"/>
                </a:solidFill>
              </a:rPr>
              <a:t> specification and prepares server-side and client-side artifacts for you.</a:t>
            </a:r>
          </a:p>
          <a:p>
            <a:pPr lvl="2"/>
            <a:r>
              <a:rPr lang="en-US" sz="1600" dirty="0" err="1">
                <a:solidFill>
                  <a:srgbClr val="292929"/>
                </a:solidFill>
              </a:rPr>
              <a:t>OpenAPI</a:t>
            </a:r>
            <a:r>
              <a:rPr lang="en-US" sz="1600" dirty="0">
                <a:solidFill>
                  <a:srgbClr val="292929"/>
                </a:solidFill>
              </a:rPr>
              <a:t> helps developers specify the input/output schemas, the resources and the methods</a:t>
            </a:r>
          </a:p>
          <a:p>
            <a:r>
              <a:rPr lang="en-US" sz="2000" dirty="0">
                <a:solidFill>
                  <a:srgbClr val="292929"/>
                </a:solidFill>
              </a:rPr>
              <a:t>YAML file </a:t>
            </a:r>
            <a:r>
              <a:rPr lang="en-US" sz="2000" dirty="0" err="1">
                <a:solidFill>
                  <a:srgbClr val="292929"/>
                </a:solidFill>
                <a:latin typeface="Courier New" panose="02070309020205020404" pitchFamily="49" charset="0"/>
                <a:cs typeface="Courier New" panose="02070309020205020404" pitchFamily="49" charset="0"/>
              </a:rPr>
              <a:t>openapi.yaml</a:t>
            </a:r>
            <a:r>
              <a:rPr lang="en-US" sz="2000" dirty="0">
                <a:solidFill>
                  <a:srgbClr val="292929"/>
                </a:solidFill>
              </a:rPr>
              <a:t> is the </a:t>
            </a:r>
            <a:r>
              <a:rPr lang="en-US" sz="2000" dirty="0" err="1">
                <a:solidFill>
                  <a:srgbClr val="292929"/>
                </a:solidFill>
              </a:rPr>
              <a:t>OpenAPI</a:t>
            </a:r>
            <a:r>
              <a:rPr lang="en-US" sz="2000" dirty="0">
                <a:solidFill>
                  <a:srgbClr val="292929"/>
                </a:solidFill>
              </a:rPr>
              <a:t> specification of any API service. It comprises 5 parts: </a:t>
            </a:r>
          </a:p>
          <a:p>
            <a:pPr lvl="1"/>
            <a:r>
              <a:rPr lang="en-US" sz="1800" dirty="0" err="1">
                <a:solidFill>
                  <a:srgbClr val="292929"/>
                </a:solidFill>
                <a:latin typeface="Courier New" panose="02070309020205020404" pitchFamily="49" charset="0"/>
                <a:cs typeface="Courier New" panose="02070309020205020404" pitchFamily="49" charset="0"/>
              </a:rPr>
              <a:t>openapi</a:t>
            </a:r>
            <a:r>
              <a:rPr lang="en-US" sz="1800" dirty="0">
                <a:solidFill>
                  <a:srgbClr val="292929"/>
                </a:solidFill>
                <a:latin typeface="Courier New" panose="02070309020205020404" pitchFamily="49" charset="0"/>
                <a:cs typeface="Courier New" panose="02070309020205020404" pitchFamily="49" charset="0"/>
              </a:rPr>
              <a:t>:</a:t>
            </a:r>
            <a:r>
              <a:rPr lang="en-US" sz="1800" dirty="0">
                <a:solidFill>
                  <a:srgbClr val="292929"/>
                </a:solidFill>
              </a:rPr>
              <a:t> a string specifying the version number of </a:t>
            </a:r>
            <a:r>
              <a:rPr lang="en-US" sz="1800" dirty="0" err="1">
                <a:solidFill>
                  <a:srgbClr val="292929"/>
                </a:solidFill>
              </a:rPr>
              <a:t>OpenAPI</a:t>
            </a:r>
            <a:r>
              <a:rPr lang="en-US" sz="1800" dirty="0">
                <a:solidFill>
                  <a:srgbClr val="292929"/>
                </a:solidFill>
              </a:rPr>
              <a:t> specification, currently version 3. </a:t>
            </a:r>
          </a:p>
          <a:p>
            <a:pPr lvl="1"/>
            <a:r>
              <a:rPr lang="en-US" sz="1800" dirty="0">
                <a:solidFill>
                  <a:srgbClr val="292929"/>
                </a:solidFill>
                <a:latin typeface="Courier New" panose="02070309020205020404" pitchFamily="49" charset="0"/>
                <a:cs typeface="Courier New" panose="02070309020205020404" pitchFamily="49" charset="0"/>
              </a:rPr>
              <a:t>info</a:t>
            </a:r>
            <a:r>
              <a:rPr lang="en-US" sz="1800" dirty="0">
                <a:solidFill>
                  <a:srgbClr val="292929"/>
                </a:solidFill>
              </a:rPr>
              <a:t>: is the metadata of the API service (title, description or version)</a:t>
            </a:r>
          </a:p>
          <a:p>
            <a:pPr lvl="1"/>
            <a:r>
              <a:rPr lang="en-US" sz="1800" dirty="0">
                <a:solidFill>
                  <a:srgbClr val="292929"/>
                </a:solidFill>
                <a:latin typeface="Courier New" panose="02070309020205020404" pitchFamily="49" charset="0"/>
                <a:cs typeface="Courier New" panose="02070309020205020404" pitchFamily="49" charset="0"/>
              </a:rPr>
              <a:t>paths</a:t>
            </a:r>
            <a:r>
              <a:rPr lang="en-US" sz="1800" dirty="0">
                <a:solidFill>
                  <a:srgbClr val="292929"/>
                </a:solidFill>
              </a:rPr>
              <a:t>: resources and methods supported by the API service</a:t>
            </a:r>
            <a:endParaRPr lang="en-US" sz="1800" dirty="0">
              <a:solidFill>
                <a:srgbClr val="292929"/>
              </a:solidFill>
              <a:latin typeface="Courier New" panose="02070309020205020404" pitchFamily="49" charset="0"/>
              <a:cs typeface="Courier New" panose="02070309020205020404" pitchFamily="49" charset="0"/>
            </a:endParaRPr>
          </a:p>
          <a:p>
            <a:pPr lvl="1"/>
            <a:r>
              <a:rPr lang="en-US" sz="1800" dirty="0">
                <a:solidFill>
                  <a:srgbClr val="292929"/>
                </a:solidFill>
                <a:latin typeface="Courier New" panose="02070309020205020404" pitchFamily="49" charset="0"/>
                <a:cs typeface="Courier New" panose="02070309020205020404" pitchFamily="49" charset="0"/>
              </a:rPr>
              <a:t>components</a:t>
            </a:r>
            <a:r>
              <a:rPr lang="en-US" sz="1800" dirty="0">
                <a:solidFill>
                  <a:srgbClr val="292929"/>
                </a:solidFill>
              </a:rPr>
              <a:t>: collection of reusable schemas throughout the API service</a:t>
            </a:r>
          </a:p>
          <a:p>
            <a:pPr lvl="1"/>
            <a:r>
              <a:rPr lang="en-US" sz="1800" dirty="0">
                <a:solidFill>
                  <a:srgbClr val="292929"/>
                </a:solidFill>
                <a:latin typeface="Courier New" panose="02070309020205020404" pitchFamily="49" charset="0"/>
                <a:cs typeface="Courier New" panose="02070309020205020404" pitchFamily="49" charset="0"/>
              </a:rPr>
              <a:t>servers</a:t>
            </a:r>
            <a:r>
              <a:rPr lang="en-US" sz="1800" dirty="0">
                <a:solidFill>
                  <a:srgbClr val="292929"/>
                </a:solidFill>
              </a:rPr>
              <a:t>: specifies connectivity information of the API service (</a:t>
            </a:r>
            <a:r>
              <a:rPr lang="en-US" sz="1800" dirty="0" err="1">
                <a:solidFill>
                  <a:srgbClr val="292929"/>
                </a:solidFill>
              </a:rPr>
              <a:t>url</a:t>
            </a:r>
            <a:r>
              <a:rPr lang="en-US" sz="1800" dirty="0">
                <a:solidFill>
                  <a:srgbClr val="292929"/>
                </a:solidFill>
              </a:rPr>
              <a:t>)</a:t>
            </a:r>
          </a:p>
          <a:p>
            <a:pPr marL="274320" lvl="2" indent="-274320">
              <a:spcBef>
                <a:spcPts val="600"/>
              </a:spcBef>
              <a:buClr>
                <a:schemeClr val="accent1"/>
              </a:buClr>
            </a:pPr>
            <a:r>
              <a:rPr lang="en-US" sz="2100" dirty="0">
                <a:solidFill>
                  <a:srgbClr val="292929"/>
                </a:solidFill>
              </a:rPr>
              <a:t>Documentation about </a:t>
            </a:r>
            <a:r>
              <a:rPr lang="en-US" sz="2100" dirty="0" err="1">
                <a:solidFill>
                  <a:srgbClr val="292929"/>
                </a:solidFill>
              </a:rPr>
              <a:t>OpenAPI</a:t>
            </a:r>
            <a:r>
              <a:rPr lang="en-US" sz="2100" dirty="0">
                <a:solidFill>
                  <a:srgbClr val="292929"/>
                </a:solidFill>
              </a:rPr>
              <a:t> in </a:t>
            </a:r>
            <a:r>
              <a:rPr lang="en-US" sz="2100" dirty="0">
                <a:solidFill>
                  <a:srgbClr val="292929"/>
                </a:solidFill>
                <a:hlinkClick r:id="rId5"/>
              </a:rPr>
              <a:t>https://oai.github.io/Documentation/specification.html</a:t>
            </a:r>
            <a:r>
              <a:rPr lang="en-US" sz="2100" dirty="0">
                <a:solidFill>
                  <a:srgbClr val="292929"/>
                </a:solidFill>
              </a:rPr>
              <a:t>   </a:t>
            </a:r>
          </a:p>
          <a:p>
            <a:pPr marL="548640" lvl="3" indent="-274320">
              <a:spcBef>
                <a:spcPts val="600"/>
              </a:spcBef>
              <a:buClr>
                <a:schemeClr val="accent1"/>
              </a:buClr>
            </a:pPr>
            <a:r>
              <a:rPr lang="en-US" sz="1900" dirty="0">
                <a:solidFill>
                  <a:srgbClr val="292929"/>
                </a:solidFill>
              </a:rPr>
              <a:t>Example </a:t>
            </a:r>
            <a:r>
              <a:rPr lang="en-US" sz="1900" dirty="0" err="1">
                <a:solidFill>
                  <a:srgbClr val="292929"/>
                </a:solidFill>
              </a:rPr>
              <a:t>TicTacToe</a:t>
            </a:r>
            <a:r>
              <a:rPr lang="en-US" sz="1900" dirty="0">
                <a:solidFill>
                  <a:srgbClr val="292929"/>
                </a:solidFill>
              </a:rPr>
              <a:t>: </a:t>
            </a:r>
            <a:r>
              <a:rPr lang="en-US" sz="1900" dirty="0">
                <a:solidFill>
                  <a:srgbClr val="292929"/>
                </a:solidFill>
                <a:hlinkClick r:id="rId6"/>
              </a:rPr>
              <a:t>https://oai.github.io/Documentation/examples/tictactoe.yaml</a:t>
            </a:r>
            <a:r>
              <a:rPr lang="en-US" sz="1900" dirty="0">
                <a:solidFill>
                  <a:srgbClr val="292929"/>
                </a:solidFill>
              </a:rPr>
              <a:t> </a:t>
            </a:r>
          </a:p>
          <a:p>
            <a:pPr marL="274320" lvl="2" indent="-274320">
              <a:spcBef>
                <a:spcPts val="600"/>
              </a:spcBef>
              <a:buClr>
                <a:schemeClr val="accent1"/>
              </a:buClr>
            </a:pPr>
            <a:r>
              <a:rPr lang="en-US" sz="2100" dirty="0">
                <a:solidFill>
                  <a:srgbClr val="292929"/>
                </a:solidFill>
              </a:rPr>
              <a:t>Possible tools to use: </a:t>
            </a:r>
            <a:r>
              <a:rPr lang="en-US" sz="2100" dirty="0">
                <a:solidFill>
                  <a:srgbClr val="292929"/>
                </a:solidFill>
                <a:hlinkClick r:id="rId7"/>
              </a:rPr>
              <a:t>https://swagger.io/tools/</a:t>
            </a:r>
            <a:r>
              <a:rPr lang="en-US" sz="2100" dirty="0">
                <a:solidFill>
                  <a:srgbClr val="292929"/>
                </a:solidFill>
              </a:rPr>
              <a:t> </a:t>
            </a:r>
            <a:endParaRPr lang="es-ES" sz="2100" dirty="0">
              <a:solidFill>
                <a:srgbClr val="292929"/>
              </a:solidFill>
            </a:endParaRPr>
          </a:p>
          <a:p>
            <a:endParaRPr lang="es-ES" sz="2000" dirty="0">
              <a:latin typeface="Consolas" panose="020B0609020204030204" pitchFamily="49" charset="0"/>
            </a:endParaRPr>
          </a:p>
        </p:txBody>
      </p:sp>
    </p:spTree>
    <p:extLst>
      <p:ext uri="{BB962C8B-B14F-4D97-AF65-F5344CB8AC3E}">
        <p14:creationId xmlns:p14="http://schemas.microsoft.com/office/powerpoint/2010/main" val="2022660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lstStyle/>
          <a:p>
            <a:r>
              <a:rPr lang="en-GB" dirty="0"/>
              <a:t>Technologies to build APIs</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28</a:t>
            </a:fld>
            <a:endParaRPr lang="es-ES"/>
          </a:p>
        </p:txBody>
      </p:sp>
      <p:sp>
        <p:nvSpPr>
          <p:cNvPr id="4" name="Marcador de contenido 3">
            <a:extLst>
              <a:ext uri="{FF2B5EF4-FFF2-40B4-BE49-F238E27FC236}">
                <a16:creationId xmlns:a16="http://schemas.microsoft.com/office/drawing/2014/main" id="{09697DD6-455F-4EEE-8F97-0596851C88DA}"/>
              </a:ext>
            </a:extLst>
          </p:cNvPr>
          <p:cNvSpPr>
            <a:spLocks noGrp="1"/>
          </p:cNvSpPr>
          <p:nvPr>
            <p:ph sz="quarter" idx="1"/>
          </p:nvPr>
        </p:nvSpPr>
        <p:spPr/>
        <p:txBody>
          <a:bodyPr>
            <a:normAutofit/>
          </a:bodyPr>
          <a:lstStyle/>
          <a:p>
            <a:r>
              <a:rPr lang="en-GB" sz="2000" dirty="0"/>
              <a:t>Another</a:t>
            </a:r>
            <a:r>
              <a:rPr lang="es-ES" sz="2000" dirty="0"/>
              <a:t> alternative Technology </a:t>
            </a:r>
            <a:r>
              <a:rPr lang="es-ES" sz="2000" dirty="0" err="1"/>
              <a:t>stack</a:t>
            </a:r>
            <a:r>
              <a:rPr lang="es-ES" sz="2000" dirty="0"/>
              <a:t> </a:t>
            </a:r>
            <a:r>
              <a:rPr lang="es-ES" sz="2000" dirty="0" err="1"/>
              <a:t>to</a:t>
            </a:r>
            <a:r>
              <a:rPr lang="es-ES" sz="2000" dirty="0"/>
              <a:t> </a:t>
            </a:r>
            <a:r>
              <a:rPr lang="es-ES" sz="2000" dirty="0" err="1"/>
              <a:t>build</a:t>
            </a:r>
            <a:r>
              <a:rPr lang="es-ES" sz="2000" dirty="0"/>
              <a:t> </a:t>
            </a:r>
            <a:r>
              <a:rPr lang="es-ES" sz="2000" dirty="0" err="1"/>
              <a:t>APIs</a:t>
            </a:r>
            <a:r>
              <a:rPr lang="es-ES" sz="2000" dirty="0"/>
              <a:t> </a:t>
            </a:r>
            <a:r>
              <a:rPr lang="es-ES" sz="2000" dirty="0" err="1"/>
              <a:t>is</a:t>
            </a:r>
            <a:r>
              <a:rPr lang="es-ES" sz="2000" dirty="0"/>
              <a:t> </a:t>
            </a:r>
            <a:r>
              <a:rPr lang="es-ES" sz="2000" dirty="0" err="1"/>
              <a:t>gRPC</a:t>
            </a:r>
            <a:r>
              <a:rPr lang="es-ES" sz="2000" dirty="0"/>
              <a:t> and </a:t>
            </a:r>
            <a:r>
              <a:rPr lang="es-ES" sz="2000" dirty="0" err="1"/>
              <a:t>Protocol</a:t>
            </a:r>
            <a:r>
              <a:rPr lang="es-ES" sz="2000" dirty="0"/>
              <a:t> Buffers</a:t>
            </a:r>
            <a:endParaRPr lang="en-US" sz="2000" dirty="0"/>
          </a:p>
          <a:p>
            <a:pPr lvl="1"/>
            <a:r>
              <a:rPr lang="en-US" sz="1800" b="0" i="0" u="sng" dirty="0" err="1">
                <a:effectLst/>
                <a:hlinkClick r:id="rId2"/>
              </a:rPr>
              <a:t>gRPC</a:t>
            </a:r>
            <a:r>
              <a:rPr lang="en-US" sz="1800" b="0" i="0" dirty="0">
                <a:solidFill>
                  <a:srgbClr val="292929"/>
                </a:solidFill>
                <a:effectLst/>
              </a:rPr>
              <a:t> is an open-source RPC framework developed by Google. It uses HTTP/2 for transportation and offers many useful features such as bi-directional streaming and integrated authentication. APIs that use </a:t>
            </a:r>
            <a:r>
              <a:rPr lang="en-US" sz="1800" b="0" i="0" dirty="0" err="1">
                <a:solidFill>
                  <a:srgbClr val="292929"/>
                </a:solidFill>
                <a:effectLst/>
              </a:rPr>
              <a:t>gRPC</a:t>
            </a:r>
            <a:r>
              <a:rPr lang="en-US" sz="1800" b="0" i="0" dirty="0">
                <a:solidFill>
                  <a:srgbClr val="292929"/>
                </a:solidFill>
                <a:effectLst/>
              </a:rPr>
              <a:t> framework are </a:t>
            </a:r>
            <a:r>
              <a:rPr lang="en-US" sz="1800" b="0" i="0" dirty="0" err="1">
                <a:solidFill>
                  <a:srgbClr val="292929"/>
                </a:solidFill>
                <a:effectLst/>
              </a:rPr>
              <a:t>gRPC</a:t>
            </a:r>
            <a:r>
              <a:rPr lang="en-US" sz="1800" b="0" i="0" dirty="0">
                <a:solidFill>
                  <a:srgbClr val="292929"/>
                </a:solidFill>
                <a:effectLst/>
              </a:rPr>
              <a:t> APIs. </a:t>
            </a:r>
          </a:p>
          <a:p>
            <a:pPr lvl="2"/>
            <a:r>
              <a:rPr lang="en-US" sz="1600" dirty="0"/>
              <a:t>It is recommended that </a:t>
            </a:r>
            <a:r>
              <a:rPr lang="en-US" sz="1600" dirty="0" err="1"/>
              <a:t>gRPC</a:t>
            </a:r>
            <a:r>
              <a:rPr lang="en-US" sz="1600" dirty="0"/>
              <a:t> APIs also adopt resource-oriented design as architectural style.</a:t>
            </a:r>
            <a:endParaRPr lang="es-ES" sz="1600" dirty="0"/>
          </a:p>
          <a:p>
            <a:pPr lvl="1"/>
            <a:r>
              <a:rPr lang="en-US" sz="1800" b="0" i="0" dirty="0" err="1">
                <a:solidFill>
                  <a:srgbClr val="292929"/>
                </a:solidFill>
                <a:effectLst/>
              </a:rPr>
              <a:t>gRPC</a:t>
            </a:r>
            <a:r>
              <a:rPr lang="en-US" sz="1800" b="0" i="0" dirty="0">
                <a:solidFill>
                  <a:srgbClr val="292929"/>
                </a:solidFill>
                <a:effectLst/>
              </a:rPr>
              <a:t> APIs usually leverage </a:t>
            </a:r>
            <a:r>
              <a:rPr lang="en-US" sz="1800" b="0" i="0" u="sng" dirty="0">
                <a:effectLst/>
                <a:hlinkClick r:id="rId3"/>
              </a:rPr>
              <a:t>Protocol Buffers</a:t>
            </a:r>
            <a:r>
              <a:rPr lang="en-US" sz="1800" b="0" i="0" dirty="0">
                <a:solidFill>
                  <a:srgbClr val="292929"/>
                </a:solidFill>
                <a:effectLst/>
              </a:rPr>
              <a:t> to exchange data. Protocol Buffers, similar to JSON and XML, is a Google-developed, open-source mechanism for data serialization.</a:t>
            </a:r>
            <a:endParaRPr lang="es-ES" sz="1800" dirty="0"/>
          </a:p>
        </p:txBody>
      </p:sp>
      <p:pic>
        <p:nvPicPr>
          <p:cNvPr id="17410" name="Picture 2">
            <a:hlinkClick r:id="rId4"/>
            <a:extLst>
              <a:ext uri="{FF2B5EF4-FFF2-40B4-BE49-F238E27FC236}">
                <a16:creationId xmlns:a16="http://schemas.microsoft.com/office/drawing/2014/main" id="{EFFD1EE6-A284-4E32-A8AE-E24B343E1F0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7216" y="4258510"/>
            <a:ext cx="4725839" cy="257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058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normAutofit fontScale="90000"/>
          </a:bodyPr>
          <a:lstStyle/>
          <a:p>
            <a:r>
              <a:rPr lang="en-GB" dirty="0"/>
              <a:t>Comparison HTTP RESTful API vs. </a:t>
            </a:r>
            <a:r>
              <a:rPr lang="en-GB" dirty="0" err="1"/>
              <a:t>gRPC</a:t>
            </a:r>
            <a:r>
              <a:rPr lang="en-GB" dirty="0"/>
              <a:t> API</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29</a:t>
            </a:fld>
            <a:endParaRPr lang="es-ES"/>
          </a:p>
        </p:txBody>
      </p:sp>
      <p:sp>
        <p:nvSpPr>
          <p:cNvPr id="6" name="Marcador de contenido 5">
            <a:extLst>
              <a:ext uri="{FF2B5EF4-FFF2-40B4-BE49-F238E27FC236}">
                <a16:creationId xmlns:a16="http://schemas.microsoft.com/office/drawing/2014/main" id="{AE7FAF5D-E15F-4C23-BF0A-D832352CC6E8}"/>
              </a:ext>
            </a:extLst>
          </p:cNvPr>
          <p:cNvSpPr>
            <a:spLocks noGrp="1"/>
          </p:cNvSpPr>
          <p:nvPr>
            <p:ph sz="quarter" idx="1"/>
          </p:nvPr>
        </p:nvSpPr>
        <p:spPr/>
        <p:txBody>
          <a:bodyPr>
            <a:normAutofit/>
          </a:bodyPr>
          <a:lstStyle/>
          <a:p>
            <a:r>
              <a:rPr lang="en-US" sz="1800" dirty="0"/>
              <a:t>HTTP RESTful API enjoys great popularity as it works well with virtually every environment</a:t>
            </a:r>
          </a:p>
          <a:p>
            <a:pPr lvl="1"/>
            <a:r>
              <a:rPr lang="en-US" sz="1600" dirty="0"/>
              <a:t>HTTP/1.1 limits severely the performance of HTTP RESTful APIs: if you plan to stream some media contents, HTTP REST API is hardly a good choice</a:t>
            </a:r>
          </a:p>
          <a:p>
            <a:r>
              <a:rPr lang="en-US" sz="1800" dirty="0" err="1"/>
              <a:t>gRPC</a:t>
            </a:r>
            <a:r>
              <a:rPr lang="en-US" sz="1800" dirty="0"/>
              <a:t> APIs, on the other hand, performs much better than HTTP RESTful APIs in general and offers many additional features, such as streaming and extensible authentication. </a:t>
            </a:r>
          </a:p>
          <a:p>
            <a:pPr lvl="1"/>
            <a:r>
              <a:rPr lang="en-US" sz="1600" b="0" i="0" dirty="0">
                <a:solidFill>
                  <a:srgbClr val="292929"/>
                </a:solidFill>
                <a:effectLst/>
              </a:rPr>
              <a:t>With the </a:t>
            </a:r>
            <a:r>
              <a:rPr lang="en-US" sz="1600" b="0" i="0" u="sng" dirty="0" err="1">
                <a:effectLst/>
                <a:hlinkClick r:id="rId2"/>
              </a:rPr>
              <a:t>gRPC</a:t>
            </a:r>
            <a:r>
              <a:rPr lang="en-US" sz="1600" b="0" i="0" u="sng" dirty="0">
                <a:effectLst/>
                <a:hlinkClick r:id="rId2"/>
              </a:rPr>
              <a:t> Gateway</a:t>
            </a:r>
            <a:r>
              <a:rPr lang="en-US" sz="1600" b="0" i="0" dirty="0">
                <a:solidFill>
                  <a:srgbClr val="292929"/>
                </a:solidFill>
                <a:effectLst/>
              </a:rPr>
              <a:t> enabled, you can offer support for both HTTP RESTful APIs and </a:t>
            </a:r>
            <a:r>
              <a:rPr lang="en-US" sz="1600" b="0" i="0" dirty="0" err="1">
                <a:solidFill>
                  <a:srgbClr val="292929"/>
                </a:solidFill>
                <a:effectLst/>
              </a:rPr>
              <a:t>gRPC</a:t>
            </a:r>
            <a:r>
              <a:rPr lang="en-US" sz="1600" b="0" i="0" dirty="0">
                <a:solidFill>
                  <a:srgbClr val="292929"/>
                </a:solidFill>
                <a:effectLst/>
              </a:rPr>
              <a:t> APIs in your service.</a:t>
            </a:r>
            <a:endParaRPr lang="es-ES" sz="1600" dirty="0"/>
          </a:p>
        </p:txBody>
      </p:sp>
      <p:graphicFrame>
        <p:nvGraphicFramePr>
          <p:cNvPr id="7" name="Tabla 6">
            <a:extLst>
              <a:ext uri="{FF2B5EF4-FFF2-40B4-BE49-F238E27FC236}">
                <a16:creationId xmlns:a16="http://schemas.microsoft.com/office/drawing/2014/main" id="{D384C4BD-99B2-4588-B0DC-7AE45EBCE213}"/>
              </a:ext>
            </a:extLst>
          </p:cNvPr>
          <p:cNvGraphicFramePr>
            <a:graphicFrameLocks noGrp="1"/>
          </p:cNvGraphicFramePr>
          <p:nvPr>
            <p:extLst>
              <p:ext uri="{D42A27DB-BD31-4B8C-83A1-F6EECF244321}">
                <p14:modId xmlns:p14="http://schemas.microsoft.com/office/powerpoint/2010/main" val="2128113534"/>
              </p:ext>
            </p:extLst>
          </p:nvPr>
        </p:nvGraphicFramePr>
        <p:xfrm>
          <a:off x="476268" y="3933056"/>
          <a:ext cx="8229600" cy="2164080"/>
        </p:xfrm>
        <a:graphic>
          <a:graphicData uri="http://schemas.openxmlformats.org/drawingml/2006/table">
            <a:tbl>
              <a:tblPr>
                <a:tableStyleId>{BC89EF96-8CEA-46FF-86C4-4CE0E7609802}</a:tableStyleId>
              </a:tblPr>
              <a:tblGrid>
                <a:gridCol w="2743200">
                  <a:extLst>
                    <a:ext uri="{9D8B030D-6E8A-4147-A177-3AD203B41FA5}">
                      <a16:colId xmlns:a16="http://schemas.microsoft.com/office/drawing/2014/main" val="2880632572"/>
                    </a:ext>
                  </a:extLst>
                </a:gridCol>
                <a:gridCol w="2743200">
                  <a:extLst>
                    <a:ext uri="{9D8B030D-6E8A-4147-A177-3AD203B41FA5}">
                      <a16:colId xmlns:a16="http://schemas.microsoft.com/office/drawing/2014/main" val="3426919900"/>
                    </a:ext>
                  </a:extLst>
                </a:gridCol>
                <a:gridCol w="2743200">
                  <a:extLst>
                    <a:ext uri="{9D8B030D-6E8A-4147-A177-3AD203B41FA5}">
                      <a16:colId xmlns:a16="http://schemas.microsoft.com/office/drawing/2014/main" val="2706899609"/>
                    </a:ext>
                  </a:extLst>
                </a:gridCol>
              </a:tblGrid>
              <a:tr h="0">
                <a:tc>
                  <a:txBody>
                    <a:bodyPr/>
                    <a:lstStyle/>
                    <a:p>
                      <a:endParaRPr lang="es-ES" sz="1400" b="1" dirty="0">
                        <a:effectLst/>
                      </a:endParaRPr>
                    </a:p>
                  </a:txBody>
                  <a:tcPr marL="99060" marR="99060" anchor="ctr"/>
                </a:tc>
                <a:tc>
                  <a:txBody>
                    <a:bodyPr/>
                    <a:lstStyle/>
                    <a:p>
                      <a:br>
                        <a:rPr lang="es-ES" sz="1400" b="1" dirty="0">
                          <a:effectLst/>
                        </a:rPr>
                      </a:br>
                      <a:r>
                        <a:rPr lang="es-ES" sz="1400" b="1" dirty="0">
                          <a:effectLst/>
                        </a:rPr>
                        <a:t>HTTP </a:t>
                      </a:r>
                      <a:r>
                        <a:rPr lang="es-ES" sz="1400" b="1" dirty="0" err="1">
                          <a:effectLst/>
                        </a:rPr>
                        <a:t>RESTful</a:t>
                      </a:r>
                      <a:r>
                        <a:rPr lang="es-ES" sz="1400" b="1" dirty="0">
                          <a:effectLst/>
                        </a:rPr>
                        <a:t> API</a:t>
                      </a:r>
                    </a:p>
                  </a:txBody>
                  <a:tcPr marL="99060" marR="99060" anchor="ctr"/>
                </a:tc>
                <a:tc>
                  <a:txBody>
                    <a:bodyPr/>
                    <a:lstStyle/>
                    <a:p>
                      <a:r>
                        <a:rPr lang="es-ES" sz="1400" b="1" dirty="0" err="1">
                          <a:effectLst/>
                        </a:rPr>
                        <a:t>gRPC</a:t>
                      </a:r>
                      <a:r>
                        <a:rPr lang="es-ES" sz="1400" b="1" dirty="0">
                          <a:effectLst/>
                        </a:rPr>
                        <a:t> API</a:t>
                      </a:r>
                    </a:p>
                  </a:txBody>
                  <a:tcPr marL="99060" marR="99060" anchor="ctr"/>
                </a:tc>
                <a:extLst>
                  <a:ext uri="{0D108BD9-81ED-4DB2-BD59-A6C34878D82A}">
                    <a16:rowId xmlns:a16="http://schemas.microsoft.com/office/drawing/2014/main" val="110922684"/>
                  </a:ext>
                </a:extLst>
              </a:tr>
              <a:tr h="0">
                <a:tc>
                  <a:txBody>
                    <a:bodyPr/>
                    <a:lstStyle/>
                    <a:p>
                      <a:r>
                        <a:rPr lang="es-ES" sz="1400" b="1" dirty="0" err="1">
                          <a:effectLst/>
                        </a:rPr>
                        <a:t>Architectural</a:t>
                      </a:r>
                      <a:r>
                        <a:rPr lang="es-ES" sz="1400" b="1" dirty="0">
                          <a:effectLst/>
                        </a:rPr>
                        <a:t> </a:t>
                      </a:r>
                      <a:r>
                        <a:rPr lang="es-ES" sz="1400" b="1" dirty="0" err="1">
                          <a:effectLst/>
                        </a:rPr>
                        <a:t>style</a:t>
                      </a:r>
                      <a:endParaRPr lang="es-ES" sz="1400" b="1" dirty="0">
                        <a:effectLst/>
                      </a:endParaRPr>
                    </a:p>
                  </a:txBody>
                  <a:tcPr marL="99060" marR="99060" anchor="ctr"/>
                </a:tc>
                <a:tc>
                  <a:txBody>
                    <a:bodyPr/>
                    <a:lstStyle/>
                    <a:p>
                      <a:r>
                        <a:rPr lang="es-ES" sz="1400">
                          <a:effectLst/>
                        </a:rPr>
                        <a:t>REST</a:t>
                      </a:r>
                    </a:p>
                  </a:txBody>
                  <a:tcPr marL="99060" marR="99060" anchor="ctr"/>
                </a:tc>
                <a:tc>
                  <a:txBody>
                    <a:bodyPr/>
                    <a:lstStyle/>
                    <a:p>
                      <a:r>
                        <a:rPr lang="es-ES" sz="1400">
                          <a:effectLst/>
                        </a:rPr>
                        <a:t>Resource oriented design (recommended)</a:t>
                      </a:r>
                    </a:p>
                  </a:txBody>
                  <a:tcPr marL="99060" marR="99060" anchor="ctr"/>
                </a:tc>
                <a:extLst>
                  <a:ext uri="{0D108BD9-81ED-4DB2-BD59-A6C34878D82A}">
                    <a16:rowId xmlns:a16="http://schemas.microsoft.com/office/drawing/2014/main" val="1853484110"/>
                  </a:ext>
                </a:extLst>
              </a:tr>
              <a:tr h="0">
                <a:tc>
                  <a:txBody>
                    <a:bodyPr/>
                    <a:lstStyle/>
                    <a:p>
                      <a:r>
                        <a:rPr lang="es-ES" sz="1400" b="1" dirty="0" err="1">
                          <a:effectLst/>
                        </a:rPr>
                        <a:t>Resource</a:t>
                      </a:r>
                      <a:r>
                        <a:rPr lang="es-ES" sz="1400" b="1" dirty="0">
                          <a:effectLst/>
                        </a:rPr>
                        <a:t> </a:t>
                      </a:r>
                      <a:r>
                        <a:rPr lang="es-ES" sz="1400" b="1" dirty="0" err="1">
                          <a:effectLst/>
                        </a:rPr>
                        <a:t>representations</a:t>
                      </a:r>
                      <a:endParaRPr lang="es-ES" sz="1400" b="1" dirty="0">
                        <a:effectLst/>
                      </a:endParaRPr>
                    </a:p>
                  </a:txBody>
                  <a:tcPr marL="99060" marR="99060" anchor="ctr"/>
                </a:tc>
                <a:tc>
                  <a:txBody>
                    <a:bodyPr/>
                    <a:lstStyle/>
                    <a:p>
                      <a:r>
                        <a:rPr lang="es-ES" sz="1400">
                          <a:effectLst/>
                        </a:rPr>
                        <a:t>usually JSON and XML</a:t>
                      </a:r>
                    </a:p>
                  </a:txBody>
                  <a:tcPr marL="99060" marR="99060" anchor="ctr"/>
                </a:tc>
                <a:tc>
                  <a:txBody>
                    <a:bodyPr/>
                    <a:lstStyle/>
                    <a:p>
                      <a:r>
                        <a:rPr lang="es-ES" sz="1400" dirty="0" err="1">
                          <a:effectLst/>
                        </a:rPr>
                        <a:t>usually</a:t>
                      </a:r>
                      <a:r>
                        <a:rPr lang="es-ES" sz="1400" dirty="0">
                          <a:effectLst/>
                        </a:rPr>
                        <a:t> </a:t>
                      </a:r>
                      <a:r>
                        <a:rPr lang="es-ES" sz="1400" dirty="0" err="1">
                          <a:effectLst/>
                        </a:rPr>
                        <a:t>Protocol</a:t>
                      </a:r>
                      <a:r>
                        <a:rPr lang="es-ES" sz="1400" dirty="0">
                          <a:effectLst/>
                        </a:rPr>
                        <a:t> Buffers </a:t>
                      </a:r>
                      <a:r>
                        <a:rPr lang="es-ES" sz="1400" dirty="0" err="1">
                          <a:effectLst/>
                        </a:rPr>
                        <a:t>messages</a:t>
                      </a:r>
                      <a:endParaRPr lang="es-ES" sz="1400" dirty="0">
                        <a:effectLst/>
                      </a:endParaRPr>
                    </a:p>
                  </a:txBody>
                  <a:tcPr marL="99060" marR="99060" anchor="ctr"/>
                </a:tc>
                <a:extLst>
                  <a:ext uri="{0D108BD9-81ED-4DB2-BD59-A6C34878D82A}">
                    <a16:rowId xmlns:a16="http://schemas.microsoft.com/office/drawing/2014/main" val="805735660"/>
                  </a:ext>
                </a:extLst>
              </a:tr>
              <a:tr h="0">
                <a:tc>
                  <a:txBody>
                    <a:bodyPr/>
                    <a:lstStyle/>
                    <a:p>
                      <a:r>
                        <a:rPr lang="es-ES" sz="1400" b="1" dirty="0">
                          <a:effectLst/>
                        </a:rPr>
                        <a:t>Network </a:t>
                      </a:r>
                      <a:r>
                        <a:rPr lang="es-ES" sz="1400" b="1" dirty="0" err="1">
                          <a:effectLst/>
                        </a:rPr>
                        <a:t>protocol</a:t>
                      </a:r>
                      <a:r>
                        <a:rPr lang="es-ES" sz="1400" b="1" dirty="0">
                          <a:effectLst/>
                        </a:rPr>
                        <a:t> for </a:t>
                      </a:r>
                      <a:r>
                        <a:rPr lang="es-ES" sz="1400" b="1" dirty="0" err="1">
                          <a:effectLst/>
                        </a:rPr>
                        <a:t>transportation</a:t>
                      </a:r>
                      <a:endParaRPr lang="es-ES" sz="1400" b="1" dirty="0">
                        <a:effectLst/>
                      </a:endParaRPr>
                    </a:p>
                  </a:txBody>
                  <a:tcPr marL="99060" marR="99060" anchor="ctr"/>
                </a:tc>
                <a:tc>
                  <a:txBody>
                    <a:bodyPr/>
                    <a:lstStyle/>
                    <a:p>
                      <a:r>
                        <a:rPr lang="es-ES" sz="1400">
                          <a:effectLst/>
                        </a:rPr>
                        <a:t>usually HTTP/1.1</a:t>
                      </a:r>
                    </a:p>
                  </a:txBody>
                  <a:tcPr marL="99060" marR="99060" anchor="ctr"/>
                </a:tc>
                <a:tc>
                  <a:txBody>
                    <a:bodyPr/>
                    <a:lstStyle/>
                    <a:p>
                      <a:r>
                        <a:rPr lang="es-ES" sz="1400" dirty="0">
                          <a:effectLst/>
                          <a:hlinkClick r:id="rId3"/>
                        </a:rPr>
                        <a:t>HTTP/2</a:t>
                      </a:r>
                      <a:endParaRPr lang="es-ES" sz="1400" dirty="0">
                        <a:effectLst/>
                      </a:endParaRPr>
                    </a:p>
                  </a:txBody>
                  <a:tcPr marL="99060" marR="99060" anchor="ctr"/>
                </a:tc>
                <a:extLst>
                  <a:ext uri="{0D108BD9-81ED-4DB2-BD59-A6C34878D82A}">
                    <a16:rowId xmlns:a16="http://schemas.microsoft.com/office/drawing/2014/main" val="3807123112"/>
                  </a:ext>
                </a:extLst>
              </a:tr>
              <a:tr h="0">
                <a:tc>
                  <a:txBody>
                    <a:bodyPr/>
                    <a:lstStyle/>
                    <a:p>
                      <a:r>
                        <a:rPr lang="es-ES" sz="1400" b="1" dirty="0">
                          <a:effectLst/>
                        </a:rPr>
                        <a:t>Framework</a:t>
                      </a:r>
                    </a:p>
                  </a:txBody>
                  <a:tcPr marL="99060" marR="99060" anchor="ctr"/>
                </a:tc>
                <a:tc>
                  <a:txBody>
                    <a:bodyPr/>
                    <a:lstStyle/>
                    <a:p>
                      <a:r>
                        <a:rPr lang="es-ES" sz="1400">
                          <a:effectLst/>
                        </a:rPr>
                        <a:t>Any HTTP web framework</a:t>
                      </a:r>
                    </a:p>
                  </a:txBody>
                  <a:tcPr marL="99060" marR="99060" anchor="ctr"/>
                </a:tc>
                <a:tc>
                  <a:txBody>
                    <a:bodyPr/>
                    <a:lstStyle/>
                    <a:p>
                      <a:r>
                        <a:rPr lang="es-ES" sz="1400" dirty="0" err="1">
                          <a:effectLst/>
                        </a:rPr>
                        <a:t>gRPC</a:t>
                      </a:r>
                      <a:endParaRPr lang="es-ES" sz="1400" dirty="0">
                        <a:effectLst/>
                      </a:endParaRPr>
                    </a:p>
                  </a:txBody>
                  <a:tcPr marL="99060" marR="99060" anchor="ctr"/>
                </a:tc>
                <a:extLst>
                  <a:ext uri="{0D108BD9-81ED-4DB2-BD59-A6C34878D82A}">
                    <a16:rowId xmlns:a16="http://schemas.microsoft.com/office/drawing/2014/main" val="1908750736"/>
                  </a:ext>
                </a:extLst>
              </a:tr>
            </a:tbl>
          </a:graphicData>
        </a:graphic>
      </p:graphicFrame>
    </p:spTree>
    <p:extLst>
      <p:ext uri="{BB962C8B-B14F-4D97-AF65-F5344CB8AC3E}">
        <p14:creationId xmlns:p14="http://schemas.microsoft.com/office/powerpoint/2010/main" val="123512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2"/>
            <a:extLst>
              <a:ext uri="{FF2B5EF4-FFF2-40B4-BE49-F238E27FC236}">
                <a16:creationId xmlns:a16="http://schemas.microsoft.com/office/drawing/2014/main" id="{707699CF-AB8A-474D-BECF-192154B21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067508"/>
            <a:ext cx="4732412" cy="279049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103386D-C374-4FA0-BC1A-719A00DD5F93}"/>
              </a:ext>
            </a:extLst>
          </p:cNvPr>
          <p:cNvSpPr>
            <a:spLocks noGrp="1"/>
          </p:cNvSpPr>
          <p:nvPr>
            <p:ph type="title"/>
          </p:nvPr>
        </p:nvSpPr>
        <p:spPr/>
        <p:txBody>
          <a:bodyPr/>
          <a:lstStyle/>
          <a:p>
            <a:r>
              <a:rPr lang="es-ES" dirty="0"/>
              <a:t>Web </a:t>
            </a:r>
            <a:r>
              <a:rPr lang="es-ES" dirty="0" err="1"/>
              <a:t>Application</a:t>
            </a:r>
            <a:r>
              <a:rPr lang="es-ES" dirty="0"/>
              <a:t> </a:t>
            </a:r>
            <a:r>
              <a:rPr lang="es-ES" dirty="0" err="1"/>
              <a:t>Design</a:t>
            </a:r>
            <a:endParaRPr lang="es-ES" dirty="0"/>
          </a:p>
        </p:txBody>
      </p:sp>
      <p:sp>
        <p:nvSpPr>
          <p:cNvPr id="3" name="Marcador de número de diapositiva 2">
            <a:extLst>
              <a:ext uri="{FF2B5EF4-FFF2-40B4-BE49-F238E27FC236}">
                <a16:creationId xmlns:a16="http://schemas.microsoft.com/office/drawing/2014/main" id="{0839A1D6-92BA-4E5A-AF36-AE4B09D410E0}"/>
              </a:ext>
            </a:extLst>
          </p:cNvPr>
          <p:cNvSpPr>
            <a:spLocks noGrp="1"/>
          </p:cNvSpPr>
          <p:nvPr>
            <p:ph type="sldNum" sz="quarter" idx="12"/>
          </p:nvPr>
        </p:nvSpPr>
        <p:spPr/>
        <p:txBody>
          <a:bodyPr/>
          <a:lstStyle/>
          <a:p>
            <a:fld id="{132FADFE-3B8F-471C-ABF0-DBC7717ECBBC}" type="slidenum">
              <a:rPr lang="es-ES" smtClean="0"/>
              <a:pPr/>
              <a:t>3</a:t>
            </a:fld>
            <a:endParaRPr lang="es-ES"/>
          </a:p>
        </p:txBody>
      </p:sp>
      <p:sp>
        <p:nvSpPr>
          <p:cNvPr id="4" name="Marcador de contenido 3">
            <a:extLst>
              <a:ext uri="{FF2B5EF4-FFF2-40B4-BE49-F238E27FC236}">
                <a16:creationId xmlns:a16="http://schemas.microsoft.com/office/drawing/2014/main" id="{425EA46A-1EC4-4990-8CFC-F0C8E727F783}"/>
              </a:ext>
            </a:extLst>
          </p:cNvPr>
          <p:cNvSpPr>
            <a:spLocks noGrp="1"/>
          </p:cNvSpPr>
          <p:nvPr>
            <p:ph sz="quarter" idx="1"/>
          </p:nvPr>
        </p:nvSpPr>
        <p:spPr/>
        <p:txBody>
          <a:bodyPr>
            <a:normAutofit/>
          </a:bodyPr>
          <a:lstStyle/>
          <a:p>
            <a:r>
              <a:rPr lang="es-ES" sz="2000" dirty="0" err="1"/>
              <a:t>Documentation</a:t>
            </a:r>
            <a:r>
              <a:rPr lang="es-ES" sz="2000" dirty="0"/>
              <a:t>: </a:t>
            </a:r>
            <a:r>
              <a:rPr lang="es-ES" sz="2000" dirty="0">
                <a:hlinkClick r:id="rId2"/>
              </a:rPr>
              <a:t>https://betterprogramming.pub/how-to-design-a-web-application-software-architecture-101-df568b88da76</a:t>
            </a:r>
            <a:endParaRPr lang="es-ES" sz="2000" dirty="0"/>
          </a:p>
          <a:p>
            <a:r>
              <a:rPr lang="es-ES" sz="2000" b="1" dirty="0"/>
              <a:t>Software </a:t>
            </a:r>
            <a:r>
              <a:rPr lang="es-ES" sz="2000" b="1" dirty="0" err="1"/>
              <a:t>Architecture</a:t>
            </a:r>
            <a:r>
              <a:rPr lang="es-ES" sz="2000" dirty="0"/>
              <a:t>: </a:t>
            </a:r>
          </a:p>
          <a:p>
            <a:pPr lvl="1"/>
            <a:r>
              <a:rPr lang="en-US" sz="1800" dirty="0"/>
              <a:t>The architecture helps define a solution to meet all the technical and operational requirements, with the common goal of optimizing for performance and security.</a:t>
            </a:r>
          </a:p>
          <a:p>
            <a:pPr lvl="1"/>
            <a:r>
              <a:rPr lang="en-US" sz="1800" dirty="0"/>
              <a:t>Designing the architecture involves the intersection of the organization’s needs and the needs of the development team. Each decision can have a considerable impact on quality, maintainability, performance, etc.</a:t>
            </a:r>
            <a:endParaRPr lang="es-ES" sz="1800" dirty="0"/>
          </a:p>
          <a:p>
            <a:endParaRPr lang="es-ES" sz="2000" dirty="0"/>
          </a:p>
        </p:txBody>
      </p:sp>
    </p:spTree>
    <p:extLst>
      <p:ext uri="{BB962C8B-B14F-4D97-AF65-F5344CB8AC3E}">
        <p14:creationId xmlns:p14="http://schemas.microsoft.com/office/powerpoint/2010/main" val="3437826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hlinkClick r:id="rId2"/>
            <a:extLst>
              <a:ext uri="{FF2B5EF4-FFF2-40B4-BE49-F238E27FC236}">
                <a16:creationId xmlns:a16="http://schemas.microsoft.com/office/drawing/2014/main" id="{671D3F0C-0860-450B-8094-B15EA19C0C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4429927"/>
            <a:ext cx="6228184" cy="241774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normAutofit/>
          </a:bodyPr>
          <a:lstStyle/>
          <a:p>
            <a:r>
              <a:rPr lang="en-GB" dirty="0"/>
              <a:t>Designing APIs</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30</a:t>
            </a:fld>
            <a:endParaRPr lang="es-ES"/>
          </a:p>
        </p:txBody>
      </p:sp>
      <p:sp>
        <p:nvSpPr>
          <p:cNvPr id="6" name="Marcador de contenido 5">
            <a:extLst>
              <a:ext uri="{FF2B5EF4-FFF2-40B4-BE49-F238E27FC236}">
                <a16:creationId xmlns:a16="http://schemas.microsoft.com/office/drawing/2014/main" id="{AE7FAF5D-E15F-4C23-BF0A-D832352CC6E8}"/>
              </a:ext>
            </a:extLst>
          </p:cNvPr>
          <p:cNvSpPr>
            <a:spLocks noGrp="1"/>
          </p:cNvSpPr>
          <p:nvPr>
            <p:ph sz="quarter" idx="1"/>
          </p:nvPr>
        </p:nvSpPr>
        <p:spPr>
          <a:xfrm>
            <a:off x="457200" y="1124744"/>
            <a:ext cx="8507288" cy="4937760"/>
          </a:xfrm>
        </p:spPr>
        <p:txBody>
          <a:bodyPr>
            <a:normAutofit/>
          </a:bodyPr>
          <a:lstStyle/>
          <a:p>
            <a:r>
              <a:rPr lang="en-US" sz="1800" dirty="0"/>
              <a:t>One of the easiest ways to start designing APIs is to identify the resources your service provides.</a:t>
            </a:r>
          </a:p>
          <a:p>
            <a:pPr lvl="1"/>
            <a:r>
              <a:rPr lang="en-US" sz="1600" dirty="0"/>
              <a:t>For example, a </a:t>
            </a:r>
            <a:r>
              <a:rPr lang="en-US" sz="1600" b="1" dirty="0"/>
              <a:t>basic photo album </a:t>
            </a:r>
            <a:r>
              <a:rPr lang="en-US" sz="1600" dirty="0"/>
              <a:t>service may feature the following two types of resources: </a:t>
            </a:r>
            <a:r>
              <a:rPr lang="en-US" sz="1600" dirty="0">
                <a:latin typeface="Courier New" panose="02070309020205020404" pitchFamily="49" charset="0"/>
                <a:cs typeface="Courier New" panose="02070309020205020404" pitchFamily="49" charset="0"/>
              </a:rPr>
              <a:t>users</a:t>
            </a:r>
            <a:r>
              <a:rPr lang="en-US" sz="1600" dirty="0"/>
              <a:t> and </a:t>
            </a:r>
            <a:r>
              <a:rPr lang="en-US" sz="1600" dirty="0">
                <a:latin typeface="Courier New" panose="02070309020205020404" pitchFamily="49" charset="0"/>
                <a:cs typeface="Courier New" panose="02070309020205020404" pitchFamily="49" charset="0"/>
              </a:rPr>
              <a:t>photos</a:t>
            </a:r>
            <a:r>
              <a:rPr lang="en-US" sz="1600" dirty="0"/>
              <a:t>. </a:t>
            </a:r>
          </a:p>
          <a:p>
            <a:pPr lvl="2"/>
            <a:r>
              <a:rPr lang="en-US" sz="1400" dirty="0"/>
              <a:t>Note that one resource type may be the parent of another; for example, one </a:t>
            </a:r>
            <a:r>
              <a:rPr lang="en-US" sz="1400" dirty="0">
                <a:latin typeface="Courier New" panose="02070309020205020404" pitchFamily="49" charset="0"/>
                <a:cs typeface="Courier New" panose="02070309020205020404" pitchFamily="49" charset="0"/>
              </a:rPr>
              <a:t>user</a:t>
            </a:r>
            <a:r>
              <a:rPr lang="en-US" sz="1400" dirty="0"/>
              <a:t> may have multiple </a:t>
            </a:r>
            <a:r>
              <a:rPr lang="en-US" sz="1400" dirty="0">
                <a:latin typeface="Courier New" panose="02070309020205020404" pitchFamily="49" charset="0"/>
                <a:cs typeface="Courier New" panose="02070309020205020404" pitchFamily="49" charset="0"/>
              </a:rPr>
              <a:t>photos</a:t>
            </a:r>
            <a:r>
              <a:rPr lang="en-US" sz="1400" dirty="0"/>
              <a:t>.</a:t>
            </a:r>
          </a:p>
          <a:p>
            <a:r>
              <a:rPr lang="en-US" sz="1800" dirty="0"/>
              <a:t>Each resource may have one or more fields, and resources of the same type share the same collection of fields. </a:t>
            </a:r>
          </a:p>
          <a:p>
            <a:pPr lvl="1"/>
            <a:r>
              <a:rPr lang="en-US" sz="1600" dirty="0"/>
              <a:t>a resource of type </a:t>
            </a:r>
            <a:r>
              <a:rPr lang="en-US" sz="1600" dirty="0">
                <a:latin typeface="Courier New" panose="02070309020205020404" pitchFamily="49" charset="0"/>
                <a:cs typeface="Courier New" panose="02070309020205020404" pitchFamily="49" charset="0"/>
              </a:rPr>
              <a:t>users</a:t>
            </a:r>
            <a:r>
              <a:rPr lang="en-US" sz="1600" dirty="0"/>
              <a:t> may have field </a:t>
            </a:r>
            <a:r>
              <a:rPr lang="en-US" sz="1600" dirty="0">
                <a:latin typeface="Courier New" panose="02070309020205020404" pitchFamily="49" charset="0"/>
                <a:cs typeface="Courier New" panose="02070309020205020404" pitchFamily="49" charset="0"/>
              </a:rPr>
              <a:t>name</a:t>
            </a:r>
            <a:r>
              <a:rPr lang="en-US" sz="1600" dirty="0"/>
              <a:t>, </a:t>
            </a:r>
            <a:r>
              <a:rPr lang="en-US" sz="1600" dirty="0" err="1">
                <a:latin typeface="Courier New" panose="02070309020205020404" pitchFamily="49" charset="0"/>
                <a:cs typeface="Courier New" panose="02070309020205020404" pitchFamily="49" charset="0"/>
              </a:rPr>
              <a:t>display_name</a:t>
            </a:r>
            <a:r>
              <a:rPr lang="en-US" sz="1600" dirty="0"/>
              <a:t>, </a:t>
            </a:r>
            <a:r>
              <a:rPr lang="en-US" sz="1600" dirty="0">
                <a:latin typeface="Courier New" panose="02070309020205020404" pitchFamily="49" charset="0"/>
                <a:cs typeface="Courier New" panose="02070309020205020404" pitchFamily="49" charset="0"/>
              </a:rPr>
              <a:t>email</a:t>
            </a:r>
            <a:r>
              <a:rPr lang="en-US" sz="1600" dirty="0"/>
              <a:t> associated with it.</a:t>
            </a:r>
          </a:p>
          <a:p>
            <a:pPr lvl="1"/>
            <a:r>
              <a:rPr lang="en-US" sz="1600" dirty="0"/>
              <a:t>one of these fields must be its resource </a:t>
            </a:r>
            <a:r>
              <a:rPr lang="en-US" sz="1600" dirty="0">
                <a:latin typeface="Courier New" panose="02070309020205020404" pitchFamily="49" charset="0"/>
                <a:cs typeface="Courier New" panose="02070309020205020404" pitchFamily="49" charset="0"/>
              </a:rPr>
              <a:t>name</a:t>
            </a:r>
            <a:r>
              <a:rPr lang="en-US" sz="1600" dirty="0"/>
              <a:t>, a string that uniquely identifies the resource in the service; usually field name is reserved for this purpose.</a:t>
            </a:r>
          </a:p>
          <a:p>
            <a:pPr lvl="2"/>
            <a:r>
              <a:rPr lang="en-US" sz="1200" dirty="0"/>
              <a:t>Resource name consists of the resource’s type, its identifier, the resource name of its parent and the name of the API service. </a:t>
            </a:r>
            <a:endParaRPr lang="es-ES" sz="1200" dirty="0"/>
          </a:p>
        </p:txBody>
      </p:sp>
    </p:spTree>
    <p:extLst>
      <p:ext uri="{BB962C8B-B14F-4D97-AF65-F5344CB8AC3E}">
        <p14:creationId xmlns:p14="http://schemas.microsoft.com/office/powerpoint/2010/main" val="3743213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normAutofit/>
          </a:bodyPr>
          <a:lstStyle/>
          <a:p>
            <a:r>
              <a:rPr lang="en-GB" dirty="0"/>
              <a:t>Designing APIs: fields</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31</a:t>
            </a:fld>
            <a:endParaRPr lang="es-ES"/>
          </a:p>
        </p:txBody>
      </p:sp>
      <p:sp>
        <p:nvSpPr>
          <p:cNvPr id="6" name="Marcador de contenido 5">
            <a:extLst>
              <a:ext uri="{FF2B5EF4-FFF2-40B4-BE49-F238E27FC236}">
                <a16:creationId xmlns:a16="http://schemas.microsoft.com/office/drawing/2014/main" id="{AE7FAF5D-E15F-4C23-BF0A-D832352CC6E8}"/>
              </a:ext>
            </a:extLst>
          </p:cNvPr>
          <p:cNvSpPr>
            <a:spLocks noGrp="1"/>
          </p:cNvSpPr>
          <p:nvPr>
            <p:ph sz="quarter" idx="1"/>
          </p:nvPr>
        </p:nvSpPr>
        <p:spPr>
          <a:xfrm>
            <a:off x="457200" y="1124744"/>
            <a:ext cx="8229600" cy="4937760"/>
          </a:xfrm>
        </p:spPr>
        <p:txBody>
          <a:bodyPr>
            <a:normAutofit/>
          </a:bodyPr>
          <a:lstStyle/>
          <a:p>
            <a:r>
              <a:rPr lang="en-US" sz="1800" dirty="0"/>
              <a:t>Resource names are referenced throughout your API service. For HTTP RESTful API services, resource names will become the HTTP endpoints (HTTP URL paths)</a:t>
            </a:r>
          </a:p>
          <a:p>
            <a:pPr lvl="1"/>
            <a:r>
              <a:rPr lang="en-US" sz="1600" dirty="0"/>
              <a:t>There are three types of fields:</a:t>
            </a:r>
          </a:p>
          <a:p>
            <a:pPr lvl="2"/>
            <a:r>
              <a:rPr lang="en-US" sz="1400" dirty="0"/>
              <a:t>There is an exception though: the name field should always be a reserved field, even if you plan to support custom resource IDs.</a:t>
            </a:r>
            <a:endParaRPr lang="es-ES" sz="1400" dirty="0"/>
          </a:p>
        </p:txBody>
      </p:sp>
      <p:graphicFrame>
        <p:nvGraphicFramePr>
          <p:cNvPr id="4" name="Tabla 3">
            <a:extLst>
              <a:ext uri="{FF2B5EF4-FFF2-40B4-BE49-F238E27FC236}">
                <a16:creationId xmlns:a16="http://schemas.microsoft.com/office/drawing/2014/main" id="{9549CAA3-9E79-469C-995F-6B1478E836DB}"/>
              </a:ext>
            </a:extLst>
          </p:cNvPr>
          <p:cNvGraphicFramePr>
            <a:graphicFrameLocks noGrp="1"/>
          </p:cNvGraphicFramePr>
          <p:nvPr>
            <p:extLst>
              <p:ext uri="{D42A27DB-BD31-4B8C-83A1-F6EECF244321}">
                <p14:modId xmlns:p14="http://schemas.microsoft.com/office/powerpoint/2010/main" val="394499543"/>
              </p:ext>
            </p:extLst>
          </p:nvPr>
        </p:nvGraphicFramePr>
        <p:xfrm>
          <a:off x="597836" y="3212976"/>
          <a:ext cx="8229600" cy="1645920"/>
        </p:xfrm>
        <a:graphic>
          <a:graphicData uri="http://schemas.openxmlformats.org/drawingml/2006/table">
            <a:tbl>
              <a:tblPr>
                <a:tableStyleId>{BC89EF96-8CEA-46FF-86C4-4CE0E7609802}</a:tableStyleId>
              </a:tblPr>
              <a:tblGrid>
                <a:gridCol w="1090464">
                  <a:extLst>
                    <a:ext uri="{9D8B030D-6E8A-4147-A177-3AD203B41FA5}">
                      <a16:colId xmlns:a16="http://schemas.microsoft.com/office/drawing/2014/main" val="2645564795"/>
                    </a:ext>
                  </a:extLst>
                </a:gridCol>
                <a:gridCol w="7139136">
                  <a:extLst>
                    <a:ext uri="{9D8B030D-6E8A-4147-A177-3AD203B41FA5}">
                      <a16:colId xmlns:a16="http://schemas.microsoft.com/office/drawing/2014/main" val="2472372731"/>
                    </a:ext>
                  </a:extLst>
                </a:gridCol>
              </a:tblGrid>
              <a:tr h="0">
                <a:tc>
                  <a:txBody>
                    <a:bodyPr/>
                    <a:lstStyle/>
                    <a:p>
                      <a:r>
                        <a:rPr lang="es-ES" sz="1400" b="1">
                          <a:effectLst/>
                        </a:rPr>
                        <a:t>Type</a:t>
                      </a:r>
                    </a:p>
                  </a:txBody>
                  <a:tcPr marL="99060" marR="99060" anchor="ctr"/>
                </a:tc>
                <a:tc>
                  <a:txBody>
                    <a:bodyPr/>
                    <a:lstStyle/>
                    <a:p>
                      <a:r>
                        <a:rPr lang="es-ES" sz="1400" b="1">
                          <a:effectLst/>
                        </a:rPr>
                        <a:t>Description</a:t>
                      </a:r>
                    </a:p>
                  </a:txBody>
                  <a:tcPr marL="99060" marR="99060" anchor="ctr"/>
                </a:tc>
                <a:extLst>
                  <a:ext uri="{0D108BD9-81ED-4DB2-BD59-A6C34878D82A}">
                    <a16:rowId xmlns:a16="http://schemas.microsoft.com/office/drawing/2014/main" val="1654188216"/>
                  </a:ext>
                </a:extLst>
              </a:tr>
              <a:tr h="0">
                <a:tc>
                  <a:txBody>
                    <a:bodyPr/>
                    <a:lstStyle/>
                    <a:p>
                      <a:r>
                        <a:rPr lang="es-ES" sz="1400">
                          <a:effectLst/>
                        </a:rPr>
                        <a:t>Required</a:t>
                      </a:r>
                    </a:p>
                  </a:txBody>
                  <a:tcPr marL="99060" marR="99060" anchor="ctr"/>
                </a:tc>
                <a:tc>
                  <a:txBody>
                    <a:bodyPr/>
                    <a:lstStyle/>
                    <a:p>
                      <a:r>
                        <a:rPr lang="en-US" sz="1400">
                          <a:effectLst/>
                        </a:rPr>
                        <a:t>Required fields must be populated by clients.</a:t>
                      </a:r>
                    </a:p>
                  </a:txBody>
                  <a:tcPr marL="99060" marR="99060" anchor="ctr"/>
                </a:tc>
                <a:extLst>
                  <a:ext uri="{0D108BD9-81ED-4DB2-BD59-A6C34878D82A}">
                    <a16:rowId xmlns:a16="http://schemas.microsoft.com/office/drawing/2014/main" val="1269430266"/>
                  </a:ext>
                </a:extLst>
              </a:tr>
              <a:tr h="0">
                <a:tc>
                  <a:txBody>
                    <a:bodyPr/>
                    <a:lstStyle/>
                    <a:p>
                      <a:r>
                        <a:rPr lang="es-ES" sz="1400">
                          <a:effectLst/>
                        </a:rPr>
                        <a:t>Optional</a:t>
                      </a:r>
                    </a:p>
                  </a:txBody>
                  <a:tcPr marL="99060" marR="99060" anchor="ctr"/>
                </a:tc>
                <a:tc>
                  <a:txBody>
                    <a:bodyPr/>
                    <a:lstStyle/>
                    <a:p>
                      <a:r>
                        <a:rPr lang="en-US" sz="1400">
                          <a:effectLst/>
                        </a:rPr>
                        <a:t>Optional fields can be populated by clients. If left empty, they will be automatically filled by the server.</a:t>
                      </a:r>
                    </a:p>
                  </a:txBody>
                  <a:tcPr marL="99060" marR="99060" anchor="ctr"/>
                </a:tc>
                <a:extLst>
                  <a:ext uri="{0D108BD9-81ED-4DB2-BD59-A6C34878D82A}">
                    <a16:rowId xmlns:a16="http://schemas.microsoft.com/office/drawing/2014/main" val="3936355722"/>
                  </a:ext>
                </a:extLst>
              </a:tr>
              <a:tr h="0">
                <a:tc>
                  <a:txBody>
                    <a:bodyPr/>
                    <a:lstStyle/>
                    <a:p>
                      <a:r>
                        <a:rPr lang="es-ES" sz="1400">
                          <a:effectLst/>
                        </a:rPr>
                        <a:t>Reserved</a:t>
                      </a:r>
                    </a:p>
                  </a:txBody>
                  <a:tcPr marL="99060" marR="99060" anchor="ctr"/>
                </a:tc>
                <a:tc>
                  <a:txBody>
                    <a:bodyPr/>
                    <a:lstStyle/>
                    <a:p>
                      <a:r>
                        <a:rPr lang="en-US" sz="1400" dirty="0">
                          <a:effectLst/>
                        </a:rPr>
                        <a:t>Reserved fields are only populated by server. API services should ignore user-provided values in reserved fields.</a:t>
                      </a:r>
                    </a:p>
                  </a:txBody>
                  <a:tcPr marL="99060" marR="99060" anchor="ctr"/>
                </a:tc>
                <a:extLst>
                  <a:ext uri="{0D108BD9-81ED-4DB2-BD59-A6C34878D82A}">
                    <a16:rowId xmlns:a16="http://schemas.microsoft.com/office/drawing/2014/main" val="492270969"/>
                  </a:ext>
                </a:extLst>
              </a:tr>
            </a:tbl>
          </a:graphicData>
        </a:graphic>
      </p:graphicFrame>
    </p:spTree>
    <p:extLst>
      <p:ext uri="{BB962C8B-B14F-4D97-AF65-F5344CB8AC3E}">
        <p14:creationId xmlns:p14="http://schemas.microsoft.com/office/powerpoint/2010/main" val="1031091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normAutofit/>
          </a:bodyPr>
          <a:lstStyle/>
          <a:p>
            <a:r>
              <a:rPr lang="en-GB" dirty="0"/>
              <a:t>Designing APIs: methods</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32</a:t>
            </a:fld>
            <a:endParaRPr lang="es-ES"/>
          </a:p>
        </p:txBody>
      </p:sp>
      <p:sp>
        <p:nvSpPr>
          <p:cNvPr id="6" name="Marcador de contenido 5">
            <a:extLst>
              <a:ext uri="{FF2B5EF4-FFF2-40B4-BE49-F238E27FC236}">
                <a16:creationId xmlns:a16="http://schemas.microsoft.com/office/drawing/2014/main" id="{AE7FAF5D-E15F-4C23-BF0A-D832352CC6E8}"/>
              </a:ext>
            </a:extLst>
          </p:cNvPr>
          <p:cNvSpPr>
            <a:spLocks noGrp="1"/>
          </p:cNvSpPr>
          <p:nvPr>
            <p:ph sz="quarter" idx="1"/>
          </p:nvPr>
        </p:nvSpPr>
        <p:spPr>
          <a:xfrm>
            <a:off x="457200" y="1083528"/>
            <a:ext cx="8229600" cy="4937760"/>
          </a:xfrm>
        </p:spPr>
        <p:txBody>
          <a:bodyPr>
            <a:normAutofit/>
          </a:bodyPr>
          <a:lstStyle/>
          <a:p>
            <a:r>
              <a:rPr lang="en-US" sz="1800" dirty="0"/>
              <a:t>Methods are operations a client can take on resources.</a:t>
            </a:r>
          </a:p>
          <a:p>
            <a:pPr lvl="1"/>
            <a:r>
              <a:rPr lang="en-US" sz="1600" dirty="0"/>
              <a:t>Most API services support the following 5 operations: </a:t>
            </a:r>
            <a:r>
              <a:rPr lang="en-US" sz="1600" dirty="0">
                <a:latin typeface="Courier New" panose="02070309020205020404" pitchFamily="49" charset="0"/>
                <a:cs typeface="Courier New" panose="02070309020205020404" pitchFamily="49" charset="0"/>
              </a:rPr>
              <a:t>LIST</a:t>
            </a:r>
            <a:r>
              <a:rPr lang="en-US" sz="1600" dirty="0"/>
              <a:t>, </a:t>
            </a:r>
            <a:r>
              <a:rPr lang="en-US" sz="1600" dirty="0">
                <a:latin typeface="Courier New" panose="02070309020205020404" pitchFamily="49" charset="0"/>
                <a:cs typeface="Courier New" panose="02070309020205020404" pitchFamily="49" charset="0"/>
              </a:rPr>
              <a:t>GET</a:t>
            </a:r>
            <a:r>
              <a:rPr lang="en-US" sz="1600" dirty="0"/>
              <a:t>, </a:t>
            </a:r>
            <a:r>
              <a:rPr lang="en-US" sz="1600" dirty="0">
                <a:latin typeface="Courier New" panose="02070309020205020404" pitchFamily="49" charset="0"/>
                <a:cs typeface="Courier New" panose="02070309020205020404" pitchFamily="49" charset="0"/>
              </a:rPr>
              <a:t>CREATE</a:t>
            </a:r>
            <a:r>
              <a:rPr lang="en-US" sz="1600" dirty="0"/>
              <a:t>, </a:t>
            </a:r>
            <a:r>
              <a:rPr lang="en-US" sz="1600" dirty="0">
                <a:latin typeface="Courier New" panose="02070309020205020404" pitchFamily="49" charset="0"/>
                <a:cs typeface="Courier New" panose="02070309020205020404" pitchFamily="49" charset="0"/>
              </a:rPr>
              <a:t>UPDATE</a:t>
            </a:r>
            <a:r>
              <a:rPr lang="en-US" sz="1600" dirty="0"/>
              <a:t>, and </a:t>
            </a:r>
            <a:r>
              <a:rPr lang="en-US" sz="1600" dirty="0">
                <a:latin typeface="Courier New" panose="02070309020205020404" pitchFamily="49" charset="0"/>
                <a:cs typeface="Courier New" panose="02070309020205020404" pitchFamily="49" charset="0"/>
              </a:rPr>
              <a:t>DELETE</a:t>
            </a:r>
            <a:r>
              <a:rPr lang="en-US" sz="1600" dirty="0"/>
              <a:t> on all resources, also known as the standard methods.</a:t>
            </a:r>
          </a:p>
          <a:p>
            <a:pPr lvl="1"/>
            <a:r>
              <a:rPr lang="en-US" sz="1600" dirty="0"/>
              <a:t>In the rare occasions where standard methods do not describe your use case well, it is also possible to include custom methods in your API service. </a:t>
            </a:r>
          </a:p>
          <a:p>
            <a:r>
              <a:rPr lang="en-US" sz="1900" dirty="0"/>
              <a:t>Methods are always associated with resources. It could be one single resource, or a collection of them.</a:t>
            </a:r>
          </a:p>
          <a:p>
            <a:pPr lvl="1"/>
            <a:r>
              <a:rPr lang="en-US" sz="1600" dirty="0"/>
              <a:t>For obvious reasons, operation </a:t>
            </a:r>
            <a:r>
              <a:rPr lang="en-US" sz="1600" dirty="0">
                <a:latin typeface="Courier New" panose="02070309020205020404" pitchFamily="49" charset="0"/>
                <a:cs typeface="Courier New" panose="02070309020205020404" pitchFamily="49" charset="0"/>
              </a:rPr>
              <a:t>CREATE</a:t>
            </a:r>
            <a:r>
              <a:rPr lang="en-US" sz="1600" dirty="0"/>
              <a:t> and </a:t>
            </a:r>
            <a:r>
              <a:rPr lang="en-US" sz="1600" dirty="0">
                <a:latin typeface="Courier New" panose="02070309020205020404" pitchFamily="49" charset="0"/>
                <a:cs typeface="Courier New" panose="02070309020205020404" pitchFamily="49" charset="0"/>
              </a:rPr>
              <a:t>LIST</a:t>
            </a:r>
            <a:r>
              <a:rPr lang="en-US" sz="1600" dirty="0"/>
              <a:t> always work on a resource collection, and </a:t>
            </a:r>
            <a:r>
              <a:rPr lang="en-US" sz="1600" dirty="0">
                <a:latin typeface="Courier New" panose="02070309020205020404" pitchFamily="49" charset="0"/>
                <a:cs typeface="Courier New" panose="02070309020205020404" pitchFamily="49" charset="0"/>
              </a:rPr>
              <a:t>GET</a:t>
            </a:r>
            <a:r>
              <a:rPr lang="en-US" sz="1600" dirty="0"/>
              <a:t>, </a:t>
            </a:r>
            <a:r>
              <a:rPr lang="en-US" sz="1600" dirty="0">
                <a:latin typeface="Courier New" panose="02070309020205020404" pitchFamily="49" charset="0"/>
                <a:cs typeface="Courier New" panose="02070309020205020404" pitchFamily="49" charset="0"/>
              </a:rPr>
              <a:t>UPDATE</a:t>
            </a:r>
            <a:r>
              <a:rPr lang="en-US" sz="1600" dirty="0"/>
              <a:t> and </a:t>
            </a:r>
            <a:r>
              <a:rPr lang="en-US" sz="1600" dirty="0">
                <a:latin typeface="Courier New" panose="02070309020205020404" pitchFamily="49" charset="0"/>
                <a:cs typeface="Courier New" panose="02070309020205020404" pitchFamily="49" charset="0"/>
              </a:rPr>
              <a:t>DELETE</a:t>
            </a:r>
            <a:r>
              <a:rPr lang="en-US" sz="1600" dirty="0"/>
              <a:t> a single resource. </a:t>
            </a:r>
          </a:p>
          <a:p>
            <a:pPr lvl="1"/>
            <a:r>
              <a:rPr lang="en-US" sz="1600" b="1" dirty="0"/>
              <a:t>You should never define a method with no associated resource.</a:t>
            </a:r>
          </a:p>
          <a:p>
            <a:pPr lvl="2"/>
            <a:r>
              <a:rPr lang="en-US" sz="1300" dirty="0"/>
              <a:t>Methods may have required or optional parameters: a </a:t>
            </a:r>
            <a:r>
              <a:rPr lang="en-US" sz="1300" dirty="0">
                <a:latin typeface="Courier New" panose="02070309020205020404" pitchFamily="49" charset="0"/>
                <a:cs typeface="Courier New" panose="02070309020205020404" pitchFamily="49" charset="0"/>
              </a:rPr>
              <a:t>LIST</a:t>
            </a:r>
            <a:r>
              <a:rPr lang="en-US" sz="1300" dirty="0"/>
              <a:t> method may have an optional </a:t>
            </a:r>
            <a:r>
              <a:rPr lang="en-US" sz="1300" dirty="0" err="1">
                <a:latin typeface="Courier New" panose="02070309020205020404" pitchFamily="49" charset="0"/>
                <a:cs typeface="Courier New" panose="02070309020205020404" pitchFamily="49" charset="0"/>
              </a:rPr>
              <a:t>max_results</a:t>
            </a:r>
            <a:r>
              <a:rPr lang="en-US" sz="1300" dirty="0">
                <a:latin typeface="Courier New" panose="02070309020205020404" pitchFamily="49" charset="0"/>
                <a:cs typeface="Courier New" panose="02070309020205020404" pitchFamily="49" charset="0"/>
              </a:rPr>
              <a:t> </a:t>
            </a:r>
            <a:r>
              <a:rPr lang="en-US" sz="1300" dirty="0"/>
              <a:t>parameter to limit the number of returned results.</a:t>
            </a:r>
            <a:endParaRPr lang="es-ES" sz="1300" dirty="0"/>
          </a:p>
        </p:txBody>
      </p:sp>
      <p:graphicFrame>
        <p:nvGraphicFramePr>
          <p:cNvPr id="5" name="Tabla 4">
            <a:extLst>
              <a:ext uri="{FF2B5EF4-FFF2-40B4-BE49-F238E27FC236}">
                <a16:creationId xmlns:a16="http://schemas.microsoft.com/office/drawing/2014/main" id="{CC587431-263C-4229-8D1A-341A9689D383}"/>
              </a:ext>
            </a:extLst>
          </p:cNvPr>
          <p:cNvGraphicFramePr>
            <a:graphicFrameLocks noGrp="1"/>
          </p:cNvGraphicFramePr>
          <p:nvPr>
            <p:extLst>
              <p:ext uri="{D42A27DB-BD31-4B8C-83A1-F6EECF244321}">
                <p14:modId xmlns:p14="http://schemas.microsoft.com/office/powerpoint/2010/main" val="781054766"/>
              </p:ext>
            </p:extLst>
          </p:nvPr>
        </p:nvGraphicFramePr>
        <p:xfrm>
          <a:off x="35496" y="4581128"/>
          <a:ext cx="9108504" cy="1645920"/>
        </p:xfrm>
        <a:graphic>
          <a:graphicData uri="http://schemas.openxmlformats.org/drawingml/2006/table">
            <a:tbl>
              <a:tblPr>
                <a:tableStyleId>{BC89EF96-8CEA-46FF-86C4-4CE0E7609802}</a:tableStyleId>
              </a:tblPr>
              <a:tblGrid>
                <a:gridCol w="3119682">
                  <a:extLst>
                    <a:ext uri="{9D8B030D-6E8A-4147-A177-3AD203B41FA5}">
                      <a16:colId xmlns:a16="http://schemas.microsoft.com/office/drawing/2014/main" val="470949690"/>
                    </a:ext>
                  </a:extLst>
                </a:gridCol>
                <a:gridCol w="5988822">
                  <a:extLst>
                    <a:ext uri="{9D8B030D-6E8A-4147-A177-3AD203B41FA5}">
                      <a16:colId xmlns:a16="http://schemas.microsoft.com/office/drawing/2014/main" val="1853667314"/>
                    </a:ext>
                  </a:extLst>
                </a:gridCol>
              </a:tblGrid>
              <a:tr h="0">
                <a:tc>
                  <a:txBody>
                    <a:bodyPr/>
                    <a:lstStyle/>
                    <a:p>
                      <a:r>
                        <a:rPr lang="es-ES" sz="1200" b="1">
                          <a:effectLst/>
                        </a:rPr>
                        <a:t>Method</a:t>
                      </a:r>
                    </a:p>
                  </a:txBody>
                  <a:tcPr marL="99060" marR="99060" anchor="ctr"/>
                </a:tc>
                <a:tc>
                  <a:txBody>
                    <a:bodyPr/>
                    <a:lstStyle/>
                    <a:p>
                      <a:r>
                        <a:rPr lang="es-ES" sz="1200" b="1">
                          <a:effectLst/>
                        </a:rPr>
                        <a:t>Resource</a:t>
                      </a:r>
                    </a:p>
                  </a:txBody>
                  <a:tcPr marL="99060" marR="99060" anchor="ctr"/>
                </a:tc>
                <a:extLst>
                  <a:ext uri="{0D108BD9-81ED-4DB2-BD59-A6C34878D82A}">
                    <a16:rowId xmlns:a16="http://schemas.microsoft.com/office/drawing/2014/main" val="905835065"/>
                  </a:ext>
                </a:extLst>
              </a:tr>
              <a:tr h="0">
                <a:tc>
                  <a:txBody>
                    <a:bodyPr/>
                    <a:lstStyle/>
                    <a:p>
                      <a:r>
                        <a:rPr kumimoji="0" lang="es-ES" sz="1200" kern="1200" dirty="0">
                          <a:solidFill>
                            <a:schemeClr val="tx2"/>
                          </a:solidFill>
                          <a:latin typeface="Courier New" panose="02070309020205020404" pitchFamily="49" charset="0"/>
                          <a:ea typeface="+mn-ea"/>
                          <a:cs typeface="Courier New" panose="02070309020205020404" pitchFamily="49" charset="0"/>
                        </a:rPr>
                        <a:t>CREATE</a:t>
                      </a:r>
                      <a:r>
                        <a:rPr lang="es-ES" sz="1200" dirty="0">
                          <a:effectLst/>
                        </a:rPr>
                        <a:t> (</a:t>
                      </a:r>
                      <a:r>
                        <a:rPr lang="es-ES" sz="1200" dirty="0" err="1">
                          <a:effectLst/>
                        </a:rPr>
                        <a:t>Creates</a:t>
                      </a:r>
                      <a:r>
                        <a:rPr lang="es-ES" sz="1200" dirty="0">
                          <a:effectLst/>
                        </a:rPr>
                        <a:t> a </a:t>
                      </a:r>
                      <a:r>
                        <a:rPr lang="es-ES" sz="1200" dirty="0" err="1">
                          <a:effectLst/>
                        </a:rPr>
                        <a:t>user</a:t>
                      </a:r>
                      <a:r>
                        <a:rPr lang="es-ES" sz="1200" dirty="0">
                          <a:effectLst/>
                        </a:rPr>
                        <a:t>)</a:t>
                      </a:r>
                    </a:p>
                  </a:txBody>
                  <a:tcPr marL="99060" marR="99060" anchor="ctr"/>
                </a:tc>
                <a:tc>
                  <a:txBody>
                    <a:bodyPr/>
                    <a:lstStyle/>
                    <a:p>
                      <a:r>
                        <a:rPr kumimoji="0" lang="en-US" sz="1200" kern="1200" dirty="0">
                          <a:solidFill>
                            <a:schemeClr val="tx2"/>
                          </a:solidFill>
                          <a:latin typeface="Courier New" panose="02070309020205020404" pitchFamily="49" charset="0"/>
                          <a:ea typeface="+mn-ea"/>
                          <a:cs typeface="Courier New" panose="02070309020205020404" pitchFamily="49" charset="0"/>
                        </a:rPr>
                        <a:t>//myapi.com/users/ </a:t>
                      </a:r>
                      <a:r>
                        <a:rPr lang="en-US" sz="1200" dirty="0">
                          <a:effectLst/>
                        </a:rPr>
                        <a:t>(a collection of User resources)</a:t>
                      </a:r>
                    </a:p>
                  </a:txBody>
                  <a:tcPr marL="99060" marR="99060" anchor="ctr"/>
                </a:tc>
                <a:extLst>
                  <a:ext uri="{0D108BD9-81ED-4DB2-BD59-A6C34878D82A}">
                    <a16:rowId xmlns:a16="http://schemas.microsoft.com/office/drawing/2014/main" val="3636528488"/>
                  </a:ext>
                </a:extLst>
              </a:tr>
              <a:tr h="0">
                <a:tc>
                  <a:txBody>
                    <a:bodyPr/>
                    <a:lstStyle/>
                    <a:p>
                      <a:r>
                        <a:rPr kumimoji="0" lang="es-ES" sz="1200" kern="1200" dirty="0">
                          <a:solidFill>
                            <a:schemeClr val="tx2"/>
                          </a:solidFill>
                          <a:latin typeface="Courier New" panose="02070309020205020404" pitchFamily="49" charset="0"/>
                          <a:ea typeface="+mn-ea"/>
                          <a:cs typeface="Courier New" panose="02070309020205020404" pitchFamily="49" charset="0"/>
                        </a:rPr>
                        <a:t>GET</a:t>
                      </a:r>
                      <a:r>
                        <a:rPr lang="es-ES" sz="1200" dirty="0">
                          <a:effectLst/>
                        </a:rPr>
                        <a:t> (</a:t>
                      </a:r>
                      <a:r>
                        <a:rPr lang="es-ES" sz="1200" dirty="0" err="1">
                          <a:effectLst/>
                        </a:rPr>
                        <a:t>Gets</a:t>
                      </a:r>
                      <a:r>
                        <a:rPr lang="es-ES" sz="1200" dirty="0">
                          <a:effectLst/>
                        </a:rPr>
                        <a:t> a </a:t>
                      </a:r>
                      <a:r>
                        <a:rPr lang="es-ES" sz="1200" dirty="0" err="1">
                          <a:effectLst/>
                        </a:rPr>
                        <a:t>user</a:t>
                      </a:r>
                      <a:r>
                        <a:rPr lang="es-ES" sz="1200" dirty="0">
                          <a:effectLst/>
                        </a:rPr>
                        <a:t>)</a:t>
                      </a:r>
                    </a:p>
                  </a:txBody>
                  <a:tcPr marL="99060" marR="99060" anchor="ctr"/>
                </a:tc>
                <a:tc>
                  <a:txBody>
                    <a:bodyPr/>
                    <a:lstStyle/>
                    <a:p>
                      <a:r>
                        <a:rPr kumimoji="0" lang="en-US" sz="1200" kern="1200" dirty="0">
                          <a:solidFill>
                            <a:schemeClr val="tx2"/>
                          </a:solidFill>
                          <a:latin typeface="Courier New" panose="02070309020205020404" pitchFamily="49" charset="0"/>
                          <a:ea typeface="+mn-ea"/>
                          <a:cs typeface="Courier New" panose="02070309020205020404" pitchFamily="49" charset="0"/>
                        </a:rPr>
                        <a:t>//myapi.com/users/my-user</a:t>
                      </a:r>
                      <a:r>
                        <a:rPr lang="en-US" sz="1200" dirty="0">
                          <a:effectLst/>
                        </a:rPr>
                        <a:t> (a single User resource)</a:t>
                      </a:r>
                    </a:p>
                  </a:txBody>
                  <a:tcPr marL="99060" marR="99060" anchor="ctr"/>
                </a:tc>
                <a:extLst>
                  <a:ext uri="{0D108BD9-81ED-4DB2-BD59-A6C34878D82A}">
                    <a16:rowId xmlns:a16="http://schemas.microsoft.com/office/drawing/2014/main" val="1284880901"/>
                  </a:ext>
                </a:extLst>
              </a:tr>
              <a:tr h="0">
                <a:tc>
                  <a:txBody>
                    <a:bodyPr/>
                    <a:lstStyle/>
                    <a:p>
                      <a:r>
                        <a:rPr kumimoji="0" lang="es-ES" sz="1200" kern="1200" dirty="0">
                          <a:solidFill>
                            <a:schemeClr val="tx2"/>
                          </a:solidFill>
                          <a:latin typeface="Courier New" panose="02070309020205020404" pitchFamily="49" charset="0"/>
                          <a:ea typeface="+mn-ea"/>
                          <a:cs typeface="Courier New" panose="02070309020205020404" pitchFamily="49" charset="0"/>
                        </a:rPr>
                        <a:t>UPDATE</a:t>
                      </a:r>
                      <a:r>
                        <a:rPr lang="es-ES" sz="1200" dirty="0">
                          <a:effectLst/>
                        </a:rPr>
                        <a:t> (</a:t>
                      </a:r>
                      <a:r>
                        <a:rPr lang="es-ES" sz="1200" dirty="0" err="1">
                          <a:effectLst/>
                        </a:rPr>
                        <a:t>Updates</a:t>
                      </a:r>
                      <a:r>
                        <a:rPr lang="es-ES" sz="1200" dirty="0">
                          <a:effectLst/>
                        </a:rPr>
                        <a:t> a </a:t>
                      </a:r>
                      <a:r>
                        <a:rPr lang="es-ES" sz="1200" dirty="0" err="1">
                          <a:effectLst/>
                        </a:rPr>
                        <a:t>user</a:t>
                      </a:r>
                      <a:r>
                        <a:rPr lang="es-ES" sz="1200" dirty="0">
                          <a:effectLst/>
                        </a:rPr>
                        <a:t>)</a:t>
                      </a:r>
                    </a:p>
                  </a:txBody>
                  <a:tcPr marL="99060" marR="99060" anchor="ctr"/>
                </a:tc>
                <a:tc>
                  <a:txBody>
                    <a:bodyPr/>
                    <a:lstStyle/>
                    <a:p>
                      <a:r>
                        <a:rPr kumimoji="0" lang="en-US" sz="1200" kern="1200" dirty="0">
                          <a:solidFill>
                            <a:schemeClr val="tx2"/>
                          </a:solidFill>
                          <a:latin typeface="Courier New" panose="02070309020205020404" pitchFamily="49" charset="0"/>
                          <a:ea typeface="+mn-ea"/>
                          <a:cs typeface="Courier New" panose="02070309020205020404" pitchFamily="49" charset="0"/>
                        </a:rPr>
                        <a:t>//myapi.com/users/my-user </a:t>
                      </a:r>
                      <a:r>
                        <a:rPr lang="en-US" sz="1200" dirty="0">
                          <a:effectLst/>
                        </a:rPr>
                        <a:t>(a single User resource)</a:t>
                      </a:r>
                    </a:p>
                  </a:txBody>
                  <a:tcPr marL="99060" marR="99060" anchor="ctr"/>
                </a:tc>
                <a:extLst>
                  <a:ext uri="{0D108BD9-81ED-4DB2-BD59-A6C34878D82A}">
                    <a16:rowId xmlns:a16="http://schemas.microsoft.com/office/drawing/2014/main" val="2704246645"/>
                  </a:ext>
                </a:extLst>
              </a:tr>
              <a:tr h="0">
                <a:tc>
                  <a:txBody>
                    <a:bodyPr/>
                    <a:lstStyle/>
                    <a:p>
                      <a:r>
                        <a:rPr kumimoji="0" lang="en-US" sz="1200" kern="1200" dirty="0">
                          <a:solidFill>
                            <a:schemeClr val="tx2"/>
                          </a:solidFill>
                          <a:latin typeface="Courier New" panose="02070309020205020404" pitchFamily="49" charset="0"/>
                          <a:ea typeface="+mn-ea"/>
                          <a:cs typeface="Courier New" panose="02070309020205020404" pitchFamily="49" charset="0"/>
                        </a:rPr>
                        <a:t>LIST</a:t>
                      </a:r>
                      <a:r>
                        <a:rPr lang="en-US" sz="1200" dirty="0">
                          <a:effectLst/>
                        </a:rPr>
                        <a:t> (Lists photos of a user)</a:t>
                      </a:r>
                    </a:p>
                  </a:txBody>
                  <a:tcPr marL="99060" marR="99060" anchor="ctr"/>
                </a:tc>
                <a:tc>
                  <a:txBody>
                    <a:bodyPr/>
                    <a:lstStyle/>
                    <a:p>
                      <a:r>
                        <a:rPr kumimoji="0" lang="en-US" sz="1200" kern="1200" dirty="0">
                          <a:solidFill>
                            <a:schemeClr val="tx2"/>
                          </a:solidFill>
                          <a:latin typeface="Courier New" panose="02070309020205020404" pitchFamily="49" charset="0"/>
                          <a:ea typeface="+mn-ea"/>
                          <a:cs typeface="Courier New" panose="02070309020205020404" pitchFamily="49" charset="0"/>
                        </a:rPr>
                        <a:t>//myapi.com/users/my-user/photos </a:t>
                      </a:r>
                      <a:r>
                        <a:rPr lang="en-US" sz="1200" dirty="0">
                          <a:effectLst/>
                        </a:rPr>
                        <a:t>(a collection of Photo resources)</a:t>
                      </a:r>
                    </a:p>
                  </a:txBody>
                  <a:tcPr marL="99060" marR="99060" anchor="ctr"/>
                </a:tc>
                <a:extLst>
                  <a:ext uri="{0D108BD9-81ED-4DB2-BD59-A6C34878D82A}">
                    <a16:rowId xmlns:a16="http://schemas.microsoft.com/office/drawing/2014/main" val="1181001418"/>
                  </a:ext>
                </a:extLst>
              </a:tr>
              <a:tr h="0">
                <a:tc>
                  <a:txBody>
                    <a:bodyPr/>
                    <a:lstStyle/>
                    <a:p>
                      <a:r>
                        <a:rPr kumimoji="0" lang="es-ES" sz="1200" kern="1200" dirty="0">
                          <a:solidFill>
                            <a:schemeClr val="tx2"/>
                          </a:solidFill>
                          <a:latin typeface="Courier New" panose="02070309020205020404" pitchFamily="49" charset="0"/>
                          <a:ea typeface="+mn-ea"/>
                          <a:cs typeface="Courier New" panose="02070309020205020404" pitchFamily="49" charset="0"/>
                        </a:rPr>
                        <a:t>DELETE</a:t>
                      </a:r>
                      <a:r>
                        <a:rPr lang="es-ES" sz="1200" dirty="0">
                          <a:effectLst/>
                        </a:rPr>
                        <a:t> (</a:t>
                      </a:r>
                      <a:r>
                        <a:rPr lang="es-ES" sz="1200" dirty="0" err="1">
                          <a:effectLst/>
                        </a:rPr>
                        <a:t>Deletes</a:t>
                      </a:r>
                      <a:r>
                        <a:rPr lang="es-ES" sz="1200" dirty="0">
                          <a:effectLst/>
                        </a:rPr>
                        <a:t> a </a:t>
                      </a:r>
                      <a:r>
                        <a:rPr lang="es-ES" sz="1200" dirty="0" err="1">
                          <a:effectLst/>
                        </a:rPr>
                        <a:t>photo</a:t>
                      </a:r>
                      <a:r>
                        <a:rPr lang="es-ES" sz="1200" dirty="0">
                          <a:effectLst/>
                        </a:rPr>
                        <a:t>)</a:t>
                      </a:r>
                    </a:p>
                  </a:txBody>
                  <a:tcPr marL="99060" marR="99060" anchor="ctr"/>
                </a:tc>
                <a:tc>
                  <a:txBody>
                    <a:bodyPr/>
                    <a:lstStyle/>
                    <a:p>
                      <a:r>
                        <a:rPr kumimoji="0" lang="en-US" sz="1200" kern="1200" dirty="0">
                          <a:solidFill>
                            <a:schemeClr val="tx2"/>
                          </a:solidFill>
                          <a:latin typeface="Courier New" panose="02070309020205020404" pitchFamily="49" charset="0"/>
                          <a:ea typeface="+mn-ea"/>
                          <a:cs typeface="Courier New" panose="02070309020205020404" pitchFamily="49" charset="0"/>
                        </a:rPr>
                        <a:t>//myapi.com/users/my-user/photos/my-photo </a:t>
                      </a:r>
                      <a:r>
                        <a:rPr lang="en-US" sz="1200" dirty="0">
                          <a:effectLst/>
                        </a:rPr>
                        <a:t>(a single Photo resource)</a:t>
                      </a:r>
                    </a:p>
                  </a:txBody>
                  <a:tcPr marL="99060" marR="99060" anchor="ctr"/>
                </a:tc>
                <a:extLst>
                  <a:ext uri="{0D108BD9-81ED-4DB2-BD59-A6C34878D82A}">
                    <a16:rowId xmlns:a16="http://schemas.microsoft.com/office/drawing/2014/main" val="1665588312"/>
                  </a:ext>
                </a:extLst>
              </a:tr>
            </a:tbl>
          </a:graphicData>
        </a:graphic>
      </p:graphicFrame>
    </p:spTree>
    <p:extLst>
      <p:ext uri="{BB962C8B-B14F-4D97-AF65-F5344CB8AC3E}">
        <p14:creationId xmlns:p14="http://schemas.microsoft.com/office/powerpoint/2010/main" val="309332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normAutofit/>
          </a:bodyPr>
          <a:lstStyle/>
          <a:p>
            <a:r>
              <a:rPr lang="en-GB" dirty="0"/>
              <a:t>Designing APIs: methods</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33</a:t>
            </a:fld>
            <a:endParaRPr lang="es-ES"/>
          </a:p>
        </p:txBody>
      </p:sp>
      <p:sp>
        <p:nvSpPr>
          <p:cNvPr id="6" name="Marcador de contenido 5">
            <a:extLst>
              <a:ext uri="{FF2B5EF4-FFF2-40B4-BE49-F238E27FC236}">
                <a16:creationId xmlns:a16="http://schemas.microsoft.com/office/drawing/2014/main" id="{AE7FAF5D-E15F-4C23-BF0A-D832352CC6E8}"/>
              </a:ext>
            </a:extLst>
          </p:cNvPr>
          <p:cNvSpPr>
            <a:spLocks noGrp="1"/>
          </p:cNvSpPr>
          <p:nvPr>
            <p:ph sz="quarter" idx="1"/>
          </p:nvPr>
        </p:nvSpPr>
        <p:spPr>
          <a:xfrm>
            <a:off x="457200" y="1124744"/>
            <a:ext cx="8229600" cy="4937760"/>
          </a:xfrm>
        </p:spPr>
        <p:txBody>
          <a:bodyPr>
            <a:normAutofit/>
          </a:bodyPr>
          <a:lstStyle/>
          <a:p>
            <a:r>
              <a:rPr lang="en-US" sz="1600" b="0" i="0" dirty="0">
                <a:solidFill>
                  <a:srgbClr val="292929"/>
                </a:solidFill>
                <a:effectLst/>
              </a:rPr>
              <a:t>In HTTP RESTful API services, each method must be mapped to an HTTP verb (</a:t>
            </a:r>
            <a:r>
              <a:rPr lang="en-US" sz="1600" b="0" i="0" u="sng" dirty="0">
                <a:effectLst/>
                <a:hlinkClick r:id="rId2"/>
              </a:rPr>
              <a:t>HTTP request methods</a:t>
            </a:r>
            <a:r>
              <a:rPr lang="en-US" sz="1600" b="0" i="0" dirty="0">
                <a:solidFill>
                  <a:srgbClr val="292929"/>
                </a:solidFill>
                <a:effectLst/>
              </a:rPr>
              <a:t>). 	</a:t>
            </a:r>
          </a:p>
          <a:p>
            <a:pPr lvl="1"/>
            <a:r>
              <a:rPr lang="en-US" sz="1400" dirty="0"/>
              <a:t>To invoke the method, send an HTTP request of the corresponding verb to an HTTP URL path representing the associated resource(s).</a:t>
            </a:r>
          </a:p>
          <a:p>
            <a:r>
              <a:rPr lang="en-US" sz="1700" dirty="0">
                <a:solidFill>
                  <a:srgbClr val="292929"/>
                </a:solidFill>
              </a:rPr>
              <a:t>Mappings between standard methods and HTTP verbs:</a:t>
            </a:r>
          </a:p>
          <a:p>
            <a:endParaRPr lang="en-US" sz="1700" dirty="0">
              <a:solidFill>
                <a:srgbClr val="292929"/>
              </a:solidFill>
            </a:endParaRPr>
          </a:p>
          <a:p>
            <a:endParaRPr lang="en-US" sz="1700" dirty="0">
              <a:solidFill>
                <a:srgbClr val="292929"/>
              </a:solidFill>
            </a:endParaRPr>
          </a:p>
          <a:p>
            <a:endParaRPr lang="en-US" sz="1700" dirty="0">
              <a:solidFill>
                <a:srgbClr val="292929"/>
              </a:solidFill>
            </a:endParaRPr>
          </a:p>
          <a:p>
            <a:endParaRPr lang="en-US" sz="1700" dirty="0">
              <a:solidFill>
                <a:srgbClr val="292929"/>
              </a:solidFill>
            </a:endParaRPr>
          </a:p>
          <a:p>
            <a:endParaRPr lang="en-US" sz="1700" dirty="0">
              <a:solidFill>
                <a:srgbClr val="292929"/>
              </a:solidFill>
            </a:endParaRPr>
          </a:p>
          <a:p>
            <a:endParaRPr lang="en-US" sz="1700" dirty="0">
              <a:solidFill>
                <a:srgbClr val="292929"/>
              </a:solidFill>
            </a:endParaRPr>
          </a:p>
          <a:p>
            <a:r>
              <a:rPr lang="en-US" sz="1700" dirty="0">
                <a:solidFill>
                  <a:srgbClr val="292929"/>
                </a:solidFill>
              </a:rPr>
              <a:t>To map a custom method, pick the HTTP verb closest to the nature of your custom method.</a:t>
            </a:r>
          </a:p>
          <a:p>
            <a:pPr lvl="1"/>
            <a:r>
              <a:rPr lang="en-US" sz="1400" dirty="0">
                <a:hlinkClick r:id="rId3"/>
              </a:rPr>
              <a:t>Google Cloud Functions</a:t>
            </a:r>
            <a:r>
              <a:rPr lang="en-US" sz="1400" dirty="0"/>
              <a:t>, for example, supports a custom method, </a:t>
            </a:r>
            <a:r>
              <a:rPr lang="en-US" sz="1400" dirty="0" err="1">
                <a:latin typeface="Courier New" panose="02070309020205020404" pitchFamily="49" charset="0"/>
                <a:cs typeface="Courier New" panose="02070309020205020404" pitchFamily="49" charset="0"/>
              </a:rPr>
              <a:t>generateDownloadUrl</a:t>
            </a:r>
            <a:r>
              <a:rPr lang="en-US" sz="1400" dirty="0"/>
              <a:t>, for downloading the source code of a Cloud Function, and the method is mapped to the HTTP verb POST</a:t>
            </a:r>
          </a:p>
          <a:p>
            <a:pPr lvl="2"/>
            <a:r>
              <a:rPr lang="es-ES" sz="1050" b="0" i="0" u="sng" dirty="0">
                <a:effectLst/>
                <a:latin typeface="Menlo"/>
                <a:hlinkClick r:id="rId4"/>
              </a:rPr>
              <a:t>https://cloudfunctions.googleapis.com/v1/hello-world:generateDownloadUrl</a:t>
            </a:r>
            <a:endParaRPr lang="en-US" sz="1100" dirty="0">
              <a:solidFill>
                <a:srgbClr val="292929"/>
              </a:solidFill>
            </a:endParaRPr>
          </a:p>
          <a:p>
            <a:pPr marL="274320" lvl="1" indent="0">
              <a:buNone/>
            </a:pPr>
            <a:endParaRPr lang="es-ES" sz="1400" dirty="0"/>
          </a:p>
        </p:txBody>
      </p:sp>
      <p:graphicFrame>
        <p:nvGraphicFramePr>
          <p:cNvPr id="4" name="Tabla 3">
            <a:extLst>
              <a:ext uri="{FF2B5EF4-FFF2-40B4-BE49-F238E27FC236}">
                <a16:creationId xmlns:a16="http://schemas.microsoft.com/office/drawing/2014/main" id="{984E9C41-03AD-471F-891F-17CA83EAD5E4}"/>
              </a:ext>
            </a:extLst>
          </p:cNvPr>
          <p:cNvGraphicFramePr>
            <a:graphicFrameLocks noGrp="1"/>
          </p:cNvGraphicFramePr>
          <p:nvPr>
            <p:extLst>
              <p:ext uri="{D42A27DB-BD31-4B8C-83A1-F6EECF244321}">
                <p14:modId xmlns:p14="http://schemas.microsoft.com/office/powerpoint/2010/main" val="2836795247"/>
              </p:ext>
            </p:extLst>
          </p:nvPr>
        </p:nvGraphicFramePr>
        <p:xfrm>
          <a:off x="457200" y="2688352"/>
          <a:ext cx="8229600" cy="1828800"/>
        </p:xfrm>
        <a:graphic>
          <a:graphicData uri="http://schemas.openxmlformats.org/drawingml/2006/table">
            <a:tbl>
              <a:tblPr>
                <a:tableStyleId>{BC89EF96-8CEA-46FF-86C4-4CE0E7609802}</a:tableStyleId>
              </a:tblPr>
              <a:tblGrid>
                <a:gridCol w="1666528">
                  <a:extLst>
                    <a:ext uri="{9D8B030D-6E8A-4147-A177-3AD203B41FA5}">
                      <a16:colId xmlns:a16="http://schemas.microsoft.com/office/drawing/2014/main" val="1118009140"/>
                    </a:ext>
                  </a:extLst>
                </a:gridCol>
                <a:gridCol w="6563072">
                  <a:extLst>
                    <a:ext uri="{9D8B030D-6E8A-4147-A177-3AD203B41FA5}">
                      <a16:colId xmlns:a16="http://schemas.microsoft.com/office/drawing/2014/main" val="4016847680"/>
                    </a:ext>
                  </a:extLst>
                </a:gridCol>
              </a:tblGrid>
              <a:tr h="0">
                <a:tc>
                  <a:txBody>
                    <a:bodyPr/>
                    <a:lstStyle/>
                    <a:p>
                      <a:r>
                        <a:rPr lang="es-ES" sz="1400" b="1">
                          <a:effectLst/>
                        </a:rPr>
                        <a:t>Method</a:t>
                      </a:r>
                    </a:p>
                  </a:txBody>
                  <a:tcPr marL="99060" marR="99060" anchor="ctr"/>
                </a:tc>
                <a:tc>
                  <a:txBody>
                    <a:bodyPr/>
                    <a:lstStyle/>
                    <a:p>
                      <a:r>
                        <a:rPr lang="es-ES" sz="1400" b="1">
                          <a:effectLst/>
                        </a:rPr>
                        <a:t>HTTP Request Method (Verb)</a:t>
                      </a:r>
                    </a:p>
                  </a:txBody>
                  <a:tcPr marL="99060" marR="99060" anchor="ctr"/>
                </a:tc>
                <a:extLst>
                  <a:ext uri="{0D108BD9-81ED-4DB2-BD59-A6C34878D82A}">
                    <a16:rowId xmlns:a16="http://schemas.microsoft.com/office/drawing/2014/main" val="1342335850"/>
                  </a:ext>
                </a:extLst>
              </a:tr>
              <a:tr h="0">
                <a:tc>
                  <a:txBody>
                    <a:bodyPr/>
                    <a:lstStyle/>
                    <a:p>
                      <a:r>
                        <a:rPr lang="es-ES" sz="1400" dirty="0">
                          <a:effectLst/>
                          <a:latin typeface="Courier New" panose="02070309020205020404" pitchFamily="49" charset="0"/>
                          <a:cs typeface="Courier New" panose="02070309020205020404" pitchFamily="49" charset="0"/>
                        </a:rPr>
                        <a:t>LIST</a:t>
                      </a:r>
                    </a:p>
                  </a:txBody>
                  <a:tcPr marL="99060" marR="99060" anchor="ctr"/>
                </a:tc>
                <a:tc>
                  <a:txBody>
                    <a:bodyPr/>
                    <a:lstStyle/>
                    <a:p>
                      <a:r>
                        <a:rPr lang="es-ES" sz="1400">
                          <a:effectLst/>
                          <a:latin typeface="Courier New" panose="02070309020205020404" pitchFamily="49" charset="0"/>
                          <a:cs typeface="Courier New" panose="02070309020205020404" pitchFamily="49" charset="0"/>
                        </a:rPr>
                        <a:t>GET</a:t>
                      </a:r>
                    </a:p>
                  </a:txBody>
                  <a:tcPr marL="99060" marR="99060" anchor="ctr"/>
                </a:tc>
                <a:extLst>
                  <a:ext uri="{0D108BD9-81ED-4DB2-BD59-A6C34878D82A}">
                    <a16:rowId xmlns:a16="http://schemas.microsoft.com/office/drawing/2014/main" val="1316604753"/>
                  </a:ext>
                </a:extLst>
              </a:tr>
              <a:tr h="0">
                <a:tc>
                  <a:txBody>
                    <a:bodyPr/>
                    <a:lstStyle/>
                    <a:p>
                      <a:r>
                        <a:rPr lang="es-ES" sz="1400" dirty="0">
                          <a:effectLst/>
                          <a:latin typeface="Courier New" panose="02070309020205020404" pitchFamily="49" charset="0"/>
                          <a:cs typeface="Courier New" panose="02070309020205020404" pitchFamily="49" charset="0"/>
                        </a:rPr>
                        <a:t>GET</a:t>
                      </a:r>
                    </a:p>
                  </a:txBody>
                  <a:tcPr marL="99060" marR="99060" anchor="ctr"/>
                </a:tc>
                <a:tc>
                  <a:txBody>
                    <a:bodyPr/>
                    <a:lstStyle/>
                    <a:p>
                      <a:r>
                        <a:rPr lang="es-ES" sz="1400">
                          <a:effectLst/>
                          <a:latin typeface="Courier New" panose="02070309020205020404" pitchFamily="49" charset="0"/>
                          <a:cs typeface="Courier New" panose="02070309020205020404" pitchFamily="49" charset="0"/>
                        </a:rPr>
                        <a:t>GET</a:t>
                      </a:r>
                    </a:p>
                  </a:txBody>
                  <a:tcPr marL="99060" marR="99060" anchor="ctr"/>
                </a:tc>
                <a:extLst>
                  <a:ext uri="{0D108BD9-81ED-4DB2-BD59-A6C34878D82A}">
                    <a16:rowId xmlns:a16="http://schemas.microsoft.com/office/drawing/2014/main" val="3705698262"/>
                  </a:ext>
                </a:extLst>
              </a:tr>
              <a:tr h="0">
                <a:tc>
                  <a:txBody>
                    <a:bodyPr/>
                    <a:lstStyle/>
                    <a:p>
                      <a:r>
                        <a:rPr lang="es-ES" sz="1400">
                          <a:effectLst/>
                          <a:latin typeface="Courier New" panose="02070309020205020404" pitchFamily="49" charset="0"/>
                          <a:cs typeface="Courier New" panose="02070309020205020404" pitchFamily="49" charset="0"/>
                        </a:rPr>
                        <a:t>CREATE</a:t>
                      </a:r>
                    </a:p>
                  </a:txBody>
                  <a:tcPr marL="99060" marR="99060" anchor="ctr"/>
                </a:tc>
                <a:tc>
                  <a:txBody>
                    <a:bodyPr/>
                    <a:lstStyle/>
                    <a:p>
                      <a:r>
                        <a:rPr lang="es-ES" sz="1400" dirty="0">
                          <a:effectLst/>
                          <a:latin typeface="Courier New" panose="02070309020205020404" pitchFamily="49" charset="0"/>
                          <a:cs typeface="Courier New" panose="02070309020205020404" pitchFamily="49" charset="0"/>
                        </a:rPr>
                        <a:t>POST</a:t>
                      </a:r>
                    </a:p>
                  </a:txBody>
                  <a:tcPr marL="99060" marR="99060" anchor="ctr"/>
                </a:tc>
                <a:extLst>
                  <a:ext uri="{0D108BD9-81ED-4DB2-BD59-A6C34878D82A}">
                    <a16:rowId xmlns:a16="http://schemas.microsoft.com/office/drawing/2014/main" val="1789842716"/>
                  </a:ext>
                </a:extLst>
              </a:tr>
              <a:tr h="0">
                <a:tc>
                  <a:txBody>
                    <a:bodyPr/>
                    <a:lstStyle/>
                    <a:p>
                      <a:r>
                        <a:rPr lang="es-ES" sz="1400">
                          <a:effectLst/>
                          <a:latin typeface="Courier New" panose="02070309020205020404" pitchFamily="49" charset="0"/>
                          <a:cs typeface="Courier New" panose="02070309020205020404" pitchFamily="49" charset="0"/>
                        </a:rPr>
                        <a:t>UPDATE</a:t>
                      </a:r>
                    </a:p>
                  </a:txBody>
                  <a:tcPr marL="99060" marR="99060" anchor="ctr"/>
                </a:tc>
                <a:tc>
                  <a:txBody>
                    <a:bodyPr/>
                    <a:lstStyle/>
                    <a:p>
                      <a:r>
                        <a:rPr lang="es-ES" sz="1400" dirty="0">
                          <a:effectLst/>
                          <a:latin typeface="Courier New" panose="02070309020205020404" pitchFamily="49" charset="0"/>
                          <a:cs typeface="Courier New" panose="02070309020205020404" pitchFamily="49" charset="0"/>
                        </a:rPr>
                        <a:t>PATCH</a:t>
                      </a:r>
                    </a:p>
                  </a:txBody>
                  <a:tcPr marL="99060" marR="99060" anchor="ctr"/>
                </a:tc>
                <a:extLst>
                  <a:ext uri="{0D108BD9-81ED-4DB2-BD59-A6C34878D82A}">
                    <a16:rowId xmlns:a16="http://schemas.microsoft.com/office/drawing/2014/main" val="3210803465"/>
                  </a:ext>
                </a:extLst>
              </a:tr>
              <a:tr h="0">
                <a:tc>
                  <a:txBody>
                    <a:bodyPr/>
                    <a:lstStyle/>
                    <a:p>
                      <a:r>
                        <a:rPr lang="es-ES" sz="1400">
                          <a:effectLst/>
                          <a:latin typeface="Courier New" panose="02070309020205020404" pitchFamily="49" charset="0"/>
                          <a:cs typeface="Courier New" panose="02070309020205020404" pitchFamily="49" charset="0"/>
                        </a:rPr>
                        <a:t>DELETE</a:t>
                      </a:r>
                    </a:p>
                  </a:txBody>
                  <a:tcPr marL="99060" marR="99060" anchor="ctr"/>
                </a:tc>
                <a:tc>
                  <a:txBody>
                    <a:bodyPr/>
                    <a:lstStyle/>
                    <a:p>
                      <a:r>
                        <a:rPr lang="es-ES" sz="1400" dirty="0">
                          <a:effectLst/>
                          <a:latin typeface="Courier New" panose="02070309020205020404" pitchFamily="49" charset="0"/>
                          <a:cs typeface="Courier New" panose="02070309020205020404" pitchFamily="49" charset="0"/>
                        </a:rPr>
                        <a:t>DELETE</a:t>
                      </a:r>
                    </a:p>
                  </a:txBody>
                  <a:tcPr marL="99060" marR="99060" anchor="ctr"/>
                </a:tc>
                <a:extLst>
                  <a:ext uri="{0D108BD9-81ED-4DB2-BD59-A6C34878D82A}">
                    <a16:rowId xmlns:a16="http://schemas.microsoft.com/office/drawing/2014/main" val="3163124173"/>
                  </a:ext>
                </a:extLst>
              </a:tr>
            </a:tbl>
          </a:graphicData>
        </a:graphic>
      </p:graphicFrame>
    </p:spTree>
    <p:extLst>
      <p:ext uri="{BB962C8B-B14F-4D97-AF65-F5344CB8AC3E}">
        <p14:creationId xmlns:p14="http://schemas.microsoft.com/office/powerpoint/2010/main" val="3078200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normAutofit fontScale="90000"/>
          </a:bodyPr>
          <a:lstStyle/>
          <a:p>
            <a:r>
              <a:rPr lang="en-GB" dirty="0"/>
              <a:t>Designing APIs: common Design Patterns</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34</a:t>
            </a:fld>
            <a:endParaRPr lang="es-ES" dirty="0"/>
          </a:p>
        </p:txBody>
      </p:sp>
      <p:pic>
        <p:nvPicPr>
          <p:cNvPr id="23554" name="Picture 2">
            <a:hlinkClick r:id="rId2"/>
            <a:extLst>
              <a:ext uri="{FF2B5EF4-FFF2-40B4-BE49-F238E27FC236}">
                <a16:creationId xmlns:a16="http://schemas.microsoft.com/office/drawing/2014/main" id="{DC45AEB5-25D7-4F58-82F6-DBA809DAC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667" y="3573017"/>
            <a:ext cx="4071333" cy="328498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33A93BF9-48C4-44A7-9BA3-860F14288BA6}"/>
              </a:ext>
            </a:extLst>
          </p:cNvPr>
          <p:cNvSpPr txBox="1"/>
          <p:nvPr/>
        </p:nvSpPr>
        <p:spPr>
          <a:xfrm>
            <a:off x="457200" y="3616082"/>
            <a:ext cx="5105311" cy="2621230"/>
          </a:xfrm>
          <a:prstGeom prst="rect">
            <a:avLst/>
          </a:prstGeom>
          <a:noFill/>
        </p:spPr>
        <p:txBody>
          <a:bodyPr wrap="square">
            <a:spAutoFit/>
          </a:bodyPr>
          <a:lstStyle/>
          <a:p>
            <a:pPr marL="274320" indent="-274320">
              <a:spcBef>
                <a:spcPts val="600"/>
              </a:spcBef>
              <a:buClr>
                <a:schemeClr val="accent1"/>
              </a:buClr>
              <a:buSzPct val="76000"/>
              <a:buFont typeface="Wingdings 3"/>
              <a:buChar char=""/>
            </a:pPr>
            <a:r>
              <a:rPr lang="en-US" sz="1600" b="1" dirty="0">
                <a:solidFill>
                  <a:srgbClr val="292929"/>
                </a:solidFill>
              </a:rPr>
              <a:t>Pagination:</a:t>
            </a:r>
          </a:p>
          <a:p>
            <a:pPr marL="548640" lvl="1" indent="-274320">
              <a:spcBef>
                <a:spcPts val="500"/>
              </a:spcBef>
              <a:buClr>
                <a:schemeClr val="accent2"/>
              </a:buClr>
              <a:buSzPct val="76000"/>
              <a:buFont typeface="Wingdings 3"/>
              <a:buChar char=""/>
            </a:pPr>
            <a:r>
              <a:rPr lang="en-US" sz="1400" dirty="0">
                <a:solidFill>
                  <a:schemeClr val="tx2"/>
                </a:solidFill>
              </a:rPr>
              <a:t>Some methods, such as </a:t>
            </a:r>
            <a:r>
              <a:rPr lang="en-US" sz="1400" dirty="0">
                <a:solidFill>
                  <a:schemeClr val="tx2"/>
                </a:solidFill>
                <a:latin typeface="Courier New" panose="02070309020205020404" pitchFamily="49" charset="0"/>
                <a:cs typeface="Courier New" panose="02070309020205020404" pitchFamily="49" charset="0"/>
              </a:rPr>
              <a:t>LIST</a:t>
            </a:r>
            <a:r>
              <a:rPr lang="en-US" sz="1400" dirty="0">
                <a:solidFill>
                  <a:schemeClr val="tx2"/>
                </a:solidFill>
              </a:rPr>
              <a:t>, may return many results. In many cases, it is helpful to divide the list of results into a collection of pages and allow clients to retrieve only the pages they need, in order to control the network traffic load and improve the performance on both the server side and the client side. </a:t>
            </a:r>
          </a:p>
          <a:p>
            <a:pPr marL="548640" lvl="1" indent="-274320">
              <a:spcBef>
                <a:spcPts val="500"/>
              </a:spcBef>
              <a:buClr>
                <a:schemeClr val="accent2"/>
              </a:buClr>
              <a:buSzPct val="76000"/>
              <a:buFont typeface="Wingdings 3"/>
              <a:buChar char=""/>
            </a:pPr>
            <a:r>
              <a:rPr lang="en-US" sz="1400" dirty="0">
                <a:solidFill>
                  <a:schemeClr val="tx2"/>
                </a:solidFill>
              </a:rPr>
              <a:t>Page token is merely a string pointing to a specific page of results. Every time a new request is sent to an API endpoint that supports pagination, the server returns the first page of results and a page token.</a:t>
            </a:r>
            <a:endParaRPr lang="es-ES" sz="1400" dirty="0">
              <a:solidFill>
                <a:schemeClr val="tx2"/>
              </a:solidFill>
            </a:endParaRPr>
          </a:p>
        </p:txBody>
      </p:sp>
      <p:sp>
        <p:nvSpPr>
          <p:cNvPr id="6" name="Marcador de contenido 5">
            <a:extLst>
              <a:ext uri="{FF2B5EF4-FFF2-40B4-BE49-F238E27FC236}">
                <a16:creationId xmlns:a16="http://schemas.microsoft.com/office/drawing/2014/main" id="{AE7FAF5D-E15F-4C23-BF0A-D832352CC6E8}"/>
              </a:ext>
            </a:extLst>
          </p:cNvPr>
          <p:cNvSpPr>
            <a:spLocks noGrp="1"/>
          </p:cNvSpPr>
          <p:nvPr>
            <p:ph sz="quarter" idx="1"/>
          </p:nvPr>
        </p:nvSpPr>
        <p:spPr>
          <a:xfrm>
            <a:off x="457200" y="1124744"/>
            <a:ext cx="8507288" cy="4937760"/>
          </a:xfrm>
        </p:spPr>
        <p:txBody>
          <a:bodyPr>
            <a:normAutofit/>
          </a:bodyPr>
          <a:lstStyle/>
          <a:p>
            <a:r>
              <a:rPr lang="en-US" sz="1600" b="1" i="0" dirty="0">
                <a:solidFill>
                  <a:srgbClr val="292929"/>
                </a:solidFill>
                <a:effectLst/>
              </a:rPr>
              <a:t>Batching Design Pattern</a:t>
            </a:r>
            <a:r>
              <a:rPr lang="en-US" sz="1600" b="0" i="0" dirty="0">
                <a:solidFill>
                  <a:srgbClr val="292929"/>
                </a:solidFill>
                <a:effectLst/>
              </a:rPr>
              <a:t>:</a:t>
            </a:r>
          </a:p>
          <a:p>
            <a:pPr lvl="1"/>
            <a:r>
              <a:rPr lang="en-US" sz="1400" dirty="0"/>
              <a:t>If it happens frequently that clients of your API service have to send multiple GET requests to complete one action, such as fetching all the photos in a photo album, consider providing a custom </a:t>
            </a:r>
            <a:r>
              <a:rPr lang="en-US" sz="1400" dirty="0" err="1">
                <a:latin typeface="Courier New" panose="02070309020205020404" pitchFamily="49" charset="0"/>
                <a:cs typeface="Courier New" panose="02070309020205020404" pitchFamily="49" charset="0"/>
              </a:rPr>
              <a:t>batchGet</a:t>
            </a:r>
            <a:r>
              <a:rPr lang="en-US" sz="1400" dirty="0"/>
              <a:t> method in your API service so that clients can get a collection of resources with as little overhead as possible.</a:t>
            </a:r>
          </a:p>
          <a:p>
            <a:r>
              <a:rPr lang="en-US" sz="1600" b="1" i="0" dirty="0">
                <a:solidFill>
                  <a:srgbClr val="292929"/>
                </a:solidFill>
                <a:effectLst/>
              </a:rPr>
              <a:t>Error messages</a:t>
            </a:r>
            <a:r>
              <a:rPr lang="en-US" sz="1600" b="0" i="0" dirty="0">
                <a:solidFill>
                  <a:srgbClr val="292929"/>
                </a:solidFill>
                <a:effectLst/>
              </a:rPr>
              <a:t>:</a:t>
            </a:r>
          </a:p>
          <a:p>
            <a:pPr lvl="1"/>
            <a:r>
              <a:rPr lang="en-US" sz="1400" dirty="0"/>
              <a:t>When your API service cannot serve a request, it should return a message that is clear, context-specific, and helpful.</a:t>
            </a:r>
          </a:p>
          <a:p>
            <a:pPr lvl="1"/>
            <a:r>
              <a:rPr lang="en-US" sz="1400" dirty="0"/>
              <a:t>Your error response should include an error code (machine-readable), an error message (human-readable), and additional contexts (if any) that may help solve the problem.</a:t>
            </a:r>
          </a:p>
          <a:p>
            <a:pPr lvl="2"/>
            <a:r>
              <a:rPr lang="en-US" sz="1200" dirty="0"/>
              <a:t>For HTTP RESTful APIs, you should use </a:t>
            </a:r>
            <a:r>
              <a:rPr lang="en-US" sz="1200" dirty="0">
                <a:hlinkClick r:id="rId4"/>
              </a:rPr>
              <a:t>HTTP status codes</a:t>
            </a:r>
            <a:r>
              <a:rPr lang="en-US" sz="1200" dirty="0"/>
              <a:t> as error codes</a:t>
            </a:r>
          </a:p>
        </p:txBody>
      </p:sp>
    </p:spTree>
    <p:extLst>
      <p:ext uri="{BB962C8B-B14F-4D97-AF65-F5344CB8AC3E}">
        <p14:creationId xmlns:p14="http://schemas.microsoft.com/office/powerpoint/2010/main" val="1427553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normAutofit/>
          </a:bodyPr>
          <a:lstStyle/>
          <a:p>
            <a:r>
              <a:rPr lang="en-GB" dirty="0"/>
              <a:t>Designing APIs: features</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35</a:t>
            </a:fld>
            <a:endParaRPr lang="es-ES" dirty="0"/>
          </a:p>
        </p:txBody>
      </p:sp>
      <p:sp>
        <p:nvSpPr>
          <p:cNvPr id="6" name="Marcador de contenido 5">
            <a:extLst>
              <a:ext uri="{FF2B5EF4-FFF2-40B4-BE49-F238E27FC236}">
                <a16:creationId xmlns:a16="http://schemas.microsoft.com/office/drawing/2014/main" id="{AE7FAF5D-E15F-4C23-BF0A-D832352CC6E8}"/>
              </a:ext>
            </a:extLst>
          </p:cNvPr>
          <p:cNvSpPr>
            <a:spLocks noGrp="1"/>
          </p:cNvSpPr>
          <p:nvPr>
            <p:ph sz="quarter" idx="1"/>
          </p:nvPr>
        </p:nvSpPr>
        <p:spPr>
          <a:xfrm>
            <a:off x="457200" y="1124744"/>
            <a:ext cx="8507288" cy="5184576"/>
          </a:xfrm>
        </p:spPr>
        <p:txBody>
          <a:bodyPr>
            <a:normAutofit lnSpcReduction="10000"/>
          </a:bodyPr>
          <a:lstStyle/>
          <a:p>
            <a:r>
              <a:rPr lang="en-US" sz="1800" b="1" i="0" dirty="0">
                <a:solidFill>
                  <a:srgbClr val="292929"/>
                </a:solidFill>
                <a:effectLst/>
              </a:rPr>
              <a:t>Idempotency:</a:t>
            </a:r>
            <a:endParaRPr lang="en-US" sz="1800" b="0" i="0" dirty="0">
              <a:solidFill>
                <a:srgbClr val="292929"/>
              </a:solidFill>
              <a:effectLst/>
            </a:endParaRPr>
          </a:p>
          <a:p>
            <a:pPr lvl="1"/>
            <a:r>
              <a:rPr lang="en-US" sz="1600" dirty="0"/>
              <a:t>Idempotent methods are routines that always return the same result regardless of how many times you call them.</a:t>
            </a:r>
          </a:p>
          <a:p>
            <a:pPr lvl="2"/>
            <a:r>
              <a:rPr lang="en-US" sz="1400" dirty="0"/>
              <a:t>GET methods are always idempotent but CREATE methods are usually not; if one of your clients begin sending duplicate CREATE requests to your API services inadvertently, unexpected behaviors may occur.</a:t>
            </a:r>
          </a:p>
          <a:p>
            <a:pPr lvl="2"/>
            <a:endParaRPr lang="es-ES" sz="1400" dirty="0"/>
          </a:p>
          <a:p>
            <a:r>
              <a:rPr lang="en-US" sz="1800" b="1" i="0" dirty="0">
                <a:solidFill>
                  <a:srgbClr val="292929"/>
                </a:solidFill>
                <a:effectLst/>
              </a:rPr>
              <a:t>Long running operations:</a:t>
            </a:r>
            <a:endParaRPr lang="en-US" sz="1800" b="0" i="0" dirty="0">
              <a:solidFill>
                <a:srgbClr val="292929"/>
              </a:solidFill>
              <a:effectLst/>
            </a:endParaRPr>
          </a:p>
          <a:p>
            <a:pPr lvl="1"/>
            <a:r>
              <a:rPr lang="en-US" sz="1600" dirty="0"/>
              <a:t>Some API calls take a while to complete. Instead of keeping clients on hold, your API service should immediately return a receipt which clients can refer to later and track the status of operation.</a:t>
            </a:r>
          </a:p>
          <a:p>
            <a:pPr lvl="1"/>
            <a:endParaRPr lang="en-US" sz="1600" dirty="0"/>
          </a:p>
          <a:p>
            <a:r>
              <a:rPr lang="en-US" sz="1800" b="1" i="0" dirty="0">
                <a:solidFill>
                  <a:srgbClr val="292929"/>
                </a:solidFill>
                <a:effectLst/>
              </a:rPr>
              <a:t>Evolving your APIs:</a:t>
            </a:r>
            <a:endParaRPr lang="en-US" sz="1800" b="0" i="0" dirty="0">
              <a:solidFill>
                <a:srgbClr val="292929"/>
              </a:solidFill>
              <a:effectLst/>
            </a:endParaRPr>
          </a:p>
          <a:p>
            <a:pPr lvl="1"/>
            <a:r>
              <a:rPr lang="en-US" sz="1600" dirty="0"/>
              <a:t>As your API service evolves, you may want to introduce new methods and/or modifying old ones.</a:t>
            </a:r>
          </a:p>
          <a:p>
            <a:pPr lvl="1"/>
            <a:r>
              <a:rPr lang="en-US" sz="1600" dirty="0"/>
              <a:t>For compatibility reasons, you may have to provide multiple versions (sets) of APIs at the same time, and it is best to plan this ahead in the designing stage.</a:t>
            </a:r>
          </a:p>
          <a:p>
            <a:pPr lvl="1"/>
            <a:r>
              <a:rPr lang="en-US" sz="1600" dirty="0"/>
              <a:t>If possible, consider providing multiple sets of APIs in one API service rather than running multiple API services at the same time. </a:t>
            </a:r>
          </a:p>
          <a:p>
            <a:pPr lvl="2"/>
            <a:r>
              <a:rPr lang="en-US" sz="1400" dirty="0"/>
              <a:t>Offer versioning support, </a:t>
            </a:r>
            <a:r>
              <a:rPr lang="en-US" sz="1400" b="0" i="0" u="sng" dirty="0">
                <a:effectLst/>
                <a:hlinkClick r:id="rId2"/>
              </a:rPr>
              <a:t>semantics versioning</a:t>
            </a:r>
            <a:r>
              <a:rPr lang="en-US" sz="1400" b="0" i="0" dirty="0">
                <a:solidFill>
                  <a:srgbClr val="292929"/>
                </a:solidFill>
                <a:effectLst/>
              </a:rPr>
              <a:t> is a popular choice. The system features a three-part version routine:</a:t>
            </a:r>
            <a:r>
              <a:rPr lang="en-US" sz="1400" dirty="0"/>
              <a:t>  </a:t>
            </a:r>
            <a:r>
              <a:rPr lang="es-ES" sz="1200" b="0" i="0" dirty="0">
                <a:solidFill>
                  <a:srgbClr val="292929"/>
                </a:solidFill>
                <a:effectLst/>
              </a:rPr>
              <a:t>1.0.0: MAJOR_VERSION.MINOR_VERSION.PATCH_VERSION</a:t>
            </a:r>
            <a:endParaRPr lang="es-ES" sz="1400" dirty="0"/>
          </a:p>
        </p:txBody>
      </p:sp>
    </p:spTree>
    <p:extLst>
      <p:ext uri="{BB962C8B-B14F-4D97-AF65-F5344CB8AC3E}">
        <p14:creationId xmlns:p14="http://schemas.microsoft.com/office/powerpoint/2010/main" val="2894191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lstStyle/>
          <a:p>
            <a:r>
              <a:rPr lang="en-GB" dirty="0"/>
              <a:t>Creating a </a:t>
            </a:r>
            <a:r>
              <a:rPr lang="en-GB" dirty="0">
                <a:hlinkClick r:id="rId2"/>
              </a:rPr>
              <a:t>simple API in Python</a:t>
            </a:r>
            <a:endParaRPr lang="en-GB" dirty="0"/>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36</a:t>
            </a:fld>
            <a:endParaRPr lang="es-ES"/>
          </a:p>
        </p:txBody>
      </p:sp>
      <p:sp>
        <p:nvSpPr>
          <p:cNvPr id="4" name="Marcador de contenido 3">
            <a:extLst>
              <a:ext uri="{FF2B5EF4-FFF2-40B4-BE49-F238E27FC236}">
                <a16:creationId xmlns:a16="http://schemas.microsoft.com/office/drawing/2014/main" id="{09697DD6-455F-4EEE-8F97-0596851C88DA}"/>
              </a:ext>
            </a:extLst>
          </p:cNvPr>
          <p:cNvSpPr>
            <a:spLocks noGrp="1"/>
          </p:cNvSpPr>
          <p:nvPr>
            <p:ph sz="quarter" idx="1"/>
          </p:nvPr>
        </p:nvSpPr>
        <p:spPr>
          <a:xfrm>
            <a:off x="457200" y="1219200"/>
            <a:ext cx="8229600" cy="5306144"/>
          </a:xfrm>
        </p:spPr>
        <p:txBody>
          <a:bodyPr>
            <a:normAutofit fontScale="77500" lnSpcReduction="20000"/>
          </a:bodyPr>
          <a:lstStyle/>
          <a:p>
            <a:r>
              <a:rPr lang="en-GB" dirty="0"/>
              <a:t>Let’s check how to use the </a:t>
            </a:r>
            <a:r>
              <a:rPr lang="en-GB" dirty="0" err="1">
                <a:hlinkClick r:id="rId3"/>
              </a:rPr>
              <a:t>OpenApi</a:t>
            </a:r>
            <a:r>
              <a:rPr lang="en-GB" dirty="0">
                <a:hlinkClick r:id="rId3"/>
              </a:rPr>
              <a:t>-generator</a:t>
            </a:r>
            <a:endParaRPr lang="en-GB" dirty="0"/>
          </a:p>
          <a:p>
            <a:pPr lvl="1"/>
            <a:r>
              <a:rPr lang="en-GB" dirty="0"/>
              <a:t>Check example </a:t>
            </a:r>
            <a:r>
              <a:rPr lang="en-GB" dirty="0" err="1">
                <a:latin typeface="Courier New" panose="02070309020205020404" pitchFamily="49" charset="0"/>
                <a:cs typeface="Courier New" panose="02070309020205020404" pitchFamily="49" charset="0"/>
              </a:rPr>
              <a:t>openapi</a:t>
            </a:r>
            <a:r>
              <a:rPr lang="en-GB" dirty="0">
                <a:latin typeface="Courier New" panose="02070309020205020404" pitchFamily="49" charset="0"/>
                <a:cs typeface="Courier New" panose="02070309020205020404" pitchFamily="49" charset="0"/>
              </a:rPr>
              <a:t>-generator-simple-example</a:t>
            </a:r>
            <a:r>
              <a:rPr lang="en-GB" dirty="0"/>
              <a:t> </a:t>
            </a:r>
          </a:p>
          <a:p>
            <a:pPr lvl="2"/>
            <a:r>
              <a:rPr lang="en-GB" dirty="0">
                <a:hlinkClick r:id="rId4"/>
              </a:rPr>
              <a:t>https://github.com/OpenAPITools/openapi-generator#17---npm</a:t>
            </a:r>
            <a:r>
              <a:rPr lang="en-GB" dirty="0"/>
              <a:t> (</a:t>
            </a:r>
            <a:r>
              <a:rPr lang="es-ES" dirty="0"/>
              <a:t>instrucciones para instalar </a:t>
            </a:r>
            <a:r>
              <a:rPr lang="es-ES" dirty="0" err="1"/>
              <a:t>OpenApi</a:t>
            </a:r>
            <a:r>
              <a:rPr lang="es-ES" dirty="0"/>
              <a:t> </a:t>
            </a:r>
            <a:r>
              <a:rPr lang="es-ES" dirty="0" err="1"/>
              <a:t>generator</a:t>
            </a:r>
            <a:r>
              <a:rPr lang="es-ES" dirty="0"/>
              <a:t> implementado en node.js</a:t>
            </a:r>
            <a:r>
              <a:rPr lang="en-GB" dirty="0"/>
              <a:t>)</a:t>
            </a:r>
          </a:p>
          <a:p>
            <a:pPr lvl="3"/>
            <a:r>
              <a:rPr lang="es-ES" dirty="0"/>
              <a:t>Dependencia: instalar </a:t>
            </a:r>
            <a:r>
              <a:rPr lang="es-ES" dirty="0" err="1"/>
              <a:t>node</a:t>
            </a:r>
            <a:r>
              <a:rPr lang="es-ES" dirty="0"/>
              <a:t> de </a:t>
            </a:r>
            <a:r>
              <a:rPr lang="en-GB" dirty="0">
                <a:hlinkClick r:id="rId5"/>
              </a:rPr>
              <a:t>https://nodejs.org/en/download/</a:t>
            </a:r>
            <a:r>
              <a:rPr lang="en-GB" dirty="0"/>
              <a:t> </a:t>
            </a:r>
          </a:p>
          <a:p>
            <a:pPr marL="274320" lvl="1" indent="0">
              <a:buNone/>
            </a:pPr>
            <a:endParaRPr lang="es-ES" dirty="0"/>
          </a:p>
          <a:p>
            <a:r>
              <a:rPr lang="es-ES" dirty="0" err="1"/>
              <a:t>Example</a:t>
            </a:r>
            <a:r>
              <a:rPr lang="es-ES" dirty="0"/>
              <a:t>: simple API </a:t>
            </a:r>
            <a:r>
              <a:rPr lang="es-ES" dirty="0" err="1"/>
              <a:t>to</a:t>
            </a:r>
            <a:r>
              <a:rPr lang="es-ES" dirty="0"/>
              <a:t> </a:t>
            </a:r>
            <a:r>
              <a:rPr lang="es-ES" dirty="0" err="1"/>
              <a:t>perform</a:t>
            </a:r>
            <a:r>
              <a:rPr lang="es-ES" dirty="0"/>
              <a:t> </a:t>
            </a:r>
            <a:r>
              <a:rPr lang="es-ES" dirty="0" err="1"/>
              <a:t>operations</a:t>
            </a:r>
            <a:r>
              <a:rPr lang="es-ES" dirty="0"/>
              <a:t> </a:t>
            </a:r>
            <a:r>
              <a:rPr lang="es-ES" dirty="0" err="1"/>
              <a:t>over</a:t>
            </a:r>
            <a:r>
              <a:rPr lang="es-ES" dirty="0"/>
              <a:t> </a:t>
            </a:r>
            <a:r>
              <a:rPr lang="es-ES" dirty="0" err="1"/>
              <a:t>resource</a:t>
            </a:r>
            <a:r>
              <a:rPr lang="es-ES" dirty="0"/>
              <a:t> </a:t>
            </a:r>
            <a:r>
              <a:rPr lang="es-ES" dirty="0" err="1">
                <a:latin typeface="Courier New" panose="02070309020205020404" pitchFamily="49" charset="0"/>
                <a:cs typeface="Courier New" panose="02070309020205020404" pitchFamily="49" charset="0"/>
              </a:rPr>
              <a:t>User</a:t>
            </a:r>
            <a:endParaRPr lang="es-ES" dirty="0">
              <a:latin typeface="Courier New" panose="02070309020205020404" pitchFamily="49" charset="0"/>
              <a:cs typeface="Courier New" panose="02070309020205020404" pitchFamily="49" charset="0"/>
            </a:endParaRPr>
          </a:p>
          <a:p>
            <a:pPr lvl="1"/>
            <a:r>
              <a:rPr lang="es-ES" dirty="0"/>
              <a:t>Accesible at: </a:t>
            </a:r>
            <a:r>
              <a:rPr lang="es-ES" b="0" i="0" dirty="0">
                <a:solidFill>
                  <a:srgbClr val="292929"/>
                </a:solidFill>
                <a:effectLst/>
                <a:latin typeface="Courier New" panose="02070309020205020404" pitchFamily="49" charset="0"/>
                <a:cs typeface="Courier New" panose="02070309020205020404" pitchFamily="49" charset="0"/>
              </a:rPr>
              <a:t>//myapiservice.com/</a:t>
            </a:r>
            <a:r>
              <a:rPr lang="es-ES" b="0" i="0" dirty="0" err="1">
                <a:solidFill>
                  <a:srgbClr val="292929"/>
                </a:solidFill>
                <a:effectLst/>
                <a:latin typeface="Courier New" panose="02070309020205020404" pitchFamily="49" charset="0"/>
                <a:cs typeface="Courier New" panose="02070309020205020404" pitchFamily="49" charset="0"/>
              </a:rPr>
              <a:t>users</a:t>
            </a:r>
            <a:r>
              <a:rPr lang="es-ES" b="0" i="0" dirty="0">
                <a:solidFill>
                  <a:srgbClr val="292929"/>
                </a:solidFill>
                <a:effectLst/>
                <a:latin typeface="Courier New" panose="02070309020205020404" pitchFamily="49" charset="0"/>
                <a:cs typeface="Courier New" panose="02070309020205020404" pitchFamily="49" charset="0"/>
              </a:rPr>
              <a:t>/USER-ID </a:t>
            </a:r>
          </a:p>
          <a:p>
            <a:pPr lvl="1"/>
            <a:r>
              <a:rPr lang="es-ES" dirty="0" err="1"/>
              <a:t>Fields</a:t>
            </a:r>
            <a:r>
              <a:rPr lang="es-ES" dirty="0"/>
              <a:t>:</a:t>
            </a:r>
          </a:p>
          <a:p>
            <a:pPr lvl="2"/>
            <a:r>
              <a:rPr lang="en-US" dirty="0">
                <a:latin typeface="Consolas" panose="020B0609020204030204" pitchFamily="49" charset="0"/>
              </a:rPr>
              <a:t>name	Reserved	String</a:t>
            </a:r>
          </a:p>
          <a:p>
            <a:pPr lvl="2"/>
            <a:r>
              <a:rPr lang="en-US" dirty="0" err="1">
                <a:latin typeface="Consolas" panose="020B0609020204030204" pitchFamily="49" charset="0"/>
              </a:rPr>
              <a:t>display_name</a:t>
            </a:r>
            <a:r>
              <a:rPr lang="en-US" dirty="0">
                <a:latin typeface="Consolas" panose="020B0609020204030204" pitchFamily="49" charset="0"/>
              </a:rPr>
              <a:t>	Optional	String</a:t>
            </a:r>
          </a:p>
          <a:p>
            <a:pPr lvl="2"/>
            <a:r>
              <a:rPr lang="en-US" dirty="0">
                <a:latin typeface="Consolas" panose="020B0609020204030204" pitchFamily="49" charset="0"/>
              </a:rPr>
              <a:t>email	Required	String</a:t>
            </a:r>
          </a:p>
          <a:p>
            <a:r>
              <a:rPr lang="en-US" dirty="0"/>
              <a:t>The main input is </a:t>
            </a:r>
            <a:r>
              <a:rPr lang="en-US" dirty="0" err="1">
                <a:latin typeface="Courier New" panose="02070309020205020404" pitchFamily="49" charset="0"/>
                <a:cs typeface="Courier New" panose="02070309020205020404" pitchFamily="49" charset="0"/>
              </a:rPr>
              <a:t>openapi.yaml</a:t>
            </a:r>
            <a:r>
              <a:rPr lang="en-US" dirty="0">
                <a:latin typeface="Courier New" panose="02070309020205020404" pitchFamily="49" charset="0"/>
                <a:cs typeface="Courier New" panose="02070309020205020404" pitchFamily="49" charset="0"/>
              </a:rPr>
              <a:t> </a:t>
            </a:r>
            <a:r>
              <a:rPr lang="en-US" dirty="0"/>
              <a:t>file</a:t>
            </a:r>
          </a:p>
          <a:p>
            <a:r>
              <a:rPr lang="en-US" dirty="0"/>
              <a:t>To generate the server-side issue the following command: </a:t>
            </a:r>
            <a:r>
              <a:rPr lang="en-US" dirty="0" err="1">
                <a:latin typeface="Courier New" panose="02070309020205020404" pitchFamily="49" charset="0"/>
                <a:cs typeface="Courier New" panose="02070309020205020404" pitchFamily="49" charset="0"/>
                <a:hlinkClick r:id="rId6"/>
              </a:rPr>
              <a:t>npx</a:t>
            </a:r>
            <a:r>
              <a:rPr lang="en-US" dirty="0">
                <a:latin typeface="Courier New" panose="02070309020205020404" pitchFamily="49" charset="0"/>
                <a:cs typeface="Courier New" panose="02070309020205020404" pitchFamily="49" charset="0"/>
              </a:rPr>
              <a:t> @openapitools/openapi-generator-cli generate -i </a:t>
            </a:r>
            <a:r>
              <a:rPr lang="en-US" dirty="0" err="1">
                <a:latin typeface="Courier New" panose="02070309020205020404" pitchFamily="49" charset="0"/>
                <a:cs typeface="Courier New" panose="02070309020205020404" pitchFamily="49" charset="0"/>
              </a:rPr>
              <a:t>openapi.yaml</a:t>
            </a:r>
            <a:r>
              <a:rPr lang="en-US" dirty="0">
                <a:latin typeface="Courier New" panose="02070309020205020404" pitchFamily="49" charset="0"/>
                <a:cs typeface="Courier New" panose="02070309020205020404" pitchFamily="49" charset="0"/>
              </a:rPr>
              <a:t> -g python-flask -o </a:t>
            </a:r>
            <a:r>
              <a:rPr lang="en-US" dirty="0" err="1">
                <a:latin typeface="Courier New" panose="02070309020205020404" pitchFamily="49" charset="0"/>
                <a:cs typeface="Courier New" panose="02070309020205020404" pitchFamily="49" charset="0"/>
              </a:rPr>
              <a:t>codegen_server</a:t>
            </a:r>
            <a:r>
              <a:rPr lang="en-US" dirty="0">
                <a:latin typeface="Courier New" panose="02070309020205020404" pitchFamily="49" charset="0"/>
                <a:cs typeface="Courier New" panose="02070309020205020404" pitchFamily="49" charset="0"/>
              </a:rPr>
              <a:t>/ </a:t>
            </a:r>
          </a:p>
          <a:p>
            <a:r>
              <a:rPr lang="es-ES" dirty="0" err="1"/>
              <a:t>To</a:t>
            </a:r>
            <a:r>
              <a:rPr lang="es-ES" dirty="0"/>
              <a:t> prepare </a:t>
            </a:r>
            <a:r>
              <a:rPr lang="es-ES" dirty="0" err="1"/>
              <a:t>the</a:t>
            </a:r>
            <a:r>
              <a:rPr lang="es-ES" dirty="0"/>
              <a:t> </a:t>
            </a:r>
            <a:r>
              <a:rPr lang="es-ES" dirty="0" err="1"/>
              <a:t>client-side</a:t>
            </a:r>
            <a:r>
              <a:rPr lang="es-ES" dirty="0"/>
              <a:t> </a:t>
            </a:r>
            <a:r>
              <a:rPr lang="es-ES" dirty="0" err="1"/>
              <a:t>code</a:t>
            </a:r>
            <a:r>
              <a:rPr lang="es-ES" dirty="0"/>
              <a:t> </a:t>
            </a:r>
            <a:r>
              <a:rPr lang="es-ES" dirty="0" err="1"/>
              <a:t>issue</a:t>
            </a:r>
            <a:r>
              <a:rPr lang="es-ES" dirty="0"/>
              <a:t> </a:t>
            </a:r>
            <a:r>
              <a:rPr lang="es-ES" dirty="0" err="1"/>
              <a:t>the</a:t>
            </a:r>
            <a:r>
              <a:rPr lang="es-ES" dirty="0"/>
              <a:t> </a:t>
            </a:r>
            <a:r>
              <a:rPr lang="es-ES" dirty="0" err="1"/>
              <a:t>following</a:t>
            </a:r>
            <a:r>
              <a:rPr lang="es-ES" dirty="0"/>
              <a:t> </a:t>
            </a:r>
            <a:r>
              <a:rPr lang="es-ES" dirty="0" err="1"/>
              <a:t>command</a:t>
            </a:r>
            <a:r>
              <a:rPr lang="es-ES" dirty="0"/>
              <a:t>: </a:t>
            </a:r>
            <a:r>
              <a:rPr lang="en-US" dirty="0" err="1">
                <a:latin typeface="Courier New" panose="02070309020205020404" pitchFamily="49" charset="0"/>
                <a:cs typeface="Courier New" panose="02070309020205020404" pitchFamily="49" charset="0"/>
              </a:rPr>
              <a:t>npx</a:t>
            </a:r>
            <a:r>
              <a:rPr lang="en-US" dirty="0">
                <a:latin typeface="Courier New" panose="02070309020205020404" pitchFamily="49" charset="0"/>
                <a:cs typeface="Courier New" panose="02070309020205020404" pitchFamily="49" charset="0"/>
              </a:rPr>
              <a:t> @openapitools/openapi-generator-cli generate -i </a:t>
            </a:r>
            <a:r>
              <a:rPr lang="en-US" dirty="0" err="1">
                <a:latin typeface="Courier New" panose="02070309020205020404" pitchFamily="49" charset="0"/>
                <a:cs typeface="Courier New" panose="02070309020205020404" pitchFamily="49" charset="0"/>
              </a:rPr>
              <a:t>openapi.yaml</a:t>
            </a:r>
            <a:r>
              <a:rPr lang="en-US" dirty="0">
                <a:latin typeface="Courier New" panose="02070309020205020404" pitchFamily="49" charset="0"/>
                <a:cs typeface="Courier New" panose="02070309020205020404" pitchFamily="49" charset="0"/>
              </a:rPr>
              <a:t> -g python -o </a:t>
            </a:r>
            <a:r>
              <a:rPr lang="en-US" dirty="0" err="1">
                <a:latin typeface="Courier New" panose="02070309020205020404" pitchFamily="49" charset="0"/>
                <a:cs typeface="Courier New" panose="02070309020205020404" pitchFamily="49" charset="0"/>
              </a:rPr>
              <a:t>codegen_client</a:t>
            </a:r>
            <a:r>
              <a:rPr lang="en-US" dirty="0">
                <a:latin typeface="Courier New" panose="02070309020205020404" pitchFamily="49" charset="0"/>
                <a:cs typeface="Courier New" panose="02070309020205020404" pitchFamily="49" charset="0"/>
              </a:rPr>
              <a:t>/</a:t>
            </a:r>
            <a:endParaRPr lang="es-ES" dirty="0">
              <a:latin typeface="Courier New" panose="02070309020205020404" pitchFamily="49" charset="0"/>
              <a:cs typeface="Courier New" panose="02070309020205020404" pitchFamily="49" charset="0"/>
            </a:endParaRPr>
          </a:p>
          <a:p>
            <a:endParaRPr lang="es-ES" dirty="0">
              <a:latin typeface="Consolas" panose="020B0609020204030204" pitchFamily="49" charset="0"/>
            </a:endParaRPr>
          </a:p>
        </p:txBody>
      </p:sp>
    </p:spTree>
    <p:extLst>
      <p:ext uri="{BB962C8B-B14F-4D97-AF65-F5344CB8AC3E}">
        <p14:creationId xmlns:p14="http://schemas.microsoft.com/office/powerpoint/2010/main" val="1890365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lstStyle/>
          <a:p>
            <a:r>
              <a:rPr lang="en-GB" dirty="0"/>
              <a:t>Creating a </a:t>
            </a:r>
            <a:r>
              <a:rPr lang="en-GB" dirty="0">
                <a:hlinkClick r:id="rId2"/>
              </a:rPr>
              <a:t>simple API in Python</a:t>
            </a:r>
            <a:endParaRPr lang="en-GB" dirty="0"/>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37</a:t>
            </a:fld>
            <a:endParaRPr lang="es-ES"/>
          </a:p>
        </p:txBody>
      </p:sp>
      <p:sp>
        <p:nvSpPr>
          <p:cNvPr id="4" name="Marcador de contenido 3">
            <a:extLst>
              <a:ext uri="{FF2B5EF4-FFF2-40B4-BE49-F238E27FC236}">
                <a16:creationId xmlns:a16="http://schemas.microsoft.com/office/drawing/2014/main" id="{09697DD6-455F-4EEE-8F97-0596851C88DA}"/>
              </a:ext>
            </a:extLst>
          </p:cNvPr>
          <p:cNvSpPr>
            <a:spLocks noGrp="1"/>
          </p:cNvSpPr>
          <p:nvPr>
            <p:ph sz="quarter" idx="1"/>
          </p:nvPr>
        </p:nvSpPr>
        <p:spPr/>
        <p:txBody>
          <a:bodyPr>
            <a:normAutofit fontScale="92500" lnSpcReduction="20000"/>
          </a:bodyPr>
          <a:lstStyle/>
          <a:p>
            <a:r>
              <a:rPr lang="en-GB" dirty="0"/>
              <a:t>Explanation of code generated:</a:t>
            </a:r>
          </a:p>
          <a:p>
            <a:pPr lvl="1"/>
            <a:r>
              <a:rPr lang="en-GB" dirty="0"/>
              <a:t>Two Python packages now reside in </a:t>
            </a:r>
            <a:r>
              <a:rPr lang="en-GB" dirty="0" err="1">
                <a:latin typeface="Courier New" panose="02070309020205020404" pitchFamily="49" charset="0"/>
                <a:cs typeface="Courier New" panose="02070309020205020404" pitchFamily="49" charset="0"/>
              </a:rPr>
              <a:t>codegen_server</a:t>
            </a:r>
            <a:r>
              <a:rPr lang="en-GB" dirty="0">
                <a:latin typeface="Courier New" panose="02070309020205020404" pitchFamily="49" charset="0"/>
                <a:cs typeface="Courier New" panose="02070309020205020404" pitchFamily="49" charset="0"/>
              </a:rPr>
              <a:t> </a:t>
            </a:r>
            <a:r>
              <a:rPr lang="en-GB" dirty="0"/>
              <a:t>and </a:t>
            </a:r>
            <a:r>
              <a:rPr lang="en-GB" dirty="0" err="1">
                <a:latin typeface="Courier New" panose="02070309020205020404" pitchFamily="49" charset="0"/>
                <a:cs typeface="Courier New" panose="02070309020205020404" pitchFamily="49" charset="0"/>
              </a:rPr>
              <a:t>codegen_client</a:t>
            </a:r>
            <a:r>
              <a:rPr lang="en-GB" dirty="0"/>
              <a:t>. </a:t>
            </a:r>
          </a:p>
          <a:p>
            <a:pPr lvl="1"/>
            <a:r>
              <a:rPr lang="en-GB" dirty="0"/>
              <a:t>The schemas (</a:t>
            </a:r>
            <a:r>
              <a:rPr lang="en-GB" dirty="0">
                <a:latin typeface="Courier New" panose="02070309020205020404" pitchFamily="49" charset="0"/>
                <a:cs typeface="Courier New" panose="02070309020205020404" pitchFamily="49" charset="0"/>
              </a:rPr>
              <a:t>User</a:t>
            </a:r>
            <a:r>
              <a:rPr lang="en-GB" dirty="0"/>
              <a:t> and </a:t>
            </a:r>
            <a:r>
              <a:rPr lang="en-GB" dirty="0" err="1">
                <a:latin typeface="Courier New" panose="02070309020205020404" pitchFamily="49" charset="0"/>
                <a:cs typeface="Courier New" panose="02070309020205020404" pitchFamily="49" charset="0"/>
              </a:rPr>
              <a:t>ErrorMessage</a:t>
            </a:r>
            <a:r>
              <a:rPr lang="en-GB" dirty="0"/>
              <a:t>) live in the models folder of </a:t>
            </a:r>
            <a:r>
              <a:rPr lang="en-GB" dirty="0" err="1">
                <a:latin typeface="Courier New" panose="02070309020205020404" pitchFamily="49" charset="0"/>
                <a:cs typeface="Courier New" panose="02070309020205020404" pitchFamily="49" charset="0"/>
              </a:rPr>
              <a:t>codegen_server</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openapi_server</a:t>
            </a:r>
            <a:r>
              <a:rPr lang="en-GB" dirty="0">
                <a:latin typeface="Courier New" panose="02070309020205020404" pitchFamily="49" charset="0"/>
                <a:cs typeface="Courier New" panose="02070309020205020404" pitchFamily="49" charset="0"/>
              </a:rPr>
              <a:t> </a:t>
            </a:r>
            <a:r>
              <a:rPr lang="en-GB" dirty="0"/>
              <a:t>and </a:t>
            </a:r>
            <a:r>
              <a:rPr lang="en-GB" dirty="0" err="1">
                <a:latin typeface="Courier New" panose="02070309020205020404" pitchFamily="49" charset="0"/>
                <a:cs typeface="Courier New" panose="02070309020205020404" pitchFamily="49" charset="0"/>
              </a:rPr>
              <a:t>codegen_client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openapi_client</a:t>
            </a:r>
            <a:r>
              <a:rPr lang="en-GB" dirty="0">
                <a:latin typeface="Courier New" panose="02070309020205020404" pitchFamily="49" charset="0"/>
                <a:cs typeface="Courier New" panose="02070309020205020404" pitchFamily="49" charset="0"/>
              </a:rPr>
              <a:t> </a:t>
            </a:r>
            <a:r>
              <a:rPr lang="en-GB" dirty="0"/>
              <a:t>as standard Python classes. </a:t>
            </a:r>
          </a:p>
          <a:p>
            <a:pPr lvl="1"/>
            <a:r>
              <a:rPr lang="en-GB" sz="2500" dirty="0">
                <a:latin typeface="Courier New" panose="02070309020205020404" pitchFamily="49" charset="0"/>
                <a:cs typeface="Courier New" panose="02070309020205020404" pitchFamily="49" charset="0"/>
              </a:rPr>
              <a:t>controllers</a:t>
            </a:r>
            <a:r>
              <a:rPr lang="en-GB" dirty="0"/>
              <a:t> in </a:t>
            </a:r>
            <a:r>
              <a:rPr lang="en-GB" sz="2500" dirty="0" err="1">
                <a:latin typeface="Courier New" panose="02070309020205020404" pitchFamily="49" charset="0"/>
                <a:cs typeface="Courier New" panose="02070309020205020404" pitchFamily="49" charset="0"/>
              </a:rPr>
              <a:t>codegen_server</a:t>
            </a:r>
            <a:r>
              <a:rPr lang="en-GB" sz="2500" dirty="0">
                <a:latin typeface="Courier New" panose="02070309020205020404" pitchFamily="49" charset="0"/>
                <a:cs typeface="Courier New" panose="02070309020205020404" pitchFamily="49" charset="0"/>
              </a:rPr>
              <a:t>/</a:t>
            </a:r>
            <a:r>
              <a:rPr lang="en-GB" sz="2500" dirty="0" err="1">
                <a:latin typeface="Courier New" panose="02070309020205020404" pitchFamily="49" charset="0"/>
                <a:cs typeface="Courier New" panose="02070309020205020404" pitchFamily="49" charset="0"/>
              </a:rPr>
              <a:t>openapi_server</a:t>
            </a:r>
            <a:r>
              <a:rPr lang="en-GB" sz="2500" dirty="0">
                <a:latin typeface="Courier New" panose="02070309020205020404" pitchFamily="49" charset="0"/>
                <a:cs typeface="Courier New" panose="02070309020205020404" pitchFamily="49" charset="0"/>
              </a:rPr>
              <a:t> </a:t>
            </a:r>
            <a:r>
              <a:rPr lang="en-GB" dirty="0"/>
              <a:t>specifies how the API service runs; modify the controllers to create your own HTTP RESTful API service. </a:t>
            </a:r>
          </a:p>
          <a:p>
            <a:pPr lvl="2"/>
            <a:r>
              <a:rPr lang="en-GB" dirty="0"/>
              <a:t>See </a:t>
            </a:r>
            <a:r>
              <a:rPr lang="en-GB" sz="2500" dirty="0" err="1">
                <a:solidFill>
                  <a:schemeClr val="tx2"/>
                </a:solidFill>
                <a:latin typeface="Courier New" panose="02070309020205020404" pitchFamily="49" charset="0"/>
                <a:cs typeface="Courier New" panose="02070309020205020404" pitchFamily="49" charset="0"/>
              </a:rPr>
              <a:t>openapi</a:t>
            </a:r>
            <a:r>
              <a:rPr lang="en-GB" sz="2500" dirty="0">
                <a:solidFill>
                  <a:schemeClr val="tx2"/>
                </a:solidFill>
                <a:latin typeface="Courier New" panose="02070309020205020404" pitchFamily="49" charset="0"/>
                <a:cs typeface="Courier New" panose="02070309020205020404" pitchFamily="49" charset="0"/>
              </a:rPr>
              <a:t>/</a:t>
            </a:r>
            <a:r>
              <a:rPr lang="en-GB" sz="2500" dirty="0" err="1">
                <a:solidFill>
                  <a:schemeClr val="tx2"/>
                </a:solidFill>
                <a:latin typeface="Courier New" panose="02070309020205020404" pitchFamily="49" charset="0"/>
                <a:cs typeface="Courier New" panose="02070309020205020404" pitchFamily="49" charset="0"/>
              </a:rPr>
              <a:t>getting_started</a:t>
            </a:r>
            <a:r>
              <a:rPr lang="en-GB" sz="2500" dirty="0">
                <a:solidFill>
                  <a:schemeClr val="tx2"/>
                </a:solidFill>
                <a:latin typeface="Courier New" panose="02070309020205020404" pitchFamily="49" charset="0"/>
                <a:cs typeface="Courier New" panose="02070309020205020404" pitchFamily="49" charset="0"/>
              </a:rPr>
              <a:t>/</a:t>
            </a:r>
            <a:r>
              <a:rPr lang="en-GB" sz="2500" dirty="0" err="1">
                <a:solidFill>
                  <a:schemeClr val="tx2"/>
                </a:solidFill>
                <a:latin typeface="Courier New" panose="02070309020205020404" pitchFamily="49" charset="0"/>
                <a:cs typeface="Courier New" panose="02070309020205020404" pitchFamily="49" charset="0"/>
              </a:rPr>
              <a:t>codegen_server_completed</a:t>
            </a:r>
            <a:r>
              <a:rPr lang="en-GB" sz="2500" dirty="0">
                <a:solidFill>
                  <a:schemeClr val="tx2"/>
                </a:solidFill>
                <a:latin typeface="Courier New" panose="02070309020205020404" pitchFamily="49" charset="0"/>
                <a:cs typeface="Courier New" panose="02070309020205020404" pitchFamily="49" charset="0"/>
              </a:rPr>
              <a:t> </a:t>
            </a:r>
            <a:r>
              <a:rPr lang="en-GB" dirty="0"/>
              <a:t>for an example. </a:t>
            </a:r>
          </a:p>
          <a:p>
            <a:pPr lvl="2"/>
            <a:r>
              <a:rPr lang="en-GB" dirty="0"/>
              <a:t>The default controller (</a:t>
            </a:r>
            <a:r>
              <a:rPr lang="en-GB" sz="2500" dirty="0" err="1">
                <a:solidFill>
                  <a:schemeClr val="tx2"/>
                </a:solidFill>
                <a:latin typeface="Courier New" panose="02070309020205020404" pitchFamily="49" charset="0"/>
                <a:cs typeface="Courier New" panose="02070309020205020404" pitchFamily="49" charset="0"/>
              </a:rPr>
              <a:t>codegen_server_completed</a:t>
            </a:r>
            <a:r>
              <a:rPr lang="en-GB" sz="2500" dirty="0">
                <a:solidFill>
                  <a:schemeClr val="tx2"/>
                </a:solidFill>
                <a:latin typeface="Courier New" panose="02070309020205020404" pitchFamily="49" charset="0"/>
                <a:cs typeface="Courier New" panose="02070309020205020404" pitchFamily="49" charset="0"/>
              </a:rPr>
              <a:t>/</a:t>
            </a:r>
            <a:r>
              <a:rPr lang="en-GB" sz="2500" dirty="0" err="1">
                <a:solidFill>
                  <a:schemeClr val="tx2"/>
                </a:solidFill>
                <a:latin typeface="Courier New" panose="02070309020205020404" pitchFamily="49" charset="0"/>
                <a:cs typeface="Courier New" panose="02070309020205020404" pitchFamily="49" charset="0"/>
              </a:rPr>
              <a:t>openapi_server</a:t>
            </a:r>
            <a:r>
              <a:rPr lang="en-GB" sz="2500" dirty="0">
                <a:solidFill>
                  <a:schemeClr val="tx2"/>
                </a:solidFill>
                <a:latin typeface="Courier New" panose="02070309020205020404" pitchFamily="49" charset="0"/>
                <a:cs typeface="Courier New" panose="02070309020205020404" pitchFamily="49" charset="0"/>
              </a:rPr>
              <a:t>/controllers/default_controller.py</a:t>
            </a:r>
            <a:r>
              <a:rPr lang="en-GB" dirty="0"/>
              <a:t>) </a:t>
            </a:r>
          </a:p>
          <a:p>
            <a:endParaRPr lang="es-ES" dirty="0">
              <a:latin typeface="Consolas" panose="020B0609020204030204" pitchFamily="49" charset="0"/>
            </a:endParaRPr>
          </a:p>
        </p:txBody>
      </p:sp>
    </p:spTree>
    <p:extLst>
      <p:ext uri="{BB962C8B-B14F-4D97-AF65-F5344CB8AC3E}">
        <p14:creationId xmlns:p14="http://schemas.microsoft.com/office/powerpoint/2010/main" val="2209940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lstStyle/>
          <a:p>
            <a:r>
              <a:rPr lang="es-ES" dirty="0" err="1"/>
              <a:t>Creating</a:t>
            </a:r>
            <a:r>
              <a:rPr lang="es-ES" dirty="0"/>
              <a:t> a </a:t>
            </a:r>
            <a:r>
              <a:rPr lang="es-ES" dirty="0">
                <a:hlinkClick r:id="rId2"/>
              </a:rPr>
              <a:t>simple API in Python</a:t>
            </a:r>
            <a:endParaRPr lang="es-ES" dirty="0"/>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38</a:t>
            </a:fld>
            <a:endParaRPr lang="es-ES"/>
          </a:p>
        </p:txBody>
      </p:sp>
      <p:sp>
        <p:nvSpPr>
          <p:cNvPr id="4" name="Marcador de contenido 3">
            <a:extLst>
              <a:ext uri="{FF2B5EF4-FFF2-40B4-BE49-F238E27FC236}">
                <a16:creationId xmlns:a16="http://schemas.microsoft.com/office/drawing/2014/main" id="{09697DD6-455F-4EEE-8F97-0596851C88DA}"/>
              </a:ext>
            </a:extLst>
          </p:cNvPr>
          <p:cNvSpPr>
            <a:spLocks noGrp="1"/>
          </p:cNvSpPr>
          <p:nvPr>
            <p:ph sz="quarter" idx="1"/>
          </p:nvPr>
        </p:nvSpPr>
        <p:spPr/>
        <p:txBody>
          <a:bodyPr>
            <a:normAutofit/>
          </a:bodyPr>
          <a:lstStyle/>
          <a:p>
            <a:r>
              <a:rPr lang="en-GB" dirty="0"/>
              <a:t>Let’s run the server-side code:</a:t>
            </a:r>
          </a:p>
          <a:p>
            <a:pPr lvl="1"/>
            <a:r>
              <a:rPr lang="en-US" dirty="0">
                <a:latin typeface="Courier New" panose="02070309020205020404" pitchFamily="49" charset="0"/>
                <a:cs typeface="Courier New" panose="02070309020205020404" pitchFamily="49" charset="0"/>
              </a:rPr>
              <a:t>pip3 install -r requirements.txt</a:t>
            </a:r>
            <a:endParaRPr lang="es-ES" dirty="0">
              <a:latin typeface="Courier New" panose="02070309020205020404" pitchFamily="49" charset="0"/>
              <a:cs typeface="Courier New" panose="02070309020205020404" pitchFamily="49" charset="0"/>
            </a:endParaRPr>
          </a:p>
          <a:p>
            <a:pPr lvl="1"/>
            <a:r>
              <a:rPr lang="es-ES" dirty="0" err="1">
                <a:latin typeface="Courier New" panose="02070309020205020404" pitchFamily="49" charset="0"/>
                <a:cs typeface="Courier New" panose="02070309020205020404" pitchFamily="49" charset="0"/>
              </a:rPr>
              <a:t>python</a:t>
            </a:r>
            <a:r>
              <a:rPr lang="es-ES" dirty="0">
                <a:latin typeface="Courier New" panose="02070309020205020404" pitchFamily="49" charset="0"/>
                <a:cs typeface="Courier New" panose="02070309020205020404" pitchFamily="49" charset="0"/>
              </a:rPr>
              <a:t> -m </a:t>
            </a:r>
            <a:r>
              <a:rPr lang="es-ES" dirty="0" err="1">
                <a:latin typeface="Courier New" panose="02070309020205020404" pitchFamily="49" charset="0"/>
                <a:cs typeface="Courier New" panose="02070309020205020404" pitchFamily="49" charset="0"/>
              </a:rPr>
              <a:t>openapi_server</a:t>
            </a:r>
            <a:endParaRPr lang="es-ES" dirty="0">
              <a:latin typeface="Courier New" panose="02070309020205020404" pitchFamily="49" charset="0"/>
              <a:cs typeface="Courier New" panose="02070309020205020404" pitchFamily="49" charset="0"/>
            </a:endParaRPr>
          </a:p>
          <a:p>
            <a:pPr lvl="1"/>
            <a:r>
              <a:rPr lang="en-GB" dirty="0"/>
              <a:t>Go to: </a:t>
            </a:r>
          </a:p>
          <a:p>
            <a:pPr lvl="2"/>
            <a:r>
              <a:rPr lang="en-GB" dirty="0">
                <a:hlinkClick r:id="rId3"/>
              </a:rPr>
              <a:t>http://127.0.0.1:8080/openapi.json</a:t>
            </a:r>
            <a:r>
              <a:rPr lang="en-GB" dirty="0"/>
              <a:t> (</a:t>
            </a:r>
            <a:r>
              <a:rPr lang="en-GB" dirty="0" err="1"/>
              <a:t>openapi.json</a:t>
            </a:r>
            <a:r>
              <a:rPr lang="en-GB" dirty="0"/>
              <a:t> spec)</a:t>
            </a:r>
          </a:p>
          <a:p>
            <a:pPr lvl="2"/>
            <a:r>
              <a:rPr lang="en-GB" dirty="0">
                <a:hlinkClick r:id="rId4"/>
              </a:rPr>
              <a:t>http://127.0.0.1:8080/openapi.yaml</a:t>
            </a:r>
            <a:r>
              <a:rPr lang="en-GB" dirty="0"/>
              <a:t> (same but in JSON format) </a:t>
            </a:r>
            <a:r>
              <a:rPr lang="en-GB" dirty="0">
                <a:sym typeface="Wingdings" panose="05000000000000000000" pitchFamily="2" charset="2"/>
              </a:rPr>
              <a:t> to make it viewable install </a:t>
            </a:r>
            <a:r>
              <a:rPr lang="en-GB" dirty="0">
                <a:sym typeface="Wingdings" panose="05000000000000000000" pitchFamily="2" charset="2"/>
                <a:hlinkClick r:id="rId5"/>
              </a:rPr>
              <a:t>JSON Viewer</a:t>
            </a:r>
            <a:endParaRPr lang="en-GB" dirty="0">
              <a:sym typeface="Wingdings" panose="05000000000000000000" pitchFamily="2" charset="2"/>
            </a:endParaRPr>
          </a:p>
          <a:p>
            <a:pPr lvl="2"/>
            <a:r>
              <a:rPr lang="en-GB" dirty="0"/>
              <a:t>To interact through Swagger interface go to: </a:t>
            </a:r>
            <a:r>
              <a:rPr lang="en-GB" dirty="0">
                <a:hlinkClick r:id="rId6"/>
              </a:rPr>
              <a:t>http://127.0.0.1:8080/ui</a:t>
            </a:r>
            <a:r>
              <a:rPr lang="en-GB" dirty="0"/>
              <a:t> </a:t>
            </a:r>
          </a:p>
          <a:p>
            <a:pPr marL="274320" lvl="1" indent="0">
              <a:buNone/>
            </a:pPr>
            <a:endParaRPr lang="es-ES" dirty="0"/>
          </a:p>
          <a:p>
            <a:pPr lvl="1"/>
            <a:endParaRPr lang="es-ES" dirty="0"/>
          </a:p>
          <a:p>
            <a:endParaRPr lang="es-ES" dirty="0">
              <a:latin typeface="Consolas" panose="020B0609020204030204" pitchFamily="49" charset="0"/>
            </a:endParaRPr>
          </a:p>
        </p:txBody>
      </p:sp>
    </p:spTree>
    <p:extLst>
      <p:ext uri="{BB962C8B-B14F-4D97-AF65-F5344CB8AC3E}">
        <p14:creationId xmlns:p14="http://schemas.microsoft.com/office/powerpoint/2010/main" val="1711330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normAutofit fontScale="90000"/>
          </a:bodyPr>
          <a:lstStyle/>
          <a:p>
            <a:r>
              <a:rPr lang="en-GB" dirty="0"/>
              <a:t>Creating a more sophisticated APIs in Python</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39</a:t>
            </a:fld>
            <a:endParaRPr lang="es-ES"/>
          </a:p>
        </p:txBody>
      </p:sp>
      <p:sp>
        <p:nvSpPr>
          <p:cNvPr id="4" name="Marcador de contenido 3">
            <a:extLst>
              <a:ext uri="{FF2B5EF4-FFF2-40B4-BE49-F238E27FC236}">
                <a16:creationId xmlns:a16="http://schemas.microsoft.com/office/drawing/2014/main" id="{09697DD6-455F-4EEE-8F97-0596851C88DA}"/>
              </a:ext>
            </a:extLst>
          </p:cNvPr>
          <p:cNvSpPr>
            <a:spLocks noGrp="1"/>
          </p:cNvSpPr>
          <p:nvPr>
            <p:ph sz="quarter" idx="1"/>
          </p:nvPr>
        </p:nvSpPr>
        <p:spPr/>
        <p:txBody>
          <a:bodyPr>
            <a:normAutofit/>
          </a:bodyPr>
          <a:lstStyle/>
          <a:p>
            <a:r>
              <a:rPr lang="en-GB" dirty="0"/>
              <a:t>Documentation: </a:t>
            </a:r>
            <a:r>
              <a:rPr lang="en-GB" dirty="0">
                <a:hlinkClick r:id="rId2"/>
              </a:rPr>
              <a:t>https://medium.com/@ratrosy/building-apis-with-openapi-continued-5d0faaed32eb</a:t>
            </a:r>
            <a:r>
              <a:rPr lang="en-GB" dirty="0"/>
              <a:t> </a:t>
            </a:r>
          </a:p>
          <a:p>
            <a:r>
              <a:rPr lang="en-GB" dirty="0"/>
              <a:t>We will review in practice:</a:t>
            </a:r>
          </a:p>
          <a:p>
            <a:pPr lvl="1"/>
            <a:r>
              <a:rPr lang="en-GB" dirty="0"/>
              <a:t>Common patterns for implementing CREATE, LIST, UPDATE, and DELETE methods in HTTP RESTful API services</a:t>
            </a:r>
          </a:p>
          <a:p>
            <a:pPr lvl="1"/>
            <a:r>
              <a:rPr lang="en-GB" dirty="0"/>
              <a:t>Batching in HTTP RESTful API services</a:t>
            </a:r>
          </a:p>
          <a:p>
            <a:pPr lvl="1"/>
            <a:r>
              <a:rPr lang="en-GB" dirty="0"/>
              <a:t>Common patterns for error handling and pagination in HTTP RESTful API services</a:t>
            </a:r>
          </a:p>
          <a:p>
            <a:endParaRPr lang="es-ES" dirty="0">
              <a:latin typeface="Consolas" panose="020B0609020204030204" pitchFamily="49" charset="0"/>
            </a:endParaRPr>
          </a:p>
        </p:txBody>
      </p:sp>
    </p:spTree>
    <p:extLst>
      <p:ext uri="{BB962C8B-B14F-4D97-AF65-F5344CB8AC3E}">
        <p14:creationId xmlns:p14="http://schemas.microsoft.com/office/powerpoint/2010/main" val="36525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3386D-C374-4FA0-BC1A-719A00DD5F93}"/>
              </a:ext>
            </a:extLst>
          </p:cNvPr>
          <p:cNvSpPr>
            <a:spLocks noGrp="1"/>
          </p:cNvSpPr>
          <p:nvPr>
            <p:ph type="title"/>
          </p:nvPr>
        </p:nvSpPr>
        <p:spPr/>
        <p:txBody>
          <a:bodyPr/>
          <a:lstStyle/>
          <a:p>
            <a:r>
              <a:rPr lang="es-ES" dirty="0" err="1"/>
              <a:t>Importance</a:t>
            </a:r>
            <a:r>
              <a:rPr lang="es-ES" dirty="0"/>
              <a:t> of Software </a:t>
            </a:r>
            <a:r>
              <a:rPr lang="es-ES" dirty="0" err="1"/>
              <a:t>Architecture</a:t>
            </a:r>
            <a:r>
              <a:rPr lang="es-ES" dirty="0"/>
              <a:t> </a:t>
            </a:r>
          </a:p>
        </p:txBody>
      </p:sp>
      <p:sp>
        <p:nvSpPr>
          <p:cNvPr id="3" name="Marcador de número de diapositiva 2">
            <a:extLst>
              <a:ext uri="{FF2B5EF4-FFF2-40B4-BE49-F238E27FC236}">
                <a16:creationId xmlns:a16="http://schemas.microsoft.com/office/drawing/2014/main" id="{0839A1D6-92BA-4E5A-AF36-AE4B09D410E0}"/>
              </a:ext>
            </a:extLst>
          </p:cNvPr>
          <p:cNvSpPr>
            <a:spLocks noGrp="1"/>
          </p:cNvSpPr>
          <p:nvPr>
            <p:ph type="sldNum" sz="quarter" idx="12"/>
          </p:nvPr>
        </p:nvSpPr>
        <p:spPr/>
        <p:txBody>
          <a:bodyPr/>
          <a:lstStyle/>
          <a:p>
            <a:fld id="{132FADFE-3B8F-471C-ABF0-DBC7717ECBBC}" type="slidenum">
              <a:rPr lang="es-ES" smtClean="0"/>
              <a:pPr/>
              <a:t>4</a:t>
            </a:fld>
            <a:endParaRPr lang="es-ES"/>
          </a:p>
        </p:txBody>
      </p:sp>
      <p:sp>
        <p:nvSpPr>
          <p:cNvPr id="4" name="Marcador de contenido 3">
            <a:extLst>
              <a:ext uri="{FF2B5EF4-FFF2-40B4-BE49-F238E27FC236}">
                <a16:creationId xmlns:a16="http://schemas.microsoft.com/office/drawing/2014/main" id="{425EA46A-1EC4-4990-8CFC-F0C8E727F783}"/>
              </a:ext>
            </a:extLst>
          </p:cNvPr>
          <p:cNvSpPr>
            <a:spLocks noGrp="1"/>
          </p:cNvSpPr>
          <p:nvPr>
            <p:ph sz="quarter" idx="1"/>
          </p:nvPr>
        </p:nvSpPr>
        <p:spPr/>
        <p:txBody>
          <a:bodyPr>
            <a:normAutofit lnSpcReduction="10000"/>
          </a:bodyPr>
          <a:lstStyle/>
          <a:p>
            <a:r>
              <a:rPr lang="en-US" sz="2800" dirty="0"/>
              <a:t>Software architecture is used to define the skeleton and the high-level components of a system and how they will all work together. </a:t>
            </a:r>
          </a:p>
          <a:p>
            <a:pPr lvl="1"/>
            <a:r>
              <a:rPr lang="en-US" sz="2000" dirty="0"/>
              <a:t>Choosing an architecture will determine how you deal with performance, fault tolerance, scalability, and reliability.</a:t>
            </a:r>
          </a:p>
          <a:p>
            <a:pPr lvl="1"/>
            <a:r>
              <a:rPr lang="en-US" sz="2000" dirty="0"/>
              <a:t>The architecture is the base. </a:t>
            </a:r>
          </a:p>
          <a:p>
            <a:pPr lvl="1"/>
            <a:r>
              <a:rPr lang="en-US" sz="2000" dirty="0"/>
              <a:t>It should be carefully thought out to avoid major design changes and code refactoring later.</a:t>
            </a:r>
          </a:p>
          <a:p>
            <a:r>
              <a:rPr lang="en-US" sz="2800" dirty="0"/>
              <a:t>Software design is responsible for the code-level design — what each module is doing, the classes scope, and the functions, purposes, etc.</a:t>
            </a:r>
          </a:p>
          <a:p>
            <a:pPr lvl="1"/>
            <a:r>
              <a:rPr lang="en-US" sz="2000" dirty="0"/>
              <a:t>Design patterns: </a:t>
            </a:r>
            <a:r>
              <a:rPr lang="en-US" sz="2000" dirty="0">
                <a:hlinkClick r:id="rId2"/>
              </a:rPr>
              <a:t>https://www.educative.io/blog/the-7-most-important-software-design-patterns</a:t>
            </a:r>
            <a:endParaRPr lang="en-US" sz="2000" dirty="0"/>
          </a:p>
          <a:p>
            <a:pPr marL="274320" lvl="1" indent="0">
              <a:buNone/>
            </a:pPr>
            <a:endParaRPr lang="es-ES" sz="2000" dirty="0"/>
          </a:p>
        </p:txBody>
      </p:sp>
    </p:spTree>
    <p:extLst>
      <p:ext uri="{BB962C8B-B14F-4D97-AF65-F5344CB8AC3E}">
        <p14:creationId xmlns:p14="http://schemas.microsoft.com/office/powerpoint/2010/main" val="1850420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n-GB" dirty="0"/>
              <a:t>Use case: create a photo album</a:t>
            </a:r>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40</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p:txBody>
          <a:bodyPr>
            <a:normAutofit/>
          </a:bodyPr>
          <a:lstStyle/>
          <a:p>
            <a:r>
              <a:rPr lang="en-US" sz="1600" dirty="0"/>
              <a:t>A full-fledged photo album service where users can create (upload), list, get, and delete their photos. The service has two resources, User and Photo, and provides the following methods (endpoints):</a:t>
            </a:r>
          </a:p>
          <a:p>
            <a:r>
              <a:rPr lang="en-US" sz="1600" dirty="0"/>
              <a:t>HTTP RESTful API service in this tutorial is built from a </a:t>
            </a:r>
            <a:r>
              <a:rPr lang="en-US" sz="1600" dirty="0" err="1"/>
              <a:t>OpenAPI</a:t>
            </a:r>
            <a:r>
              <a:rPr lang="en-US" sz="1600" dirty="0"/>
              <a:t> specification file, </a:t>
            </a:r>
            <a:r>
              <a:rPr lang="en-US" sz="1600" dirty="0" err="1">
                <a:latin typeface="Consolas" panose="020B0609020204030204" pitchFamily="49" charset="0"/>
                <a:hlinkClick r:id="rId2"/>
              </a:rPr>
              <a:t>openapi.yaml</a:t>
            </a:r>
            <a:endParaRPr lang="en-US" sz="1600" dirty="0">
              <a:latin typeface="Consolas" panose="020B0609020204030204" pitchFamily="49" charset="0"/>
            </a:endParaRPr>
          </a:p>
          <a:p>
            <a:pPr lvl="1"/>
            <a:r>
              <a:rPr lang="en-US" sz="1400" dirty="0"/>
              <a:t>Source code available at: </a:t>
            </a:r>
            <a:r>
              <a:rPr lang="en-US" sz="1400" dirty="0">
                <a:hlinkClick r:id="rId3"/>
              </a:rPr>
              <a:t>https://github.com/michaelawyu/api_tutorial/tree/master/openapi/photo_album</a:t>
            </a:r>
            <a:r>
              <a:rPr lang="en-US" sz="1400" dirty="0"/>
              <a:t> </a:t>
            </a:r>
          </a:p>
          <a:p>
            <a:pPr lvl="1"/>
            <a:endParaRPr lang="es-ES" sz="1400" dirty="0"/>
          </a:p>
        </p:txBody>
      </p:sp>
      <p:graphicFrame>
        <p:nvGraphicFramePr>
          <p:cNvPr id="6" name="Tabla 5">
            <a:extLst>
              <a:ext uri="{FF2B5EF4-FFF2-40B4-BE49-F238E27FC236}">
                <a16:creationId xmlns:a16="http://schemas.microsoft.com/office/drawing/2014/main" id="{12C83420-6D52-4962-882B-134042C3DBFB}"/>
              </a:ext>
            </a:extLst>
          </p:cNvPr>
          <p:cNvGraphicFramePr>
            <a:graphicFrameLocks noGrp="1"/>
          </p:cNvGraphicFramePr>
          <p:nvPr>
            <p:extLst>
              <p:ext uri="{D42A27DB-BD31-4B8C-83A1-F6EECF244321}">
                <p14:modId xmlns:p14="http://schemas.microsoft.com/office/powerpoint/2010/main" val="1551535670"/>
              </p:ext>
            </p:extLst>
          </p:nvPr>
        </p:nvGraphicFramePr>
        <p:xfrm>
          <a:off x="457200" y="3140968"/>
          <a:ext cx="8229600" cy="2956560"/>
        </p:xfrm>
        <a:graphic>
          <a:graphicData uri="http://schemas.openxmlformats.org/drawingml/2006/table">
            <a:tbl>
              <a:tblPr>
                <a:tableStyleId>{BC89EF96-8CEA-46FF-86C4-4CE0E7609802}</a:tableStyleId>
              </a:tblPr>
              <a:tblGrid>
                <a:gridCol w="4114800">
                  <a:extLst>
                    <a:ext uri="{9D8B030D-6E8A-4147-A177-3AD203B41FA5}">
                      <a16:colId xmlns:a16="http://schemas.microsoft.com/office/drawing/2014/main" val="3177884777"/>
                    </a:ext>
                  </a:extLst>
                </a:gridCol>
                <a:gridCol w="4114800">
                  <a:extLst>
                    <a:ext uri="{9D8B030D-6E8A-4147-A177-3AD203B41FA5}">
                      <a16:colId xmlns:a16="http://schemas.microsoft.com/office/drawing/2014/main" val="2972571109"/>
                    </a:ext>
                  </a:extLst>
                </a:gridCol>
              </a:tblGrid>
              <a:tr h="0">
                <a:tc>
                  <a:txBody>
                    <a:bodyPr/>
                    <a:lstStyle/>
                    <a:p>
                      <a:r>
                        <a:rPr lang="es-ES" sz="1400" b="1">
                          <a:effectLst/>
                        </a:rPr>
                        <a:t>Method</a:t>
                      </a:r>
                    </a:p>
                  </a:txBody>
                  <a:tcPr marL="99060" marR="99060" anchor="ctr"/>
                </a:tc>
                <a:tc>
                  <a:txBody>
                    <a:bodyPr/>
                    <a:lstStyle/>
                    <a:p>
                      <a:r>
                        <a:rPr lang="es-ES" sz="1400" b="1">
                          <a:effectLst/>
                        </a:rPr>
                        <a:t>Description</a:t>
                      </a:r>
                    </a:p>
                  </a:txBody>
                  <a:tcPr marL="99060" marR="99060" anchor="ctr"/>
                </a:tc>
                <a:extLst>
                  <a:ext uri="{0D108BD9-81ED-4DB2-BD59-A6C34878D82A}">
                    <a16:rowId xmlns:a16="http://schemas.microsoft.com/office/drawing/2014/main" val="2367030366"/>
                  </a:ext>
                </a:extLst>
              </a:tr>
              <a:tr h="0">
                <a:tc>
                  <a:txBody>
                    <a:bodyPr/>
                    <a:lstStyle/>
                    <a:p>
                      <a:r>
                        <a:rPr lang="es-ES" sz="1400">
                          <a:effectLst/>
                          <a:latin typeface="Courier New" panose="02070309020205020404" pitchFamily="49" charset="0"/>
                          <a:cs typeface="Courier New" panose="02070309020205020404" pitchFamily="49" charset="0"/>
                        </a:rPr>
                        <a:t>CREATE users/</a:t>
                      </a:r>
                    </a:p>
                  </a:txBody>
                  <a:tcPr marL="99060" marR="99060" anchor="ctr"/>
                </a:tc>
                <a:tc>
                  <a:txBody>
                    <a:bodyPr/>
                    <a:lstStyle/>
                    <a:p>
                      <a:r>
                        <a:rPr lang="es-ES" sz="1400">
                          <a:effectLst/>
                        </a:rPr>
                        <a:t>Creates a user.</a:t>
                      </a:r>
                    </a:p>
                  </a:txBody>
                  <a:tcPr marL="99060" marR="99060" anchor="ctr"/>
                </a:tc>
                <a:extLst>
                  <a:ext uri="{0D108BD9-81ED-4DB2-BD59-A6C34878D82A}">
                    <a16:rowId xmlns:a16="http://schemas.microsoft.com/office/drawing/2014/main" val="2504529347"/>
                  </a:ext>
                </a:extLst>
              </a:tr>
              <a:tr h="0">
                <a:tc>
                  <a:txBody>
                    <a:bodyPr/>
                    <a:lstStyle/>
                    <a:p>
                      <a:r>
                        <a:rPr lang="es-ES" sz="1400" dirty="0">
                          <a:effectLst/>
                          <a:latin typeface="Courier New" panose="02070309020205020404" pitchFamily="49" charset="0"/>
                          <a:cs typeface="Courier New" panose="02070309020205020404" pitchFamily="49" charset="0"/>
                        </a:rPr>
                        <a:t>GET </a:t>
                      </a:r>
                      <a:r>
                        <a:rPr lang="es-ES" sz="1400" dirty="0" err="1">
                          <a:effectLst/>
                          <a:latin typeface="Courier New" panose="02070309020205020404" pitchFamily="49" charset="0"/>
                          <a:cs typeface="Courier New" panose="02070309020205020404" pitchFamily="49" charset="0"/>
                        </a:rPr>
                        <a:t>users</a:t>
                      </a:r>
                      <a:r>
                        <a:rPr lang="es-ES" sz="1400" dirty="0">
                          <a:effectLst/>
                          <a:latin typeface="Courier New" panose="02070309020205020404" pitchFamily="49" charset="0"/>
                          <a:cs typeface="Courier New" panose="02070309020205020404" pitchFamily="49" charset="0"/>
                        </a:rPr>
                        <a:t>/USER-ID</a:t>
                      </a:r>
                    </a:p>
                  </a:txBody>
                  <a:tcPr marL="99060" marR="99060" anchor="ctr"/>
                </a:tc>
                <a:tc>
                  <a:txBody>
                    <a:bodyPr/>
                    <a:lstStyle/>
                    <a:p>
                      <a:r>
                        <a:rPr lang="es-ES" sz="1400">
                          <a:effectLst/>
                        </a:rPr>
                        <a:t>Gets a user.</a:t>
                      </a:r>
                    </a:p>
                  </a:txBody>
                  <a:tcPr marL="99060" marR="99060" anchor="ctr"/>
                </a:tc>
                <a:extLst>
                  <a:ext uri="{0D108BD9-81ED-4DB2-BD59-A6C34878D82A}">
                    <a16:rowId xmlns:a16="http://schemas.microsoft.com/office/drawing/2014/main" val="716756680"/>
                  </a:ext>
                </a:extLst>
              </a:tr>
              <a:tr h="0">
                <a:tc>
                  <a:txBody>
                    <a:bodyPr/>
                    <a:lstStyle/>
                    <a:p>
                      <a:r>
                        <a:rPr lang="es-ES" sz="1400" dirty="0">
                          <a:effectLst/>
                          <a:latin typeface="Courier New" panose="02070309020205020404" pitchFamily="49" charset="0"/>
                          <a:cs typeface="Courier New" panose="02070309020205020404" pitchFamily="49" charset="0"/>
                        </a:rPr>
                        <a:t>UPDATE </a:t>
                      </a:r>
                      <a:r>
                        <a:rPr lang="es-ES" sz="1400" dirty="0" err="1">
                          <a:effectLst/>
                          <a:latin typeface="Courier New" panose="02070309020205020404" pitchFamily="49" charset="0"/>
                          <a:cs typeface="Courier New" panose="02070309020205020404" pitchFamily="49" charset="0"/>
                        </a:rPr>
                        <a:t>users</a:t>
                      </a:r>
                      <a:r>
                        <a:rPr lang="es-ES" sz="1400" dirty="0">
                          <a:effectLst/>
                          <a:latin typeface="Courier New" panose="02070309020205020404" pitchFamily="49" charset="0"/>
                          <a:cs typeface="Courier New" panose="02070309020205020404" pitchFamily="49" charset="0"/>
                        </a:rPr>
                        <a:t>/USER-ID</a:t>
                      </a:r>
                    </a:p>
                  </a:txBody>
                  <a:tcPr marL="99060" marR="99060" anchor="ctr"/>
                </a:tc>
                <a:tc>
                  <a:txBody>
                    <a:bodyPr/>
                    <a:lstStyle/>
                    <a:p>
                      <a:r>
                        <a:rPr lang="es-ES" sz="1400">
                          <a:effectLst/>
                        </a:rPr>
                        <a:t>Updates a user.</a:t>
                      </a:r>
                    </a:p>
                  </a:txBody>
                  <a:tcPr marL="99060" marR="99060" anchor="ctr"/>
                </a:tc>
                <a:extLst>
                  <a:ext uri="{0D108BD9-81ED-4DB2-BD59-A6C34878D82A}">
                    <a16:rowId xmlns:a16="http://schemas.microsoft.com/office/drawing/2014/main" val="2108869771"/>
                  </a:ext>
                </a:extLst>
              </a:tr>
              <a:tr h="0">
                <a:tc>
                  <a:txBody>
                    <a:bodyPr/>
                    <a:lstStyle/>
                    <a:p>
                      <a:r>
                        <a:rPr lang="es-ES" sz="1400" dirty="0">
                          <a:effectLst/>
                          <a:latin typeface="Courier New" panose="02070309020205020404" pitchFamily="49" charset="0"/>
                          <a:cs typeface="Courier New" panose="02070309020205020404" pitchFamily="49" charset="0"/>
                        </a:rPr>
                        <a:t>CREATE </a:t>
                      </a:r>
                      <a:r>
                        <a:rPr lang="es-ES" sz="1400" dirty="0" err="1">
                          <a:effectLst/>
                          <a:latin typeface="Courier New" panose="02070309020205020404" pitchFamily="49" charset="0"/>
                          <a:cs typeface="Courier New" panose="02070309020205020404" pitchFamily="49" charset="0"/>
                        </a:rPr>
                        <a:t>users</a:t>
                      </a:r>
                      <a:r>
                        <a:rPr lang="es-ES" sz="1400" dirty="0">
                          <a:effectLst/>
                          <a:latin typeface="Courier New" panose="02070309020205020404" pitchFamily="49" charset="0"/>
                          <a:cs typeface="Courier New" panose="02070309020205020404" pitchFamily="49" charset="0"/>
                        </a:rPr>
                        <a:t>/USER-ID/</a:t>
                      </a:r>
                      <a:r>
                        <a:rPr lang="es-ES" sz="1400" dirty="0" err="1">
                          <a:effectLst/>
                          <a:latin typeface="Courier New" panose="02070309020205020404" pitchFamily="49" charset="0"/>
                          <a:cs typeface="Courier New" panose="02070309020205020404" pitchFamily="49" charset="0"/>
                        </a:rPr>
                        <a:t>photos</a:t>
                      </a:r>
                      <a:r>
                        <a:rPr lang="es-ES" sz="1400" dirty="0">
                          <a:effectLst/>
                          <a:latin typeface="Courier New" panose="02070309020205020404" pitchFamily="49" charset="0"/>
                          <a:cs typeface="Courier New" panose="02070309020205020404" pitchFamily="49" charset="0"/>
                        </a:rPr>
                        <a:t>/</a:t>
                      </a:r>
                    </a:p>
                  </a:txBody>
                  <a:tcPr marL="99060" marR="99060" anchor="ctr"/>
                </a:tc>
                <a:tc>
                  <a:txBody>
                    <a:bodyPr/>
                    <a:lstStyle/>
                    <a:p>
                      <a:r>
                        <a:rPr lang="en-US" sz="1400">
                          <a:effectLst/>
                        </a:rPr>
                        <a:t>Creates a photo in a user's photo library.</a:t>
                      </a:r>
                    </a:p>
                  </a:txBody>
                  <a:tcPr marL="99060" marR="99060" anchor="ctr"/>
                </a:tc>
                <a:extLst>
                  <a:ext uri="{0D108BD9-81ED-4DB2-BD59-A6C34878D82A}">
                    <a16:rowId xmlns:a16="http://schemas.microsoft.com/office/drawing/2014/main" val="124962629"/>
                  </a:ext>
                </a:extLst>
              </a:tr>
              <a:tr h="0">
                <a:tc>
                  <a:txBody>
                    <a:bodyPr/>
                    <a:lstStyle/>
                    <a:p>
                      <a:r>
                        <a:rPr lang="es-ES" sz="1400">
                          <a:effectLst/>
                          <a:latin typeface="Courier New" panose="02070309020205020404" pitchFamily="49" charset="0"/>
                          <a:cs typeface="Courier New" panose="02070309020205020404" pitchFamily="49" charset="0"/>
                        </a:rPr>
                        <a:t>LIST users/USER-ID/photos</a:t>
                      </a:r>
                    </a:p>
                  </a:txBody>
                  <a:tcPr marL="99060" marR="99060" anchor="ctr"/>
                </a:tc>
                <a:tc>
                  <a:txBody>
                    <a:bodyPr/>
                    <a:lstStyle/>
                    <a:p>
                      <a:r>
                        <a:rPr lang="en-US" sz="1400">
                          <a:effectLst/>
                        </a:rPr>
                        <a:t>Lists photos in a user's photo library.</a:t>
                      </a:r>
                    </a:p>
                  </a:txBody>
                  <a:tcPr marL="99060" marR="99060" anchor="ctr"/>
                </a:tc>
                <a:extLst>
                  <a:ext uri="{0D108BD9-81ED-4DB2-BD59-A6C34878D82A}">
                    <a16:rowId xmlns:a16="http://schemas.microsoft.com/office/drawing/2014/main" val="2242233697"/>
                  </a:ext>
                </a:extLst>
              </a:tr>
              <a:tr h="0">
                <a:tc>
                  <a:txBody>
                    <a:bodyPr/>
                    <a:lstStyle/>
                    <a:p>
                      <a:r>
                        <a:rPr lang="en-US" sz="1400">
                          <a:effectLst/>
                          <a:latin typeface="Courier New" panose="02070309020205020404" pitchFamily="49" charset="0"/>
                          <a:cs typeface="Courier New" panose="02070309020205020404" pitchFamily="49" charset="0"/>
                        </a:rPr>
                        <a:t>GET users/USER-ID/photos/PHOTO-ID</a:t>
                      </a:r>
                    </a:p>
                  </a:txBody>
                  <a:tcPr marL="99060" marR="99060" anchor="ctr"/>
                </a:tc>
                <a:tc>
                  <a:txBody>
                    <a:bodyPr/>
                    <a:lstStyle/>
                    <a:p>
                      <a:r>
                        <a:rPr lang="en-US" sz="1400">
                          <a:effectLst/>
                        </a:rPr>
                        <a:t>Gets a photo in a user's photo library.</a:t>
                      </a:r>
                    </a:p>
                  </a:txBody>
                  <a:tcPr marL="99060" marR="99060" anchor="ctr"/>
                </a:tc>
                <a:extLst>
                  <a:ext uri="{0D108BD9-81ED-4DB2-BD59-A6C34878D82A}">
                    <a16:rowId xmlns:a16="http://schemas.microsoft.com/office/drawing/2014/main" val="4161328929"/>
                  </a:ext>
                </a:extLst>
              </a:tr>
              <a:tr h="0">
                <a:tc>
                  <a:txBody>
                    <a:bodyPr/>
                    <a:lstStyle/>
                    <a:p>
                      <a:r>
                        <a:rPr lang="es-ES" sz="1400">
                          <a:effectLst/>
                          <a:latin typeface="Courier New" panose="02070309020205020404" pitchFamily="49" charset="0"/>
                          <a:cs typeface="Courier New" panose="02070309020205020404" pitchFamily="49" charset="0"/>
                        </a:rPr>
                        <a:t>DELETE users/USER-ID/photos/PHOTO-ID</a:t>
                      </a:r>
                    </a:p>
                  </a:txBody>
                  <a:tcPr marL="99060" marR="99060" anchor="ctr"/>
                </a:tc>
                <a:tc>
                  <a:txBody>
                    <a:bodyPr/>
                    <a:lstStyle/>
                    <a:p>
                      <a:r>
                        <a:rPr lang="en-US" sz="1400">
                          <a:effectLst/>
                        </a:rPr>
                        <a:t>Deletes a photo in a user's photo library.</a:t>
                      </a:r>
                    </a:p>
                  </a:txBody>
                  <a:tcPr marL="99060" marR="99060" anchor="ctr"/>
                </a:tc>
                <a:extLst>
                  <a:ext uri="{0D108BD9-81ED-4DB2-BD59-A6C34878D82A}">
                    <a16:rowId xmlns:a16="http://schemas.microsoft.com/office/drawing/2014/main" val="3669669745"/>
                  </a:ext>
                </a:extLst>
              </a:tr>
              <a:tr h="0">
                <a:tc>
                  <a:txBody>
                    <a:bodyPr/>
                    <a:lstStyle/>
                    <a:p>
                      <a:r>
                        <a:rPr lang="en-US" sz="1400" dirty="0">
                          <a:effectLst/>
                          <a:latin typeface="Courier New" panose="02070309020205020404" pitchFamily="49" charset="0"/>
                          <a:cs typeface="Courier New" panose="02070309020205020404" pitchFamily="49" charset="0"/>
                        </a:rPr>
                        <a:t>GET users/USER-ID/photos/</a:t>
                      </a:r>
                      <a:r>
                        <a:rPr lang="en-US" sz="1400" dirty="0" err="1">
                          <a:effectLst/>
                          <a:latin typeface="Courier New" panose="02070309020205020404" pitchFamily="49" charset="0"/>
                          <a:cs typeface="Courier New" panose="02070309020205020404" pitchFamily="49" charset="0"/>
                        </a:rPr>
                        <a:t>values:batchGet</a:t>
                      </a:r>
                      <a:endParaRPr lang="en-US" sz="1400" dirty="0">
                        <a:effectLst/>
                        <a:latin typeface="Courier New" panose="02070309020205020404" pitchFamily="49" charset="0"/>
                        <a:cs typeface="Courier New" panose="02070309020205020404" pitchFamily="49" charset="0"/>
                      </a:endParaRPr>
                    </a:p>
                  </a:txBody>
                  <a:tcPr marL="99060" marR="99060" anchor="ctr"/>
                </a:tc>
                <a:tc>
                  <a:txBody>
                    <a:bodyPr/>
                    <a:lstStyle/>
                    <a:p>
                      <a:r>
                        <a:rPr lang="en-US" sz="1400" dirty="0">
                          <a:effectLst/>
                        </a:rPr>
                        <a:t>Gets photos from a user’s photo library in batch.</a:t>
                      </a:r>
                    </a:p>
                  </a:txBody>
                  <a:tcPr marL="99060" marR="99060" anchor="ctr"/>
                </a:tc>
                <a:extLst>
                  <a:ext uri="{0D108BD9-81ED-4DB2-BD59-A6C34878D82A}">
                    <a16:rowId xmlns:a16="http://schemas.microsoft.com/office/drawing/2014/main" val="1085091549"/>
                  </a:ext>
                </a:extLst>
              </a:tr>
            </a:tbl>
          </a:graphicData>
        </a:graphic>
      </p:graphicFrame>
    </p:spTree>
    <p:extLst>
      <p:ext uri="{BB962C8B-B14F-4D97-AF65-F5344CB8AC3E}">
        <p14:creationId xmlns:p14="http://schemas.microsoft.com/office/powerpoint/2010/main" val="2351688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a:t>
            </a:r>
            <a:r>
              <a:rPr lang="es-ES" dirty="0" err="1"/>
              <a:t>Resource</a:t>
            </a:r>
            <a:r>
              <a:rPr lang="es-ES" dirty="0"/>
              <a:t> </a:t>
            </a:r>
            <a:r>
              <a:rPr lang="es-ES" dirty="0" err="1"/>
              <a:t>definition</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41</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p:txBody>
          <a:bodyPr>
            <a:normAutofit/>
          </a:bodyPr>
          <a:lstStyle/>
          <a:p>
            <a:r>
              <a:rPr lang="en-US" sz="1600" dirty="0"/>
              <a:t>The </a:t>
            </a:r>
            <a:r>
              <a:rPr lang="en-US" sz="1600" dirty="0" err="1"/>
              <a:t>OpenAPI</a:t>
            </a:r>
            <a:r>
              <a:rPr lang="en-US" sz="1600" dirty="0"/>
              <a:t> specification file, </a:t>
            </a:r>
            <a:r>
              <a:rPr lang="en-US" sz="1600" dirty="0" err="1">
                <a:latin typeface="Consolas" panose="020B0609020204030204" pitchFamily="49" charset="0"/>
                <a:hlinkClick r:id="rId2"/>
              </a:rPr>
              <a:t>openapi.yaml</a:t>
            </a:r>
            <a:r>
              <a:rPr lang="en-US" sz="1600" dirty="0">
                <a:latin typeface="Consolas" panose="020B0609020204030204" pitchFamily="49" charset="0"/>
              </a:rPr>
              <a:t> </a:t>
            </a:r>
            <a:r>
              <a:rPr lang="en-US" sz="1600" dirty="0"/>
              <a:t>contains the input (request) and output (response) schemas for the API service, and the paths and methods that associate the inputs and outputs together.</a:t>
            </a:r>
          </a:p>
          <a:p>
            <a:r>
              <a:rPr lang="en-US" sz="1600" dirty="0" err="1"/>
              <a:t>OpenAPI</a:t>
            </a:r>
            <a:r>
              <a:rPr lang="en-US" sz="1600" dirty="0"/>
              <a:t> generator can compile the specification into server-side and client-side artifacts, which you will use to build your HTTP RESTful API service and its client libraries.</a:t>
            </a:r>
          </a:p>
          <a:p>
            <a:r>
              <a:rPr lang="en-US" sz="1600" dirty="0"/>
              <a:t>The resource </a:t>
            </a:r>
            <a:r>
              <a:rPr lang="en-US" sz="1600" dirty="0">
                <a:latin typeface="Courier New" panose="02070309020205020404" pitchFamily="49" charset="0"/>
                <a:cs typeface="Courier New" panose="02070309020205020404" pitchFamily="49" charset="0"/>
              </a:rPr>
              <a:t>User</a:t>
            </a:r>
            <a:r>
              <a:rPr lang="en-US" sz="1600" dirty="0"/>
              <a:t> has the following format:</a:t>
            </a:r>
          </a:p>
          <a:p>
            <a:pPr marL="274320" lvl="1" indent="0">
              <a:buNone/>
            </a:pPr>
            <a:endParaRPr lang="en-US" sz="1300" dirty="0"/>
          </a:p>
          <a:p>
            <a:endParaRPr lang="en-US" sz="1600" dirty="0"/>
          </a:p>
          <a:p>
            <a:endParaRPr lang="en-US" sz="1600" dirty="0"/>
          </a:p>
          <a:p>
            <a:endParaRPr lang="en-US" sz="1600" dirty="0"/>
          </a:p>
          <a:p>
            <a:r>
              <a:rPr lang="en-US" sz="1600" dirty="0"/>
              <a:t>The resource </a:t>
            </a:r>
            <a:r>
              <a:rPr lang="en-US" sz="1600" dirty="0">
                <a:latin typeface="Courier New" panose="02070309020205020404" pitchFamily="49" charset="0"/>
                <a:cs typeface="Courier New" panose="02070309020205020404" pitchFamily="49" charset="0"/>
              </a:rPr>
              <a:t>Photo</a:t>
            </a:r>
            <a:r>
              <a:rPr lang="en-US" sz="1600" dirty="0"/>
              <a:t> has the following format: </a:t>
            </a:r>
          </a:p>
          <a:p>
            <a:pPr marL="0" indent="0">
              <a:buNone/>
            </a:pPr>
            <a:endParaRPr lang="en-US" sz="1600" dirty="0"/>
          </a:p>
        </p:txBody>
      </p:sp>
      <p:graphicFrame>
        <p:nvGraphicFramePr>
          <p:cNvPr id="5" name="Tabla 4">
            <a:extLst>
              <a:ext uri="{FF2B5EF4-FFF2-40B4-BE49-F238E27FC236}">
                <a16:creationId xmlns:a16="http://schemas.microsoft.com/office/drawing/2014/main" id="{C02930E0-4D3D-4BEA-8D39-93099C0888AE}"/>
              </a:ext>
            </a:extLst>
          </p:cNvPr>
          <p:cNvGraphicFramePr>
            <a:graphicFrameLocks noGrp="1"/>
          </p:cNvGraphicFramePr>
          <p:nvPr>
            <p:extLst>
              <p:ext uri="{D42A27DB-BD31-4B8C-83A1-F6EECF244321}">
                <p14:modId xmlns:p14="http://schemas.microsoft.com/office/powerpoint/2010/main" val="2568405446"/>
              </p:ext>
            </p:extLst>
          </p:nvPr>
        </p:nvGraphicFramePr>
        <p:xfrm>
          <a:off x="899592" y="2942749"/>
          <a:ext cx="7787208" cy="1097280"/>
        </p:xfrm>
        <a:graphic>
          <a:graphicData uri="http://schemas.openxmlformats.org/drawingml/2006/table">
            <a:tbl>
              <a:tblPr>
                <a:tableStyleId>{BC89EF96-8CEA-46FF-86C4-4CE0E7609802}</a:tableStyleId>
              </a:tblPr>
              <a:tblGrid>
                <a:gridCol w="2595736">
                  <a:extLst>
                    <a:ext uri="{9D8B030D-6E8A-4147-A177-3AD203B41FA5}">
                      <a16:colId xmlns:a16="http://schemas.microsoft.com/office/drawing/2014/main" val="1117121662"/>
                    </a:ext>
                  </a:extLst>
                </a:gridCol>
                <a:gridCol w="2595736">
                  <a:extLst>
                    <a:ext uri="{9D8B030D-6E8A-4147-A177-3AD203B41FA5}">
                      <a16:colId xmlns:a16="http://schemas.microsoft.com/office/drawing/2014/main" val="3175374440"/>
                    </a:ext>
                  </a:extLst>
                </a:gridCol>
                <a:gridCol w="2595736">
                  <a:extLst>
                    <a:ext uri="{9D8B030D-6E8A-4147-A177-3AD203B41FA5}">
                      <a16:colId xmlns:a16="http://schemas.microsoft.com/office/drawing/2014/main" val="2918742746"/>
                    </a:ext>
                  </a:extLst>
                </a:gridCol>
              </a:tblGrid>
              <a:tr h="0">
                <a:tc>
                  <a:txBody>
                    <a:bodyPr/>
                    <a:lstStyle/>
                    <a:p>
                      <a:r>
                        <a:rPr lang="es-ES" sz="1200" b="1" dirty="0">
                          <a:effectLst/>
                        </a:rPr>
                        <a:t>Field</a:t>
                      </a:r>
                    </a:p>
                  </a:txBody>
                  <a:tcPr marL="99060" marR="99060" anchor="ctr"/>
                </a:tc>
                <a:tc>
                  <a:txBody>
                    <a:bodyPr/>
                    <a:lstStyle/>
                    <a:p>
                      <a:r>
                        <a:rPr lang="es-ES" sz="1200" b="1">
                          <a:effectLst/>
                        </a:rPr>
                        <a:t>Type</a:t>
                      </a:r>
                    </a:p>
                  </a:txBody>
                  <a:tcPr marL="99060" marR="99060" anchor="ctr"/>
                </a:tc>
                <a:tc>
                  <a:txBody>
                    <a:bodyPr/>
                    <a:lstStyle/>
                    <a:p>
                      <a:r>
                        <a:rPr lang="es-ES" sz="1200" b="1">
                          <a:effectLst/>
                        </a:rPr>
                        <a:t>Data Type</a:t>
                      </a:r>
                    </a:p>
                  </a:txBody>
                  <a:tcPr marL="99060" marR="99060" anchor="ctr"/>
                </a:tc>
                <a:extLst>
                  <a:ext uri="{0D108BD9-81ED-4DB2-BD59-A6C34878D82A}">
                    <a16:rowId xmlns:a16="http://schemas.microsoft.com/office/drawing/2014/main" val="2889463708"/>
                  </a:ext>
                </a:extLst>
              </a:tr>
              <a:tr h="0">
                <a:tc>
                  <a:txBody>
                    <a:bodyPr/>
                    <a:lstStyle/>
                    <a:p>
                      <a:r>
                        <a:rPr lang="es-ES" sz="1200" dirty="0" err="1">
                          <a:effectLst/>
                          <a:latin typeface="Courier New" panose="02070309020205020404" pitchFamily="49" charset="0"/>
                          <a:cs typeface="Courier New" panose="02070309020205020404" pitchFamily="49" charset="0"/>
                        </a:rPr>
                        <a:t>name</a:t>
                      </a:r>
                      <a:endParaRPr lang="es-ES" sz="1200" dirty="0">
                        <a:effectLst/>
                        <a:latin typeface="Courier New" panose="02070309020205020404" pitchFamily="49" charset="0"/>
                        <a:cs typeface="Courier New" panose="02070309020205020404" pitchFamily="49" charset="0"/>
                      </a:endParaRPr>
                    </a:p>
                  </a:txBody>
                  <a:tcPr marL="99060" marR="99060" anchor="ctr"/>
                </a:tc>
                <a:tc>
                  <a:txBody>
                    <a:bodyPr/>
                    <a:lstStyle/>
                    <a:p>
                      <a:r>
                        <a:rPr lang="es-ES" sz="1200">
                          <a:effectLst/>
                        </a:rPr>
                        <a:t>Reserved</a:t>
                      </a:r>
                    </a:p>
                  </a:txBody>
                  <a:tcPr marL="99060" marR="99060" anchor="ctr"/>
                </a:tc>
                <a:tc>
                  <a:txBody>
                    <a:bodyPr/>
                    <a:lstStyle/>
                    <a:p>
                      <a:r>
                        <a:rPr lang="es-ES" sz="1200" dirty="0" err="1">
                          <a:effectLst/>
                        </a:rPr>
                        <a:t>String</a:t>
                      </a:r>
                      <a:endParaRPr lang="es-ES" sz="1200" dirty="0">
                        <a:effectLst/>
                      </a:endParaRPr>
                    </a:p>
                  </a:txBody>
                  <a:tcPr marL="99060" marR="99060" anchor="ctr"/>
                </a:tc>
                <a:extLst>
                  <a:ext uri="{0D108BD9-81ED-4DB2-BD59-A6C34878D82A}">
                    <a16:rowId xmlns:a16="http://schemas.microsoft.com/office/drawing/2014/main" val="782199478"/>
                  </a:ext>
                </a:extLst>
              </a:tr>
              <a:tr h="0">
                <a:tc>
                  <a:txBody>
                    <a:bodyPr/>
                    <a:lstStyle/>
                    <a:p>
                      <a:r>
                        <a:rPr lang="es-ES" sz="1200" dirty="0" err="1">
                          <a:effectLst/>
                          <a:latin typeface="Courier New" panose="02070309020205020404" pitchFamily="49" charset="0"/>
                          <a:cs typeface="Courier New" panose="02070309020205020404" pitchFamily="49" charset="0"/>
                        </a:rPr>
                        <a:t>display_name</a:t>
                      </a:r>
                      <a:endParaRPr lang="es-ES" sz="1200" dirty="0">
                        <a:effectLst/>
                        <a:latin typeface="Courier New" panose="02070309020205020404" pitchFamily="49" charset="0"/>
                        <a:cs typeface="Courier New" panose="02070309020205020404" pitchFamily="49" charset="0"/>
                      </a:endParaRPr>
                    </a:p>
                  </a:txBody>
                  <a:tcPr marL="99060" marR="99060" anchor="ctr"/>
                </a:tc>
                <a:tc>
                  <a:txBody>
                    <a:bodyPr/>
                    <a:lstStyle/>
                    <a:p>
                      <a:r>
                        <a:rPr lang="es-ES" sz="1200">
                          <a:effectLst/>
                        </a:rPr>
                        <a:t>Optional</a:t>
                      </a:r>
                    </a:p>
                  </a:txBody>
                  <a:tcPr marL="99060" marR="99060" anchor="ctr"/>
                </a:tc>
                <a:tc>
                  <a:txBody>
                    <a:bodyPr/>
                    <a:lstStyle/>
                    <a:p>
                      <a:r>
                        <a:rPr lang="es-ES" sz="1200">
                          <a:effectLst/>
                        </a:rPr>
                        <a:t>String</a:t>
                      </a:r>
                    </a:p>
                  </a:txBody>
                  <a:tcPr marL="99060" marR="99060" anchor="ctr"/>
                </a:tc>
                <a:extLst>
                  <a:ext uri="{0D108BD9-81ED-4DB2-BD59-A6C34878D82A}">
                    <a16:rowId xmlns:a16="http://schemas.microsoft.com/office/drawing/2014/main" val="1296456987"/>
                  </a:ext>
                </a:extLst>
              </a:tr>
              <a:tr h="0">
                <a:tc>
                  <a:txBody>
                    <a:bodyPr/>
                    <a:lstStyle/>
                    <a:p>
                      <a:r>
                        <a:rPr lang="es-ES" sz="1200" dirty="0">
                          <a:effectLst/>
                          <a:latin typeface="Courier New" panose="02070309020205020404" pitchFamily="49" charset="0"/>
                          <a:cs typeface="Courier New" panose="02070309020205020404" pitchFamily="49" charset="0"/>
                        </a:rPr>
                        <a:t>email</a:t>
                      </a:r>
                    </a:p>
                  </a:txBody>
                  <a:tcPr marL="99060" marR="99060" anchor="ctr"/>
                </a:tc>
                <a:tc>
                  <a:txBody>
                    <a:bodyPr/>
                    <a:lstStyle/>
                    <a:p>
                      <a:r>
                        <a:rPr lang="es-ES" sz="1200">
                          <a:effectLst/>
                        </a:rPr>
                        <a:t>Required</a:t>
                      </a:r>
                    </a:p>
                  </a:txBody>
                  <a:tcPr marL="99060" marR="99060" anchor="ctr"/>
                </a:tc>
                <a:tc>
                  <a:txBody>
                    <a:bodyPr/>
                    <a:lstStyle/>
                    <a:p>
                      <a:r>
                        <a:rPr lang="es-ES" sz="1200" dirty="0" err="1">
                          <a:effectLst/>
                        </a:rPr>
                        <a:t>String</a:t>
                      </a:r>
                      <a:endParaRPr lang="es-ES" sz="1200" dirty="0">
                        <a:effectLst/>
                      </a:endParaRPr>
                    </a:p>
                  </a:txBody>
                  <a:tcPr marL="99060" marR="99060" anchor="ctr"/>
                </a:tc>
                <a:extLst>
                  <a:ext uri="{0D108BD9-81ED-4DB2-BD59-A6C34878D82A}">
                    <a16:rowId xmlns:a16="http://schemas.microsoft.com/office/drawing/2014/main" val="3969299856"/>
                  </a:ext>
                </a:extLst>
              </a:tr>
            </a:tbl>
          </a:graphicData>
        </a:graphic>
      </p:graphicFrame>
      <p:graphicFrame>
        <p:nvGraphicFramePr>
          <p:cNvPr id="7" name="Tabla 6">
            <a:extLst>
              <a:ext uri="{FF2B5EF4-FFF2-40B4-BE49-F238E27FC236}">
                <a16:creationId xmlns:a16="http://schemas.microsoft.com/office/drawing/2014/main" id="{C26B3C2C-CBD2-43CE-8D84-1447DEC52A56}"/>
              </a:ext>
            </a:extLst>
          </p:cNvPr>
          <p:cNvGraphicFramePr>
            <a:graphicFrameLocks noGrp="1"/>
          </p:cNvGraphicFramePr>
          <p:nvPr>
            <p:extLst>
              <p:ext uri="{D42A27DB-BD31-4B8C-83A1-F6EECF244321}">
                <p14:modId xmlns:p14="http://schemas.microsoft.com/office/powerpoint/2010/main" val="65553579"/>
              </p:ext>
            </p:extLst>
          </p:nvPr>
        </p:nvGraphicFramePr>
        <p:xfrm>
          <a:off x="899592" y="4581128"/>
          <a:ext cx="7787208" cy="1097280"/>
        </p:xfrm>
        <a:graphic>
          <a:graphicData uri="http://schemas.openxmlformats.org/drawingml/2006/table">
            <a:tbl>
              <a:tblPr>
                <a:tableStyleId>{BC89EF96-8CEA-46FF-86C4-4CE0E7609802}</a:tableStyleId>
              </a:tblPr>
              <a:tblGrid>
                <a:gridCol w="2595736">
                  <a:extLst>
                    <a:ext uri="{9D8B030D-6E8A-4147-A177-3AD203B41FA5}">
                      <a16:colId xmlns:a16="http://schemas.microsoft.com/office/drawing/2014/main" val="2685080593"/>
                    </a:ext>
                  </a:extLst>
                </a:gridCol>
                <a:gridCol w="2595736">
                  <a:extLst>
                    <a:ext uri="{9D8B030D-6E8A-4147-A177-3AD203B41FA5}">
                      <a16:colId xmlns:a16="http://schemas.microsoft.com/office/drawing/2014/main" val="1032037890"/>
                    </a:ext>
                  </a:extLst>
                </a:gridCol>
                <a:gridCol w="2595736">
                  <a:extLst>
                    <a:ext uri="{9D8B030D-6E8A-4147-A177-3AD203B41FA5}">
                      <a16:colId xmlns:a16="http://schemas.microsoft.com/office/drawing/2014/main" val="2210520212"/>
                    </a:ext>
                  </a:extLst>
                </a:gridCol>
              </a:tblGrid>
              <a:tr h="0">
                <a:tc>
                  <a:txBody>
                    <a:bodyPr/>
                    <a:lstStyle/>
                    <a:p>
                      <a:r>
                        <a:rPr lang="es-ES" sz="1200" b="1">
                          <a:effectLst/>
                        </a:rPr>
                        <a:t>Field</a:t>
                      </a:r>
                    </a:p>
                  </a:txBody>
                  <a:tcPr marL="99060" marR="99060" anchor="ctr"/>
                </a:tc>
                <a:tc>
                  <a:txBody>
                    <a:bodyPr/>
                    <a:lstStyle/>
                    <a:p>
                      <a:r>
                        <a:rPr lang="es-ES" sz="1200" b="1">
                          <a:effectLst/>
                        </a:rPr>
                        <a:t>Type</a:t>
                      </a:r>
                    </a:p>
                  </a:txBody>
                  <a:tcPr marL="99060" marR="99060" anchor="ctr"/>
                </a:tc>
                <a:tc>
                  <a:txBody>
                    <a:bodyPr/>
                    <a:lstStyle/>
                    <a:p>
                      <a:r>
                        <a:rPr lang="es-ES" sz="1200" b="1">
                          <a:effectLst/>
                        </a:rPr>
                        <a:t>Data Type</a:t>
                      </a:r>
                    </a:p>
                  </a:txBody>
                  <a:tcPr marL="99060" marR="99060" anchor="ctr"/>
                </a:tc>
                <a:extLst>
                  <a:ext uri="{0D108BD9-81ED-4DB2-BD59-A6C34878D82A}">
                    <a16:rowId xmlns:a16="http://schemas.microsoft.com/office/drawing/2014/main" val="4042267426"/>
                  </a:ext>
                </a:extLst>
              </a:tr>
              <a:tr h="0">
                <a:tc>
                  <a:txBody>
                    <a:bodyPr/>
                    <a:lstStyle/>
                    <a:p>
                      <a:r>
                        <a:rPr lang="es-ES" sz="1200" dirty="0" err="1">
                          <a:effectLst/>
                          <a:latin typeface="Courier New" panose="02070309020205020404" pitchFamily="49" charset="0"/>
                          <a:cs typeface="Courier New" panose="02070309020205020404" pitchFamily="49" charset="0"/>
                        </a:rPr>
                        <a:t>name</a:t>
                      </a:r>
                      <a:endParaRPr lang="es-ES" sz="1200" dirty="0">
                        <a:effectLst/>
                        <a:latin typeface="Courier New" panose="02070309020205020404" pitchFamily="49" charset="0"/>
                        <a:cs typeface="Courier New" panose="02070309020205020404" pitchFamily="49" charset="0"/>
                      </a:endParaRPr>
                    </a:p>
                  </a:txBody>
                  <a:tcPr marL="99060" marR="99060" anchor="ctr"/>
                </a:tc>
                <a:tc>
                  <a:txBody>
                    <a:bodyPr/>
                    <a:lstStyle/>
                    <a:p>
                      <a:r>
                        <a:rPr lang="es-ES" sz="1200">
                          <a:effectLst/>
                        </a:rPr>
                        <a:t>Reserved</a:t>
                      </a:r>
                    </a:p>
                  </a:txBody>
                  <a:tcPr marL="99060" marR="99060" anchor="ctr"/>
                </a:tc>
                <a:tc>
                  <a:txBody>
                    <a:bodyPr/>
                    <a:lstStyle/>
                    <a:p>
                      <a:r>
                        <a:rPr lang="es-ES" sz="1200">
                          <a:effectLst/>
                        </a:rPr>
                        <a:t>String</a:t>
                      </a:r>
                    </a:p>
                  </a:txBody>
                  <a:tcPr marL="99060" marR="99060" anchor="ctr"/>
                </a:tc>
                <a:extLst>
                  <a:ext uri="{0D108BD9-81ED-4DB2-BD59-A6C34878D82A}">
                    <a16:rowId xmlns:a16="http://schemas.microsoft.com/office/drawing/2014/main" val="4270006538"/>
                  </a:ext>
                </a:extLst>
              </a:tr>
              <a:tr h="0">
                <a:tc>
                  <a:txBody>
                    <a:bodyPr/>
                    <a:lstStyle/>
                    <a:p>
                      <a:r>
                        <a:rPr lang="es-ES" sz="1200" dirty="0">
                          <a:effectLst/>
                          <a:latin typeface="Courier New" panose="02070309020205020404" pitchFamily="49" charset="0"/>
                          <a:cs typeface="Courier New" panose="02070309020205020404" pitchFamily="49" charset="0"/>
                        </a:rPr>
                        <a:t>data</a:t>
                      </a:r>
                    </a:p>
                  </a:txBody>
                  <a:tcPr marL="99060" marR="99060" anchor="ctr"/>
                </a:tc>
                <a:tc>
                  <a:txBody>
                    <a:bodyPr/>
                    <a:lstStyle/>
                    <a:p>
                      <a:r>
                        <a:rPr lang="es-ES" sz="1200">
                          <a:effectLst/>
                        </a:rPr>
                        <a:t>Required</a:t>
                      </a:r>
                    </a:p>
                  </a:txBody>
                  <a:tcPr marL="99060" marR="99060" anchor="ctr"/>
                </a:tc>
                <a:tc>
                  <a:txBody>
                    <a:bodyPr/>
                    <a:lstStyle/>
                    <a:p>
                      <a:r>
                        <a:rPr lang="es-ES" sz="1200">
                          <a:effectLst/>
                        </a:rPr>
                        <a:t>String/Bytes</a:t>
                      </a:r>
                    </a:p>
                  </a:txBody>
                  <a:tcPr marL="99060" marR="99060" anchor="ctr"/>
                </a:tc>
                <a:extLst>
                  <a:ext uri="{0D108BD9-81ED-4DB2-BD59-A6C34878D82A}">
                    <a16:rowId xmlns:a16="http://schemas.microsoft.com/office/drawing/2014/main" val="3007242170"/>
                  </a:ext>
                </a:extLst>
              </a:tr>
              <a:tr h="0">
                <a:tc>
                  <a:txBody>
                    <a:bodyPr/>
                    <a:lstStyle/>
                    <a:p>
                      <a:r>
                        <a:rPr lang="es-ES" sz="1200" dirty="0" err="1">
                          <a:effectLst/>
                          <a:latin typeface="Courier New" panose="02070309020205020404" pitchFamily="49" charset="0"/>
                          <a:cs typeface="Courier New" panose="02070309020205020404" pitchFamily="49" charset="0"/>
                        </a:rPr>
                        <a:t>created_at</a:t>
                      </a:r>
                      <a:endParaRPr lang="es-ES" sz="1200" dirty="0">
                        <a:effectLst/>
                        <a:latin typeface="Courier New" panose="02070309020205020404" pitchFamily="49" charset="0"/>
                        <a:cs typeface="Courier New" panose="02070309020205020404" pitchFamily="49" charset="0"/>
                      </a:endParaRPr>
                    </a:p>
                  </a:txBody>
                  <a:tcPr marL="99060" marR="99060" anchor="ctr"/>
                </a:tc>
                <a:tc>
                  <a:txBody>
                    <a:bodyPr/>
                    <a:lstStyle/>
                    <a:p>
                      <a:r>
                        <a:rPr lang="es-ES" sz="1200">
                          <a:effectLst/>
                        </a:rPr>
                        <a:t>Reserved</a:t>
                      </a:r>
                    </a:p>
                  </a:txBody>
                  <a:tcPr marL="99060" marR="99060" anchor="ctr"/>
                </a:tc>
                <a:tc>
                  <a:txBody>
                    <a:bodyPr/>
                    <a:lstStyle/>
                    <a:p>
                      <a:r>
                        <a:rPr lang="es-ES" sz="1200" dirty="0" err="1">
                          <a:effectLst/>
                        </a:rPr>
                        <a:t>String</a:t>
                      </a:r>
                      <a:endParaRPr lang="es-ES" sz="1200" dirty="0">
                        <a:effectLst/>
                      </a:endParaRPr>
                    </a:p>
                  </a:txBody>
                  <a:tcPr marL="99060" marR="99060" anchor="ctr"/>
                </a:tc>
                <a:extLst>
                  <a:ext uri="{0D108BD9-81ED-4DB2-BD59-A6C34878D82A}">
                    <a16:rowId xmlns:a16="http://schemas.microsoft.com/office/drawing/2014/main" val="4082276981"/>
                  </a:ext>
                </a:extLst>
              </a:tr>
            </a:tbl>
          </a:graphicData>
        </a:graphic>
      </p:graphicFrame>
    </p:spTree>
    <p:extLst>
      <p:ext uri="{BB962C8B-B14F-4D97-AF65-F5344CB8AC3E}">
        <p14:creationId xmlns:p14="http://schemas.microsoft.com/office/powerpoint/2010/main" val="1875345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CREATE </a:t>
            </a:r>
            <a:r>
              <a:rPr lang="es-ES" dirty="0" err="1"/>
              <a:t>methods</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42</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fontScale="62500" lnSpcReduction="20000"/>
          </a:bodyPr>
          <a:lstStyle/>
          <a:p>
            <a:r>
              <a:rPr lang="en-US" sz="1400" dirty="0"/>
              <a:t>Look at </a:t>
            </a:r>
            <a:r>
              <a:rPr lang="en-US" sz="1400" dirty="0" err="1">
                <a:latin typeface="Consolas" panose="020B0609020204030204" pitchFamily="49" charset="0"/>
                <a:hlinkClick r:id="rId2"/>
              </a:rPr>
              <a:t>openapi.yaml</a:t>
            </a:r>
            <a:r>
              <a:rPr lang="en-US" sz="1400" dirty="0">
                <a:latin typeface="Consolas" panose="020B0609020204030204" pitchFamily="49" charset="0"/>
              </a:rPr>
              <a:t> </a:t>
            </a:r>
            <a:r>
              <a:rPr lang="en-US" sz="1400" dirty="0"/>
              <a:t>for methods </a:t>
            </a:r>
            <a:r>
              <a:rPr lang="en-US" sz="1400" dirty="0" err="1">
                <a:latin typeface="Consolas" panose="020B0609020204030204" pitchFamily="49" charset="0"/>
              </a:rPr>
              <a:t>create_user</a:t>
            </a:r>
            <a:r>
              <a:rPr lang="en-US" sz="1400" dirty="0">
                <a:latin typeface="Consolas" panose="020B0609020204030204" pitchFamily="49" charset="0"/>
              </a:rPr>
              <a:t> </a:t>
            </a:r>
            <a:r>
              <a:rPr lang="en-US" sz="1400" dirty="0"/>
              <a:t>and </a:t>
            </a:r>
            <a:r>
              <a:rPr lang="en-US" sz="1400" dirty="0" err="1">
                <a:latin typeface="Consolas" panose="020B0609020204030204" pitchFamily="49" charset="0"/>
              </a:rPr>
              <a:t>create_photo</a:t>
            </a:r>
            <a:r>
              <a:rPr lang="en-US" sz="1400" dirty="0"/>
              <a:t>.</a:t>
            </a:r>
          </a:p>
          <a:p>
            <a:pPr lvl="1"/>
            <a:r>
              <a:rPr lang="en-US" sz="1400" dirty="0" err="1">
                <a:latin typeface="Courier New" panose="02070309020205020404" pitchFamily="49" charset="0"/>
                <a:cs typeface="Courier New" panose="02070309020205020404" pitchFamily="49" charset="0"/>
              </a:rPr>
              <a:t>create_user</a:t>
            </a:r>
            <a:r>
              <a:rPr lang="en-US" sz="1400" dirty="0">
                <a:latin typeface="Courier New" panose="02070309020205020404" pitchFamily="49" charset="0"/>
                <a:cs typeface="Courier New" panose="02070309020205020404" pitchFamily="49" charset="0"/>
              </a:rPr>
              <a:t> </a:t>
            </a:r>
            <a:r>
              <a:rPr lang="en-US" sz="1400" dirty="0"/>
              <a:t>is a </a:t>
            </a:r>
            <a:r>
              <a:rPr lang="en-US" sz="1400" dirty="0">
                <a:latin typeface="Consolas" panose="020B0609020204030204" pitchFamily="49" charset="0"/>
              </a:rPr>
              <a:t>CREATE</a:t>
            </a:r>
            <a:r>
              <a:rPr lang="en-US" sz="1400" dirty="0"/>
              <a:t> method associated with </a:t>
            </a:r>
            <a:r>
              <a:rPr lang="en-US" sz="1400" dirty="0">
                <a:latin typeface="Courier New" panose="02070309020205020404" pitchFamily="49" charset="0"/>
                <a:cs typeface="Courier New" panose="02070309020205020404" pitchFamily="49" charset="0"/>
              </a:rPr>
              <a:t>/users</a:t>
            </a:r>
            <a:r>
              <a:rPr lang="en-US" sz="1400" dirty="0"/>
              <a:t>, a collection of </a:t>
            </a:r>
            <a:r>
              <a:rPr lang="en-US" sz="1400" dirty="0">
                <a:latin typeface="Courier New" panose="02070309020205020404" pitchFamily="49" charset="0"/>
                <a:cs typeface="Courier New" panose="02070309020205020404" pitchFamily="49" charset="0"/>
              </a:rPr>
              <a:t>User</a:t>
            </a:r>
            <a:r>
              <a:rPr lang="en-US" sz="1400" dirty="0"/>
              <a:t>s . It takes a User JSON object in the request body as input and returns HTTP status code 200 with the newly created User JSON object in the response body if everything works.</a:t>
            </a:r>
          </a:p>
          <a:p>
            <a:pPr lvl="1"/>
            <a:r>
              <a:rPr lang="en-US" sz="1400" dirty="0"/>
              <a:t>The two methods will be compiled into </a:t>
            </a:r>
            <a:r>
              <a:rPr lang="en-US" sz="1400" dirty="0" err="1">
                <a:latin typeface="Courier New" panose="02070309020205020404" pitchFamily="49" charset="0"/>
                <a:cs typeface="Courier New" panose="02070309020205020404" pitchFamily="49" charset="0"/>
              </a:rPr>
              <a:t>create_user</a:t>
            </a:r>
            <a:r>
              <a:rPr lang="en-US" sz="1400" dirty="0">
                <a:latin typeface="Courier New" panose="02070309020205020404" pitchFamily="49" charset="0"/>
                <a:cs typeface="Courier New" panose="02070309020205020404" pitchFamily="49" charset="0"/>
              </a:rPr>
              <a:t> </a:t>
            </a:r>
            <a:r>
              <a:rPr lang="en-US" sz="1400" dirty="0"/>
              <a:t>and </a:t>
            </a:r>
            <a:r>
              <a:rPr lang="en-US" sz="1400" dirty="0" err="1">
                <a:latin typeface="Courier New" panose="02070309020205020404" pitchFamily="49" charset="0"/>
                <a:cs typeface="Courier New" panose="02070309020205020404" pitchFamily="49" charset="0"/>
              </a:rPr>
              <a:t>create_photo</a:t>
            </a:r>
            <a:r>
              <a:rPr lang="en-US" sz="1400" dirty="0">
                <a:latin typeface="Courier New" panose="02070309020205020404" pitchFamily="49" charset="0"/>
                <a:cs typeface="Courier New" panose="02070309020205020404" pitchFamily="49" charset="0"/>
              </a:rPr>
              <a:t> </a:t>
            </a:r>
            <a:r>
              <a:rPr lang="en-US" sz="1400" dirty="0"/>
              <a:t>in the server-side and client-side artifacts. </a:t>
            </a:r>
          </a:p>
          <a:p>
            <a:pPr lvl="2"/>
            <a:r>
              <a:rPr lang="en-US" sz="1100" dirty="0"/>
              <a:t>Check </a:t>
            </a:r>
            <a:r>
              <a:rPr lang="en-US" sz="1100" dirty="0">
                <a:hlinkClick r:id="rId3"/>
              </a:rPr>
              <a:t>https://github.com/michaelawyu/api_tutorial/blob/master/openapi/photo_album/codegen_server/openapi_server/controllers/default_controller.py</a:t>
            </a:r>
            <a:r>
              <a:rPr lang="en-US" sz="1100" dirty="0"/>
              <a:t> </a:t>
            </a:r>
          </a:p>
          <a:p>
            <a:pPr marL="274320" lvl="1" indent="0">
              <a:buNone/>
            </a:pPr>
            <a:endParaRPr lang="en-US" sz="1400" dirty="0">
              <a:latin typeface="Consolas" panose="020B0609020204030204" pitchFamily="49" charset="0"/>
            </a:endParaRPr>
          </a:p>
          <a:p>
            <a:pPr marL="274320" lvl="1" indent="0">
              <a:buNone/>
            </a:pPr>
            <a:r>
              <a:rPr lang="en-US" sz="1400" dirty="0">
                <a:latin typeface="Courier New" panose="02070309020205020404" pitchFamily="49" charset="0"/>
                <a:cs typeface="Courier New" panose="02070309020205020404" pitchFamily="49" charset="0"/>
              </a:rPr>
              <a:t>paths:</a:t>
            </a:r>
          </a:p>
          <a:p>
            <a:pPr marL="274320" lvl="1" inden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/users:</a:t>
            </a:r>
          </a:p>
          <a:p>
            <a:pPr marL="274320" lvl="1" inden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post</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description: Creates a new user</a:t>
            </a:r>
          </a:p>
          <a:p>
            <a:pPr marL="274320" lvl="1" indent="0">
              <a:buNone/>
            </a:pP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operationId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create_user</a:t>
            </a:r>
            <a:endParaRPr lang="en-US" sz="1400" b="1"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requestBody</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description: The user to create</a:t>
            </a:r>
          </a:p>
          <a:p>
            <a:pPr marL="274320" lvl="1" indent="0">
              <a:buNone/>
            </a:pPr>
            <a:r>
              <a:rPr lang="en-US" sz="1400" dirty="0">
                <a:latin typeface="Courier New" panose="02070309020205020404" pitchFamily="49" charset="0"/>
                <a:cs typeface="Courier New" panose="02070309020205020404" pitchFamily="49" charset="0"/>
              </a:rPr>
              <a:t>        content:</a:t>
            </a:r>
          </a:p>
          <a:p>
            <a:pPr marL="274320" lvl="1" indent="0">
              <a:buNone/>
            </a:pPr>
            <a:r>
              <a:rPr lang="en-US" sz="1400" dirty="0">
                <a:latin typeface="Courier New" panose="02070309020205020404" pitchFamily="49" charset="0"/>
                <a:cs typeface="Courier New" panose="02070309020205020404" pitchFamily="49" charset="0"/>
              </a:rPr>
              <a:t>          'application/json':</a:t>
            </a:r>
          </a:p>
          <a:p>
            <a:pPr marL="274320" lvl="1" indent="0">
              <a:buNone/>
            </a:pPr>
            <a:r>
              <a:rPr lang="en-US" sz="1400" dirty="0">
                <a:latin typeface="Courier New" panose="02070309020205020404" pitchFamily="49" charset="0"/>
                <a:cs typeface="Courier New" panose="02070309020205020404" pitchFamily="49" charset="0"/>
              </a:rPr>
              <a:t>            schema:</a:t>
            </a:r>
          </a:p>
          <a:p>
            <a:pPr marL="274320" lvl="1" indent="0">
              <a:buNone/>
            </a:pPr>
            <a:r>
              <a:rPr lang="en-US" sz="1400" dirty="0">
                <a:latin typeface="Courier New" panose="02070309020205020404" pitchFamily="49" charset="0"/>
                <a:cs typeface="Courier New" panose="02070309020205020404" pitchFamily="49" charset="0"/>
              </a:rPr>
              <a:t>              $ref: '#/components/schemas/User'</a:t>
            </a:r>
          </a:p>
          <a:p>
            <a:pPr marL="274320" lvl="1" indent="0">
              <a:buNone/>
            </a:pPr>
            <a:r>
              <a:rPr lang="en-US" sz="1400" dirty="0">
                <a:latin typeface="Courier New" panose="02070309020205020404" pitchFamily="49" charset="0"/>
                <a:cs typeface="Courier New" panose="02070309020205020404" pitchFamily="49" charset="0"/>
              </a:rPr>
              <a:t>      responses:</a:t>
            </a:r>
          </a:p>
          <a:p>
            <a:pPr marL="274320" lvl="1" indent="0">
              <a:buNone/>
            </a:pPr>
            <a:r>
              <a:rPr lang="en-US" sz="1400" dirty="0">
                <a:latin typeface="Courier New" panose="02070309020205020404" pitchFamily="49" charset="0"/>
                <a:cs typeface="Courier New" panose="02070309020205020404" pitchFamily="49" charset="0"/>
              </a:rPr>
              <a:t>        '200':</a:t>
            </a:r>
          </a:p>
          <a:p>
            <a:pPr marL="274320" lvl="1" indent="0">
              <a:buNone/>
            </a:pPr>
            <a:r>
              <a:rPr lang="en-US" sz="1400" dirty="0">
                <a:latin typeface="Courier New" panose="02070309020205020404" pitchFamily="49" charset="0"/>
                <a:cs typeface="Courier New" panose="02070309020205020404" pitchFamily="49" charset="0"/>
              </a:rPr>
              <a:t>          description: User created</a:t>
            </a:r>
          </a:p>
          <a:p>
            <a:pPr marL="274320" lvl="1" indent="0">
              <a:buNone/>
            </a:pPr>
            <a:r>
              <a:rPr lang="en-US" sz="1400" dirty="0">
                <a:latin typeface="Courier New" panose="02070309020205020404" pitchFamily="49" charset="0"/>
                <a:cs typeface="Courier New" panose="02070309020205020404" pitchFamily="49" charset="0"/>
              </a:rPr>
              <a:t>          content:</a:t>
            </a:r>
          </a:p>
          <a:p>
            <a:pPr marL="274320" lvl="1" indent="0">
              <a:buNone/>
            </a:pPr>
            <a:r>
              <a:rPr lang="en-US" sz="1400" dirty="0">
                <a:latin typeface="Courier New" panose="02070309020205020404" pitchFamily="49" charset="0"/>
                <a:cs typeface="Courier New" panose="02070309020205020404" pitchFamily="49" charset="0"/>
              </a:rPr>
              <a:t>            'application/json':</a:t>
            </a:r>
          </a:p>
          <a:p>
            <a:pPr marL="274320" lvl="1" indent="0">
              <a:buNone/>
            </a:pPr>
            <a:r>
              <a:rPr lang="en-US" sz="1400" dirty="0">
                <a:latin typeface="Courier New" panose="02070309020205020404" pitchFamily="49" charset="0"/>
                <a:cs typeface="Courier New" panose="02070309020205020404" pitchFamily="49" charset="0"/>
              </a:rPr>
              <a:t>              schema:</a:t>
            </a:r>
          </a:p>
          <a:p>
            <a:pPr marL="274320" lvl="1" indent="0">
              <a:buNone/>
            </a:pPr>
            <a:r>
              <a:rPr lang="en-US" sz="1400" dirty="0">
                <a:latin typeface="Courier New" panose="02070309020205020404" pitchFamily="49" charset="0"/>
                <a:cs typeface="Courier New" panose="02070309020205020404" pitchFamily="49" charset="0"/>
              </a:rPr>
              <a:t>                $ref: '#/components/schemas/User'</a:t>
            </a:r>
          </a:p>
          <a:p>
            <a:pPr marL="274320" lvl="1" indent="0">
              <a:buNone/>
            </a:pPr>
            <a:r>
              <a:rPr lang="en-US" sz="1400" dirty="0">
                <a:latin typeface="Courier New" panose="02070309020205020404" pitchFamily="49" charset="0"/>
                <a:cs typeface="Courier New" panose="02070309020205020404" pitchFamily="49" charset="0"/>
              </a:rPr>
              <a:t>        default:</a:t>
            </a:r>
          </a:p>
          <a:p>
            <a:pPr marL="274320" lvl="1" indent="0">
              <a:buNone/>
            </a:pPr>
            <a:r>
              <a:rPr lang="en-US" sz="1400" dirty="0">
                <a:latin typeface="Courier New" panose="02070309020205020404" pitchFamily="49" charset="0"/>
                <a:cs typeface="Courier New" panose="02070309020205020404" pitchFamily="49" charset="0"/>
              </a:rPr>
              <a:t>          description: Unexpected error</a:t>
            </a:r>
          </a:p>
          <a:p>
            <a:pPr marL="274320" lvl="1" indent="0">
              <a:buNone/>
            </a:pPr>
            <a:r>
              <a:rPr lang="en-US" sz="1400" dirty="0">
                <a:latin typeface="Courier New" panose="02070309020205020404" pitchFamily="49" charset="0"/>
                <a:cs typeface="Courier New" panose="02070309020205020404" pitchFamily="49" charset="0"/>
              </a:rPr>
              <a:t>          content:</a:t>
            </a:r>
          </a:p>
          <a:p>
            <a:pPr marL="274320" lvl="1" indent="0">
              <a:buNone/>
            </a:pPr>
            <a:r>
              <a:rPr lang="en-US" sz="1400" dirty="0">
                <a:latin typeface="Courier New" panose="02070309020205020404" pitchFamily="49" charset="0"/>
                <a:cs typeface="Courier New" panose="02070309020205020404" pitchFamily="49" charset="0"/>
              </a:rPr>
              <a:t>            'application/json':</a:t>
            </a:r>
          </a:p>
          <a:p>
            <a:pPr marL="274320" lvl="1" indent="0">
              <a:buNone/>
            </a:pPr>
            <a:r>
              <a:rPr lang="en-US" sz="1400" dirty="0">
                <a:latin typeface="Courier New" panose="02070309020205020404" pitchFamily="49" charset="0"/>
                <a:cs typeface="Courier New" panose="02070309020205020404" pitchFamily="49" charset="0"/>
              </a:rPr>
              <a:t>              schema:</a:t>
            </a:r>
          </a:p>
          <a:p>
            <a:pPr marL="274320" lvl="1" indent="0">
              <a:buNone/>
            </a:pPr>
            <a:r>
              <a:rPr lang="en-US" sz="1400" dirty="0">
                <a:latin typeface="Courier New" panose="02070309020205020404" pitchFamily="49" charset="0"/>
                <a:cs typeface="Courier New" panose="02070309020205020404" pitchFamily="49" charset="0"/>
              </a:rPr>
              <a:t>                $ref: '#/components/schemas/</a:t>
            </a:r>
            <a:r>
              <a:rPr lang="en-US" sz="1400" dirty="0" err="1">
                <a:latin typeface="Courier New" panose="02070309020205020404" pitchFamily="49" charset="0"/>
                <a:cs typeface="Courier New" panose="02070309020205020404" pitchFamily="49" charset="0"/>
              </a:rPr>
              <a:t>ErrorMessage</a:t>
            </a:r>
            <a:r>
              <a:rPr lang="en-US" sz="1400" dirty="0">
                <a:latin typeface="Courier New" panose="02070309020205020404" pitchFamily="49" charset="0"/>
                <a:cs typeface="Courier New" panose="02070309020205020404" pitchFamily="49" charset="0"/>
              </a:rPr>
              <a:t>'</a:t>
            </a:r>
          </a:p>
          <a:p>
            <a:pPr marL="0" indent="0">
              <a:buNone/>
            </a:pPr>
            <a:endParaRPr lang="en-US" sz="1000" dirty="0"/>
          </a:p>
        </p:txBody>
      </p:sp>
    </p:spTree>
    <p:extLst>
      <p:ext uri="{BB962C8B-B14F-4D97-AF65-F5344CB8AC3E}">
        <p14:creationId xmlns:p14="http://schemas.microsoft.com/office/powerpoint/2010/main" val="1781824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CREATE </a:t>
            </a:r>
            <a:r>
              <a:rPr lang="es-ES" dirty="0" err="1"/>
              <a:t>methods</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43</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a:bodyPr>
          <a:lstStyle/>
          <a:p>
            <a:r>
              <a:rPr lang="en-US" sz="1400" dirty="0"/>
              <a:t>Exemplary source code for </a:t>
            </a:r>
            <a:r>
              <a:rPr lang="en-US" sz="1400" dirty="0" err="1">
                <a:latin typeface="Courier New" panose="02070309020205020404" pitchFamily="49" charset="0"/>
                <a:cs typeface="Courier New" panose="02070309020205020404" pitchFamily="49" charset="0"/>
              </a:rPr>
              <a:t>create_user</a:t>
            </a:r>
            <a:r>
              <a:rPr lang="en-US" sz="1400" dirty="0">
                <a:latin typeface="Courier New" panose="02070309020205020404" pitchFamily="49" charset="0"/>
                <a:cs typeface="Courier New" panose="02070309020205020404" pitchFamily="49" charset="0"/>
              </a:rPr>
              <a:t> </a:t>
            </a:r>
            <a:r>
              <a:rPr lang="en-US" sz="1400" dirty="0"/>
              <a:t>method in Python:</a:t>
            </a:r>
            <a:endParaRPr lang="en-US" sz="1100" dirty="0"/>
          </a:p>
          <a:p>
            <a:pPr marL="274320" lvl="1" indent="0">
              <a:buNone/>
            </a:pPr>
            <a:endParaRPr lang="en-US" sz="1400" dirty="0">
              <a:latin typeface="Consolas" panose="020B0609020204030204" pitchFamily="49" charset="0"/>
            </a:endParaRPr>
          </a:p>
          <a:p>
            <a:pPr marL="274320" lvl="1" indent="0">
              <a:buNone/>
            </a:pPr>
            <a:r>
              <a:rPr lang="en-US" sz="1400" dirty="0">
                <a:latin typeface="Courier New" panose="02070309020205020404" pitchFamily="49" charset="0"/>
                <a:cs typeface="Courier New" panose="02070309020205020404" pitchFamily="49" charset="0"/>
              </a:rPr>
              <a:t>def </a:t>
            </a:r>
            <a:r>
              <a:rPr lang="en-US" sz="1400" dirty="0" err="1">
                <a:latin typeface="Courier New" panose="02070309020205020404" pitchFamily="49" charset="0"/>
                <a:cs typeface="Courier New" panose="02070309020205020404" pitchFamily="49" charset="0"/>
              </a:rPr>
              <a:t>create_user</a:t>
            </a:r>
            <a:r>
              <a:rPr lang="en-US" sz="1400" dirty="0">
                <a:latin typeface="Courier New" panose="02070309020205020404" pitchFamily="49" charset="0"/>
                <a:cs typeface="Courier New" panose="02070309020205020404" pitchFamily="49" charset="0"/>
              </a:rPr>
              <a:t>(user=None):  # </a:t>
            </a:r>
            <a:r>
              <a:rPr lang="en-US" sz="1400" dirty="0" err="1">
                <a:latin typeface="Courier New" panose="02070309020205020404" pitchFamily="49" charset="0"/>
                <a:cs typeface="Courier New" panose="02070309020205020404" pitchFamily="49" charset="0"/>
              </a:rPr>
              <a:t>noqa</a:t>
            </a:r>
            <a:r>
              <a:rPr lang="en-US" sz="1400" dirty="0">
                <a:latin typeface="Courier New" panose="02070309020205020404" pitchFamily="49" charset="0"/>
                <a:cs typeface="Courier New" panose="02070309020205020404" pitchFamily="49" charset="0"/>
              </a:rPr>
              <a:t>: E501</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create_user</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Creates a new user # </a:t>
            </a:r>
            <a:r>
              <a:rPr lang="en-US" sz="1400" dirty="0" err="1">
                <a:latin typeface="Courier New" panose="02070309020205020404" pitchFamily="49" charset="0"/>
                <a:cs typeface="Courier New" panose="02070309020205020404" pitchFamily="49" charset="0"/>
              </a:rPr>
              <a:t>noqa</a:t>
            </a:r>
            <a:r>
              <a:rPr lang="en-US" sz="1400" dirty="0">
                <a:latin typeface="Courier New" panose="02070309020205020404" pitchFamily="49" charset="0"/>
                <a:cs typeface="Courier New" panose="02070309020205020404" pitchFamily="49" charset="0"/>
              </a:rPr>
              <a:t>: E501</a:t>
            </a:r>
          </a:p>
          <a:p>
            <a:pPr marL="274320" lvl="1" indent="0">
              <a:buNone/>
            </a:pPr>
            <a:r>
              <a:rPr lang="en-US" sz="1400" dirty="0">
                <a:latin typeface="Courier New" panose="02070309020205020404" pitchFamily="49" charset="0"/>
                <a:cs typeface="Courier New" panose="02070309020205020404" pitchFamily="49" charset="0"/>
              </a:rPr>
              <a:t>    :param user: The user to create</a:t>
            </a:r>
          </a:p>
          <a:p>
            <a:pPr marL="274320" lvl="1" indent="0">
              <a:buNone/>
            </a:pPr>
            <a:r>
              <a:rPr lang="en-US" sz="1400" dirty="0">
                <a:latin typeface="Courier New" panose="02070309020205020404" pitchFamily="49" charset="0"/>
                <a:cs typeface="Courier New" panose="02070309020205020404" pitchFamily="49" charset="0"/>
              </a:rPr>
              <a:t>    :type user: </a:t>
            </a:r>
            <a:r>
              <a:rPr lang="en-US" sz="1400" dirty="0" err="1">
                <a:latin typeface="Courier New" panose="02070309020205020404" pitchFamily="49" charset="0"/>
                <a:cs typeface="Courier New" panose="02070309020205020404" pitchFamily="49" charset="0"/>
              </a:rPr>
              <a:t>dict</a:t>
            </a:r>
            <a:r>
              <a:rPr lang="en-US" sz="1400" dirty="0">
                <a:latin typeface="Courier New" panose="02070309020205020404" pitchFamily="49" charset="0"/>
                <a:cs typeface="Courier New" panose="02070309020205020404" pitchFamily="49" charset="0"/>
              </a:rPr>
              <a:t> | bytes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rtype</a:t>
            </a:r>
            <a:r>
              <a:rPr lang="en-US" sz="1400" dirty="0">
                <a:latin typeface="Courier New" panose="02070309020205020404" pitchFamily="49" charset="0"/>
                <a:cs typeface="Courier New" panose="02070309020205020404" pitchFamily="49" charset="0"/>
              </a:rPr>
              <a:t>: User</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connexion.request.is_json</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user = </a:t>
            </a:r>
            <a:r>
              <a:rPr lang="en-US" sz="1400" dirty="0" err="1">
                <a:latin typeface="Courier New" panose="02070309020205020404" pitchFamily="49" charset="0"/>
                <a:cs typeface="Courier New" panose="02070309020205020404" pitchFamily="49" charset="0"/>
              </a:rPr>
              <a:t>User.from_dict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connexion.request.get_json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noqa</a:t>
            </a:r>
            <a:r>
              <a:rPr lang="en-US" sz="1400" dirty="0">
                <a:latin typeface="Courier New" panose="02070309020205020404" pitchFamily="49" charset="0"/>
                <a:cs typeface="Courier New" panose="02070309020205020404" pitchFamily="49" charset="0"/>
              </a:rPr>
              <a:t>: E501</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 uuid.uuid4().hex</a:t>
            </a:r>
          </a:p>
          <a:p>
            <a:pPr marL="274320" lvl="1" indent="0">
              <a:buNone/>
            </a:pPr>
            <a:r>
              <a:rPr lang="en-US" sz="1400" dirty="0">
                <a:latin typeface="Courier New" panose="02070309020205020404" pitchFamily="49" charset="0"/>
                <a:cs typeface="Courier New" panose="02070309020205020404" pitchFamily="49" charset="0"/>
              </a:rPr>
              <a:t>    name = '{}/users/{}'.format(API_SERVICE_NAME, </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user.name = name</a:t>
            </a:r>
          </a:p>
          <a:p>
            <a:pPr marL="274320" lvl="1" indent="0">
              <a:buNone/>
            </a:pP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helper.create_user</a:t>
            </a:r>
            <a:r>
              <a:rPr lang="en-US" sz="1400" dirty="0">
                <a:latin typeface="Courier New" panose="02070309020205020404" pitchFamily="49" charset="0"/>
                <a:cs typeface="Courier New" panose="02070309020205020404" pitchFamily="49" charset="0"/>
              </a:rPr>
              <a:t>(name, user)</a:t>
            </a:r>
          </a:p>
          <a:p>
            <a:pPr marL="274320" lvl="1" indent="0">
              <a:buNone/>
            </a:pPr>
            <a:r>
              <a:rPr lang="en-US" sz="1400" dirty="0">
                <a:latin typeface="Courier New" panose="02070309020205020404" pitchFamily="49" charset="0"/>
                <a:cs typeface="Courier New" panose="02070309020205020404" pitchFamily="49" charset="0"/>
              </a:rPr>
              <a:t>    return user</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0467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normAutofit fontScale="90000"/>
          </a:bodyPr>
          <a:lstStyle/>
          <a:p>
            <a:r>
              <a:rPr lang="en-GB" dirty="0"/>
              <a:t>Use case: CREATE methods (recommendations)</a:t>
            </a:r>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44</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a:bodyPr>
          <a:lstStyle/>
          <a:p>
            <a:r>
              <a:rPr lang="en-US" sz="2000" dirty="0">
                <a:latin typeface="Courier New" panose="02070309020205020404" pitchFamily="49" charset="0"/>
                <a:cs typeface="Courier New" panose="02070309020205020404" pitchFamily="49" charset="0"/>
              </a:rPr>
              <a:t>CREATE</a:t>
            </a:r>
            <a:r>
              <a:rPr lang="en-US" sz="2000" dirty="0"/>
              <a:t> methods usually take the resource to create as input in the request body.</a:t>
            </a:r>
          </a:p>
          <a:p>
            <a:r>
              <a:rPr lang="en-US" sz="2000" dirty="0"/>
              <a:t>If you have additional parameters associated with the methods, it is recommended that you ask for them in the query string. </a:t>
            </a:r>
          </a:p>
          <a:p>
            <a:r>
              <a:rPr lang="en-US" sz="2000" dirty="0">
                <a:latin typeface="Courier New" panose="02070309020205020404" pitchFamily="49" charset="0"/>
                <a:cs typeface="Courier New" panose="02070309020205020404" pitchFamily="49" charset="0"/>
              </a:rPr>
              <a:t>CREATE</a:t>
            </a:r>
            <a:r>
              <a:rPr lang="en-US" sz="2000" dirty="0"/>
              <a:t> methods should return the newly created resource in the response body instead of a status message (“Resource created.”), so as to help API consumers easier perform subsequent operations on the new resource. </a:t>
            </a:r>
          </a:p>
          <a:p>
            <a:pPr marL="274320" lvl="1"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336283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DELETE </a:t>
            </a:r>
            <a:r>
              <a:rPr lang="es-ES" dirty="0" err="1"/>
              <a:t>methods</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45</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fontScale="92500" lnSpcReduction="20000"/>
          </a:bodyPr>
          <a:lstStyle/>
          <a:p>
            <a:r>
              <a:rPr lang="en-US" sz="1400" dirty="0"/>
              <a:t>Check at </a:t>
            </a:r>
            <a:r>
              <a:rPr lang="en-US" sz="1400" dirty="0" err="1">
                <a:latin typeface="Consolas" panose="020B0609020204030204" pitchFamily="49" charset="0"/>
                <a:hlinkClick r:id="rId2"/>
              </a:rPr>
              <a:t>openapi.yaml</a:t>
            </a:r>
            <a:r>
              <a:rPr lang="en-US" sz="1400" dirty="0">
                <a:latin typeface="Consolas" panose="020B0609020204030204" pitchFamily="49" charset="0"/>
              </a:rPr>
              <a:t> </a:t>
            </a:r>
            <a:r>
              <a:rPr lang="en-US" sz="1400" dirty="0"/>
              <a:t>the method </a:t>
            </a:r>
            <a:r>
              <a:rPr lang="en-US" sz="1400" dirty="0" err="1">
                <a:latin typeface="Courier New" panose="02070309020205020404" pitchFamily="49" charset="0"/>
                <a:cs typeface="Courier New" panose="02070309020205020404" pitchFamily="49" charset="0"/>
              </a:rPr>
              <a:t>delete_photo</a:t>
            </a:r>
            <a:r>
              <a:rPr lang="en-US" sz="1400" dirty="0">
                <a:latin typeface="Consolas" panose="020B0609020204030204" pitchFamily="49" charset="0"/>
              </a:rPr>
              <a:t>:</a:t>
            </a:r>
            <a:endParaRPr lang="en-US" sz="1400" dirty="0"/>
          </a:p>
          <a:p>
            <a:pPr lvl="1"/>
            <a:r>
              <a:rPr lang="en-US" sz="1400" dirty="0" err="1">
                <a:latin typeface="Courier New" panose="02070309020205020404" pitchFamily="49" charset="0"/>
                <a:cs typeface="Courier New" panose="02070309020205020404" pitchFamily="49" charset="0"/>
              </a:rPr>
              <a:t>delete_photo</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is a </a:t>
            </a:r>
            <a:r>
              <a:rPr lang="en-US" sz="1400" dirty="0">
                <a:latin typeface="Courier New" panose="02070309020205020404" pitchFamily="49" charset="0"/>
                <a:cs typeface="Courier New" panose="02070309020205020404" pitchFamily="49" charset="0"/>
              </a:rPr>
              <a:t>DELETE</a:t>
            </a:r>
            <a:r>
              <a:rPr lang="en-US" sz="1400" dirty="0">
                <a:cs typeface="Courier New" panose="02070309020205020404" pitchFamily="49" charset="0"/>
              </a:rPr>
              <a:t> method associated with </a:t>
            </a:r>
            <a:r>
              <a:rPr lang="en-US" sz="1400" dirty="0">
                <a:latin typeface="Courier New" panose="02070309020205020404" pitchFamily="49" charset="0"/>
                <a:cs typeface="Courier New" panose="02070309020205020404" pitchFamily="49" charset="0"/>
              </a:rPr>
              <a:t>/users/USER_ID/photos/PHOTO_ID</a:t>
            </a:r>
            <a:r>
              <a:rPr lang="en-US" sz="1400" dirty="0">
                <a:cs typeface="Courier New" panose="02070309020205020404" pitchFamily="49" charset="0"/>
              </a:rPr>
              <a:t>, a single </a:t>
            </a:r>
            <a:r>
              <a:rPr lang="en-US" sz="1400" dirty="0">
                <a:latin typeface="Courier New" panose="02070309020205020404" pitchFamily="49" charset="0"/>
                <a:cs typeface="Courier New" panose="02070309020205020404" pitchFamily="49" charset="0"/>
              </a:rPr>
              <a:t>Photo</a:t>
            </a:r>
            <a:r>
              <a:rPr lang="en-US" sz="1400" dirty="0">
                <a:cs typeface="Courier New" panose="02070309020205020404" pitchFamily="49" charset="0"/>
              </a:rPr>
              <a:t> resource. It does not take any input and returns HTTP status code 200 if everything works.</a:t>
            </a:r>
          </a:p>
          <a:p>
            <a:pPr marL="274320" lvl="1" indent="0">
              <a:buNone/>
            </a:pPr>
            <a:endParaRPr lang="en-US" sz="1400" dirty="0">
              <a:latin typeface="Consolas" panose="020B0609020204030204" pitchFamily="49" charset="0"/>
            </a:endParaRPr>
          </a:p>
          <a:p>
            <a:pPr marL="274320" lvl="1" indent="0">
              <a:buNone/>
            </a:pPr>
            <a:r>
              <a:rPr lang="en-US" sz="1400" dirty="0">
                <a:latin typeface="Courier New" panose="02070309020205020404" pitchFamily="49" charset="0"/>
                <a:cs typeface="Courier New" panose="02070309020205020404" pitchFamily="49" charset="0"/>
              </a:rPr>
              <a:t>paths:</a:t>
            </a:r>
          </a:p>
          <a:p>
            <a:pPr marL="274320" lvl="1" indent="0">
              <a:buNone/>
            </a:pPr>
            <a:r>
              <a:rPr lang="en-US" sz="1400" dirty="0">
                <a:latin typeface="Courier New" panose="02070309020205020404" pitchFamily="49" charset="0"/>
                <a:cs typeface="Courier New" panose="02070309020205020404" pitchFamily="49" charset="0"/>
              </a:rPr>
              <a:t>  /users/{</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}/photos/{</a:t>
            </a:r>
            <a:r>
              <a:rPr lang="en-US" sz="1400" dirty="0" err="1">
                <a:latin typeface="Courier New" panose="02070309020205020404" pitchFamily="49" charset="0"/>
                <a:cs typeface="Courier New" panose="02070309020205020404" pitchFamily="49" charset="0"/>
              </a:rPr>
              <a:t>photo_id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parameters:</a:t>
            </a:r>
          </a:p>
          <a:p>
            <a:pPr marL="274320" lvl="1" indent="0">
              <a:buNone/>
            </a:pPr>
            <a:r>
              <a:rPr lang="en-US" sz="1400" dirty="0">
                <a:latin typeface="Courier New" panose="02070309020205020404" pitchFamily="49" charset="0"/>
                <a:cs typeface="Courier New" panose="02070309020205020404" pitchFamily="49" charset="0"/>
              </a:rPr>
              <a:t>      - $ref: '#/components/parameters/</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 $ref: '#/components/parameters/</a:t>
            </a:r>
            <a:r>
              <a:rPr lang="en-US" sz="1400" dirty="0" err="1">
                <a:latin typeface="Courier New" panose="02070309020205020404" pitchFamily="49" charset="0"/>
                <a:cs typeface="Courier New" panose="02070309020205020404" pitchFamily="49" charset="0"/>
              </a:rPr>
              <a:t>photo_id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delete:</a:t>
            </a:r>
          </a:p>
          <a:p>
            <a:pPr marL="274320" lvl="1" indent="0">
              <a:buNone/>
            </a:pPr>
            <a:r>
              <a:rPr lang="en-US" sz="1400" dirty="0">
                <a:latin typeface="Courier New" panose="02070309020205020404" pitchFamily="49" charset="0"/>
                <a:cs typeface="Courier New" panose="02070309020205020404" pitchFamily="49" charset="0"/>
              </a:rPr>
              <a:t>      description: Deletes a photo</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operationId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delete_photo</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responses:</a:t>
            </a:r>
          </a:p>
          <a:p>
            <a:pPr marL="274320" lvl="1" indent="0">
              <a:buNone/>
            </a:pPr>
            <a:r>
              <a:rPr lang="en-US" sz="1400" dirty="0">
                <a:latin typeface="Courier New" panose="02070309020205020404" pitchFamily="49" charset="0"/>
                <a:cs typeface="Courier New" panose="02070309020205020404" pitchFamily="49" charset="0"/>
              </a:rPr>
              <a:t>        '200':</a:t>
            </a:r>
          </a:p>
          <a:p>
            <a:pPr marL="274320" lvl="1" indent="0">
              <a:buNone/>
            </a:pPr>
            <a:r>
              <a:rPr lang="en-US" sz="1400" dirty="0">
                <a:latin typeface="Courier New" panose="02070309020205020404" pitchFamily="49" charset="0"/>
                <a:cs typeface="Courier New" panose="02070309020205020404" pitchFamily="49" charset="0"/>
              </a:rPr>
              <a:t>          description: Photo deleted</a:t>
            </a:r>
          </a:p>
          <a:p>
            <a:pPr marL="274320" lvl="1" indent="0">
              <a:buNone/>
            </a:pPr>
            <a:r>
              <a:rPr lang="en-US" sz="1400" dirty="0">
                <a:latin typeface="Courier New" panose="02070309020205020404" pitchFamily="49" charset="0"/>
                <a:cs typeface="Courier New" panose="02070309020205020404" pitchFamily="49" charset="0"/>
              </a:rPr>
              <a:t>        default:</a:t>
            </a:r>
          </a:p>
          <a:p>
            <a:pPr marL="274320" lvl="1" indent="0">
              <a:buNone/>
            </a:pPr>
            <a:r>
              <a:rPr lang="en-US" sz="1400" dirty="0">
                <a:latin typeface="Courier New" panose="02070309020205020404" pitchFamily="49" charset="0"/>
                <a:cs typeface="Courier New" panose="02070309020205020404" pitchFamily="49" charset="0"/>
              </a:rPr>
              <a:t>          description: Unexpected error</a:t>
            </a:r>
          </a:p>
          <a:p>
            <a:pPr marL="274320" lvl="1" indent="0">
              <a:buNone/>
            </a:pPr>
            <a:r>
              <a:rPr lang="en-US" sz="1400" dirty="0">
                <a:latin typeface="Courier New" panose="02070309020205020404" pitchFamily="49" charset="0"/>
                <a:cs typeface="Courier New" panose="02070309020205020404" pitchFamily="49" charset="0"/>
              </a:rPr>
              <a:t>          content:</a:t>
            </a:r>
          </a:p>
          <a:p>
            <a:pPr marL="274320" lvl="1" indent="0">
              <a:buNone/>
            </a:pPr>
            <a:r>
              <a:rPr lang="en-US" sz="1400" dirty="0">
                <a:latin typeface="Courier New" panose="02070309020205020404" pitchFamily="49" charset="0"/>
                <a:cs typeface="Courier New" panose="02070309020205020404" pitchFamily="49" charset="0"/>
              </a:rPr>
              <a:t>            'application/json':</a:t>
            </a:r>
          </a:p>
          <a:p>
            <a:pPr marL="274320" lvl="1" indent="0">
              <a:buNone/>
            </a:pPr>
            <a:r>
              <a:rPr lang="en-US" sz="1400" dirty="0">
                <a:latin typeface="Courier New" panose="02070309020205020404" pitchFamily="49" charset="0"/>
                <a:cs typeface="Courier New" panose="02070309020205020404" pitchFamily="49" charset="0"/>
              </a:rPr>
              <a:t>              schema:</a:t>
            </a:r>
          </a:p>
          <a:p>
            <a:pPr marL="274320" lvl="1" indent="0">
              <a:buNone/>
            </a:pPr>
            <a:r>
              <a:rPr lang="en-US" sz="1400" dirty="0">
                <a:latin typeface="Courier New" panose="02070309020205020404" pitchFamily="49" charset="0"/>
                <a:cs typeface="Courier New" panose="02070309020205020404" pitchFamily="49" charset="0"/>
              </a:rPr>
              <a:t>                $ref: '#/components/schemas/</a:t>
            </a:r>
            <a:r>
              <a:rPr lang="en-US" sz="1400" dirty="0" err="1">
                <a:latin typeface="Courier New" panose="02070309020205020404" pitchFamily="49" charset="0"/>
                <a:cs typeface="Courier New" panose="02070309020205020404" pitchFamily="49" charset="0"/>
              </a:rPr>
              <a:t>ErrorMessage</a:t>
            </a:r>
            <a:r>
              <a:rPr lang="en-US" sz="1400" dirty="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229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DELETE </a:t>
            </a:r>
            <a:r>
              <a:rPr lang="es-ES" dirty="0" err="1"/>
              <a:t>methods</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46</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fontScale="92500" lnSpcReduction="20000"/>
          </a:bodyPr>
          <a:lstStyle/>
          <a:p>
            <a:r>
              <a:rPr lang="en-US" sz="1400" dirty="0"/>
              <a:t>Next the implementation in Python of such method:</a:t>
            </a:r>
            <a:endParaRPr lang="en-US" sz="1400" dirty="0">
              <a:cs typeface="Courier New" panose="02070309020205020404" pitchFamily="49" charset="0"/>
            </a:endParaRPr>
          </a:p>
          <a:p>
            <a:pPr marL="274320" lvl="1" indent="0">
              <a:buNone/>
            </a:pPr>
            <a:endParaRPr lang="en-US" sz="1400" dirty="0">
              <a:latin typeface="Consolas" panose="020B0609020204030204" pitchFamily="49" charset="0"/>
            </a:endParaRPr>
          </a:p>
          <a:p>
            <a:pPr marL="274320" lvl="1" indent="0">
              <a:buNone/>
            </a:pPr>
            <a:r>
              <a:rPr lang="en-US" sz="1400" dirty="0">
                <a:latin typeface="Courier New" panose="02070309020205020404" pitchFamily="49" charset="0"/>
                <a:cs typeface="Courier New" panose="02070309020205020404" pitchFamily="49" charset="0"/>
              </a:rPr>
              <a:t>def </a:t>
            </a:r>
            <a:r>
              <a:rPr lang="en-US" sz="1400" dirty="0" err="1">
                <a:latin typeface="Courier New" panose="02070309020205020404" pitchFamily="49" charset="0"/>
                <a:cs typeface="Courier New" panose="02070309020205020404" pitchFamily="49" charset="0"/>
              </a:rPr>
              <a:t>delete_photo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photo_id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noqa</a:t>
            </a:r>
            <a:r>
              <a:rPr lang="en-US" sz="1400" dirty="0">
                <a:latin typeface="Courier New" panose="02070309020205020404" pitchFamily="49" charset="0"/>
                <a:cs typeface="Courier New" panose="02070309020205020404" pitchFamily="49" charset="0"/>
              </a:rPr>
              <a:t>: E501</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delete_photo</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Deletes a photo # </a:t>
            </a:r>
            <a:r>
              <a:rPr lang="en-US" sz="1400" dirty="0" err="1">
                <a:latin typeface="Courier New" panose="02070309020205020404" pitchFamily="49" charset="0"/>
                <a:cs typeface="Courier New" panose="02070309020205020404" pitchFamily="49" charset="0"/>
              </a:rPr>
              <a:t>noqa</a:t>
            </a:r>
            <a:r>
              <a:rPr lang="en-US" sz="1400" dirty="0">
                <a:latin typeface="Courier New" panose="02070309020205020404" pitchFamily="49" charset="0"/>
                <a:cs typeface="Courier New" panose="02070309020205020404" pitchFamily="49" charset="0"/>
              </a:rPr>
              <a:t>: E501</a:t>
            </a:r>
          </a:p>
          <a:p>
            <a:pPr marL="274320" lvl="1" indent="0">
              <a:buNone/>
            </a:pPr>
            <a:r>
              <a:rPr lang="en-US" sz="1400" dirty="0">
                <a:latin typeface="Courier New" panose="02070309020205020404" pitchFamily="49" charset="0"/>
                <a:cs typeface="Courier New" panose="02070309020205020404" pitchFamily="49" charset="0"/>
              </a:rPr>
              <a:t>    :param </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ID of user</a:t>
            </a:r>
          </a:p>
          <a:p>
            <a:pPr marL="274320" lvl="1" indent="0">
              <a:buNone/>
            </a:pPr>
            <a:r>
              <a:rPr lang="en-US" sz="1400" dirty="0">
                <a:latin typeface="Courier New" panose="02070309020205020404" pitchFamily="49" charset="0"/>
                <a:cs typeface="Courier New" panose="02070309020205020404" pitchFamily="49" charset="0"/>
              </a:rPr>
              <a:t>    :type </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str</a:t>
            </a:r>
          </a:p>
          <a:p>
            <a:pPr marL="274320" lvl="1" indent="0">
              <a:buNone/>
            </a:pPr>
            <a:r>
              <a:rPr lang="en-US" sz="1400" dirty="0">
                <a:latin typeface="Courier New" panose="02070309020205020404" pitchFamily="49" charset="0"/>
                <a:cs typeface="Courier New" panose="02070309020205020404" pitchFamily="49" charset="0"/>
              </a:rPr>
              <a:t>    :param </a:t>
            </a:r>
            <a:r>
              <a:rPr lang="en-US" sz="1400" dirty="0" err="1">
                <a:latin typeface="Courier New" panose="02070309020205020404" pitchFamily="49" charset="0"/>
                <a:cs typeface="Courier New" panose="02070309020205020404" pitchFamily="49" charset="0"/>
              </a:rPr>
              <a:t>photo_id</a:t>
            </a:r>
            <a:r>
              <a:rPr lang="en-US" sz="1400" dirty="0">
                <a:latin typeface="Courier New" panose="02070309020205020404" pitchFamily="49" charset="0"/>
                <a:cs typeface="Courier New" panose="02070309020205020404" pitchFamily="49" charset="0"/>
              </a:rPr>
              <a:t>: ID of photo</a:t>
            </a:r>
          </a:p>
          <a:p>
            <a:pPr marL="274320" lvl="1" indent="0">
              <a:buNone/>
            </a:pPr>
            <a:r>
              <a:rPr lang="en-US" sz="1400" dirty="0">
                <a:latin typeface="Courier New" panose="02070309020205020404" pitchFamily="49" charset="0"/>
                <a:cs typeface="Courier New" panose="02070309020205020404" pitchFamily="49" charset="0"/>
              </a:rPr>
              <a:t>    :type </a:t>
            </a:r>
            <a:r>
              <a:rPr lang="en-US" sz="1400" dirty="0" err="1">
                <a:latin typeface="Courier New" panose="02070309020205020404" pitchFamily="49" charset="0"/>
                <a:cs typeface="Courier New" panose="02070309020205020404" pitchFamily="49" charset="0"/>
              </a:rPr>
              <a:t>photo_id</a:t>
            </a:r>
            <a:r>
              <a:rPr lang="en-US" sz="1400" dirty="0">
                <a:latin typeface="Courier New" panose="02070309020205020404" pitchFamily="49" charset="0"/>
                <a:cs typeface="Courier New" panose="02070309020205020404" pitchFamily="49" charset="0"/>
              </a:rPr>
              <a:t>: str</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rtype</a:t>
            </a:r>
            <a:r>
              <a:rPr lang="en-US" sz="1400" dirty="0">
                <a:latin typeface="Courier New" panose="02070309020205020404" pitchFamily="49" charset="0"/>
                <a:cs typeface="Courier New" panose="02070309020205020404" pitchFamily="49" charset="0"/>
              </a:rPr>
              <a:t>: None</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name = '{}/users/{}/photos/{}'.format(API_SERVICE_NAME, </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photo_id</a:t>
            </a:r>
            <a:r>
              <a:rPr lang="en-US" sz="1400" dirty="0">
                <a:latin typeface="Courier New" panose="02070309020205020404" pitchFamily="49" charset="0"/>
                <a:cs typeface="Courier New" panose="02070309020205020404" pitchFamily="49" charset="0"/>
              </a:rPr>
              <a:t>)</a:t>
            </a:r>
          </a:p>
          <a:p>
            <a:pPr marL="274320" lvl="1" indent="0">
              <a:buNone/>
            </a:pP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try:</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helper.delete_photo</a:t>
            </a:r>
            <a:r>
              <a:rPr lang="en-US" sz="1400" dirty="0">
                <a:latin typeface="Courier New" panose="02070309020205020404" pitchFamily="49" charset="0"/>
                <a:cs typeface="Courier New" panose="02070309020205020404" pitchFamily="49" charset="0"/>
              </a:rPr>
              <a:t>(name)</a:t>
            </a:r>
          </a:p>
          <a:p>
            <a:pPr marL="274320" lvl="1" indent="0">
              <a:buNone/>
            </a:pPr>
            <a:r>
              <a:rPr lang="en-US" sz="1400" dirty="0">
                <a:latin typeface="Courier New" panose="02070309020205020404" pitchFamily="49" charset="0"/>
                <a:cs typeface="Courier New" panose="02070309020205020404" pitchFamily="49" charset="0"/>
              </a:rPr>
              <a:t>    except </a:t>
            </a:r>
            <a:r>
              <a:rPr lang="en-US" sz="1400" dirty="0" err="1">
                <a:latin typeface="Courier New" panose="02070309020205020404" pitchFamily="49" charset="0"/>
                <a:cs typeface="Courier New" panose="02070309020205020404" pitchFamily="49" charset="0"/>
              </a:rPr>
              <a:t>ValueError</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ErrorMessage</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error_code</a:t>
            </a:r>
            <a:r>
              <a:rPr lang="en-US" sz="1400" dirty="0">
                <a:latin typeface="Courier New" panose="02070309020205020404" pitchFamily="49" charset="0"/>
                <a:cs typeface="Courier New" panose="02070309020205020404" pitchFamily="49" charset="0"/>
              </a:rPr>
              <a:t>='404 NOT_FOUND',</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error_message</a:t>
            </a:r>
            <a:r>
              <a:rPr lang="en-US" sz="1400" dirty="0">
                <a:latin typeface="Courier New" panose="02070309020205020404" pitchFamily="49" charset="0"/>
                <a:cs typeface="Courier New" panose="02070309020205020404" pitchFamily="49" charset="0"/>
              </a:rPr>
              <a:t>='NOT_FOUND: Cannot find </a:t>
            </a:r>
            <a:r>
              <a:rPr lang="en-US" sz="1400" dirty="0" err="1">
                <a:latin typeface="Courier New" panose="02070309020205020404" pitchFamily="49" charset="0"/>
                <a:cs typeface="Courier New" panose="02070309020205020404" pitchFamily="49" charset="0"/>
              </a:rPr>
              <a:t>specifed</a:t>
            </a:r>
            <a:r>
              <a:rPr lang="en-US" sz="1400" dirty="0">
                <a:latin typeface="Courier New" panose="02070309020205020404" pitchFamily="49" charset="0"/>
                <a:cs typeface="Courier New" panose="02070309020205020404" pitchFamily="49" charset="0"/>
              </a:rPr>
              <a:t> photo.'</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return</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5933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normAutofit fontScale="90000"/>
          </a:bodyPr>
          <a:lstStyle/>
          <a:p>
            <a:r>
              <a:rPr lang="es-ES" dirty="0"/>
              <a:t>Use case: DELETE </a:t>
            </a:r>
            <a:r>
              <a:rPr lang="es-ES" dirty="0" err="1"/>
              <a:t>methods</a:t>
            </a:r>
            <a:r>
              <a:rPr lang="es-ES" dirty="0"/>
              <a:t> (</a:t>
            </a:r>
            <a:r>
              <a:rPr lang="es-ES" dirty="0" err="1"/>
              <a:t>recommendations</a:t>
            </a:r>
            <a:r>
              <a:rPr lang="es-ES" dirty="0"/>
              <a:t>)</a:t>
            </a:r>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47</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a:bodyPr>
          <a:lstStyle/>
          <a:p>
            <a:r>
              <a:rPr lang="en-US" sz="2000" dirty="0">
                <a:latin typeface="Courier New" panose="02070309020205020404" pitchFamily="49" charset="0"/>
                <a:cs typeface="Courier New" panose="02070309020205020404" pitchFamily="49" charset="0"/>
              </a:rPr>
              <a:t>DELETE</a:t>
            </a:r>
            <a:r>
              <a:rPr lang="en-US" sz="2000" dirty="0"/>
              <a:t> methods do not require any additional parameter. </a:t>
            </a:r>
          </a:p>
          <a:p>
            <a:r>
              <a:rPr lang="en-US" sz="2000" dirty="0"/>
              <a:t>If you absolutely need to use additional parameters, you should ask for them in the query string.. </a:t>
            </a:r>
          </a:p>
          <a:p>
            <a:r>
              <a:rPr lang="en-US" sz="2000" dirty="0">
                <a:latin typeface="Courier New" panose="02070309020205020404" pitchFamily="49" charset="0"/>
                <a:cs typeface="Courier New" panose="02070309020205020404" pitchFamily="49" charset="0"/>
              </a:rPr>
              <a:t>DELETE</a:t>
            </a:r>
            <a:r>
              <a:rPr lang="en-US" sz="2000" dirty="0"/>
              <a:t> methods should return nothing but an HTTP status code.  </a:t>
            </a:r>
          </a:p>
          <a:p>
            <a:pPr marL="274320" lvl="1"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232289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UPDATE </a:t>
            </a:r>
            <a:r>
              <a:rPr lang="es-ES" dirty="0" err="1"/>
              <a:t>methods</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48</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fontScale="62500" lnSpcReduction="20000"/>
          </a:bodyPr>
          <a:lstStyle/>
          <a:p>
            <a:r>
              <a:rPr lang="en-US" sz="1400" dirty="0"/>
              <a:t>Check at </a:t>
            </a:r>
            <a:r>
              <a:rPr lang="en-US" sz="1400" dirty="0" err="1">
                <a:latin typeface="Courier New" panose="02070309020205020404" pitchFamily="49" charset="0"/>
                <a:cs typeface="Courier New" panose="02070309020205020404" pitchFamily="49" charset="0"/>
                <a:hlinkClick r:id="rId2"/>
              </a:rPr>
              <a:t>openapi.yaml</a:t>
            </a:r>
            <a:r>
              <a:rPr lang="en-US" sz="1400" dirty="0">
                <a:latin typeface="Consolas" panose="020B0609020204030204" pitchFamily="49" charset="0"/>
              </a:rPr>
              <a:t> </a:t>
            </a:r>
            <a:r>
              <a:rPr lang="en-US" sz="1400" dirty="0"/>
              <a:t>the method </a:t>
            </a:r>
            <a:r>
              <a:rPr lang="en-US" sz="1400" dirty="0" err="1">
                <a:latin typeface="Courier New" panose="02070309020205020404" pitchFamily="49" charset="0"/>
                <a:cs typeface="Courier New" panose="02070309020205020404" pitchFamily="49" charset="0"/>
              </a:rPr>
              <a:t>update_user</a:t>
            </a:r>
            <a:r>
              <a:rPr lang="en-US" sz="1400" dirty="0">
                <a:latin typeface="Consolas" panose="020B0609020204030204" pitchFamily="49" charset="0"/>
              </a:rPr>
              <a:t>:</a:t>
            </a:r>
            <a:endParaRPr lang="en-US" sz="1400" dirty="0"/>
          </a:p>
          <a:p>
            <a:pPr lvl="1"/>
            <a:r>
              <a:rPr lang="en-US" sz="1400" dirty="0" err="1">
                <a:latin typeface="Courier New" panose="02070309020205020404" pitchFamily="49" charset="0"/>
                <a:cs typeface="Courier New" panose="02070309020205020404" pitchFamily="49" charset="0"/>
              </a:rPr>
              <a:t>update_user</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is an </a:t>
            </a:r>
            <a:r>
              <a:rPr lang="en-US" sz="1400" dirty="0">
                <a:latin typeface="Courier New" panose="02070309020205020404" pitchFamily="49" charset="0"/>
                <a:cs typeface="Courier New" panose="02070309020205020404" pitchFamily="49" charset="0"/>
              </a:rPr>
              <a:t>UPDATE</a:t>
            </a:r>
            <a:r>
              <a:rPr lang="en-US" sz="1400" dirty="0">
                <a:cs typeface="Courier New" panose="02070309020205020404" pitchFamily="49" charset="0"/>
              </a:rPr>
              <a:t> method associated with </a:t>
            </a:r>
            <a:r>
              <a:rPr lang="en-US" sz="1400" dirty="0">
                <a:latin typeface="Courier New" panose="02070309020205020404" pitchFamily="49" charset="0"/>
                <a:cs typeface="Courier New" panose="02070309020205020404" pitchFamily="49" charset="0"/>
              </a:rPr>
              <a:t>/users/USER_ID</a:t>
            </a:r>
            <a:r>
              <a:rPr lang="en-US" sz="1400" dirty="0">
                <a:cs typeface="Courier New" panose="02070309020205020404" pitchFamily="49" charset="0"/>
              </a:rPr>
              <a:t>, a single </a:t>
            </a:r>
            <a:r>
              <a:rPr lang="en-US" sz="1400" dirty="0">
                <a:latin typeface="Courier New" panose="02070309020205020404" pitchFamily="49" charset="0"/>
                <a:cs typeface="Courier New" panose="02070309020205020404" pitchFamily="49" charset="0"/>
              </a:rPr>
              <a:t>User</a:t>
            </a:r>
            <a:r>
              <a:rPr lang="en-US" sz="1400" dirty="0">
                <a:cs typeface="Courier New" panose="02070309020205020404" pitchFamily="49" charset="0"/>
              </a:rPr>
              <a:t> resource. </a:t>
            </a:r>
          </a:p>
          <a:p>
            <a:pPr lvl="1"/>
            <a:r>
              <a:rPr lang="en-US" sz="1400" dirty="0">
                <a:cs typeface="Courier New" panose="02070309020205020404" pitchFamily="49" charset="0"/>
              </a:rPr>
              <a:t>It takes a User JSON object in the request body as inputs and returns HTTP status code 200 with the updated User in the response body if everything works.</a:t>
            </a:r>
            <a:endParaRPr lang="en-US" sz="1400" dirty="0">
              <a:latin typeface="Consolas" panose="020B0609020204030204" pitchFamily="49" charset="0"/>
            </a:endParaRPr>
          </a:p>
          <a:p>
            <a:pPr marL="274320" lvl="1" indent="0">
              <a:buNone/>
            </a:pPr>
            <a:r>
              <a:rPr lang="en-US" sz="1400" dirty="0">
                <a:latin typeface="Courier New" panose="02070309020205020404" pitchFamily="49" charset="0"/>
                <a:cs typeface="Courier New" panose="02070309020205020404" pitchFamily="49" charset="0"/>
              </a:rPr>
              <a:t>paths:</a:t>
            </a:r>
          </a:p>
          <a:p>
            <a:pPr marL="274320" lvl="1" indent="0">
              <a:buNone/>
            </a:pPr>
            <a:r>
              <a:rPr lang="en-US" sz="1400" dirty="0">
                <a:latin typeface="Courier New" panose="02070309020205020404" pitchFamily="49" charset="0"/>
                <a:cs typeface="Courier New" panose="02070309020205020404" pitchFamily="49" charset="0"/>
              </a:rPr>
              <a:t>  /users/{</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parameters:</a:t>
            </a:r>
          </a:p>
          <a:p>
            <a:pPr marL="274320" lvl="1" indent="0">
              <a:buNone/>
            </a:pPr>
            <a:r>
              <a:rPr lang="en-US" sz="1400" dirty="0">
                <a:latin typeface="Courier New" panose="02070309020205020404" pitchFamily="49" charset="0"/>
                <a:cs typeface="Courier New" panose="02070309020205020404" pitchFamily="49" charset="0"/>
              </a:rPr>
              <a:t>      - $ref: '#/components/parameters/</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hlinkClick r:id="rId3"/>
              </a:rPr>
              <a:t>patch</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description: Updates a user</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operationId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update_user</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requestBody</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description: The user to update</a:t>
            </a:r>
          </a:p>
          <a:p>
            <a:pPr marL="274320" lvl="1" indent="0">
              <a:buNone/>
            </a:pPr>
            <a:r>
              <a:rPr lang="en-US" sz="1400" dirty="0">
                <a:latin typeface="Courier New" panose="02070309020205020404" pitchFamily="49" charset="0"/>
                <a:cs typeface="Courier New" panose="02070309020205020404" pitchFamily="49" charset="0"/>
              </a:rPr>
              <a:t>        content:</a:t>
            </a:r>
          </a:p>
          <a:p>
            <a:pPr marL="274320" lvl="1" indent="0">
              <a:buNone/>
            </a:pPr>
            <a:r>
              <a:rPr lang="en-US" sz="1400" dirty="0">
                <a:latin typeface="Courier New" panose="02070309020205020404" pitchFamily="49" charset="0"/>
                <a:cs typeface="Courier New" panose="02070309020205020404" pitchFamily="49" charset="0"/>
              </a:rPr>
              <a:t>          'application/json':</a:t>
            </a:r>
          </a:p>
          <a:p>
            <a:pPr marL="274320" lvl="1" indent="0">
              <a:buNone/>
            </a:pPr>
            <a:r>
              <a:rPr lang="en-US" sz="1400" dirty="0">
                <a:latin typeface="Courier New" panose="02070309020205020404" pitchFamily="49" charset="0"/>
                <a:cs typeface="Courier New" panose="02070309020205020404" pitchFamily="49" charset="0"/>
              </a:rPr>
              <a:t>            schema:</a:t>
            </a:r>
          </a:p>
          <a:p>
            <a:pPr marL="274320" lvl="1" indent="0">
              <a:buNone/>
            </a:pPr>
            <a:r>
              <a:rPr lang="en-US" sz="1400" dirty="0">
                <a:latin typeface="Courier New" panose="02070309020205020404" pitchFamily="49" charset="0"/>
                <a:cs typeface="Courier New" panose="02070309020205020404" pitchFamily="49" charset="0"/>
              </a:rPr>
              <a:t>              $ref: '#/components/schemas/User'</a:t>
            </a:r>
          </a:p>
          <a:p>
            <a:pPr marL="274320" lvl="1" indent="0">
              <a:buNone/>
            </a:pPr>
            <a:r>
              <a:rPr lang="en-US" sz="1400" dirty="0">
                <a:latin typeface="Courier New" panose="02070309020205020404" pitchFamily="49" charset="0"/>
                <a:cs typeface="Courier New" panose="02070309020205020404" pitchFamily="49" charset="0"/>
              </a:rPr>
              <a:t>      responses:</a:t>
            </a:r>
          </a:p>
          <a:p>
            <a:pPr marL="274320" lvl="1" indent="0">
              <a:buNone/>
            </a:pPr>
            <a:r>
              <a:rPr lang="en-US" sz="1400" dirty="0">
                <a:latin typeface="Courier New" panose="02070309020205020404" pitchFamily="49" charset="0"/>
                <a:cs typeface="Courier New" panose="02070309020205020404" pitchFamily="49" charset="0"/>
              </a:rPr>
              <a:t>        '200':</a:t>
            </a:r>
          </a:p>
          <a:p>
            <a:pPr marL="274320" lvl="1" indent="0">
              <a:buNone/>
            </a:pPr>
            <a:r>
              <a:rPr lang="en-US" sz="1400" dirty="0">
                <a:latin typeface="Courier New" panose="02070309020205020404" pitchFamily="49" charset="0"/>
                <a:cs typeface="Courier New" panose="02070309020205020404" pitchFamily="49" charset="0"/>
              </a:rPr>
              <a:t>          description: User updated</a:t>
            </a:r>
          </a:p>
          <a:p>
            <a:pPr marL="274320" lvl="1" indent="0">
              <a:buNone/>
            </a:pPr>
            <a:r>
              <a:rPr lang="en-US" sz="1400" dirty="0">
                <a:latin typeface="Courier New" panose="02070309020205020404" pitchFamily="49" charset="0"/>
                <a:cs typeface="Courier New" panose="02070309020205020404" pitchFamily="49" charset="0"/>
              </a:rPr>
              <a:t>          content:</a:t>
            </a:r>
          </a:p>
          <a:p>
            <a:pPr marL="274320" lvl="1" indent="0">
              <a:buNone/>
            </a:pPr>
            <a:r>
              <a:rPr lang="en-US" sz="1400" dirty="0">
                <a:latin typeface="Courier New" panose="02070309020205020404" pitchFamily="49" charset="0"/>
                <a:cs typeface="Courier New" panose="02070309020205020404" pitchFamily="49" charset="0"/>
              </a:rPr>
              <a:t>            'application/json':</a:t>
            </a:r>
          </a:p>
          <a:p>
            <a:pPr marL="274320" lvl="1" indent="0">
              <a:buNone/>
            </a:pPr>
            <a:r>
              <a:rPr lang="en-US" sz="1400" dirty="0">
                <a:latin typeface="Courier New" panose="02070309020205020404" pitchFamily="49" charset="0"/>
                <a:cs typeface="Courier New" panose="02070309020205020404" pitchFamily="49" charset="0"/>
              </a:rPr>
              <a:t>              schema:</a:t>
            </a:r>
          </a:p>
          <a:p>
            <a:pPr marL="274320" lvl="1" indent="0">
              <a:buNone/>
            </a:pPr>
            <a:r>
              <a:rPr lang="en-US" sz="1400" dirty="0">
                <a:latin typeface="Courier New" panose="02070309020205020404" pitchFamily="49" charset="0"/>
                <a:cs typeface="Courier New" panose="02070309020205020404" pitchFamily="49" charset="0"/>
              </a:rPr>
              <a:t>               $ref: '#/components/schemas/User'</a:t>
            </a:r>
          </a:p>
          <a:p>
            <a:pPr marL="274320" lvl="1" indent="0">
              <a:buNone/>
            </a:pPr>
            <a:r>
              <a:rPr lang="en-US" sz="1400" dirty="0">
                <a:latin typeface="Courier New" panose="02070309020205020404" pitchFamily="49" charset="0"/>
                <a:cs typeface="Courier New" panose="02070309020205020404" pitchFamily="49" charset="0"/>
              </a:rPr>
              <a:t>        default:</a:t>
            </a:r>
          </a:p>
          <a:p>
            <a:pPr marL="274320" lvl="1" indent="0">
              <a:buNone/>
            </a:pPr>
            <a:r>
              <a:rPr lang="en-US" sz="1400" dirty="0">
                <a:latin typeface="Courier New" panose="02070309020205020404" pitchFamily="49" charset="0"/>
                <a:cs typeface="Courier New" panose="02070309020205020404" pitchFamily="49" charset="0"/>
              </a:rPr>
              <a:t>          description: Unexpected error</a:t>
            </a:r>
          </a:p>
          <a:p>
            <a:pPr marL="274320" lvl="1" indent="0">
              <a:buNone/>
            </a:pPr>
            <a:r>
              <a:rPr lang="en-US" sz="1400" dirty="0">
                <a:latin typeface="Courier New" panose="02070309020205020404" pitchFamily="49" charset="0"/>
                <a:cs typeface="Courier New" panose="02070309020205020404" pitchFamily="49" charset="0"/>
              </a:rPr>
              <a:t>          content:</a:t>
            </a:r>
          </a:p>
          <a:p>
            <a:pPr marL="274320" lvl="1" indent="0">
              <a:buNone/>
            </a:pPr>
            <a:r>
              <a:rPr lang="en-US" sz="1400" dirty="0">
                <a:latin typeface="Courier New" panose="02070309020205020404" pitchFamily="49" charset="0"/>
                <a:cs typeface="Courier New" panose="02070309020205020404" pitchFamily="49" charset="0"/>
              </a:rPr>
              <a:t>            'application/json':</a:t>
            </a:r>
          </a:p>
          <a:p>
            <a:pPr marL="274320" lvl="1" indent="0">
              <a:buNone/>
            </a:pPr>
            <a:r>
              <a:rPr lang="en-US" sz="1400" dirty="0">
                <a:latin typeface="Courier New" panose="02070309020205020404" pitchFamily="49" charset="0"/>
                <a:cs typeface="Courier New" panose="02070309020205020404" pitchFamily="49" charset="0"/>
              </a:rPr>
              <a:t>              schema:</a:t>
            </a:r>
          </a:p>
          <a:p>
            <a:pPr marL="274320" lvl="1" indent="0">
              <a:buNone/>
            </a:pPr>
            <a:r>
              <a:rPr lang="en-US" sz="1400" dirty="0">
                <a:latin typeface="Courier New" panose="02070309020205020404" pitchFamily="49" charset="0"/>
                <a:cs typeface="Courier New" panose="02070309020205020404" pitchFamily="49" charset="0"/>
              </a:rPr>
              <a:t>                $ref: '#/components/schemas/</a:t>
            </a:r>
            <a:r>
              <a:rPr lang="en-US" sz="1400" dirty="0" err="1">
                <a:latin typeface="Courier New" panose="02070309020205020404" pitchFamily="49" charset="0"/>
                <a:cs typeface="Courier New" panose="02070309020205020404" pitchFamily="49" charset="0"/>
              </a:rPr>
              <a:t>ErrorMessage</a:t>
            </a:r>
            <a:r>
              <a:rPr lang="en-US" sz="1400" dirty="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6436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UPDATE  </a:t>
            </a:r>
            <a:r>
              <a:rPr lang="es-ES" dirty="0" err="1"/>
              <a:t>methods</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49</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fontScale="77500" lnSpcReduction="20000"/>
          </a:bodyPr>
          <a:lstStyle/>
          <a:p>
            <a:r>
              <a:rPr lang="en-US" sz="1400" dirty="0"/>
              <a:t>The method will be compiled into </a:t>
            </a:r>
            <a:r>
              <a:rPr lang="en-US" sz="1400" dirty="0" err="1">
                <a:latin typeface="Courier New" panose="02070309020205020404" pitchFamily="49" charset="0"/>
                <a:cs typeface="Courier New" panose="02070309020205020404" pitchFamily="49" charset="0"/>
              </a:rPr>
              <a:t>update_photo</a:t>
            </a:r>
            <a:r>
              <a:rPr lang="en-US" sz="1400" dirty="0">
                <a:latin typeface="Courier New" panose="02070309020205020404" pitchFamily="49" charset="0"/>
                <a:cs typeface="Courier New" panose="02070309020205020404" pitchFamily="49" charset="0"/>
              </a:rPr>
              <a:t> </a:t>
            </a:r>
            <a:r>
              <a:rPr lang="en-US" sz="1400" dirty="0"/>
              <a:t>in the server-side and client-side artifacts. :</a:t>
            </a:r>
            <a:endParaRPr lang="en-US" sz="1400" dirty="0">
              <a:cs typeface="Courier New" panose="02070309020205020404" pitchFamily="49" charset="0"/>
            </a:endParaRPr>
          </a:p>
          <a:p>
            <a:pPr marL="274320" lvl="1" indent="0">
              <a:buNone/>
            </a:pPr>
            <a:endParaRPr lang="en-US" sz="1400" dirty="0">
              <a:latin typeface="Consolas" panose="020B0609020204030204" pitchFamily="49" charset="0"/>
            </a:endParaRPr>
          </a:p>
          <a:p>
            <a:pPr marL="274320" lvl="1" indent="0">
              <a:buNone/>
            </a:pPr>
            <a:r>
              <a:rPr lang="en-US" sz="1400" dirty="0">
                <a:latin typeface="Courier New" panose="02070309020205020404" pitchFamily="49" charset="0"/>
                <a:cs typeface="Courier New" panose="02070309020205020404" pitchFamily="49" charset="0"/>
              </a:rPr>
              <a:t>def </a:t>
            </a:r>
            <a:r>
              <a:rPr lang="en-US" sz="1400" dirty="0" err="1">
                <a:latin typeface="Courier New" panose="02070309020205020404" pitchFamily="49" charset="0"/>
                <a:cs typeface="Courier New" panose="02070309020205020404" pitchFamily="49" charset="0"/>
              </a:rPr>
              <a:t>update_user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user=None):  # </a:t>
            </a:r>
            <a:r>
              <a:rPr lang="en-US" sz="1400" dirty="0" err="1">
                <a:latin typeface="Courier New" panose="02070309020205020404" pitchFamily="49" charset="0"/>
                <a:cs typeface="Courier New" panose="02070309020205020404" pitchFamily="49" charset="0"/>
              </a:rPr>
              <a:t>noqa</a:t>
            </a:r>
            <a:r>
              <a:rPr lang="en-US" sz="1400" dirty="0">
                <a:latin typeface="Courier New" panose="02070309020205020404" pitchFamily="49" charset="0"/>
                <a:cs typeface="Courier New" panose="02070309020205020404" pitchFamily="49" charset="0"/>
              </a:rPr>
              <a:t>: E501</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update_user</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Updates a user # </a:t>
            </a:r>
            <a:r>
              <a:rPr lang="en-US" sz="1400" dirty="0" err="1">
                <a:latin typeface="Courier New" panose="02070309020205020404" pitchFamily="49" charset="0"/>
                <a:cs typeface="Courier New" panose="02070309020205020404" pitchFamily="49" charset="0"/>
              </a:rPr>
              <a:t>noqa</a:t>
            </a:r>
            <a:r>
              <a:rPr lang="en-US" sz="1400" dirty="0">
                <a:latin typeface="Courier New" panose="02070309020205020404" pitchFamily="49" charset="0"/>
                <a:cs typeface="Courier New" panose="02070309020205020404" pitchFamily="49" charset="0"/>
              </a:rPr>
              <a:t>: E501</a:t>
            </a:r>
          </a:p>
          <a:p>
            <a:pPr marL="274320" lvl="1" indent="0">
              <a:buNone/>
            </a:pPr>
            <a:r>
              <a:rPr lang="en-US" sz="1400" dirty="0">
                <a:latin typeface="Courier New" panose="02070309020205020404" pitchFamily="49" charset="0"/>
                <a:cs typeface="Courier New" panose="02070309020205020404" pitchFamily="49" charset="0"/>
              </a:rPr>
              <a:t>    :param </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ID of user</a:t>
            </a:r>
          </a:p>
          <a:p>
            <a:pPr marL="274320" lvl="1" indent="0">
              <a:buNone/>
            </a:pPr>
            <a:r>
              <a:rPr lang="en-US" sz="1400" dirty="0">
                <a:latin typeface="Courier New" panose="02070309020205020404" pitchFamily="49" charset="0"/>
                <a:cs typeface="Courier New" panose="02070309020205020404" pitchFamily="49" charset="0"/>
              </a:rPr>
              <a:t>    :type </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str</a:t>
            </a:r>
          </a:p>
          <a:p>
            <a:pPr marL="274320" lvl="1" indent="0">
              <a:buNone/>
            </a:pPr>
            <a:r>
              <a:rPr lang="en-US" sz="1400" dirty="0">
                <a:latin typeface="Courier New" panose="02070309020205020404" pitchFamily="49" charset="0"/>
                <a:cs typeface="Courier New" panose="02070309020205020404" pitchFamily="49" charset="0"/>
              </a:rPr>
              <a:t>    :param user: The user to update</a:t>
            </a:r>
          </a:p>
          <a:p>
            <a:pPr marL="274320" lvl="1" indent="0">
              <a:buNone/>
            </a:pPr>
            <a:r>
              <a:rPr lang="en-US" sz="1400" dirty="0">
                <a:latin typeface="Courier New" panose="02070309020205020404" pitchFamily="49" charset="0"/>
                <a:cs typeface="Courier New" panose="02070309020205020404" pitchFamily="49" charset="0"/>
              </a:rPr>
              <a:t>    :type user: </a:t>
            </a:r>
            <a:r>
              <a:rPr lang="en-US" sz="1400" dirty="0" err="1">
                <a:latin typeface="Courier New" panose="02070309020205020404" pitchFamily="49" charset="0"/>
                <a:cs typeface="Courier New" panose="02070309020205020404" pitchFamily="49" charset="0"/>
              </a:rPr>
              <a:t>dict</a:t>
            </a:r>
            <a:r>
              <a:rPr lang="en-US" sz="1400" dirty="0">
                <a:latin typeface="Courier New" panose="02070309020205020404" pitchFamily="49" charset="0"/>
                <a:cs typeface="Courier New" panose="02070309020205020404" pitchFamily="49" charset="0"/>
              </a:rPr>
              <a:t> | bytes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rtype</a:t>
            </a:r>
            <a:r>
              <a:rPr lang="en-US" sz="1400" dirty="0">
                <a:latin typeface="Courier New" panose="02070309020205020404" pitchFamily="49" charset="0"/>
                <a:cs typeface="Courier New" panose="02070309020205020404" pitchFamily="49" charset="0"/>
              </a:rPr>
              <a:t>: User</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connexion.request.is_json</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user = </a:t>
            </a:r>
            <a:r>
              <a:rPr lang="en-US" sz="1400" dirty="0" err="1">
                <a:latin typeface="Courier New" panose="02070309020205020404" pitchFamily="49" charset="0"/>
                <a:cs typeface="Courier New" panose="02070309020205020404" pitchFamily="49" charset="0"/>
              </a:rPr>
              <a:t>User.from_dict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connexion.request.get_json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noqa</a:t>
            </a:r>
            <a:r>
              <a:rPr lang="en-US" sz="1400" dirty="0">
                <a:latin typeface="Courier New" panose="02070309020205020404" pitchFamily="49" charset="0"/>
                <a:cs typeface="Courier New" panose="02070309020205020404" pitchFamily="49" charset="0"/>
              </a:rPr>
              <a:t>: E501</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name = '{}/users/{}'.format(API_SERVICE_NAME, </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user.name = name</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if not </a:t>
            </a:r>
            <a:r>
              <a:rPr lang="en-US" sz="1400" dirty="0" err="1">
                <a:latin typeface="Courier New" panose="02070309020205020404" pitchFamily="49" charset="0"/>
                <a:cs typeface="Courier New" panose="02070309020205020404" pitchFamily="49" charset="0"/>
              </a:rPr>
              <a:t>helper.get_user</a:t>
            </a:r>
            <a:r>
              <a:rPr lang="en-US" sz="1400" dirty="0">
                <a:latin typeface="Courier New" panose="02070309020205020404" pitchFamily="49" charset="0"/>
                <a:cs typeface="Courier New" panose="02070309020205020404" pitchFamily="49" charset="0"/>
              </a:rPr>
              <a:t>(name):</a:t>
            </a:r>
          </a:p>
          <a:p>
            <a:pPr marL="274320" lvl="1" inden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ErrorMessage</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error_code</a:t>
            </a:r>
            <a:r>
              <a:rPr lang="en-US" sz="1400" dirty="0">
                <a:latin typeface="Courier New" panose="02070309020205020404" pitchFamily="49" charset="0"/>
                <a:cs typeface="Courier New" panose="02070309020205020404" pitchFamily="49" charset="0"/>
              </a:rPr>
              <a:t>='404 NOT_FOUND',</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error_message</a:t>
            </a:r>
            <a:r>
              <a:rPr lang="en-US" sz="1400" dirty="0">
                <a:latin typeface="Courier New" panose="02070309020205020404" pitchFamily="49" charset="0"/>
                <a:cs typeface="Courier New" panose="02070309020205020404" pitchFamily="49" charset="0"/>
              </a:rPr>
              <a:t>='NOT_FOUND: Cannot find specified user.'</a:t>
            </a:r>
          </a:p>
          <a:p>
            <a:pPr marL="274320" lvl="1" indent="0">
              <a:buNone/>
            </a:pPr>
            <a:r>
              <a:rPr lang="en-US" sz="1400" dirty="0">
                <a:latin typeface="Courier New" panose="02070309020205020404" pitchFamily="49" charset="0"/>
                <a:cs typeface="Courier New" panose="02070309020205020404" pitchFamily="49" charset="0"/>
              </a:rPr>
              <a:t>        )</a:t>
            </a:r>
          </a:p>
          <a:p>
            <a:pPr marL="274320" lvl="1" indent="0">
              <a:buNone/>
            </a:pP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helper.update_user</a:t>
            </a:r>
            <a:r>
              <a:rPr lang="en-US" sz="1400" dirty="0">
                <a:latin typeface="Courier New" panose="02070309020205020404" pitchFamily="49" charset="0"/>
                <a:cs typeface="Courier New" panose="02070309020205020404" pitchFamily="49" charset="0"/>
              </a:rPr>
              <a:t>(name, user)</a:t>
            </a:r>
          </a:p>
          <a:p>
            <a:pPr marL="274320" lvl="1" indent="0">
              <a:buNone/>
            </a:pP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return user</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891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hlinkClick r:id="rId2"/>
            <a:extLst>
              <a:ext uri="{FF2B5EF4-FFF2-40B4-BE49-F238E27FC236}">
                <a16:creationId xmlns:a16="http://schemas.microsoft.com/office/drawing/2014/main" id="{002FC696-874B-4851-8E92-986AD91C1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565" y="3068960"/>
            <a:ext cx="5954436" cy="371842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103386D-C374-4FA0-BC1A-719A00DD5F93}"/>
              </a:ext>
            </a:extLst>
          </p:cNvPr>
          <p:cNvSpPr>
            <a:spLocks noGrp="1"/>
          </p:cNvSpPr>
          <p:nvPr>
            <p:ph type="title"/>
          </p:nvPr>
        </p:nvSpPr>
        <p:spPr/>
        <p:txBody>
          <a:bodyPr/>
          <a:lstStyle/>
          <a:p>
            <a:r>
              <a:rPr lang="es-ES" dirty="0"/>
              <a:t>Software </a:t>
            </a:r>
            <a:r>
              <a:rPr lang="es-ES" dirty="0" err="1"/>
              <a:t>Architecture</a:t>
            </a:r>
            <a:r>
              <a:rPr lang="es-ES" dirty="0"/>
              <a:t> </a:t>
            </a:r>
            <a:r>
              <a:rPr lang="es-ES" dirty="0" err="1"/>
              <a:t>Patterns</a:t>
            </a:r>
            <a:endParaRPr lang="es-ES" dirty="0"/>
          </a:p>
        </p:txBody>
      </p:sp>
      <p:sp>
        <p:nvSpPr>
          <p:cNvPr id="3" name="Marcador de número de diapositiva 2">
            <a:extLst>
              <a:ext uri="{FF2B5EF4-FFF2-40B4-BE49-F238E27FC236}">
                <a16:creationId xmlns:a16="http://schemas.microsoft.com/office/drawing/2014/main" id="{0839A1D6-92BA-4E5A-AF36-AE4B09D410E0}"/>
              </a:ext>
            </a:extLst>
          </p:cNvPr>
          <p:cNvSpPr>
            <a:spLocks noGrp="1"/>
          </p:cNvSpPr>
          <p:nvPr>
            <p:ph type="sldNum" sz="quarter" idx="12"/>
          </p:nvPr>
        </p:nvSpPr>
        <p:spPr/>
        <p:txBody>
          <a:bodyPr/>
          <a:lstStyle/>
          <a:p>
            <a:fld id="{132FADFE-3B8F-471C-ABF0-DBC7717ECBBC}" type="slidenum">
              <a:rPr lang="es-ES" smtClean="0"/>
              <a:pPr/>
              <a:t>5</a:t>
            </a:fld>
            <a:endParaRPr lang="es-ES"/>
          </a:p>
        </p:txBody>
      </p:sp>
      <p:sp>
        <p:nvSpPr>
          <p:cNvPr id="4" name="Marcador de contenido 3">
            <a:extLst>
              <a:ext uri="{FF2B5EF4-FFF2-40B4-BE49-F238E27FC236}">
                <a16:creationId xmlns:a16="http://schemas.microsoft.com/office/drawing/2014/main" id="{425EA46A-1EC4-4990-8CFC-F0C8E727F783}"/>
              </a:ext>
            </a:extLst>
          </p:cNvPr>
          <p:cNvSpPr>
            <a:spLocks noGrp="1"/>
          </p:cNvSpPr>
          <p:nvPr>
            <p:ph sz="quarter" idx="1"/>
          </p:nvPr>
        </p:nvSpPr>
        <p:spPr/>
        <p:txBody>
          <a:bodyPr>
            <a:normAutofit/>
          </a:bodyPr>
          <a:lstStyle/>
          <a:p>
            <a:r>
              <a:rPr lang="en-US" sz="2800" b="1" dirty="0"/>
              <a:t>Client-server</a:t>
            </a:r>
          </a:p>
          <a:p>
            <a:pPr lvl="1"/>
            <a:r>
              <a:rPr lang="en-US" sz="2400" dirty="0"/>
              <a:t>The architecture works on a request-response model. The client sends the request to the server for information and the server responds to it.</a:t>
            </a:r>
          </a:p>
          <a:p>
            <a:pPr lvl="2"/>
            <a:r>
              <a:rPr lang="en-US" sz="2200" dirty="0"/>
              <a:t>Every website you browse is built on the client-server architecture.</a:t>
            </a:r>
          </a:p>
          <a:p>
            <a:pPr marL="274320" lvl="1" indent="0">
              <a:buNone/>
            </a:pPr>
            <a:endParaRPr lang="es-ES" sz="2000" dirty="0"/>
          </a:p>
        </p:txBody>
      </p:sp>
    </p:spTree>
    <p:extLst>
      <p:ext uri="{BB962C8B-B14F-4D97-AF65-F5344CB8AC3E}">
        <p14:creationId xmlns:p14="http://schemas.microsoft.com/office/powerpoint/2010/main" val="818846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normAutofit fontScale="90000"/>
          </a:bodyPr>
          <a:lstStyle/>
          <a:p>
            <a:r>
              <a:rPr lang="es-ES" dirty="0"/>
              <a:t>Use case: UPDATE </a:t>
            </a:r>
            <a:r>
              <a:rPr lang="es-ES" dirty="0" err="1"/>
              <a:t>methods</a:t>
            </a:r>
            <a:r>
              <a:rPr lang="es-ES" dirty="0"/>
              <a:t> (</a:t>
            </a:r>
            <a:r>
              <a:rPr lang="es-ES" dirty="0" err="1"/>
              <a:t>best</a:t>
            </a:r>
            <a:r>
              <a:rPr lang="es-ES" dirty="0"/>
              <a:t> </a:t>
            </a:r>
            <a:r>
              <a:rPr lang="es-ES" dirty="0" err="1"/>
              <a:t>practices</a:t>
            </a:r>
            <a:r>
              <a:rPr lang="es-ES" dirty="0"/>
              <a:t>)</a:t>
            </a:r>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50</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a:bodyPr>
          <a:lstStyle/>
          <a:p>
            <a:r>
              <a:rPr lang="en-US" sz="2000" dirty="0"/>
              <a:t>In most cases, </a:t>
            </a:r>
            <a:r>
              <a:rPr lang="en-US" sz="2000" dirty="0">
                <a:latin typeface="Courier New" panose="02070309020205020404" pitchFamily="49" charset="0"/>
                <a:cs typeface="Courier New" panose="02070309020205020404" pitchFamily="49" charset="0"/>
              </a:rPr>
              <a:t>UPDATE</a:t>
            </a:r>
            <a:r>
              <a:rPr lang="en-US" sz="2000" dirty="0"/>
              <a:t> methods do not require any additional parameter except for the updated resource. If you absolutely need to use additional parameters, ask for them in the query string.</a:t>
            </a:r>
          </a:p>
          <a:p>
            <a:r>
              <a:rPr lang="en-US" sz="2000" dirty="0"/>
              <a:t>You should return the updated resource in the response body for </a:t>
            </a:r>
            <a:r>
              <a:rPr lang="en-US" sz="2000" dirty="0">
                <a:latin typeface="Courier New" panose="02070309020205020404" pitchFamily="49" charset="0"/>
                <a:cs typeface="Courier New" panose="02070309020205020404" pitchFamily="49" charset="0"/>
              </a:rPr>
              <a:t>UPDATE</a:t>
            </a:r>
            <a:r>
              <a:rPr lang="en-US" sz="2000" dirty="0"/>
              <a:t> methods.</a:t>
            </a:r>
          </a:p>
        </p:txBody>
      </p:sp>
    </p:spTree>
    <p:extLst>
      <p:ext uri="{BB962C8B-B14F-4D97-AF65-F5344CB8AC3E}">
        <p14:creationId xmlns:p14="http://schemas.microsoft.com/office/powerpoint/2010/main" val="1858763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LIST </a:t>
            </a:r>
            <a:r>
              <a:rPr lang="es-ES" dirty="0" err="1"/>
              <a:t>methods</a:t>
            </a:r>
            <a:r>
              <a:rPr lang="es-ES" dirty="0"/>
              <a:t> and </a:t>
            </a:r>
            <a:r>
              <a:rPr lang="es-ES" dirty="0" err="1"/>
              <a:t>pagination</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51</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8"/>
            <a:ext cx="8229600" cy="5449473"/>
          </a:xfrm>
        </p:spPr>
        <p:txBody>
          <a:bodyPr>
            <a:normAutofit fontScale="85000" lnSpcReduction="20000"/>
          </a:bodyPr>
          <a:lstStyle/>
          <a:p>
            <a:r>
              <a:rPr lang="en-US" sz="1400" dirty="0"/>
              <a:t>Check at </a:t>
            </a:r>
            <a:r>
              <a:rPr lang="en-US" sz="1400" dirty="0" err="1">
                <a:latin typeface="Consolas" panose="020B0609020204030204" pitchFamily="49" charset="0"/>
                <a:hlinkClick r:id="rId2"/>
              </a:rPr>
              <a:t>openapi.yaml</a:t>
            </a:r>
            <a:r>
              <a:rPr lang="en-US" sz="1400" dirty="0">
                <a:latin typeface="Consolas" panose="020B0609020204030204" pitchFamily="49" charset="0"/>
              </a:rPr>
              <a:t> </a:t>
            </a:r>
            <a:r>
              <a:rPr lang="en-US" sz="1400" dirty="0"/>
              <a:t>the method </a:t>
            </a:r>
            <a:r>
              <a:rPr lang="en-US" sz="1400" dirty="0" err="1">
                <a:latin typeface="Courier New" panose="02070309020205020404" pitchFamily="49" charset="0"/>
                <a:cs typeface="Courier New" panose="02070309020205020404" pitchFamily="49" charset="0"/>
              </a:rPr>
              <a:t>list_photos</a:t>
            </a:r>
            <a:r>
              <a:rPr lang="en-US" sz="1400" dirty="0">
                <a:latin typeface="Consolas" panose="020B0609020204030204" pitchFamily="49" charset="0"/>
              </a:rPr>
              <a:t>:</a:t>
            </a:r>
            <a:endParaRPr lang="en-US" sz="1400" dirty="0"/>
          </a:p>
          <a:p>
            <a:pPr marL="274320" lvl="1" indent="0">
              <a:buNone/>
            </a:pPr>
            <a:r>
              <a:rPr lang="en-US" sz="1400" dirty="0">
                <a:latin typeface="Consolas" panose="020B0609020204030204" pitchFamily="49" charset="0"/>
              </a:rPr>
              <a:t>paths:</a:t>
            </a:r>
          </a:p>
          <a:p>
            <a:pPr marL="274320" lvl="1" indent="0">
              <a:buNone/>
            </a:pPr>
            <a:r>
              <a:rPr lang="en-US" sz="1400" dirty="0">
                <a:latin typeface="Consolas" panose="020B0609020204030204" pitchFamily="49" charset="0"/>
              </a:rPr>
              <a:t>  /users/{</a:t>
            </a:r>
            <a:r>
              <a:rPr lang="en-US" sz="1400" dirty="0" err="1">
                <a:latin typeface="Consolas" panose="020B0609020204030204" pitchFamily="49" charset="0"/>
              </a:rPr>
              <a:t>user_id</a:t>
            </a:r>
            <a:r>
              <a:rPr lang="en-US" sz="1400" dirty="0">
                <a:latin typeface="Consolas" panose="020B0609020204030204" pitchFamily="49" charset="0"/>
              </a:rPr>
              <a:t>}/photos/:</a:t>
            </a:r>
          </a:p>
          <a:p>
            <a:pPr marL="274320" lvl="1" indent="0">
              <a:buNone/>
            </a:pPr>
            <a:r>
              <a:rPr lang="en-US" sz="1400" dirty="0">
                <a:latin typeface="Consolas" panose="020B0609020204030204" pitchFamily="49" charset="0"/>
              </a:rPr>
              <a:t>    parameters:</a:t>
            </a:r>
          </a:p>
          <a:p>
            <a:pPr marL="274320" lvl="1" indent="0">
              <a:buNone/>
            </a:pPr>
            <a:r>
              <a:rPr lang="en-US" sz="1400" dirty="0">
                <a:latin typeface="Consolas" panose="020B0609020204030204" pitchFamily="49" charset="0"/>
              </a:rPr>
              <a:t>      - $ref: '#/components/parameters/</a:t>
            </a:r>
            <a:r>
              <a:rPr lang="en-US" sz="1400" dirty="0" err="1">
                <a:latin typeface="Consolas" panose="020B0609020204030204" pitchFamily="49" charset="0"/>
              </a:rPr>
              <a:t>user_id</a:t>
            </a:r>
            <a:r>
              <a:rPr lang="en-US" sz="1400" dirty="0">
                <a:latin typeface="Consolas" panose="020B0609020204030204" pitchFamily="49" charset="0"/>
              </a:rPr>
              <a:t>'</a:t>
            </a:r>
          </a:p>
          <a:p>
            <a:pPr marL="274320" lvl="1" indent="0">
              <a:buNone/>
            </a:pPr>
            <a:r>
              <a:rPr lang="en-US" sz="1400" dirty="0">
                <a:latin typeface="Consolas" panose="020B0609020204030204" pitchFamily="49" charset="0"/>
              </a:rPr>
              <a:t>    get:</a:t>
            </a:r>
          </a:p>
          <a:p>
            <a:pPr marL="274320" lvl="1" indent="0">
              <a:buNone/>
            </a:pPr>
            <a:r>
              <a:rPr lang="en-US" sz="1400" dirty="0">
                <a:latin typeface="Consolas" panose="020B0609020204030204" pitchFamily="49" charset="0"/>
              </a:rPr>
              <a:t>      description: Lists all photos</a:t>
            </a:r>
          </a:p>
          <a:p>
            <a:pPr marL="274320" lvl="1" indent="0">
              <a:buNone/>
            </a:pPr>
            <a:r>
              <a:rPr lang="en-US" sz="1400" dirty="0">
                <a:latin typeface="Consolas" panose="020B0609020204030204" pitchFamily="49" charset="0"/>
              </a:rPr>
              <a:t>      </a:t>
            </a:r>
            <a:r>
              <a:rPr lang="en-US" sz="1400" dirty="0" err="1">
                <a:latin typeface="Consolas" panose="020B0609020204030204" pitchFamily="49" charset="0"/>
              </a:rPr>
              <a:t>operationId</a:t>
            </a:r>
            <a:r>
              <a:rPr lang="en-US" sz="1400" dirty="0">
                <a:latin typeface="Consolas" panose="020B0609020204030204" pitchFamily="49" charset="0"/>
              </a:rPr>
              <a:t>: </a:t>
            </a:r>
            <a:r>
              <a:rPr lang="en-US" sz="1400" dirty="0" err="1">
                <a:latin typeface="Consolas" panose="020B0609020204030204" pitchFamily="49" charset="0"/>
              </a:rPr>
              <a:t>list_photos</a:t>
            </a:r>
            <a:endParaRPr lang="en-US" sz="1400" dirty="0">
              <a:latin typeface="Consolas" panose="020B0609020204030204" pitchFamily="49" charset="0"/>
            </a:endParaRPr>
          </a:p>
          <a:p>
            <a:pPr marL="274320" lvl="1" indent="0">
              <a:buNone/>
            </a:pPr>
            <a:r>
              <a:rPr lang="en-US" sz="1400" dirty="0">
                <a:latin typeface="Consolas" panose="020B0609020204030204" pitchFamily="49" charset="0"/>
              </a:rPr>
              <a:t>      parameters:</a:t>
            </a:r>
          </a:p>
          <a:p>
            <a:pPr marL="274320" lvl="1" indent="0">
              <a:buNone/>
            </a:pPr>
            <a:r>
              <a:rPr lang="en-US" sz="1400" dirty="0">
                <a:latin typeface="Consolas" panose="020B0609020204030204" pitchFamily="49" charset="0"/>
              </a:rPr>
              <a:t>        - name: '</a:t>
            </a:r>
            <a:r>
              <a:rPr lang="en-US" sz="1400" dirty="0" err="1">
                <a:latin typeface="Consolas" panose="020B0609020204030204" pitchFamily="49" charset="0"/>
              </a:rPr>
              <a:t>order_by</a:t>
            </a:r>
            <a:r>
              <a:rPr lang="en-US" sz="1400" dirty="0">
                <a:latin typeface="Consolas" panose="020B0609020204030204" pitchFamily="49" charset="0"/>
              </a:rPr>
              <a:t>'</a:t>
            </a:r>
          </a:p>
          <a:p>
            <a:pPr marL="274320" lvl="1" indent="0">
              <a:buNone/>
            </a:pPr>
            <a:r>
              <a:rPr lang="en-US" sz="1400" dirty="0">
                <a:latin typeface="Consolas" panose="020B0609020204030204" pitchFamily="49" charset="0"/>
              </a:rPr>
              <a:t>          in: query</a:t>
            </a:r>
          </a:p>
          <a:p>
            <a:pPr marL="274320" lvl="1" indent="0">
              <a:buNone/>
            </a:pPr>
            <a:r>
              <a:rPr lang="en-US" sz="1400" dirty="0">
                <a:latin typeface="Consolas" panose="020B0609020204030204" pitchFamily="49" charset="0"/>
              </a:rPr>
              <a:t>          description: Ordering for the results</a:t>
            </a:r>
          </a:p>
          <a:p>
            <a:pPr marL="274320" lvl="1" indent="0">
              <a:buNone/>
            </a:pPr>
            <a:r>
              <a:rPr lang="en-US" sz="1400" dirty="0">
                <a:latin typeface="Consolas" panose="020B0609020204030204" pitchFamily="49" charset="0"/>
              </a:rPr>
              <a:t>          required: false</a:t>
            </a:r>
          </a:p>
          <a:p>
            <a:pPr marL="274320" lvl="1" indent="0">
              <a:buNone/>
            </a:pPr>
            <a:r>
              <a:rPr lang="en-US" sz="1400" dirty="0">
                <a:latin typeface="Consolas" panose="020B0609020204030204" pitchFamily="49" charset="0"/>
              </a:rPr>
              <a:t>          schema:</a:t>
            </a:r>
          </a:p>
          <a:p>
            <a:pPr marL="274320" lvl="1" indent="0">
              <a:buNone/>
            </a:pPr>
            <a:r>
              <a:rPr lang="en-US" sz="1400" dirty="0">
                <a:latin typeface="Consolas" panose="020B0609020204030204" pitchFamily="49" charset="0"/>
              </a:rPr>
              <a:t>            type: string</a:t>
            </a:r>
          </a:p>
          <a:p>
            <a:pPr marL="274320" lvl="1" indent="0">
              <a:buNone/>
            </a:pPr>
            <a:r>
              <a:rPr lang="en-US" sz="1400" dirty="0">
                <a:latin typeface="Consolas" panose="020B0609020204030204" pitchFamily="49" charset="0"/>
              </a:rPr>
              <a:t>            </a:t>
            </a:r>
            <a:r>
              <a:rPr lang="en-US" sz="1400" dirty="0" err="1">
                <a:latin typeface="Consolas" panose="020B0609020204030204" pitchFamily="49" charset="0"/>
              </a:rPr>
              <a:t>enum</a:t>
            </a:r>
            <a:r>
              <a:rPr lang="en-US" sz="1400" dirty="0">
                <a:latin typeface="Consolas" panose="020B0609020204030204" pitchFamily="49" charset="0"/>
              </a:rPr>
              <a:t>:</a:t>
            </a:r>
          </a:p>
          <a:p>
            <a:pPr marL="274320" lvl="1" indent="0">
              <a:buNone/>
            </a:pPr>
            <a:r>
              <a:rPr lang="en-US" sz="1400" dirty="0">
                <a:latin typeface="Consolas" panose="020B0609020204030204" pitchFamily="49" charset="0"/>
              </a:rPr>
              <a:t>              - '</a:t>
            </a:r>
            <a:r>
              <a:rPr lang="en-US" sz="1400" dirty="0" err="1">
                <a:latin typeface="Consolas" panose="020B0609020204030204" pitchFamily="49" charset="0"/>
              </a:rPr>
              <a:t>display_name</a:t>
            </a:r>
            <a:r>
              <a:rPr lang="en-US" sz="1400" dirty="0">
                <a:latin typeface="Consolas" panose="020B0609020204030204" pitchFamily="49" charset="0"/>
              </a:rPr>
              <a:t>'</a:t>
            </a:r>
          </a:p>
          <a:p>
            <a:pPr marL="274320" lvl="1" indent="0">
              <a:buNone/>
            </a:pPr>
            <a:r>
              <a:rPr lang="en-US" sz="1400" dirty="0">
                <a:latin typeface="Consolas" panose="020B0609020204030204" pitchFamily="49" charset="0"/>
              </a:rPr>
              <a:t>              - '</a:t>
            </a:r>
            <a:r>
              <a:rPr lang="en-US" sz="1400" dirty="0" err="1">
                <a:latin typeface="Consolas" panose="020B0609020204030204" pitchFamily="49" charset="0"/>
              </a:rPr>
              <a:t>created_at</a:t>
            </a:r>
            <a:r>
              <a:rPr lang="en-US" sz="1400" dirty="0">
                <a:latin typeface="Consolas" panose="020B0609020204030204" pitchFamily="49" charset="0"/>
              </a:rPr>
              <a:t>'</a:t>
            </a:r>
          </a:p>
          <a:p>
            <a:pPr marL="274320" lvl="1" indent="0">
              <a:buNone/>
            </a:pPr>
            <a:r>
              <a:rPr lang="en-US" sz="1400" dirty="0">
                <a:latin typeface="Consolas" panose="020B0609020204030204" pitchFamily="49" charset="0"/>
              </a:rPr>
              <a:t>        - name: '</a:t>
            </a:r>
            <a:r>
              <a:rPr lang="en-US" sz="1400" dirty="0" err="1">
                <a:latin typeface="Consolas" panose="020B0609020204030204" pitchFamily="49" charset="0"/>
              </a:rPr>
              <a:t>page_token</a:t>
            </a:r>
            <a:r>
              <a:rPr lang="en-US" sz="1400" dirty="0">
                <a:latin typeface="Consolas" panose="020B0609020204030204" pitchFamily="49" charset="0"/>
              </a:rPr>
              <a:t>'</a:t>
            </a:r>
          </a:p>
          <a:p>
            <a:pPr marL="274320" lvl="1" indent="0">
              <a:buNone/>
            </a:pPr>
            <a:r>
              <a:rPr lang="en-US" sz="1400" dirty="0">
                <a:latin typeface="Consolas" panose="020B0609020204030204" pitchFamily="49" charset="0"/>
              </a:rPr>
              <a:t>          in: query</a:t>
            </a:r>
          </a:p>
          <a:p>
            <a:pPr marL="274320" lvl="1" indent="0">
              <a:buNone/>
            </a:pPr>
            <a:r>
              <a:rPr lang="en-US" sz="1400" dirty="0">
                <a:latin typeface="Consolas" panose="020B0609020204030204" pitchFamily="49" charset="0"/>
              </a:rPr>
              <a:t>          description: Token for the next page</a:t>
            </a:r>
          </a:p>
          <a:p>
            <a:pPr marL="274320" lvl="1" indent="0">
              <a:buNone/>
            </a:pPr>
            <a:r>
              <a:rPr lang="en-US" sz="1400" dirty="0">
                <a:latin typeface="Consolas" panose="020B0609020204030204" pitchFamily="49" charset="0"/>
              </a:rPr>
              <a:t>          required: false</a:t>
            </a:r>
          </a:p>
          <a:p>
            <a:pPr marL="274320" lvl="1" indent="0">
              <a:buNone/>
            </a:pPr>
            <a:r>
              <a:rPr lang="en-US" sz="1400" dirty="0">
                <a:latin typeface="Consolas" panose="020B0609020204030204" pitchFamily="49" charset="0"/>
              </a:rPr>
              <a:t>          schema:</a:t>
            </a:r>
          </a:p>
          <a:p>
            <a:pPr marL="274320" lvl="1" indent="0">
              <a:buNone/>
            </a:pPr>
            <a:r>
              <a:rPr lang="en-US" sz="1400" dirty="0">
                <a:latin typeface="Consolas" panose="020B0609020204030204" pitchFamily="49" charset="0"/>
              </a:rPr>
              <a:t>            type: string</a:t>
            </a:r>
          </a:p>
          <a:p>
            <a:pPr marL="274320" lvl="1" indent="0">
              <a:buNone/>
            </a:pPr>
            <a:r>
              <a:rPr lang="en-US" sz="1400" dirty="0">
                <a:latin typeface="Consolas" panose="020B0609020204030204" pitchFamily="49" charset="0"/>
              </a:rPr>
              <a:t>      responses:</a:t>
            </a:r>
          </a:p>
          <a:p>
            <a:pPr marL="274320" lvl="1" indent="0">
              <a:buNone/>
            </a:pPr>
            <a:endParaRPr lang="en-US" sz="1000" dirty="0"/>
          </a:p>
        </p:txBody>
      </p:sp>
    </p:spTree>
    <p:extLst>
      <p:ext uri="{BB962C8B-B14F-4D97-AF65-F5344CB8AC3E}">
        <p14:creationId xmlns:p14="http://schemas.microsoft.com/office/powerpoint/2010/main" val="3862600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LIST </a:t>
            </a:r>
            <a:r>
              <a:rPr lang="es-ES" dirty="0" err="1"/>
              <a:t>methods</a:t>
            </a:r>
            <a:r>
              <a:rPr lang="es-ES" dirty="0"/>
              <a:t> and </a:t>
            </a:r>
            <a:r>
              <a:rPr lang="es-ES" dirty="0" err="1"/>
              <a:t>pagination</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52</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8"/>
            <a:ext cx="8229600" cy="5449473"/>
          </a:xfrm>
        </p:spPr>
        <p:txBody>
          <a:bodyPr>
            <a:normAutofit fontScale="92500" lnSpcReduction="10000"/>
          </a:bodyPr>
          <a:lstStyle/>
          <a:p>
            <a:r>
              <a:rPr lang="en-US" sz="1400" dirty="0"/>
              <a:t>Check at </a:t>
            </a:r>
            <a:r>
              <a:rPr lang="en-US" sz="1400" dirty="0" err="1">
                <a:latin typeface="Consolas" panose="020B0609020204030204" pitchFamily="49" charset="0"/>
                <a:hlinkClick r:id="rId2"/>
              </a:rPr>
              <a:t>openapi.yaml</a:t>
            </a:r>
            <a:r>
              <a:rPr lang="en-US" sz="1400" dirty="0">
                <a:latin typeface="Consolas" panose="020B0609020204030204" pitchFamily="49" charset="0"/>
              </a:rPr>
              <a:t> </a:t>
            </a:r>
            <a:r>
              <a:rPr lang="en-US" sz="1400" dirty="0"/>
              <a:t>the method </a:t>
            </a:r>
            <a:r>
              <a:rPr lang="en-US" sz="1400" dirty="0" err="1">
                <a:latin typeface="Courier New" panose="02070309020205020404" pitchFamily="49" charset="0"/>
                <a:cs typeface="Courier New" panose="02070309020205020404" pitchFamily="49" charset="0"/>
              </a:rPr>
              <a:t>list_photos</a:t>
            </a:r>
            <a:r>
              <a:rPr lang="en-US" sz="1400" dirty="0">
                <a:latin typeface="Consolas" panose="020B0609020204030204" pitchFamily="49" charset="0"/>
              </a:rPr>
              <a:t>:</a:t>
            </a:r>
            <a:endParaRPr lang="en-US" sz="1400" dirty="0"/>
          </a:p>
          <a:p>
            <a:pPr marL="274320" lvl="1" indent="0">
              <a:buNone/>
            </a:pPr>
            <a:r>
              <a:rPr lang="en-US" sz="1400" dirty="0">
                <a:latin typeface="Consolas" panose="020B0609020204030204" pitchFamily="49" charset="0"/>
              </a:rPr>
              <a:t>responses:</a:t>
            </a:r>
          </a:p>
          <a:p>
            <a:pPr marL="274320" lvl="1" indent="0">
              <a:buNone/>
            </a:pPr>
            <a:r>
              <a:rPr lang="en-US" sz="1400" dirty="0">
                <a:latin typeface="Consolas" panose="020B0609020204030204" pitchFamily="49" charset="0"/>
              </a:rPr>
              <a:t>        '200':</a:t>
            </a:r>
          </a:p>
          <a:p>
            <a:pPr marL="274320" lvl="1" indent="0">
              <a:buNone/>
            </a:pPr>
            <a:r>
              <a:rPr lang="en-US" sz="1400" dirty="0">
                <a:latin typeface="Consolas" panose="020B0609020204030204" pitchFamily="49" charset="0"/>
              </a:rPr>
              <a:t>          description: List of photos and </a:t>
            </a:r>
            <a:r>
              <a:rPr lang="en-US" sz="1400" dirty="0" err="1">
                <a:latin typeface="Consolas" panose="020B0609020204030204" pitchFamily="49" charset="0"/>
              </a:rPr>
              <a:t>next_page_token</a:t>
            </a:r>
            <a:endParaRPr lang="en-US" sz="1400" dirty="0">
              <a:latin typeface="Consolas" panose="020B0609020204030204" pitchFamily="49" charset="0"/>
            </a:endParaRPr>
          </a:p>
          <a:p>
            <a:pPr marL="274320" lvl="1" indent="0">
              <a:buNone/>
            </a:pPr>
            <a:r>
              <a:rPr lang="en-US" sz="1400" dirty="0">
                <a:latin typeface="Consolas" panose="020B0609020204030204" pitchFamily="49" charset="0"/>
              </a:rPr>
              <a:t>          content:</a:t>
            </a:r>
          </a:p>
          <a:p>
            <a:pPr marL="274320" lvl="1" indent="0">
              <a:buNone/>
            </a:pPr>
            <a:r>
              <a:rPr lang="en-US" sz="1400" dirty="0">
                <a:latin typeface="Consolas" panose="020B0609020204030204" pitchFamily="49" charset="0"/>
              </a:rPr>
              <a:t>            'application/json':</a:t>
            </a:r>
          </a:p>
          <a:p>
            <a:pPr marL="274320" lvl="1" indent="0">
              <a:buNone/>
            </a:pPr>
            <a:r>
              <a:rPr lang="en-US" sz="1400" dirty="0">
                <a:latin typeface="Consolas" panose="020B0609020204030204" pitchFamily="49" charset="0"/>
              </a:rPr>
              <a:t>              schema:</a:t>
            </a:r>
          </a:p>
          <a:p>
            <a:pPr marL="274320" lvl="1" indent="0">
              <a:buNone/>
            </a:pPr>
            <a:r>
              <a:rPr lang="en-US" sz="1400" dirty="0">
                <a:latin typeface="Consolas" panose="020B0609020204030204" pitchFamily="49" charset="0"/>
              </a:rPr>
              <a:t>                type: object</a:t>
            </a:r>
          </a:p>
          <a:p>
            <a:pPr marL="274320" lvl="1" indent="0">
              <a:buNone/>
            </a:pPr>
            <a:r>
              <a:rPr lang="en-US" sz="1400" dirty="0">
                <a:latin typeface="Consolas" panose="020B0609020204030204" pitchFamily="49" charset="0"/>
              </a:rPr>
              <a:t>                properties:</a:t>
            </a:r>
          </a:p>
          <a:p>
            <a:pPr marL="274320" lvl="1" indent="0">
              <a:buNone/>
            </a:pPr>
            <a:r>
              <a:rPr lang="en-US" sz="1400" dirty="0">
                <a:latin typeface="Consolas" panose="020B0609020204030204" pitchFamily="49" charset="0"/>
              </a:rPr>
              <a:t>                  photos:</a:t>
            </a:r>
          </a:p>
          <a:p>
            <a:pPr marL="274320" lvl="1" indent="0">
              <a:buNone/>
            </a:pPr>
            <a:r>
              <a:rPr lang="en-US" sz="1400" dirty="0">
                <a:latin typeface="Consolas" panose="020B0609020204030204" pitchFamily="49" charset="0"/>
              </a:rPr>
              <a:t>                    type: array</a:t>
            </a:r>
          </a:p>
          <a:p>
            <a:pPr marL="274320" lvl="1" indent="0">
              <a:buNone/>
            </a:pPr>
            <a:r>
              <a:rPr lang="en-US" sz="1400" dirty="0">
                <a:latin typeface="Consolas" panose="020B0609020204030204" pitchFamily="49" charset="0"/>
              </a:rPr>
              <a:t>                    items:</a:t>
            </a:r>
          </a:p>
          <a:p>
            <a:pPr marL="274320" lvl="1" indent="0">
              <a:buNone/>
            </a:pPr>
            <a:r>
              <a:rPr lang="en-US" sz="1400" dirty="0">
                <a:latin typeface="Consolas" panose="020B0609020204030204" pitchFamily="49" charset="0"/>
              </a:rPr>
              <a:t>                      $ref: '#/components/schemas/Photo'</a:t>
            </a:r>
          </a:p>
          <a:p>
            <a:pPr marL="274320" lvl="1" indent="0">
              <a:buNone/>
            </a:pPr>
            <a:r>
              <a:rPr lang="en-US" sz="1400" dirty="0">
                <a:latin typeface="Consolas" panose="020B0609020204030204" pitchFamily="49" charset="0"/>
              </a:rPr>
              <a:t>                  </a:t>
            </a:r>
            <a:r>
              <a:rPr lang="en-US" sz="1400" dirty="0" err="1">
                <a:latin typeface="Consolas" panose="020B0609020204030204" pitchFamily="49" charset="0"/>
              </a:rPr>
              <a:t>next_page_token</a:t>
            </a:r>
            <a:r>
              <a:rPr lang="en-US" sz="1400" dirty="0">
                <a:latin typeface="Consolas" panose="020B0609020204030204" pitchFamily="49" charset="0"/>
              </a:rPr>
              <a:t>:</a:t>
            </a:r>
          </a:p>
          <a:p>
            <a:pPr marL="274320" lvl="1" indent="0">
              <a:buNone/>
            </a:pPr>
            <a:r>
              <a:rPr lang="en-US" sz="1400" dirty="0">
                <a:latin typeface="Consolas" panose="020B0609020204030204" pitchFamily="49" charset="0"/>
              </a:rPr>
              <a:t>                    type: string</a:t>
            </a:r>
          </a:p>
          <a:p>
            <a:pPr marL="274320" lvl="1" indent="0">
              <a:buNone/>
            </a:pPr>
            <a:r>
              <a:rPr lang="en-US" sz="1400" dirty="0">
                <a:latin typeface="Consolas" panose="020B0609020204030204" pitchFamily="49" charset="0"/>
              </a:rPr>
              <a:t>        default:</a:t>
            </a:r>
          </a:p>
          <a:p>
            <a:pPr marL="274320" lvl="1" indent="0">
              <a:buNone/>
            </a:pPr>
            <a:r>
              <a:rPr lang="en-US" sz="1400" dirty="0">
                <a:latin typeface="Consolas" panose="020B0609020204030204" pitchFamily="49" charset="0"/>
              </a:rPr>
              <a:t>          description: Unexpected error</a:t>
            </a:r>
          </a:p>
          <a:p>
            <a:pPr marL="274320" lvl="1" indent="0">
              <a:buNone/>
            </a:pPr>
            <a:r>
              <a:rPr lang="en-US" sz="1400" dirty="0">
                <a:latin typeface="Consolas" panose="020B0609020204030204" pitchFamily="49" charset="0"/>
              </a:rPr>
              <a:t>          content:</a:t>
            </a:r>
          </a:p>
          <a:p>
            <a:pPr marL="274320" lvl="1" indent="0">
              <a:buNone/>
            </a:pPr>
            <a:r>
              <a:rPr lang="en-US" sz="1400" dirty="0">
                <a:latin typeface="Consolas" panose="020B0609020204030204" pitchFamily="49" charset="0"/>
              </a:rPr>
              <a:t>            'application/json':</a:t>
            </a:r>
          </a:p>
          <a:p>
            <a:pPr marL="274320" lvl="1" indent="0">
              <a:buNone/>
            </a:pPr>
            <a:r>
              <a:rPr lang="en-US" sz="1400" dirty="0">
                <a:latin typeface="Consolas" panose="020B0609020204030204" pitchFamily="49" charset="0"/>
              </a:rPr>
              <a:t>              schema:</a:t>
            </a:r>
          </a:p>
          <a:p>
            <a:pPr marL="274320" lvl="1" indent="0">
              <a:buNone/>
            </a:pPr>
            <a:r>
              <a:rPr lang="en-US" sz="1400" dirty="0">
                <a:latin typeface="Consolas" panose="020B0609020204030204" pitchFamily="49" charset="0"/>
              </a:rPr>
              <a:t>                $ref: '#/components/schemas/</a:t>
            </a:r>
            <a:r>
              <a:rPr lang="en-US" sz="1400" dirty="0" err="1">
                <a:latin typeface="Consolas" panose="020B0609020204030204" pitchFamily="49" charset="0"/>
              </a:rPr>
              <a:t>ErrorMessage</a:t>
            </a:r>
            <a:r>
              <a:rPr lang="en-US" sz="1400" dirty="0">
                <a:latin typeface="Consolas" panose="020B0609020204030204" pitchFamily="49" charset="0"/>
              </a:rPr>
              <a:t>'</a:t>
            </a:r>
            <a:endParaRPr lang="en-US" sz="1000" dirty="0"/>
          </a:p>
        </p:txBody>
      </p:sp>
    </p:spTree>
    <p:extLst>
      <p:ext uri="{BB962C8B-B14F-4D97-AF65-F5344CB8AC3E}">
        <p14:creationId xmlns:p14="http://schemas.microsoft.com/office/powerpoint/2010/main" val="541367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lstStyle/>
          <a:p>
            <a:r>
              <a:rPr lang="es-ES" dirty="0"/>
              <a:t>Use case: LIST  </a:t>
            </a:r>
            <a:r>
              <a:rPr lang="es-ES" dirty="0" err="1"/>
              <a:t>methods</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53</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a:bodyPr>
          <a:lstStyle/>
          <a:p>
            <a:r>
              <a:rPr lang="en-US" sz="1400" dirty="0" err="1">
                <a:latin typeface="Courier New" panose="02070309020205020404" pitchFamily="49" charset="0"/>
                <a:cs typeface="Courier New" panose="02070309020205020404" pitchFamily="49" charset="0"/>
              </a:rPr>
              <a:t>list_photos</a:t>
            </a:r>
            <a:r>
              <a:rPr lang="en-US" sz="1400" dirty="0">
                <a:latin typeface="Courier New" panose="02070309020205020404" pitchFamily="49" charset="0"/>
                <a:cs typeface="Courier New" panose="02070309020205020404" pitchFamily="49" charset="0"/>
              </a:rPr>
              <a:t> </a:t>
            </a:r>
            <a:r>
              <a:rPr lang="en-US" sz="1400" dirty="0"/>
              <a:t>is a LIST method associated with </a:t>
            </a:r>
            <a:r>
              <a:rPr lang="en-US" sz="1400" dirty="0">
                <a:latin typeface="Courier New" panose="02070309020205020404" pitchFamily="49" charset="0"/>
                <a:cs typeface="Courier New" panose="02070309020205020404" pitchFamily="49" charset="0"/>
              </a:rPr>
              <a:t>/users/USER_ID/photos</a:t>
            </a:r>
            <a:r>
              <a:rPr lang="en-US" sz="1400" dirty="0"/>
              <a:t>, a collection of </a:t>
            </a:r>
            <a:r>
              <a:rPr lang="en-US" sz="1400" dirty="0">
                <a:latin typeface="Courier New" panose="02070309020205020404" pitchFamily="49" charset="0"/>
                <a:cs typeface="Courier New" panose="02070309020205020404" pitchFamily="49" charset="0"/>
              </a:rPr>
              <a:t>Photo</a:t>
            </a:r>
            <a:r>
              <a:rPr lang="en-US" sz="1400" dirty="0"/>
              <a:t>s. It takes two string parameters, </a:t>
            </a:r>
            <a:r>
              <a:rPr lang="en-US" sz="1400" dirty="0" err="1">
                <a:latin typeface="Courier New" panose="02070309020205020404" pitchFamily="49" charset="0"/>
                <a:cs typeface="Courier New" panose="02070309020205020404" pitchFamily="49" charset="0"/>
              </a:rPr>
              <a:t>order_by</a:t>
            </a:r>
            <a:r>
              <a:rPr lang="en-US" sz="1400" dirty="0">
                <a:latin typeface="Courier New" panose="02070309020205020404" pitchFamily="49" charset="0"/>
                <a:cs typeface="Courier New" panose="02070309020205020404" pitchFamily="49" charset="0"/>
              </a:rPr>
              <a:t> </a:t>
            </a:r>
            <a:r>
              <a:rPr lang="en-US" sz="1400" dirty="0"/>
              <a:t>and </a:t>
            </a:r>
            <a:r>
              <a:rPr lang="en-US" sz="1400" dirty="0" err="1">
                <a:latin typeface="Courier New" panose="02070309020205020404" pitchFamily="49" charset="0"/>
                <a:cs typeface="Courier New" panose="02070309020205020404" pitchFamily="49" charset="0"/>
              </a:rPr>
              <a:t>page_token</a:t>
            </a:r>
            <a:r>
              <a:rPr lang="en-US" sz="1400" dirty="0"/>
              <a:t>, in the query string as input and returns HTTP status code 200 with a list of Photos in the response body if everything works.</a:t>
            </a:r>
          </a:p>
          <a:p>
            <a:r>
              <a:rPr lang="en-US" sz="1400" dirty="0" err="1">
                <a:latin typeface="Courier New" panose="02070309020205020404" pitchFamily="49" charset="0"/>
                <a:cs typeface="Courier New" panose="02070309020205020404" pitchFamily="49" charset="0"/>
              </a:rPr>
              <a:t>order_b</a:t>
            </a:r>
            <a:r>
              <a:rPr lang="en-US" sz="1400" dirty="0" err="1"/>
              <a:t>y</a:t>
            </a:r>
            <a:r>
              <a:rPr lang="en-US" sz="1400" dirty="0"/>
              <a:t> is, as its name implies, the order of </a:t>
            </a:r>
            <a:r>
              <a:rPr lang="en-US" sz="1400" dirty="0">
                <a:latin typeface="Courier New" panose="02070309020205020404" pitchFamily="49" charset="0"/>
                <a:cs typeface="Courier New" panose="02070309020205020404" pitchFamily="49" charset="0"/>
              </a:rPr>
              <a:t>Photo</a:t>
            </a:r>
            <a:r>
              <a:rPr lang="en-US" sz="1400" dirty="0"/>
              <a:t>s in the </a:t>
            </a:r>
            <a:r>
              <a:rPr lang="en-US" sz="1400" dirty="0">
                <a:latin typeface="Courier New" panose="02070309020205020404" pitchFamily="49" charset="0"/>
                <a:cs typeface="Courier New" panose="02070309020205020404" pitchFamily="49" charset="0"/>
              </a:rPr>
              <a:t>result. </a:t>
            </a:r>
            <a:r>
              <a:rPr lang="en-US" sz="1400" dirty="0" err="1">
                <a:latin typeface="Courier New" panose="02070309020205020404" pitchFamily="49" charset="0"/>
                <a:cs typeface="Courier New" panose="02070309020205020404" pitchFamily="49" charset="0"/>
              </a:rPr>
              <a:t>page_token</a:t>
            </a:r>
            <a:r>
              <a:rPr lang="en-US" sz="1400" dirty="0">
                <a:latin typeface="Courier New" panose="02070309020205020404" pitchFamily="49" charset="0"/>
                <a:cs typeface="Courier New" panose="02070309020205020404" pitchFamily="49" charset="0"/>
              </a:rPr>
              <a:t> </a:t>
            </a:r>
            <a:r>
              <a:rPr lang="en-US" sz="1400" dirty="0"/>
              <a:t>enables pagination in the </a:t>
            </a:r>
            <a:r>
              <a:rPr lang="en-US" sz="1400" dirty="0">
                <a:latin typeface="Courier New" panose="02070309020205020404" pitchFamily="49" charset="0"/>
                <a:cs typeface="Courier New" panose="02070309020205020404" pitchFamily="49" charset="0"/>
              </a:rPr>
              <a:t>LIST</a:t>
            </a:r>
            <a:r>
              <a:rPr lang="en-US" sz="1400" dirty="0"/>
              <a:t> method.</a:t>
            </a:r>
          </a:p>
          <a:p>
            <a:r>
              <a:rPr lang="en-US" sz="1400" dirty="0"/>
              <a:t>The method will be compiled into </a:t>
            </a:r>
            <a:r>
              <a:rPr lang="en-US" sz="1400" dirty="0" err="1">
                <a:latin typeface="Courier New" panose="02070309020205020404" pitchFamily="49" charset="0"/>
                <a:cs typeface="Courier New" panose="02070309020205020404" pitchFamily="49" charset="0"/>
              </a:rPr>
              <a:t>list_photos</a:t>
            </a:r>
            <a:r>
              <a:rPr lang="en-US" sz="1400" dirty="0">
                <a:latin typeface="Courier New" panose="02070309020205020404" pitchFamily="49" charset="0"/>
                <a:cs typeface="Courier New" panose="02070309020205020404" pitchFamily="49" charset="0"/>
              </a:rPr>
              <a:t> </a:t>
            </a:r>
            <a:r>
              <a:rPr lang="en-US" sz="1400" dirty="0"/>
              <a:t>in the server-side and client-side artifacts. </a:t>
            </a:r>
          </a:p>
          <a:p>
            <a:r>
              <a:rPr lang="en-US" sz="1400" dirty="0">
                <a:cs typeface="Courier New" panose="02070309020205020404" pitchFamily="49" charset="0"/>
              </a:rPr>
              <a:t>Check the code implementation at </a:t>
            </a:r>
            <a:r>
              <a:rPr lang="es-ES" sz="1400" dirty="0">
                <a:latin typeface="Courier New" panose="02070309020205020404" pitchFamily="49" charset="0"/>
                <a:cs typeface="Courier New" panose="02070309020205020404" pitchFamily="49" charset="0"/>
              </a:rPr>
              <a:t>openapi/photo_album/openapi_server/controllers/default_controller.py</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12729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normAutofit/>
          </a:bodyPr>
          <a:lstStyle/>
          <a:p>
            <a:r>
              <a:rPr lang="es-ES" dirty="0"/>
              <a:t>Use case: LIST </a:t>
            </a:r>
            <a:r>
              <a:rPr lang="es-ES" dirty="0" err="1"/>
              <a:t>methods</a:t>
            </a:r>
            <a:r>
              <a:rPr lang="es-ES" dirty="0"/>
              <a:t> (</a:t>
            </a:r>
            <a:r>
              <a:rPr lang="es-ES" dirty="0" err="1"/>
              <a:t>best</a:t>
            </a:r>
            <a:r>
              <a:rPr lang="es-ES" dirty="0"/>
              <a:t> </a:t>
            </a:r>
            <a:r>
              <a:rPr lang="es-ES" dirty="0" err="1"/>
              <a:t>practices</a:t>
            </a:r>
            <a:r>
              <a:rPr lang="es-ES" dirty="0"/>
              <a:t>)</a:t>
            </a:r>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54</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a:bodyPr>
          <a:lstStyle/>
          <a:p>
            <a:r>
              <a:rPr lang="en-US" sz="2000" dirty="0"/>
              <a:t>In most cases, you should implement pagination in all the </a:t>
            </a:r>
            <a:r>
              <a:rPr lang="en-US" sz="2000" dirty="0">
                <a:latin typeface="Courier New" panose="02070309020205020404" pitchFamily="49" charset="0"/>
                <a:cs typeface="Courier New" panose="02070309020205020404" pitchFamily="49" charset="0"/>
              </a:rPr>
              <a:t>LIST</a:t>
            </a:r>
            <a:r>
              <a:rPr lang="en-US" sz="2000" dirty="0"/>
              <a:t> methods of your API service. </a:t>
            </a:r>
          </a:p>
          <a:p>
            <a:pPr lvl="1"/>
            <a:r>
              <a:rPr lang="en-US" sz="1700" dirty="0"/>
              <a:t>Pagination parameters should reside in the query string. </a:t>
            </a:r>
          </a:p>
          <a:p>
            <a:pPr lvl="1"/>
            <a:r>
              <a:rPr lang="en-US" sz="1700" dirty="0"/>
              <a:t>It might also be a good idea to grant clients finer control over LIST methods, providing additional parameters like </a:t>
            </a:r>
            <a:r>
              <a:rPr lang="en-US" sz="1700" dirty="0" err="1">
                <a:latin typeface="Courier New" panose="02070309020205020404" pitchFamily="49" charset="0"/>
                <a:cs typeface="Courier New" panose="02070309020205020404" pitchFamily="49" charset="0"/>
              </a:rPr>
              <a:t>order_by</a:t>
            </a:r>
            <a:r>
              <a:rPr lang="en-US" sz="1700" dirty="0">
                <a:latin typeface="Courier New" panose="02070309020205020404" pitchFamily="49" charset="0"/>
                <a:cs typeface="Courier New" panose="02070309020205020404" pitchFamily="49" charset="0"/>
              </a:rPr>
              <a:t> </a:t>
            </a:r>
            <a:r>
              <a:rPr lang="en-US" sz="1700" dirty="0"/>
              <a:t>and </a:t>
            </a:r>
            <a:r>
              <a:rPr lang="en-US" sz="1700" dirty="0" err="1">
                <a:latin typeface="Courier New" panose="02070309020205020404" pitchFamily="49" charset="0"/>
                <a:cs typeface="Courier New" panose="02070309020205020404" pitchFamily="49" charset="0"/>
              </a:rPr>
              <a:t>max_results</a:t>
            </a:r>
            <a:r>
              <a:rPr lang="en-US" sz="1700" dirty="0"/>
              <a:t>. </a:t>
            </a:r>
          </a:p>
          <a:p>
            <a:pPr lvl="1"/>
            <a:r>
              <a:rPr lang="en-US" sz="1700" dirty="0"/>
              <a:t>These parameters should also be query parameters.</a:t>
            </a:r>
          </a:p>
        </p:txBody>
      </p:sp>
    </p:spTree>
    <p:extLst>
      <p:ext uri="{BB962C8B-B14F-4D97-AF65-F5344CB8AC3E}">
        <p14:creationId xmlns:p14="http://schemas.microsoft.com/office/powerpoint/2010/main" val="4166460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normAutofit/>
          </a:bodyPr>
          <a:lstStyle/>
          <a:p>
            <a:r>
              <a:rPr lang="es-ES" dirty="0"/>
              <a:t>Use case: </a:t>
            </a:r>
            <a:r>
              <a:rPr lang="es-ES" dirty="0" err="1"/>
              <a:t>Batching</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55</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a:bodyPr>
          <a:lstStyle/>
          <a:p>
            <a:r>
              <a:rPr lang="en-US" sz="2000" dirty="0" err="1">
                <a:latin typeface="Courier New" panose="02070309020205020404" pitchFamily="49" charset="0"/>
                <a:cs typeface="Courier New" panose="02070309020205020404" pitchFamily="49" charset="0"/>
              </a:rPr>
              <a:t>batchget_photos</a:t>
            </a:r>
            <a:r>
              <a:rPr lang="en-US" sz="2000" dirty="0">
                <a:latin typeface="Courier New" panose="02070309020205020404" pitchFamily="49" charset="0"/>
                <a:cs typeface="Courier New" panose="02070309020205020404" pitchFamily="49" charset="0"/>
              </a:rPr>
              <a:t> </a:t>
            </a:r>
            <a:r>
              <a:rPr lang="en-US" sz="2000" dirty="0"/>
              <a:t>in </a:t>
            </a:r>
            <a:r>
              <a:rPr lang="en-US" sz="2000" dirty="0" err="1">
                <a:latin typeface="Consolas" panose="020B0609020204030204" pitchFamily="49" charset="0"/>
                <a:hlinkClick r:id="rId2"/>
              </a:rPr>
              <a:t>openapi.yaml</a:t>
            </a:r>
            <a:r>
              <a:rPr lang="en-US" sz="2000" dirty="0"/>
              <a:t> is a custom method using the HTTP verb </a:t>
            </a:r>
            <a:r>
              <a:rPr lang="en-US" sz="2000" dirty="0">
                <a:latin typeface="Courier New" panose="02070309020205020404" pitchFamily="49" charset="0"/>
                <a:cs typeface="Courier New" panose="02070309020205020404" pitchFamily="49" charset="0"/>
              </a:rPr>
              <a:t>GET</a:t>
            </a:r>
            <a:r>
              <a:rPr lang="en-US" sz="2000" dirty="0"/>
              <a:t>. </a:t>
            </a:r>
          </a:p>
          <a:p>
            <a:r>
              <a:rPr lang="en-US" sz="2000" dirty="0"/>
              <a:t>It effectively batches the GET method </a:t>
            </a:r>
            <a:r>
              <a:rPr lang="en-US" sz="2000" dirty="0" err="1">
                <a:latin typeface="Courier New" panose="02070309020205020404" pitchFamily="49" charset="0"/>
                <a:cs typeface="Courier New" panose="02070309020205020404" pitchFamily="49" charset="0"/>
              </a:rPr>
              <a:t>get_photo</a:t>
            </a:r>
            <a:r>
              <a:rPr lang="en-US" sz="2000" dirty="0">
                <a:latin typeface="Courier New" panose="02070309020205020404" pitchFamily="49" charset="0"/>
                <a:cs typeface="Courier New" panose="02070309020205020404" pitchFamily="49" charset="0"/>
              </a:rPr>
              <a:t> </a:t>
            </a:r>
            <a:r>
              <a:rPr lang="en-US" sz="2000" dirty="0"/>
              <a:t>so that clients can easily retrieve multiple </a:t>
            </a:r>
            <a:r>
              <a:rPr lang="en-US" sz="2000" dirty="0">
                <a:latin typeface="Courier New" panose="02070309020205020404" pitchFamily="49" charset="0"/>
                <a:cs typeface="Courier New" panose="02070309020205020404" pitchFamily="49" charset="0"/>
              </a:rPr>
              <a:t>Photo</a:t>
            </a:r>
            <a:r>
              <a:rPr lang="en-US" sz="2000" dirty="0"/>
              <a:t>s without repeatedly sending GET requests.</a:t>
            </a:r>
          </a:p>
          <a:p>
            <a:r>
              <a:rPr lang="en-US" sz="2000" dirty="0"/>
              <a:t>Check the method in </a:t>
            </a:r>
            <a:r>
              <a:rPr lang="es-ES" sz="2000" dirty="0">
                <a:latin typeface="Courier New" panose="02070309020205020404" pitchFamily="49" charset="0"/>
                <a:cs typeface="Courier New" panose="02070309020205020404" pitchFamily="49" charset="0"/>
              </a:rPr>
              <a:t>/openapi/photo_album/openapi_server/controllers/default_controller.py</a:t>
            </a:r>
          </a:p>
          <a:p>
            <a:r>
              <a:rPr lang="en-US" sz="2000" dirty="0"/>
              <a:t> You may have noticed that in </a:t>
            </a:r>
            <a:r>
              <a:rPr lang="en-US" sz="2000" dirty="0" err="1">
                <a:latin typeface="Courier New" panose="02070309020205020404" pitchFamily="49" charset="0"/>
                <a:cs typeface="Courier New" panose="02070309020205020404" pitchFamily="49" charset="0"/>
              </a:rPr>
              <a:t>openapi.yaml</a:t>
            </a:r>
            <a:r>
              <a:rPr lang="en-US" sz="2000" dirty="0">
                <a:latin typeface="Courier New" panose="02070309020205020404" pitchFamily="49" charset="0"/>
                <a:cs typeface="Courier New" panose="02070309020205020404" pitchFamily="49" charset="0"/>
              </a:rPr>
              <a:t> </a:t>
            </a:r>
            <a:r>
              <a:rPr lang="en-US" sz="2000" dirty="0"/>
              <a:t>every method has a default response in addition to the 200 OK response; this is a fallback, generic response reserved for the case where no HTTP status codes listed in responses apply.</a:t>
            </a:r>
          </a:p>
        </p:txBody>
      </p:sp>
    </p:spTree>
    <p:extLst>
      <p:ext uri="{BB962C8B-B14F-4D97-AF65-F5344CB8AC3E}">
        <p14:creationId xmlns:p14="http://schemas.microsoft.com/office/powerpoint/2010/main" val="546148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normAutofit/>
          </a:bodyPr>
          <a:lstStyle/>
          <a:p>
            <a:r>
              <a:rPr lang="es-ES" dirty="0"/>
              <a:t>Use case: Error </a:t>
            </a:r>
            <a:r>
              <a:rPr lang="es-ES" dirty="0" err="1"/>
              <a:t>Handling</a:t>
            </a:r>
            <a:endParaRPr lang="es-ES" dirty="0"/>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56</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fontScale="70000" lnSpcReduction="20000"/>
          </a:bodyPr>
          <a:lstStyle/>
          <a:p>
            <a:r>
              <a:rPr lang="en-US" sz="2000" dirty="0"/>
              <a:t>Generally speaking, it is strongly advised that you use HTTP status codes as the error codes in your API service. For example, if a GET method fails because the resource ID provided is incorrect, you should return an HTTP response with the status code </a:t>
            </a:r>
            <a:r>
              <a:rPr lang="en-US" sz="2000" dirty="0">
                <a:latin typeface="Courier New" panose="02070309020205020404" pitchFamily="49" charset="0"/>
                <a:cs typeface="Courier New" panose="02070309020205020404" pitchFamily="49" charset="0"/>
              </a:rPr>
              <a:t>404 (NOT FOUND)</a:t>
            </a:r>
            <a:r>
              <a:rPr lang="en-US" sz="2000" dirty="0"/>
              <a:t>. </a:t>
            </a:r>
          </a:p>
          <a:p>
            <a:pPr lvl="1"/>
            <a:r>
              <a:rPr lang="en-US" sz="1700" dirty="0"/>
              <a:t>List </a:t>
            </a:r>
            <a:r>
              <a:rPr lang="en-US" sz="1700" dirty="0">
                <a:hlinkClick r:id="rId2"/>
              </a:rPr>
              <a:t>HTTP response status</a:t>
            </a:r>
            <a:r>
              <a:rPr lang="en-US" sz="1700" dirty="0"/>
              <a:t> codes</a:t>
            </a:r>
          </a:p>
          <a:p>
            <a:r>
              <a:rPr lang="en-US" sz="2000" dirty="0"/>
              <a:t>To add this 404 response in your </a:t>
            </a:r>
            <a:r>
              <a:rPr lang="en-US" sz="2000" dirty="0" err="1"/>
              <a:t>OpenAPI</a:t>
            </a:r>
            <a:r>
              <a:rPr lang="en-US" sz="2000" dirty="0"/>
              <a:t> specification, see the example below:</a:t>
            </a:r>
          </a:p>
          <a:p>
            <a:pPr marL="274320" lvl="1" indent="0">
              <a:buNone/>
            </a:pP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users</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user_id</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parameters</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 $</a:t>
            </a:r>
            <a:r>
              <a:rPr lang="es-ES" sz="1700" dirty="0" err="1">
                <a:latin typeface="Courier New" panose="02070309020205020404" pitchFamily="49" charset="0"/>
                <a:cs typeface="Courier New" panose="02070309020205020404" pitchFamily="49" charset="0"/>
              </a:rPr>
              <a:t>ref</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components</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parameters</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user_id</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get</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description</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Gets</a:t>
            </a:r>
            <a:r>
              <a:rPr lang="es-ES" sz="1700" dirty="0">
                <a:latin typeface="Courier New" panose="02070309020205020404" pitchFamily="49" charset="0"/>
                <a:cs typeface="Courier New" panose="02070309020205020404" pitchFamily="49" charset="0"/>
              </a:rPr>
              <a:t> a </a:t>
            </a:r>
            <a:r>
              <a:rPr lang="es-ES" sz="1700" dirty="0" err="1">
                <a:latin typeface="Courier New" panose="02070309020205020404" pitchFamily="49" charset="0"/>
                <a:cs typeface="Courier New" panose="02070309020205020404" pitchFamily="49" charset="0"/>
              </a:rPr>
              <a:t>user</a:t>
            </a:r>
            <a:endParaRPr lang="es-ES" sz="1700" dirty="0">
              <a:latin typeface="Courier New" panose="02070309020205020404" pitchFamily="49" charset="0"/>
              <a:cs typeface="Courier New" panose="02070309020205020404" pitchFamily="49" charset="0"/>
            </a:endParaRP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operationId</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get_user</a:t>
            </a:r>
            <a:endParaRPr lang="es-ES" sz="1700" dirty="0">
              <a:latin typeface="Courier New" panose="02070309020205020404" pitchFamily="49" charset="0"/>
              <a:cs typeface="Courier New" panose="02070309020205020404" pitchFamily="49" charset="0"/>
            </a:endParaRPr>
          </a:p>
          <a:p>
            <a:pPr marL="274320" lvl="1" indent="0">
              <a:buNone/>
            </a:pPr>
            <a:r>
              <a:rPr lang="es-ES" sz="1700" dirty="0">
                <a:latin typeface="Courier New" panose="02070309020205020404" pitchFamily="49" charset="0"/>
                <a:cs typeface="Courier New" panose="02070309020205020404" pitchFamily="49" charset="0"/>
              </a:rPr>
              <a:t>      responses:</a:t>
            </a:r>
          </a:p>
          <a:p>
            <a:pPr marL="274320" lvl="1" indent="0">
              <a:buNone/>
            </a:pPr>
            <a:r>
              <a:rPr lang="es-ES" sz="1700" dirty="0">
                <a:latin typeface="Courier New" panose="02070309020205020404" pitchFamily="49" charset="0"/>
                <a:cs typeface="Courier New" panose="02070309020205020404" pitchFamily="49" charset="0"/>
              </a:rPr>
              <a:t>        '200':</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description</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User</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found</a:t>
            </a:r>
            <a:endParaRPr lang="es-ES" sz="1700" dirty="0">
              <a:latin typeface="Courier New" panose="02070309020205020404" pitchFamily="49" charset="0"/>
              <a:cs typeface="Courier New" panose="02070309020205020404" pitchFamily="49" charset="0"/>
            </a:endParaRP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content</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application</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json</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schema</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ref</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components</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schemas</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User</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'404':</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description</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User</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not</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found</a:t>
            </a:r>
            <a:endParaRPr lang="es-ES" sz="1700" dirty="0">
              <a:latin typeface="Courier New" panose="02070309020205020404" pitchFamily="49" charset="0"/>
              <a:cs typeface="Courier New" panose="02070309020205020404" pitchFamily="49" charset="0"/>
            </a:endParaRP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content</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application</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json</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schema</a:t>
            </a:r>
            <a:r>
              <a:rPr lang="es-ES" sz="1700" dirty="0">
                <a:latin typeface="Courier New" panose="02070309020205020404" pitchFamily="49" charset="0"/>
                <a:cs typeface="Courier New" panose="02070309020205020404" pitchFamily="49" charset="0"/>
              </a:rPr>
              <a:t>:</a:t>
            </a:r>
          </a:p>
          <a:p>
            <a:pPr marL="274320" lvl="1" indent="0">
              <a:buNone/>
            </a:pP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ref</a:t>
            </a:r>
            <a:r>
              <a:rPr lang="es-ES" sz="1700" dirty="0">
                <a:latin typeface="Courier New" panose="02070309020205020404" pitchFamily="49" charset="0"/>
                <a:cs typeface="Courier New" panose="02070309020205020404" pitchFamily="49" charset="0"/>
              </a:rPr>
              <a:t>: '#/</a:t>
            </a:r>
            <a:r>
              <a:rPr lang="es-ES" sz="1700" dirty="0" err="1">
                <a:latin typeface="Courier New" panose="02070309020205020404" pitchFamily="49" charset="0"/>
                <a:cs typeface="Courier New" panose="02070309020205020404" pitchFamily="49" charset="0"/>
              </a:rPr>
              <a:t>components</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schemas</a:t>
            </a:r>
            <a:r>
              <a:rPr lang="es-ES" sz="1700" dirty="0">
                <a:latin typeface="Courier New" panose="02070309020205020404" pitchFamily="49" charset="0"/>
                <a:cs typeface="Courier New" panose="02070309020205020404" pitchFamily="49" charset="0"/>
              </a:rPr>
              <a:t>/</a:t>
            </a:r>
            <a:r>
              <a:rPr lang="es-ES" sz="1700" dirty="0" err="1">
                <a:latin typeface="Courier New" panose="02070309020205020404" pitchFamily="49" charset="0"/>
                <a:cs typeface="Courier New" panose="02070309020205020404" pitchFamily="49" charset="0"/>
              </a:rPr>
              <a:t>ErrorMessage</a:t>
            </a:r>
            <a:r>
              <a:rPr lang="es-ES" sz="17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78907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lstStyle/>
          <a:p>
            <a:r>
              <a:rPr lang="en-GB" dirty="0"/>
              <a:t>Creating </a:t>
            </a:r>
            <a:r>
              <a:rPr lang="en-GB" dirty="0">
                <a:hlinkClick r:id="rId2"/>
              </a:rPr>
              <a:t>a photo album API</a:t>
            </a:r>
            <a:endParaRPr lang="en-GB" dirty="0"/>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57</a:t>
            </a:fld>
            <a:endParaRPr lang="es-ES"/>
          </a:p>
        </p:txBody>
      </p:sp>
      <p:sp>
        <p:nvSpPr>
          <p:cNvPr id="4" name="Marcador de contenido 3">
            <a:extLst>
              <a:ext uri="{FF2B5EF4-FFF2-40B4-BE49-F238E27FC236}">
                <a16:creationId xmlns:a16="http://schemas.microsoft.com/office/drawing/2014/main" id="{09697DD6-455F-4EEE-8F97-0596851C88DA}"/>
              </a:ext>
            </a:extLst>
          </p:cNvPr>
          <p:cNvSpPr>
            <a:spLocks noGrp="1"/>
          </p:cNvSpPr>
          <p:nvPr>
            <p:ph sz="quarter" idx="1"/>
          </p:nvPr>
        </p:nvSpPr>
        <p:spPr/>
        <p:txBody>
          <a:bodyPr>
            <a:normAutofit fontScale="92500" lnSpcReduction="20000"/>
          </a:bodyPr>
          <a:lstStyle/>
          <a:p>
            <a:r>
              <a:rPr lang="es-ES" dirty="0" err="1"/>
              <a:t>Source</a:t>
            </a:r>
            <a:r>
              <a:rPr lang="es-ES" dirty="0"/>
              <a:t>: </a:t>
            </a:r>
            <a:r>
              <a:rPr lang="es-ES" dirty="0">
                <a:hlinkClick r:id="rId2"/>
              </a:rPr>
              <a:t>https://medium.com/@ratrosy/building-apis-with-openapi-continued-5d0faaed32eb</a:t>
            </a:r>
            <a:endParaRPr lang="es-ES" dirty="0"/>
          </a:p>
          <a:p>
            <a:pPr lvl="1"/>
            <a:r>
              <a:rPr lang="es-ES" dirty="0" err="1"/>
              <a:t>Check</a:t>
            </a:r>
            <a:r>
              <a:rPr lang="es-ES" dirty="0"/>
              <a:t> </a:t>
            </a:r>
            <a:r>
              <a:rPr lang="es-ES" dirty="0" err="1"/>
              <a:t>example</a:t>
            </a:r>
            <a:r>
              <a:rPr lang="es-ES" dirty="0"/>
              <a:t> at folder </a:t>
            </a:r>
            <a:r>
              <a:rPr lang="es-ES" dirty="0" err="1">
                <a:latin typeface="Courier New" panose="02070309020205020404" pitchFamily="49" charset="0"/>
                <a:cs typeface="Courier New" panose="02070309020205020404" pitchFamily="49" charset="0"/>
              </a:rPr>
              <a:t>openapi-generator-photo_album</a:t>
            </a:r>
            <a:endParaRPr lang="es-ES" dirty="0">
              <a:latin typeface="Courier New" panose="02070309020205020404" pitchFamily="49" charset="0"/>
              <a:cs typeface="Courier New" panose="02070309020205020404" pitchFamily="49" charset="0"/>
            </a:endParaRPr>
          </a:p>
          <a:p>
            <a:r>
              <a:rPr lang="es-ES" dirty="0" err="1"/>
              <a:t>To</a:t>
            </a:r>
            <a:r>
              <a:rPr lang="es-ES" dirty="0"/>
              <a:t> run </a:t>
            </a:r>
            <a:r>
              <a:rPr lang="es-ES" dirty="0" err="1"/>
              <a:t>it</a:t>
            </a:r>
            <a:endParaRPr lang="es-ES" dirty="0"/>
          </a:p>
          <a:p>
            <a:pPr lvl="1"/>
            <a:r>
              <a:rPr lang="en-US" dirty="0">
                <a:latin typeface="Courier New" panose="02070309020205020404" pitchFamily="49" charset="0"/>
                <a:cs typeface="Courier New" panose="02070309020205020404" pitchFamily="49" charset="0"/>
              </a:rPr>
              <a:t>pip install -r requirements.txt</a:t>
            </a:r>
          </a:p>
          <a:p>
            <a:pPr lvl="2"/>
            <a:r>
              <a:rPr lang="en-US" dirty="0"/>
              <a:t>You may optionally have to do the following:</a:t>
            </a:r>
          </a:p>
          <a:p>
            <a:pPr lvl="3"/>
            <a:r>
              <a:rPr lang="en-US" dirty="0">
                <a:latin typeface="Courier New" panose="02070309020205020404" pitchFamily="49" charset="0"/>
                <a:cs typeface="Courier New" panose="02070309020205020404" pitchFamily="49" charset="0"/>
              </a:rPr>
              <a:t>pip install --upgrade </a:t>
            </a:r>
            <a:r>
              <a:rPr lang="en-US" dirty="0" err="1">
                <a:latin typeface="Courier New" panose="02070309020205020404" pitchFamily="49" charset="0"/>
                <a:cs typeface="Courier New" panose="02070309020205020404" pitchFamily="49" charset="0"/>
              </a:rPr>
              <a:t>jsonschema</a:t>
            </a:r>
            <a:endParaRPr lang="en-US" dirty="0">
              <a:latin typeface="Courier New" panose="02070309020205020404" pitchFamily="49" charset="0"/>
              <a:cs typeface="Courier New" panose="02070309020205020404" pitchFamily="49" charset="0"/>
            </a:endParaRPr>
          </a:p>
          <a:p>
            <a:pPr lvl="3"/>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connexion</a:t>
            </a:r>
            <a:r>
              <a:rPr lang="en-US" dirty="0">
                <a:latin typeface="Courier New" panose="02070309020205020404" pitchFamily="49" charset="0"/>
                <a:cs typeface="Courier New" panose="02070309020205020404" pitchFamily="49" charset="0"/>
              </a:rPr>
              <a:t>==2.6.0</a:t>
            </a:r>
          </a:p>
          <a:p>
            <a:pPr lvl="1"/>
            <a:r>
              <a:rPr lang="es-ES" dirty="0" err="1">
                <a:latin typeface="Courier New" panose="02070309020205020404" pitchFamily="49" charset="0"/>
                <a:cs typeface="Courier New" panose="02070309020205020404" pitchFamily="49" charset="0"/>
              </a:rPr>
              <a:t>python</a:t>
            </a:r>
            <a:r>
              <a:rPr lang="es-ES" dirty="0">
                <a:latin typeface="Courier New" panose="02070309020205020404" pitchFamily="49" charset="0"/>
                <a:cs typeface="Courier New" panose="02070309020205020404" pitchFamily="49" charset="0"/>
              </a:rPr>
              <a:t> -m </a:t>
            </a:r>
            <a:r>
              <a:rPr lang="es-ES" dirty="0" err="1">
                <a:latin typeface="Courier New" panose="02070309020205020404" pitchFamily="49" charset="0"/>
                <a:cs typeface="Courier New" panose="02070309020205020404" pitchFamily="49" charset="0"/>
              </a:rPr>
              <a:t>openapi_server</a:t>
            </a:r>
            <a:endParaRPr lang="es-ES" dirty="0">
              <a:latin typeface="Courier New" panose="02070309020205020404" pitchFamily="49" charset="0"/>
              <a:cs typeface="Courier New" panose="02070309020205020404" pitchFamily="49" charset="0"/>
            </a:endParaRPr>
          </a:p>
          <a:p>
            <a:pPr lvl="1"/>
            <a:r>
              <a:rPr lang="es-ES" dirty="0" err="1"/>
              <a:t>Let’s</a:t>
            </a:r>
            <a:r>
              <a:rPr lang="es-ES" dirty="0"/>
              <a:t> </a:t>
            </a:r>
            <a:r>
              <a:rPr lang="es-ES" dirty="0" err="1"/>
              <a:t>create</a:t>
            </a:r>
            <a:r>
              <a:rPr lang="es-ES" dirty="0"/>
              <a:t> a </a:t>
            </a:r>
            <a:r>
              <a:rPr lang="es-ES" dirty="0" err="1"/>
              <a:t>client</a:t>
            </a:r>
            <a:r>
              <a:rPr lang="es-ES" dirty="0"/>
              <a:t>:</a:t>
            </a:r>
          </a:p>
          <a:p>
            <a:pPr lvl="2"/>
            <a:r>
              <a:rPr lang="de-DE" b="0" i="0" dirty="0" err="1">
                <a:solidFill>
                  <a:srgbClr val="292929"/>
                </a:solidFill>
                <a:effectLst/>
                <a:latin typeface="Courier New" panose="02070309020205020404" pitchFamily="49" charset="0"/>
                <a:cs typeface="Courier New" panose="02070309020205020404" pitchFamily="49" charset="0"/>
              </a:rPr>
              <a:t>pip</a:t>
            </a:r>
            <a:r>
              <a:rPr lang="de-DE" b="0" i="0" dirty="0">
                <a:solidFill>
                  <a:srgbClr val="292929"/>
                </a:solidFill>
                <a:effectLst/>
                <a:latin typeface="Courier New" panose="02070309020205020404" pitchFamily="49" charset="0"/>
                <a:cs typeface="Courier New" panose="02070309020205020404" pitchFamily="49" charset="0"/>
              </a:rPr>
              <a:t> </a:t>
            </a:r>
            <a:r>
              <a:rPr lang="de-DE" b="0" i="0" dirty="0" err="1">
                <a:solidFill>
                  <a:srgbClr val="292929"/>
                </a:solidFill>
                <a:effectLst/>
                <a:latin typeface="Courier New" panose="02070309020205020404" pitchFamily="49" charset="0"/>
                <a:cs typeface="Courier New" panose="02070309020205020404" pitchFamily="49" charset="0"/>
              </a:rPr>
              <a:t>install</a:t>
            </a:r>
            <a:r>
              <a:rPr lang="de-DE" b="0" i="0" dirty="0">
                <a:solidFill>
                  <a:srgbClr val="292929"/>
                </a:solidFill>
                <a:effectLst/>
                <a:latin typeface="Courier New" panose="02070309020205020404" pitchFamily="49" charset="0"/>
                <a:cs typeface="Courier New" panose="02070309020205020404" pitchFamily="49" charset="0"/>
              </a:rPr>
              <a:t> -e </a:t>
            </a:r>
            <a:r>
              <a:rPr lang="de-DE" b="0" i="0" dirty="0" err="1">
                <a:solidFill>
                  <a:srgbClr val="292929"/>
                </a:solidFill>
                <a:effectLst/>
                <a:latin typeface="Courier New" panose="02070309020205020404" pitchFamily="49" charset="0"/>
                <a:cs typeface="Courier New" panose="02070309020205020404" pitchFamily="49" charset="0"/>
              </a:rPr>
              <a:t>codegen_client</a:t>
            </a:r>
            <a:r>
              <a:rPr lang="de-DE" b="0" i="0" dirty="0">
                <a:solidFill>
                  <a:srgbClr val="292929"/>
                </a:solidFill>
                <a:effectLst/>
                <a:latin typeface="Courier New" panose="02070309020205020404" pitchFamily="49" charset="0"/>
                <a:cs typeface="Courier New" panose="02070309020205020404" pitchFamily="49" charset="0"/>
              </a:rPr>
              <a:t>/</a:t>
            </a:r>
            <a:endParaRPr lang="es-ES" b="0" i="0" dirty="0">
              <a:solidFill>
                <a:srgbClr val="292929"/>
              </a:solidFill>
              <a:effectLst/>
              <a:latin typeface="Courier New" panose="02070309020205020404" pitchFamily="49" charset="0"/>
              <a:cs typeface="Courier New" panose="02070309020205020404" pitchFamily="49" charset="0"/>
            </a:endParaRPr>
          </a:p>
          <a:p>
            <a:pPr lvl="2"/>
            <a:r>
              <a:rPr lang="es-ES" dirty="0" err="1">
                <a:solidFill>
                  <a:srgbClr val="292929"/>
                </a:solidFill>
                <a:latin typeface="Menlo"/>
              </a:rPr>
              <a:t>Check</a:t>
            </a:r>
            <a:r>
              <a:rPr lang="es-ES" dirty="0">
                <a:solidFill>
                  <a:srgbClr val="292929"/>
                </a:solidFill>
                <a:latin typeface="Menlo"/>
              </a:rPr>
              <a:t> </a:t>
            </a:r>
            <a:r>
              <a:rPr lang="es-ES" dirty="0" err="1">
                <a:solidFill>
                  <a:srgbClr val="292929"/>
                </a:solidFill>
                <a:latin typeface="Menlo"/>
              </a:rPr>
              <a:t>example</a:t>
            </a:r>
            <a:r>
              <a:rPr lang="es-ES" dirty="0">
                <a:solidFill>
                  <a:srgbClr val="292929"/>
                </a:solidFill>
                <a:latin typeface="Menlo"/>
              </a:rPr>
              <a:t>: </a:t>
            </a:r>
            <a:r>
              <a:rPr lang="es-ES" dirty="0">
                <a:solidFill>
                  <a:srgbClr val="292929"/>
                </a:solidFill>
                <a:latin typeface="Courier New" panose="02070309020205020404" pitchFamily="49" charset="0"/>
                <a:cs typeface="Courier New" panose="02070309020205020404" pitchFamily="49" charset="0"/>
              </a:rPr>
              <a:t>client_sample.py</a:t>
            </a:r>
          </a:p>
          <a:p>
            <a:pPr lvl="2"/>
            <a:r>
              <a:rPr lang="es-ES" dirty="0" err="1">
                <a:solidFill>
                  <a:srgbClr val="292929"/>
                </a:solidFill>
                <a:latin typeface="Courier New" panose="02070309020205020404" pitchFamily="49" charset="0"/>
                <a:cs typeface="Courier New" panose="02070309020205020404" pitchFamily="49" charset="0"/>
              </a:rPr>
              <a:t>python</a:t>
            </a:r>
            <a:r>
              <a:rPr lang="es-ES" dirty="0">
                <a:solidFill>
                  <a:srgbClr val="292929"/>
                </a:solidFill>
                <a:latin typeface="Courier New" panose="02070309020205020404" pitchFamily="49" charset="0"/>
                <a:cs typeface="Courier New" panose="02070309020205020404" pitchFamily="49" charset="0"/>
              </a:rPr>
              <a:t> client_sample.py</a:t>
            </a:r>
          </a:p>
          <a:p>
            <a:pPr lvl="1"/>
            <a:r>
              <a:rPr lang="es-ES" dirty="0">
                <a:solidFill>
                  <a:srgbClr val="292929"/>
                </a:solidFill>
                <a:latin typeface="Menlo"/>
              </a:rPr>
              <a:t>Play </a:t>
            </a:r>
            <a:r>
              <a:rPr lang="es-ES" dirty="0" err="1">
                <a:solidFill>
                  <a:srgbClr val="292929"/>
                </a:solidFill>
                <a:latin typeface="Menlo"/>
              </a:rPr>
              <a:t>with</a:t>
            </a:r>
            <a:r>
              <a:rPr lang="es-ES" dirty="0">
                <a:solidFill>
                  <a:srgbClr val="292929"/>
                </a:solidFill>
                <a:latin typeface="Menlo"/>
              </a:rPr>
              <a:t> </a:t>
            </a:r>
            <a:r>
              <a:rPr lang="es-ES" dirty="0" err="1">
                <a:solidFill>
                  <a:srgbClr val="292929"/>
                </a:solidFill>
                <a:latin typeface="Menlo"/>
              </a:rPr>
              <a:t>the</a:t>
            </a:r>
            <a:r>
              <a:rPr lang="es-ES" dirty="0">
                <a:solidFill>
                  <a:srgbClr val="292929"/>
                </a:solidFill>
                <a:latin typeface="Menlo"/>
              </a:rPr>
              <a:t> API at: </a:t>
            </a:r>
            <a:r>
              <a:rPr lang="es-ES" dirty="0">
                <a:solidFill>
                  <a:srgbClr val="292929"/>
                </a:solidFill>
                <a:latin typeface="Menlo"/>
                <a:hlinkClick r:id="rId3"/>
              </a:rPr>
              <a:t>http://localhost:8080/ui</a:t>
            </a:r>
            <a:endParaRPr lang="es-ES" dirty="0">
              <a:solidFill>
                <a:srgbClr val="292929"/>
              </a:solidFill>
              <a:latin typeface="Menlo"/>
            </a:endParaRPr>
          </a:p>
          <a:p>
            <a:pPr lvl="2"/>
            <a:r>
              <a:rPr lang="es-ES" dirty="0" err="1">
                <a:solidFill>
                  <a:srgbClr val="292929"/>
                </a:solidFill>
                <a:latin typeface="Menlo"/>
              </a:rPr>
              <a:t>Notice</a:t>
            </a:r>
            <a:r>
              <a:rPr lang="es-ES" dirty="0">
                <a:solidFill>
                  <a:srgbClr val="292929"/>
                </a:solidFill>
                <a:latin typeface="Menlo"/>
              </a:rPr>
              <a:t> </a:t>
            </a:r>
            <a:r>
              <a:rPr lang="es-ES" dirty="0" err="1">
                <a:solidFill>
                  <a:srgbClr val="292929"/>
                </a:solidFill>
                <a:latin typeface="Menlo"/>
              </a:rPr>
              <a:t>that</a:t>
            </a:r>
            <a:r>
              <a:rPr lang="es-ES" dirty="0">
                <a:solidFill>
                  <a:srgbClr val="292929"/>
                </a:solidFill>
                <a:latin typeface="Menlo"/>
              </a:rPr>
              <a:t> </a:t>
            </a:r>
            <a:r>
              <a:rPr lang="es-ES" dirty="0" err="1">
                <a:solidFill>
                  <a:srgbClr val="292929"/>
                </a:solidFill>
                <a:latin typeface="Menlo"/>
              </a:rPr>
              <a:t>some</a:t>
            </a:r>
            <a:r>
              <a:rPr lang="es-ES" dirty="0">
                <a:solidFill>
                  <a:srgbClr val="292929"/>
                </a:solidFill>
                <a:latin typeface="Menlo"/>
              </a:rPr>
              <a:t> </a:t>
            </a:r>
            <a:r>
              <a:rPr lang="es-ES" dirty="0" err="1">
                <a:solidFill>
                  <a:srgbClr val="292929"/>
                </a:solidFill>
                <a:latin typeface="Menlo"/>
              </a:rPr>
              <a:t>fields</a:t>
            </a:r>
            <a:r>
              <a:rPr lang="es-ES" dirty="0">
                <a:solidFill>
                  <a:srgbClr val="292929"/>
                </a:solidFill>
                <a:latin typeface="Menlo"/>
              </a:rPr>
              <a:t> are </a:t>
            </a:r>
            <a:r>
              <a:rPr lang="es-ES" dirty="0" err="1">
                <a:solidFill>
                  <a:srgbClr val="292929"/>
                </a:solidFill>
                <a:latin typeface="Menlo"/>
              </a:rPr>
              <a:t>only</a:t>
            </a:r>
            <a:r>
              <a:rPr lang="es-ES" dirty="0">
                <a:solidFill>
                  <a:srgbClr val="292929"/>
                </a:solidFill>
                <a:latin typeface="Menlo"/>
              </a:rPr>
              <a:t> </a:t>
            </a:r>
            <a:r>
              <a:rPr lang="es-ES" dirty="0" err="1">
                <a:solidFill>
                  <a:srgbClr val="292929"/>
                </a:solidFill>
                <a:latin typeface="Menlo"/>
              </a:rPr>
              <a:t>read</a:t>
            </a:r>
            <a:r>
              <a:rPr lang="es-ES" dirty="0">
                <a:solidFill>
                  <a:srgbClr val="292929"/>
                </a:solidFill>
                <a:latin typeface="Menlo"/>
              </a:rPr>
              <a:t> </a:t>
            </a:r>
            <a:r>
              <a:rPr lang="es-ES" dirty="0" err="1">
                <a:solidFill>
                  <a:srgbClr val="292929"/>
                </a:solidFill>
                <a:latin typeface="Menlo"/>
              </a:rPr>
              <a:t>only</a:t>
            </a:r>
            <a:r>
              <a:rPr lang="es-ES" dirty="0">
                <a:solidFill>
                  <a:srgbClr val="292929"/>
                </a:solidFill>
                <a:latin typeface="Menlo"/>
              </a:rPr>
              <a:t>, </a:t>
            </a:r>
            <a:r>
              <a:rPr lang="es-ES" dirty="0" err="1">
                <a:solidFill>
                  <a:srgbClr val="292929"/>
                </a:solidFill>
                <a:latin typeface="Menlo"/>
              </a:rPr>
              <a:t>they</a:t>
            </a:r>
            <a:r>
              <a:rPr lang="es-ES" dirty="0">
                <a:solidFill>
                  <a:srgbClr val="292929"/>
                </a:solidFill>
                <a:latin typeface="Menlo"/>
              </a:rPr>
              <a:t> </a:t>
            </a:r>
            <a:r>
              <a:rPr lang="es-ES" dirty="0" err="1">
                <a:solidFill>
                  <a:srgbClr val="292929"/>
                </a:solidFill>
                <a:latin typeface="Menlo"/>
              </a:rPr>
              <a:t>cannot</a:t>
            </a:r>
            <a:r>
              <a:rPr lang="es-ES" dirty="0">
                <a:solidFill>
                  <a:srgbClr val="292929"/>
                </a:solidFill>
                <a:latin typeface="Menlo"/>
              </a:rPr>
              <a:t> be </a:t>
            </a:r>
            <a:r>
              <a:rPr lang="es-ES" dirty="0" err="1">
                <a:solidFill>
                  <a:srgbClr val="292929"/>
                </a:solidFill>
                <a:latin typeface="Menlo"/>
              </a:rPr>
              <a:t>passed</a:t>
            </a:r>
            <a:r>
              <a:rPr lang="es-ES" dirty="0">
                <a:solidFill>
                  <a:srgbClr val="292929"/>
                </a:solidFill>
                <a:latin typeface="Menlo"/>
              </a:rPr>
              <a:t> from </a:t>
            </a:r>
            <a:r>
              <a:rPr lang="es-ES" dirty="0" err="1">
                <a:solidFill>
                  <a:srgbClr val="292929"/>
                </a:solidFill>
                <a:latin typeface="Menlo"/>
              </a:rPr>
              <a:t>client</a:t>
            </a:r>
            <a:r>
              <a:rPr lang="es-ES" dirty="0">
                <a:solidFill>
                  <a:srgbClr val="292929"/>
                </a:solidFill>
                <a:latin typeface="Menlo"/>
              </a:rPr>
              <a:t> </a:t>
            </a:r>
            <a:r>
              <a:rPr lang="es-ES" dirty="0" err="1">
                <a:solidFill>
                  <a:srgbClr val="292929"/>
                </a:solidFill>
                <a:latin typeface="Menlo"/>
              </a:rPr>
              <a:t>to</a:t>
            </a:r>
            <a:r>
              <a:rPr lang="es-ES" dirty="0">
                <a:solidFill>
                  <a:srgbClr val="292929"/>
                </a:solidFill>
                <a:latin typeface="Menlo"/>
              </a:rPr>
              <a:t> server-</a:t>
            </a:r>
            <a:r>
              <a:rPr lang="es-ES" dirty="0" err="1">
                <a:solidFill>
                  <a:srgbClr val="292929"/>
                </a:solidFill>
                <a:latin typeface="Menlo"/>
              </a:rPr>
              <a:t>side</a:t>
            </a:r>
            <a:r>
              <a:rPr lang="es-ES" dirty="0">
                <a:solidFill>
                  <a:srgbClr val="292929"/>
                </a:solidFill>
                <a:latin typeface="Menlo"/>
              </a:rPr>
              <a:t>, </a:t>
            </a:r>
            <a:r>
              <a:rPr lang="es-ES" dirty="0" err="1">
                <a:solidFill>
                  <a:srgbClr val="292929"/>
                </a:solidFill>
                <a:latin typeface="Menlo"/>
              </a:rPr>
              <a:t>e.g</a:t>
            </a:r>
            <a:r>
              <a:rPr lang="es-ES" dirty="0">
                <a:solidFill>
                  <a:srgbClr val="292929"/>
                </a:solidFill>
                <a:latin typeface="Menlo"/>
              </a:rPr>
              <a:t>. </a:t>
            </a:r>
            <a:r>
              <a:rPr lang="es-ES" dirty="0" err="1">
                <a:solidFill>
                  <a:srgbClr val="292929"/>
                </a:solidFill>
                <a:latin typeface="Courier New" panose="02070309020205020404" pitchFamily="49" charset="0"/>
                <a:cs typeface="Courier New" panose="02070309020205020404" pitchFamily="49" charset="0"/>
              </a:rPr>
              <a:t>name</a:t>
            </a:r>
            <a:endParaRPr lang="es-ES" dirty="0">
              <a:latin typeface="Courier New" panose="02070309020205020404" pitchFamily="49" charset="0"/>
              <a:cs typeface="Courier New" panose="02070309020205020404" pitchFamily="49" charset="0"/>
            </a:endParaRPr>
          </a:p>
          <a:p>
            <a:pPr lvl="1"/>
            <a:endParaRPr lang="es-ES" dirty="0"/>
          </a:p>
          <a:p>
            <a:endParaRPr lang="es-ES" dirty="0">
              <a:latin typeface="Consolas" panose="020B0609020204030204" pitchFamily="49" charset="0"/>
            </a:endParaRPr>
          </a:p>
        </p:txBody>
      </p:sp>
    </p:spTree>
    <p:extLst>
      <p:ext uri="{BB962C8B-B14F-4D97-AF65-F5344CB8AC3E}">
        <p14:creationId xmlns:p14="http://schemas.microsoft.com/office/powerpoint/2010/main" val="465259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4C0B5-A175-49AE-98D8-5671A52717B2}"/>
              </a:ext>
            </a:extLst>
          </p:cNvPr>
          <p:cNvSpPr>
            <a:spLocks noGrp="1"/>
          </p:cNvSpPr>
          <p:nvPr>
            <p:ph type="title"/>
          </p:nvPr>
        </p:nvSpPr>
        <p:spPr/>
        <p:txBody>
          <a:bodyPr>
            <a:normAutofit/>
          </a:bodyPr>
          <a:lstStyle/>
          <a:p>
            <a:r>
              <a:rPr lang="en-GB" dirty="0"/>
              <a:t>Running the photo album locally</a:t>
            </a:r>
          </a:p>
        </p:txBody>
      </p:sp>
      <p:sp>
        <p:nvSpPr>
          <p:cNvPr id="3" name="Marcador de número de diapositiva 2">
            <a:extLst>
              <a:ext uri="{FF2B5EF4-FFF2-40B4-BE49-F238E27FC236}">
                <a16:creationId xmlns:a16="http://schemas.microsoft.com/office/drawing/2014/main" id="{D977A718-5849-4992-ABA4-7E293E0BD1DF}"/>
              </a:ext>
            </a:extLst>
          </p:cNvPr>
          <p:cNvSpPr>
            <a:spLocks noGrp="1"/>
          </p:cNvSpPr>
          <p:nvPr>
            <p:ph type="sldNum" sz="quarter" idx="12"/>
          </p:nvPr>
        </p:nvSpPr>
        <p:spPr/>
        <p:txBody>
          <a:bodyPr/>
          <a:lstStyle/>
          <a:p>
            <a:fld id="{132FADFE-3B8F-471C-ABF0-DBC7717ECBBC}" type="slidenum">
              <a:rPr lang="es-ES" smtClean="0"/>
              <a:pPr/>
              <a:t>58</a:t>
            </a:fld>
            <a:endParaRPr lang="es-ES"/>
          </a:p>
        </p:txBody>
      </p:sp>
      <p:sp>
        <p:nvSpPr>
          <p:cNvPr id="4" name="Marcador de contenido 3">
            <a:extLst>
              <a:ext uri="{FF2B5EF4-FFF2-40B4-BE49-F238E27FC236}">
                <a16:creationId xmlns:a16="http://schemas.microsoft.com/office/drawing/2014/main" id="{BAD9CDDE-6512-48CF-A0BD-37EC3487D663}"/>
              </a:ext>
            </a:extLst>
          </p:cNvPr>
          <p:cNvSpPr>
            <a:spLocks noGrp="1"/>
          </p:cNvSpPr>
          <p:nvPr>
            <p:ph sz="quarter" idx="1"/>
          </p:nvPr>
        </p:nvSpPr>
        <p:spPr>
          <a:xfrm>
            <a:off x="436672" y="1147879"/>
            <a:ext cx="8229600" cy="5234136"/>
          </a:xfrm>
        </p:spPr>
        <p:txBody>
          <a:bodyPr>
            <a:normAutofit fontScale="92500" lnSpcReduction="20000"/>
          </a:bodyPr>
          <a:lstStyle/>
          <a:p>
            <a:r>
              <a:rPr lang="en-US" sz="2000" dirty="0"/>
              <a:t>To run the API service, change to the directory </a:t>
            </a:r>
            <a:r>
              <a:rPr lang="en-US" sz="2000" dirty="0" err="1">
                <a:latin typeface="Courier New" panose="02070309020205020404" pitchFamily="49" charset="0"/>
                <a:cs typeface="Courier New" panose="02070309020205020404" pitchFamily="49" charset="0"/>
              </a:rPr>
              <a:t>codegen_server</a:t>
            </a:r>
            <a:r>
              <a:rPr lang="en-US" sz="2000" dirty="0">
                <a:latin typeface="Courier New" panose="02070309020205020404" pitchFamily="49" charset="0"/>
                <a:cs typeface="Courier New" panose="02070309020205020404" pitchFamily="49" charset="0"/>
              </a:rPr>
              <a:t>/ </a:t>
            </a:r>
            <a:r>
              <a:rPr lang="en-US" sz="2000" dirty="0"/>
              <a:t>and run the following commands:</a:t>
            </a:r>
          </a:p>
          <a:p>
            <a:pPr marL="274320" lvl="1" indent="0">
              <a:buNone/>
            </a:pPr>
            <a:r>
              <a:rPr lang="en-US" sz="1400" dirty="0">
                <a:latin typeface="Courier New" panose="02070309020205020404" pitchFamily="49" charset="0"/>
                <a:cs typeface="Courier New" panose="02070309020205020404" pitchFamily="49" charset="0"/>
              </a:rPr>
              <a:t># Install dependencies for the API service</a:t>
            </a:r>
          </a:p>
          <a:p>
            <a:pPr marL="274320" lvl="1" indent="0">
              <a:buNone/>
            </a:pPr>
            <a:r>
              <a:rPr lang="en-US" sz="1400" dirty="0">
                <a:latin typeface="Courier New" panose="02070309020205020404" pitchFamily="49" charset="0"/>
                <a:cs typeface="Courier New" panose="02070309020205020404" pitchFamily="49" charset="0"/>
              </a:rPr>
              <a:t>pip install -r requirements.txt</a:t>
            </a:r>
          </a:p>
          <a:p>
            <a:pPr marL="274320" lvl="1" indent="0">
              <a:buNone/>
            </a:pPr>
            <a:r>
              <a:rPr lang="en-US" sz="1400" dirty="0">
                <a:latin typeface="Courier New" panose="02070309020205020404" pitchFamily="49" charset="0"/>
                <a:cs typeface="Courier New" panose="02070309020205020404" pitchFamily="49" charset="0"/>
              </a:rPr>
              <a:t># Start the API service</a:t>
            </a:r>
          </a:p>
          <a:p>
            <a:pPr marL="274320" lvl="1" indent="0">
              <a:buNone/>
            </a:pPr>
            <a:r>
              <a:rPr lang="en-US" sz="1400" dirty="0">
                <a:latin typeface="Courier New" panose="02070309020205020404" pitchFamily="49" charset="0"/>
                <a:cs typeface="Courier New" panose="02070309020205020404" pitchFamily="49" charset="0"/>
              </a:rPr>
              <a:t>python -m </a:t>
            </a:r>
            <a:r>
              <a:rPr lang="en-US" sz="1400" dirty="0" err="1">
                <a:latin typeface="Courier New" panose="02070309020205020404" pitchFamily="49" charset="0"/>
                <a:cs typeface="Courier New" panose="02070309020205020404" pitchFamily="49" charset="0"/>
              </a:rPr>
              <a:t>openapi_server</a:t>
            </a:r>
            <a:endParaRPr lang="en-US" sz="1400" dirty="0">
              <a:latin typeface="Courier New" panose="02070309020205020404" pitchFamily="49" charset="0"/>
              <a:cs typeface="Courier New" panose="02070309020205020404" pitchFamily="49" charset="0"/>
            </a:endParaRPr>
          </a:p>
          <a:p>
            <a:pPr marL="274320" lvl="1" indent="0">
              <a:buNone/>
            </a:pPr>
            <a:r>
              <a:rPr lang="en-US" sz="1400" dirty="0">
                <a:latin typeface="Courier New" panose="02070309020205020404" pitchFamily="49" charset="0"/>
                <a:cs typeface="Courier New" panose="02070309020205020404" pitchFamily="49" charset="0"/>
              </a:rPr>
              <a:t># you may need to update some packages</a:t>
            </a:r>
          </a:p>
          <a:p>
            <a:pPr marL="274320" lvl="1" indent="0">
              <a:buNone/>
            </a:pPr>
            <a:r>
              <a:rPr lang="en-US" sz="1400" dirty="0">
                <a:latin typeface="Courier New" panose="02070309020205020404" pitchFamily="49" charset="0"/>
                <a:cs typeface="Courier New" panose="02070309020205020404" pitchFamily="49" charset="0"/>
              </a:rPr>
              <a:t>pip install --upgrade </a:t>
            </a:r>
            <a:r>
              <a:rPr lang="en-US" sz="1400" dirty="0" err="1">
                <a:latin typeface="Courier New" panose="02070309020205020404" pitchFamily="49" charset="0"/>
                <a:cs typeface="Courier New" panose="02070309020205020404" pitchFamily="49" charset="0"/>
              </a:rPr>
              <a:t>werkzeug</a:t>
            </a:r>
            <a:endParaRPr lang="en-US" sz="1400" dirty="0">
              <a:latin typeface="Courier New" panose="02070309020205020404" pitchFamily="49" charset="0"/>
              <a:cs typeface="Courier New" panose="02070309020205020404" pitchFamily="49" charset="0"/>
            </a:endParaRPr>
          </a:p>
          <a:p>
            <a:r>
              <a:rPr lang="en-US" sz="1700" dirty="0"/>
              <a:t>To use the generated client to access the API service, open a new terminal, go back to the directory </a:t>
            </a:r>
            <a:r>
              <a:rPr lang="en-US" sz="1700" dirty="0" err="1">
                <a:latin typeface="Courier New" panose="02070309020205020404" pitchFamily="49" charset="0"/>
                <a:cs typeface="Courier New" panose="02070309020205020404" pitchFamily="49" charset="0"/>
              </a:rPr>
              <a:t>photo_album</a:t>
            </a:r>
            <a:r>
              <a:rPr lang="en-US" sz="1700" dirty="0">
                <a:latin typeface="Courier New" panose="02070309020205020404" pitchFamily="49" charset="0"/>
                <a:cs typeface="Courier New" panose="02070309020205020404" pitchFamily="49" charset="0"/>
              </a:rPr>
              <a:t>/,</a:t>
            </a:r>
            <a:r>
              <a:rPr lang="en-US" sz="1700" dirty="0"/>
              <a:t> and install the client as a local dependency:</a:t>
            </a:r>
          </a:p>
          <a:p>
            <a:pPr marL="274320" lvl="1" indent="0">
              <a:buNone/>
            </a:pPr>
            <a:r>
              <a:rPr lang="de-DE" sz="1400" dirty="0" err="1">
                <a:latin typeface="Courier New" panose="02070309020205020404" pitchFamily="49" charset="0"/>
                <a:cs typeface="Courier New" panose="02070309020205020404" pitchFamily="49" charset="0"/>
              </a:rPr>
              <a:t>pip</a:t>
            </a:r>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install</a:t>
            </a:r>
            <a:r>
              <a:rPr lang="de-DE" sz="1400" dirty="0">
                <a:latin typeface="Courier New" panose="02070309020205020404" pitchFamily="49" charset="0"/>
                <a:cs typeface="Courier New" panose="02070309020205020404" pitchFamily="49" charset="0"/>
              </a:rPr>
              <a:t> -e </a:t>
            </a:r>
            <a:r>
              <a:rPr lang="de-DE" sz="1400" dirty="0" err="1">
                <a:latin typeface="Courier New" panose="02070309020205020404" pitchFamily="49" charset="0"/>
                <a:cs typeface="Courier New" panose="02070309020205020404" pitchFamily="49" charset="0"/>
              </a:rPr>
              <a:t>codegen_client</a:t>
            </a:r>
            <a:r>
              <a:rPr lang="de-DE"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700" dirty="0"/>
              <a:t>Then run the following Python script or go in browser to: </a:t>
            </a:r>
            <a:r>
              <a:rPr lang="en-US" sz="1700" dirty="0">
                <a:hlinkClick r:id="rId2"/>
              </a:rPr>
              <a:t>http://localhost:8080/ui/</a:t>
            </a:r>
            <a:r>
              <a:rPr lang="en-US" sz="1700" dirty="0"/>
              <a:t> </a:t>
            </a:r>
          </a:p>
          <a:p>
            <a:pPr marL="274320" lvl="1" indent="0">
              <a:buNone/>
            </a:pPr>
            <a:r>
              <a:rPr lang="es-ES" sz="1400" dirty="0" err="1">
                <a:latin typeface="Courier New" panose="02070309020205020404" pitchFamily="49" charset="0"/>
                <a:cs typeface="Courier New" panose="02070309020205020404" pitchFamily="49" charset="0"/>
              </a:rPr>
              <a:t>import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openapi_client</a:t>
            </a:r>
            <a:endParaRPr lang="es-ES" sz="1400" dirty="0">
              <a:latin typeface="Courier New" panose="02070309020205020404" pitchFamily="49" charset="0"/>
              <a:cs typeface="Courier New" panose="02070309020205020404" pitchFamily="49" charset="0"/>
            </a:endParaRPr>
          </a:p>
          <a:p>
            <a:pPr marL="274320" lvl="1" indent="0">
              <a:buNone/>
            </a:pPr>
            <a:r>
              <a:rPr lang="es-ES" sz="1400" dirty="0">
                <a:latin typeface="Courier New" panose="02070309020205020404" pitchFamily="49" charset="0"/>
                <a:cs typeface="Courier New" panose="02070309020205020404" pitchFamily="49" charset="0"/>
              </a:rPr>
              <a:t>from </a:t>
            </a:r>
            <a:r>
              <a:rPr lang="es-ES" sz="1400" dirty="0" err="1">
                <a:latin typeface="Courier New" panose="02070309020205020404" pitchFamily="49" charset="0"/>
                <a:cs typeface="Courier New" panose="02070309020205020404" pitchFamily="49" charset="0"/>
              </a:rPr>
              <a:t>openapi_client.models</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import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User</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Photo</a:t>
            </a:r>
            <a:endParaRPr lang="es-ES" sz="1400" dirty="0">
              <a:latin typeface="Courier New" panose="02070309020205020404" pitchFamily="49" charset="0"/>
              <a:cs typeface="Courier New" panose="02070309020205020404" pitchFamily="49" charset="0"/>
            </a:endParaRPr>
          </a:p>
          <a:p>
            <a:pPr marL="274320" lvl="1" indent="0">
              <a:buNone/>
            </a:pPr>
            <a:r>
              <a:rPr lang="es-ES" sz="1400" dirty="0" err="1">
                <a:latin typeface="Courier New" panose="02070309020205020404" pitchFamily="49" charset="0"/>
                <a:cs typeface="Courier New" panose="02070309020205020404" pitchFamily="49" charset="0"/>
              </a:rPr>
              <a:t>client</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openapi_client.DefaultApi</a:t>
            </a:r>
            <a:r>
              <a:rPr lang="es-ES" sz="1400" dirty="0">
                <a:latin typeface="Courier New" panose="02070309020205020404" pitchFamily="49" charset="0"/>
                <a:cs typeface="Courier New" panose="02070309020205020404" pitchFamily="49" charset="0"/>
              </a:rPr>
              <a:t>()</a:t>
            </a:r>
          </a:p>
          <a:p>
            <a:pPr marL="274320" lvl="1" indent="0">
              <a:buNone/>
            </a:pPr>
            <a:r>
              <a:rPr lang="es-ES" sz="1400" dirty="0" err="1">
                <a:latin typeface="Courier New" panose="02070309020205020404" pitchFamily="49" charset="0"/>
                <a:cs typeface="Courier New" panose="02070309020205020404" pitchFamily="49" charset="0"/>
              </a:rPr>
              <a:t>user</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User</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display_name</a:t>
            </a:r>
            <a:r>
              <a:rPr lang="es-ES" sz="1400" dirty="0">
                <a:latin typeface="Courier New" panose="02070309020205020404" pitchFamily="49" charset="0"/>
                <a:cs typeface="Courier New" panose="02070309020205020404" pitchFamily="49" charset="0"/>
              </a:rPr>
              <a:t>='John Smith', email='user@example.com')</a:t>
            </a:r>
          </a:p>
          <a:p>
            <a:pPr marL="274320" lvl="1" indent="0">
              <a:buNone/>
            </a:pPr>
            <a:r>
              <a:rPr lang="es-ES" sz="1400" dirty="0" err="1">
                <a:latin typeface="Courier New" panose="02070309020205020404" pitchFamily="49" charset="0"/>
                <a:cs typeface="Courier New" panose="02070309020205020404" pitchFamily="49" charset="0"/>
              </a:rPr>
              <a:t>client.create_user</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user</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user</a:t>
            </a:r>
            <a:r>
              <a:rPr lang="es-ES" sz="1400" dirty="0">
                <a:latin typeface="Courier New" panose="02070309020205020404" pitchFamily="49" charset="0"/>
                <a:cs typeface="Courier New" panose="02070309020205020404" pitchFamily="49" charset="0"/>
              </a:rPr>
              <a:t>)</a:t>
            </a:r>
          </a:p>
          <a:p>
            <a:r>
              <a:rPr lang="en-GB" sz="1700" dirty="0"/>
              <a:t>Some exemplary code which could be used to create a user:</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display_name</a:t>
            </a:r>
            <a:r>
              <a:rPr lang="en-US" sz="1400" dirty="0">
                <a:latin typeface="Courier New" panose="02070309020205020404" pitchFamily="49" charset="0"/>
                <a:cs typeface="Courier New" panose="02070309020205020404" pitchFamily="49" charset="0"/>
              </a:rPr>
              <a:t>": "John Smith",</a:t>
            </a:r>
          </a:p>
          <a:p>
            <a:pPr marL="274320" lvl="1" indent="0">
              <a:buNone/>
            </a:pPr>
            <a:r>
              <a:rPr lang="en-US" sz="1400" dirty="0">
                <a:latin typeface="Courier New" panose="02070309020205020404" pitchFamily="49" charset="0"/>
                <a:cs typeface="Courier New" panose="02070309020205020404" pitchFamily="49" charset="0"/>
              </a:rPr>
              <a:t>  "email": "user@example.com"</a:t>
            </a:r>
          </a:p>
          <a:p>
            <a:pPr marL="274320" lvl="1" indent="0">
              <a:buNone/>
            </a:pPr>
            <a:r>
              <a:rPr lang="en-US" sz="1400" dirty="0">
                <a:latin typeface="Courier New" panose="02070309020205020404" pitchFamily="49" charset="0"/>
                <a:cs typeface="Courier New" panose="02070309020205020404" pitchFamily="49" charset="0"/>
              </a:rPr>
              <a:t>}</a:t>
            </a:r>
            <a:endParaRPr 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5160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D61AE-245A-4677-94D9-B7FA95E01C00}"/>
              </a:ext>
            </a:extLst>
          </p:cNvPr>
          <p:cNvSpPr>
            <a:spLocks noGrp="1"/>
          </p:cNvSpPr>
          <p:nvPr>
            <p:ph type="title"/>
          </p:nvPr>
        </p:nvSpPr>
        <p:spPr/>
        <p:txBody>
          <a:bodyPr/>
          <a:lstStyle/>
          <a:p>
            <a:r>
              <a:rPr lang="es-ES" dirty="0" err="1"/>
              <a:t>Creating</a:t>
            </a:r>
            <a:r>
              <a:rPr lang="es-ES" dirty="0"/>
              <a:t> </a:t>
            </a:r>
            <a:r>
              <a:rPr lang="es-ES" dirty="0" err="1"/>
              <a:t>APIs</a:t>
            </a:r>
            <a:r>
              <a:rPr lang="es-ES" dirty="0"/>
              <a:t> in Python</a:t>
            </a:r>
          </a:p>
        </p:txBody>
      </p:sp>
      <p:sp>
        <p:nvSpPr>
          <p:cNvPr id="3" name="Marcador de número de diapositiva 2">
            <a:extLst>
              <a:ext uri="{FF2B5EF4-FFF2-40B4-BE49-F238E27FC236}">
                <a16:creationId xmlns:a16="http://schemas.microsoft.com/office/drawing/2014/main" id="{501C4120-7727-440D-89DF-CC11E572CA69}"/>
              </a:ext>
            </a:extLst>
          </p:cNvPr>
          <p:cNvSpPr>
            <a:spLocks noGrp="1"/>
          </p:cNvSpPr>
          <p:nvPr>
            <p:ph type="sldNum" sz="quarter" idx="12"/>
          </p:nvPr>
        </p:nvSpPr>
        <p:spPr/>
        <p:txBody>
          <a:bodyPr/>
          <a:lstStyle/>
          <a:p>
            <a:fld id="{132FADFE-3B8F-471C-ABF0-DBC7717ECBBC}" type="slidenum">
              <a:rPr lang="es-ES" smtClean="0"/>
              <a:pPr/>
              <a:t>59</a:t>
            </a:fld>
            <a:endParaRPr lang="es-ES"/>
          </a:p>
        </p:txBody>
      </p:sp>
      <p:sp>
        <p:nvSpPr>
          <p:cNvPr id="4" name="Marcador de contenido 3">
            <a:extLst>
              <a:ext uri="{FF2B5EF4-FFF2-40B4-BE49-F238E27FC236}">
                <a16:creationId xmlns:a16="http://schemas.microsoft.com/office/drawing/2014/main" id="{09697DD6-455F-4EEE-8F97-0596851C88DA}"/>
              </a:ext>
            </a:extLst>
          </p:cNvPr>
          <p:cNvSpPr>
            <a:spLocks noGrp="1"/>
          </p:cNvSpPr>
          <p:nvPr>
            <p:ph sz="quarter" idx="1"/>
          </p:nvPr>
        </p:nvSpPr>
        <p:spPr/>
        <p:txBody>
          <a:bodyPr>
            <a:normAutofit/>
          </a:bodyPr>
          <a:lstStyle/>
          <a:p>
            <a:r>
              <a:rPr lang="es-ES" dirty="0"/>
              <a:t>Running </a:t>
            </a:r>
            <a:r>
              <a:rPr lang="es-ES" dirty="0" err="1"/>
              <a:t>the</a:t>
            </a:r>
            <a:r>
              <a:rPr lang="es-ES" dirty="0"/>
              <a:t> API server:</a:t>
            </a:r>
          </a:p>
          <a:p>
            <a:pPr marL="274320" lvl="1" indent="0">
              <a:buNone/>
            </a:pPr>
            <a:r>
              <a:rPr lang="en-US" dirty="0">
                <a:latin typeface="Courier New" panose="02070309020205020404" pitchFamily="49" charset="0"/>
                <a:cs typeface="Courier New" panose="02070309020205020404" pitchFamily="49" charset="0"/>
              </a:rPr>
              <a:t># Install dependencies for the API service</a:t>
            </a:r>
          </a:p>
          <a:p>
            <a:pPr marL="274320" lvl="1" indent="0">
              <a:buNone/>
            </a:pPr>
            <a:r>
              <a:rPr lang="en-US" dirty="0">
                <a:latin typeface="Courier New" panose="02070309020205020404" pitchFamily="49" charset="0"/>
                <a:cs typeface="Courier New" panose="02070309020205020404" pitchFamily="49" charset="0"/>
              </a:rPr>
              <a:t>pip install -r requirements.txt</a:t>
            </a:r>
          </a:p>
          <a:p>
            <a:pPr marL="274320" lvl="1" indent="0">
              <a:buNone/>
            </a:pPr>
            <a:endParaRPr lang="en-US" dirty="0">
              <a:latin typeface="Courier New" panose="02070309020205020404" pitchFamily="49" charset="0"/>
              <a:cs typeface="Courier New" panose="02070309020205020404" pitchFamily="49" charset="0"/>
            </a:endParaRPr>
          </a:p>
          <a:p>
            <a:pPr marL="274320" lvl="1" indent="0">
              <a:buNone/>
            </a:pPr>
            <a:r>
              <a:rPr lang="en-US" dirty="0">
                <a:latin typeface="Courier New" panose="02070309020205020404" pitchFamily="49" charset="0"/>
                <a:cs typeface="Courier New" panose="02070309020205020404" pitchFamily="49" charset="0"/>
              </a:rPr>
              <a:t># Start the API service</a:t>
            </a:r>
          </a:p>
          <a:p>
            <a:pPr marL="274320" lvl="1" indent="0">
              <a:buNone/>
            </a:pPr>
            <a:r>
              <a:rPr lang="en-US" dirty="0">
                <a:latin typeface="Courier New" panose="02070309020205020404" pitchFamily="49" charset="0"/>
                <a:cs typeface="Courier New" panose="02070309020205020404" pitchFamily="49" charset="0"/>
              </a:rPr>
              <a:t>python -m </a:t>
            </a:r>
            <a:r>
              <a:rPr lang="en-US" dirty="0" err="1">
                <a:latin typeface="Courier New" panose="02070309020205020404" pitchFamily="49" charset="0"/>
                <a:cs typeface="Courier New" panose="02070309020205020404" pitchFamily="49" charset="0"/>
              </a:rPr>
              <a:t>openapi_server</a:t>
            </a:r>
            <a:endParaRPr lang="en-US" dirty="0">
              <a:latin typeface="Courier New" panose="02070309020205020404" pitchFamily="49" charset="0"/>
              <a:cs typeface="Courier New" panose="02070309020205020404" pitchFamily="49" charset="0"/>
            </a:endParaRPr>
          </a:p>
          <a:p>
            <a:r>
              <a:rPr lang="en-US" dirty="0"/>
              <a:t>Testing from browser: </a:t>
            </a:r>
            <a:r>
              <a:rPr lang="en-US" dirty="0">
                <a:hlinkClick r:id="rId2"/>
              </a:rPr>
              <a:t>http://localhost:8080/users/1</a:t>
            </a:r>
            <a:endParaRPr lang="en-US" dirty="0"/>
          </a:p>
          <a:p>
            <a:r>
              <a:rPr lang="en-US" dirty="0"/>
              <a:t>Displaying Swagger interface: </a:t>
            </a:r>
            <a:r>
              <a:rPr lang="en-US" dirty="0">
                <a:hlinkClick r:id="rId3"/>
              </a:rPr>
              <a:t>http://localhost:8080/ui/</a:t>
            </a:r>
            <a:r>
              <a:rPr lang="en-US" dirty="0"/>
              <a:t> </a:t>
            </a:r>
            <a:endParaRPr lang="es-ES" dirty="0"/>
          </a:p>
        </p:txBody>
      </p:sp>
    </p:spTree>
    <p:extLst>
      <p:ext uri="{BB962C8B-B14F-4D97-AF65-F5344CB8AC3E}">
        <p14:creationId xmlns:p14="http://schemas.microsoft.com/office/powerpoint/2010/main" val="175358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3386D-C374-4FA0-BC1A-719A00DD5F93}"/>
              </a:ext>
            </a:extLst>
          </p:cNvPr>
          <p:cNvSpPr>
            <a:spLocks noGrp="1"/>
          </p:cNvSpPr>
          <p:nvPr>
            <p:ph type="title"/>
          </p:nvPr>
        </p:nvSpPr>
        <p:spPr/>
        <p:txBody>
          <a:bodyPr/>
          <a:lstStyle/>
          <a:p>
            <a:r>
              <a:rPr lang="es-ES" dirty="0"/>
              <a:t>Software </a:t>
            </a:r>
            <a:r>
              <a:rPr lang="es-ES" dirty="0" err="1"/>
              <a:t>Architecture</a:t>
            </a:r>
            <a:r>
              <a:rPr lang="es-ES" dirty="0"/>
              <a:t> </a:t>
            </a:r>
            <a:r>
              <a:rPr lang="es-ES" dirty="0" err="1"/>
              <a:t>Patterns</a:t>
            </a:r>
            <a:endParaRPr lang="es-ES" dirty="0"/>
          </a:p>
        </p:txBody>
      </p:sp>
      <p:sp>
        <p:nvSpPr>
          <p:cNvPr id="3" name="Marcador de número de diapositiva 2">
            <a:extLst>
              <a:ext uri="{FF2B5EF4-FFF2-40B4-BE49-F238E27FC236}">
                <a16:creationId xmlns:a16="http://schemas.microsoft.com/office/drawing/2014/main" id="{0839A1D6-92BA-4E5A-AF36-AE4B09D410E0}"/>
              </a:ext>
            </a:extLst>
          </p:cNvPr>
          <p:cNvSpPr>
            <a:spLocks noGrp="1"/>
          </p:cNvSpPr>
          <p:nvPr>
            <p:ph type="sldNum" sz="quarter" idx="12"/>
          </p:nvPr>
        </p:nvSpPr>
        <p:spPr/>
        <p:txBody>
          <a:bodyPr/>
          <a:lstStyle/>
          <a:p>
            <a:fld id="{132FADFE-3B8F-471C-ABF0-DBC7717ECBBC}" type="slidenum">
              <a:rPr lang="es-ES" smtClean="0"/>
              <a:pPr/>
              <a:t>6</a:t>
            </a:fld>
            <a:endParaRPr lang="es-ES"/>
          </a:p>
        </p:txBody>
      </p:sp>
      <p:pic>
        <p:nvPicPr>
          <p:cNvPr id="3074" name="Picture 2">
            <a:extLst>
              <a:ext uri="{FF2B5EF4-FFF2-40B4-BE49-F238E27FC236}">
                <a16:creationId xmlns:a16="http://schemas.microsoft.com/office/drawing/2014/main" id="{E0D54211-59FB-4CFA-BEA0-FFC8D695A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292" y="3717032"/>
            <a:ext cx="5757724" cy="349661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3">
            <a:extLst>
              <a:ext uri="{FF2B5EF4-FFF2-40B4-BE49-F238E27FC236}">
                <a16:creationId xmlns:a16="http://schemas.microsoft.com/office/drawing/2014/main" id="{425EA46A-1EC4-4990-8CFC-F0C8E727F783}"/>
              </a:ext>
            </a:extLst>
          </p:cNvPr>
          <p:cNvSpPr>
            <a:spLocks noGrp="1"/>
          </p:cNvSpPr>
          <p:nvPr>
            <p:ph sz="quarter" idx="1"/>
          </p:nvPr>
        </p:nvSpPr>
        <p:spPr>
          <a:xfrm>
            <a:off x="457200" y="1052736"/>
            <a:ext cx="8229600" cy="4937760"/>
          </a:xfrm>
        </p:spPr>
        <p:txBody>
          <a:bodyPr>
            <a:normAutofit/>
          </a:bodyPr>
          <a:lstStyle/>
          <a:p>
            <a:r>
              <a:rPr lang="en-US" sz="2400" b="1" dirty="0"/>
              <a:t>Peer-to-peer</a:t>
            </a:r>
          </a:p>
          <a:p>
            <a:pPr lvl="1"/>
            <a:r>
              <a:rPr lang="en-US" sz="2000" dirty="0"/>
              <a:t>A P2P network is a network in which computers, also known as nodes, can communicate with each other without the need for a central server. </a:t>
            </a:r>
          </a:p>
          <a:p>
            <a:pPr lvl="2"/>
            <a:r>
              <a:rPr lang="en-US" dirty="0"/>
              <a:t>The absence of a central server rules out the possibility of a single point of failure. </a:t>
            </a:r>
          </a:p>
          <a:p>
            <a:pPr lvl="2"/>
            <a:r>
              <a:rPr lang="en-US" dirty="0"/>
              <a:t>All the computers in the network have equal rights. </a:t>
            </a:r>
          </a:p>
          <a:p>
            <a:pPr lvl="2"/>
            <a:r>
              <a:rPr lang="en-US" dirty="0"/>
              <a:t>A node acts as a seeder and a </a:t>
            </a:r>
            <a:r>
              <a:rPr lang="en-US" dirty="0" err="1"/>
              <a:t>leecher</a:t>
            </a:r>
            <a:r>
              <a:rPr lang="en-US" dirty="0"/>
              <a:t> at the same time. </a:t>
            </a:r>
          </a:p>
          <a:p>
            <a:pPr lvl="2"/>
            <a:r>
              <a:rPr lang="en-US" dirty="0"/>
              <a:t>It is the base of Blockchain technology</a:t>
            </a:r>
            <a:endParaRPr lang="es-ES" dirty="0"/>
          </a:p>
        </p:txBody>
      </p:sp>
    </p:spTree>
    <p:extLst>
      <p:ext uri="{BB962C8B-B14F-4D97-AF65-F5344CB8AC3E}">
        <p14:creationId xmlns:p14="http://schemas.microsoft.com/office/powerpoint/2010/main" val="3274472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B66B3-0850-4D5E-9679-A0A03889B11B}"/>
              </a:ext>
            </a:extLst>
          </p:cNvPr>
          <p:cNvSpPr>
            <a:spLocks noGrp="1"/>
          </p:cNvSpPr>
          <p:nvPr>
            <p:ph type="title"/>
          </p:nvPr>
        </p:nvSpPr>
        <p:spPr/>
        <p:txBody>
          <a:bodyPr/>
          <a:lstStyle/>
          <a:p>
            <a:r>
              <a:rPr lang="es-ES" dirty="0" err="1"/>
              <a:t>RESTful</a:t>
            </a:r>
            <a:r>
              <a:rPr lang="es-ES" dirty="0"/>
              <a:t> </a:t>
            </a:r>
            <a:r>
              <a:rPr lang="es-ES" dirty="0" err="1"/>
              <a:t>APIs</a:t>
            </a:r>
            <a:r>
              <a:rPr lang="es-ES" dirty="0"/>
              <a:t> </a:t>
            </a:r>
            <a:r>
              <a:rPr lang="es-ES" dirty="0" err="1"/>
              <a:t>with</a:t>
            </a:r>
            <a:r>
              <a:rPr lang="es-ES" dirty="0"/>
              <a:t> </a:t>
            </a:r>
            <a:r>
              <a:rPr lang="es-ES" dirty="0" err="1">
                <a:hlinkClick r:id="rId2"/>
              </a:rPr>
              <a:t>flask-restx</a:t>
            </a:r>
            <a:endParaRPr lang="es-ES" dirty="0"/>
          </a:p>
        </p:txBody>
      </p:sp>
      <p:sp>
        <p:nvSpPr>
          <p:cNvPr id="3" name="Marcador de número de diapositiva 2">
            <a:extLst>
              <a:ext uri="{FF2B5EF4-FFF2-40B4-BE49-F238E27FC236}">
                <a16:creationId xmlns:a16="http://schemas.microsoft.com/office/drawing/2014/main" id="{D6CFD3EE-B1FE-4CF5-925B-6E06BF65321C}"/>
              </a:ext>
            </a:extLst>
          </p:cNvPr>
          <p:cNvSpPr>
            <a:spLocks noGrp="1"/>
          </p:cNvSpPr>
          <p:nvPr>
            <p:ph type="sldNum" sz="quarter" idx="12"/>
          </p:nvPr>
        </p:nvSpPr>
        <p:spPr/>
        <p:txBody>
          <a:bodyPr/>
          <a:lstStyle/>
          <a:p>
            <a:fld id="{132FADFE-3B8F-471C-ABF0-DBC7717ECBBC}" type="slidenum">
              <a:rPr lang="es-ES" smtClean="0"/>
              <a:pPr/>
              <a:t>60</a:t>
            </a:fld>
            <a:endParaRPr lang="es-ES"/>
          </a:p>
        </p:txBody>
      </p:sp>
      <p:sp>
        <p:nvSpPr>
          <p:cNvPr id="4" name="Marcador de contenido 3">
            <a:extLst>
              <a:ext uri="{FF2B5EF4-FFF2-40B4-BE49-F238E27FC236}">
                <a16:creationId xmlns:a16="http://schemas.microsoft.com/office/drawing/2014/main" id="{DDA39E57-CD71-44F9-9D0B-20A6D820BF9C}"/>
              </a:ext>
            </a:extLst>
          </p:cNvPr>
          <p:cNvSpPr>
            <a:spLocks noGrp="1"/>
          </p:cNvSpPr>
          <p:nvPr>
            <p:ph sz="quarter" idx="1"/>
          </p:nvPr>
        </p:nvSpPr>
        <p:spPr/>
        <p:txBody>
          <a:bodyPr>
            <a:normAutofit fontScale="77500" lnSpcReduction="20000"/>
          </a:bodyPr>
          <a:lstStyle/>
          <a:p>
            <a:r>
              <a:rPr lang="en-GB" b="0" i="0" dirty="0">
                <a:solidFill>
                  <a:srgbClr val="292929"/>
                </a:solidFill>
                <a:effectLst/>
              </a:rPr>
              <a:t>This API is the successor of </a:t>
            </a:r>
            <a:r>
              <a:rPr lang="en-GB" b="0" i="0" dirty="0">
                <a:solidFill>
                  <a:srgbClr val="292929"/>
                </a:solidFill>
                <a:effectLst/>
                <a:hlinkClick r:id="rId3"/>
              </a:rPr>
              <a:t>Flask-</a:t>
            </a:r>
            <a:r>
              <a:rPr lang="en-GB" b="0" i="0" dirty="0" err="1">
                <a:solidFill>
                  <a:srgbClr val="292929"/>
                </a:solidFill>
                <a:effectLst/>
                <a:hlinkClick r:id="rId3"/>
              </a:rPr>
              <a:t>RestPlus</a:t>
            </a:r>
            <a:r>
              <a:rPr lang="en-GB" b="0" i="0" dirty="0">
                <a:solidFill>
                  <a:srgbClr val="292929"/>
                </a:solidFill>
                <a:effectLst/>
              </a:rPr>
              <a:t> and </a:t>
            </a:r>
            <a:r>
              <a:rPr lang="en-US" b="0" i="0" dirty="0">
                <a:solidFill>
                  <a:srgbClr val="292929"/>
                </a:solidFill>
                <a:effectLst/>
              </a:rPr>
              <a:t>provides a coherent collection of decorators and tools to describe your API and expose its documentation properly (using Swagger).</a:t>
            </a:r>
          </a:p>
          <a:p>
            <a:pPr lvl="1"/>
            <a:r>
              <a:rPr lang="en-US" b="0" i="0" dirty="0">
                <a:solidFill>
                  <a:srgbClr val="292929"/>
                </a:solidFill>
                <a:effectLst/>
              </a:rPr>
              <a:t>C</a:t>
            </a:r>
            <a:r>
              <a:rPr lang="en-US" b="0" i="0" dirty="0">
                <a:solidFill>
                  <a:srgbClr val="3E4349"/>
                </a:solidFill>
                <a:effectLst/>
              </a:rPr>
              <a:t>ommunity driven fork of </a:t>
            </a:r>
            <a:r>
              <a:rPr lang="en-US" b="0" i="0" u="none" strike="noStrike" dirty="0">
                <a:solidFill>
                  <a:srgbClr val="004B6B"/>
                </a:solidFill>
                <a:effectLst/>
                <a:hlinkClick r:id="rId3"/>
              </a:rPr>
              <a:t>Flask-</a:t>
            </a:r>
            <a:r>
              <a:rPr lang="en-US" b="0" i="0" u="none" strike="noStrike" dirty="0" err="1">
                <a:solidFill>
                  <a:srgbClr val="004B6B"/>
                </a:solidFill>
                <a:effectLst/>
                <a:hlinkClick r:id="rId3"/>
              </a:rPr>
              <a:t>RESTPlus</a:t>
            </a:r>
            <a:endParaRPr lang="en-US" b="0" i="0" dirty="0">
              <a:solidFill>
                <a:srgbClr val="292929"/>
              </a:solidFill>
              <a:effectLst/>
            </a:endParaRPr>
          </a:p>
          <a:p>
            <a:pPr lvl="1"/>
            <a:r>
              <a:rPr lang="en-US" b="0" i="0" dirty="0">
                <a:solidFill>
                  <a:srgbClr val="3E4349"/>
                </a:solidFill>
                <a:effectLst/>
              </a:rPr>
              <a:t>Flask-RESTX is a community driven fork of </a:t>
            </a:r>
            <a:r>
              <a:rPr lang="en-US" b="0" i="0" u="none" strike="noStrike" dirty="0">
                <a:solidFill>
                  <a:srgbClr val="004B6B"/>
                </a:solidFill>
                <a:effectLst/>
                <a:hlinkClick r:id="rId3"/>
              </a:rPr>
              <a:t>Flask-</a:t>
            </a:r>
            <a:r>
              <a:rPr lang="en-US" b="0" i="0" u="none" strike="noStrike" dirty="0" err="1">
                <a:solidFill>
                  <a:srgbClr val="004B6B"/>
                </a:solidFill>
                <a:effectLst/>
                <a:hlinkClick r:id="rId3"/>
              </a:rPr>
              <a:t>RESTPlus</a:t>
            </a:r>
            <a:r>
              <a:rPr lang="en-GB" b="0" i="0" dirty="0">
                <a:solidFill>
                  <a:srgbClr val="292929"/>
                </a:solidFill>
                <a:effectLst/>
              </a:rPr>
              <a:t> </a:t>
            </a:r>
          </a:p>
          <a:p>
            <a:pPr lvl="1"/>
            <a:endParaRPr lang="es-ES" dirty="0">
              <a:solidFill>
                <a:srgbClr val="292929"/>
              </a:solidFill>
              <a:latin typeface="Menlo"/>
            </a:endParaRPr>
          </a:p>
          <a:p>
            <a:r>
              <a:rPr lang="en-US" dirty="0"/>
              <a:t>Installation:</a:t>
            </a:r>
          </a:p>
          <a:p>
            <a:pPr lvl="1"/>
            <a:r>
              <a:rPr lang="en-US" dirty="0">
                <a:latin typeface="Courier New" panose="02070309020205020404" pitchFamily="49" charset="0"/>
                <a:cs typeface="Courier New" panose="02070309020205020404" pitchFamily="49" charset="0"/>
              </a:rPr>
              <a:t>pip install flask-</a:t>
            </a:r>
            <a:r>
              <a:rPr lang="en-US" dirty="0" err="1">
                <a:latin typeface="Courier New" panose="02070309020205020404" pitchFamily="49" charset="0"/>
                <a:cs typeface="Courier New" panose="02070309020205020404" pitchFamily="49" charset="0"/>
              </a:rPr>
              <a:t>restx</a:t>
            </a:r>
            <a:endParaRPr lang="en-US" dirty="0">
              <a:latin typeface="Courier New" panose="02070309020205020404" pitchFamily="49" charset="0"/>
              <a:cs typeface="Courier New" panose="02070309020205020404" pitchFamily="49" charset="0"/>
            </a:endParaRPr>
          </a:p>
          <a:p>
            <a:pPr marL="274320" lvl="1" indent="0">
              <a:buNone/>
            </a:pPr>
            <a:endParaRPr lang="en-US" dirty="0"/>
          </a:p>
          <a:p>
            <a:r>
              <a:rPr lang="en-US" dirty="0"/>
              <a:t>Documentation: </a:t>
            </a:r>
          </a:p>
          <a:p>
            <a:pPr lvl="1"/>
            <a:r>
              <a:rPr lang="en-US" dirty="0"/>
              <a:t>Full: </a:t>
            </a:r>
            <a:r>
              <a:rPr lang="en-US" dirty="0">
                <a:hlinkClick r:id="rId4"/>
              </a:rPr>
              <a:t>https://flask-restx.readthedocs.io/en/latest/index.html</a:t>
            </a:r>
            <a:r>
              <a:rPr lang="en-US" dirty="0"/>
              <a:t> </a:t>
            </a:r>
          </a:p>
          <a:p>
            <a:pPr lvl="1"/>
            <a:r>
              <a:rPr lang="en-US" dirty="0"/>
              <a:t>QuickStart: </a:t>
            </a:r>
            <a:r>
              <a:rPr lang="en-US" dirty="0">
                <a:hlinkClick r:id="rId5"/>
              </a:rPr>
              <a:t>https://flask-restx.readthedocs.io/en/latest/quickstart.html</a:t>
            </a:r>
            <a:r>
              <a:rPr lang="en-US" dirty="0"/>
              <a:t> </a:t>
            </a:r>
          </a:p>
          <a:p>
            <a:r>
              <a:rPr lang="en-US" dirty="0"/>
              <a:t>Source code examples: </a:t>
            </a:r>
            <a:r>
              <a:rPr lang="en-US" dirty="0">
                <a:hlinkClick r:id="rId6"/>
              </a:rPr>
              <a:t>https://github.com/python-restx/flask-restx/tree/master/examples</a:t>
            </a:r>
            <a:r>
              <a:rPr lang="en-US" dirty="0"/>
              <a:t> </a:t>
            </a:r>
          </a:p>
          <a:p>
            <a:pPr lvl="1"/>
            <a:r>
              <a:rPr lang="en-US" dirty="0"/>
              <a:t>Execute: </a:t>
            </a:r>
            <a:r>
              <a:rPr lang="en-US" dirty="0">
                <a:latin typeface="Courier New" panose="02070309020205020404" pitchFamily="49" charset="0"/>
                <a:cs typeface="Courier New" panose="02070309020205020404" pitchFamily="49" charset="0"/>
              </a:rPr>
              <a:t>python todomvc.py</a:t>
            </a:r>
          </a:p>
          <a:p>
            <a:pPr lvl="1"/>
            <a:r>
              <a:rPr lang="en-US" dirty="0"/>
              <a:t>Go to: </a:t>
            </a:r>
            <a:r>
              <a:rPr lang="en-US" dirty="0">
                <a:hlinkClick r:id="rId7"/>
              </a:rPr>
              <a:t>http://localhost:5000/</a:t>
            </a:r>
            <a:r>
              <a:rPr lang="en-US" dirty="0"/>
              <a:t> </a:t>
            </a:r>
          </a:p>
          <a:p>
            <a:pPr marL="0" indent="0">
              <a:buNone/>
            </a:pPr>
            <a:endParaRPr lang="es-ES" dirty="0"/>
          </a:p>
        </p:txBody>
      </p:sp>
    </p:spTree>
    <p:extLst>
      <p:ext uri="{BB962C8B-B14F-4D97-AF65-F5344CB8AC3E}">
        <p14:creationId xmlns:p14="http://schemas.microsoft.com/office/powerpoint/2010/main" val="3651138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B66B3-0850-4D5E-9679-A0A03889B11B}"/>
              </a:ext>
            </a:extLst>
          </p:cNvPr>
          <p:cNvSpPr>
            <a:spLocks noGrp="1"/>
          </p:cNvSpPr>
          <p:nvPr>
            <p:ph type="title"/>
          </p:nvPr>
        </p:nvSpPr>
        <p:spPr/>
        <p:txBody>
          <a:bodyPr/>
          <a:lstStyle/>
          <a:p>
            <a:r>
              <a:rPr lang="es-ES" dirty="0" err="1"/>
              <a:t>RESTful</a:t>
            </a:r>
            <a:r>
              <a:rPr lang="es-ES" dirty="0"/>
              <a:t> </a:t>
            </a:r>
            <a:r>
              <a:rPr lang="es-ES" dirty="0" err="1"/>
              <a:t>APIs</a:t>
            </a:r>
            <a:r>
              <a:rPr lang="es-ES" dirty="0"/>
              <a:t> </a:t>
            </a:r>
            <a:r>
              <a:rPr lang="es-ES" dirty="0" err="1"/>
              <a:t>with</a:t>
            </a:r>
            <a:r>
              <a:rPr lang="es-ES" dirty="0"/>
              <a:t> </a:t>
            </a:r>
            <a:r>
              <a:rPr lang="es-ES" dirty="0" err="1">
                <a:hlinkClick r:id="rId2"/>
              </a:rPr>
              <a:t>flask-restx</a:t>
            </a:r>
            <a:endParaRPr lang="es-ES" dirty="0"/>
          </a:p>
        </p:txBody>
      </p:sp>
      <p:sp>
        <p:nvSpPr>
          <p:cNvPr id="3" name="Marcador de número de diapositiva 2">
            <a:extLst>
              <a:ext uri="{FF2B5EF4-FFF2-40B4-BE49-F238E27FC236}">
                <a16:creationId xmlns:a16="http://schemas.microsoft.com/office/drawing/2014/main" id="{D6CFD3EE-B1FE-4CF5-925B-6E06BF65321C}"/>
              </a:ext>
            </a:extLst>
          </p:cNvPr>
          <p:cNvSpPr>
            <a:spLocks noGrp="1"/>
          </p:cNvSpPr>
          <p:nvPr>
            <p:ph type="sldNum" sz="quarter" idx="12"/>
          </p:nvPr>
        </p:nvSpPr>
        <p:spPr/>
        <p:txBody>
          <a:bodyPr/>
          <a:lstStyle/>
          <a:p>
            <a:fld id="{132FADFE-3B8F-471C-ABF0-DBC7717ECBBC}" type="slidenum">
              <a:rPr lang="es-ES" smtClean="0"/>
              <a:pPr/>
              <a:t>61</a:t>
            </a:fld>
            <a:endParaRPr lang="es-ES"/>
          </a:p>
        </p:txBody>
      </p:sp>
      <p:sp>
        <p:nvSpPr>
          <p:cNvPr id="4" name="Marcador de contenido 3">
            <a:extLst>
              <a:ext uri="{FF2B5EF4-FFF2-40B4-BE49-F238E27FC236}">
                <a16:creationId xmlns:a16="http://schemas.microsoft.com/office/drawing/2014/main" id="{DDA39E57-CD71-44F9-9D0B-20A6D820BF9C}"/>
              </a:ext>
            </a:extLst>
          </p:cNvPr>
          <p:cNvSpPr>
            <a:spLocks noGrp="1"/>
          </p:cNvSpPr>
          <p:nvPr>
            <p:ph sz="quarter" idx="1"/>
          </p:nvPr>
        </p:nvSpPr>
        <p:spPr>
          <a:xfrm>
            <a:off x="457200" y="1147192"/>
            <a:ext cx="8229600" cy="5378152"/>
          </a:xfrm>
        </p:spPr>
        <p:txBody>
          <a:bodyPr>
            <a:normAutofit fontScale="77500" lnSpcReduction="20000"/>
          </a:bodyPr>
          <a:lstStyle/>
          <a:p>
            <a:r>
              <a:rPr lang="es-ES" b="0" i="0" dirty="0" err="1">
                <a:solidFill>
                  <a:srgbClr val="292929"/>
                </a:solidFill>
                <a:effectLst/>
              </a:rPr>
              <a:t>We</a:t>
            </a:r>
            <a:r>
              <a:rPr lang="es-ES" b="0" i="0" dirty="0">
                <a:solidFill>
                  <a:srgbClr val="292929"/>
                </a:solidFill>
                <a:effectLst/>
              </a:rPr>
              <a:t> </a:t>
            </a:r>
            <a:r>
              <a:rPr lang="es-ES" b="0" i="0" dirty="0" err="1">
                <a:solidFill>
                  <a:srgbClr val="292929"/>
                </a:solidFill>
                <a:effectLst/>
              </a:rPr>
              <a:t>will</a:t>
            </a:r>
            <a:r>
              <a:rPr lang="es-ES" b="0" i="0" dirty="0">
                <a:solidFill>
                  <a:srgbClr val="292929"/>
                </a:solidFill>
                <a:effectLst/>
              </a:rPr>
              <a:t> do a TODO </a:t>
            </a:r>
            <a:r>
              <a:rPr lang="es-ES" b="0" i="0" dirty="0" err="1">
                <a:solidFill>
                  <a:srgbClr val="292929"/>
                </a:solidFill>
                <a:effectLst/>
              </a:rPr>
              <a:t>tasks</a:t>
            </a:r>
            <a:r>
              <a:rPr lang="es-ES" b="0" i="0" dirty="0">
                <a:solidFill>
                  <a:srgbClr val="292929"/>
                </a:solidFill>
                <a:effectLst/>
              </a:rPr>
              <a:t> manager:</a:t>
            </a:r>
          </a:p>
          <a:p>
            <a:pPr lvl="1"/>
            <a:r>
              <a:rPr lang="en-US" dirty="0">
                <a:hlinkClick r:id="rId3"/>
              </a:rPr>
              <a:t>https://github.com/python-restx/flask-restx/blob/master/examples/todomvc.py</a:t>
            </a:r>
            <a:r>
              <a:rPr lang="es-ES" dirty="0">
                <a:solidFill>
                  <a:srgbClr val="292929"/>
                </a:solidFill>
              </a:rPr>
              <a:t> </a:t>
            </a:r>
          </a:p>
          <a:p>
            <a:r>
              <a:rPr lang="es-ES" dirty="0">
                <a:solidFill>
                  <a:srgbClr val="292929"/>
                </a:solidFill>
              </a:rPr>
              <a:t>Guide </a:t>
            </a:r>
            <a:r>
              <a:rPr lang="es-ES" dirty="0" err="1">
                <a:solidFill>
                  <a:srgbClr val="292929"/>
                </a:solidFill>
              </a:rPr>
              <a:t>on</a:t>
            </a:r>
            <a:r>
              <a:rPr lang="es-ES" dirty="0">
                <a:solidFill>
                  <a:srgbClr val="292929"/>
                </a:solidFill>
              </a:rPr>
              <a:t> </a:t>
            </a:r>
            <a:r>
              <a:rPr lang="es-ES" dirty="0" err="1">
                <a:solidFill>
                  <a:srgbClr val="292929"/>
                </a:solidFill>
              </a:rPr>
              <a:t>how</a:t>
            </a:r>
            <a:r>
              <a:rPr lang="es-ES" dirty="0">
                <a:solidFill>
                  <a:srgbClr val="292929"/>
                </a:solidFill>
              </a:rPr>
              <a:t> </a:t>
            </a:r>
            <a:r>
              <a:rPr lang="es-ES" dirty="0" err="1">
                <a:solidFill>
                  <a:srgbClr val="292929"/>
                </a:solidFill>
              </a:rPr>
              <a:t>to</a:t>
            </a:r>
            <a:r>
              <a:rPr lang="es-ES" dirty="0">
                <a:solidFill>
                  <a:srgbClr val="292929"/>
                </a:solidFill>
              </a:rPr>
              <a:t> </a:t>
            </a:r>
            <a:r>
              <a:rPr lang="es-ES" dirty="0" err="1">
                <a:solidFill>
                  <a:srgbClr val="292929"/>
                </a:solidFill>
              </a:rPr>
              <a:t>create</a:t>
            </a:r>
            <a:r>
              <a:rPr lang="es-ES" dirty="0">
                <a:solidFill>
                  <a:srgbClr val="292929"/>
                </a:solidFill>
              </a:rPr>
              <a:t> </a:t>
            </a:r>
            <a:r>
              <a:rPr lang="es-ES" dirty="0" err="1">
                <a:solidFill>
                  <a:srgbClr val="292929"/>
                </a:solidFill>
              </a:rPr>
              <a:t>an</a:t>
            </a:r>
            <a:r>
              <a:rPr lang="es-ES" dirty="0">
                <a:solidFill>
                  <a:srgbClr val="292929"/>
                </a:solidFill>
              </a:rPr>
              <a:t> API:</a:t>
            </a:r>
          </a:p>
          <a:p>
            <a:pPr marL="731520" lvl="1" indent="-457200">
              <a:buFont typeface="+mj-lt"/>
              <a:buAutoNum type="arabicPeriod"/>
            </a:pPr>
            <a:r>
              <a:rPr lang="es-ES" dirty="0" err="1"/>
              <a:t>Wrap</a:t>
            </a:r>
            <a:r>
              <a:rPr lang="es-ES" dirty="0"/>
              <a:t> </a:t>
            </a:r>
            <a:r>
              <a:rPr lang="es-ES" dirty="0" err="1"/>
              <a:t>your</a:t>
            </a:r>
            <a:r>
              <a:rPr lang="es-ES" dirty="0"/>
              <a:t> </a:t>
            </a:r>
            <a:r>
              <a:rPr lang="es-ES" dirty="0" err="1"/>
              <a:t>flask</a:t>
            </a:r>
            <a:r>
              <a:rPr lang="es-ES" dirty="0"/>
              <a:t> app </a:t>
            </a:r>
            <a:r>
              <a:rPr lang="es-ES" dirty="0" err="1"/>
              <a:t>with</a:t>
            </a:r>
            <a:r>
              <a:rPr lang="es-ES" dirty="0"/>
              <a:t> </a:t>
            </a:r>
            <a:r>
              <a:rPr lang="es-ES" dirty="0" err="1"/>
              <a:t>restx</a:t>
            </a:r>
            <a:r>
              <a:rPr lang="es-ES" dirty="0"/>
              <a:t> API</a:t>
            </a:r>
          </a:p>
          <a:p>
            <a:pPr marL="548640" lvl="2" indent="0">
              <a:buNone/>
            </a:pPr>
            <a:r>
              <a:rPr lang="en-US" dirty="0">
                <a:latin typeface="Courier New" panose="02070309020205020404" pitchFamily="49" charset="0"/>
                <a:cs typeface="Courier New" panose="02070309020205020404" pitchFamily="49" charset="0"/>
              </a:rPr>
              <a:t>from flask import Flask</a:t>
            </a:r>
          </a:p>
          <a:p>
            <a:pPr marL="548640" lvl="2"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flask_restx</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 Resource</a:t>
            </a:r>
          </a:p>
          <a:p>
            <a:pPr marL="548640" lvl="2" indent="0">
              <a:buNone/>
            </a:pPr>
            <a:r>
              <a:rPr lang="en-US" dirty="0">
                <a:latin typeface="Courier New" panose="02070309020205020404" pitchFamily="49" charset="0"/>
                <a:cs typeface="Courier New" panose="02070309020205020404" pitchFamily="49" charset="0"/>
              </a:rPr>
              <a:t>app = Flask(__name__)</a:t>
            </a:r>
          </a:p>
          <a:p>
            <a:pPr marL="548640" lvl="2" indent="0">
              <a:buNone/>
            </a:pP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(app)</a:t>
            </a:r>
          </a:p>
          <a:p>
            <a:pPr marL="731520" lvl="1" indent="-457200">
              <a:buFont typeface="+mj-lt"/>
              <a:buAutoNum type="arabicPeriod"/>
            </a:pPr>
            <a:r>
              <a:rPr lang="en-US" dirty="0"/>
              <a:t>Create a new resource class for each resource from which an API wants to be defined:</a:t>
            </a:r>
          </a:p>
          <a:p>
            <a:pPr marL="548640" lvl="2" indent="0">
              <a:buNone/>
            </a:pPr>
            <a:r>
              <a:rPr lang="en-US" sz="2100" dirty="0">
                <a:latin typeface="Courier New" panose="02070309020205020404" pitchFamily="49" charset="0"/>
                <a:cs typeface="Courier New" panose="02070309020205020404" pitchFamily="49" charset="0"/>
              </a:rPr>
              <a:t>@api.route('/hello')</a:t>
            </a:r>
          </a:p>
          <a:p>
            <a:pPr marL="548640" lvl="2" indent="0">
              <a:buNone/>
            </a:pPr>
            <a:r>
              <a:rPr lang="en-US" sz="2100" dirty="0">
                <a:latin typeface="Courier New" panose="02070309020205020404" pitchFamily="49" charset="0"/>
                <a:cs typeface="Courier New" panose="02070309020205020404" pitchFamily="49" charset="0"/>
              </a:rPr>
              <a:t>class HelloWorld(Resource):</a:t>
            </a:r>
          </a:p>
          <a:p>
            <a:pPr marL="548640" lvl="2" indent="0">
              <a:buNone/>
            </a:pPr>
            <a:r>
              <a:rPr lang="en-US" sz="2100" dirty="0">
                <a:latin typeface="Courier New" panose="02070309020205020404" pitchFamily="49" charset="0"/>
                <a:cs typeface="Courier New" panose="02070309020205020404" pitchFamily="49" charset="0"/>
              </a:rPr>
              <a:t>    def get(self):</a:t>
            </a:r>
          </a:p>
          <a:p>
            <a:pPr marL="548640" lvl="2" indent="0">
              <a:buNone/>
            </a:pPr>
            <a:r>
              <a:rPr lang="en-US" sz="2100" dirty="0">
                <a:latin typeface="Courier New" panose="02070309020205020404" pitchFamily="49" charset="0"/>
                <a:cs typeface="Courier New" panose="02070309020205020404" pitchFamily="49" charset="0"/>
              </a:rPr>
              <a:t>        return {'hello': 'world’}</a:t>
            </a:r>
          </a:p>
          <a:p>
            <a:r>
              <a:rPr lang="en-US" dirty="0">
                <a:solidFill>
                  <a:srgbClr val="292929"/>
                </a:solidFill>
              </a:rPr>
              <a:t>Review the </a:t>
            </a:r>
            <a:r>
              <a:rPr lang="en-US" dirty="0">
                <a:solidFill>
                  <a:srgbClr val="292929"/>
                </a:solidFill>
                <a:hlinkClick r:id="rId4"/>
              </a:rPr>
              <a:t>quick start guide</a:t>
            </a:r>
            <a:r>
              <a:rPr lang="en-US" dirty="0">
                <a:solidFill>
                  <a:srgbClr val="292929"/>
                </a:solidFill>
              </a:rPr>
              <a:t> for more details on the capabilities of this framework </a:t>
            </a:r>
          </a:p>
          <a:p>
            <a:pPr lvl="1"/>
            <a:r>
              <a:rPr lang="en-US" dirty="0">
                <a:solidFill>
                  <a:srgbClr val="292929"/>
                </a:solidFill>
              </a:rPr>
              <a:t>Full TODO example at </a:t>
            </a:r>
            <a:r>
              <a:rPr lang="en-US" dirty="0">
                <a:solidFill>
                  <a:srgbClr val="292929"/>
                </a:solidFill>
                <a:hlinkClick r:id="rId5"/>
              </a:rPr>
              <a:t>https://flask-restx.readthedocs.io/en/latest/example.html</a:t>
            </a:r>
            <a:r>
              <a:rPr lang="en-US" dirty="0">
                <a:solidFill>
                  <a:srgbClr val="292929"/>
                </a:solidFill>
              </a:rPr>
              <a:t> </a:t>
            </a:r>
          </a:p>
          <a:p>
            <a:r>
              <a:rPr lang="en-US" dirty="0">
                <a:solidFill>
                  <a:srgbClr val="292929"/>
                </a:solidFill>
              </a:rPr>
              <a:t>Instruction on how to use it from my Flask app: </a:t>
            </a:r>
            <a:r>
              <a:rPr lang="en-US" dirty="0">
                <a:solidFill>
                  <a:srgbClr val="292929"/>
                </a:solidFill>
                <a:hlinkClick r:id="rId6"/>
              </a:rPr>
              <a:t>https://haseebmajid.dev/blog/rest-api-openapi-flask-connexion</a:t>
            </a:r>
            <a:r>
              <a:rPr lang="en-US" dirty="0">
                <a:solidFill>
                  <a:srgbClr val="292929"/>
                </a:solidFill>
              </a:rPr>
              <a:t> </a:t>
            </a:r>
          </a:p>
          <a:p>
            <a:pPr marL="548640" lvl="2" indent="0">
              <a:buNone/>
            </a:pPr>
            <a:endParaRPr lang="en-US" dirty="0"/>
          </a:p>
          <a:p>
            <a:pPr marL="0" indent="0">
              <a:buNone/>
            </a:pPr>
            <a:endParaRPr lang="es-ES" dirty="0"/>
          </a:p>
        </p:txBody>
      </p:sp>
    </p:spTree>
    <p:extLst>
      <p:ext uri="{BB962C8B-B14F-4D97-AF65-F5344CB8AC3E}">
        <p14:creationId xmlns:p14="http://schemas.microsoft.com/office/powerpoint/2010/main" val="1418144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B66B3-0850-4D5E-9679-A0A03889B11B}"/>
              </a:ext>
            </a:extLst>
          </p:cNvPr>
          <p:cNvSpPr>
            <a:spLocks noGrp="1"/>
          </p:cNvSpPr>
          <p:nvPr>
            <p:ph type="title"/>
          </p:nvPr>
        </p:nvSpPr>
        <p:spPr/>
        <p:txBody>
          <a:bodyPr/>
          <a:lstStyle/>
          <a:p>
            <a:r>
              <a:rPr lang="es-ES" dirty="0"/>
              <a:t>Python </a:t>
            </a:r>
            <a:r>
              <a:rPr lang="es-ES" dirty="0" err="1">
                <a:latin typeface="Courier New" panose="02070309020205020404" pitchFamily="49" charset="0"/>
                <a:cs typeface="Courier New" panose="02070309020205020404" pitchFamily="49" charset="0"/>
              </a:rPr>
              <a:t>requests</a:t>
            </a:r>
            <a:r>
              <a:rPr lang="es-ES" dirty="0"/>
              <a:t> module</a:t>
            </a:r>
          </a:p>
        </p:txBody>
      </p:sp>
      <p:sp>
        <p:nvSpPr>
          <p:cNvPr id="3" name="Marcador de número de diapositiva 2">
            <a:extLst>
              <a:ext uri="{FF2B5EF4-FFF2-40B4-BE49-F238E27FC236}">
                <a16:creationId xmlns:a16="http://schemas.microsoft.com/office/drawing/2014/main" id="{D6CFD3EE-B1FE-4CF5-925B-6E06BF65321C}"/>
              </a:ext>
            </a:extLst>
          </p:cNvPr>
          <p:cNvSpPr>
            <a:spLocks noGrp="1"/>
          </p:cNvSpPr>
          <p:nvPr>
            <p:ph type="sldNum" sz="quarter" idx="12"/>
          </p:nvPr>
        </p:nvSpPr>
        <p:spPr/>
        <p:txBody>
          <a:bodyPr/>
          <a:lstStyle/>
          <a:p>
            <a:fld id="{132FADFE-3B8F-471C-ABF0-DBC7717ECBBC}" type="slidenum">
              <a:rPr lang="es-ES" smtClean="0"/>
              <a:pPr/>
              <a:t>62</a:t>
            </a:fld>
            <a:endParaRPr lang="es-ES"/>
          </a:p>
        </p:txBody>
      </p:sp>
      <p:sp>
        <p:nvSpPr>
          <p:cNvPr id="4" name="Marcador de contenido 3">
            <a:extLst>
              <a:ext uri="{FF2B5EF4-FFF2-40B4-BE49-F238E27FC236}">
                <a16:creationId xmlns:a16="http://schemas.microsoft.com/office/drawing/2014/main" id="{DDA39E57-CD71-44F9-9D0B-20A6D820BF9C}"/>
              </a:ext>
            </a:extLst>
          </p:cNvPr>
          <p:cNvSpPr>
            <a:spLocks noGrp="1"/>
          </p:cNvSpPr>
          <p:nvPr>
            <p:ph sz="quarter" idx="1"/>
          </p:nvPr>
        </p:nvSpPr>
        <p:spPr>
          <a:xfrm>
            <a:off x="457200" y="1294490"/>
            <a:ext cx="8229600" cy="5378152"/>
          </a:xfrm>
        </p:spPr>
        <p:txBody>
          <a:bodyPr>
            <a:normAutofit/>
          </a:bodyPr>
          <a:lstStyle/>
          <a:p>
            <a:r>
              <a:rPr lang="en-GB" sz="2400" b="0" i="0" dirty="0">
                <a:solidFill>
                  <a:srgbClr val="292929"/>
                </a:solidFill>
                <a:effectLst/>
              </a:rPr>
              <a:t>Very useful to test APIs in Python</a:t>
            </a:r>
          </a:p>
          <a:p>
            <a:pPr lvl="1"/>
            <a:r>
              <a:rPr lang="en-US" sz="2000" b="0" i="0" dirty="0">
                <a:solidFill>
                  <a:srgbClr val="292929"/>
                </a:solidFill>
                <a:effectLst/>
                <a:hlinkClick r:id="rId2"/>
              </a:rPr>
              <a:t>Requests</a:t>
            </a:r>
            <a:r>
              <a:rPr lang="en-US" sz="2000" b="0" i="0" dirty="0">
                <a:solidFill>
                  <a:srgbClr val="292929"/>
                </a:solidFill>
                <a:effectLst/>
              </a:rPr>
              <a:t> is an elegant and simple HTTP library for Python, built for human beings.</a:t>
            </a:r>
          </a:p>
          <a:p>
            <a:pPr lvl="1"/>
            <a:r>
              <a:rPr lang="en-US" sz="2000" dirty="0">
                <a:solidFill>
                  <a:srgbClr val="292929"/>
                </a:solidFill>
              </a:rPr>
              <a:t>Other alternatives can be read in article “</a:t>
            </a:r>
            <a:r>
              <a:rPr lang="en-US" sz="2000" dirty="0">
                <a:solidFill>
                  <a:srgbClr val="292929"/>
                </a:solidFill>
                <a:hlinkClick r:id="rId3"/>
              </a:rPr>
              <a:t>The best Python HTTP clients for 2022</a:t>
            </a:r>
            <a:r>
              <a:rPr lang="en-US" sz="2000" dirty="0">
                <a:solidFill>
                  <a:srgbClr val="292929"/>
                </a:solidFill>
              </a:rPr>
              <a:t>”</a:t>
            </a:r>
            <a:endParaRPr lang="en-GB" sz="2000" dirty="0">
              <a:solidFill>
                <a:srgbClr val="292929"/>
              </a:solidFill>
            </a:endParaRPr>
          </a:p>
          <a:p>
            <a:r>
              <a:rPr lang="en-GB" sz="2400" dirty="0">
                <a:solidFill>
                  <a:srgbClr val="292929"/>
                </a:solidFill>
              </a:rPr>
              <a:t>Example:</a:t>
            </a:r>
          </a:p>
          <a:p>
            <a:pPr marL="274320" lvl="1" indent="0">
              <a:buNone/>
            </a:pPr>
            <a:r>
              <a:rPr lang="en-US" sz="2000" dirty="0">
                <a:latin typeface="Courier New" panose="02070309020205020404" pitchFamily="49" charset="0"/>
                <a:cs typeface="Courier New" panose="02070309020205020404" pitchFamily="49" charset="0"/>
              </a:rPr>
              <a:t>from requests import put, get</a:t>
            </a:r>
          </a:p>
          <a:p>
            <a:pPr marL="274320" lvl="1" indent="0">
              <a:buNone/>
            </a:pPr>
            <a:r>
              <a:rPr lang="en-US" sz="2000" dirty="0">
                <a:latin typeface="Courier New" panose="02070309020205020404" pitchFamily="49" charset="0"/>
                <a:cs typeface="Courier New" panose="02070309020205020404" pitchFamily="49" charset="0"/>
              </a:rPr>
              <a:t>put('http://localhost:5000/</a:t>
            </a:r>
            <a:r>
              <a:rPr lang="en-US" sz="2000" dirty="0" err="1">
                <a:latin typeface="Courier New" panose="02070309020205020404" pitchFamily="49" charset="0"/>
                <a:cs typeface="Courier New" panose="02070309020205020404" pitchFamily="49" charset="0"/>
              </a:rPr>
              <a:t>todos</a:t>
            </a:r>
            <a:r>
              <a:rPr lang="en-US" sz="2000" dirty="0">
                <a:latin typeface="Courier New" panose="02070309020205020404" pitchFamily="49" charset="0"/>
                <a:cs typeface="Courier New" panose="02070309020205020404" pitchFamily="49" charset="0"/>
              </a:rPr>
              <a:t>/1', data={'task': 'Remember the milk'}).json()</a:t>
            </a:r>
          </a:p>
          <a:p>
            <a:pPr marL="274320" lvl="1" indent="0">
              <a:buNone/>
            </a:pPr>
            <a:r>
              <a:rPr lang="en-US" sz="2000" dirty="0">
                <a:latin typeface="Courier New" panose="02070309020205020404" pitchFamily="49" charset="0"/>
                <a:cs typeface="Courier New" panose="02070309020205020404" pitchFamily="49" charset="0"/>
              </a:rPr>
              <a:t>get('http://localhost:5000/</a:t>
            </a:r>
            <a:r>
              <a:rPr lang="en-US" sz="2000" dirty="0" err="1">
                <a:latin typeface="Courier New" panose="02070309020205020404" pitchFamily="49" charset="0"/>
                <a:cs typeface="Courier New" panose="02070309020205020404" pitchFamily="49" charset="0"/>
              </a:rPr>
              <a:t>todos</a:t>
            </a:r>
            <a:r>
              <a:rPr lang="en-US" sz="2000" dirty="0">
                <a:latin typeface="Courier New" panose="02070309020205020404" pitchFamily="49" charset="0"/>
                <a:cs typeface="Courier New" panose="02070309020205020404" pitchFamily="49" charset="0"/>
              </a:rPr>
              <a:t>/1').json()</a:t>
            </a:r>
          </a:p>
          <a:p>
            <a:pPr marL="274320" lvl="1" indent="0">
              <a:buNone/>
            </a:pPr>
            <a:r>
              <a:rPr lang="en-US" sz="2000" dirty="0">
                <a:latin typeface="Courier New" panose="02070309020205020404" pitchFamily="49" charset="0"/>
                <a:cs typeface="Courier New" panose="02070309020205020404" pitchFamily="49" charset="0"/>
              </a:rPr>
              <a:t>put('http://localhost:5000/</a:t>
            </a:r>
            <a:r>
              <a:rPr lang="en-US" sz="2000" dirty="0" err="1">
                <a:latin typeface="Courier New" panose="02070309020205020404" pitchFamily="49" charset="0"/>
                <a:cs typeface="Courier New" panose="02070309020205020404" pitchFamily="49" charset="0"/>
              </a:rPr>
              <a:t>todos</a:t>
            </a:r>
            <a:r>
              <a:rPr lang="en-US" sz="2000" dirty="0">
                <a:latin typeface="Courier New" panose="02070309020205020404" pitchFamily="49" charset="0"/>
                <a:cs typeface="Courier New" panose="02070309020205020404" pitchFamily="49" charset="0"/>
              </a:rPr>
              <a:t>/2', data={'data': 'Change my </a:t>
            </a:r>
            <a:r>
              <a:rPr lang="en-US" sz="2000" dirty="0" err="1">
                <a:latin typeface="Courier New" panose="02070309020205020404" pitchFamily="49" charset="0"/>
                <a:cs typeface="Courier New" panose="02070309020205020404" pitchFamily="49" charset="0"/>
              </a:rPr>
              <a:t>brakepads</a:t>
            </a:r>
            <a:r>
              <a:rPr lang="en-US" sz="2000" dirty="0">
                <a:latin typeface="Courier New" panose="02070309020205020404" pitchFamily="49" charset="0"/>
                <a:cs typeface="Courier New" panose="02070309020205020404" pitchFamily="49" charset="0"/>
              </a:rPr>
              <a:t>'}).json()</a:t>
            </a:r>
          </a:p>
          <a:p>
            <a:pPr marL="274320" lvl="1" indent="0">
              <a:buNone/>
            </a:pPr>
            <a:r>
              <a:rPr lang="en-US" sz="2000" dirty="0">
                <a:latin typeface="Courier New" panose="02070309020205020404" pitchFamily="49" charset="0"/>
                <a:cs typeface="Courier New" panose="02070309020205020404" pitchFamily="49" charset="0"/>
              </a:rPr>
              <a:t>get('http://localhost:5000/</a:t>
            </a:r>
            <a:r>
              <a:rPr lang="en-US" sz="2000" dirty="0" err="1">
                <a:latin typeface="Courier New" panose="02070309020205020404" pitchFamily="49" charset="0"/>
                <a:cs typeface="Courier New" panose="02070309020205020404" pitchFamily="49" charset="0"/>
              </a:rPr>
              <a:t>todos</a:t>
            </a:r>
            <a:r>
              <a:rPr lang="en-US" sz="2000" dirty="0">
                <a:latin typeface="Courier New" panose="02070309020205020404" pitchFamily="49" charset="0"/>
                <a:cs typeface="Courier New" panose="02070309020205020404" pitchFamily="49" charset="0"/>
              </a:rPr>
              <a:t>/2').json()</a:t>
            </a:r>
          </a:p>
        </p:txBody>
      </p:sp>
    </p:spTree>
    <p:extLst>
      <p:ext uri="{BB962C8B-B14F-4D97-AF65-F5344CB8AC3E}">
        <p14:creationId xmlns:p14="http://schemas.microsoft.com/office/powerpoint/2010/main" val="2233579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D89BA-A6A6-4884-9A54-EB8FDC86D71D}"/>
              </a:ext>
            </a:extLst>
          </p:cNvPr>
          <p:cNvSpPr>
            <a:spLocks noGrp="1"/>
          </p:cNvSpPr>
          <p:nvPr>
            <p:ph type="title"/>
          </p:nvPr>
        </p:nvSpPr>
        <p:spPr/>
        <p:txBody>
          <a:bodyPr/>
          <a:lstStyle/>
          <a:p>
            <a:r>
              <a:rPr lang="es-ES" dirty="0" err="1"/>
              <a:t>What</a:t>
            </a:r>
            <a:r>
              <a:rPr lang="es-ES" dirty="0"/>
              <a:t> </a:t>
            </a:r>
            <a:r>
              <a:rPr lang="es-ES" dirty="0" err="1"/>
              <a:t>about</a:t>
            </a:r>
            <a:r>
              <a:rPr lang="es-ES" dirty="0"/>
              <a:t> </a:t>
            </a:r>
            <a:r>
              <a:rPr lang="es-ES" dirty="0" err="1"/>
              <a:t>FastAPI</a:t>
            </a:r>
            <a:r>
              <a:rPr lang="es-ES" dirty="0"/>
              <a:t>?</a:t>
            </a:r>
          </a:p>
        </p:txBody>
      </p:sp>
      <p:sp>
        <p:nvSpPr>
          <p:cNvPr id="3" name="Marcador de número de diapositiva 2">
            <a:extLst>
              <a:ext uri="{FF2B5EF4-FFF2-40B4-BE49-F238E27FC236}">
                <a16:creationId xmlns:a16="http://schemas.microsoft.com/office/drawing/2014/main" id="{6A244E1A-3786-41FB-B99E-1E14871E3C9E}"/>
              </a:ext>
            </a:extLst>
          </p:cNvPr>
          <p:cNvSpPr>
            <a:spLocks noGrp="1"/>
          </p:cNvSpPr>
          <p:nvPr>
            <p:ph type="sldNum" sz="quarter" idx="12"/>
          </p:nvPr>
        </p:nvSpPr>
        <p:spPr/>
        <p:txBody>
          <a:bodyPr/>
          <a:lstStyle/>
          <a:p>
            <a:fld id="{132FADFE-3B8F-471C-ABF0-DBC7717ECBBC}" type="slidenum">
              <a:rPr lang="es-ES" smtClean="0"/>
              <a:pPr/>
              <a:t>63</a:t>
            </a:fld>
            <a:endParaRPr lang="es-ES"/>
          </a:p>
        </p:txBody>
      </p:sp>
      <p:sp>
        <p:nvSpPr>
          <p:cNvPr id="4" name="Marcador de contenido 3">
            <a:extLst>
              <a:ext uri="{FF2B5EF4-FFF2-40B4-BE49-F238E27FC236}">
                <a16:creationId xmlns:a16="http://schemas.microsoft.com/office/drawing/2014/main" id="{06DD5ADF-E382-438F-BAAB-E7D8009005EB}"/>
              </a:ext>
            </a:extLst>
          </p:cNvPr>
          <p:cNvSpPr>
            <a:spLocks noGrp="1"/>
          </p:cNvSpPr>
          <p:nvPr>
            <p:ph sz="quarter" idx="1"/>
          </p:nvPr>
        </p:nvSpPr>
        <p:spPr/>
        <p:txBody>
          <a:bodyPr>
            <a:normAutofit fontScale="77500" lnSpcReduction="20000"/>
          </a:bodyPr>
          <a:lstStyle/>
          <a:p>
            <a:r>
              <a:rPr lang="en-US" dirty="0" err="1">
                <a:hlinkClick r:id="rId2"/>
              </a:rPr>
              <a:t>FastAPI</a:t>
            </a:r>
            <a:r>
              <a:rPr lang="en-US" dirty="0"/>
              <a:t> is a modern, fast (high-performance), web framework for building APIs with Python 3.7+ based on standard Python </a:t>
            </a:r>
            <a:r>
              <a:rPr lang="en-US" dirty="0">
                <a:hlinkClick r:id="rId3"/>
              </a:rPr>
              <a:t>type hints</a:t>
            </a:r>
            <a:r>
              <a:rPr lang="en-US" dirty="0"/>
              <a:t> (check </a:t>
            </a:r>
            <a:r>
              <a:rPr lang="en-US" dirty="0">
                <a:hlinkClick r:id="rId4"/>
              </a:rPr>
              <a:t>cheat sheet</a:t>
            </a:r>
            <a:r>
              <a:rPr lang="en-US" dirty="0"/>
              <a:t>).</a:t>
            </a:r>
          </a:p>
          <a:p>
            <a:pPr lvl="1"/>
            <a:r>
              <a:rPr lang="en-US" b="1" dirty="0"/>
              <a:t>Fast</a:t>
            </a:r>
            <a:r>
              <a:rPr lang="en-US" dirty="0"/>
              <a:t>: Very high performance, on par with NodeJS and Go (thanks to </a:t>
            </a:r>
            <a:r>
              <a:rPr lang="en-US" dirty="0" err="1">
                <a:hlinkClick r:id="rId5"/>
              </a:rPr>
              <a:t>Starlette</a:t>
            </a:r>
            <a:r>
              <a:rPr lang="en-US" dirty="0"/>
              <a:t> and </a:t>
            </a:r>
            <a:r>
              <a:rPr lang="en-US" dirty="0" err="1">
                <a:hlinkClick r:id="rId6"/>
              </a:rPr>
              <a:t>Pydantic</a:t>
            </a:r>
            <a:r>
              <a:rPr lang="en-US" dirty="0"/>
              <a:t>). </a:t>
            </a:r>
          </a:p>
          <a:p>
            <a:pPr lvl="1"/>
            <a:r>
              <a:rPr lang="en-US" b="1" dirty="0"/>
              <a:t>Fast to code</a:t>
            </a:r>
            <a:r>
              <a:rPr lang="en-US" dirty="0"/>
              <a:t>: Increase the speed to develop features by about 200% to 300%. *</a:t>
            </a:r>
          </a:p>
          <a:p>
            <a:pPr lvl="1"/>
            <a:r>
              <a:rPr lang="en-US" b="1" dirty="0"/>
              <a:t>Fewer bugs</a:t>
            </a:r>
            <a:r>
              <a:rPr lang="en-US" dirty="0"/>
              <a:t>: Reduce about 40% of human (developer) induced errors. </a:t>
            </a:r>
          </a:p>
          <a:p>
            <a:pPr lvl="1"/>
            <a:r>
              <a:rPr lang="en-US" b="1" dirty="0"/>
              <a:t>Intuitive</a:t>
            </a:r>
            <a:r>
              <a:rPr lang="en-US" dirty="0"/>
              <a:t>: Great editor support. Completion everywhere. Less time debugging.</a:t>
            </a:r>
          </a:p>
          <a:p>
            <a:pPr lvl="1"/>
            <a:r>
              <a:rPr lang="en-US" b="1" dirty="0"/>
              <a:t>Easy</a:t>
            </a:r>
            <a:r>
              <a:rPr lang="en-US" dirty="0"/>
              <a:t>: Designed to be easy to use and learn. Less time reading docs.</a:t>
            </a:r>
          </a:p>
          <a:p>
            <a:pPr lvl="1"/>
            <a:r>
              <a:rPr lang="en-US" b="1" dirty="0"/>
              <a:t>Short</a:t>
            </a:r>
            <a:r>
              <a:rPr lang="en-US" dirty="0"/>
              <a:t>: Minimize code duplication. Multiple features from each parameter declaration. Fewer bugs.</a:t>
            </a:r>
          </a:p>
          <a:p>
            <a:pPr lvl="1"/>
            <a:r>
              <a:rPr lang="en-US" b="1" dirty="0"/>
              <a:t>Robust</a:t>
            </a:r>
            <a:r>
              <a:rPr lang="en-US" dirty="0"/>
              <a:t>: Get production-ready code. With automatic interactive documentation.</a:t>
            </a:r>
          </a:p>
          <a:p>
            <a:pPr lvl="1"/>
            <a:r>
              <a:rPr lang="en-US" b="1" dirty="0"/>
              <a:t>Standards-based</a:t>
            </a:r>
            <a:r>
              <a:rPr lang="en-US" dirty="0"/>
              <a:t>: Based on (and fully compatible with) the open standards for APIs: </a:t>
            </a:r>
            <a:r>
              <a:rPr lang="en-US" dirty="0" err="1">
                <a:hlinkClick r:id="rId7"/>
              </a:rPr>
              <a:t>OpenAPI</a:t>
            </a:r>
            <a:r>
              <a:rPr lang="en-US" dirty="0"/>
              <a:t> (previously known as Swagger) and </a:t>
            </a:r>
            <a:r>
              <a:rPr lang="en-US" dirty="0">
                <a:hlinkClick r:id="rId8"/>
              </a:rPr>
              <a:t>JSON Schema</a:t>
            </a:r>
            <a:r>
              <a:rPr lang="en-US" dirty="0"/>
              <a:t>.</a:t>
            </a:r>
          </a:p>
          <a:p>
            <a:pPr lvl="1"/>
            <a:r>
              <a:rPr lang="en-US" dirty="0"/>
              <a:t>Makes use of </a:t>
            </a:r>
            <a:r>
              <a:rPr lang="en-US" b="0" i="0" dirty="0" err="1">
                <a:effectLst/>
                <a:cs typeface="Courier New" panose="02070309020205020404" pitchFamily="49" charset="0"/>
                <a:hlinkClick r:id="rId9"/>
              </a:rPr>
              <a:t>Uvicorn</a:t>
            </a:r>
            <a:r>
              <a:rPr lang="en-US" b="0" i="0" dirty="0">
                <a:effectLst/>
                <a:cs typeface="Courier New" panose="02070309020205020404" pitchFamily="49" charset="0"/>
              </a:rPr>
              <a:t> is an </a:t>
            </a:r>
            <a:r>
              <a:rPr lang="en-US" b="0" i="0" dirty="0">
                <a:effectLst/>
                <a:cs typeface="Courier New" panose="02070309020205020404" pitchFamily="49" charset="0"/>
                <a:hlinkClick r:id="rId10"/>
              </a:rPr>
              <a:t>ASGI</a:t>
            </a:r>
            <a:r>
              <a:rPr lang="en-US" b="0" i="0" dirty="0">
                <a:effectLst/>
                <a:cs typeface="Courier New" panose="02070309020205020404" pitchFamily="49" charset="0"/>
              </a:rPr>
              <a:t> web server implementation for Python</a:t>
            </a:r>
            <a:endParaRPr lang="es-ES" b="0" i="0" dirty="0">
              <a:effectLst/>
              <a:cs typeface="Courier New" panose="02070309020205020404" pitchFamily="49" charset="0"/>
            </a:endParaRPr>
          </a:p>
          <a:p>
            <a:pPr lvl="1"/>
            <a:r>
              <a:rPr lang="es-ES" dirty="0" err="1"/>
              <a:t>Leverages</a:t>
            </a:r>
            <a:r>
              <a:rPr lang="es-ES" dirty="0"/>
              <a:t> </a:t>
            </a:r>
            <a:r>
              <a:rPr lang="es-ES" dirty="0" err="1"/>
              <a:t>on</a:t>
            </a:r>
            <a:r>
              <a:rPr lang="es-ES" dirty="0"/>
              <a:t> Python </a:t>
            </a:r>
            <a:r>
              <a:rPr lang="es-ES" dirty="0" err="1"/>
              <a:t>typing</a:t>
            </a:r>
            <a:r>
              <a:rPr lang="es-ES" dirty="0"/>
              <a:t>: </a:t>
            </a:r>
            <a:r>
              <a:rPr lang="es-ES" dirty="0">
                <a:hlinkClick r:id="rId3"/>
              </a:rPr>
              <a:t>https://docs.python.org/3/library/typing.html</a:t>
            </a:r>
            <a:r>
              <a:rPr lang="es-ES" dirty="0"/>
              <a:t> </a:t>
            </a:r>
          </a:p>
        </p:txBody>
      </p:sp>
      <p:pic>
        <p:nvPicPr>
          <p:cNvPr id="1026" name="Picture 2" descr="FastAPI">
            <a:extLst>
              <a:ext uri="{FF2B5EF4-FFF2-40B4-BE49-F238E27FC236}">
                <a16:creationId xmlns:a16="http://schemas.microsoft.com/office/drawing/2014/main" id="{00CB3B55-D666-1AC0-B4A0-B4EC95DA332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12160" y="-187978"/>
            <a:ext cx="3347864" cy="120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3044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D89BA-A6A6-4884-9A54-EB8FDC86D71D}"/>
              </a:ext>
            </a:extLst>
          </p:cNvPr>
          <p:cNvSpPr>
            <a:spLocks noGrp="1"/>
          </p:cNvSpPr>
          <p:nvPr>
            <p:ph type="title"/>
          </p:nvPr>
        </p:nvSpPr>
        <p:spPr/>
        <p:txBody>
          <a:bodyPr/>
          <a:lstStyle/>
          <a:p>
            <a:r>
              <a:rPr lang="es-ES" dirty="0" err="1"/>
              <a:t>What</a:t>
            </a:r>
            <a:r>
              <a:rPr lang="es-ES" dirty="0"/>
              <a:t> </a:t>
            </a:r>
            <a:r>
              <a:rPr lang="es-ES" dirty="0" err="1"/>
              <a:t>about</a:t>
            </a:r>
            <a:r>
              <a:rPr lang="es-ES" dirty="0"/>
              <a:t> </a:t>
            </a:r>
            <a:r>
              <a:rPr lang="es-ES" dirty="0" err="1"/>
              <a:t>FastAPI</a:t>
            </a:r>
            <a:r>
              <a:rPr lang="es-ES" dirty="0"/>
              <a:t>?</a:t>
            </a:r>
          </a:p>
        </p:txBody>
      </p:sp>
      <p:sp>
        <p:nvSpPr>
          <p:cNvPr id="3" name="Marcador de número de diapositiva 2">
            <a:extLst>
              <a:ext uri="{FF2B5EF4-FFF2-40B4-BE49-F238E27FC236}">
                <a16:creationId xmlns:a16="http://schemas.microsoft.com/office/drawing/2014/main" id="{6A244E1A-3786-41FB-B99E-1E14871E3C9E}"/>
              </a:ext>
            </a:extLst>
          </p:cNvPr>
          <p:cNvSpPr>
            <a:spLocks noGrp="1"/>
          </p:cNvSpPr>
          <p:nvPr>
            <p:ph type="sldNum" sz="quarter" idx="12"/>
          </p:nvPr>
        </p:nvSpPr>
        <p:spPr/>
        <p:txBody>
          <a:bodyPr/>
          <a:lstStyle/>
          <a:p>
            <a:fld id="{132FADFE-3B8F-471C-ABF0-DBC7717ECBBC}" type="slidenum">
              <a:rPr lang="es-ES" smtClean="0"/>
              <a:pPr/>
              <a:t>64</a:t>
            </a:fld>
            <a:endParaRPr lang="es-ES"/>
          </a:p>
        </p:txBody>
      </p:sp>
      <p:sp>
        <p:nvSpPr>
          <p:cNvPr id="4" name="Marcador de contenido 3">
            <a:extLst>
              <a:ext uri="{FF2B5EF4-FFF2-40B4-BE49-F238E27FC236}">
                <a16:creationId xmlns:a16="http://schemas.microsoft.com/office/drawing/2014/main" id="{06DD5ADF-E382-438F-BAAB-E7D8009005EB}"/>
              </a:ext>
            </a:extLst>
          </p:cNvPr>
          <p:cNvSpPr>
            <a:spLocks noGrp="1"/>
          </p:cNvSpPr>
          <p:nvPr>
            <p:ph sz="quarter" idx="1"/>
          </p:nvPr>
        </p:nvSpPr>
        <p:spPr/>
        <p:txBody>
          <a:bodyPr>
            <a:normAutofit lnSpcReduction="10000"/>
          </a:bodyPr>
          <a:lstStyle/>
          <a:p>
            <a:r>
              <a:rPr lang="en-US" dirty="0"/>
              <a:t>Installation: </a:t>
            </a:r>
          </a:p>
          <a:p>
            <a:pPr lvl="1"/>
            <a:r>
              <a:rPr lang="es-ES" b="0" i="0" dirty="0" err="1">
                <a:effectLst/>
                <a:latin typeface="Courier New" panose="02070309020205020404" pitchFamily="49" charset="0"/>
                <a:cs typeface="Courier New" panose="02070309020205020404" pitchFamily="49" charset="0"/>
              </a:rPr>
              <a:t>pip</a:t>
            </a:r>
            <a:r>
              <a:rPr lang="es-ES" b="0" i="0" dirty="0">
                <a:effectLst/>
                <a:latin typeface="Courier New" panose="02070309020205020404" pitchFamily="49" charset="0"/>
                <a:cs typeface="Courier New" panose="02070309020205020404" pitchFamily="49" charset="0"/>
              </a:rPr>
              <a:t> </a:t>
            </a:r>
            <a:r>
              <a:rPr lang="es-ES" b="0" i="0" dirty="0" err="1">
                <a:effectLst/>
                <a:latin typeface="Courier New" panose="02070309020205020404" pitchFamily="49" charset="0"/>
                <a:cs typeface="Courier New" panose="02070309020205020404" pitchFamily="49" charset="0"/>
              </a:rPr>
              <a:t>install</a:t>
            </a:r>
            <a:r>
              <a:rPr lang="es-ES" b="0" i="0" dirty="0">
                <a:effectLst/>
                <a:latin typeface="Courier New" panose="02070309020205020404" pitchFamily="49" charset="0"/>
                <a:cs typeface="Courier New" panose="02070309020205020404" pitchFamily="49" charset="0"/>
              </a:rPr>
              <a:t> </a:t>
            </a:r>
            <a:r>
              <a:rPr lang="es-ES" b="0" i="0" dirty="0" err="1">
                <a:effectLst/>
                <a:latin typeface="Courier New" panose="02070309020205020404" pitchFamily="49" charset="0"/>
                <a:cs typeface="Courier New" panose="02070309020205020404" pitchFamily="49" charset="0"/>
              </a:rPr>
              <a:t>fastapi</a:t>
            </a:r>
            <a:endParaRPr lang="en-US" b="0" i="0" dirty="0">
              <a:effectLst/>
              <a:latin typeface="Courier New" panose="02070309020205020404" pitchFamily="49" charset="0"/>
              <a:cs typeface="Courier New" panose="02070309020205020404" pitchFamily="49" charset="0"/>
            </a:endParaRPr>
          </a:p>
          <a:p>
            <a:pPr lvl="1"/>
            <a:r>
              <a:rPr lang="es-ES" b="0" i="0" dirty="0" err="1">
                <a:effectLst/>
                <a:latin typeface="Courier New" panose="02070309020205020404" pitchFamily="49" charset="0"/>
                <a:cs typeface="Courier New" panose="02070309020205020404" pitchFamily="49" charset="0"/>
              </a:rPr>
              <a:t>pip</a:t>
            </a:r>
            <a:r>
              <a:rPr lang="es-ES" b="0" i="0" dirty="0">
                <a:effectLst/>
                <a:latin typeface="Courier New" panose="02070309020205020404" pitchFamily="49" charset="0"/>
                <a:cs typeface="Courier New" panose="02070309020205020404" pitchFamily="49" charset="0"/>
              </a:rPr>
              <a:t> </a:t>
            </a:r>
            <a:r>
              <a:rPr lang="es-ES" b="0" i="0" dirty="0" err="1">
                <a:effectLst/>
                <a:latin typeface="Courier New" panose="02070309020205020404" pitchFamily="49" charset="0"/>
                <a:cs typeface="Courier New" panose="02070309020205020404" pitchFamily="49" charset="0"/>
              </a:rPr>
              <a:t>install</a:t>
            </a:r>
            <a:r>
              <a:rPr lang="es-ES" b="0" i="0" dirty="0">
                <a:effectLst/>
                <a:latin typeface="Courier New" panose="02070309020205020404" pitchFamily="49" charset="0"/>
                <a:cs typeface="Courier New" panose="02070309020205020404" pitchFamily="49" charset="0"/>
              </a:rPr>
              <a:t> "</a:t>
            </a:r>
            <a:r>
              <a:rPr lang="es-ES" b="0" i="0" dirty="0" err="1">
                <a:effectLst/>
                <a:latin typeface="Courier New" panose="02070309020205020404" pitchFamily="49" charset="0"/>
                <a:cs typeface="Courier New" panose="02070309020205020404" pitchFamily="49" charset="0"/>
              </a:rPr>
              <a:t>uvicorn</a:t>
            </a:r>
            <a:r>
              <a:rPr lang="es-ES" b="0" i="0" dirty="0">
                <a:effectLst/>
                <a:latin typeface="Courier New" panose="02070309020205020404" pitchFamily="49" charset="0"/>
                <a:cs typeface="Courier New" panose="02070309020205020404" pitchFamily="49" charset="0"/>
              </a:rPr>
              <a:t>[standard]"</a:t>
            </a:r>
          </a:p>
          <a:p>
            <a:r>
              <a:rPr lang="es-ES" dirty="0" err="1"/>
              <a:t>Execution</a:t>
            </a:r>
            <a:r>
              <a:rPr lang="es-ES" dirty="0"/>
              <a:t>:</a:t>
            </a:r>
          </a:p>
          <a:p>
            <a:pPr lvl="1"/>
            <a:r>
              <a:rPr lang="es-ES" dirty="0" err="1">
                <a:latin typeface="Courier New" panose="02070309020205020404" pitchFamily="49" charset="0"/>
                <a:cs typeface="Courier New" panose="02070309020205020404" pitchFamily="49" charset="0"/>
              </a:rPr>
              <a:t>uvicorn</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main:app</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reload</a:t>
            </a:r>
            <a:endParaRPr lang="es-ES" dirty="0">
              <a:latin typeface="Courier New" panose="02070309020205020404" pitchFamily="49" charset="0"/>
              <a:cs typeface="Courier New" panose="02070309020205020404" pitchFamily="49" charset="0"/>
            </a:endParaRPr>
          </a:p>
          <a:p>
            <a:r>
              <a:rPr lang="es-ES" dirty="0"/>
              <a:t>Test:</a:t>
            </a:r>
          </a:p>
          <a:p>
            <a:pPr lvl="1"/>
            <a:r>
              <a:rPr lang="es-ES" b="0" i="0" u="none" strike="noStrike" dirty="0">
                <a:effectLst/>
                <a:latin typeface="Roboto" panose="02000000000000000000" pitchFamily="2" charset="0"/>
                <a:hlinkClick r:id="rId2"/>
              </a:rPr>
              <a:t>http://127.0.0.1:8000/items/5?q=somequery</a:t>
            </a:r>
            <a:endParaRPr lang="es-ES" b="0" i="0" u="none" strike="noStrike" dirty="0">
              <a:effectLst/>
              <a:latin typeface="Roboto" panose="02000000000000000000" pitchFamily="2" charset="0"/>
            </a:endParaRPr>
          </a:p>
          <a:p>
            <a:pPr lvl="1"/>
            <a:r>
              <a:rPr lang="es-ES" b="0" i="0" u="none" strike="noStrike" dirty="0">
                <a:effectLst/>
                <a:latin typeface="Roboto" panose="02000000000000000000" pitchFamily="2" charset="0"/>
                <a:hlinkClick r:id="rId3"/>
              </a:rPr>
              <a:t>http://127.0.0.1:8000/docs</a:t>
            </a:r>
            <a:endParaRPr lang="es-ES" b="0" i="0" u="none" strike="noStrike" dirty="0">
              <a:effectLst/>
              <a:latin typeface="Roboto" panose="02000000000000000000" pitchFamily="2" charset="0"/>
            </a:endParaRPr>
          </a:p>
          <a:p>
            <a:pPr lvl="1"/>
            <a:r>
              <a:rPr lang="es-ES" b="0" i="0" u="none" strike="noStrike" dirty="0">
                <a:effectLst/>
                <a:latin typeface="Roboto" panose="02000000000000000000" pitchFamily="2" charset="0"/>
                <a:hlinkClick r:id="rId4"/>
              </a:rPr>
              <a:t>http://127.0.0.1:8000/redoc</a:t>
            </a:r>
            <a:r>
              <a:rPr lang="es-ES" b="0" i="0" u="none" strike="noStrike" dirty="0">
                <a:effectLst/>
                <a:latin typeface="Roboto" panose="02000000000000000000" pitchFamily="2" charset="0"/>
              </a:rPr>
              <a:t> </a:t>
            </a:r>
            <a:endParaRPr lang="es-ES" dirty="0"/>
          </a:p>
          <a:p>
            <a:r>
              <a:rPr lang="es-ES" dirty="0" err="1"/>
              <a:t>Documentation</a:t>
            </a:r>
            <a:r>
              <a:rPr lang="es-ES" dirty="0"/>
              <a:t> </a:t>
            </a:r>
            <a:r>
              <a:rPr lang="es-ES" dirty="0" err="1"/>
              <a:t>comparing</a:t>
            </a:r>
            <a:r>
              <a:rPr lang="es-ES" dirty="0"/>
              <a:t> </a:t>
            </a:r>
            <a:r>
              <a:rPr lang="es-ES" dirty="0" err="1"/>
              <a:t>Flask</a:t>
            </a:r>
            <a:r>
              <a:rPr lang="es-ES" dirty="0"/>
              <a:t> and </a:t>
            </a:r>
            <a:r>
              <a:rPr lang="es-ES" dirty="0" err="1"/>
              <a:t>FastAPI</a:t>
            </a:r>
            <a:r>
              <a:rPr lang="es-ES" dirty="0"/>
              <a:t>: </a:t>
            </a:r>
            <a:r>
              <a:rPr lang="es-ES" dirty="0">
                <a:hlinkClick r:id="rId5"/>
              </a:rPr>
              <a:t>https://testdriven.io/blog/moving-from-flask-to-fastapi/</a:t>
            </a:r>
            <a:r>
              <a:rPr lang="es-ES" dirty="0"/>
              <a:t> </a:t>
            </a:r>
          </a:p>
          <a:p>
            <a:r>
              <a:rPr lang="es-ES" dirty="0"/>
              <a:t>Tutorial: </a:t>
            </a:r>
            <a:r>
              <a:rPr lang="es-ES" dirty="0">
                <a:hlinkClick r:id="rId6"/>
              </a:rPr>
              <a:t>https://fastapi.tiangolo.com/tutorial/</a:t>
            </a:r>
            <a:r>
              <a:rPr lang="es-ES" dirty="0"/>
              <a:t> </a:t>
            </a:r>
          </a:p>
        </p:txBody>
      </p:sp>
    </p:spTree>
    <p:extLst>
      <p:ext uri="{BB962C8B-B14F-4D97-AF65-F5344CB8AC3E}">
        <p14:creationId xmlns:p14="http://schemas.microsoft.com/office/powerpoint/2010/main" val="1966324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lstStyle/>
          <a:p>
            <a:r>
              <a:rPr lang="es-ES" dirty="0"/>
              <a:t>Tutorial </a:t>
            </a:r>
            <a:r>
              <a:rPr lang="es-ES" dirty="0" err="1"/>
              <a:t>FastAPI</a:t>
            </a:r>
            <a:r>
              <a:rPr lang="es-ES" dirty="0"/>
              <a:t> (1): </a:t>
            </a:r>
            <a:r>
              <a:rPr lang="es-ES" dirty="0" err="1"/>
              <a:t>Hello</a:t>
            </a:r>
            <a:r>
              <a:rPr lang="es-ES" dirty="0"/>
              <a:t> </a:t>
            </a:r>
            <a:r>
              <a:rPr lang="es-ES" dirty="0" err="1"/>
              <a:t>World</a:t>
            </a:r>
            <a:r>
              <a:rPr lang="es-ES" dirty="0"/>
              <a:t> (</a:t>
            </a:r>
            <a:r>
              <a:rPr lang="es-ES" dirty="0" err="1"/>
              <a:t>part</a:t>
            </a:r>
            <a:r>
              <a:rPr lang="es-ES" dirty="0"/>
              <a:t> 1)</a:t>
            </a:r>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65</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234136"/>
          </a:xfrm>
        </p:spPr>
        <p:txBody>
          <a:bodyPr>
            <a:normAutofit fontScale="85000" lnSpcReduction="20000"/>
          </a:bodyPr>
          <a:lstStyle/>
          <a:p>
            <a:r>
              <a:rPr lang="es-ES" dirty="0" err="1"/>
              <a:t>Source</a:t>
            </a:r>
            <a:r>
              <a:rPr lang="es-ES" dirty="0"/>
              <a:t>: The Ultimate </a:t>
            </a:r>
            <a:r>
              <a:rPr lang="es-ES" dirty="0" err="1"/>
              <a:t>FastAPI</a:t>
            </a:r>
            <a:r>
              <a:rPr lang="es-ES" dirty="0"/>
              <a:t> Tutorial, Christopher </a:t>
            </a:r>
            <a:r>
              <a:rPr lang="es-ES" dirty="0" err="1"/>
              <a:t>Samiullah</a:t>
            </a:r>
            <a:r>
              <a:rPr lang="es-ES" dirty="0"/>
              <a:t>, </a:t>
            </a:r>
            <a:r>
              <a:rPr lang="es-ES" dirty="0">
                <a:hlinkClick r:id="rId2"/>
              </a:rPr>
              <a:t>https://christophergs.com/tutorials/ultimate-fastapi-tutorial-pt-1-hello-world/</a:t>
            </a:r>
            <a:endParaRPr lang="es-ES" dirty="0"/>
          </a:p>
          <a:p>
            <a:pPr lvl="1"/>
            <a:r>
              <a:rPr lang="en-US" dirty="0"/>
              <a:t>Build a cooking recipe API.</a:t>
            </a:r>
          </a:p>
          <a:p>
            <a:pPr lvl="1"/>
            <a:r>
              <a:rPr lang="en-US" dirty="0"/>
              <a:t>Repo: </a:t>
            </a:r>
            <a:r>
              <a:rPr lang="en-US" dirty="0">
                <a:hlinkClick r:id="rId3"/>
              </a:rPr>
              <a:t>https://github.com/ChristopherGS/ultimate-fastapi-tutorial</a:t>
            </a:r>
            <a:r>
              <a:rPr lang="en-US" dirty="0"/>
              <a:t> </a:t>
            </a:r>
            <a:r>
              <a:rPr lang="es-ES" b="0" i="1" dirty="0">
                <a:effectLst/>
                <a:latin typeface="Source Sans Pro" panose="020B0503030403020204" pitchFamily="34" charset="0"/>
              </a:rPr>
              <a:t>	</a:t>
            </a:r>
          </a:p>
          <a:p>
            <a:r>
              <a:rPr lang="es-ES" dirty="0" err="1"/>
              <a:t>Let’s</a:t>
            </a:r>
            <a:r>
              <a:rPr lang="es-ES" dirty="0"/>
              <a:t> </a:t>
            </a:r>
            <a:r>
              <a:rPr lang="es-ES" dirty="0" err="1"/>
              <a:t>build</a:t>
            </a:r>
            <a:r>
              <a:rPr lang="es-ES" dirty="0"/>
              <a:t> a “</a:t>
            </a:r>
            <a:r>
              <a:rPr lang="es-ES" dirty="0" err="1"/>
              <a:t>Hello</a:t>
            </a:r>
            <a:r>
              <a:rPr lang="es-ES" dirty="0"/>
              <a:t> </a:t>
            </a:r>
            <a:r>
              <a:rPr lang="es-ES" dirty="0" err="1"/>
              <a:t>World</a:t>
            </a:r>
            <a:r>
              <a:rPr lang="es-ES" dirty="0"/>
              <a:t>”</a:t>
            </a:r>
          </a:p>
          <a:p>
            <a:pPr lvl="1"/>
            <a:r>
              <a:rPr lang="es-ES" dirty="0" err="1"/>
              <a:t>Go</a:t>
            </a:r>
            <a:r>
              <a:rPr lang="es-ES" dirty="0"/>
              <a:t> </a:t>
            </a:r>
            <a:r>
              <a:rPr lang="es-ES" dirty="0" err="1"/>
              <a:t>to</a:t>
            </a:r>
            <a:r>
              <a:rPr lang="es-ES" dirty="0"/>
              <a:t>: </a:t>
            </a:r>
            <a:r>
              <a:rPr lang="es-ES" dirty="0" err="1">
                <a:latin typeface="Courier New" panose="02070309020205020404" pitchFamily="49" charset="0"/>
                <a:cs typeface="Courier New" panose="02070309020205020404" pitchFamily="49" charset="0"/>
              </a:rPr>
              <a:t>ultimate</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fastapi</a:t>
            </a:r>
            <a:r>
              <a:rPr lang="es-ES" dirty="0">
                <a:latin typeface="Courier New" panose="02070309020205020404" pitchFamily="49" charset="0"/>
                <a:cs typeface="Courier New" panose="02070309020205020404" pitchFamily="49" charset="0"/>
              </a:rPr>
              <a:t>-tutorial\part-01-hello-world </a:t>
            </a:r>
          </a:p>
          <a:p>
            <a:pPr lvl="1"/>
            <a:r>
              <a:rPr lang="es-ES" sz="2400" dirty="0" err="1">
                <a:latin typeface="Courier New" panose="02070309020205020404" pitchFamily="49" charset="0"/>
                <a:cs typeface="Courier New" panose="02070309020205020404" pitchFamily="49" charset="0"/>
              </a:rPr>
              <a:t>pip</a:t>
            </a:r>
            <a:r>
              <a:rPr lang="es-ES" sz="2400" dirty="0">
                <a:latin typeface="Courier New" panose="02070309020205020404" pitchFamily="49" charset="0"/>
                <a:cs typeface="Courier New" panose="02070309020205020404" pitchFamily="49" charset="0"/>
              </a:rPr>
              <a:t> </a:t>
            </a:r>
            <a:r>
              <a:rPr lang="es-ES" sz="2400" dirty="0" err="1">
                <a:latin typeface="Courier New" panose="02070309020205020404" pitchFamily="49" charset="0"/>
                <a:cs typeface="Courier New" panose="02070309020205020404" pitchFamily="49" charset="0"/>
              </a:rPr>
              <a:t>install</a:t>
            </a:r>
            <a:r>
              <a:rPr lang="es-ES" sz="2400" dirty="0">
                <a:latin typeface="Courier New" panose="02070309020205020404" pitchFamily="49" charset="0"/>
                <a:cs typeface="Courier New" panose="02070309020205020404" pitchFamily="49" charset="0"/>
              </a:rPr>
              <a:t> </a:t>
            </a:r>
            <a:r>
              <a:rPr lang="es-ES" sz="2400" dirty="0" err="1">
                <a:latin typeface="Courier New" panose="02070309020205020404" pitchFamily="49" charset="0"/>
                <a:cs typeface="Courier New" panose="02070309020205020404" pitchFamily="49" charset="0"/>
              </a:rPr>
              <a:t>poetry</a:t>
            </a:r>
            <a:endParaRPr lang="es-ES" sz="2400" dirty="0">
              <a:latin typeface="Courier New" panose="02070309020205020404" pitchFamily="49" charset="0"/>
              <a:cs typeface="Courier New" panose="02070309020205020404" pitchFamily="49" charset="0"/>
            </a:endParaRPr>
          </a:p>
          <a:p>
            <a:pPr lvl="1"/>
            <a:r>
              <a:rPr lang="es-ES" sz="2400" dirty="0" err="1">
                <a:latin typeface="Courier New" panose="02070309020205020404" pitchFamily="49" charset="0"/>
                <a:cs typeface="Courier New" panose="02070309020205020404" pitchFamily="49" charset="0"/>
              </a:rPr>
              <a:t>poetry</a:t>
            </a:r>
            <a:r>
              <a:rPr lang="es-ES" sz="2400" dirty="0">
                <a:latin typeface="Courier New" panose="02070309020205020404" pitchFamily="49" charset="0"/>
                <a:cs typeface="Courier New" panose="02070309020205020404" pitchFamily="49" charset="0"/>
              </a:rPr>
              <a:t> </a:t>
            </a:r>
            <a:r>
              <a:rPr lang="es-ES" sz="2400" dirty="0" err="1">
                <a:latin typeface="Courier New" panose="02070309020205020404" pitchFamily="49" charset="0"/>
                <a:cs typeface="Courier New" panose="02070309020205020404" pitchFamily="49" charset="0"/>
              </a:rPr>
              <a:t>install</a:t>
            </a:r>
            <a:endParaRPr lang="es-ES" sz="2400" dirty="0">
              <a:latin typeface="Courier New" panose="02070309020205020404" pitchFamily="49" charset="0"/>
              <a:cs typeface="Courier New" panose="02070309020205020404" pitchFamily="49" charset="0"/>
            </a:endParaRPr>
          </a:p>
          <a:p>
            <a:pPr lvl="2"/>
            <a:r>
              <a:rPr lang="es-ES" sz="2100" dirty="0">
                <a:solidFill>
                  <a:schemeClr val="tx2"/>
                </a:solidFill>
              </a:rPr>
              <a:t>In </a:t>
            </a:r>
            <a:r>
              <a:rPr lang="es-ES" sz="2100" dirty="0" err="1">
                <a:solidFill>
                  <a:schemeClr val="tx2"/>
                </a:solidFill>
              </a:rPr>
              <a:t>this</a:t>
            </a:r>
            <a:r>
              <a:rPr lang="es-ES" sz="2100" dirty="0">
                <a:solidFill>
                  <a:schemeClr val="tx2"/>
                </a:solidFill>
              </a:rPr>
              <a:t> tutorial </a:t>
            </a:r>
            <a:r>
              <a:rPr lang="es-ES" sz="2100" dirty="0" err="1">
                <a:solidFill>
                  <a:schemeClr val="tx2"/>
                </a:solidFill>
              </a:rPr>
              <a:t>we</a:t>
            </a:r>
            <a:r>
              <a:rPr lang="es-ES" sz="2100" dirty="0">
                <a:solidFill>
                  <a:schemeClr val="tx2"/>
                </a:solidFill>
              </a:rPr>
              <a:t> </a:t>
            </a:r>
            <a:r>
              <a:rPr lang="es-ES" sz="2100" dirty="0" err="1">
                <a:solidFill>
                  <a:schemeClr val="tx2"/>
                </a:solidFill>
              </a:rPr>
              <a:t>will</a:t>
            </a:r>
            <a:r>
              <a:rPr lang="es-ES" sz="2100" dirty="0">
                <a:solidFill>
                  <a:schemeClr val="tx2"/>
                </a:solidFill>
              </a:rPr>
              <a:t> use </a:t>
            </a:r>
            <a:r>
              <a:rPr lang="es-ES" sz="2100" dirty="0" err="1">
                <a:solidFill>
                  <a:schemeClr val="tx2"/>
                </a:solidFill>
                <a:hlinkClick r:id="rId4"/>
              </a:rPr>
              <a:t>Poetry</a:t>
            </a:r>
            <a:r>
              <a:rPr lang="es-ES" sz="2100" dirty="0">
                <a:solidFill>
                  <a:schemeClr val="tx2"/>
                </a:solidFill>
              </a:rPr>
              <a:t> </a:t>
            </a:r>
            <a:r>
              <a:rPr lang="es-ES" sz="2100" dirty="0" err="1">
                <a:solidFill>
                  <a:schemeClr val="tx2"/>
                </a:solidFill>
              </a:rPr>
              <a:t>which</a:t>
            </a:r>
            <a:r>
              <a:rPr lang="es-ES" sz="2100" dirty="0">
                <a:solidFill>
                  <a:schemeClr val="tx2"/>
                </a:solidFill>
              </a:rPr>
              <a:t> </a:t>
            </a:r>
            <a:r>
              <a:rPr lang="es-ES" sz="2100" dirty="0" err="1">
                <a:solidFill>
                  <a:schemeClr val="tx2"/>
                </a:solidFill>
              </a:rPr>
              <a:t>is</a:t>
            </a:r>
            <a:r>
              <a:rPr lang="es-ES" sz="2100" dirty="0">
                <a:solidFill>
                  <a:schemeClr val="tx2"/>
                </a:solidFill>
              </a:rPr>
              <a:t> </a:t>
            </a:r>
            <a:r>
              <a:rPr lang="es-ES" sz="2100" dirty="0" err="1">
                <a:solidFill>
                  <a:schemeClr val="tx2"/>
                </a:solidFill>
              </a:rPr>
              <a:t>packaging</a:t>
            </a:r>
            <a:r>
              <a:rPr lang="es-ES" sz="2100" dirty="0">
                <a:solidFill>
                  <a:schemeClr val="tx2"/>
                </a:solidFill>
              </a:rPr>
              <a:t> and </a:t>
            </a:r>
            <a:r>
              <a:rPr lang="es-ES" sz="2100" dirty="0" err="1">
                <a:solidFill>
                  <a:schemeClr val="tx2"/>
                </a:solidFill>
              </a:rPr>
              <a:t>dependency</a:t>
            </a:r>
            <a:r>
              <a:rPr lang="es-ES" sz="2100" dirty="0">
                <a:solidFill>
                  <a:schemeClr val="tx2"/>
                </a:solidFill>
              </a:rPr>
              <a:t> </a:t>
            </a:r>
            <a:r>
              <a:rPr lang="es-ES" sz="2100" dirty="0" err="1">
                <a:solidFill>
                  <a:schemeClr val="tx2"/>
                </a:solidFill>
              </a:rPr>
              <a:t>management</a:t>
            </a:r>
            <a:r>
              <a:rPr lang="es-ES" sz="2100" dirty="0">
                <a:solidFill>
                  <a:schemeClr val="tx2"/>
                </a:solidFill>
              </a:rPr>
              <a:t> </a:t>
            </a:r>
            <a:r>
              <a:rPr lang="es-ES" sz="2100" dirty="0" err="1">
                <a:solidFill>
                  <a:schemeClr val="tx2"/>
                </a:solidFill>
              </a:rPr>
              <a:t>tools</a:t>
            </a:r>
            <a:endParaRPr lang="es-ES" sz="2100" dirty="0">
              <a:solidFill>
                <a:schemeClr val="tx2"/>
              </a:solidFill>
            </a:endParaRPr>
          </a:p>
          <a:p>
            <a:pPr lvl="1"/>
            <a:r>
              <a:rPr lang="en-US" sz="2400" dirty="0">
                <a:latin typeface="Courier New" panose="02070309020205020404" pitchFamily="49" charset="0"/>
                <a:cs typeface="Courier New" panose="02070309020205020404" pitchFamily="49" charset="0"/>
              </a:rPr>
              <a:t>poetry run python app/main.py</a:t>
            </a:r>
          </a:p>
          <a:p>
            <a:pPr lvl="1"/>
            <a:r>
              <a:rPr lang="en-US" dirty="0"/>
              <a:t>Test in from browser: </a:t>
            </a:r>
            <a:r>
              <a:rPr lang="en-US" dirty="0">
                <a:hlinkClick r:id="rId5"/>
              </a:rPr>
              <a:t>http://localhost:8001/</a:t>
            </a:r>
            <a:r>
              <a:rPr lang="en-US" dirty="0"/>
              <a:t> </a:t>
            </a:r>
            <a:endParaRPr lang="es-ES" dirty="0"/>
          </a:p>
          <a:p>
            <a:pPr lvl="1"/>
            <a:r>
              <a:rPr lang="es-ES" dirty="0"/>
              <a:t>Access </a:t>
            </a:r>
            <a:r>
              <a:rPr lang="es-ES" dirty="0" err="1"/>
              <a:t>to</a:t>
            </a:r>
            <a:r>
              <a:rPr lang="es-ES" dirty="0"/>
              <a:t> the </a:t>
            </a:r>
            <a:r>
              <a:rPr lang="es-ES" dirty="0" err="1"/>
              <a:t>documentation</a:t>
            </a:r>
            <a:r>
              <a:rPr lang="es-ES" dirty="0"/>
              <a:t>: </a:t>
            </a:r>
          </a:p>
          <a:p>
            <a:pPr lvl="2"/>
            <a:r>
              <a:rPr lang="es-ES" dirty="0">
                <a:hlinkClick r:id="rId6"/>
              </a:rPr>
              <a:t>http://localhost:8001/docs</a:t>
            </a:r>
            <a:r>
              <a:rPr lang="es-ES" dirty="0"/>
              <a:t> </a:t>
            </a:r>
          </a:p>
          <a:p>
            <a:pPr lvl="2"/>
            <a:r>
              <a:rPr lang="es-ES" dirty="0">
                <a:hlinkClick r:id="rId7"/>
              </a:rPr>
              <a:t>http://localhost:8001/redoc</a:t>
            </a:r>
            <a:endParaRPr lang="es-ES" dirty="0"/>
          </a:p>
          <a:p>
            <a:pPr lvl="1"/>
            <a:endParaRPr lang="es-ES" dirty="0"/>
          </a:p>
        </p:txBody>
      </p:sp>
    </p:spTree>
    <p:extLst>
      <p:ext uri="{BB962C8B-B14F-4D97-AF65-F5344CB8AC3E}">
        <p14:creationId xmlns:p14="http://schemas.microsoft.com/office/powerpoint/2010/main" val="1717679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lstStyle/>
          <a:p>
            <a:r>
              <a:rPr lang="es-ES" dirty="0"/>
              <a:t>Tutorial </a:t>
            </a:r>
            <a:r>
              <a:rPr lang="es-ES" dirty="0" err="1"/>
              <a:t>FastAPI</a:t>
            </a:r>
            <a:r>
              <a:rPr lang="es-ES" dirty="0"/>
              <a:t> (2): </a:t>
            </a:r>
            <a:r>
              <a:rPr lang="es-ES" dirty="0" err="1"/>
              <a:t>Hello</a:t>
            </a:r>
            <a:r>
              <a:rPr lang="es-ES" dirty="0"/>
              <a:t> </a:t>
            </a:r>
            <a:r>
              <a:rPr lang="es-ES" dirty="0" err="1"/>
              <a:t>World</a:t>
            </a:r>
            <a:r>
              <a:rPr lang="es-ES" dirty="0"/>
              <a:t> (</a:t>
            </a:r>
            <a:r>
              <a:rPr lang="es-ES" dirty="0" err="1">
                <a:hlinkClick r:id="rId2"/>
              </a:rPr>
              <a:t>part</a:t>
            </a:r>
            <a:r>
              <a:rPr lang="es-ES" dirty="0">
                <a:hlinkClick r:id="rId2"/>
              </a:rPr>
              <a:t> 1</a:t>
            </a:r>
            <a:r>
              <a:rPr lang="es-ES" dirty="0"/>
              <a:t>)</a:t>
            </a:r>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66</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179512" y="1143000"/>
            <a:ext cx="8964488" cy="5013960"/>
          </a:xfrm>
        </p:spPr>
        <p:txBody>
          <a:bodyPr>
            <a:noAutofit/>
          </a:bodyPr>
          <a:lstStyle/>
          <a:p>
            <a:pPr marL="0" indent="0">
              <a:buNone/>
            </a:pPr>
            <a:r>
              <a:rPr lang="es-ES" sz="1000" dirty="0">
                <a:latin typeface="Courier New" panose="02070309020205020404" pitchFamily="49" charset="0"/>
                <a:cs typeface="Courier New" panose="02070309020205020404" pitchFamily="49" charset="0"/>
              </a:rPr>
              <a:t>from </a:t>
            </a:r>
            <a:r>
              <a:rPr lang="es-ES" sz="1000" dirty="0" err="1">
                <a:latin typeface="Courier New" panose="02070309020205020404" pitchFamily="49" charset="0"/>
                <a:cs typeface="Courier New" panose="02070309020205020404" pitchFamily="49" charset="0"/>
              </a:rPr>
              <a:t>fastapi</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import</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FastAPI</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APIRouter</a:t>
            </a:r>
            <a:endParaRPr lang="es-ES" sz="1000" dirty="0">
              <a:latin typeface="Courier New" panose="02070309020205020404" pitchFamily="49" charset="0"/>
              <a:cs typeface="Courier New" panose="02070309020205020404" pitchFamily="49" charset="0"/>
            </a:endParaRPr>
          </a:p>
          <a:p>
            <a:pPr marL="0" indent="0">
              <a:buNone/>
            </a:pPr>
            <a:r>
              <a:rPr lang="es-ES" sz="1000" b="1" dirty="0">
                <a:latin typeface="Courier New" panose="02070309020205020404" pitchFamily="49" charset="0"/>
                <a:cs typeface="Courier New" panose="02070309020205020404" pitchFamily="49" charset="0"/>
              </a:rPr>
              <a:t># 1 </a:t>
            </a:r>
            <a:r>
              <a:rPr lang="en-US" sz="1000" b="1" dirty="0">
                <a:latin typeface="Courier New" panose="02070309020205020404" pitchFamily="49" charset="0"/>
                <a:cs typeface="Courier New" panose="02070309020205020404" pitchFamily="49" charset="0"/>
              </a:rPr>
              <a:t>We instantiate a </a:t>
            </a:r>
            <a:r>
              <a:rPr lang="en-US" sz="1000" b="1" dirty="0" err="1">
                <a:latin typeface="Courier New" panose="02070309020205020404" pitchFamily="49" charset="0"/>
                <a:cs typeface="Courier New" panose="02070309020205020404" pitchFamily="49" charset="0"/>
              </a:rPr>
              <a:t>FastAPI</a:t>
            </a:r>
            <a:r>
              <a:rPr lang="en-US" sz="1000" b="1" dirty="0">
                <a:latin typeface="Courier New" panose="02070309020205020404" pitchFamily="49" charset="0"/>
                <a:cs typeface="Courier New" panose="02070309020205020404" pitchFamily="49" charset="0"/>
              </a:rPr>
              <a:t> app object, which is a Python class that provides all the functionality for your API.</a:t>
            </a:r>
            <a:endParaRPr lang="es-ES" sz="1000" b="1" dirty="0">
              <a:latin typeface="Courier New" panose="02070309020205020404" pitchFamily="49" charset="0"/>
              <a:cs typeface="Courier New" panose="02070309020205020404" pitchFamily="49" charset="0"/>
            </a:endParaRPr>
          </a:p>
          <a:p>
            <a:pPr marL="0" indent="0">
              <a:buNone/>
            </a:pPr>
            <a:r>
              <a:rPr lang="es-ES" sz="1000" dirty="0">
                <a:latin typeface="Courier New" panose="02070309020205020404" pitchFamily="49" charset="0"/>
                <a:cs typeface="Courier New" panose="02070309020205020404" pitchFamily="49" charset="0"/>
              </a:rPr>
              <a:t>app = </a:t>
            </a:r>
            <a:r>
              <a:rPr lang="es-ES" sz="1000" dirty="0" err="1">
                <a:latin typeface="Courier New" panose="02070309020205020404" pitchFamily="49" charset="0"/>
                <a:cs typeface="Courier New" panose="02070309020205020404" pitchFamily="49" charset="0"/>
              </a:rPr>
              <a:t>FastAPI</a:t>
            </a:r>
            <a:r>
              <a:rPr lang="es-ES" sz="1000" dirty="0">
                <a:latin typeface="Courier New" panose="02070309020205020404" pitchFamily="49" charset="0"/>
                <a:cs typeface="Courier New" panose="02070309020205020404" pitchFamily="49" charset="0"/>
              </a:rPr>
              <a:t>(</a:t>
            </a:r>
          </a:p>
          <a:p>
            <a:pPr marL="0" indent="0">
              <a:buNone/>
            </a:pP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title</a:t>
            </a:r>
            <a:r>
              <a:rPr lang="es-ES" sz="1000" dirty="0">
                <a:latin typeface="Courier New" panose="02070309020205020404" pitchFamily="49" charset="0"/>
                <a:cs typeface="Courier New" panose="02070309020205020404" pitchFamily="49" charset="0"/>
              </a:rPr>
              <a:t>="</a:t>
            </a:r>
            <a:r>
              <a:rPr lang="es-ES" sz="1000" dirty="0" err="1">
                <a:latin typeface="Courier New" panose="02070309020205020404" pitchFamily="49" charset="0"/>
                <a:cs typeface="Courier New" panose="02070309020205020404" pitchFamily="49" charset="0"/>
              </a:rPr>
              <a:t>Recipe</a:t>
            </a:r>
            <a:r>
              <a:rPr lang="es-ES" sz="1000" dirty="0">
                <a:latin typeface="Courier New" panose="02070309020205020404" pitchFamily="49" charset="0"/>
                <a:cs typeface="Courier New" panose="02070309020205020404" pitchFamily="49" charset="0"/>
              </a:rPr>
              <a:t> API", </a:t>
            </a:r>
            <a:r>
              <a:rPr lang="es-ES" sz="1000" dirty="0" err="1">
                <a:latin typeface="Courier New" panose="02070309020205020404" pitchFamily="49" charset="0"/>
                <a:cs typeface="Courier New" panose="02070309020205020404" pitchFamily="49" charset="0"/>
              </a:rPr>
              <a:t>openapi_url</a:t>
            </a:r>
            <a:r>
              <a:rPr lang="es-ES" sz="1000" dirty="0">
                <a:latin typeface="Courier New" panose="02070309020205020404" pitchFamily="49" charset="0"/>
                <a:cs typeface="Courier New" panose="02070309020205020404" pitchFamily="49" charset="0"/>
              </a:rPr>
              <a:t>="/</a:t>
            </a:r>
            <a:r>
              <a:rPr lang="es-ES" sz="1000" dirty="0" err="1">
                <a:latin typeface="Courier New" panose="02070309020205020404" pitchFamily="49" charset="0"/>
                <a:cs typeface="Courier New" panose="02070309020205020404" pitchFamily="49" charset="0"/>
              </a:rPr>
              <a:t>openapi.json</a:t>
            </a:r>
            <a:r>
              <a:rPr lang="es-ES" sz="1000" dirty="0">
                <a:latin typeface="Courier New" panose="02070309020205020404" pitchFamily="49" charset="0"/>
                <a:cs typeface="Courier New" panose="02070309020205020404" pitchFamily="49" charset="0"/>
              </a:rPr>
              <a:t>"</a:t>
            </a:r>
          </a:p>
          <a:p>
            <a:pPr marL="0" indent="0">
              <a:buNone/>
            </a:pPr>
            <a:r>
              <a:rPr lang="es-ES" sz="1000" dirty="0">
                <a:latin typeface="Courier New" panose="02070309020205020404" pitchFamily="49" charset="0"/>
                <a:cs typeface="Courier New" panose="02070309020205020404" pitchFamily="49" charset="0"/>
              </a:rPr>
              <a:t>)</a:t>
            </a:r>
          </a:p>
          <a:p>
            <a:pPr marL="0" indent="0">
              <a:buNone/>
            </a:pPr>
            <a:r>
              <a:rPr lang="es-ES" sz="1000" b="1" dirty="0">
                <a:latin typeface="Courier New" panose="02070309020205020404" pitchFamily="49" charset="0"/>
                <a:cs typeface="Courier New" panose="02070309020205020404" pitchFamily="49" charset="0"/>
              </a:rPr>
              <a:t># 2 </a:t>
            </a:r>
            <a:r>
              <a:rPr lang="en-US" sz="1000" b="1" dirty="0">
                <a:latin typeface="Courier New" panose="02070309020205020404" pitchFamily="49" charset="0"/>
                <a:cs typeface="Courier New" panose="02070309020205020404" pitchFamily="49" charset="0"/>
              </a:rPr>
              <a:t>We instantiate an </a:t>
            </a:r>
            <a:r>
              <a:rPr lang="en-US" sz="1000" b="1" dirty="0" err="1">
                <a:latin typeface="Courier New" panose="02070309020205020404" pitchFamily="49" charset="0"/>
                <a:cs typeface="Courier New" panose="02070309020205020404" pitchFamily="49" charset="0"/>
              </a:rPr>
              <a:t>APIRouter</a:t>
            </a:r>
            <a:r>
              <a:rPr lang="en-US" sz="1000" b="1" dirty="0">
                <a:latin typeface="Courier New" panose="02070309020205020404" pitchFamily="49" charset="0"/>
                <a:cs typeface="Courier New" panose="02070309020205020404" pitchFamily="49" charset="0"/>
              </a:rPr>
              <a:t> which is how we can group our API endpoints (and specify versions and other config which we will look at later)</a:t>
            </a:r>
            <a:endParaRPr lang="es-ES" sz="1000" b="1" dirty="0">
              <a:latin typeface="Courier New" panose="02070309020205020404" pitchFamily="49" charset="0"/>
              <a:cs typeface="Courier New" panose="02070309020205020404" pitchFamily="49" charset="0"/>
            </a:endParaRPr>
          </a:p>
          <a:p>
            <a:pPr marL="0" indent="0">
              <a:buNone/>
            </a:pPr>
            <a:r>
              <a:rPr lang="es-ES" sz="1000" dirty="0" err="1">
                <a:latin typeface="Courier New" panose="02070309020205020404" pitchFamily="49" charset="0"/>
                <a:cs typeface="Courier New" panose="02070309020205020404" pitchFamily="49" charset="0"/>
              </a:rPr>
              <a:t>api_router</a:t>
            </a:r>
            <a:r>
              <a:rPr lang="es-ES" sz="1000" dirty="0">
                <a:latin typeface="Courier New" panose="02070309020205020404" pitchFamily="49" charset="0"/>
                <a:cs typeface="Courier New" panose="02070309020205020404" pitchFamily="49" charset="0"/>
              </a:rPr>
              <a:t> = </a:t>
            </a:r>
            <a:r>
              <a:rPr lang="es-ES" sz="1000" dirty="0" err="1">
                <a:latin typeface="Courier New" panose="02070309020205020404" pitchFamily="49" charset="0"/>
                <a:cs typeface="Courier New" panose="02070309020205020404" pitchFamily="49" charset="0"/>
              </a:rPr>
              <a:t>APIRouter</a:t>
            </a:r>
            <a:r>
              <a:rPr lang="es-ES" sz="1000" dirty="0">
                <a:latin typeface="Courier New" panose="02070309020205020404" pitchFamily="49" charset="0"/>
                <a:cs typeface="Courier New" panose="02070309020205020404" pitchFamily="49" charset="0"/>
              </a:rPr>
              <a:t>()</a:t>
            </a:r>
          </a:p>
          <a:p>
            <a:pPr marL="0" indent="0">
              <a:buNone/>
            </a:pPr>
            <a:r>
              <a:rPr lang="es-ES" sz="1000" b="1" dirty="0">
                <a:latin typeface="Courier New" panose="02070309020205020404" pitchFamily="49" charset="0"/>
                <a:cs typeface="Courier New" panose="02070309020205020404" pitchFamily="49" charset="0"/>
              </a:rPr>
              <a:t># 3 </a:t>
            </a:r>
            <a:r>
              <a:rPr lang="en-US" sz="1000" b="1" dirty="0">
                <a:latin typeface="Courier New" panose="02070309020205020404" pitchFamily="49" charset="0"/>
                <a:cs typeface="Courier New" panose="02070309020205020404" pitchFamily="49" charset="0"/>
              </a:rPr>
              <a:t>By adding the @api_router.get("/", </a:t>
            </a:r>
            <a:r>
              <a:rPr lang="en-US" sz="1000" b="1" dirty="0" err="1">
                <a:latin typeface="Courier New" panose="02070309020205020404" pitchFamily="49" charset="0"/>
                <a:cs typeface="Courier New" panose="02070309020205020404" pitchFamily="49" charset="0"/>
              </a:rPr>
              <a:t>status_code</a:t>
            </a:r>
            <a:r>
              <a:rPr lang="en-US" sz="1000" b="1" dirty="0">
                <a:latin typeface="Courier New" panose="02070309020205020404" pitchFamily="49" charset="0"/>
                <a:cs typeface="Courier New" panose="02070309020205020404" pitchFamily="49" charset="0"/>
              </a:rPr>
              <a:t>=200) decorator to the root function, we define a basic GET endpoint for our API.</a:t>
            </a:r>
            <a:endParaRPr lang="es-ES" sz="1000" b="1" dirty="0">
              <a:latin typeface="Courier New" panose="02070309020205020404" pitchFamily="49" charset="0"/>
              <a:cs typeface="Courier New" panose="02070309020205020404" pitchFamily="49" charset="0"/>
            </a:endParaRPr>
          </a:p>
          <a:p>
            <a:pPr marL="0" indent="0">
              <a:buNone/>
            </a:pPr>
            <a:r>
              <a:rPr lang="es-ES" sz="1000" dirty="0">
                <a:latin typeface="Courier New" panose="02070309020205020404" pitchFamily="49" charset="0"/>
                <a:cs typeface="Courier New" panose="02070309020205020404" pitchFamily="49" charset="0"/>
              </a:rPr>
              <a:t>@api_router.get("/", </a:t>
            </a:r>
            <a:r>
              <a:rPr lang="es-ES" sz="1000" dirty="0" err="1">
                <a:latin typeface="Courier New" panose="02070309020205020404" pitchFamily="49" charset="0"/>
                <a:cs typeface="Courier New" panose="02070309020205020404" pitchFamily="49" charset="0"/>
              </a:rPr>
              <a:t>status_code</a:t>
            </a:r>
            <a:r>
              <a:rPr lang="es-ES" sz="1000" dirty="0">
                <a:latin typeface="Courier New" panose="02070309020205020404" pitchFamily="49" charset="0"/>
                <a:cs typeface="Courier New" panose="02070309020205020404" pitchFamily="49" charset="0"/>
              </a:rPr>
              <a:t>=200)</a:t>
            </a:r>
          </a:p>
          <a:p>
            <a:pPr marL="0" indent="0">
              <a:buNone/>
            </a:pPr>
            <a:r>
              <a:rPr lang="es-ES" sz="1000" dirty="0" err="1">
                <a:latin typeface="Courier New" panose="02070309020205020404" pitchFamily="49" charset="0"/>
                <a:cs typeface="Courier New" panose="02070309020205020404" pitchFamily="49" charset="0"/>
              </a:rPr>
              <a:t>def</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root</a:t>
            </a:r>
            <a:r>
              <a:rPr lang="es-ES" sz="1000" dirty="0">
                <a:latin typeface="Courier New" panose="02070309020205020404" pitchFamily="49" charset="0"/>
                <a:cs typeface="Courier New" panose="02070309020205020404" pitchFamily="49" charset="0"/>
              </a:rPr>
              <a:t>() -&gt; </a:t>
            </a:r>
            <a:r>
              <a:rPr lang="es-ES" sz="1000" dirty="0" err="1">
                <a:latin typeface="Courier New" panose="02070309020205020404" pitchFamily="49" charset="0"/>
                <a:cs typeface="Courier New" panose="02070309020205020404" pitchFamily="49" charset="0"/>
              </a:rPr>
              <a:t>dict</a:t>
            </a:r>
            <a:r>
              <a:rPr lang="es-ES" sz="1000" dirty="0">
                <a:latin typeface="Courier New" panose="02070309020205020404" pitchFamily="49" charset="0"/>
                <a:cs typeface="Courier New" panose="02070309020205020404" pitchFamily="49" charset="0"/>
              </a:rPr>
              <a:t>:</a:t>
            </a:r>
          </a:p>
          <a:p>
            <a:pPr marL="0" indent="0">
              <a:buNone/>
            </a:pPr>
            <a:r>
              <a:rPr lang="es-ES" sz="1000" dirty="0">
                <a:latin typeface="Courier New" panose="02070309020205020404" pitchFamily="49" charset="0"/>
                <a:cs typeface="Courier New" panose="02070309020205020404" pitchFamily="49" charset="0"/>
              </a:rPr>
              <a:t>    """</a:t>
            </a:r>
          </a:p>
          <a:p>
            <a:pPr marL="0" indent="0">
              <a:buNone/>
            </a:pP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Root</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Get</a:t>
            </a:r>
            <a:endParaRPr lang="es-ES" sz="1000" dirty="0">
              <a:latin typeface="Courier New" panose="02070309020205020404" pitchFamily="49" charset="0"/>
              <a:cs typeface="Courier New" panose="02070309020205020404" pitchFamily="49" charset="0"/>
            </a:endParaRPr>
          </a:p>
          <a:p>
            <a:pPr marL="0" indent="0">
              <a:buNone/>
            </a:pPr>
            <a:r>
              <a:rPr lang="es-ES" sz="1000" dirty="0">
                <a:latin typeface="Courier New" panose="02070309020205020404" pitchFamily="49" charset="0"/>
                <a:cs typeface="Courier New" panose="02070309020205020404" pitchFamily="49" charset="0"/>
              </a:rPr>
              <a:t>    """</a:t>
            </a:r>
          </a:p>
          <a:p>
            <a:pPr marL="0" indent="0">
              <a:buNone/>
            </a:pP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return</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msg</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Hello</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World</a:t>
            </a:r>
            <a:r>
              <a:rPr lang="es-ES" sz="1000" dirty="0">
                <a:latin typeface="Courier New" panose="02070309020205020404" pitchFamily="49" charset="0"/>
                <a:cs typeface="Courier New" panose="02070309020205020404" pitchFamily="49" charset="0"/>
              </a:rPr>
              <a:t>!"}</a:t>
            </a:r>
          </a:p>
          <a:p>
            <a:pPr marL="0" indent="0">
              <a:buNone/>
            </a:pPr>
            <a:r>
              <a:rPr lang="es-ES" sz="1000" b="1" dirty="0">
                <a:latin typeface="Courier New" panose="02070309020205020404" pitchFamily="49" charset="0"/>
                <a:cs typeface="Courier New" panose="02070309020205020404" pitchFamily="49" charset="0"/>
              </a:rPr>
              <a:t># 4 </a:t>
            </a:r>
            <a:r>
              <a:rPr lang="en-US" sz="1000" b="1" dirty="0">
                <a:latin typeface="Courier New" panose="02070309020205020404" pitchFamily="49" charset="0"/>
                <a:cs typeface="Courier New" panose="02070309020205020404" pitchFamily="49" charset="0"/>
              </a:rPr>
              <a:t>We use the </a:t>
            </a:r>
            <a:r>
              <a:rPr lang="en-US" sz="1000" b="1" dirty="0" err="1">
                <a:latin typeface="Courier New" panose="02070309020205020404" pitchFamily="49" charset="0"/>
                <a:cs typeface="Courier New" panose="02070309020205020404" pitchFamily="49" charset="0"/>
              </a:rPr>
              <a:t>include_router</a:t>
            </a:r>
            <a:r>
              <a:rPr lang="en-US" sz="1000" b="1" dirty="0">
                <a:latin typeface="Courier New" panose="02070309020205020404" pitchFamily="49" charset="0"/>
                <a:cs typeface="Courier New" panose="02070309020205020404" pitchFamily="49" charset="0"/>
              </a:rPr>
              <a:t> method of the app object to register the router we created in step 2 on the </a:t>
            </a:r>
            <a:r>
              <a:rPr lang="en-US" sz="1000" b="1" dirty="0" err="1">
                <a:latin typeface="Courier New" panose="02070309020205020404" pitchFamily="49" charset="0"/>
                <a:cs typeface="Courier New" panose="02070309020205020404" pitchFamily="49" charset="0"/>
              </a:rPr>
              <a:t>FastAPI</a:t>
            </a:r>
            <a:r>
              <a:rPr lang="en-US" sz="1000" b="1" dirty="0">
                <a:latin typeface="Courier New" panose="02070309020205020404" pitchFamily="49" charset="0"/>
                <a:cs typeface="Courier New" panose="02070309020205020404" pitchFamily="49" charset="0"/>
              </a:rPr>
              <a:t> object</a:t>
            </a:r>
            <a:endParaRPr lang="es-ES" sz="1000" b="1" dirty="0">
              <a:latin typeface="Courier New" panose="02070309020205020404" pitchFamily="49" charset="0"/>
              <a:cs typeface="Courier New" panose="02070309020205020404" pitchFamily="49" charset="0"/>
            </a:endParaRPr>
          </a:p>
          <a:p>
            <a:pPr marL="0" indent="0">
              <a:buNone/>
            </a:pPr>
            <a:r>
              <a:rPr lang="es-ES" sz="1000" dirty="0" err="1">
                <a:latin typeface="Courier New" panose="02070309020205020404" pitchFamily="49" charset="0"/>
                <a:cs typeface="Courier New" panose="02070309020205020404" pitchFamily="49" charset="0"/>
              </a:rPr>
              <a:t>app.include_router</a:t>
            </a:r>
            <a:r>
              <a:rPr lang="es-ES" sz="1000" dirty="0">
                <a:latin typeface="Courier New" panose="02070309020205020404" pitchFamily="49" charset="0"/>
                <a:cs typeface="Courier New" panose="02070309020205020404" pitchFamily="49" charset="0"/>
              </a:rPr>
              <a:t>(</a:t>
            </a:r>
            <a:r>
              <a:rPr lang="es-ES" sz="1000" dirty="0" err="1">
                <a:latin typeface="Courier New" panose="02070309020205020404" pitchFamily="49" charset="0"/>
                <a:cs typeface="Courier New" panose="02070309020205020404" pitchFamily="49" charset="0"/>
              </a:rPr>
              <a:t>api_router</a:t>
            </a:r>
            <a:r>
              <a:rPr lang="es-ES" sz="1000" dirty="0">
                <a:latin typeface="Courier New" panose="02070309020205020404" pitchFamily="49" charset="0"/>
                <a:cs typeface="Courier New" panose="02070309020205020404" pitchFamily="49" charset="0"/>
              </a:rPr>
              <a:t>)</a:t>
            </a:r>
          </a:p>
          <a:p>
            <a:pPr marL="0" indent="0">
              <a:buNone/>
            </a:pPr>
            <a:r>
              <a:rPr lang="es-ES" sz="1000" b="1" dirty="0">
                <a:latin typeface="Courier New" panose="02070309020205020404" pitchFamily="49" charset="0"/>
                <a:cs typeface="Courier New" panose="02070309020205020404" pitchFamily="49" charset="0"/>
              </a:rPr>
              <a:t># 5 W</a:t>
            </a:r>
            <a:r>
              <a:rPr lang="en-US" sz="1000" b="1" dirty="0">
                <a:latin typeface="Courier New" panose="02070309020205020404" pitchFamily="49" charset="0"/>
                <a:cs typeface="Courier New" panose="02070309020205020404" pitchFamily="49" charset="0"/>
              </a:rPr>
              <a:t>e need to import </a:t>
            </a:r>
            <a:r>
              <a:rPr lang="en-US" sz="1000" b="1" dirty="0" err="1">
                <a:latin typeface="Courier New" panose="02070309020205020404" pitchFamily="49" charset="0"/>
                <a:cs typeface="Courier New" panose="02070309020205020404" pitchFamily="49" charset="0"/>
              </a:rPr>
              <a:t>uvicorn</a:t>
            </a:r>
            <a:r>
              <a:rPr lang="en-US" sz="1000" b="1" dirty="0">
                <a:latin typeface="Courier New" panose="02070309020205020404" pitchFamily="49" charset="0"/>
                <a:cs typeface="Courier New" panose="02070309020205020404" pitchFamily="49" charset="0"/>
              </a:rPr>
              <a:t> since </a:t>
            </a:r>
            <a:r>
              <a:rPr lang="en-US" sz="1000" b="1" dirty="0" err="1">
                <a:latin typeface="Courier New" panose="02070309020205020404" pitchFamily="49" charset="0"/>
                <a:cs typeface="Courier New" panose="02070309020205020404" pitchFamily="49" charset="0"/>
              </a:rPr>
              <a:t>FastAPI</a:t>
            </a:r>
            <a:r>
              <a:rPr lang="en-US" sz="1000" b="1" dirty="0">
                <a:latin typeface="Courier New" panose="02070309020205020404" pitchFamily="49" charset="0"/>
                <a:cs typeface="Courier New" panose="02070309020205020404" pitchFamily="49" charset="0"/>
              </a:rPr>
              <a:t> depends on this web server</a:t>
            </a:r>
            <a:endParaRPr lang="es-ES" sz="1000" b="1" dirty="0">
              <a:latin typeface="Courier New" panose="02070309020205020404" pitchFamily="49" charset="0"/>
              <a:cs typeface="Courier New" panose="02070309020205020404" pitchFamily="49" charset="0"/>
            </a:endParaRPr>
          </a:p>
          <a:p>
            <a:pPr marL="0" indent="0">
              <a:buNone/>
            </a:pPr>
            <a:r>
              <a:rPr lang="es-ES" sz="1000" dirty="0" err="1">
                <a:latin typeface="Courier New" panose="02070309020205020404" pitchFamily="49" charset="0"/>
                <a:cs typeface="Courier New" panose="02070309020205020404" pitchFamily="49" charset="0"/>
              </a:rPr>
              <a:t>if</a:t>
            </a:r>
            <a:r>
              <a:rPr lang="es-ES" sz="1000" dirty="0">
                <a:latin typeface="Courier New" panose="02070309020205020404" pitchFamily="49" charset="0"/>
                <a:cs typeface="Courier New" panose="02070309020205020404" pitchFamily="49" charset="0"/>
              </a:rPr>
              <a:t> __</a:t>
            </a:r>
            <a:r>
              <a:rPr lang="es-ES" sz="1000" dirty="0" err="1">
                <a:latin typeface="Courier New" panose="02070309020205020404" pitchFamily="49" charset="0"/>
                <a:cs typeface="Courier New" panose="02070309020205020404" pitchFamily="49" charset="0"/>
              </a:rPr>
              <a:t>name</a:t>
            </a:r>
            <a:r>
              <a:rPr lang="es-ES" sz="1000" dirty="0">
                <a:latin typeface="Courier New" panose="02070309020205020404" pitchFamily="49" charset="0"/>
                <a:cs typeface="Courier New" panose="02070309020205020404" pitchFamily="49" charset="0"/>
              </a:rPr>
              <a:t>__ == "__</a:t>
            </a:r>
            <a:r>
              <a:rPr lang="es-ES" sz="1000" dirty="0" err="1">
                <a:latin typeface="Courier New" panose="02070309020205020404" pitchFamily="49" charset="0"/>
                <a:cs typeface="Courier New" panose="02070309020205020404" pitchFamily="49" charset="0"/>
              </a:rPr>
              <a:t>main</a:t>
            </a:r>
            <a:r>
              <a:rPr lang="es-ES" sz="1000" dirty="0">
                <a:latin typeface="Courier New" panose="02070309020205020404" pitchFamily="49" charset="0"/>
                <a:cs typeface="Courier New" panose="02070309020205020404" pitchFamily="49" charset="0"/>
              </a:rPr>
              <a:t>__":</a:t>
            </a:r>
          </a:p>
          <a:p>
            <a:pPr marL="0" indent="0">
              <a:buNone/>
            </a:pPr>
            <a:r>
              <a:rPr lang="es-ES" sz="1000" dirty="0">
                <a:latin typeface="Courier New" panose="02070309020205020404" pitchFamily="49" charset="0"/>
                <a:cs typeface="Courier New" panose="02070309020205020404" pitchFamily="49" charset="0"/>
              </a:rPr>
              <a:t>    # Use </a:t>
            </a:r>
            <a:r>
              <a:rPr lang="es-ES" sz="1000" dirty="0" err="1">
                <a:latin typeface="Courier New" panose="02070309020205020404" pitchFamily="49" charset="0"/>
                <a:cs typeface="Courier New" panose="02070309020205020404" pitchFamily="49" charset="0"/>
              </a:rPr>
              <a:t>this</a:t>
            </a:r>
            <a:r>
              <a:rPr lang="es-ES" sz="1000" dirty="0">
                <a:latin typeface="Courier New" panose="02070309020205020404" pitchFamily="49" charset="0"/>
                <a:cs typeface="Courier New" panose="02070309020205020404" pitchFamily="49" charset="0"/>
              </a:rPr>
              <a:t> for </a:t>
            </a:r>
            <a:r>
              <a:rPr lang="es-ES" sz="1000" dirty="0" err="1">
                <a:latin typeface="Courier New" panose="02070309020205020404" pitchFamily="49" charset="0"/>
                <a:cs typeface="Courier New" panose="02070309020205020404" pitchFamily="49" charset="0"/>
              </a:rPr>
              <a:t>debugging</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purposes</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only</a:t>
            </a:r>
            <a:endParaRPr lang="es-ES" sz="1000" dirty="0">
              <a:latin typeface="Courier New" panose="02070309020205020404" pitchFamily="49" charset="0"/>
              <a:cs typeface="Courier New" panose="02070309020205020404" pitchFamily="49" charset="0"/>
            </a:endParaRPr>
          </a:p>
          <a:p>
            <a:pPr marL="0" indent="0">
              <a:buNone/>
            </a:pP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import</a:t>
            </a: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uvicorn</a:t>
            </a:r>
            <a:endParaRPr lang="es-ES" sz="1000" dirty="0">
              <a:latin typeface="Courier New" panose="02070309020205020404" pitchFamily="49" charset="0"/>
              <a:cs typeface="Courier New" panose="02070309020205020404" pitchFamily="49" charset="0"/>
            </a:endParaRPr>
          </a:p>
          <a:p>
            <a:pPr marL="0" indent="0">
              <a:buNone/>
            </a:pPr>
            <a:r>
              <a:rPr lang="es-ES" sz="1000" dirty="0">
                <a:latin typeface="Courier New" panose="02070309020205020404" pitchFamily="49" charset="0"/>
                <a:cs typeface="Courier New" panose="02070309020205020404" pitchFamily="49" charset="0"/>
              </a:rPr>
              <a:t>    </a:t>
            </a:r>
            <a:r>
              <a:rPr lang="es-ES" sz="1000" dirty="0" err="1">
                <a:latin typeface="Courier New" panose="02070309020205020404" pitchFamily="49" charset="0"/>
                <a:cs typeface="Courier New" panose="02070309020205020404" pitchFamily="49" charset="0"/>
              </a:rPr>
              <a:t>uvicorn.run</a:t>
            </a:r>
            <a:r>
              <a:rPr lang="es-ES" sz="1000" dirty="0">
                <a:latin typeface="Courier New" panose="02070309020205020404" pitchFamily="49" charset="0"/>
                <a:cs typeface="Courier New" panose="02070309020205020404" pitchFamily="49" charset="0"/>
              </a:rPr>
              <a:t>(app, host="0.0.0.0", </a:t>
            </a:r>
            <a:r>
              <a:rPr lang="es-ES" sz="1000" dirty="0" err="1">
                <a:latin typeface="Courier New" panose="02070309020205020404" pitchFamily="49" charset="0"/>
                <a:cs typeface="Courier New" panose="02070309020205020404" pitchFamily="49" charset="0"/>
              </a:rPr>
              <a:t>port</a:t>
            </a:r>
            <a:r>
              <a:rPr lang="es-ES" sz="1000" dirty="0">
                <a:latin typeface="Courier New" panose="02070309020205020404" pitchFamily="49" charset="0"/>
                <a:cs typeface="Courier New" panose="02070309020205020404" pitchFamily="49" charset="0"/>
              </a:rPr>
              <a:t>=8001, </a:t>
            </a:r>
            <a:r>
              <a:rPr lang="es-ES" sz="1000" dirty="0" err="1">
                <a:latin typeface="Courier New" panose="02070309020205020404" pitchFamily="49" charset="0"/>
                <a:cs typeface="Courier New" panose="02070309020205020404" pitchFamily="49" charset="0"/>
              </a:rPr>
              <a:t>log_level</a:t>
            </a:r>
            <a:r>
              <a:rPr lang="es-ES" sz="1000" dirty="0">
                <a:latin typeface="Courier New" panose="02070309020205020404" pitchFamily="49" charset="0"/>
                <a:cs typeface="Courier New" panose="02070309020205020404" pitchFamily="49" charset="0"/>
              </a:rPr>
              <a:t>="</a:t>
            </a:r>
            <a:r>
              <a:rPr lang="es-ES" sz="1000" dirty="0" err="1">
                <a:latin typeface="Courier New" panose="02070309020205020404" pitchFamily="49" charset="0"/>
                <a:cs typeface="Courier New" panose="02070309020205020404" pitchFamily="49" charset="0"/>
              </a:rPr>
              <a:t>debug</a:t>
            </a:r>
            <a:r>
              <a:rPr lang="es-ES" sz="1000" dirty="0">
                <a:latin typeface="Courier New" panose="02070309020205020404" pitchFamily="49" charset="0"/>
                <a:cs typeface="Courier New" panose="02070309020205020404" pitchFamily="49" charset="0"/>
              </a:rPr>
              <a:t>")</a:t>
            </a:r>
          </a:p>
        </p:txBody>
      </p:sp>
      <p:pic>
        <p:nvPicPr>
          <p:cNvPr id="1026" name="Picture 2" descr="FastAPI logo">
            <a:hlinkClick r:id="rId3"/>
            <a:extLst>
              <a:ext uri="{FF2B5EF4-FFF2-40B4-BE49-F238E27FC236}">
                <a16:creationId xmlns:a16="http://schemas.microsoft.com/office/drawing/2014/main" id="{D90A98BF-9652-4882-88C5-D4CC96C271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243408"/>
            <a:ext cx="3059832" cy="110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3076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(3): endpoint with path param and type hints </a:t>
            </a:r>
            <a:r>
              <a:rPr lang="es-ES" dirty="0"/>
              <a:t>(</a:t>
            </a:r>
            <a:r>
              <a:rPr lang="es-ES" dirty="0" err="1">
                <a:hlinkClick r:id="rId2"/>
              </a:rPr>
              <a:t>part</a:t>
            </a:r>
            <a:r>
              <a:rPr lang="es-ES" dirty="0">
                <a:hlinkClick r:id="rId2"/>
              </a:rPr>
              <a:t> 2</a:t>
            </a:r>
            <a:r>
              <a:rPr lang="es-E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67</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24744"/>
            <a:ext cx="8229600" cy="5544616"/>
          </a:xfrm>
        </p:spPr>
        <p:txBody>
          <a:bodyPr>
            <a:normAutofit fontScale="55000" lnSpcReduction="20000"/>
          </a:bodyPr>
          <a:lstStyle/>
          <a:p>
            <a:r>
              <a:rPr lang="en-GB" dirty="0"/>
              <a:t>We will extend our API to return recipes data, where a </a:t>
            </a:r>
            <a:r>
              <a:rPr lang="en-GB" dirty="0">
                <a:latin typeface="Courier New" panose="02070309020205020404" pitchFamily="49" charset="0"/>
                <a:cs typeface="Courier New" panose="02070309020205020404" pitchFamily="49" charset="0"/>
              </a:rPr>
              <a:t>recipe</a:t>
            </a:r>
            <a:r>
              <a:rPr lang="en-GB" dirty="0"/>
              <a:t> has the following format:</a:t>
            </a:r>
          </a:p>
          <a:p>
            <a:pPr marL="274320" lvl="1" indent="0">
              <a:buNone/>
            </a:pPr>
            <a:r>
              <a:rPr lang="en-US" dirty="0">
                <a:latin typeface="Courier New" panose="02070309020205020404" pitchFamily="49" charset="0"/>
                <a:cs typeface="Courier New" panose="02070309020205020404" pitchFamily="49" charset="0"/>
              </a:rPr>
              <a:t>RECIPES = [</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"id": 1,</a:t>
            </a:r>
          </a:p>
          <a:p>
            <a:pPr marL="274320" lvl="1" indent="0">
              <a:buNone/>
            </a:pPr>
            <a:r>
              <a:rPr lang="en-US" dirty="0">
                <a:latin typeface="Courier New" panose="02070309020205020404" pitchFamily="49" charset="0"/>
                <a:cs typeface="Courier New" panose="02070309020205020404" pitchFamily="49" charset="0"/>
              </a:rPr>
              <a:t>        "label": "Chicken </a:t>
            </a:r>
            <a:r>
              <a:rPr lang="en-US" dirty="0" err="1">
                <a:latin typeface="Courier New" panose="02070309020205020404" pitchFamily="49" charset="0"/>
                <a:cs typeface="Courier New" panose="02070309020205020404" pitchFamily="49" charset="0"/>
              </a:rPr>
              <a:t>Vesuvio</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        "source": "Serious Eats",</a:t>
            </a:r>
          </a:p>
          <a:p>
            <a:pPr marL="27432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"http://www.seriouseats.com/recipes/2011/12/chicken-vesuvio-recipe.html",</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a:t>
            </a:r>
          </a:p>
          <a:p>
            <a:r>
              <a:rPr lang="en-GB" dirty="0"/>
              <a:t>We will also add a path parameter to retrieve recipes by ID</a:t>
            </a:r>
          </a:p>
          <a:p>
            <a:pPr marL="274320" lvl="1" indent="0">
              <a:buNone/>
            </a:pPr>
            <a:r>
              <a:rPr lang="en-US" dirty="0">
                <a:latin typeface="Courier New" panose="02070309020205020404" pitchFamily="49" charset="0"/>
                <a:cs typeface="Courier New" panose="02070309020205020404" pitchFamily="49" charset="0"/>
              </a:rPr>
              <a:t>@api_router.get("/recipe/{recipe_id}", </a:t>
            </a:r>
            <a:r>
              <a:rPr lang="en-US" dirty="0" err="1">
                <a:latin typeface="Courier New" panose="02070309020205020404" pitchFamily="49" charset="0"/>
                <a:cs typeface="Courier New" panose="02070309020205020404" pitchFamily="49" charset="0"/>
              </a:rPr>
              <a:t>status_code</a:t>
            </a:r>
            <a:r>
              <a:rPr lang="en-US" dirty="0">
                <a:latin typeface="Courier New" panose="02070309020205020404" pitchFamily="49" charset="0"/>
                <a:cs typeface="Courier New" panose="02070309020205020404" pitchFamily="49" charset="0"/>
              </a:rPr>
              <a:t>=200)</a:t>
            </a:r>
          </a:p>
          <a:p>
            <a:pPr marL="274320" lvl="1" indent="0">
              <a:buNone/>
            </a:pPr>
            <a:r>
              <a:rPr lang="en-US" dirty="0">
                <a:latin typeface="Courier New" panose="02070309020205020404" pitchFamily="49" charset="0"/>
                <a:cs typeface="Courier New" panose="02070309020205020404" pitchFamily="49" charset="0"/>
              </a:rPr>
              <a:t>def </a:t>
            </a:r>
            <a:r>
              <a:rPr lang="en-US" b="1" dirty="0" err="1">
                <a:latin typeface="Courier New" panose="02070309020205020404" pitchFamily="49" charset="0"/>
                <a:cs typeface="Courier New" panose="02070309020205020404" pitchFamily="49" charset="0"/>
              </a:rPr>
              <a:t>fetch_recipe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recipe_id</a:t>
            </a:r>
            <a:r>
              <a:rPr lang="en-US" b="1" dirty="0">
                <a:latin typeface="Courier New" panose="02070309020205020404" pitchFamily="49" charset="0"/>
                <a:cs typeface="Courier New" panose="02070309020205020404" pitchFamily="49" charset="0"/>
              </a:rPr>
              <a:t>: int) -&gt; </a:t>
            </a:r>
            <a:r>
              <a:rPr lang="en-US" b="1" dirty="0" err="1">
                <a:latin typeface="Courier New" panose="02070309020205020404" pitchFamily="49" charset="0"/>
                <a:cs typeface="Courier New" panose="02070309020205020404" pitchFamily="49" charset="0"/>
              </a:rPr>
              <a:t>dic</a:t>
            </a:r>
            <a:r>
              <a:rPr lang="en-US" dirty="0" err="1">
                <a:latin typeface="Courier New" panose="02070309020205020404" pitchFamily="49" charset="0"/>
                <a:cs typeface="Courier New" panose="02070309020205020404" pitchFamily="49" charset="0"/>
              </a:rPr>
              <a:t>t</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3 logic for new endpoint, The type hints for the function arguments which match the URL path parameters are used by </a:t>
            </a:r>
            <a:r>
              <a:rPr lang="en-US" b="1" dirty="0" err="1">
                <a:latin typeface="Courier New" panose="02070309020205020404" pitchFamily="49" charset="0"/>
                <a:cs typeface="Courier New" panose="02070309020205020404" pitchFamily="49" charset="0"/>
              </a:rPr>
              <a:t>FastAPI</a:t>
            </a:r>
            <a:r>
              <a:rPr lang="en-US" b="1" dirty="0">
                <a:latin typeface="Courier New" panose="02070309020205020404" pitchFamily="49" charset="0"/>
                <a:cs typeface="Courier New" panose="02070309020205020404" pitchFamily="49" charset="0"/>
              </a:rPr>
              <a:t> to perform automatic validation and conversion</a:t>
            </a:r>
          </a:p>
          <a:p>
            <a:pPr marL="274320" lvl="1" indent="0">
              <a:buNone/>
            </a:pPr>
            <a:r>
              <a:rPr lang="en-US" dirty="0">
                <a:latin typeface="Courier New" panose="02070309020205020404" pitchFamily="49" charset="0"/>
                <a:cs typeface="Courier New" panose="02070309020205020404" pitchFamily="49" charset="0"/>
              </a:rPr>
              <a:t>    # Fetch a single recipe by ID</a:t>
            </a:r>
          </a:p>
          <a:p>
            <a:pPr marL="274320" lvl="1" indent="0">
              <a:buNone/>
            </a:pPr>
            <a:r>
              <a:rPr lang="en-US" b="1" dirty="0">
                <a:latin typeface="Courier New" panose="02070309020205020404" pitchFamily="49" charset="0"/>
                <a:cs typeface="Courier New" panose="02070309020205020404" pitchFamily="49" charset="0"/>
              </a:rPr>
              <a:t>    # 4 simulate fetching data by ID from a database with a simple list</a:t>
            </a:r>
          </a:p>
          <a:p>
            <a:pPr marL="274320" lvl="1" indent="0">
              <a:buNone/>
            </a:pPr>
            <a:r>
              <a:rPr lang="en-US" dirty="0">
                <a:latin typeface="Courier New" panose="02070309020205020404" pitchFamily="49" charset="0"/>
                <a:cs typeface="Courier New" panose="02070309020205020404" pitchFamily="49" charset="0"/>
              </a:rPr>
              <a:t>    result = [recipe for recipe in RECIPES if recipe["id"] == </a:t>
            </a:r>
            <a:r>
              <a:rPr lang="en-US" dirty="0" err="1">
                <a:latin typeface="Courier New" panose="02070309020205020404" pitchFamily="49" charset="0"/>
                <a:cs typeface="Courier New" panose="02070309020205020404" pitchFamily="49" charset="0"/>
              </a:rPr>
              <a:t>recipe_id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    if result:</a:t>
            </a:r>
          </a:p>
          <a:p>
            <a:pPr marL="274320" lvl="1" indent="0">
              <a:buNone/>
            </a:pPr>
            <a:r>
              <a:rPr lang="en-US" dirty="0">
                <a:latin typeface="Courier New" panose="02070309020205020404" pitchFamily="49" charset="0"/>
                <a:cs typeface="Courier New" panose="02070309020205020404" pitchFamily="49" charset="0"/>
              </a:rPr>
              <a:t>        return result[0]</a:t>
            </a:r>
          </a:p>
          <a:p>
            <a:r>
              <a:rPr lang="en-US" dirty="0"/>
              <a:t>Notice very importantly the </a:t>
            </a:r>
            <a:r>
              <a:rPr lang="en-US" dirty="0">
                <a:hlinkClick r:id="rId3"/>
              </a:rPr>
              <a:t>type hint</a:t>
            </a:r>
            <a:r>
              <a:rPr lang="en-US" dirty="0"/>
              <a:t> beside the </a:t>
            </a:r>
            <a:r>
              <a:rPr lang="en-US" dirty="0" err="1">
                <a:latin typeface="Courier New" panose="02070309020205020404" pitchFamily="49" charset="0"/>
                <a:cs typeface="Courier New" panose="02070309020205020404" pitchFamily="49" charset="0"/>
              </a:rPr>
              <a:t>recipe_id</a:t>
            </a:r>
            <a:r>
              <a:rPr lang="en-US" dirty="0"/>
              <a:t>, which makes </a:t>
            </a:r>
            <a:r>
              <a:rPr lang="en-US" dirty="0" err="1"/>
              <a:t>FastAPI</a:t>
            </a:r>
            <a:r>
              <a:rPr lang="en-US" dirty="0"/>
              <a:t> to validate things</a:t>
            </a:r>
          </a:p>
          <a:p>
            <a:pPr lvl="1"/>
            <a:r>
              <a:rPr lang="en-US" dirty="0"/>
              <a:t>Cheat sheet of type hints at </a:t>
            </a:r>
            <a:r>
              <a:rPr lang="en-US" dirty="0">
                <a:hlinkClick r:id="rId4"/>
              </a:rPr>
              <a:t>https://mypy.readthedocs.io/en/stable/cheat_sheet_py3.html</a:t>
            </a:r>
            <a:r>
              <a:rPr lang="en-US" dirty="0"/>
              <a:t> </a:t>
            </a:r>
          </a:p>
          <a:p>
            <a:r>
              <a:rPr lang="en-US" dirty="0"/>
              <a:t>Run the example by going to folder </a:t>
            </a:r>
            <a:r>
              <a:rPr lang="en-US" dirty="0">
                <a:latin typeface="Courier New" panose="02070309020205020404" pitchFamily="49" charset="0"/>
                <a:cs typeface="Courier New" panose="02070309020205020404" pitchFamily="49" charset="0"/>
              </a:rPr>
              <a:t>part-02-path-parameters</a:t>
            </a:r>
          </a:p>
          <a:p>
            <a:r>
              <a:rPr lang="en-US" dirty="0"/>
              <a:t>Execute by going to: </a:t>
            </a:r>
            <a:endParaRPr lang="en-GB" dirty="0"/>
          </a:p>
          <a:p>
            <a:pPr lvl="1"/>
            <a:r>
              <a:rPr lang="es-ES" dirty="0">
                <a:hlinkClick r:id="rId5"/>
              </a:rPr>
              <a:t>http://localhost:8001/recipe/1</a:t>
            </a:r>
            <a:r>
              <a:rPr lang="es-ES" dirty="0"/>
              <a:t> </a:t>
            </a:r>
          </a:p>
        </p:txBody>
      </p:sp>
    </p:spTree>
    <p:extLst>
      <p:ext uri="{BB962C8B-B14F-4D97-AF65-F5344CB8AC3E}">
        <p14:creationId xmlns:p14="http://schemas.microsoft.com/office/powerpoint/2010/main" val="37172010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a:xfrm>
            <a:off x="323528" y="157211"/>
            <a:ext cx="8686800" cy="990600"/>
          </a:xfrm>
        </p:spPr>
        <p:txBody>
          <a:bodyPr>
            <a:normAutofit fontScale="90000"/>
          </a:bodyPr>
          <a:lstStyle/>
          <a:p>
            <a:r>
              <a:rPr lang="en-GB" dirty="0"/>
              <a:t>Tutorial </a:t>
            </a:r>
            <a:r>
              <a:rPr lang="en-GB" dirty="0" err="1"/>
              <a:t>FastAPI</a:t>
            </a:r>
            <a:r>
              <a:rPr lang="en-GB" dirty="0"/>
              <a:t> (4): query parameters </a:t>
            </a:r>
            <a:r>
              <a:rPr lang="es-ES" dirty="0"/>
              <a:t>(</a:t>
            </a:r>
            <a:r>
              <a:rPr lang="es-ES" dirty="0" err="1">
                <a:hlinkClick r:id="rId2"/>
              </a:rPr>
              <a:t>part</a:t>
            </a:r>
            <a:r>
              <a:rPr lang="es-ES" dirty="0">
                <a:hlinkClick r:id="rId2"/>
              </a:rPr>
              <a:t> 3</a:t>
            </a:r>
            <a:r>
              <a:rPr lang="es-E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68</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3812" y="1124744"/>
            <a:ext cx="8654691" cy="5720060"/>
          </a:xfrm>
        </p:spPr>
        <p:txBody>
          <a:bodyPr>
            <a:normAutofit fontScale="92500" lnSpcReduction="10000"/>
          </a:bodyPr>
          <a:lstStyle/>
          <a:p>
            <a:r>
              <a:rPr lang="en-GB" sz="1400" dirty="0"/>
              <a:t>We will now allow passing parameters in the query string</a:t>
            </a:r>
          </a:p>
          <a:p>
            <a:pPr marL="274320" lvl="1" indent="0">
              <a:buNone/>
            </a:pPr>
            <a:r>
              <a:rPr lang="en-US" sz="1200" b="1" dirty="0">
                <a:latin typeface="Courier New" panose="02070309020205020404" pitchFamily="49" charset="0"/>
                <a:cs typeface="Courier New" panose="02070309020205020404" pitchFamily="49" charset="0"/>
              </a:rPr>
              <a:t>@api_router.get("/search/", </a:t>
            </a:r>
            <a:r>
              <a:rPr lang="en-US" sz="1200" b="1" dirty="0" err="1">
                <a:latin typeface="Courier New" panose="02070309020205020404" pitchFamily="49" charset="0"/>
                <a:cs typeface="Courier New" panose="02070309020205020404" pitchFamily="49" charset="0"/>
              </a:rPr>
              <a:t>status_code</a:t>
            </a:r>
            <a:r>
              <a:rPr lang="en-US" sz="1200" b="1" dirty="0">
                <a:latin typeface="Courier New" panose="02070309020205020404" pitchFamily="49" charset="0"/>
                <a:cs typeface="Courier New" panose="02070309020205020404" pitchFamily="49" charset="0"/>
              </a:rPr>
              <a:t>=200)</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3 a (local) query with both of these query parameters might look like: http://localhost:8001/search/?keyword=chicken&amp;max_results=2</a:t>
            </a:r>
          </a:p>
          <a:p>
            <a:pPr marL="274320" lvl="1" indent="0">
              <a:buNone/>
            </a:pPr>
            <a:r>
              <a:rPr lang="en-US" sz="1200" dirty="0">
                <a:latin typeface="Courier New" panose="02070309020205020404" pitchFamily="49" charset="0"/>
                <a:cs typeface="Courier New" panose="02070309020205020404" pitchFamily="49" charset="0"/>
              </a:rPr>
              <a:t>def </a:t>
            </a:r>
            <a:r>
              <a:rPr lang="en-US" sz="1200" b="1" dirty="0" err="1">
                <a:latin typeface="Courier New" panose="02070309020205020404" pitchFamily="49" charset="0"/>
                <a:cs typeface="Courier New" panose="02070309020205020404" pitchFamily="49" charset="0"/>
              </a:rPr>
              <a:t>search_recipes</a:t>
            </a:r>
            <a:r>
              <a:rPr lang="en-US" sz="1200" dirty="0">
                <a:latin typeface="Courier New" panose="02070309020205020404" pitchFamily="49" charset="0"/>
                <a:cs typeface="Courier New" panose="02070309020205020404" pitchFamily="49" charset="0"/>
              </a:rPr>
              <a:t>(</a:t>
            </a:r>
          </a:p>
          <a:p>
            <a:pPr marL="274320" lvl="1" indent="0">
              <a:buNone/>
            </a:pPr>
            <a:r>
              <a:rPr lang="en-US" sz="1200" dirty="0">
                <a:latin typeface="Courier New" panose="02070309020205020404" pitchFamily="49" charset="0"/>
                <a:cs typeface="Courier New" panose="02070309020205020404" pitchFamily="49" charset="0"/>
              </a:rPr>
              <a:t>    keyword: Optional[str] = None, </a:t>
            </a:r>
            <a:r>
              <a:rPr lang="en-US" sz="1200" dirty="0" err="1">
                <a:latin typeface="Courier New" panose="02070309020205020404" pitchFamily="49" charset="0"/>
                <a:cs typeface="Courier New" panose="02070309020205020404" pitchFamily="49" charset="0"/>
              </a:rPr>
              <a:t>max_results</a:t>
            </a:r>
            <a:r>
              <a:rPr lang="en-US" sz="1200" dirty="0">
                <a:latin typeface="Courier New" panose="02070309020205020404" pitchFamily="49" charset="0"/>
                <a:cs typeface="Courier New" panose="02070309020205020404" pitchFamily="49" charset="0"/>
              </a:rPr>
              <a:t>: Optional[int] = 10  </a:t>
            </a:r>
            <a:r>
              <a:rPr lang="en-US" sz="1200" b="1" dirty="0">
                <a:latin typeface="Courier New" panose="02070309020205020404" pitchFamily="49" charset="0"/>
                <a:cs typeface="Courier New" panose="02070309020205020404" pitchFamily="49" charset="0"/>
              </a:rPr>
              <a:t># 4 &amp; 5 if we wanted the parameters to be mandatory, we would omit the Optional. Both parameters also have a default, specified via the = sign</a:t>
            </a:r>
          </a:p>
          <a:p>
            <a:pPr marL="274320" lvl="1" indent="0">
              <a:buNone/>
            </a:pPr>
            <a:r>
              <a:rPr lang="en-US" sz="1200" dirty="0">
                <a:latin typeface="Courier New" panose="02070309020205020404" pitchFamily="49" charset="0"/>
                <a:cs typeface="Courier New" panose="02070309020205020404" pitchFamily="49" charset="0"/>
              </a:rPr>
              <a:t>) -&gt; </a:t>
            </a:r>
            <a:r>
              <a:rPr lang="en-US" sz="1200" dirty="0" err="1">
                <a:latin typeface="Courier New" panose="02070309020205020404" pitchFamily="49" charset="0"/>
                <a:cs typeface="Courier New" panose="02070309020205020404" pitchFamily="49" charset="0"/>
              </a:rPr>
              <a:t>dict</a:t>
            </a:r>
            <a:r>
              <a:rPr lang="en-US" sz="1200" dirty="0">
                <a:latin typeface="Courier New" panose="02070309020205020404" pitchFamily="49" charset="0"/>
                <a:cs typeface="Courier New" panose="02070309020205020404" pitchFamily="49" charset="0"/>
              </a:rPr>
              <a:t>:</a:t>
            </a:r>
          </a:p>
          <a:p>
            <a:pPr marL="274320" lvl="1" indent="0">
              <a:buNone/>
            </a:pPr>
            <a:r>
              <a:rPr lang="en-US" sz="1200" dirty="0">
                <a:latin typeface="Courier New" panose="02070309020205020404" pitchFamily="49" charset="0"/>
                <a:cs typeface="Courier New" panose="02070309020205020404" pitchFamily="49" charset="0"/>
              </a:rPr>
              <a:t>    """</a:t>
            </a:r>
          </a:p>
          <a:p>
            <a:pPr marL="274320" lvl="1" indent="0">
              <a:buNone/>
            </a:pPr>
            <a:r>
              <a:rPr lang="en-US" sz="1200" dirty="0">
                <a:latin typeface="Courier New" panose="02070309020205020404" pitchFamily="49" charset="0"/>
                <a:cs typeface="Courier New" panose="02070309020205020404" pitchFamily="49" charset="0"/>
              </a:rPr>
              <a:t>    Search for recipes based on label keyword</a:t>
            </a:r>
          </a:p>
          <a:p>
            <a:pPr marL="274320" lvl="1" indent="0">
              <a:buNone/>
            </a:pPr>
            <a:r>
              <a:rPr lang="en-US" sz="1200" dirty="0">
                <a:latin typeface="Courier New" panose="02070309020205020404" pitchFamily="49" charset="0"/>
                <a:cs typeface="Courier New" panose="02070309020205020404" pitchFamily="49" charset="0"/>
              </a:rPr>
              <a:t>    """</a:t>
            </a:r>
          </a:p>
          <a:p>
            <a:pPr marL="274320" lvl="1" indent="0">
              <a:buNone/>
            </a:pPr>
            <a:r>
              <a:rPr lang="en-US" sz="1200" dirty="0">
                <a:latin typeface="Courier New" panose="02070309020205020404" pitchFamily="49" charset="0"/>
                <a:cs typeface="Courier New" panose="02070309020205020404" pitchFamily="49" charset="0"/>
              </a:rPr>
              <a:t>    if not keyword:</a:t>
            </a:r>
          </a:p>
          <a:p>
            <a:pPr marL="274320" lvl="1" indent="0">
              <a:buNone/>
            </a:pPr>
            <a:r>
              <a:rPr lang="en-US" sz="1200" dirty="0">
                <a:latin typeface="Courier New" panose="02070309020205020404" pitchFamily="49" charset="0"/>
                <a:cs typeface="Courier New" panose="02070309020205020404" pitchFamily="49" charset="0"/>
              </a:rPr>
              <a:t>        # we use Python list slicing to limit results based on the </a:t>
            </a:r>
            <a:r>
              <a:rPr lang="en-US" sz="1200" dirty="0" err="1">
                <a:latin typeface="Courier New" panose="02070309020205020404" pitchFamily="49" charset="0"/>
                <a:cs typeface="Courier New" panose="02070309020205020404" pitchFamily="49" charset="0"/>
              </a:rPr>
              <a:t>max_results</a:t>
            </a:r>
            <a:r>
              <a:rPr lang="en-US" sz="1200" dirty="0">
                <a:latin typeface="Courier New" panose="02070309020205020404" pitchFamily="49" charset="0"/>
                <a:cs typeface="Courier New" panose="02070309020205020404" pitchFamily="49" charset="0"/>
              </a:rPr>
              <a:t> query parameter</a:t>
            </a:r>
          </a:p>
          <a:p>
            <a:pPr marL="274320" lvl="1" indent="0">
              <a:buNone/>
            </a:pPr>
            <a:r>
              <a:rPr lang="en-US" sz="1200" dirty="0">
                <a:latin typeface="Courier New" panose="02070309020205020404" pitchFamily="49" charset="0"/>
                <a:cs typeface="Courier New" panose="02070309020205020404" pitchFamily="49" charset="0"/>
              </a:rPr>
              <a:t>        return {"results": RECIPES[:</a:t>
            </a:r>
            <a:r>
              <a:rPr lang="en-US" sz="1200" dirty="0" err="1">
                <a:latin typeface="Courier New" panose="02070309020205020404" pitchFamily="49" charset="0"/>
                <a:cs typeface="Courier New" panose="02070309020205020404" pitchFamily="49" charset="0"/>
              </a:rPr>
              <a:t>max_results</a:t>
            </a:r>
            <a:r>
              <a:rPr lang="en-US" sz="1200" dirty="0">
                <a:latin typeface="Courier New" panose="02070309020205020404" pitchFamily="49" charset="0"/>
                <a:cs typeface="Courier New" panose="02070309020205020404" pitchFamily="49" charset="0"/>
              </a:rPr>
              <a:t>]}  # 6 Python list slicing</a:t>
            </a:r>
          </a:p>
          <a:p>
            <a:pPr marL="274320" lvl="1" indent="0">
              <a:buNone/>
            </a:pPr>
            <a:r>
              <a:rPr lang="en-US" sz="1200" dirty="0">
                <a:latin typeface="Courier New" panose="02070309020205020404" pitchFamily="49" charset="0"/>
                <a:cs typeface="Courier New" panose="02070309020205020404" pitchFamily="49" charset="0"/>
              </a:rPr>
              <a:t>    results = filter(lambda recipe: </a:t>
            </a:r>
            <a:r>
              <a:rPr lang="en-US" sz="1200" dirty="0" err="1">
                <a:latin typeface="Courier New" panose="02070309020205020404" pitchFamily="49" charset="0"/>
                <a:cs typeface="Courier New" panose="02070309020205020404" pitchFamily="49" charset="0"/>
              </a:rPr>
              <a:t>keyword.lower</a:t>
            </a:r>
            <a:r>
              <a:rPr lang="en-US" sz="1200" dirty="0">
                <a:latin typeface="Courier New" panose="02070309020205020404" pitchFamily="49" charset="0"/>
                <a:cs typeface="Courier New" panose="02070309020205020404" pitchFamily="49" charset="0"/>
              </a:rPr>
              <a:t>() in recipe["label"].lower(), RECIPES)  </a:t>
            </a:r>
            <a:r>
              <a:rPr lang="en-US" sz="1200" b="1" dirty="0">
                <a:latin typeface="Courier New" panose="02070309020205020404" pitchFamily="49" charset="0"/>
                <a:cs typeface="Courier New" panose="02070309020205020404" pitchFamily="49" charset="0"/>
              </a:rPr>
              <a:t># 7 Python </a:t>
            </a:r>
            <a:r>
              <a:rPr lang="en-US" sz="1200" b="1" dirty="0">
                <a:latin typeface="Courier New" panose="02070309020205020404" pitchFamily="49" charset="0"/>
                <a:cs typeface="Courier New" panose="02070309020205020404" pitchFamily="49" charset="0"/>
                <a:hlinkClick r:id="rId3"/>
              </a:rPr>
              <a:t>filter</a:t>
            </a:r>
            <a:r>
              <a:rPr lang="en-US" sz="1200" b="1" dirty="0">
                <a:latin typeface="Courier New" panose="02070309020205020404" pitchFamily="49" charset="0"/>
                <a:cs typeface="Courier New" panose="02070309020205020404" pitchFamily="49" charset="0"/>
              </a:rPr>
              <a:t> capability for a very basic keyword search on our toy dataset</a:t>
            </a:r>
          </a:p>
          <a:p>
            <a:pPr marL="274320" lvl="1" indent="0">
              <a:buNone/>
            </a:pPr>
            <a:r>
              <a:rPr lang="en-US" sz="1200" dirty="0">
                <a:latin typeface="Courier New" panose="02070309020205020404" pitchFamily="49" charset="0"/>
                <a:cs typeface="Courier New" panose="02070309020205020404" pitchFamily="49" charset="0"/>
              </a:rPr>
              <a:t>    return {"results": list(results)[:</a:t>
            </a:r>
            <a:r>
              <a:rPr lang="en-US" sz="1200" dirty="0" err="1">
                <a:latin typeface="Courier New" panose="02070309020205020404" pitchFamily="49" charset="0"/>
                <a:cs typeface="Courier New" panose="02070309020205020404" pitchFamily="49" charset="0"/>
              </a:rPr>
              <a:t>max_results</a:t>
            </a:r>
            <a:r>
              <a:rPr lang="en-US" sz="1200" dirty="0">
                <a:latin typeface="Courier New" panose="02070309020205020404" pitchFamily="49" charset="0"/>
                <a:cs typeface="Courier New" panose="02070309020205020404" pitchFamily="49" charset="0"/>
              </a:rPr>
              <a:t>]}</a:t>
            </a:r>
          </a:p>
          <a:p>
            <a:r>
              <a:rPr lang="en-US" sz="1400" dirty="0"/>
              <a:t>Notice that for each argument, we specify its type and default. Both are Optional which comes from the Python standard library typing module.</a:t>
            </a:r>
          </a:p>
          <a:p>
            <a:r>
              <a:rPr lang="en-US" sz="1400" b="0" i="0" dirty="0">
                <a:effectLst/>
              </a:rPr>
              <a:t>We use the Python </a:t>
            </a:r>
            <a:r>
              <a:rPr lang="en-US" sz="1400" b="0" i="0" u="none" strike="noStrike" dirty="0">
                <a:solidFill>
                  <a:srgbClr val="007BFF"/>
                </a:solidFill>
                <a:effectLst/>
                <a:hlinkClick r:id="rId3"/>
              </a:rPr>
              <a:t>filter</a:t>
            </a:r>
            <a:r>
              <a:rPr lang="en-US" sz="1400" b="0" i="0" dirty="0">
                <a:effectLst/>
              </a:rPr>
              <a:t> capability for a very basic keyword search on our toy dataset</a:t>
            </a:r>
            <a:endParaRPr lang="en-US" sz="1400" dirty="0"/>
          </a:p>
          <a:p>
            <a:r>
              <a:rPr lang="en-US" sz="1400" dirty="0"/>
              <a:t>Run the example by going to folder </a:t>
            </a:r>
            <a:r>
              <a:rPr lang="en-US" sz="1400" dirty="0">
                <a:latin typeface="Courier New" panose="02070309020205020404" pitchFamily="49" charset="0"/>
                <a:cs typeface="Courier New" panose="02070309020205020404" pitchFamily="49" charset="0"/>
              </a:rPr>
              <a:t>part-03-query-parameters</a:t>
            </a:r>
          </a:p>
          <a:p>
            <a:pPr lvl="1"/>
            <a:r>
              <a:rPr lang="en-US" sz="1200" dirty="0">
                <a:latin typeface="Courier New" panose="02070309020205020404" pitchFamily="49" charset="0"/>
                <a:cs typeface="Courier New" panose="02070309020205020404" pitchFamily="49" charset="0"/>
              </a:rPr>
              <a:t>poetry install</a:t>
            </a:r>
          </a:p>
          <a:p>
            <a:pPr lvl="1"/>
            <a:r>
              <a:rPr lang="en-US" sz="1200" dirty="0">
                <a:latin typeface="Courier New" panose="02070309020205020404" pitchFamily="49" charset="0"/>
                <a:cs typeface="Courier New" panose="02070309020205020404" pitchFamily="49" charset="0"/>
              </a:rPr>
              <a:t>poetry run python app/main.py</a:t>
            </a:r>
          </a:p>
          <a:p>
            <a:r>
              <a:rPr lang="en-US" sz="1400" dirty="0"/>
              <a:t>Execute by going to: </a:t>
            </a:r>
            <a:endParaRPr lang="en-GB" sz="1400" dirty="0"/>
          </a:p>
          <a:p>
            <a:pPr lvl="1"/>
            <a:r>
              <a:rPr lang="es-ES" sz="1200" dirty="0">
                <a:hlinkClick r:id="rId4"/>
              </a:rPr>
              <a:t>http://localhost:8001/search/?keyword=chicken&amp;max_results=10</a:t>
            </a:r>
            <a:r>
              <a:rPr lang="es-ES" sz="1200" dirty="0"/>
              <a:t> </a:t>
            </a:r>
          </a:p>
        </p:txBody>
      </p:sp>
    </p:spTree>
    <p:extLst>
      <p:ext uri="{BB962C8B-B14F-4D97-AF65-F5344CB8AC3E}">
        <p14:creationId xmlns:p14="http://schemas.microsoft.com/office/powerpoint/2010/main" val="29630027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a:xfrm>
            <a:off x="457200" y="152400"/>
            <a:ext cx="8651304" cy="990600"/>
          </a:xfrm>
        </p:spPr>
        <p:txBody>
          <a:bodyPr>
            <a:normAutofit fontScale="90000"/>
          </a:bodyPr>
          <a:lstStyle/>
          <a:p>
            <a:r>
              <a:rPr lang="en-GB" dirty="0"/>
              <a:t>Tutorial </a:t>
            </a:r>
            <a:r>
              <a:rPr lang="en-GB" dirty="0" err="1"/>
              <a:t>FastAPI</a:t>
            </a:r>
            <a:r>
              <a:rPr lang="en-GB" dirty="0"/>
              <a:t> (5): </a:t>
            </a:r>
            <a:r>
              <a:rPr lang="es-ES" dirty="0" err="1"/>
              <a:t>Pydantic</a:t>
            </a:r>
            <a:r>
              <a:rPr lang="es-ES" dirty="0"/>
              <a:t> </a:t>
            </a:r>
            <a:r>
              <a:rPr lang="es-ES" dirty="0" err="1"/>
              <a:t>Schemas</a:t>
            </a:r>
            <a:r>
              <a:rPr lang="es-ES" dirty="0"/>
              <a:t> (</a:t>
            </a:r>
            <a:r>
              <a:rPr lang="es-ES" dirty="0" err="1">
                <a:hlinkClick r:id="rId2"/>
              </a:rPr>
              <a:t>part</a:t>
            </a:r>
            <a:r>
              <a:rPr lang="es-ES" dirty="0">
                <a:hlinkClick r:id="rId2"/>
              </a:rPr>
              <a:t> 4</a:t>
            </a:r>
            <a:r>
              <a:rPr lang="es-E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69</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137150"/>
          </a:xfrm>
        </p:spPr>
        <p:txBody>
          <a:bodyPr>
            <a:normAutofit lnSpcReduction="10000"/>
          </a:bodyPr>
          <a:lstStyle/>
          <a:p>
            <a:r>
              <a:rPr lang="en-GB" sz="1100" dirty="0" err="1">
                <a:hlinkClick r:id="rId3"/>
              </a:rPr>
              <a:t>Pydantic</a:t>
            </a:r>
            <a:r>
              <a:rPr lang="en-GB" sz="1100" dirty="0"/>
              <a:t> allows for </a:t>
            </a:r>
            <a:r>
              <a:rPr lang="en-US" sz="1100" dirty="0"/>
              <a:t>Data validation and settings management using python type annotations. It is a tool which allows you to be much more precise with your data structures</a:t>
            </a:r>
          </a:p>
          <a:p>
            <a:pPr lvl="1"/>
            <a:r>
              <a:rPr lang="en-US" sz="1000" dirty="0"/>
              <a:t>Until now we have used a dictionary to define a </a:t>
            </a:r>
            <a:r>
              <a:rPr lang="en-US" sz="1000" dirty="0">
                <a:latin typeface="Courier New" panose="02070309020205020404" pitchFamily="49" charset="0"/>
                <a:cs typeface="Courier New" panose="02070309020205020404" pitchFamily="49" charset="0"/>
              </a:rPr>
              <a:t>Recipe</a:t>
            </a:r>
            <a:r>
              <a:rPr lang="en-US" sz="1000" dirty="0"/>
              <a:t>, now we will use an object</a:t>
            </a:r>
            <a:endParaRPr lang="en-GB" sz="1000" dirty="0"/>
          </a:p>
          <a:p>
            <a:r>
              <a:rPr lang="en-GB" sz="1100" dirty="0"/>
              <a:t>Example:</a:t>
            </a:r>
          </a:p>
          <a:p>
            <a:pPr marL="274320" lvl="1" indent="0">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pydantic</a:t>
            </a:r>
            <a:r>
              <a:rPr lang="en-US" sz="1000" dirty="0">
                <a:latin typeface="Courier New" panose="02070309020205020404" pitchFamily="49" charset="0"/>
                <a:cs typeface="Courier New" panose="02070309020205020404" pitchFamily="49" charset="0"/>
              </a:rPr>
              <a:t> import </a:t>
            </a:r>
            <a:r>
              <a:rPr lang="en-US" sz="1000" dirty="0" err="1">
                <a:latin typeface="Courier New" panose="02070309020205020404" pitchFamily="49" charset="0"/>
                <a:cs typeface="Courier New" panose="02070309020205020404" pitchFamily="49" charset="0"/>
              </a:rPr>
              <a:t>BaseModel</a:t>
            </a:r>
            <a:endParaRPr lang="en-US" sz="1000" dirty="0">
              <a:latin typeface="Courier New" panose="02070309020205020404" pitchFamily="49" charset="0"/>
              <a:cs typeface="Courier New" panose="02070309020205020404" pitchFamily="49" charset="0"/>
            </a:endParaRPr>
          </a:p>
          <a:p>
            <a:pPr marL="274320" lvl="1" indent="0">
              <a:buNone/>
            </a:pPr>
            <a:r>
              <a:rPr lang="en-US" sz="1000" dirty="0">
                <a:latin typeface="Courier New" panose="02070309020205020404" pitchFamily="49" charset="0"/>
                <a:cs typeface="Courier New" panose="02070309020205020404" pitchFamily="49" charset="0"/>
              </a:rPr>
              <a:t>class </a:t>
            </a:r>
            <a:r>
              <a:rPr lang="en-US" sz="1000" b="1" dirty="0">
                <a:latin typeface="Courier New" panose="02070309020205020404" pitchFamily="49" charset="0"/>
                <a:cs typeface="Courier New" panose="02070309020205020404" pitchFamily="49" charset="0"/>
              </a:rPr>
              <a:t>Recipe</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BaseModel</a:t>
            </a:r>
            <a:r>
              <a:rPr lang="en-US" sz="1000" dirty="0">
                <a:latin typeface="Courier New" panose="02070309020205020404" pitchFamily="49" charset="0"/>
                <a:cs typeface="Courier New" panose="02070309020205020404" pitchFamily="49" charset="0"/>
              </a:rPr>
              <a:t>):</a:t>
            </a:r>
          </a:p>
          <a:p>
            <a:pPr marL="274320" lvl="1" indent="0">
              <a:buNone/>
            </a:pPr>
            <a:r>
              <a:rPr lang="en-US" sz="1000" dirty="0">
                <a:latin typeface="Courier New" panose="02070309020205020404" pitchFamily="49" charset="0"/>
                <a:cs typeface="Courier New" panose="02070309020205020404" pitchFamily="49" charset="0"/>
              </a:rPr>
              <a:t>    id: int</a:t>
            </a:r>
          </a:p>
          <a:p>
            <a:pPr marL="274320" lvl="1" indent="0">
              <a:buNone/>
            </a:pPr>
            <a:r>
              <a:rPr lang="en-US" sz="1000" dirty="0">
                <a:latin typeface="Courier New" panose="02070309020205020404" pitchFamily="49" charset="0"/>
                <a:cs typeface="Courier New" panose="02070309020205020404" pitchFamily="49" charset="0"/>
              </a:rPr>
              <a:t>    label: str</a:t>
            </a:r>
          </a:p>
          <a:p>
            <a:pPr marL="274320" lvl="1" indent="0">
              <a:buNone/>
            </a:pPr>
            <a:r>
              <a:rPr lang="en-US" sz="1000" dirty="0">
                <a:latin typeface="Courier New" panose="02070309020205020404" pitchFamily="49" charset="0"/>
                <a:cs typeface="Courier New" panose="02070309020205020404" pitchFamily="49" charset="0"/>
              </a:rPr>
              <a:t>    source: str</a:t>
            </a:r>
          </a:p>
          <a:p>
            <a:pPr marL="274320" lvl="1" indent="0">
              <a:buNone/>
            </a:pPr>
            <a:endParaRPr lang="en-US" sz="1000" dirty="0">
              <a:latin typeface="Courier New" panose="02070309020205020404" pitchFamily="49" charset="0"/>
              <a:cs typeface="Courier New" panose="02070309020205020404" pitchFamily="49" charset="0"/>
            </a:endParaRPr>
          </a:p>
          <a:p>
            <a:pPr marL="274320" lvl="1" indent="0">
              <a:buNone/>
            </a:pPr>
            <a:r>
              <a:rPr lang="en-US" sz="1000" dirty="0" err="1">
                <a:latin typeface="Courier New" panose="02070309020205020404" pitchFamily="49" charset="0"/>
                <a:cs typeface="Courier New" panose="02070309020205020404" pitchFamily="49" charset="0"/>
              </a:rPr>
              <a:t>raw_recipe</a:t>
            </a:r>
            <a:r>
              <a:rPr lang="en-US" sz="1000" dirty="0">
                <a:latin typeface="Courier New" panose="02070309020205020404" pitchFamily="49" charset="0"/>
                <a:cs typeface="Courier New" panose="02070309020205020404" pitchFamily="49" charset="0"/>
              </a:rPr>
              <a:t> = {'id': 1, 'label': 'Lasagna', 'source': 'Grandma Wisdom'}</a:t>
            </a:r>
          </a:p>
          <a:p>
            <a:pPr marL="274320" lvl="1" indent="0">
              <a:buNone/>
            </a:pPr>
            <a:r>
              <a:rPr lang="en-US" sz="1000" dirty="0" err="1">
                <a:latin typeface="Courier New" panose="02070309020205020404" pitchFamily="49" charset="0"/>
                <a:cs typeface="Courier New" panose="02070309020205020404" pitchFamily="49" charset="0"/>
              </a:rPr>
              <a:t>structured_recipe</a:t>
            </a:r>
            <a:r>
              <a:rPr lang="en-US" sz="1000" dirty="0">
                <a:latin typeface="Courier New" panose="02070309020205020404" pitchFamily="49" charset="0"/>
                <a:cs typeface="Courier New" panose="02070309020205020404" pitchFamily="49" charset="0"/>
              </a:rPr>
              <a:t> = Recipe(**</a:t>
            </a:r>
            <a:r>
              <a:rPr lang="en-US" sz="1000" dirty="0" err="1">
                <a:latin typeface="Courier New" panose="02070309020205020404" pitchFamily="49" charset="0"/>
                <a:cs typeface="Courier New" panose="02070309020205020404" pitchFamily="49" charset="0"/>
              </a:rPr>
              <a:t>raw_recipe</a:t>
            </a:r>
            <a:r>
              <a:rPr lang="en-US" sz="1000" dirty="0">
                <a:latin typeface="Courier New" panose="02070309020205020404" pitchFamily="49" charset="0"/>
                <a:cs typeface="Courier New" panose="02070309020205020404" pitchFamily="49" charset="0"/>
              </a:rPr>
              <a:t>)</a:t>
            </a:r>
          </a:p>
          <a:p>
            <a:pPr marL="274320" lvl="1" indent="0">
              <a:buNone/>
            </a:pPr>
            <a:r>
              <a:rPr lang="en-US" sz="1000" dirty="0">
                <a:latin typeface="Courier New" panose="02070309020205020404" pitchFamily="49" charset="0"/>
                <a:cs typeface="Courier New" panose="02070309020205020404" pitchFamily="49" charset="0"/>
              </a:rPr>
              <a:t>print(structured_recipe.id) #&gt; 1</a:t>
            </a:r>
          </a:p>
          <a:p>
            <a:r>
              <a:rPr lang="en-GB" sz="1100" dirty="0" err="1"/>
              <a:t>Pydantic</a:t>
            </a:r>
            <a:r>
              <a:rPr lang="en-US" sz="1100" dirty="0"/>
              <a:t> models may inherit not only from </a:t>
            </a:r>
            <a:r>
              <a:rPr lang="en-US" sz="1100" dirty="0" err="1">
                <a:latin typeface="Courier New" panose="02070309020205020404" pitchFamily="49" charset="0"/>
                <a:cs typeface="Courier New" panose="02070309020205020404" pitchFamily="49" charset="0"/>
              </a:rPr>
              <a:t>BaseModel</a:t>
            </a:r>
            <a:r>
              <a:rPr lang="en-US" sz="1100" dirty="0"/>
              <a:t> and use typing module’s standard types. You can use </a:t>
            </a:r>
            <a:r>
              <a:rPr lang="en-GB" sz="1100" dirty="0" err="1"/>
              <a:t>Pydantic</a:t>
            </a:r>
            <a:r>
              <a:rPr lang="en-US" sz="1100" dirty="0"/>
              <a:t> recursively:</a:t>
            </a:r>
          </a:p>
          <a:p>
            <a:pPr marL="274320" lvl="1" indent="0">
              <a:buNone/>
            </a:pPr>
            <a:r>
              <a:rPr lang="en-US" sz="1000" dirty="0">
                <a:latin typeface="Courier New" panose="02070309020205020404" pitchFamily="49" charset="0"/>
                <a:cs typeface="Courier New" panose="02070309020205020404" pitchFamily="49" charset="0"/>
              </a:rPr>
              <a:t>from </a:t>
            </a:r>
            <a:r>
              <a:rPr lang="en-US" sz="1000" b="1" dirty="0" err="1">
                <a:latin typeface="Courier New" panose="02070309020205020404" pitchFamily="49" charset="0"/>
                <a:cs typeface="Courier New" panose="02070309020205020404" pitchFamily="49" charset="0"/>
              </a:rPr>
              <a:t>pydantic</a:t>
            </a:r>
            <a:r>
              <a:rPr lang="en-US" sz="1000" dirty="0">
                <a:latin typeface="Courier New" panose="02070309020205020404" pitchFamily="49" charset="0"/>
                <a:cs typeface="Courier New" panose="02070309020205020404" pitchFamily="49" charset="0"/>
              </a:rPr>
              <a:t> import </a:t>
            </a:r>
            <a:r>
              <a:rPr lang="en-US" sz="1000" b="1" dirty="0" err="1">
                <a:latin typeface="Courier New" panose="02070309020205020404" pitchFamily="49" charset="0"/>
                <a:cs typeface="Courier New" panose="02070309020205020404" pitchFamily="49" charset="0"/>
              </a:rPr>
              <a:t>BaseModel</a:t>
            </a:r>
            <a:endParaRPr lang="en-US" sz="1000" b="1" dirty="0">
              <a:latin typeface="Courier New" panose="02070309020205020404" pitchFamily="49" charset="0"/>
              <a:cs typeface="Courier New" panose="02070309020205020404" pitchFamily="49" charset="0"/>
            </a:endParaRPr>
          </a:p>
          <a:p>
            <a:pPr marL="274320" lvl="1" indent="0">
              <a:buNone/>
            </a:pPr>
            <a:endParaRPr lang="en-US" sz="1000" dirty="0">
              <a:latin typeface="Courier New" panose="02070309020205020404" pitchFamily="49" charset="0"/>
              <a:cs typeface="Courier New" panose="02070309020205020404" pitchFamily="49" charset="0"/>
            </a:endParaRPr>
          </a:p>
          <a:p>
            <a:pPr marL="274320" lvl="1" indent="0">
              <a:buNone/>
            </a:pPr>
            <a:r>
              <a:rPr lang="en-US" sz="1000" dirty="0">
                <a:latin typeface="Courier New" panose="02070309020205020404" pitchFamily="49" charset="0"/>
                <a:cs typeface="Courier New" panose="02070309020205020404" pitchFamily="49" charset="0"/>
              </a:rPr>
              <a:t>class </a:t>
            </a:r>
            <a:r>
              <a:rPr lang="en-US" sz="1000" b="1" dirty="0">
                <a:latin typeface="Courier New" panose="02070309020205020404" pitchFamily="49" charset="0"/>
                <a:cs typeface="Courier New" panose="02070309020205020404" pitchFamily="49" charset="0"/>
              </a:rPr>
              <a:t>Car(</a:t>
            </a:r>
            <a:r>
              <a:rPr lang="en-US" sz="1000" b="1" dirty="0" err="1">
                <a:latin typeface="Courier New" panose="02070309020205020404" pitchFamily="49" charset="0"/>
                <a:cs typeface="Courier New" panose="02070309020205020404" pitchFamily="49" charset="0"/>
              </a:rPr>
              <a:t>BaseModel</a:t>
            </a:r>
            <a:r>
              <a:rPr lang="en-US" sz="1000" b="1" dirty="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a:t>
            </a:r>
          </a:p>
          <a:p>
            <a:pPr marL="274320" lvl="1" indent="0">
              <a:buNone/>
            </a:pPr>
            <a:r>
              <a:rPr lang="en-US" sz="1000" dirty="0">
                <a:latin typeface="Courier New" panose="02070309020205020404" pitchFamily="49" charset="0"/>
                <a:cs typeface="Courier New" panose="02070309020205020404" pitchFamily="49" charset="0"/>
              </a:rPr>
              <a:t>    brand: str</a:t>
            </a:r>
          </a:p>
          <a:p>
            <a:pPr marL="274320" lvl="1" indent="0">
              <a:buNone/>
            </a:pPr>
            <a:r>
              <a:rPr lang="en-US" sz="1000" dirty="0">
                <a:latin typeface="Courier New" panose="02070309020205020404" pitchFamily="49" charset="0"/>
                <a:cs typeface="Courier New" panose="02070309020205020404" pitchFamily="49" charset="0"/>
              </a:rPr>
              <a:t>    color: str</a:t>
            </a:r>
          </a:p>
          <a:p>
            <a:pPr marL="274320" lvl="1" indent="0">
              <a:buNone/>
            </a:pPr>
            <a:r>
              <a:rPr lang="en-US" sz="1000" dirty="0">
                <a:latin typeface="Courier New" panose="02070309020205020404" pitchFamily="49" charset="0"/>
                <a:cs typeface="Courier New" panose="02070309020205020404" pitchFamily="49" charset="0"/>
              </a:rPr>
              <a:t>    gears: int</a:t>
            </a:r>
          </a:p>
          <a:p>
            <a:pPr marL="274320" lvl="1" indent="0">
              <a:buNone/>
            </a:pPr>
            <a:endParaRPr lang="en-US" sz="1000" dirty="0">
              <a:latin typeface="Courier New" panose="02070309020205020404" pitchFamily="49" charset="0"/>
              <a:cs typeface="Courier New" panose="02070309020205020404" pitchFamily="49" charset="0"/>
            </a:endParaRPr>
          </a:p>
          <a:p>
            <a:pPr marL="274320" lvl="1" indent="0">
              <a:buNone/>
            </a:pPr>
            <a:endParaRPr lang="en-US" sz="1000" dirty="0">
              <a:latin typeface="Courier New" panose="02070309020205020404" pitchFamily="49" charset="0"/>
              <a:cs typeface="Courier New" panose="02070309020205020404" pitchFamily="49" charset="0"/>
            </a:endParaRPr>
          </a:p>
          <a:p>
            <a:pPr marL="274320" lvl="1" indent="0">
              <a:buNone/>
            </a:pPr>
            <a:r>
              <a:rPr lang="en-US" sz="1000" dirty="0">
                <a:latin typeface="Courier New" panose="02070309020205020404" pitchFamily="49" charset="0"/>
                <a:cs typeface="Courier New" panose="02070309020205020404" pitchFamily="49" charset="0"/>
              </a:rPr>
              <a:t>class </a:t>
            </a:r>
            <a:r>
              <a:rPr lang="en-US" sz="1000" dirty="0" err="1">
                <a:latin typeface="Courier New" panose="02070309020205020404" pitchFamily="49" charset="0"/>
                <a:cs typeface="Courier New" panose="02070309020205020404" pitchFamily="49" charset="0"/>
              </a:rPr>
              <a:t>ParkingLot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BaseModel</a:t>
            </a:r>
            <a:r>
              <a:rPr lang="en-US" sz="1000" dirty="0">
                <a:latin typeface="Courier New" panose="02070309020205020404" pitchFamily="49" charset="0"/>
                <a:cs typeface="Courier New" panose="02070309020205020404" pitchFamily="49" charset="0"/>
              </a:rPr>
              <a:t>):</a:t>
            </a:r>
          </a:p>
          <a:p>
            <a:pPr marL="274320" lvl="1" indent="0">
              <a:buNone/>
            </a:pPr>
            <a:r>
              <a:rPr lang="en-US" sz="1000" dirty="0">
                <a:latin typeface="Courier New" panose="02070309020205020404" pitchFamily="49" charset="0"/>
                <a:cs typeface="Courier New" panose="02070309020205020404" pitchFamily="49" charset="0"/>
              </a:rPr>
              <a:t>    cars: </a:t>
            </a:r>
            <a:r>
              <a:rPr lang="en-US" sz="1000" b="1" dirty="0">
                <a:latin typeface="Courier New" panose="02070309020205020404" pitchFamily="49" charset="0"/>
                <a:cs typeface="Courier New" panose="02070309020205020404" pitchFamily="49" charset="0"/>
              </a:rPr>
              <a:t>List[Car]  </a:t>
            </a:r>
            <a:r>
              <a:rPr lang="en-US" sz="1000" dirty="0">
                <a:latin typeface="Courier New" panose="02070309020205020404" pitchFamily="49" charset="0"/>
                <a:cs typeface="Courier New" panose="02070309020205020404" pitchFamily="49" charset="0"/>
              </a:rPr>
              <a:t># recursively use ‘Car`</a:t>
            </a:r>
          </a:p>
          <a:p>
            <a:pPr marL="274320" lvl="1" indent="0">
              <a:buNone/>
            </a:pPr>
            <a:r>
              <a:rPr lang="en-US" sz="1000" dirty="0">
                <a:latin typeface="Courier New" panose="02070309020205020404" pitchFamily="49" charset="0"/>
                <a:cs typeface="Courier New" panose="02070309020205020404" pitchFamily="49" charset="0"/>
              </a:rPr>
              <a:t>    spaces: int</a:t>
            </a:r>
          </a:p>
        </p:txBody>
      </p:sp>
    </p:spTree>
    <p:extLst>
      <p:ext uri="{BB962C8B-B14F-4D97-AF65-F5344CB8AC3E}">
        <p14:creationId xmlns:p14="http://schemas.microsoft.com/office/powerpoint/2010/main" val="115392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41AE639-CD25-454D-9488-F667CA488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867577"/>
            <a:ext cx="3653420" cy="301844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103386D-C374-4FA0-BC1A-719A00DD5F93}"/>
              </a:ext>
            </a:extLst>
          </p:cNvPr>
          <p:cNvSpPr>
            <a:spLocks noGrp="1"/>
          </p:cNvSpPr>
          <p:nvPr>
            <p:ph type="title"/>
          </p:nvPr>
        </p:nvSpPr>
        <p:spPr/>
        <p:txBody>
          <a:bodyPr/>
          <a:lstStyle/>
          <a:p>
            <a:r>
              <a:rPr lang="es-ES" dirty="0"/>
              <a:t>Software </a:t>
            </a:r>
            <a:r>
              <a:rPr lang="es-ES" dirty="0" err="1"/>
              <a:t>Architecture</a:t>
            </a:r>
            <a:r>
              <a:rPr lang="es-ES" dirty="0"/>
              <a:t> </a:t>
            </a:r>
            <a:r>
              <a:rPr lang="es-ES" dirty="0" err="1"/>
              <a:t>Patterns</a:t>
            </a:r>
            <a:endParaRPr lang="es-ES" dirty="0"/>
          </a:p>
        </p:txBody>
      </p:sp>
      <p:sp>
        <p:nvSpPr>
          <p:cNvPr id="3" name="Marcador de número de diapositiva 2">
            <a:extLst>
              <a:ext uri="{FF2B5EF4-FFF2-40B4-BE49-F238E27FC236}">
                <a16:creationId xmlns:a16="http://schemas.microsoft.com/office/drawing/2014/main" id="{0839A1D6-92BA-4E5A-AF36-AE4B09D410E0}"/>
              </a:ext>
            </a:extLst>
          </p:cNvPr>
          <p:cNvSpPr>
            <a:spLocks noGrp="1"/>
          </p:cNvSpPr>
          <p:nvPr>
            <p:ph type="sldNum" sz="quarter" idx="12"/>
          </p:nvPr>
        </p:nvSpPr>
        <p:spPr/>
        <p:txBody>
          <a:bodyPr/>
          <a:lstStyle/>
          <a:p>
            <a:fld id="{132FADFE-3B8F-471C-ABF0-DBC7717ECBBC}" type="slidenum">
              <a:rPr lang="es-ES" smtClean="0"/>
              <a:pPr/>
              <a:t>7</a:t>
            </a:fld>
            <a:endParaRPr lang="es-ES"/>
          </a:p>
        </p:txBody>
      </p:sp>
      <p:sp>
        <p:nvSpPr>
          <p:cNvPr id="4" name="Marcador de contenido 3">
            <a:extLst>
              <a:ext uri="{FF2B5EF4-FFF2-40B4-BE49-F238E27FC236}">
                <a16:creationId xmlns:a16="http://schemas.microsoft.com/office/drawing/2014/main" id="{425EA46A-1EC4-4990-8CFC-F0C8E727F783}"/>
              </a:ext>
            </a:extLst>
          </p:cNvPr>
          <p:cNvSpPr>
            <a:spLocks noGrp="1"/>
          </p:cNvSpPr>
          <p:nvPr>
            <p:ph sz="quarter" idx="1"/>
          </p:nvPr>
        </p:nvSpPr>
        <p:spPr>
          <a:xfrm>
            <a:off x="457200" y="1052736"/>
            <a:ext cx="8229600" cy="4937760"/>
          </a:xfrm>
        </p:spPr>
        <p:txBody>
          <a:bodyPr>
            <a:normAutofit/>
          </a:bodyPr>
          <a:lstStyle/>
          <a:p>
            <a:r>
              <a:rPr lang="en-US" sz="2400" b="1" dirty="0"/>
              <a:t>Model-View-Controller</a:t>
            </a:r>
          </a:p>
          <a:p>
            <a:pPr lvl="1"/>
            <a:r>
              <a:rPr lang="en-US" sz="2000" dirty="0"/>
              <a:t>The MVC architecture is a software architectural pattern in which the application logic is divided into three components on the basis of functionality.. </a:t>
            </a:r>
          </a:p>
          <a:p>
            <a:pPr lvl="2"/>
            <a:r>
              <a:rPr lang="en-US" dirty="0"/>
              <a:t>Models — represent how data is stored in the database.</a:t>
            </a:r>
          </a:p>
          <a:p>
            <a:pPr lvl="2"/>
            <a:r>
              <a:rPr lang="en-US" dirty="0"/>
              <a:t>Views — the components that are visible to the user, such as an output or a GUI.</a:t>
            </a:r>
          </a:p>
          <a:p>
            <a:pPr lvl="2"/>
            <a:r>
              <a:rPr lang="en-US" dirty="0"/>
              <a:t>Controllers — the components that act as an interface between models and views.</a:t>
            </a:r>
          </a:p>
          <a:p>
            <a:pPr lvl="2"/>
            <a:endParaRPr lang="es-ES" dirty="0"/>
          </a:p>
        </p:txBody>
      </p:sp>
    </p:spTree>
    <p:extLst>
      <p:ext uri="{BB962C8B-B14F-4D97-AF65-F5344CB8AC3E}">
        <p14:creationId xmlns:p14="http://schemas.microsoft.com/office/powerpoint/2010/main" val="42694677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(6): </a:t>
            </a:r>
            <a:r>
              <a:rPr lang="es-ES" dirty="0" err="1"/>
              <a:t>Using</a:t>
            </a:r>
            <a:r>
              <a:rPr lang="es-ES" dirty="0"/>
              <a:t> </a:t>
            </a:r>
            <a:r>
              <a:rPr lang="es-ES" dirty="0" err="1"/>
              <a:t>Pydantic</a:t>
            </a:r>
            <a:r>
              <a:rPr lang="es-ES" dirty="0"/>
              <a:t> </a:t>
            </a:r>
            <a:r>
              <a:rPr lang="es-ES" dirty="0" err="1"/>
              <a:t>with</a:t>
            </a:r>
            <a:r>
              <a:rPr lang="es-ES" dirty="0"/>
              <a:t> </a:t>
            </a:r>
            <a:r>
              <a:rPr lang="es-ES" dirty="0" err="1"/>
              <a:t>FastAPI</a:t>
            </a:r>
            <a:r>
              <a:rPr lang="es-ES" dirty="0"/>
              <a:t> (</a:t>
            </a:r>
            <a:r>
              <a:rPr lang="es-ES" dirty="0" err="1"/>
              <a:t>part</a:t>
            </a:r>
            <a:r>
              <a:rPr lang="es-ES" dirty="0"/>
              <a:t> 4)</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70</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p:txBody>
          <a:bodyPr>
            <a:normAutofit fontScale="47500" lnSpcReduction="20000"/>
          </a:bodyPr>
          <a:lstStyle/>
          <a:p>
            <a:r>
              <a:rPr lang="en-GB" dirty="0"/>
              <a:t>We update the </a:t>
            </a:r>
            <a:r>
              <a:rPr lang="en-GB" dirty="0">
                <a:latin typeface="Courier New" panose="02070309020205020404" pitchFamily="49" charset="0"/>
                <a:cs typeface="Courier New" panose="02070309020205020404" pitchFamily="49" charset="0"/>
              </a:rPr>
              <a:t>app/main.py </a:t>
            </a:r>
            <a:r>
              <a:rPr lang="en-GB" dirty="0"/>
              <a:t>with the following code declaration for </a:t>
            </a:r>
            <a:r>
              <a:rPr lang="en-GB" dirty="0" err="1">
                <a:latin typeface="Courier New" panose="02070309020205020404" pitchFamily="49" charset="0"/>
                <a:cs typeface="Courier New" panose="02070309020205020404" pitchFamily="49" charset="0"/>
              </a:rPr>
              <a:t>fetch_recipe</a:t>
            </a:r>
            <a:r>
              <a:rPr lang="en-GB" dirty="0"/>
              <a:t>:</a:t>
            </a:r>
          </a:p>
          <a:p>
            <a:pPr marL="274320" lvl="1" indent="0">
              <a:buNone/>
            </a:pPr>
            <a:r>
              <a:rPr lang="en-GB" dirty="0">
                <a:latin typeface="Courier New" panose="02070309020205020404" pitchFamily="49" charset="0"/>
                <a:cs typeface="Courier New" panose="02070309020205020404" pitchFamily="49" charset="0"/>
              </a:rPr>
              <a:t>from </a:t>
            </a:r>
            <a:r>
              <a:rPr lang="en-GB" b="1" dirty="0" err="1">
                <a:latin typeface="Courier New" panose="02070309020205020404" pitchFamily="49" charset="0"/>
                <a:cs typeface="Courier New" panose="02070309020205020404" pitchFamily="49" charset="0"/>
              </a:rPr>
              <a:t>app.schemas</a:t>
            </a:r>
            <a:r>
              <a:rPr lang="en-GB" b="1"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import </a:t>
            </a:r>
            <a:r>
              <a:rPr lang="en-GB" b="1" dirty="0" err="1">
                <a:latin typeface="Courier New" panose="02070309020205020404" pitchFamily="49" charset="0"/>
                <a:cs typeface="Courier New" panose="02070309020205020404" pitchFamily="49" charset="0"/>
              </a:rPr>
              <a:t>RecipeSearchResults</a:t>
            </a:r>
            <a:r>
              <a:rPr lang="en-GB" b="1" dirty="0">
                <a:latin typeface="Courier New" panose="02070309020205020404" pitchFamily="49" charset="0"/>
                <a:cs typeface="Courier New" panose="02070309020205020404" pitchFamily="49" charset="0"/>
              </a:rPr>
              <a:t>, Recipe, </a:t>
            </a:r>
            <a:r>
              <a:rPr lang="en-GB" b="1" dirty="0" err="1">
                <a:latin typeface="Courier New" panose="02070309020205020404" pitchFamily="49" charset="0"/>
                <a:cs typeface="Courier New" panose="02070309020205020404" pitchFamily="49" charset="0"/>
              </a:rPr>
              <a:t>RecipeCreate</a:t>
            </a:r>
            <a:endParaRPr lang="en-GB" b="1" dirty="0">
              <a:latin typeface="Courier New" panose="02070309020205020404" pitchFamily="49" charset="0"/>
              <a:cs typeface="Courier New" panose="02070309020205020404" pitchFamily="49" charset="0"/>
            </a:endParaRPr>
          </a:p>
          <a:p>
            <a:pPr marL="274320" lvl="1" indent="0">
              <a:buNone/>
            </a:pPr>
            <a:endParaRPr lang="en-GB" dirty="0">
              <a:latin typeface="Courier New" panose="02070309020205020404" pitchFamily="49" charset="0"/>
              <a:cs typeface="Courier New" panose="02070309020205020404" pitchFamily="49" charset="0"/>
            </a:endParaRPr>
          </a:p>
          <a:p>
            <a:pPr marL="274320" lvl="1" indent="0">
              <a:buNone/>
            </a:pPr>
            <a:r>
              <a:rPr lang="en-GB" b="1" dirty="0">
                <a:latin typeface="Courier New" panose="02070309020205020404" pitchFamily="49" charset="0"/>
                <a:cs typeface="Courier New" panose="02070309020205020404" pitchFamily="49" charset="0"/>
              </a:rPr>
              <a:t># 1 Updated to use a </a:t>
            </a:r>
            <a:r>
              <a:rPr lang="en-GB" b="1" dirty="0" err="1">
                <a:latin typeface="Courier New" panose="02070309020205020404" pitchFamily="49" charset="0"/>
                <a:cs typeface="Courier New" panose="02070309020205020404" pitchFamily="49" charset="0"/>
              </a:rPr>
              <a:t>response_model</a:t>
            </a:r>
            <a:r>
              <a:rPr lang="en-GB"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Here we define the structure of the JSON response, and we do this via </a:t>
            </a:r>
            <a:r>
              <a:rPr lang="en-US" b="1" dirty="0" err="1">
                <a:latin typeface="Courier New" panose="02070309020205020404" pitchFamily="49" charset="0"/>
                <a:cs typeface="Courier New" panose="02070309020205020404" pitchFamily="49" charset="0"/>
              </a:rPr>
              <a:t>Pydantic</a:t>
            </a:r>
            <a:r>
              <a:rPr lang="en-US" b="1" dirty="0">
                <a:latin typeface="Courier New" panose="02070309020205020404" pitchFamily="49" charset="0"/>
                <a:cs typeface="Courier New" panose="02070309020205020404" pitchFamily="49" charset="0"/>
              </a:rPr>
              <a:t>.</a:t>
            </a:r>
            <a:endParaRPr lang="en-GB" b="1" dirty="0">
              <a:latin typeface="Courier New" panose="02070309020205020404" pitchFamily="49" charset="0"/>
              <a:cs typeface="Courier New" panose="02070309020205020404" pitchFamily="49" charset="0"/>
            </a:endParaRPr>
          </a:p>
          <a:p>
            <a:pPr marL="274320" lvl="1" indent="0">
              <a:buNone/>
            </a:pPr>
            <a:r>
              <a:rPr lang="en-GB" dirty="0">
                <a:latin typeface="Courier New" panose="02070309020205020404" pitchFamily="49" charset="0"/>
                <a:cs typeface="Courier New" panose="02070309020205020404" pitchFamily="49" charset="0"/>
              </a:rPr>
              <a:t>@api_router.get("/recipe/{recipe_id}", </a:t>
            </a:r>
            <a:r>
              <a:rPr lang="en-GB" dirty="0" err="1">
                <a:latin typeface="Courier New" panose="02070309020205020404" pitchFamily="49" charset="0"/>
                <a:cs typeface="Courier New" panose="02070309020205020404" pitchFamily="49" charset="0"/>
              </a:rPr>
              <a:t>status_code</a:t>
            </a:r>
            <a:r>
              <a:rPr lang="en-GB" dirty="0">
                <a:latin typeface="Courier New" panose="02070309020205020404" pitchFamily="49" charset="0"/>
                <a:cs typeface="Courier New" panose="02070309020205020404" pitchFamily="49" charset="0"/>
              </a:rPr>
              <a:t>=200, </a:t>
            </a:r>
            <a:r>
              <a:rPr lang="en-GB" b="1" dirty="0" err="1">
                <a:latin typeface="Courier New" panose="02070309020205020404" pitchFamily="49" charset="0"/>
                <a:cs typeface="Courier New" panose="02070309020205020404" pitchFamily="49" charset="0"/>
              </a:rPr>
              <a:t>response_model</a:t>
            </a:r>
            <a:r>
              <a:rPr lang="en-GB" b="1" dirty="0">
                <a:latin typeface="Courier New" panose="02070309020205020404" pitchFamily="49" charset="0"/>
                <a:cs typeface="Courier New" panose="02070309020205020404" pitchFamily="49" charset="0"/>
              </a:rPr>
              <a:t>=Recipe</a:t>
            </a:r>
            <a:r>
              <a:rPr lang="en-GB" dirty="0">
                <a:latin typeface="Courier New" panose="02070309020205020404" pitchFamily="49" charset="0"/>
                <a:cs typeface="Courier New" panose="02070309020205020404" pitchFamily="49" charset="0"/>
              </a:rPr>
              <a:t>)</a:t>
            </a:r>
          </a:p>
          <a:p>
            <a:pPr marL="274320" lvl="1" indent="0">
              <a:buNone/>
            </a:pPr>
            <a:r>
              <a:rPr lang="en-GB" dirty="0">
                <a:latin typeface="Courier New" panose="02070309020205020404" pitchFamily="49" charset="0"/>
                <a:cs typeface="Courier New" panose="02070309020205020404" pitchFamily="49" charset="0"/>
              </a:rPr>
              <a:t>def </a:t>
            </a:r>
            <a:r>
              <a:rPr lang="en-GB" dirty="0" err="1">
                <a:latin typeface="Courier New" panose="02070309020205020404" pitchFamily="49" charset="0"/>
                <a:cs typeface="Courier New" panose="02070309020205020404" pitchFamily="49" charset="0"/>
              </a:rPr>
              <a:t>fetch_recipe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recipe_id</a:t>
            </a:r>
            <a:r>
              <a:rPr lang="en-GB" dirty="0">
                <a:latin typeface="Courier New" panose="02070309020205020404" pitchFamily="49" charset="0"/>
                <a:cs typeface="Courier New" panose="02070309020205020404" pitchFamily="49" charset="0"/>
              </a:rPr>
              <a:t>: int) -&gt; </a:t>
            </a:r>
            <a:r>
              <a:rPr lang="en-GB" dirty="0" err="1">
                <a:latin typeface="Courier New" panose="02070309020205020404" pitchFamily="49" charset="0"/>
                <a:cs typeface="Courier New" panose="02070309020205020404" pitchFamily="49" charset="0"/>
              </a:rPr>
              <a:t>dict</a:t>
            </a:r>
            <a:r>
              <a:rPr lang="en-GB" dirty="0">
                <a:latin typeface="Courier New" panose="02070309020205020404" pitchFamily="49" charset="0"/>
                <a:cs typeface="Courier New" panose="02070309020205020404" pitchFamily="49" charset="0"/>
              </a:rPr>
              <a:t>:</a:t>
            </a:r>
          </a:p>
          <a:p>
            <a:pPr marL="274320" lvl="1" indent="0">
              <a:buNone/>
            </a:pPr>
            <a:r>
              <a:rPr lang="en-GB" dirty="0">
                <a:latin typeface="Courier New" panose="02070309020205020404" pitchFamily="49" charset="0"/>
                <a:cs typeface="Courier New" panose="02070309020205020404" pitchFamily="49" charset="0"/>
              </a:rPr>
              <a:t>    """</a:t>
            </a:r>
          </a:p>
          <a:p>
            <a:pPr marL="274320" lvl="1" indent="0">
              <a:buNone/>
            </a:pPr>
            <a:r>
              <a:rPr lang="en-GB" dirty="0">
                <a:latin typeface="Courier New" panose="02070309020205020404" pitchFamily="49" charset="0"/>
                <a:cs typeface="Courier New" panose="02070309020205020404" pitchFamily="49" charset="0"/>
              </a:rPr>
              <a:t>    Fetch a single recipe by ID</a:t>
            </a:r>
          </a:p>
          <a:p>
            <a:pPr marL="274320" lvl="1" indent="0">
              <a:buNone/>
            </a:pPr>
            <a:r>
              <a:rPr lang="en-GB" dirty="0">
                <a:latin typeface="Courier New" panose="02070309020205020404" pitchFamily="49" charset="0"/>
                <a:cs typeface="Courier New" panose="02070309020205020404" pitchFamily="49" charset="0"/>
              </a:rPr>
              <a:t>    """</a:t>
            </a:r>
          </a:p>
          <a:p>
            <a:pPr marL="274320" lvl="1" indent="0">
              <a:buNone/>
            </a:pPr>
            <a:r>
              <a:rPr lang="en-GB" dirty="0">
                <a:latin typeface="Courier New" panose="02070309020205020404" pitchFamily="49" charset="0"/>
                <a:cs typeface="Courier New" panose="02070309020205020404" pitchFamily="49" charset="0"/>
              </a:rPr>
              <a:t>    result = [recipe for recipe in RECIPES if recipe["id"] == </a:t>
            </a:r>
            <a:r>
              <a:rPr lang="en-GB" dirty="0" err="1">
                <a:latin typeface="Courier New" panose="02070309020205020404" pitchFamily="49" charset="0"/>
                <a:cs typeface="Courier New" panose="02070309020205020404" pitchFamily="49" charset="0"/>
              </a:rPr>
              <a:t>recipe_id</a:t>
            </a:r>
            <a:r>
              <a:rPr lang="en-GB" dirty="0">
                <a:latin typeface="Courier New" panose="02070309020205020404" pitchFamily="49" charset="0"/>
                <a:cs typeface="Courier New" panose="02070309020205020404" pitchFamily="49" charset="0"/>
              </a:rPr>
              <a:t>]</a:t>
            </a:r>
          </a:p>
          <a:p>
            <a:pPr marL="274320" lvl="1" indent="0">
              <a:buNone/>
            </a:pPr>
            <a:r>
              <a:rPr lang="en-GB" dirty="0">
                <a:latin typeface="Courier New" panose="02070309020205020404" pitchFamily="49" charset="0"/>
                <a:cs typeface="Courier New" panose="02070309020205020404" pitchFamily="49" charset="0"/>
              </a:rPr>
              <a:t>    if result:</a:t>
            </a:r>
          </a:p>
          <a:p>
            <a:pPr marL="274320" lvl="1" indent="0">
              <a:buNone/>
            </a:pPr>
            <a:r>
              <a:rPr lang="en-GB" dirty="0">
                <a:latin typeface="Courier New" panose="02070309020205020404" pitchFamily="49" charset="0"/>
                <a:cs typeface="Courier New" panose="02070309020205020404" pitchFamily="49" charset="0"/>
              </a:rPr>
              <a:t>        return result[0]</a:t>
            </a:r>
          </a:p>
          <a:p>
            <a:pPr marL="274320" lvl="1" indent="0">
              <a:buNone/>
            </a:pPr>
            <a:endParaRPr lang="en-GB" dirty="0"/>
          </a:p>
          <a:p>
            <a:r>
              <a:rPr lang="en-GB" dirty="0"/>
              <a:t>We have declared in </a:t>
            </a:r>
            <a:r>
              <a:rPr lang="en-GB" dirty="0">
                <a:latin typeface="Courier New" panose="02070309020205020404" pitchFamily="49" charset="0"/>
                <a:cs typeface="Courier New" panose="02070309020205020404" pitchFamily="49" charset="0"/>
              </a:rPr>
              <a:t>app/schemas.py file</a:t>
            </a:r>
            <a:r>
              <a:rPr lang="en-GB" dirty="0"/>
              <a:t>, the following model:</a:t>
            </a:r>
          </a:p>
          <a:p>
            <a:pPr marL="274320" lvl="1" indent="0">
              <a:buNone/>
            </a:pPr>
            <a:r>
              <a:rPr lang="en-GB" dirty="0">
                <a:latin typeface="Courier New" panose="02070309020205020404" pitchFamily="49" charset="0"/>
                <a:cs typeface="Courier New" panose="02070309020205020404" pitchFamily="49" charset="0"/>
              </a:rPr>
              <a:t>from </a:t>
            </a:r>
            <a:r>
              <a:rPr lang="en-GB" b="1" dirty="0" err="1">
                <a:latin typeface="Courier New" panose="02070309020205020404" pitchFamily="49" charset="0"/>
                <a:cs typeface="Courier New" panose="02070309020205020404" pitchFamily="49" charset="0"/>
              </a:rPr>
              <a:t>pydantic</a:t>
            </a:r>
            <a:r>
              <a:rPr lang="en-GB" dirty="0">
                <a:latin typeface="Courier New" panose="02070309020205020404" pitchFamily="49" charset="0"/>
                <a:cs typeface="Courier New" panose="02070309020205020404" pitchFamily="49" charset="0"/>
              </a:rPr>
              <a:t> import </a:t>
            </a:r>
            <a:r>
              <a:rPr lang="en-GB" b="1" dirty="0" err="1">
                <a:latin typeface="Courier New" panose="02070309020205020404" pitchFamily="49" charset="0"/>
                <a:cs typeface="Courier New" panose="02070309020205020404" pitchFamily="49" charset="0"/>
              </a:rPr>
              <a:t>BaseModel</a:t>
            </a:r>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HttpUrl</a:t>
            </a:r>
            <a:endParaRPr lang="en-GB" b="1" dirty="0">
              <a:latin typeface="Courier New" panose="02070309020205020404" pitchFamily="49" charset="0"/>
              <a:cs typeface="Courier New" panose="02070309020205020404" pitchFamily="49" charset="0"/>
            </a:endParaRPr>
          </a:p>
          <a:p>
            <a:pPr marL="274320" lvl="1" indent="0">
              <a:buNone/>
            </a:pPr>
            <a:endParaRPr lang="en-GB" dirty="0">
              <a:latin typeface="Courier New" panose="02070309020205020404" pitchFamily="49" charset="0"/>
              <a:cs typeface="Courier New" panose="02070309020205020404" pitchFamily="49" charset="0"/>
            </a:endParaRPr>
          </a:p>
          <a:p>
            <a:pPr marL="274320" lvl="1" indent="0">
              <a:buNone/>
            </a:pPr>
            <a:r>
              <a:rPr lang="en-GB" b="1" dirty="0">
                <a:latin typeface="Courier New" panose="02070309020205020404" pitchFamily="49" charset="0"/>
                <a:cs typeface="Courier New" panose="02070309020205020404" pitchFamily="49" charset="0"/>
              </a:rPr>
              <a:t># 2 T</a:t>
            </a:r>
            <a:r>
              <a:rPr lang="en-US" b="1" dirty="0">
                <a:latin typeface="Courier New" panose="02070309020205020404" pitchFamily="49" charset="0"/>
                <a:cs typeface="Courier New" panose="02070309020205020404" pitchFamily="49" charset="0"/>
              </a:rPr>
              <a:t>he new Recipe class inherits from the </a:t>
            </a:r>
            <a:r>
              <a:rPr lang="en-US" b="1" dirty="0" err="1">
                <a:latin typeface="Courier New" panose="02070309020205020404" pitchFamily="49" charset="0"/>
                <a:cs typeface="Courier New" panose="02070309020205020404" pitchFamily="49" charset="0"/>
              </a:rPr>
              <a:t>pydantic</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BaseModel</a:t>
            </a:r>
            <a:r>
              <a:rPr lang="en-US" b="1" dirty="0">
                <a:latin typeface="Courier New" panose="02070309020205020404" pitchFamily="49" charset="0"/>
                <a:cs typeface="Courier New" panose="02070309020205020404" pitchFamily="49" charset="0"/>
              </a:rPr>
              <a:t>, and each field is defined with standard type hints</a:t>
            </a:r>
            <a:endParaRPr lang="en-GB" b="1" dirty="0">
              <a:latin typeface="Courier New" panose="02070309020205020404" pitchFamily="49" charset="0"/>
              <a:cs typeface="Courier New" panose="02070309020205020404" pitchFamily="49" charset="0"/>
            </a:endParaRPr>
          </a:p>
          <a:p>
            <a:pPr marL="274320" lvl="1" indent="0">
              <a:buNone/>
            </a:pPr>
            <a:r>
              <a:rPr lang="en-GB" dirty="0">
                <a:latin typeface="Courier New" panose="02070309020205020404" pitchFamily="49" charset="0"/>
                <a:cs typeface="Courier New" panose="02070309020205020404" pitchFamily="49" charset="0"/>
              </a:rPr>
              <a:t>class Recipe(</a:t>
            </a:r>
            <a:r>
              <a:rPr lang="en-GB" dirty="0" err="1">
                <a:latin typeface="Courier New" panose="02070309020205020404" pitchFamily="49" charset="0"/>
                <a:cs typeface="Courier New" panose="02070309020205020404" pitchFamily="49" charset="0"/>
              </a:rPr>
              <a:t>BaseModel</a:t>
            </a:r>
            <a:r>
              <a:rPr lang="en-GB" dirty="0">
                <a:latin typeface="Courier New" panose="02070309020205020404" pitchFamily="49" charset="0"/>
                <a:cs typeface="Courier New" panose="02070309020205020404" pitchFamily="49" charset="0"/>
              </a:rPr>
              <a:t>):</a:t>
            </a:r>
          </a:p>
          <a:p>
            <a:pPr marL="274320" lvl="1" indent="0">
              <a:buNone/>
            </a:pPr>
            <a:r>
              <a:rPr lang="en-GB" dirty="0">
                <a:latin typeface="Courier New" panose="02070309020205020404" pitchFamily="49" charset="0"/>
                <a:cs typeface="Courier New" panose="02070309020205020404" pitchFamily="49" charset="0"/>
              </a:rPr>
              <a:t>    id: int</a:t>
            </a:r>
          </a:p>
          <a:p>
            <a:pPr marL="274320" lvl="1" indent="0">
              <a:buNone/>
            </a:pPr>
            <a:r>
              <a:rPr lang="en-GB" dirty="0">
                <a:latin typeface="Courier New" panose="02070309020205020404" pitchFamily="49" charset="0"/>
                <a:cs typeface="Courier New" panose="02070309020205020404" pitchFamily="49" charset="0"/>
              </a:rPr>
              <a:t>    label: str</a:t>
            </a:r>
          </a:p>
          <a:p>
            <a:pPr marL="274320" lvl="1" indent="0">
              <a:buNone/>
            </a:pPr>
            <a:r>
              <a:rPr lang="en-GB" dirty="0">
                <a:latin typeface="Courier New" panose="02070309020205020404" pitchFamily="49" charset="0"/>
                <a:cs typeface="Courier New" panose="02070309020205020404" pitchFamily="49" charset="0"/>
              </a:rPr>
              <a:t>    source: str</a:t>
            </a:r>
          </a:p>
          <a:p>
            <a:pPr marL="274320" lvl="1" indent="0">
              <a:buNone/>
            </a:pPr>
            <a:r>
              <a:rPr lang="en-GB" dirty="0">
                <a:latin typeface="Courier New" panose="02070309020205020404" pitchFamily="49" charset="0"/>
                <a:cs typeface="Courier New" panose="02070309020205020404" pitchFamily="49" charset="0"/>
              </a:rPr>
              <a:t>    url: </a:t>
            </a:r>
            <a:r>
              <a:rPr lang="en-GB" dirty="0" err="1">
                <a:latin typeface="Courier New" panose="02070309020205020404" pitchFamily="49" charset="0"/>
                <a:cs typeface="Courier New" panose="02070309020205020404" pitchFamily="49" charset="0"/>
              </a:rPr>
              <a:t>HttpUrl</a:t>
            </a: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except the </a:t>
            </a:r>
            <a:r>
              <a:rPr lang="en-US" b="1" dirty="0" err="1">
                <a:latin typeface="Courier New" panose="02070309020205020404" pitchFamily="49" charset="0"/>
                <a:cs typeface="Courier New" panose="02070309020205020404" pitchFamily="49" charset="0"/>
              </a:rPr>
              <a:t>url</a:t>
            </a:r>
            <a:r>
              <a:rPr lang="en-US" b="1" dirty="0">
                <a:latin typeface="Courier New" panose="02070309020205020404" pitchFamily="49" charset="0"/>
                <a:cs typeface="Courier New" panose="02070309020205020404" pitchFamily="49" charset="0"/>
              </a:rPr>
              <a:t> field, which uses the </a:t>
            </a:r>
            <a:r>
              <a:rPr lang="en-US" b="1" dirty="0" err="1">
                <a:latin typeface="Courier New" panose="02070309020205020404" pitchFamily="49" charset="0"/>
                <a:cs typeface="Courier New" panose="02070309020205020404" pitchFamily="49" charset="0"/>
                <a:hlinkClick r:id="rId2"/>
              </a:rPr>
              <a:t>Pydantic</a:t>
            </a:r>
            <a:r>
              <a:rPr lang="en-US" b="1" dirty="0">
                <a:latin typeface="Courier New" panose="02070309020205020404" pitchFamily="49" charset="0"/>
                <a:cs typeface="Courier New" panose="02070309020205020404" pitchFamily="49" charset="0"/>
                <a:hlinkClick r:id="rId2"/>
              </a:rPr>
              <a:t> </a:t>
            </a:r>
            <a:r>
              <a:rPr lang="en-US" b="1" dirty="0" err="1">
                <a:latin typeface="Courier New" panose="02070309020205020404" pitchFamily="49" charset="0"/>
                <a:cs typeface="Courier New" panose="02070309020205020404" pitchFamily="49" charset="0"/>
                <a:hlinkClick r:id="rId2"/>
              </a:rPr>
              <a:t>HttpUrl</a:t>
            </a:r>
            <a:r>
              <a:rPr lang="en-US" b="1" dirty="0">
                <a:latin typeface="Courier New" panose="02070309020205020404" pitchFamily="49" charset="0"/>
                <a:cs typeface="Courier New" panose="02070309020205020404" pitchFamily="49" charset="0"/>
                <a:hlinkClick r:id="rId2"/>
              </a:rPr>
              <a:t> helper</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4038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(7): </a:t>
            </a:r>
            <a:r>
              <a:rPr lang="es-ES" dirty="0" err="1"/>
              <a:t>Using</a:t>
            </a:r>
            <a:r>
              <a:rPr lang="es-ES" dirty="0"/>
              <a:t> </a:t>
            </a:r>
            <a:r>
              <a:rPr lang="es-ES" dirty="0" err="1"/>
              <a:t>Pydantic</a:t>
            </a:r>
            <a:r>
              <a:rPr lang="es-ES" dirty="0"/>
              <a:t> </a:t>
            </a:r>
            <a:r>
              <a:rPr lang="es-ES" dirty="0" err="1"/>
              <a:t>with</a:t>
            </a:r>
            <a:r>
              <a:rPr lang="es-ES" dirty="0"/>
              <a:t> </a:t>
            </a:r>
            <a:r>
              <a:rPr lang="es-ES" dirty="0" err="1"/>
              <a:t>FastAPI</a:t>
            </a:r>
            <a:r>
              <a:rPr lang="es-ES" dirty="0"/>
              <a:t> (</a:t>
            </a:r>
            <a:r>
              <a:rPr lang="es-ES" dirty="0" err="1">
                <a:hlinkClick r:id="rId2"/>
              </a:rPr>
              <a:t>part</a:t>
            </a:r>
            <a:r>
              <a:rPr lang="es-ES" dirty="0">
                <a:hlinkClick r:id="rId2"/>
              </a:rPr>
              <a:t> 4</a:t>
            </a:r>
            <a:r>
              <a:rPr lang="es-E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71</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45149"/>
            <a:ext cx="8229600" cy="5400600"/>
          </a:xfrm>
        </p:spPr>
        <p:txBody>
          <a:bodyPr>
            <a:normAutofit fontScale="47500" lnSpcReduction="20000"/>
          </a:bodyPr>
          <a:lstStyle/>
          <a:p>
            <a:r>
              <a:rPr lang="en-GB" dirty="0"/>
              <a:t>Let’s now update the search endpoint:</a:t>
            </a:r>
          </a:p>
          <a:p>
            <a:pPr marL="274320" lvl="1" indent="0">
              <a:buNone/>
            </a:pPr>
            <a:r>
              <a:rPr lang="en-GB" dirty="0">
                <a:latin typeface="Courier New" panose="02070309020205020404" pitchFamily="49" charset="0"/>
                <a:cs typeface="Courier New" panose="02070309020205020404" pitchFamily="49" charset="0"/>
              </a:rPr>
              <a:t># app/main.py</a:t>
            </a:r>
          </a:p>
          <a:p>
            <a:pPr marL="274320" lvl="1" indent="0">
              <a:buNone/>
            </a:pPr>
            <a:r>
              <a:rPr lang="en-GB" dirty="0">
                <a:latin typeface="Courier New" panose="02070309020205020404" pitchFamily="49" charset="0"/>
                <a:cs typeface="Courier New" panose="02070309020205020404" pitchFamily="49" charset="0"/>
              </a:rPr>
              <a:t>from </a:t>
            </a:r>
            <a:r>
              <a:rPr lang="en-GB" dirty="0" err="1">
                <a:latin typeface="Courier New" panose="02070309020205020404" pitchFamily="49" charset="0"/>
                <a:cs typeface="Courier New" panose="02070309020205020404" pitchFamily="49" charset="0"/>
              </a:rPr>
              <a:t>fastapi</a:t>
            </a:r>
            <a:r>
              <a:rPr lang="en-GB" dirty="0">
                <a:latin typeface="Courier New" panose="02070309020205020404" pitchFamily="49" charset="0"/>
                <a:cs typeface="Courier New" panose="02070309020205020404" pitchFamily="49" charset="0"/>
              </a:rPr>
              <a:t> import </a:t>
            </a:r>
            <a:r>
              <a:rPr lang="en-GB" dirty="0" err="1">
                <a:latin typeface="Courier New" panose="02070309020205020404" pitchFamily="49" charset="0"/>
                <a:cs typeface="Courier New" panose="02070309020205020404" pitchFamily="49" charset="0"/>
              </a:rPr>
              <a:t>FastAPI</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APIRouter</a:t>
            </a:r>
            <a:r>
              <a:rPr lang="en-GB" dirty="0">
                <a:latin typeface="Courier New" panose="02070309020205020404" pitchFamily="49" charset="0"/>
                <a:cs typeface="Courier New" panose="02070309020205020404" pitchFamily="49" charset="0"/>
              </a:rPr>
              <a:t>, Query</a:t>
            </a:r>
          </a:p>
          <a:p>
            <a:pPr marL="274320" lvl="1" indent="0">
              <a:buNone/>
            </a:pPr>
            <a:r>
              <a:rPr lang="en-GB" dirty="0">
                <a:latin typeface="Courier New" panose="02070309020205020404" pitchFamily="49" charset="0"/>
                <a:cs typeface="Courier New" panose="02070309020205020404" pitchFamily="49" charset="0"/>
              </a:rPr>
              <a:t>from typing import Optional</a:t>
            </a:r>
          </a:p>
          <a:p>
            <a:pPr marL="274320" lvl="1" indent="0">
              <a:buNone/>
            </a:pPr>
            <a:r>
              <a:rPr lang="en-GB" dirty="0">
                <a:latin typeface="Courier New" panose="02070309020205020404" pitchFamily="49" charset="0"/>
                <a:cs typeface="Courier New" panose="02070309020205020404" pitchFamily="49" charset="0"/>
              </a:rPr>
              <a:t>from </a:t>
            </a:r>
            <a:r>
              <a:rPr lang="en-GB" dirty="0" err="1">
                <a:latin typeface="Courier New" panose="02070309020205020404" pitchFamily="49" charset="0"/>
                <a:cs typeface="Courier New" panose="02070309020205020404" pitchFamily="49" charset="0"/>
              </a:rPr>
              <a:t>app.schemas</a:t>
            </a:r>
            <a:r>
              <a:rPr lang="en-GB" dirty="0">
                <a:latin typeface="Courier New" panose="02070309020205020404" pitchFamily="49" charset="0"/>
                <a:cs typeface="Courier New" panose="02070309020205020404" pitchFamily="49" charset="0"/>
              </a:rPr>
              <a:t> import </a:t>
            </a:r>
            <a:r>
              <a:rPr lang="en-GB" dirty="0" err="1">
                <a:latin typeface="Courier New" panose="02070309020205020404" pitchFamily="49" charset="0"/>
                <a:cs typeface="Courier New" panose="02070309020205020404" pitchFamily="49" charset="0"/>
              </a:rPr>
              <a:t>RecipeSearchResults</a:t>
            </a:r>
            <a:endParaRPr lang="en-GB" dirty="0">
              <a:latin typeface="Courier New" panose="02070309020205020404" pitchFamily="49" charset="0"/>
              <a:cs typeface="Courier New" panose="02070309020205020404" pitchFamily="49" charset="0"/>
            </a:endParaRPr>
          </a:p>
          <a:p>
            <a:pPr marL="274320" lvl="1" indent="0">
              <a:buNone/>
            </a:pPr>
            <a:r>
              <a:rPr lang="en-GB" dirty="0">
                <a:latin typeface="Courier New" panose="02070309020205020404" pitchFamily="49" charset="0"/>
                <a:cs typeface="Courier New" panose="02070309020205020404" pitchFamily="49" charset="0"/>
              </a:rPr>
              <a:t># skipping...</a:t>
            </a:r>
          </a:p>
          <a:p>
            <a:pPr marL="274320" lvl="1" indent="0">
              <a:buNone/>
            </a:pPr>
            <a:r>
              <a:rPr lang="en-GB" b="1" dirty="0">
                <a:latin typeface="Courier New" panose="02070309020205020404" pitchFamily="49" charset="0"/>
                <a:cs typeface="Courier New" panose="02070309020205020404" pitchFamily="49" charset="0"/>
              </a:rPr>
              <a:t># 1 A</a:t>
            </a:r>
            <a:r>
              <a:rPr lang="en-US" b="1" dirty="0" err="1">
                <a:latin typeface="Courier New" panose="02070309020205020404" pitchFamily="49" charset="0"/>
                <a:cs typeface="Courier New" panose="02070309020205020404" pitchFamily="49" charset="0"/>
              </a:rPr>
              <a:t>dded</a:t>
            </a:r>
            <a:r>
              <a:rPr lang="en-US" b="1" dirty="0">
                <a:latin typeface="Courier New" panose="02070309020205020404" pitchFamily="49" charset="0"/>
                <a:cs typeface="Courier New" panose="02070309020205020404" pitchFamily="49" charset="0"/>
              </a:rPr>
              <a:t> a </a:t>
            </a:r>
            <a:r>
              <a:rPr lang="en-US" b="1" dirty="0" err="1">
                <a:latin typeface="Courier New" panose="02070309020205020404" pitchFamily="49" charset="0"/>
                <a:cs typeface="Courier New" panose="02070309020205020404" pitchFamily="49" charset="0"/>
              </a:rPr>
              <a:t>response_model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RecipeSearchResults</a:t>
            </a:r>
            <a:r>
              <a:rPr lang="en-US" b="1" dirty="0">
                <a:latin typeface="Courier New" panose="02070309020205020404" pitchFamily="49" charset="0"/>
                <a:cs typeface="Courier New" panose="02070309020205020404" pitchFamily="49" charset="0"/>
              </a:rPr>
              <a:t> to our /search endpoint</a:t>
            </a:r>
            <a:endParaRPr lang="en-GB" b="1" dirty="0">
              <a:latin typeface="Courier New" panose="02070309020205020404" pitchFamily="49" charset="0"/>
              <a:cs typeface="Courier New" panose="02070309020205020404" pitchFamily="49" charset="0"/>
            </a:endParaRPr>
          </a:p>
          <a:p>
            <a:pPr marL="274320" lvl="1" indent="0">
              <a:buNone/>
            </a:pPr>
            <a:r>
              <a:rPr lang="en-GB" dirty="0">
                <a:latin typeface="Courier New" panose="02070309020205020404" pitchFamily="49" charset="0"/>
                <a:cs typeface="Courier New" panose="02070309020205020404" pitchFamily="49" charset="0"/>
              </a:rPr>
              <a:t>@api_router.get("/search/", </a:t>
            </a:r>
            <a:r>
              <a:rPr lang="en-GB" dirty="0" err="1">
                <a:latin typeface="Courier New" panose="02070309020205020404" pitchFamily="49" charset="0"/>
                <a:cs typeface="Courier New" panose="02070309020205020404" pitchFamily="49" charset="0"/>
              </a:rPr>
              <a:t>status_code</a:t>
            </a:r>
            <a:r>
              <a:rPr lang="en-GB" dirty="0">
                <a:latin typeface="Courier New" panose="02070309020205020404" pitchFamily="49" charset="0"/>
                <a:cs typeface="Courier New" panose="02070309020205020404" pitchFamily="49" charset="0"/>
              </a:rPr>
              <a:t>=200, </a:t>
            </a:r>
            <a:r>
              <a:rPr lang="en-GB" b="1" dirty="0" err="1">
                <a:latin typeface="Courier New" panose="02070309020205020404" pitchFamily="49" charset="0"/>
                <a:cs typeface="Courier New" panose="02070309020205020404" pitchFamily="49" charset="0"/>
              </a:rPr>
              <a:t>response_model</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RecipeSearchResults</a:t>
            </a:r>
            <a:r>
              <a:rPr lang="en-GB" dirty="0">
                <a:latin typeface="Courier New" panose="02070309020205020404" pitchFamily="49" charset="0"/>
                <a:cs typeface="Courier New" panose="02070309020205020404" pitchFamily="49" charset="0"/>
              </a:rPr>
              <a:t>)</a:t>
            </a:r>
          </a:p>
          <a:p>
            <a:pPr marL="274320" lvl="1" indent="0">
              <a:buNone/>
            </a:pPr>
            <a:r>
              <a:rPr lang="en-GB" dirty="0">
                <a:latin typeface="Courier New" panose="02070309020205020404" pitchFamily="49" charset="0"/>
                <a:cs typeface="Courier New" panose="02070309020205020404" pitchFamily="49" charset="0"/>
              </a:rPr>
              <a:t>def </a:t>
            </a:r>
            <a:r>
              <a:rPr lang="en-GB" b="1" dirty="0" err="1">
                <a:latin typeface="Courier New" panose="02070309020205020404" pitchFamily="49" charset="0"/>
                <a:cs typeface="Courier New" panose="02070309020205020404" pitchFamily="49" charset="0"/>
              </a:rPr>
              <a:t>search_recipes</a:t>
            </a:r>
            <a:r>
              <a:rPr lang="en-GB" dirty="0">
                <a:latin typeface="Courier New" panose="02070309020205020404" pitchFamily="49" charset="0"/>
                <a:cs typeface="Courier New" panose="02070309020205020404" pitchFamily="49" charset="0"/>
              </a:rPr>
              <a:t>(*,</a:t>
            </a:r>
          </a:p>
          <a:p>
            <a:pPr marL="274320" lvl="1" indent="0">
              <a:buNone/>
            </a:pPr>
            <a:r>
              <a:rPr lang="en-GB" dirty="0">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keyword</a:t>
            </a:r>
            <a:r>
              <a:rPr lang="en-GB" dirty="0">
                <a:latin typeface="Courier New" panose="02070309020205020404" pitchFamily="49" charset="0"/>
                <a:cs typeface="Courier New" panose="02070309020205020404" pitchFamily="49" charset="0"/>
              </a:rPr>
              <a:t>: Optional[str] = </a:t>
            </a:r>
            <a:r>
              <a:rPr lang="en-GB" b="1" dirty="0">
                <a:latin typeface="Courier New" panose="02070309020205020404" pitchFamily="49" charset="0"/>
                <a:cs typeface="Courier New" panose="02070309020205020404" pitchFamily="49" charset="0"/>
              </a:rPr>
              <a:t>Query</a:t>
            </a:r>
            <a:r>
              <a:rPr lang="en-GB" dirty="0">
                <a:latin typeface="Courier New" panose="02070309020205020404" pitchFamily="49" charset="0"/>
                <a:cs typeface="Courier New" panose="02070309020205020404" pitchFamily="49" charset="0"/>
              </a:rPr>
              <a:t>(None, </a:t>
            </a:r>
            <a:r>
              <a:rPr lang="en-GB" dirty="0" err="1">
                <a:latin typeface="Courier New" panose="02070309020205020404" pitchFamily="49" charset="0"/>
                <a:cs typeface="Courier New" panose="02070309020205020404" pitchFamily="49" charset="0"/>
              </a:rPr>
              <a:t>min_length</a:t>
            </a:r>
            <a:r>
              <a:rPr lang="en-GB" dirty="0">
                <a:latin typeface="Courier New" panose="02070309020205020404" pitchFamily="49" charset="0"/>
                <a:cs typeface="Courier New" panose="02070309020205020404" pitchFamily="49" charset="0"/>
              </a:rPr>
              <a:t>=3, example="chicken"),  </a:t>
            </a:r>
          </a:p>
          <a:p>
            <a:pPr marL="274320" lvl="1" indent="0">
              <a:buNone/>
            </a:pPr>
            <a:r>
              <a:rPr lang="en-GB"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FastAPI</a:t>
            </a:r>
            <a:r>
              <a:rPr lang="en-US" dirty="0">
                <a:latin typeface="Courier New" panose="02070309020205020404" pitchFamily="49" charset="0"/>
                <a:cs typeface="Courier New" panose="02070309020205020404" pitchFamily="49" charset="0"/>
              </a:rPr>
              <a:t> Query class, which allows us add additional validation and requirements to our query params, such as a minimum length</a:t>
            </a:r>
            <a:endParaRPr lang="en-GB" dirty="0">
              <a:latin typeface="Courier New" panose="02070309020205020404" pitchFamily="49" charset="0"/>
              <a:cs typeface="Courier New" panose="02070309020205020404" pitchFamily="49" charset="0"/>
            </a:endParaRPr>
          </a:p>
          <a:p>
            <a:pPr marL="274320" lvl="1" indent="0">
              <a:buNone/>
            </a:pPr>
            <a:r>
              <a:rPr lang="en-GB"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max_results</a:t>
            </a:r>
            <a:r>
              <a:rPr lang="en-GB" dirty="0">
                <a:latin typeface="Courier New" panose="02070309020205020404" pitchFamily="49" charset="0"/>
                <a:cs typeface="Courier New" panose="02070309020205020404" pitchFamily="49" charset="0"/>
              </a:rPr>
              <a:t>: Optional[int] = 10</a:t>
            </a:r>
          </a:p>
          <a:p>
            <a:pPr marL="274320" lvl="1" indent="0">
              <a:buNone/>
            </a:pPr>
            <a:r>
              <a:rPr lang="en-GB" dirty="0">
                <a:latin typeface="Courier New" panose="02070309020205020404" pitchFamily="49" charset="0"/>
                <a:cs typeface="Courier New" panose="02070309020205020404" pitchFamily="49" charset="0"/>
              </a:rPr>
              <a:t>) -&gt; </a:t>
            </a:r>
            <a:r>
              <a:rPr lang="en-GB" dirty="0" err="1">
                <a:latin typeface="Courier New" panose="02070309020205020404" pitchFamily="49" charset="0"/>
                <a:cs typeface="Courier New" panose="02070309020205020404" pitchFamily="49" charset="0"/>
              </a:rPr>
              <a:t>dict</a:t>
            </a:r>
            <a:r>
              <a:rPr lang="en-GB" dirty="0">
                <a:latin typeface="Courier New" panose="02070309020205020404" pitchFamily="49" charset="0"/>
                <a:cs typeface="Courier New" panose="02070309020205020404" pitchFamily="49" charset="0"/>
              </a:rPr>
              <a:t>:</a:t>
            </a:r>
          </a:p>
          <a:p>
            <a:pPr marL="274320" lvl="1" indent="0">
              <a:buNone/>
            </a:pPr>
            <a:r>
              <a:rPr lang="en-GB" dirty="0">
                <a:latin typeface="Courier New" panose="02070309020205020404" pitchFamily="49" charset="0"/>
                <a:cs typeface="Courier New" panose="02070309020205020404" pitchFamily="49" charset="0"/>
              </a:rPr>
              <a:t>    """</a:t>
            </a:r>
          </a:p>
          <a:p>
            <a:pPr marL="274320" lvl="1" indent="0">
              <a:buNone/>
            </a:pPr>
            <a:r>
              <a:rPr lang="en-GB" dirty="0">
                <a:latin typeface="Courier New" panose="02070309020205020404" pitchFamily="49" charset="0"/>
                <a:cs typeface="Courier New" panose="02070309020205020404" pitchFamily="49" charset="0"/>
              </a:rPr>
              <a:t>    Search for recipes based on label keyword</a:t>
            </a:r>
          </a:p>
          <a:p>
            <a:pPr marL="274320" lvl="1" indent="0">
              <a:buNone/>
            </a:pPr>
            <a:r>
              <a:rPr lang="en-GB" dirty="0">
                <a:latin typeface="Courier New" panose="02070309020205020404" pitchFamily="49" charset="0"/>
                <a:cs typeface="Courier New" panose="02070309020205020404" pitchFamily="49" charset="0"/>
              </a:rPr>
              <a:t>    """</a:t>
            </a:r>
          </a:p>
          <a:p>
            <a:pPr marL="274320" lvl="1" indent="0">
              <a:buNone/>
            </a:pPr>
            <a:r>
              <a:rPr lang="en-GB" dirty="0">
                <a:latin typeface="Courier New" panose="02070309020205020404" pitchFamily="49" charset="0"/>
                <a:cs typeface="Courier New" panose="02070309020205020404" pitchFamily="49" charset="0"/>
              </a:rPr>
              <a:t>    if not keyword:</a:t>
            </a:r>
          </a:p>
          <a:p>
            <a:pPr marL="274320" lvl="1" indent="0">
              <a:buNone/>
            </a:pPr>
            <a:r>
              <a:rPr lang="en-GB" dirty="0">
                <a:latin typeface="Courier New" panose="02070309020205020404" pitchFamily="49" charset="0"/>
                <a:cs typeface="Courier New" panose="02070309020205020404" pitchFamily="49" charset="0"/>
              </a:rPr>
              <a:t>        # we use Python list slicing to limit results</a:t>
            </a:r>
          </a:p>
          <a:p>
            <a:pPr marL="274320" lvl="1" indent="0">
              <a:buNone/>
            </a:pPr>
            <a:r>
              <a:rPr lang="en-GB" dirty="0">
                <a:latin typeface="Courier New" panose="02070309020205020404" pitchFamily="49" charset="0"/>
                <a:cs typeface="Courier New" panose="02070309020205020404" pitchFamily="49" charset="0"/>
              </a:rPr>
              <a:t>        # based on the </a:t>
            </a:r>
            <a:r>
              <a:rPr lang="en-GB" dirty="0" err="1">
                <a:latin typeface="Courier New" panose="02070309020205020404" pitchFamily="49" charset="0"/>
                <a:cs typeface="Courier New" panose="02070309020205020404" pitchFamily="49" charset="0"/>
              </a:rPr>
              <a:t>max_results</a:t>
            </a:r>
            <a:r>
              <a:rPr lang="en-GB" dirty="0">
                <a:latin typeface="Courier New" panose="02070309020205020404" pitchFamily="49" charset="0"/>
                <a:cs typeface="Courier New" panose="02070309020205020404" pitchFamily="49" charset="0"/>
              </a:rPr>
              <a:t> query parameter</a:t>
            </a:r>
          </a:p>
          <a:p>
            <a:pPr marL="274320" lvl="1" indent="0">
              <a:buNone/>
            </a:pPr>
            <a:r>
              <a:rPr lang="en-GB" dirty="0">
                <a:latin typeface="Courier New" panose="02070309020205020404" pitchFamily="49" charset="0"/>
                <a:cs typeface="Courier New" panose="02070309020205020404" pitchFamily="49" charset="0"/>
              </a:rPr>
              <a:t>        return {"results": RECIPES[:</a:t>
            </a:r>
            <a:r>
              <a:rPr lang="en-GB" dirty="0" err="1">
                <a:latin typeface="Courier New" panose="02070309020205020404" pitchFamily="49" charset="0"/>
                <a:cs typeface="Courier New" panose="02070309020205020404" pitchFamily="49" charset="0"/>
              </a:rPr>
              <a:t>max_results</a:t>
            </a:r>
            <a:r>
              <a:rPr lang="en-GB" dirty="0">
                <a:latin typeface="Courier New" panose="02070309020205020404" pitchFamily="49" charset="0"/>
                <a:cs typeface="Courier New" panose="02070309020205020404" pitchFamily="49" charset="0"/>
              </a:rPr>
              <a:t>]}</a:t>
            </a:r>
          </a:p>
          <a:p>
            <a:pPr marL="274320" lvl="1" indent="0">
              <a:buNone/>
            </a:pPr>
            <a:r>
              <a:rPr lang="en-GB" dirty="0">
                <a:latin typeface="Courier New" panose="02070309020205020404" pitchFamily="49" charset="0"/>
                <a:cs typeface="Courier New" panose="02070309020205020404" pitchFamily="49" charset="0"/>
              </a:rPr>
              <a:t>    results = filter(lambda recipe: </a:t>
            </a:r>
            <a:r>
              <a:rPr lang="en-GB" dirty="0" err="1">
                <a:latin typeface="Courier New" panose="02070309020205020404" pitchFamily="49" charset="0"/>
                <a:cs typeface="Courier New" panose="02070309020205020404" pitchFamily="49" charset="0"/>
              </a:rPr>
              <a:t>keyword.lower</a:t>
            </a:r>
            <a:r>
              <a:rPr lang="en-GB" dirty="0">
                <a:latin typeface="Courier New" panose="02070309020205020404" pitchFamily="49" charset="0"/>
                <a:cs typeface="Courier New" panose="02070309020205020404" pitchFamily="49" charset="0"/>
              </a:rPr>
              <a:t>() in recipe["label"].lower(), RECIPES)</a:t>
            </a:r>
          </a:p>
          <a:p>
            <a:pPr marL="274320" lvl="1" indent="0">
              <a:buNone/>
            </a:pPr>
            <a:r>
              <a:rPr lang="en-GB" dirty="0">
                <a:latin typeface="Courier New" panose="02070309020205020404" pitchFamily="49" charset="0"/>
                <a:cs typeface="Courier New" panose="02070309020205020404" pitchFamily="49" charset="0"/>
              </a:rPr>
              <a:t>    return {"results": list(results)[:</a:t>
            </a:r>
            <a:r>
              <a:rPr lang="en-GB" dirty="0" err="1">
                <a:latin typeface="Courier New" panose="02070309020205020404" pitchFamily="49" charset="0"/>
                <a:cs typeface="Courier New" panose="02070309020205020404" pitchFamily="49" charset="0"/>
              </a:rPr>
              <a:t>max_results</a:t>
            </a:r>
            <a:r>
              <a:rPr lang="en-GB" dirty="0">
                <a:latin typeface="Courier New" panose="02070309020205020404" pitchFamily="49" charset="0"/>
                <a:cs typeface="Courier New" panose="02070309020205020404" pitchFamily="49" charset="0"/>
              </a:rPr>
              <a:t>]}</a:t>
            </a:r>
            <a:endParaRPr lang="en-GB" dirty="0"/>
          </a:p>
          <a:p>
            <a:r>
              <a:rPr lang="en-GB" dirty="0"/>
              <a:t>And add a new model in </a:t>
            </a:r>
            <a:r>
              <a:rPr lang="en-GB" dirty="0">
                <a:latin typeface="Courier New" panose="02070309020205020404" pitchFamily="49" charset="0"/>
                <a:cs typeface="Courier New" panose="02070309020205020404" pitchFamily="49" charset="0"/>
              </a:rPr>
              <a:t>app/schemas.py</a:t>
            </a:r>
            <a:r>
              <a:rPr lang="en-GB" dirty="0"/>
              <a:t>:</a:t>
            </a:r>
          </a:p>
          <a:p>
            <a:pPr marL="274320" lvl="1"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RecipeSearchResults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BaseModel</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    results: </a:t>
            </a:r>
            <a:r>
              <a:rPr lang="en-US" b="1" dirty="0">
                <a:latin typeface="Courier New" panose="02070309020205020404" pitchFamily="49" charset="0"/>
                <a:cs typeface="Courier New" panose="02070309020205020404" pitchFamily="49" charset="0"/>
              </a:rPr>
              <a:t>Sequence[Recipe]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4 specify that the results field will be a Sequence (which is an </a:t>
            </a:r>
            <a:r>
              <a:rPr lang="en-US" b="1" dirty="0" err="1">
                <a:latin typeface="Courier New" panose="02070309020205020404" pitchFamily="49" charset="0"/>
                <a:cs typeface="Courier New" panose="02070309020205020404" pitchFamily="49" charset="0"/>
              </a:rPr>
              <a:t>iterable</a:t>
            </a:r>
            <a:r>
              <a:rPr lang="en-US" b="1" dirty="0">
                <a:latin typeface="Courier New" panose="02070309020205020404" pitchFamily="49" charset="0"/>
                <a:cs typeface="Courier New" panose="02070309020205020404" pitchFamily="49" charset="0"/>
              </a:rPr>
              <a:t> with support for </a:t>
            </a:r>
            <a:r>
              <a:rPr lang="en-US" b="1" dirty="0" err="1">
                <a:latin typeface="Courier New" panose="02070309020205020404" pitchFamily="49" charset="0"/>
                <a:cs typeface="Courier New" panose="02070309020205020404" pitchFamily="49" charset="0"/>
              </a:rPr>
              <a:t>len</a:t>
            </a:r>
            <a:r>
              <a:rPr lang="en-US" b="1" dirty="0">
                <a:latin typeface="Courier New" panose="02070309020205020404" pitchFamily="49" charset="0"/>
                <a:cs typeface="Courier New" panose="02070309020205020404" pitchFamily="49" charset="0"/>
              </a:rPr>
              <a:t> and __</a:t>
            </a:r>
            <a:r>
              <a:rPr lang="en-US" b="1" dirty="0" err="1">
                <a:latin typeface="Courier New" panose="02070309020205020404" pitchFamily="49" charset="0"/>
                <a:cs typeface="Courier New" panose="02070309020205020404" pitchFamily="49" charset="0"/>
              </a:rPr>
              <a:t>getitem</a:t>
            </a:r>
            <a:r>
              <a:rPr lang="en-US" b="1" dirty="0">
                <a:latin typeface="Courier New" panose="02070309020205020404" pitchFamily="49" charset="0"/>
                <a:cs typeface="Courier New" panose="02070309020205020404" pitchFamily="49" charset="0"/>
              </a:rPr>
              <a:t>__) of Recipes</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42910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(8): Let’s test the code </a:t>
            </a:r>
            <a:r>
              <a:rPr lang="es-ES" dirty="0"/>
              <a:t>(</a:t>
            </a:r>
            <a:r>
              <a:rPr lang="es-ES" dirty="0" err="1">
                <a:hlinkClick r:id="rId2"/>
              </a:rPr>
              <a:t>part</a:t>
            </a:r>
            <a:r>
              <a:rPr lang="es-ES" dirty="0">
                <a:hlinkClick r:id="rId2"/>
              </a:rPr>
              <a:t> 4</a:t>
            </a:r>
            <a:r>
              <a:rPr lang="es-E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72</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45149"/>
            <a:ext cx="8229600" cy="5400600"/>
          </a:xfrm>
        </p:spPr>
        <p:txBody>
          <a:bodyPr>
            <a:normAutofit/>
          </a:bodyPr>
          <a:lstStyle/>
          <a:p>
            <a:r>
              <a:rPr lang="en-GB" sz="1200" dirty="0"/>
              <a:t>Remember that now we are in </a:t>
            </a:r>
            <a:r>
              <a:rPr lang="en-GB" sz="1200" dirty="0">
                <a:latin typeface="Courier New" panose="02070309020205020404" pitchFamily="49" charset="0"/>
                <a:cs typeface="Courier New" panose="02070309020205020404" pitchFamily="49" charset="0"/>
              </a:rPr>
              <a:t>part-04-pydantic-schemas</a:t>
            </a:r>
            <a:r>
              <a:rPr lang="en-GB" sz="1200" dirty="0"/>
              <a:t> folder, install dependencies and run the program:</a:t>
            </a:r>
          </a:p>
          <a:p>
            <a:pPr marL="0" indent="0">
              <a:buNone/>
            </a:pPr>
            <a:r>
              <a:rPr lang="en-GB" sz="1200" dirty="0">
                <a:latin typeface="Courier New" panose="02070309020205020404" pitchFamily="49" charset="0"/>
                <a:cs typeface="Courier New" panose="02070309020205020404" pitchFamily="49" charset="0"/>
              </a:rPr>
              <a:t>   </a:t>
            </a:r>
            <a:r>
              <a:rPr lang="en-US" sz="1100" dirty="0">
                <a:solidFill>
                  <a:schemeClr val="tx2"/>
                </a:solidFill>
                <a:latin typeface="Courier New" panose="02070309020205020404" pitchFamily="49" charset="0"/>
                <a:cs typeface="Courier New" panose="02070309020205020404" pitchFamily="49" charset="0"/>
              </a:rPr>
              <a:t>poetry install</a:t>
            </a:r>
          </a:p>
          <a:p>
            <a:pPr marL="274320" lvl="1" indent="0">
              <a:buNone/>
            </a:pPr>
            <a:r>
              <a:rPr lang="en-US" sz="1100" dirty="0">
                <a:latin typeface="Courier New" panose="02070309020205020404" pitchFamily="49" charset="0"/>
                <a:cs typeface="Courier New" panose="02070309020205020404" pitchFamily="49" charset="0"/>
              </a:rPr>
              <a:t>poetry run python app/main.py</a:t>
            </a:r>
            <a:endParaRPr lang="en-GB" sz="1100" dirty="0">
              <a:latin typeface="Courier New" panose="02070309020205020404" pitchFamily="49" charset="0"/>
              <a:cs typeface="Courier New" panose="02070309020205020404" pitchFamily="49" charset="0"/>
            </a:endParaRPr>
          </a:p>
          <a:p>
            <a:endParaRPr lang="en-GB" sz="1200" dirty="0"/>
          </a:p>
        </p:txBody>
      </p:sp>
      <p:pic>
        <p:nvPicPr>
          <p:cNvPr id="6" name="Imagen 5">
            <a:hlinkClick r:id="rId3"/>
            <a:extLst>
              <a:ext uri="{FF2B5EF4-FFF2-40B4-BE49-F238E27FC236}">
                <a16:creationId xmlns:a16="http://schemas.microsoft.com/office/drawing/2014/main" id="{2F7C5107-B88F-A361-C51C-75D15BC09695}"/>
              </a:ext>
            </a:extLst>
          </p:cNvPr>
          <p:cNvPicPr>
            <a:picLocks noChangeAspect="1"/>
          </p:cNvPicPr>
          <p:nvPr/>
        </p:nvPicPr>
        <p:blipFill>
          <a:blip r:embed="rId4"/>
          <a:stretch>
            <a:fillRect/>
          </a:stretch>
        </p:blipFill>
        <p:spPr>
          <a:xfrm>
            <a:off x="-20594" y="1896970"/>
            <a:ext cx="9144000" cy="4961030"/>
          </a:xfrm>
          <a:prstGeom prst="rect">
            <a:avLst/>
          </a:prstGeom>
        </p:spPr>
      </p:pic>
    </p:spTree>
    <p:extLst>
      <p:ext uri="{BB962C8B-B14F-4D97-AF65-F5344CB8AC3E}">
        <p14:creationId xmlns:p14="http://schemas.microsoft.com/office/powerpoint/2010/main" val="9597680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(9): </a:t>
            </a:r>
            <a:r>
              <a:rPr lang="es-ES" dirty="0" err="1"/>
              <a:t>creating</a:t>
            </a:r>
            <a:r>
              <a:rPr lang="es-ES" dirty="0"/>
              <a:t> a POST </a:t>
            </a:r>
            <a:r>
              <a:rPr lang="es-ES" dirty="0" err="1"/>
              <a:t>endpoint</a:t>
            </a:r>
            <a:r>
              <a:rPr lang="es-ES" dirty="0"/>
              <a:t> (</a:t>
            </a:r>
            <a:r>
              <a:rPr lang="es-ES" dirty="0" err="1">
                <a:hlinkClick r:id="rId2"/>
              </a:rPr>
              <a:t>part</a:t>
            </a:r>
            <a:r>
              <a:rPr lang="es-ES" dirty="0">
                <a:hlinkClick r:id="rId2"/>
              </a:rPr>
              <a:t> 4</a:t>
            </a:r>
            <a:r>
              <a:rPr lang="es-E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73</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p:txBody>
          <a:bodyPr>
            <a:normAutofit fontScale="40000" lnSpcReduction="20000"/>
          </a:bodyPr>
          <a:lstStyle/>
          <a:p>
            <a:r>
              <a:rPr lang="es-ES" dirty="0" err="1"/>
              <a:t>Let’s</a:t>
            </a:r>
            <a:r>
              <a:rPr lang="es-ES" dirty="0"/>
              <a:t> </a:t>
            </a:r>
            <a:r>
              <a:rPr lang="es-ES" dirty="0" err="1"/>
              <a:t>create</a:t>
            </a:r>
            <a:r>
              <a:rPr lang="es-ES" dirty="0"/>
              <a:t> a new </a:t>
            </a:r>
            <a:r>
              <a:rPr lang="es-ES" dirty="0" err="1"/>
              <a:t>endpoint</a:t>
            </a:r>
            <a:r>
              <a:rPr lang="es-ES" dirty="0"/>
              <a:t> </a:t>
            </a:r>
            <a:r>
              <a:rPr lang="es-ES" dirty="0" err="1"/>
              <a:t>enabling</a:t>
            </a:r>
            <a:r>
              <a:rPr lang="es-ES" dirty="0"/>
              <a:t> </a:t>
            </a:r>
            <a:r>
              <a:rPr lang="es-ES" dirty="0" err="1"/>
              <a:t>to</a:t>
            </a:r>
            <a:r>
              <a:rPr lang="es-ES" dirty="0"/>
              <a:t> </a:t>
            </a:r>
            <a:r>
              <a:rPr lang="es-ES" dirty="0" err="1"/>
              <a:t>create</a:t>
            </a:r>
            <a:r>
              <a:rPr lang="es-ES" dirty="0"/>
              <a:t> new </a:t>
            </a:r>
            <a:r>
              <a:rPr lang="es-ES" dirty="0" err="1"/>
              <a:t>recipes</a:t>
            </a:r>
            <a:r>
              <a:rPr lang="es-ES" dirty="0"/>
              <a:t>:</a:t>
            </a:r>
            <a:endParaRPr lang="en-GB" dirty="0"/>
          </a:p>
          <a:p>
            <a:pPr marL="274320" lvl="1" indent="0">
              <a:buNone/>
            </a:pPr>
            <a:r>
              <a:rPr lang="en-US" b="1" dirty="0">
                <a:latin typeface="Courier New" panose="02070309020205020404" pitchFamily="49" charset="0"/>
                <a:cs typeface="Courier New" panose="02070309020205020404" pitchFamily="49" charset="0"/>
              </a:rPr>
              <a:t># New addition, using </a:t>
            </a:r>
            <a:r>
              <a:rPr lang="en-US" b="1" dirty="0" err="1">
                <a:latin typeface="Courier New" panose="02070309020205020404" pitchFamily="49" charset="0"/>
                <a:cs typeface="Courier New" panose="02070309020205020404" pitchFamily="49" charset="0"/>
              </a:rPr>
              <a:t>Pydantic</a:t>
            </a:r>
            <a:r>
              <a:rPr lang="en-US" b="1" dirty="0">
                <a:latin typeface="Courier New" panose="02070309020205020404" pitchFamily="49" charset="0"/>
                <a:cs typeface="Courier New" panose="02070309020205020404" pitchFamily="49" charset="0"/>
              </a:rPr>
              <a:t> model `</a:t>
            </a:r>
            <a:r>
              <a:rPr lang="en-US" b="1" dirty="0" err="1">
                <a:latin typeface="Courier New" panose="02070309020205020404" pitchFamily="49" charset="0"/>
                <a:cs typeface="Courier New" panose="02070309020205020404" pitchFamily="49" charset="0"/>
              </a:rPr>
              <a:t>RecipeCreate</a:t>
            </a:r>
            <a:r>
              <a:rPr lang="en-US" b="1" dirty="0">
                <a:latin typeface="Courier New" panose="02070309020205020404" pitchFamily="49" charset="0"/>
                <a:cs typeface="Courier New" panose="02070309020205020404" pitchFamily="49" charset="0"/>
              </a:rPr>
              <a:t>` to define # the POST request body</a:t>
            </a:r>
          </a:p>
          <a:p>
            <a:pPr marL="274320" lvl="1" indent="0">
              <a:buNone/>
            </a:pPr>
            <a:r>
              <a:rPr lang="en-US" b="1" dirty="0">
                <a:latin typeface="Courier New" panose="02070309020205020404" pitchFamily="49" charset="0"/>
                <a:cs typeface="Courier New" panose="02070309020205020404" pitchFamily="49" charset="0"/>
              </a:rPr>
              <a:t># To set the function to handle POST requests, we just tweak our </a:t>
            </a:r>
            <a:r>
              <a:rPr lang="en-US" b="1" dirty="0" err="1">
                <a:latin typeface="Courier New" panose="02070309020205020404" pitchFamily="49" charset="0"/>
                <a:cs typeface="Courier New" panose="02070309020205020404" pitchFamily="49" charset="0"/>
              </a:rPr>
              <a:t>api_router</a:t>
            </a:r>
            <a:r>
              <a:rPr lang="en-US" b="1" dirty="0">
                <a:latin typeface="Courier New" panose="02070309020205020404" pitchFamily="49" charset="0"/>
                <a:cs typeface="Courier New" panose="02070309020205020404" pitchFamily="49" charset="0"/>
              </a:rPr>
              <a:t> decorator. Notice that we’re also setting the HTTP </a:t>
            </a:r>
            <a:r>
              <a:rPr lang="en-US" b="1" dirty="0" err="1">
                <a:latin typeface="Courier New" panose="02070309020205020404" pitchFamily="49" charset="0"/>
                <a:cs typeface="Courier New" panose="02070309020205020404" pitchFamily="49" charset="0"/>
              </a:rPr>
              <a:t>status_code</a:t>
            </a:r>
            <a:r>
              <a:rPr lang="en-US" b="1" dirty="0">
                <a:latin typeface="Courier New" panose="02070309020205020404" pitchFamily="49" charset="0"/>
                <a:cs typeface="Courier New" panose="02070309020205020404" pitchFamily="49" charset="0"/>
              </a:rPr>
              <a:t> to 201, since we are creating resources.</a:t>
            </a:r>
          </a:p>
          <a:p>
            <a:pPr marL="274320" lvl="1" indent="0">
              <a:buNone/>
            </a:pPr>
            <a:r>
              <a:rPr lang="en-US" b="1" dirty="0">
                <a:latin typeface="Courier New" panose="02070309020205020404" pitchFamily="49" charset="0"/>
                <a:cs typeface="Courier New" panose="02070309020205020404" pitchFamily="49" charset="0"/>
              </a:rPr>
              <a:t>@api_router.post("/recipe/", </a:t>
            </a:r>
            <a:r>
              <a:rPr lang="en-US" b="1" dirty="0" err="1">
                <a:latin typeface="Courier New" panose="02070309020205020404" pitchFamily="49" charset="0"/>
                <a:cs typeface="Courier New" panose="02070309020205020404" pitchFamily="49" charset="0"/>
              </a:rPr>
              <a:t>status_code</a:t>
            </a:r>
            <a:r>
              <a:rPr lang="en-US" b="1" dirty="0">
                <a:latin typeface="Courier New" panose="02070309020205020404" pitchFamily="49" charset="0"/>
                <a:cs typeface="Courier New" panose="02070309020205020404" pitchFamily="49" charset="0"/>
              </a:rPr>
              <a:t>=201, </a:t>
            </a:r>
            <a:r>
              <a:rPr lang="en-US" b="1" dirty="0" err="1">
                <a:latin typeface="Courier New" panose="02070309020205020404" pitchFamily="49" charset="0"/>
                <a:cs typeface="Courier New" panose="02070309020205020404" pitchFamily="49" charset="0"/>
              </a:rPr>
              <a:t>response_model</a:t>
            </a:r>
            <a:r>
              <a:rPr lang="en-US" b="1" dirty="0">
                <a:latin typeface="Courier New" panose="02070309020205020404" pitchFamily="49" charset="0"/>
                <a:cs typeface="Courier New" panose="02070309020205020404" pitchFamily="49" charset="0"/>
              </a:rPr>
              <a:t>=Recipe)</a:t>
            </a:r>
          </a:p>
          <a:p>
            <a:pPr marL="274320" lvl="1"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create_recipe</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recipe_in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RecipeCreate</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dict</a:t>
            </a:r>
            <a:r>
              <a:rPr lang="en-US" dirty="0">
                <a:latin typeface="Courier New" panose="02070309020205020404" pitchFamily="49" charset="0"/>
                <a:cs typeface="Courier New" panose="02070309020205020404" pitchFamily="49" charset="0"/>
              </a:rPr>
              <a:t>:  # The </a:t>
            </a:r>
            <a:r>
              <a:rPr lang="en-US" dirty="0" err="1">
                <a:latin typeface="Courier New" panose="02070309020205020404" pitchFamily="49" charset="0"/>
                <a:cs typeface="Courier New" panose="02070309020205020404" pitchFamily="49" charset="0"/>
              </a:rPr>
              <a:t>recipe_in</a:t>
            </a:r>
            <a:r>
              <a:rPr lang="en-US" dirty="0">
                <a:latin typeface="Courier New" panose="02070309020205020404" pitchFamily="49" charset="0"/>
                <a:cs typeface="Courier New" panose="02070309020205020404" pitchFamily="49" charset="0"/>
              </a:rPr>
              <a:t> field is the POST request body. By specifying a </a:t>
            </a:r>
            <a:r>
              <a:rPr lang="en-US" dirty="0" err="1">
                <a:latin typeface="Courier New" panose="02070309020205020404" pitchFamily="49" charset="0"/>
                <a:cs typeface="Courier New" panose="02070309020205020404" pitchFamily="49" charset="0"/>
              </a:rPr>
              <a:t>Pydantic</a:t>
            </a:r>
            <a:r>
              <a:rPr lang="en-US" dirty="0">
                <a:latin typeface="Courier New" panose="02070309020205020404" pitchFamily="49" charset="0"/>
                <a:cs typeface="Courier New" panose="02070309020205020404" pitchFamily="49" charset="0"/>
              </a:rPr>
              <a:t> schema, we are able to automatically validate incoming requests, ensuring that their bodies adhere to our schema.</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Create a new recipe (in memory only)</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new_entry_id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(RECIPES) + 1</a:t>
            </a:r>
          </a:p>
          <a:p>
            <a:pPr marL="27432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recipe_entry</a:t>
            </a:r>
            <a:r>
              <a:rPr lang="en-US" dirty="0">
                <a:latin typeface="Courier New" panose="02070309020205020404" pitchFamily="49" charset="0"/>
                <a:cs typeface="Courier New" panose="02070309020205020404" pitchFamily="49" charset="0"/>
              </a:rPr>
              <a:t> = Recipe(</a:t>
            </a:r>
          </a:p>
          <a:p>
            <a:pPr marL="274320" lvl="1" indent="0">
              <a:buNone/>
            </a:pPr>
            <a:r>
              <a:rPr lang="en-US" dirty="0">
                <a:latin typeface="Courier New" panose="02070309020205020404" pitchFamily="49" charset="0"/>
                <a:cs typeface="Courier New" panose="02070309020205020404" pitchFamily="49" charset="0"/>
              </a:rPr>
              <a:t>        id=</a:t>
            </a:r>
            <a:r>
              <a:rPr lang="en-US" dirty="0" err="1">
                <a:latin typeface="Courier New" panose="02070309020205020404" pitchFamily="49" charset="0"/>
                <a:cs typeface="Courier New" panose="02070309020205020404" pitchFamily="49" charset="0"/>
              </a:rPr>
              <a:t>new_entry_id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        label=</a:t>
            </a:r>
            <a:r>
              <a:rPr lang="en-US" dirty="0" err="1">
                <a:latin typeface="Courier New" panose="02070309020205020404" pitchFamily="49" charset="0"/>
                <a:cs typeface="Courier New" panose="02070309020205020404" pitchFamily="49" charset="0"/>
              </a:rPr>
              <a:t>recipe_in.label</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        source=</a:t>
            </a:r>
            <a:r>
              <a:rPr lang="en-US" dirty="0" err="1">
                <a:latin typeface="Courier New" panose="02070309020205020404" pitchFamily="49" charset="0"/>
                <a:cs typeface="Courier New" panose="02070309020205020404" pitchFamily="49" charset="0"/>
              </a:rPr>
              <a:t>recipe_in.source</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=recipe_in.url,</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RECIPES.append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recipe_entry.dict</a:t>
            </a:r>
            <a:r>
              <a:rPr lang="en-US" dirty="0">
                <a:latin typeface="Courier New" panose="02070309020205020404" pitchFamily="49" charset="0"/>
                <a:cs typeface="Courier New" panose="02070309020205020404" pitchFamily="49" charset="0"/>
              </a:rPr>
              <a:t>())  # To persist the created recipe, we’re doing a primitive list append.</a:t>
            </a:r>
          </a:p>
          <a:p>
            <a:pPr marL="274320" lvl="1"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recipe_entry</a:t>
            </a:r>
            <a:endParaRPr lang="en-US" dirty="0">
              <a:latin typeface="Courier New" panose="02070309020205020404" pitchFamily="49" charset="0"/>
              <a:cs typeface="Courier New" panose="02070309020205020404" pitchFamily="49" charset="0"/>
            </a:endParaRPr>
          </a:p>
          <a:p>
            <a:r>
              <a:rPr lang="en-US" dirty="0"/>
              <a:t>And create a new model in </a:t>
            </a:r>
            <a:r>
              <a:rPr lang="en-US" dirty="0">
                <a:latin typeface="Courier New" panose="02070309020205020404" pitchFamily="49" charset="0"/>
                <a:cs typeface="Courier New" panose="02070309020205020404" pitchFamily="49" charset="0"/>
              </a:rPr>
              <a:t>app/schemas.py</a:t>
            </a:r>
            <a:r>
              <a:rPr lang="en-US" dirty="0"/>
              <a:t>:</a:t>
            </a:r>
          </a:p>
          <a:p>
            <a:pPr marL="274320" lvl="1" indent="0">
              <a:buNone/>
            </a:pPr>
            <a:r>
              <a:rPr lang="en-US" sz="2200" b="1" dirty="0">
                <a:latin typeface="Courier New" panose="02070309020205020404" pitchFamily="49" charset="0"/>
                <a:cs typeface="Courier New" panose="02070309020205020404" pitchFamily="49" charset="0"/>
              </a:rPr>
              <a:t># The </a:t>
            </a:r>
            <a:r>
              <a:rPr lang="en-US" sz="2200" b="1" dirty="0" err="1">
                <a:latin typeface="Courier New" panose="02070309020205020404" pitchFamily="49" charset="0"/>
                <a:cs typeface="Courier New" panose="02070309020205020404" pitchFamily="49" charset="0"/>
              </a:rPr>
              <a:t>RecipeCreate</a:t>
            </a:r>
            <a:r>
              <a:rPr lang="en-US" sz="2200" b="1" dirty="0">
                <a:latin typeface="Courier New" panose="02070309020205020404" pitchFamily="49" charset="0"/>
                <a:cs typeface="Courier New" panose="02070309020205020404" pitchFamily="49" charset="0"/>
              </a:rPr>
              <a:t> schema contains a new field, </a:t>
            </a:r>
            <a:r>
              <a:rPr lang="en-US" sz="2200" b="1" dirty="0" err="1">
                <a:latin typeface="Courier New" panose="02070309020205020404" pitchFamily="49" charset="0"/>
                <a:cs typeface="Courier New" panose="02070309020205020404" pitchFamily="49" charset="0"/>
              </a:rPr>
              <a:t>submitter_id</a:t>
            </a:r>
            <a:r>
              <a:rPr lang="en-US" sz="2200" b="1" dirty="0">
                <a:latin typeface="Courier New" panose="02070309020205020404" pitchFamily="49" charset="0"/>
                <a:cs typeface="Courier New" panose="02070309020205020404" pitchFamily="49" charset="0"/>
              </a:rPr>
              <a:t>, so we distinguish it from the Recipe schema.</a:t>
            </a:r>
          </a:p>
          <a:p>
            <a:pPr marL="274320" lvl="1" indent="0">
              <a:buNone/>
            </a:pPr>
            <a:r>
              <a:rPr lang="en-US" sz="2200" dirty="0">
                <a:latin typeface="Courier New" panose="02070309020205020404" pitchFamily="49" charset="0"/>
                <a:cs typeface="Courier New" panose="02070309020205020404" pitchFamily="49" charset="0"/>
              </a:rPr>
              <a:t>class </a:t>
            </a:r>
            <a:r>
              <a:rPr lang="en-US" sz="2200" dirty="0" err="1">
                <a:latin typeface="Courier New" panose="02070309020205020404" pitchFamily="49" charset="0"/>
                <a:cs typeface="Courier New" panose="02070309020205020404" pitchFamily="49" charset="0"/>
              </a:rPr>
              <a:t>RecipeCreate</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BaseModel</a:t>
            </a:r>
            <a:r>
              <a:rPr lang="en-US" sz="2200" dirty="0">
                <a:latin typeface="Courier New" panose="02070309020205020404" pitchFamily="49" charset="0"/>
                <a:cs typeface="Courier New" panose="02070309020205020404" pitchFamily="49" charset="0"/>
              </a:rPr>
              <a:t>):</a:t>
            </a:r>
          </a:p>
          <a:p>
            <a:pPr marL="274320" lvl="1" indent="0">
              <a:buNone/>
            </a:pPr>
            <a:r>
              <a:rPr lang="en-US" sz="2200" dirty="0">
                <a:latin typeface="Courier New" panose="02070309020205020404" pitchFamily="49" charset="0"/>
                <a:cs typeface="Courier New" panose="02070309020205020404" pitchFamily="49" charset="0"/>
              </a:rPr>
              <a:t>    label: str</a:t>
            </a:r>
          </a:p>
          <a:p>
            <a:pPr marL="274320" lvl="1" indent="0">
              <a:buNone/>
            </a:pPr>
            <a:r>
              <a:rPr lang="en-US" sz="2200" dirty="0">
                <a:latin typeface="Courier New" panose="02070309020205020404" pitchFamily="49" charset="0"/>
                <a:cs typeface="Courier New" panose="02070309020205020404" pitchFamily="49" charset="0"/>
              </a:rPr>
              <a:t>    source: str</a:t>
            </a:r>
          </a:p>
          <a:p>
            <a:pPr marL="274320" lvl="1" indent="0">
              <a:buNone/>
            </a:pPr>
            <a:r>
              <a:rPr lang="en-US" sz="2200" dirty="0">
                <a:latin typeface="Courier New" panose="02070309020205020404" pitchFamily="49" charset="0"/>
                <a:cs typeface="Courier New" panose="02070309020205020404" pitchFamily="49" charset="0"/>
              </a:rPr>
              <a:t>    url: </a:t>
            </a:r>
            <a:r>
              <a:rPr lang="en-US" sz="2200" dirty="0" err="1">
                <a:latin typeface="Courier New" panose="02070309020205020404" pitchFamily="49" charset="0"/>
                <a:cs typeface="Courier New" panose="02070309020205020404" pitchFamily="49" charset="0"/>
              </a:rPr>
              <a:t>HttpUrl</a:t>
            </a:r>
            <a:endParaRPr lang="en-US" sz="2200" dirty="0">
              <a:latin typeface="Courier New" panose="02070309020205020404" pitchFamily="49" charset="0"/>
              <a:cs typeface="Courier New" panose="02070309020205020404" pitchFamily="49" charset="0"/>
            </a:endParaRPr>
          </a:p>
          <a:p>
            <a:pPr marL="27432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submitter_id</a:t>
            </a:r>
            <a:r>
              <a:rPr lang="en-US" sz="2200" dirty="0">
                <a:latin typeface="Courier New" panose="02070309020205020404" pitchFamily="49" charset="0"/>
                <a:cs typeface="Courier New" panose="02070309020205020404" pitchFamily="49" charset="0"/>
              </a:rPr>
              <a:t>: int</a:t>
            </a:r>
          </a:p>
        </p:txBody>
      </p:sp>
    </p:spTree>
    <p:extLst>
      <p:ext uri="{BB962C8B-B14F-4D97-AF65-F5344CB8AC3E}">
        <p14:creationId xmlns:p14="http://schemas.microsoft.com/office/powerpoint/2010/main" val="40812249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(10): </a:t>
            </a:r>
            <a:r>
              <a:rPr lang="es-ES" dirty="0" err="1"/>
              <a:t>basic</a:t>
            </a:r>
            <a:r>
              <a:rPr lang="es-ES" dirty="0"/>
              <a:t> error </a:t>
            </a:r>
            <a:r>
              <a:rPr lang="es-ES" dirty="0" err="1"/>
              <a:t>handling</a:t>
            </a:r>
            <a:r>
              <a:rPr lang="es-ES" dirty="0"/>
              <a:t> (</a:t>
            </a:r>
            <a:r>
              <a:rPr lang="es-ES" dirty="0" err="1">
                <a:hlinkClick r:id="rId2"/>
              </a:rPr>
              <a:t>part</a:t>
            </a:r>
            <a:r>
              <a:rPr lang="es-ES" dirty="0">
                <a:hlinkClick r:id="rId2"/>
              </a:rPr>
              <a:t> 5</a:t>
            </a:r>
            <a:r>
              <a:rPr lang="es-E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74</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306144"/>
          </a:xfrm>
        </p:spPr>
        <p:txBody>
          <a:bodyPr>
            <a:normAutofit fontScale="55000" lnSpcReduction="20000"/>
          </a:bodyPr>
          <a:lstStyle/>
          <a:p>
            <a:r>
              <a:rPr lang="en-GB" dirty="0"/>
              <a:t>Let’s see now how to add error handling code in our request handlers:</a:t>
            </a:r>
          </a:p>
          <a:p>
            <a:pPr marL="274320" lvl="1" indent="0">
              <a:buNone/>
            </a:pPr>
            <a:r>
              <a:rPr lang="en-US" dirty="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fastapi</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FastAPI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APIRouter</a:t>
            </a:r>
            <a:r>
              <a:rPr lang="en-US" dirty="0">
                <a:latin typeface="Courier New" panose="02070309020205020404" pitchFamily="49" charset="0"/>
                <a:cs typeface="Courier New" panose="02070309020205020404" pitchFamily="49" charset="0"/>
              </a:rPr>
              <a:t>, Query, </a:t>
            </a:r>
            <a:r>
              <a:rPr lang="en-US" b="1" dirty="0" err="1">
                <a:latin typeface="Courier New" panose="02070309020205020404" pitchFamily="49" charset="0"/>
                <a:cs typeface="Courier New" panose="02070309020205020404" pitchFamily="49" charset="0"/>
              </a:rPr>
              <a:t>HTTPException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new import to deal with errors</a:t>
            </a:r>
          </a:p>
          <a:p>
            <a:pPr marL="274320" lvl="1" indent="0">
              <a:buNone/>
            </a:pPr>
            <a:endParaRPr lang="en-US" dirty="0">
              <a:latin typeface="Courier New" panose="02070309020205020404" pitchFamily="49" charset="0"/>
              <a:cs typeface="Courier New" panose="02070309020205020404" pitchFamily="49" charset="0"/>
            </a:endParaRPr>
          </a:p>
          <a:p>
            <a:pPr marL="274320" lvl="1" indent="0">
              <a:buNone/>
            </a:pPr>
            <a:r>
              <a:rPr lang="en-US" dirty="0">
                <a:latin typeface="Courier New" panose="02070309020205020404" pitchFamily="49" charset="0"/>
                <a:cs typeface="Courier New" panose="02070309020205020404" pitchFamily="49" charset="0"/>
              </a:rPr>
              <a:t>@api_router.get("/recipe/{recipe_id}", </a:t>
            </a:r>
            <a:r>
              <a:rPr lang="en-US" b="1" dirty="0" err="1">
                <a:latin typeface="Courier New" panose="02070309020205020404" pitchFamily="49" charset="0"/>
                <a:cs typeface="Courier New" panose="02070309020205020404" pitchFamily="49" charset="0"/>
              </a:rPr>
              <a:t>status_code</a:t>
            </a:r>
            <a:r>
              <a:rPr lang="en-US" b="1" dirty="0">
                <a:latin typeface="Courier New" panose="02070309020205020404" pitchFamily="49" charset="0"/>
                <a:cs typeface="Courier New" panose="02070309020205020404" pitchFamily="49" charset="0"/>
              </a:rPr>
              <a:t>=200, </a:t>
            </a:r>
            <a:r>
              <a:rPr lang="en-US" b="1" dirty="0" err="1">
                <a:latin typeface="Courier New" panose="02070309020205020404" pitchFamily="49" charset="0"/>
                <a:cs typeface="Courier New" panose="02070309020205020404" pitchFamily="49" charset="0"/>
              </a:rPr>
              <a:t>response_model</a:t>
            </a:r>
            <a:r>
              <a:rPr lang="en-US" b="1" dirty="0">
                <a:latin typeface="Courier New" panose="02070309020205020404" pitchFamily="49" charset="0"/>
                <a:cs typeface="Courier New" panose="02070309020205020404" pitchFamily="49" charset="0"/>
              </a:rPr>
              <a:t>=Recipe</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fetch_recipe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recipe_id</a:t>
            </a:r>
            <a:r>
              <a:rPr lang="en-US" dirty="0">
                <a:latin typeface="Courier New" panose="02070309020205020404" pitchFamily="49" charset="0"/>
                <a:cs typeface="Courier New" panose="02070309020205020404" pitchFamily="49" charset="0"/>
              </a:rPr>
              <a:t>: int) -&gt; Any:</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Fetch a single recipe by ID</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result = [recipe for recipe in RECIPES if recipe["id"] == </a:t>
            </a:r>
            <a:r>
              <a:rPr lang="en-US" dirty="0" err="1">
                <a:latin typeface="Courier New" panose="02070309020205020404" pitchFamily="49" charset="0"/>
                <a:cs typeface="Courier New" panose="02070309020205020404" pitchFamily="49" charset="0"/>
              </a:rPr>
              <a:t>recipe_id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    if not result:</a:t>
            </a:r>
          </a:p>
          <a:p>
            <a:pPr marL="274320" lvl="1" indent="0">
              <a:buNone/>
            </a:pPr>
            <a:r>
              <a:rPr lang="en-US" dirty="0">
                <a:latin typeface="Courier New" panose="02070309020205020404" pitchFamily="49" charset="0"/>
                <a:cs typeface="Courier New" panose="02070309020205020404" pitchFamily="49" charset="0"/>
              </a:rPr>
              <a:t>        # the exception is raised, not returned - you will get a validation error otherwise. Where no recipe is found, we raise an </a:t>
            </a:r>
            <a:r>
              <a:rPr lang="en-US" dirty="0" err="1">
                <a:latin typeface="Courier New" panose="02070309020205020404" pitchFamily="49" charset="0"/>
                <a:cs typeface="Courier New" panose="02070309020205020404" pitchFamily="49" charset="0"/>
              </a:rPr>
              <a:t>HTTPException</a:t>
            </a:r>
            <a:r>
              <a:rPr lang="en-US" dirty="0">
                <a:latin typeface="Courier New" panose="02070309020205020404" pitchFamily="49" charset="0"/>
                <a:cs typeface="Courier New" panose="02070309020205020404" pitchFamily="49" charset="0"/>
              </a:rPr>
              <a:t> passing in a </a:t>
            </a:r>
            <a:r>
              <a:rPr lang="en-US" dirty="0" err="1">
                <a:latin typeface="Courier New" panose="02070309020205020404" pitchFamily="49" charset="0"/>
                <a:cs typeface="Courier New" panose="02070309020205020404" pitchFamily="49" charset="0"/>
              </a:rPr>
              <a:t>status_code</a:t>
            </a:r>
            <a:r>
              <a:rPr lang="en-US" dirty="0">
                <a:latin typeface="Courier New" panose="02070309020205020404" pitchFamily="49" charset="0"/>
                <a:cs typeface="Courier New" panose="02070309020205020404" pitchFamily="49" charset="0"/>
              </a:rPr>
              <a:t> of 404</a:t>
            </a:r>
          </a:p>
          <a:p>
            <a:pPr marL="274320" lvl="1"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raise </a:t>
            </a:r>
            <a:r>
              <a:rPr lang="en-US" b="1" dirty="0" err="1">
                <a:latin typeface="Courier New" panose="02070309020205020404" pitchFamily="49" charset="0"/>
                <a:cs typeface="Courier New" panose="02070309020205020404" pitchFamily="49" charset="0"/>
              </a:rPr>
              <a:t>HTTPException</a:t>
            </a:r>
            <a:r>
              <a:rPr lang="en-US" b="1" dirty="0">
                <a:latin typeface="Courier New" panose="02070309020205020404" pitchFamily="49" charset="0"/>
                <a:cs typeface="Courier New" panose="02070309020205020404" pitchFamily="49" charset="0"/>
              </a:rPr>
              <a:t>(</a:t>
            </a:r>
          </a:p>
          <a:p>
            <a:pPr marL="274320" lvl="1"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status_code</a:t>
            </a:r>
            <a:r>
              <a:rPr lang="en-US" b="1" dirty="0">
                <a:latin typeface="Courier New" panose="02070309020205020404" pitchFamily="49" charset="0"/>
                <a:cs typeface="Courier New" panose="02070309020205020404" pitchFamily="49" charset="0"/>
              </a:rPr>
              <a:t>=404, detail=</a:t>
            </a:r>
            <a:r>
              <a:rPr lang="en-US" b="1" dirty="0" err="1">
                <a:latin typeface="Courier New" panose="02070309020205020404" pitchFamily="49" charset="0"/>
                <a:cs typeface="Courier New" panose="02070309020205020404" pitchFamily="49" charset="0"/>
              </a:rPr>
              <a:t>f"Recipe</a:t>
            </a:r>
            <a:r>
              <a:rPr lang="en-US" b="1" dirty="0">
                <a:latin typeface="Courier New" panose="02070309020205020404" pitchFamily="49" charset="0"/>
                <a:cs typeface="Courier New" panose="02070309020205020404" pitchFamily="49" charset="0"/>
              </a:rPr>
              <a:t> with ID {</a:t>
            </a:r>
            <a:r>
              <a:rPr lang="en-US" b="1" dirty="0" err="1">
                <a:latin typeface="Courier New" panose="02070309020205020404" pitchFamily="49" charset="0"/>
                <a:cs typeface="Courier New" panose="02070309020205020404" pitchFamily="49" charset="0"/>
              </a:rPr>
              <a:t>recipe_id</a:t>
            </a:r>
            <a:r>
              <a:rPr lang="en-US" b="1" dirty="0">
                <a:latin typeface="Courier New" panose="02070309020205020404" pitchFamily="49" charset="0"/>
                <a:cs typeface="Courier New" panose="02070309020205020404" pitchFamily="49" charset="0"/>
              </a:rPr>
              <a:t>} not found"</a:t>
            </a:r>
          </a:p>
          <a:p>
            <a:pPr marL="274320" lvl="1" indent="0">
              <a:buNone/>
            </a:pPr>
            <a:r>
              <a:rPr lang="en-US" b="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274320" lvl="1" indent="0">
              <a:buNone/>
            </a:pPr>
            <a:r>
              <a:rPr lang="en-US" dirty="0">
                <a:latin typeface="Courier New" panose="02070309020205020404" pitchFamily="49" charset="0"/>
                <a:cs typeface="Courier New" panose="02070309020205020404" pitchFamily="49" charset="0"/>
              </a:rPr>
              <a:t>    return result[0]</a:t>
            </a:r>
          </a:p>
          <a:p>
            <a:pPr marL="274320" lvl="1" indent="0">
              <a:buNone/>
            </a:pPr>
            <a:endParaRPr lang="en-US" dirty="0">
              <a:latin typeface="Courier New" panose="02070309020205020404" pitchFamily="49" charset="0"/>
              <a:cs typeface="Courier New" panose="02070309020205020404" pitchFamily="49" charset="0"/>
            </a:endParaRPr>
          </a:p>
          <a:p>
            <a:r>
              <a:rPr lang="en-US" dirty="0"/>
              <a:t>Now we are ready to test the error validation by requesting a recipe which is not loaded in the </a:t>
            </a:r>
            <a:r>
              <a:rPr lang="en-US" dirty="0">
                <a:latin typeface="Courier New" panose="02070309020205020404" pitchFamily="49" charset="0"/>
                <a:cs typeface="Courier New" panose="02070309020205020404" pitchFamily="49" charset="0"/>
              </a:rPr>
              <a:t>RECIPES</a:t>
            </a:r>
            <a:r>
              <a:rPr lang="en-US" dirty="0"/>
              <a:t> collection of our example, in </a:t>
            </a:r>
            <a:r>
              <a:rPr lang="en-US" dirty="0">
                <a:solidFill>
                  <a:schemeClr val="tx1"/>
                </a:solidFill>
                <a:latin typeface="Courier New" panose="02070309020205020404" pitchFamily="49" charset="0"/>
                <a:cs typeface="Courier New" panose="02070309020205020404" pitchFamily="49" charset="0"/>
              </a:rPr>
              <a:t>part-05-basic-error-handling</a:t>
            </a:r>
            <a:r>
              <a:rPr lang="en-US" dirty="0">
                <a:solidFill>
                  <a:schemeClr val="tx1"/>
                </a:solidFill>
              </a:rPr>
              <a:t>:</a:t>
            </a:r>
          </a:p>
          <a:p>
            <a:pPr lvl="1"/>
            <a:r>
              <a:rPr lang="en-US" dirty="0">
                <a:solidFill>
                  <a:schemeClr val="tx1"/>
                </a:solidFill>
                <a:latin typeface="Courier New" panose="02070309020205020404" pitchFamily="49" charset="0"/>
                <a:cs typeface="Courier New" panose="02070309020205020404" pitchFamily="49" charset="0"/>
              </a:rPr>
              <a:t>poetry install</a:t>
            </a:r>
            <a:endParaRPr lang="en-US" dirty="0">
              <a:latin typeface="Courier New" panose="02070309020205020404" pitchFamily="49" charset="0"/>
              <a:cs typeface="Courier New" panose="02070309020205020404" pitchFamily="49" charset="0"/>
            </a:endParaRPr>
          </a:p>
          <a:p>
            <a:pPr lvl="1"/>
            <a:r>
              <a:rPr lang="en-US" dirty="0">
                <a:solidFill>
                  <a:schemeClr val="tx1"/>
                </a:solidFill>
                <a:latin typeface="Courier New" panose="02070309020205020404" pitchFamily="49" charset="0"/>
                <a:cs typeface="Courier New" panose="02070309020205020404" pitchFamily="49" charset="0"/>
              </a:rPr>
              <a:t>poetry run python app/main.py</a:t>
            </a:r>
          </a:p>
          <a:p>
            <a:pPr lvl="1"/>
            <a:r>
              <a:rPr lang="en-US" dirty="0">
                <a:solidFill>
                  <a:schemeClr val="tx1"/>
                </a:solidFill>
                <a:cs typeface="Courier New" panose="02070309020205020404" pitchFamily="49" charset="0"/>
              </a:rPr>
              <a:t>Go to </a:t>
            </a:r>
            <a:r>
              <a:rPr lang="en-US" dirty="0">
                <a:solidFill>
                  <a:schemeClr val="tx1"/>
                </a:solidFill>
                <a:latin typeface="Courier New" panose="02070309020205020404" pitchFamily="49" charset="0"/>
                <a:cs typeface="Courier New" panose="02070309020205020404" pitchFamily="49" charset="0"/>
              </a:rPr>
              <a:t>http://localhost:8001/recipe/5</a:t>
            </a:r>
          </a:p>
        </p:txBody>
      </p:sp>
    </p:spTree>
    <p:extLst>
      <p:ext uri="{BB962C8B-B14F-4D97-AF65-F5344CB8AC3E}">
        <p14:creationId xmlns:p14="http://schemas.microsoft.com/office/powerpoint/2010/main" val="18659801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(11): </a:t>
            </a:r>
            <a:r>
              <a:rPr lang="en-US" dirty="0"/>
              <a:t>Serving HTML with Jinja Templates (</a:t>
            </a:r>
            <a:r>
              <a:rPr lang="en-US" dirty="0">
                <a:hlinkClick r:id="rId2"/>
              </a:rPr>
              <a:t>part 6</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75</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61078"/>
            <a:ext cx="8229600" cy="5508282"/>
          </a:xfrm>
        </p:spPr>
        <p:txBody>
          <a:bodyPr>
            <a:normAutofit lnSpcReduction="10000"/>
          </a:bodyPr>
          <a:lstStyle/>
          <a:p>
            <a:r>
              <a:rPr lang="en-GB" sz="1100" dirty="0"/>
              <a:t>Let’s now add an HTML interface to our app using Jinja2, as included in </a:t>
            </a:r>
            <a:r>
              <a:rPr lang="en-US" sz="1100" b="1" dirty="0">
                <a:solidFill>
                  <a:schemeClr val="tx1"/>
                </a:solidFill>
                <a:latin typeface="Courier New" panose="02070309020205020404" pitchFamily="49" charset="0"/>
                <a:cs typeface="Courier New" panose="02070309020205020404" pitchFamily="49" charset="0"/>
              </a:rPr>
              <a:t>part-06-jinja-templates</a:t>
            </a:r>
            <a:r>
              <a:rPr lang="en-US" sz="1100" dirty="0">
                <a:solidFill>
                  <a:schemeClr val="tx1"/>
                </a:solidFill>
                <a:latin typeface="Courier New" panose="02070309020205020404" pitchFamily="49" charset="0"/>
                <a:cs typeface="Courier New" panose="02070309020205020404" pitchFamily="49" charset="0"/>
              </a:rPr>
              <a:t>. </a:t>
            </a:r>
            <a:r>
              <a:rPr lang="en-GB" sz="1100" dirty="0"/>
              <a:t>First, let’s modify </a:t>
            </a:r>
            <a:r>
              <a:rPr lang="en-GB" sz="1100" dirty="0">
                <a:latin typeface="Courier New" panose="02070309020205020404" pitchFamily="49" charset="0"/>
                <a:cs typeface="Courier New" panose="02070309020205020404" pitchFamily="49" charset="0"/>
              </a:rPr>
              <a:t>app/main.py </a:t>
            </a:r>
            <a:r>
              <a:rPr lang="en-GB" sz="1100" dirty="0"/>
              <a:t>with the following changes:</a:t>
            </a:r>
          </a:p>
          <a:p>
            <a:pPr marL="274320" lvl="1" indent="0">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fastapi</a:t>
            </a:r>
            <a:r>
              <a:rPr lang="en-US" sz="1000" dirty="0">
                <a:latin typeface="Courier New" panose="02070309020205020404" pitchFamily="49" charset="0"/>
                <a:cs typeface="Courier New" panose="02070309020205020404" pitchFamily="49" charset="0"/>
              </a:rPr>
              <a:t> import </a:t>
            </a:r>
            <a:r>
              <a:rPr lang="en-US" sz="1000" dirty="0" err="1">
                <a:latin typeface="Courier New" panose="02070309020205020404" pitchFamily="49" charset="0"/>
                <a:cs typeface="Courier New" panose="02070309020205020404" pitchFamily="49" charset="0"/>
              </a:rPr>
              <a:t>FastAPI</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APIRouter</a:t>
            </a:r>
            <a:r>
              <a:rPr lang="en-US" sz="1000" dirty="0">
                <a:latin typeface="Courier New" panose="02070309020205020404" pitchFamily="49" charset="0"/>
                <a:cs typeface="Courier New" panose="02070309020205020404" pitchFamily="49" charset="0"/>
              </a:rPr>
              <a:t>, Query, </a:t>
            </a:r>
            <a:r>
              <a:rPr lang="en-US" sz="1000" dirty="0" err="1">
                <a:latin typeface="Courier New" panose="02070309020205020404" pitchFamily="49" charset="0"/>
                <a:cs typeface="Courier New" panose="02070309020205020404" pitchFamily="49" charset="0"/>
              </a:rPr>
              <a:t>HTTPException</a:t>
            </a:r>
            <a:r>
              <a:rPr lang="en-US" sz="1000" dirty="0">
                <a:latin typeface="Courier New" panose="02070309020205020404" pitchFamily="49" charset="0"/>
                <a:cs typeface="Courier New" panose="02070309020205020404" pitchFamily="49" charset="0"/>
              </a:rPr>
              <a:t>, Request</a:t>
            </a:r>
          </a:p>
          <a:p>
            <a:pPr marL="274320" lvl="1" indent="0">
              <a:buNone/>
            </a:pPr>
            <a:r>
              <a:rPr lang="en-US" sz="1000" b="1" dirty="0">
                <a:latin typeface="Courier New" panose="02070309020205020404" pitchFamily="49" charset="0"/>
                <a:cs typeface="Courier New" panose="02070309020205020404" pitchFamily="49" charset="0"/>
              </a:rPr>
              <a:t>from </a:t>
            </a:r>
            <a:r>
              <a:rPr lang="en-US" sz="1000" b="1" dirty="0" err="1">
                <a:latin typeface="Courier New" panose="02070309020205020404" pitchFamily="49" charset="0"/>
                <a:cs typeface="Courier New" panose="02070309020205020404" pitchFamily="49" charset="0"/>
              </a:rPr>
              <a:t>fastapi.templating</a:t>
            </a:r>
            <a:r>
              <a:rPr lang="en-US" sz="1000" b="1" dirty="0">
                <a:latin typeface="Courier New" panose="02070309020205020404" pitchFamily="49" charset="0"/>
                <a:cs typeface="Courier New" panose="02070309020205020404" pitchFamily="49" charset="0"/>
              </a:rPr>
              <a:t> import Jinja2Templates</a:t>
            </a:r>
          </a:p>
          <a:p>
            <a:pPr marL="274320" lvl="1" indent="0">
              <a:buNone/>
            </a:pPr>
            <a:endParaRPr lang="en-US" sz="1000" dirty="0">
              <a:latin typeface="Courier New" panose="02070309020205020404" pitchFamily="49" charset="0"/>
              <a:cs typeface="Courier New" panose="02070309020205020404" pitchFamily="49" charset="0"/>
            </a:endParaRPr>
          </a:p>
          <a:p>
            <a:pPr marL="274320" lvl="1" indent="0">
              <a:buNone/>
            </a:pPr>
            <a:r>
              <a:rPr lang="en-US" sz="1000" dirty="0">
                <a:latin typeface="Courier New" panose="02070309020205020404" pitchFamily="49" charset="0"/>
                <a:cs typeface="Courier New" panose="02070309020205020404" pitchFamily="49" charset="0"/>
              </a:rPr>
              <a:t>from typing import Optional, Any</a:t>
            </a:r>
          </a:p>
          <a:p>
            <a:pPr marL="274320" lvl="1" indent="0">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pathlib</a:t>
            </a:r>
            <a:r>
              <a:rPr lang="en-US" sz="1000" dirty="0">
                <a:latin typeface="Courier New" panose="02070309020205020404" pitchFamily="49" charset="0"/>
                <a:cs typeface="Courier New" panose="02070309020205020404" pitchFamily="49" charset="0"/>
              </a:rPr>
              <a:t> import Path</a:t>
            </a:r>
          </a:p>
          <a:p>
            <a:pPr marL="274320" lvl="1" indent="0">
              <a:buNone/>
            </a:pPr>
            <a:endParaRPr lang="en-US" sz="1000" dirty="0">
              <a:latin typeface="Courier New" panose="02070309020205020404" pitchFamily="49" charset="0"/>
              <a:cs typeface="Courier New" panose="02070309020205020404" pitchFamily="49" charset="0"/>
            </a:endParaRPr>
          </a:p>
          <a:p>
            <a:pPr marL="274320" lvl="1" indent="0">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app.schemas</a:t>
            </a:r>
            <a:r>
              <a:rPr lang="en-US" sz="1000" dirty="0">
                <a:latin typeface="Courier New" panose="02070309020205020404" pitchFamily="49" charset="0"/>
                <a:cs typeface="Courier New" panose="02070309020205020404" pitchFamily="49" charset="0"/>
              </a:rPr>
              <a:t> import </a:t>
            </a:r>
            <a:r>
              <a:rPr lang="en-US" sz="1000" dirty="0" err="1">
                <a:latin typeface="Courier New" panose="02070309020205020404" pitchFamily="49" charset="0"/>
                <a:cs typeface="Courier New" panose="02070309020205020404" pitchFamily="49" charset="0"/>
              </a:rPr>
              <a:t>RecipeSearchResults</a:t>
            </a:r>
            <a:r>
              <a:rPr lang="en-US" sz="1000" dirty="0">
                <a:latin typeface="Courier New" panose="02070309020205020404" pitchFamily="49" charset="0"/>
                <a:cs typeface="Courier New" panose="02070309020205020404" pitchFamily="49" charset="0"/>
              </a:rPr>
              <a:t>, Recipe, </a:t>
            </a:r>
            <a:r>
              <a:rPr lang="en-US" sz="1000" dirty="0" err="1">
                <a:latin typeface="Courier New" panose="02070309020205020404" pitchFamily="49" charset="0"/>
                <a:cs typeface="Courier New" panose="02070309020205020404" pitchFamily="49" charset="0"/>
              </a:rPr>
              <a:t>RecipeCreate</a:t>
            </a:r>
            <a:endParaRPr lang="en-US" sz="1000" dirty="0">
              <a:latin typeface="Courier New" panose="02070309020205020404" pitchFamily="49" charset="0"/>
              <a:cs typeface="Courier New" panose="02070309020205020404" pitchFamily="49" charset="0"/>
            </a:endParaRPr>
          </a:p>
          <a:p>
            <a:pPr marL="274320" lvl="1" indent="0">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app.recipe_data</a:t>
            </a:r>
            <a:r>
              <a:rPr lang="en-US" sz="1000" dirty="0">
                <a:latin typeface="Courier New" panose="02070309020205020404" pitchFamily="49" charset="0"/>
                <a:cs typeface="Courier New" panose="02070309020205020404" pitchFamily="49" charset="0"/>
              </a:rPr>
              <a:t> import RECIPES</a:t>
            </a:r>
          </a:p>
          <a:p>
            <a:pPr marL="274320" lvl="1" indent="0">
              <a:buNone/>
            </a:pPr>
            <a:endParaRPr lang="en-US" sz="1000" b="1" dirty="0">
              <a:latin typeface="Courier New" panose="02070309020205020404" pitchFamily="49" charset="0"/>
              <a:cs typeface="Courier New" panose="02070309020205020404" pitchFamily="49" charset="0"/>
            </a:endParaRPr>
          </a:p>
          <a:p>
            <a:pPr marL="274320" lvl="1" indent="0">
              <a:buNone/>
            </a:pPr>
            <a:r>
              <a:rPr lang="en-US" sz="1000" b="1" dirty="0">
                <a:latin typeface="Courier New" panose="02070309020205020404" pitchFamily="49" charset="0"/>
                <a:cs typeface="Courier New" panose="02070309020205020404" pitchFamily="49" charset="0"/>
              </a:rPr>
              <a:t># We specify our Jinja templates directory by using the standard library </a:t>
            </a:r>
            <a:r>
              <a:rPr lang="en-US" sz="1000" b="1" dirty="0" err="1">
                <a:latin typeface="Courier New" panose="02070309020205020404" pitchFamily="49" charset="0"/>
                <a:cs typeface="Courier New" panose="02070309020205020404" pitchFamily="49" charset="0"/>
              </a:rPr>
              <a:t>pathlib</a:t>
            </a:r>
            <a:r>
              <a:rPr lang="en-US" sz="1000" b="1" dirty="0">
                <a:latin typeface="Courier New" panose="02070309020205020404" pitchFamily="49" charset="0"/>
                <a:cs typeface="Courier New" panose="02070309020205020404" pitchFamily="49" charset="0"/>
              </a:rPr>
              <a:t> module to point to the template’s directory’s full system path</a:t>
            </a:r>
          </a:p>
          <a:p>
            <a:pPr marL="274320" lvl="1" indent="0">
              <a:buNone/>
            </a:pPr>
            <a:r>
              <a:rPr lang="en-US" sz="1000" b="1" dirty="0">
                <a:latin typeface="Courier New" panose="02070309020205020404" pitchFamily="49" charset="0"/>
                <a:cs typeface="Courier New" panose="02070309020205020404" pitchFamily="49" charset="0"/>
              </a:rPr>
              <a:t>BASE_PATH = Path(__file__).resolve().parent</a:t>
            </a:r>
          </a:p>
          <a:p>
            <a:pPr marL="274320" lvl="1" indent="0">
              <a:buNone/>
            </a:pPr>
            <a:r>
              <a:rPr lang="en-US" sz="1000" b="1" dirty="0">
                <a:latin typeface="Courier New" panose="02070309020205020404" pitchFamily="49" charset="0"/>
                <a:cs typeface="Courier New" panose="02070309020205020404" pitchFamily="49" charset="0"/>
              </a:rPr>
              <a:t>TEMPLATES = Jinja2Templates(directory=str(BASE_PATH / "templates"))</a:t>
            </a:r>
          </a:p>
          <a:p>
            <a:pPr marL="274320" lvl="1" indent="0">
              <a:buNone/>
            </a:pPr>
            <a:endParaRPr lang="en-US" sz="1000" dirty="0">
              <a:latin typeface="Courier New" panose="02070309020205020404" pitchFamily="49" charset="0"/>
              <a:cs typeface="Courier New" panose="02070309020205020404" pitchFamily="49" charset="0"/>
            </a:endParaRPr>
          </a:p>
          <a:p>
            <a:pPr marL="274320" lvl="1" indent="0">
              <a:buNone/>
            </a:pPr>
            <a:r>
              <a:rPr lang="en-US" sz="1000" dirty="0">
                <a:latin typeface="Courier New" panose="02070309020205020404" pitchFamily="49" charset="0"/>
                <a:cs typeface="Courier New" panose="02070309020205020404" pitchFamily="49" charset="0"/>
              </a:rPr>
              <a:t>app = </a:t>
            </a:r>
            <a:r>
              <a:rPr lang="en-US" sz="1000" dirty="0" err="1">
                <a:latin typeface="Courier New" panose="02070309020205020404" pitchFamily="49" charset="0"/>
                <a:cs typeface="Courier New" panose="02070309020205020404" pitchFamily="49" charset="0"/>
              </a:rPr>
              <a:t>FastAPI</a:t>
            </a:r>
            <a:r>
              <a:rPr lang="en-US" sz="1000" dirty="0">
                <a:latin typeface="Courier New" panose="02070309020205020404" pitchFamily="49" charset="0"/>
                <a:cs typeface="Courier New" panose="02070309020205020404" pitchFamily="49" charset="0"/>
              </a:rPr>
              <a:t>(title="Recipe API", </a:t>
            </a:r>
            <a:r>
              <a:rPr lang="en-US" sz="1000" dirty="0" err="1">
                <a:latin typeface="Courier New" panose="02070309020205020404" pitchFamily="49" charset="0"/>
                <a:cs typeface="Courier New" panose="02070309020205020404" pitchFamily="49" charset="0"/>
              </a:rPr>
              <a:t>openapi_url</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openapi.json</a:t>
            </a:r>
            <a:r>
              <a:rPr lang="en-US" sz="1000" dirty="0">
                <a:latin typeface="Courier New" panose="02070309020205020404" pitchFamily="49" charset="0"/>
                <a:cs typeface="Courier New" panose="02070309020205020404" pitchFamily="49" charset="0"/>
              </a:rPr>
              <a:t>")</a:t>
            </a:r>
          </a:p>
          <a:p>
            <a:pPr marL="274320" lvl="1" indent="0">
              <a:buNone/>
            </a:pPr>
            <a:r>
              <a:rPr lang="en-US" sz="1000" dirty="0" err="1">
                <a:latin typeface="Courier New" panose="02070309020205020404" pitchFamily="49" charset="0"/>
                <a:cs typeface="Courier New" panose="02070309020205020404" pitchFamily="49" charset="0"/>
              </a:rPr>
              <a:t>api_router</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APIRouter</a:t>
            </a:r>
            <a:r>
              <a:rPr lang="en-US" sz="1000" dirty="0">
                <a:latin typeface="Courier New" panose="02070309020205020404" pitchFamily="49" charset="0"/>
                <a:cs typeface="Courier New" panose="02070309020205020404" pitchFamily="49" charset="0"/>
              </a:rPr>
              <a:t>()</a:t>
            </a:r>
          </a:p>
          <a:p>
            <a:pPr marL="274320" lvl="1" indent="0">
              <a:buNone/>
            </a:pPr>
            <a:endParaRPr lang="en-US" sz="1000" dirty="0">
              <a:latin typeface="Courier New" panose="02070309020205020404" pitchFamily="49" charset="0"/>
              <a:cs typeface="Courier New" panose="02070309020205020404" pitchFamily="49" charset="0"/>
            </a:endParaRPr>
          </a:p>
          <a:p>
            <a:pPr marL="274320" lvl="1" indent="0">
              <a:buNone/>
            </a:pPr>
            <a:r>
              <a:rPr lang="en-US" sz="1000" dirty="0">
                <a:latin typeface="Courier New" panose="02070309020205020404" pitchFamily="49" charset="0"/>
                <a:cs typeface="Courier New" panose="02070309020205020404" pitchFamily="49" charset="0"/>
              </a:rPr>
              <a:t># Updated to serve a Jinja2 template </a:t>
            </a:r>
            <a:r>
              <a:rPr lang="en-US" sz="1000" dirty="0">
                <a:latin typeface="Courier New" panose="02070309020205020404" pitchFamily="49" charset="0"/>
                <a:cs typeface="Courier New" panose="02070309020205020404" pitchFamily="49" charset="0"/>
                <a:hlinkClick r:id="rId3"/>
              </a:rPr>
              <a:t>https://www.starlette.io/templates/</a:t>
            </a:r>
            <a:r>
              <a:rPr lang="en-US" sz="1000" dirty="0">
                <a:latin typeface="Courier New" panose="02070309020205020404" pitchFamily="49" charset="0"/>
                <a:cs typeface="Courier New" panose="02070309020205020404" pitchFamily="49" charset="0"/>
              </a:rPr>
              <a:t> &amp; https://jinja.palletsprojects.com/en/3.0.x/templates/#synopsis</a:t>
            </a:r>
          </a:p>
          <a:p>
            <a:pPr marL="274320" lvl="1" indent="0">
              <a:buNone/>
            </a:pPr>
            <a:r>
              <a:rPr lang="en-US" sz="1000" b="1" dirty="0">
                <a:latin typeface="Courier New" panose="02070309020205020404" pitchFamily="49" charset="0"/>
                <a:cs typeface="Courier New" panose="02070309020205020404" pitchFamily="49" charset="0"/>
              </a:rPr>
              <a:t>@api_router.get("/", </a:t>
            </a:r>
            <a:r>
              <a:rPr lang="en-US" sz="1000" b="1" dirty="0" err="1">
                <a:latin typeface="Courier New" panose="02070309020205020404" pitchFamily="49" charset="0"/>
                <a:cs typeface="Courier New" panose="02070309020205020404" pitchFamily="49" charset="0"/>
              </a:rPr>
              <a:t>status_code</a:t>
            </a:r>
            <a:r>
              <a:rPr lang="en-US" sz="1000" b="1" dirty="0">
                <a:latin typeface="Courier New" panose="02070309020205020404" pitchFamily="49" charset="0"/>
                <a:cs typeface="Courier New" panose="02070309020205020404" pitchFamily="49" charset="0"/>
              </a:rPr>
              <a:t>=200)</a:t>
            </a:r>
          </a:p>
          <a:p>
            <a:pPr marL="274320" lvl="1" indent="0">
              <a:buNone/>
            </a:pPr>
            <a:r>
              <a:rPr lang="en-US" sz="1000" b="1" dirty="0">
                <a:latin typeface="Courier New" panose="02070309020205020404" pitchFamily="49" charset="0"/>
                <a:cs typeface="Courier New" panose="02070309020205020404" pitchFamily="49" charset="0"/>
              </a:rPr>
              <a:t>def root(request: Request) -&gt; </a:t>
            </a:r>
            <a:r>
              <a:rPr lang="en-US" sz="1000" b="1" dirty="0" err="1">
                <a:latin typeface="Courier New" panose="02070309020205020404" pitchFamily="49" charset="0"/>
                <a:cs typeface="Courier New" panose="02070309020205020404" pitchFamily="49" charset="0"/>
              </a:rPr>
              <a:t>dict</a:t>
            </a:r>
            <a:r>
              <a:rPr lang="en-US" sz="1000" b="1"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 updated the root endpoint, the function now takes the </a:t>
            </a:r>
            <a:r>
              <a:rPr lang="en-US" sz="1000" dirty="0" err="1">
                <a:latin typeface="Courier New" panose="02070309020205020404" pitchFamily="49" charset="0"/>
                <a:cs typeface="Courier New" panose="02070309020205020404" pitchFamily="49" charset="0"/>
              </a:rPr>
              <a:t>FastAPI</a:t>
            </a:r>
            <a:r>
              <a:rPr lang="en-US" sz="1000" dirty="0">
                <a:latin typeface="Courier New" panose="02070309020205020404" pitchFamily="49" charset="0"/>
                <a:cs typeface="Courier New" panose="02070309020205020404" pitchFamily="49" charset="0"/>
              </a:rPr>
              <a:t> Request class (equivalent to </a:t>
            </a:r>
            <a:r>
              <a:rPr lang="en-US" sz="1000" dirty="0" err="1">
                <a:latin typeface="Courier New" panose="02070309020205020404" pitchFamily="49" charset="0"/>
                <a:cs typeface="Courier New" panose="02070309020205020404" pitchFamily="49" charset="0"/>
              </a:rPr>
              <a:t>starlette’s</a:t>
            </a:r>
            <a:r>
              <a:rPr lang="en-US"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hlinkClick r:id="rId4"/>
              </a:rPr>
              <a:t>Request</a:t>
            </a:r>
            <a:r>
              <a:rPr lang="en-US" sz="1000" dirty="0">
                <a:latin typeface="Courier New" panose="02070309020205020404" pitchFamily="49" charset="0"/>
                <a:cs typeface="Courier New" panose="02070309020205020404" pitchFamily="49" charset="0"/>
              </a:rPr>
              <a:t>) as an argument</a:t>
            </a:r>
          </a:p>
          <a:p>
            <a:pPr marL="274320" lvl="1" indent="0">
              <a:buNone/>
            </a:pP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return </a:t>
            </a:r>
            <a:r>
              <a:rPr lang="en-US" sz="1000" b="1" dirty="0" err="1">
                <a:latin typeface="Courier New" panose="02070309020205020404" pitchFamily="49" charset="0"/>
                <a:cs typeface="Courier New" panose="02070309020205020404" pitchFamily="49" charset="0"/>
              </a:rPr>
              <a:t>TEMPLATES.TemplateResponse</a:t>
            </a:r>
            <a:r>
              <a:rPr lang="en-US" sz="1000" b="1" dirty="0">
                <a:latin typeface="Courier New" panose="02070309020205020404" pitchFamily="49" charset="0"/>
                <a:cs typeface="Courier New" panose="02070309020205020404" pitchFamily="49" charset="0"/>
              </a:rPr>
              <a:t>(</a:t>
            </a:r>
          </a:p>
          <a:p>
            <a:pPr marL="274320" lvl="1" indent="0">
              <a:buNone/>
            </a:pPr>
            <a:r>
              <a:rPr lang="en-US" sz="1000" b="1" dirty="0">
                <a:latin typeface="Courier New" panose="02070309020205020404" pitchFamily="49" charset="0"/>
                <a:cs typeface="Courier New" panose="02070309020205020404" pitchFamily="49" charset="0"/>
              </a:rPr>
              <a:t>        "index.html",</a:t>
            </a:r>
          </a:p>
          <a:p>
            <a:pPr marL="274320" lvl="1" indent="0">
              <a:buNone/>
            </a:pPr>
            <a:r>
              <a:rPr lang="en-US" sz="1000" b="1" dirty="0">
                <a:latin typeface="Courier New" panose="02070309020205020404" pitchFamily="49" charset="0"/>
                <a:cs typeface="Courier New" panose="02070309020205020404" pitchFamily="49" charset="0"/>
              </a:rPr>
              <a:t>        {"request": request, "recipes": RECIPES},</a:t>
            </a:r>
          </a:p>
          <a:p>
            <a:pPr marL="274320" lvl="1" indent="0">
              <a:buNone/>
            </a:pPr>
            <a:r>
              <a:rPr lang="en-US" sz="1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515798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(12): </a:t>
            </a:r>
            <a:r>
              <a:rPr lang="en-US" dirty="0"/>
              <a:t>Serving HTML with Jinja Templates (</a:t>
            </a:r>
            <a:r>
              <a:rPr lang="en-US" dirty="0">
                <a:hlinkClick r:id="rId2"/>
              </a:rPr>
              <a:t>part 6</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76</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507288" cy="5378152"/>
          </a:xfrm>
        </p:spPr>
        <p:txBody>
          <a:bodyPr>
            <a:normAutofit/>
          </a:bodyPr>
          <a:lstStyle/>
          <a:p>
            <a:r>
              <a:rPr lang="en-GB" sz="2000" dirty="0"/>
              <a:t>Let’s now add the template itself</a:t>
            </a:r>
            <a:r>
              <a:rPr lang="es-ES" sz="2000" dirty="0"/>
              <a:t> at </a:t>
            </a:r>
            <a:r>
              <a:rPr lang="es-ES" sz="2000" dirty="0">
                <a:latin typeface="Courier New" panose="02070309020205020404" pitchFamily="49" charset="0"/>
                <a:cs typeface="Courier New" panose="02070309020205020404" pitchFamily="49" charset="0"/>
              </a:rPr>
              <a:t>app/</a:t>
            </a:r>
            <a:r>
              <a:rPr lang="es-ES" sz="2000" dirty="0" err="1">
                <a:latin typeface="Courier New" panose="02070309020205020404" pitchFamily="49" charset="0"/>
                <a:cs typeface="Courier New" panose="02070309020205020404" pitchFamily="49" charset="0"/>
              </a:rPr>
              <a:t>templates</a:t>
            </a:r>
            <a:r>
              <a:rPr lang="es-ES" sz="2000" dirty="0">
                <a:latin typeface="Courier New" panose="02070309020205020404" pitchFamily="49" charset="0"/>
                <a:cs typeface="Courier New" panose="02070309020205020404" pitchFamily="49" charset="0"/>
              </a:rPr>
              <a:t>/index.html</a:t>
            </a:r>
            <a:r>
              <a:rPr lang="en-GB" sz="2000" dirty="0"/>
              <a:t>:</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pPr marL="0" indent="0">
              <a:buNone/>
            </a:pPr>
            <a:endParaRPr lang="en-GB" sz="2000" dirty="0"/>
          </a:p>
          <a:p>
            <a:r>
              <a:rPr lang="en-GB" sz="2000" dirty="0"/>
              <a:t>Two important remarks:</a:t>
            </a:r>
          </a:p>
          <a:p>
            <a:pPr marL="617220" lvl="1" indent="-342900">
              <a:buFont typeface="+mj-lt"/>
              <a:buAutoNum type="arabicPeriod"/>
            </a:pPr>
            <a:r>
              <a:rPr lang="en-US" sz="1700" dirty="0"/>
              <a:t>The </a:t>
            </a:r>
            <a:r>
              <a:rPr lang="en-US" sz="1700" dirty="0">
                <a:hlinkClick r:id="rId3"/>
              </a:rPr>
              <a:t>tailwind CSS library</a:t>
            </a:r>
            <a:r>
              <a:rPr lang="en-US" sz="1700" dirty="0"/>
              <a:t> is used to style the HTML</a:t>
            </a:r>
          </a:p>
          <a:p>
            <a:pPr marL="617220" lvl="1" indent="-342900">
              <a:buFont typeface="+mj-lt"/>
              <a:buAutoNum type="arabicPeriod"/>
            </a:pPr>
            <a:r>
              <a:rPr lang="en-US" sz="1700" dirty="0"/>
              <a:t>The Jinja2 template syntax, denoted by the curly brace ‘</a:t>
            </a:r>
            <a:r>
              <a:rPr lang="en-US" sz="1700" dirty="0">
                <a:latin typeface="Courier New" panose="02070309020205020404" pitchFamily="49" charset="0"/>
                <a:cs typeface="Courier New" panose="02070309020205020404" pitchFamily="49" charset="0"/>
              </a:rPr>
              <a:t>{</a:t>
            </a:r>
            <a:r>
              <a:rPr lang="en-US" sz="1700" dirty="0"/>
              <a:t>‘ followed by the percentage sign ‘</a:t>
            </a:r>
            <a:r>
              <a:rPr lang="en-US" sz="1700" dirty="0">
                <a:latin typeface="Courier New" panose="02070309020205020404" pitchFamily="49" charset="0"/>
                <a:cs typeface="Courier New" panose="02070309020205020404" pitchFamily="49" charset="0"/>
              </a:rPr>
              <a:t>%</a:t>
            </a:r>
            <a:r>
              <a:rPr lang="en-US" sz="1700" dirty="0"/>
              <a:t>’ Here Jinja allows us to loop over the </a:t>
            </a:r>
            <a:r>
              <a:rPr lang="en-US" sz="1700" dirty="0">
                <a:latin typeface="Courier New" panose="02070309020205020404" pitchFamily="49" charset="0"/>
                <a:cs typeface="Courier New" panose="02070309020205020404" pitchFamily="49" charset="0"/>
              </a:rPr>
              <a:t>recipes</a:t>
            </a:r>
            <a:r>
              <a:rPr lang="en-US" sz="1700" dirty="0"/>
              <a:t> variable passed to the template</a:t>
            </a:r>
            <a:endParaRPr lang="en-GB" sz="1700" dirty="0"/>
          </a:p>
        </p:txBody>
      </p:sp>
      <p:pic>
        <p:nvPicPr>
          <p:cNvPr id="7170" name="Picture 2" descr="Jinja template">
            <a:hlinkClick r:id="rId2"/>
            <a:extLst>
              <a:ext uri="{FF2B5EF4-FFF2-40B4-BE49-F238E27FC236}">
                <a16:creationId xmlns:a16="http://schemas.microsoft.com/office/drawing/2014/main" id="{DC9D92FE-5369-6BF0-587C-36967C958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598478"/>
            <a:ext cx="7236296" cy="345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8514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(13): </a:t>
            </a:r>
            <a:r>
              <a:rPr lang="en-US" dirty="0"/>
              <a:t>Serving HTML with Jinja Templates (</a:t>
            </a:r>
            <a:r>
              <a:rPr lang="en-US" dirty="0">
                <a:hlinkClick r:id="rId2"/>
              </a:rPr>
              <a:t>part 6</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77</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378152"/>
          </a:xfrm>
        </p:spPr>
        <p:txBody>
          <a:bodyPr>
            <a:normAutofit/>
          </a:bodyPr>
          <a:lstStyle/>
          <a:p>
            <a:r>
              <a:rPr lang="en-GB" sz="2000" dirty="0"/>
              <a:t>Some important theory about JINJA2’s templates:</a:t>
            </a:r>
          </a:p>
          <a:p>
            <a:pPr lvl="1"/>
            <a:r>
              <a:rPr lang="en-US" sz="1700" dirty="0"/>
              <a:t>A templating language allows you to generate HTML/XML or some other markup language with the aid of variables and a constrained amount of programming logic.</a:t>
            </a:r>
            <a:endParaRPr lang="en-GB" sz="1700" dirty="0"/>
          </a:p>
          <a:p>
            <a:pPr lvl="1"/>
            <a:r>
              <a:rPr lang="en-US" sz="1700" b="0" i="0" dirty="0">
                <a:effectLst/>
              </a:rPr>
              <a:t>Jinja2 is a popular templating language used by </a:t>
            </a:r>
            <a:r>
              <a:rPr lang="en-US" sz="1700" b="0" i="0" u="none" strike="noStrike" dirty="0">
                <a:solidFill>
                  <a:srgbClr val="007BFF"/>
                </a:solidFill>
                <a:effectLst/>
                <a:hlinkClick r:id="rId3"/>
              </a:rPr>
              <a:t>Flask</a:t>
            </a:r>
            <a:r>
              <a:rPr lang="en-US" sz="1700" b="0" i="0" dirty="0">
                <a:effectLst/>
              </a:rPr>
              <a:t>, </a:t>
            </a:r>
            <a:r>
              <a:rPr lang="en-US" sz="1700" b="0" i="0" u="none" strike="noStrike" dirty="0">
                <a:solidFill>
                  <a:srgbClr val="007BFF"/>
                </a:solidFill>
                <a:effectLst/>
                <a:hlinkClick r:id="rId4"/>
              </a:rPr>
              <a:t>Bottle</a:t>
            </a:r>
            <a:r>
              <a:rPr lang="en-US" sz="1700" b="0" i="0" dirty="0">
                <a:effectLst/>
              </a:rPr>
              <a:t>, </a:t>
            </a:r>
            <a:r>
              <a:rPr lang="en-US" sz="1700" b="0" i="0" u="none" strike="noStrike" dirty="0">
                <a:solidFill>
                  <a:srgbClr val="007BFF"/>
                </a:solidFill>
                <a:effectLst/>
                <a:hlinkClick r:id="rId5"/>
              </a:rPr>
              <a:t>Pelican</a:t>
            </a:r>
            <a:r>
              <a:rPr lang="en-US" sz="1700" b="0" i="0" dirty="0">
                <a:effectLst/>
              </a:rPr>
              <a:t>) and optionally by </a:t>
            </a:r>
            <a:r>
              <a:rPr lang="en-US" sz="1700" b="0" i="0" u="none" strike="noStrike" dirty="0">
                <a:solidFill>
                  <a:srgbClr val="007BFF"/>
                </a:solidFill>
                <a:effectLst/>
                <a:hlinkClick r:id="rId6"/>
              </a:rPr>
              <a:t>Django</a:t>
            </a:r>
            <a:r>
              <a:rPr lang="en-US" sz="1700" b="0" i="0" dirty="0">
                <a:effectLst/>
              </a:rPr>
              <a:t>.</a:t>
            </a:r>
          </a:p>
          <a:p>
            <a:pPr lvl="1"/>
            <a:r>
              <a:rPr lang="en-US" sz="1700" dirty="0" err="1"/>
              <a:t>FastAPI</a:t>
            </a:r>
            <a:r>
              <a:rPr lang="en-US" sz="1700" dirty="0"/>
              <a:t> is really designed for building APIs and microservices. It can be used for building web applications that serve HTML using Jinja, but that’s not what it is really optimized for.</a:t>
            </a:r>
          </a:p>
          <a:p>
            <a:pPr lvl="2"/>
            <a:r>
              <a:rPr lang="en-US" sz="1400" dirty="0"/>
              <a:t>If you want to build a large website with lots of HTML rendered on the server, Django is probably a better choice.</a:t>
            </a:r>
          </a:p>
          <a:p>
            <a:pPr lvl="2"/>
            <a:r>
              <a:rPr lang="en-US" sz="1400" dirty="0"/>
              <a:t>If you’re building a modern website with a frontend framework like React, Angular or Vue, then fetching data from </a:t>
            </a:r>
            <a:r>
              <a:rPr lang="en-US" sz="1400" dirty="0" err="1"/>
              <a:t>FastAPI</a:t>
            </a:r>
            <a:r>
              <a:rPr lang="en-US" sz="1400" dirty="0"/>
              <a:t> is a good fit</a:t>
            </a:r>
          </a:p>
          <a:p>
            <a:r>
              <a:rPr lang="en-US" sz="2000" dirty="0"/>
              <a:t>Run the example from </a:t>
            </a:r>
            <a:r>
              <a:rPr lang="en-US" sz="2000" b="1" dirty="0">
                <a:solidFill>
                  <a:schemeClr val="tx1"/>
                </a:solidFill>
                <a:latin typeface="Courier New" panose="02070309020205020404" pitchFamily="49" charset="0"/>
                <a:cs typeface="Courier New" panose="02070309020205020404" pitchFamily="49" charset="0"/>
              </a:rPr>
              <a:t>part-06-jinja-templates:</a:t>
            </a:r>
          </a:p>
          <a:p>
            <a:pPr lvl="1"/>
            <a:r>
              <a:rPr lang="en-GB" sz="1700" dirty="0">
                <a:latin typeface="Courier New" panose="02070309020205020404" pitchFamily="49" charset="0"/>
                <a:cs typeface="Courier New" panose="02070309020205020404" pitchFamily="49" charset="0"/>
              </a:rPr>
              <a:t>poetry install</a:t>
            </a:r>
            <a:endParaRPr lang="en-US" sz="1700" b="1" dirty="0">
              <a:solidFill>
                <a:schemeClr val="tx1"/>
              </a:solidFill>
              <a:latin typeface="Courier New" panose="02070309020205020404" pitchFamily="49" charset="0"/>
              <a:cs typeface="Courier New" panose="02070309020205020404" pitchFamily="49" charset="0"/>
            </a:endParaRPr>
          </a:p>
          <a:p>
            <a:pPr lvl="1"/>
            <a:r>
              <a:rPr lang="en-US" sz="1700" dirty="0">
                <a:latin typeface="Courier New" panose="02070309020205020404" pitchFamily="49" charset="0"/>
                <a:cs typeface="Courier New" panose="02070309020205020404" pitchFamily="49" charset="0"/>
              </a:rPr>
              <a:t>poetry run python app/main.py</a:t>
            </a:r>
            <a:endParaRPr lang="en-GB"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8458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(14):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78</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378152"/>
          </a:xfrm>
        </p:spPr>
        <p:txBody>
          <a:bodyPr>
            <a:normAutofit/>
          </a:bodyPr>
          <a:lstStyle/>
          <a:p>
            <a:r>
              <a:rPr lang="en-US" sz="1600" dirty="0" err="1"/>
              <a:t>SQLAlchemy</a:t>
            </a:r>
            <a:r>
              <a:rPr lang="en-US" sz="1600" dirty="0"/>
              <a:t> is one of the most widely used and highest quality Python third-party libraries. It gives application developers easy ways to work with relational databases in their Python code.</a:t>
            </a:r>
          </a:p>
          <a:p>
            <a:pPr algn="l"/>
            <a:r>
              <a:rPr lang="en-US" sz="1600" dirty="0" err="1">
                <a:hlinkClick r:id="rId3"/>
              </a:rPr>
              <a:t>SQLAlchemy</a:t>
            </a:r>
            <a:r>
              <a:rPr lang="en-US" sz="1600" dirty="0"/>
              <a:t> is composed of two distinct components:</a:t>
            </a:r>
          </a:p>
          <a:p>
            <a:pPr lvl="1"/>
            <a:r>
              <a:rPr lang="en-US" sz="1400" dirty="0"/>
              <a:t>Core - a fully featured SQL abstraction toolkit</a:t>
            </a:r>
          </a:p>
          <a:p>
            <a:pPr lvl="1"/>
            <a:r>
              <a:rPr lang="en-US" sz="1400" dirty="0"/>
              <a:t>ORM (Object Relational Mapper) - which is optional</a:t>
            </a:r>
          </a:p>
          <a:p>
            <a:r>
              <a:rPr lang="en-US" sz="1800" dirty="0"/>
              <a:t>We’ll use SQLite because it requires minimal setup so it’s useful for learning. With very minor config modifications you can use the same approach for other relational database management systems (RDBMS) such as PostgreSQL or MySQL.</a:t>
            </a:r>
          </a:p>
          <a:p>
            <a:r>
              <a:rPr lang="en-US" sz="1800" dirty="0"/>
              <a:t>Notice in </a:t>
            </a:r>
            <a:r>
              <a:rPr lang="en-US" sz="1800" dirty="0">
                <a:latin typeface="Courier New" panose="02070309020205020404" pitchFamily="49" charset="0"/>
                <a:cs typeface="Courier New" panose="02070309020205020404" pitchFamily="49" charset="0"/>
              </a:rPr>
              <a:t>part-07-database</a:t>
            </a:r>
            <a:r>
              <a:rPr lang="en-US" sz="1800" dirty="0"/>
              <a:t> the emergence of some new folders:</a:t>
            </a:r>
          </a:p>
          <a:p>
            <a:pPr lvl="1"/>
            <a:r>
              <a:rPr lang="en-US" sz="1400" dirty="0">
                <a:latin typeface="Courier New" panose="02070309020205020404" pitchFamily="49" charset="0"/>
                <a:cs typeface="Courier New" panose="02070309020205020404" pitchFamily="49" charset="0"/>
              </a:rPr>
              <a:t>alembic</a:t>
            </a:r>
            <a:r>
              <a:rPr lang="en-US" sz="1400" dirty="0"/>
              <a:t>, </a:t>
            </a:r>
            <a:r>
              <a:rPr lang="en-US" sz="1400" dirty="0" err="1">
                <a:latin typeface="Courier New" panose="02070309020205020404" pitchFamily="49" charset="0"/>
                <a:cs typeface="Courier New" panose="02070309020205020404" pitchFamily="49" charset="0"/>
              </a:rPr>
              <a:t>models,crud</a:t>
            </a:r>
            <a:r>
              <a:rPr lang="en-US" sz="1400" dirty="0"/>
              <a:t> and </a:t>
            </a:r>
            <a:r>
              <a:rPr lang="en-US" sz="1400" dirty="0" err="1">
                <a:latin typeface="Courier New" panose="02070309020205020404" pitchFamily="49" charset="0"/>
                <a:cs typeface="Courier New" panose="02070309020205020404" pitchFamily="49" charset="0"/>
              </a:rPr>
              <a:t>db</a:t>
            </a:r>
            <a:r>
              <a:rPr lang="en-US" sz="1400" dirty="0"/>
              <a:t> to name the most important</a:t>
            </a:r>
          </a:p>
        </p:txBody>
      </p:sp>
      <p:pic>
        <p:nvPicPr>
          <p:cNvPr id="5" name="Picture 2" descr="FastAPI SQLAlchemy Diagram">
            <a:hlinkClick r:id="rId2"/>
            <a:extLst>
              <a:ext uri="{FF2B5EF4-FFF2-40B4-BE49-F238E27FC236}">
                <a16:creationId xmlns:a16="http://schemas.microsoft.com/office/drawing/2014/main" id="{B621E4D2-0BD3-A033-E43C-1C62A8E813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420393"/>
            <a:ext cx="9144000" cy="243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1722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(15):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79</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378152"/>
          </a:xfrm>
        </p:spPr>
        <p:txBody>
          <a:bodyPr>
            <a:normAutofit/>
          </a:bodyPr>
          <a:lstStyle/>
          <a:p>
            <a:r>
              <a:rPr lang="en-US" sz="1800" dirty="0"/>
              <a:t>Let’s first define tables and columns from our Python classes using the ORM, enabled in </a:t>
            </a:r>
            <a:r>
              <a:rPr lang="en-US" sz="1800" dirty="0" err="1"/>
              <a:t>SQLAlchemy</a:t>
            </a:r>
            <a:r>
              <a:rPr lang="en-US" sz="1800" dirty="0"/>
              <a:t> through </a:t>
            </a:r>
            <a:r>
              <a:rPr lang="es-ES" sz="1800" b="0" i="0" u="none" strike="noStrike" dirty="0">
                <a:solidFill>
                  <a:srgbClr val="007BFF"/>
                </a:solidFill>
                <a:effectLst/>
                <a:hlinkClick r:id="rId3"/>
              </a:rPr>
              <a:t>declarative </a:t>
            </a:r>
            <a:r>
              <a:rPr lang="es-ES" sz="1800" b="0" i="0" u="none" strike="noStrike" dirty="0" err="1">
                <a:solidFill>
                  <a:srgbClr val="007BFF"/>
                </a:solidFill>
                <a:effectLst/>
                <a:hlinkClick r:id="rId3"/>
              </a:rPr>
              <a:t>mapping</a:t>
            </a:r>
            <a:endParaRPr lang="en-US" sz="1800" dirty="0"/>
          </a:p>
          <a:p>
            <a:pPr lvl="1"/>
            <a:r>
              <a:rPr lang="en-US" sz="1600" dirty="0"/>
              <a:t>The most common pattern is constructing a base class using the </a:t>
            </a:r>
            <a:r>
              <a:rPr lang="en-US" sz="1600" dirty="0" err="1"/>
              <a:t>SQLALchemy</a:t>
            </a:r>
            <a:r>
              <a:rPr lang="en-US" sz="1600" dirty="0"/>
              <a:t> </a:t>
            </a:r>
            <a:r>
              <a:rPr lang="en-US" sz="1600" dirty="0" err="1">
                <a:latin typeface="Courier New" panose="02070309020205020404" pitchFamily="49" charset="0"/>
                <a:cs typeface="Courier New" panose="02070309020205020404" pitchFamily="49" charset="0"/>
              </a:rPr>
              <a:t>declarative_base</a:t>
            </a:r>
            <a:r>
              <a:rPr lang="en-US" sz="1600" dirty="0">
                <a:latin typeface="Courier New" panose="02070309020205020404" pitchFamily="49" charset="0"/>
                <a:cs typeface="Courier New" panose="02070309020205020404" pitchFamily="49" charset="0"/>
              </a:rPr>
              <a:t> </a:t>
            </a:r>
            <a:r>
              <a:rPr lang="en-US" sz="1600" dirty="0"/>
              <a:t>function, and then having all DB model classes inherit from this base class.</a:t>
            </a:r>
          </a:p>
          <a:p>
            <a:pPr lvl="1"/>
            <a:r>
              <a:rPr lang="en-US" sz="1600" dirty="0"/>
              <a:t>We create a new base class in </a:t>
            </a:r>
            <a:r>
              <a:rPr lang="en-US" sz="1600" dirty="0">
                <a:latin typeface="Courier New" panose="02070309020205020404" pitchFamily="49" charset="0"/>
                <a:cs typeface="Courier New" panose="02070309020205020404" pitchFamily="49" charset="0"/>
              </a:rPr>
              <a:t>db/base_class.py </a:t>
            </a:r>
            <a:r>
              <a:rPr lang="en-US" sz="1600" dirty="0"/>
              <a:t>module. Other </a:t>
            </a:r>
            <a:r>
              <a:rPr lang="en-US" sz="1600" dirty="0" err="1"/>
              <a:t>SQLAlchemy</a:t>
            </a:r>
            <a:r>
              <a:rPr lang="en-US" sz="1600" dirty="0"/>
              <a:t> use a simpler way to do that through statement: </a:t>
            </a:r>
            <a:r>
              <a:rPr lang="en-US" sz="1600" dirty="0">
                <a:latin typeface="Courier New" panose="02070309020205020404" pitchFamily="49" charset="0"/>
                <a:cs typeface="Courier New" panose="02070309020205020404" pitchFamily="49" charset="0"/>
              </a:rPr>
              <a:t>Base = </a:t>
            </a:r>
            <a:r>
              <a:rPr lang="en-US" sz="1600" dirty="0" err="1">
                <a:latin typeface="Courier New" panose="02070309020205020404" pitchFamily="49" charset="0"/>
                <a:cs typeface="Courier New" panose="02070309020205020404" pitchFamily="49" charset="0"/>
              </a:rPr>
              <a:t>declarative_base</a:t>
            </a:r>
            <a:r>
              <a:rPr lang="en-US" sz="1600" dirty="0">
                <a:latin typeface="Courier New" panose="02070309020205020404" pitchFamily="49" charset="0"/>
                <a:cs typeface="Courier New" panose="02070309020205020404" pitchFamily="49" charset="0"/>
              </a:rPr>
              <a:t>()</a:t>
            </a:r>
          </a:p>
          <a:p>
            <a:pPr lvl="1"/>
            <a:r>
              <a:rPr lang="en-US" sz="1600" dirty="0"/>
              <a:t>We create a new base class in </a:t>
            </a:r>
            <a:r>
              <a:rPr lang="en-US" sz="1600" dirty="0">
                <a:latin typeface="Courier New" panose="02070309020205020404" pitchFamily="49" charset="0"/>
                <a:cs typeface="Courier New" panose="02070309020205020404" pitchFamily="49" charset="0"/>
              </a:rPr>
              <a:t>db/base_class.py </a:t>
            </a:r>
            <a:r>
              <a:rPr lang="en-US" sz="1600" dirty="0"/>
              <a:t>module:</a:t>
            </a:r>
            <a:endParaRPr lang="en-US" sz="1600" dirty="0">
              <a:latin typeface="Courier New" panose="02070309020205020404" pitchFamily="49" charset="0"/>
              <a:cs typeface="Courier New" panose="02070309020205020404" pitchFamily="49" charset="0"/>
            </a:endParaRPr>
          </a:p>
          <a:p>
            <a:pPr marL="594360" lvl="2" indent="0">
              <a:buNone/>
            </a:pPr>
            <a:r>
              <a:rPr lang="en-US" sz="1200" dirty="0">
                <a:solidFill>
                  <a:schemeClr val="tx2"/>
                </a:solidFill>
                <a:latin typeface="Courier New" panose="02070309020205020404" pitchFamily="49" charset="0"/>
                <a:cs typeface="Courier New" panose="02070309020205020404" pitchFamily="49" charset="0"/>
              </a:rPr>
              <a:t>import typing as t</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from </a:t>
            </a:r>
            <a:r>
              <a:rPr lang="en-US" sz="1200" dirty="0" err="1">
                <a:solidFill>
                  <a:schemeClr val="tx2"/>
                </a:solidFill>
                <a:latin typeface="Courier New" panose="02070309020205020404" pitchFamily="49" charset="0"/>
                <a:cs typeface="Courier New" panose="02070309020205020404" pitchFamily="49" charset="0"/>
              </a:rPr>
              <a:t>sqlalchemy.ext.declarative</a:t>
            </a:r>
            <a:r>
              <a:rPr lang="en-US" sz="1200" dirty="0">
                <a:solidFill>
                  <a:schemeClr val="tx2"/>
                </a:solidFill>
                <a:latin typeface="Courier New" panose="02070309020205020404" pitchFamily="49" charset="0"/>
                <a:cs typeface="Courier New" panose="02070309020205020404" pitchFamily="49" charset="0"/>
              </a:rPr>
              <a:t> import </a:t>
            </a:r>
            <a:r>
              <a:rPr lang="en-US" sz="1200" dirty="0" err="1">
                <a:solidFill>
                  <a:schemeClr val="tx2"/>
                </a:solidFill>
                <a:latin typeface="Courier New" panose="02070309020205020404" pitchFamily="49" charset="0"/>
                <a:cs typeface="Courier New" panose="02070309020205020404" pitchFamily="49" charset="0"/>
              </a:rPr>
              <a:t>as_declarative</a:t>
            </a: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declared_attr</a:t>
            </a:r>
            <a:endParaRPr lang="en-US" sz="1200" dirty="0">
              <a:solidFill>
                <a:schemeClr val="tx2"/>
              </a:solidFill>
              <a:latin typeface="Courier New" panose="02070309020205020404" pitchFamily="49" charset="0"/>
              <a:cs typeface="Courier New" panose="02070309020205020404" pitchFamily="49" charset="0"/>
            </a:endParaRPr>
          </a:p>
          <a:p>
            <a:pPr marL="594360" lvl="2" indent="0">
              <a:buNone/>
            </a:pPr>
            <a:r>
              <a:rPr lang="en-US" sz="1200" dirty="0" err="1">
                <a:solidFill>
                  <a:schemeClr val="tx2"/>
                </a:solidFill>
                <a:latin typeface="Courier New" panose="02070309020205020404" pitchFamily="49" charset="0"/>
                <a:cs typeface="Courier New" panose="02070309020205020404" pitchFamily="49" charset="0"/>
              </a:rPr>
              <a:t>class_registry</a:t>
            </a: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t.Dict</a:t>
            </a:r>
            <a:r>
              <a:rPr lang="en-US" sz="1200" dirty="0">
                <a:solidFill>
                  <a:schemeClr val="tx2"/>
                </a:solidFill>
                <a:latin typeface="Courier New" panose="02070309020205020404" pitchFamily="49" charset="0"/>
                <a:cs typeface="Courier New" panose="02070309020205020404" pitchFamily="49" charset="0"/>
              </a:rPr>
              <a:t> = {}</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@as_declarative(class_registry=class_registry)</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class Base: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id: </a:t>
            </a:r>
            <a:r>
              <a:rPr lang="en-US" sz="1200" dirty="0" err="1">
                <a:solidFill>
                  <a:schemeClr val="tx2"/>
                </a:solidFill>
                <a:latin typeface="Courier New" panose="02070309020205020404" pitchFamily="49" charset="0"/>
                <a:cs typeface="Courier New" panose="02070309020205020404" pitchFamily="49" charset="0"/>
              </a:rPr>
              <a:t>t.Any</a:t>
            </a:r>
            <a:endParaRPr lang="en-US" sz="1200" dirty="0">
              <a:solidFill>
                <a:schemeClr val="tx2"/>
              </a:solidFill>
              <a:latin typeface="Courier New" panose="02070309020205020404" pitchFamily="49" charset="0"/>
              <a:cs typeface="Courier New" panose="02070309020205020404" pitchFamily="49" charset="0"/>
            </a:endParaRP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__name__: str</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 Generate __</a:t>
            </a:r>
            <a:r>
              <a:rPr lang="en-US" sz="1200" dirty="0" err="1">
                <a:solidFill>
                  <a:schemeClr val="tx2"/>
                </a:solidFill>
                <a:latin typeface="Courier New" panose="02070309020205020404" pitchFamily="49" charset="0"/>
                <a:cs typeface="Courier New" panose="02070309020205020404" pitchFamily="49" charset="0"/>
              </a:rPr>
              <a:t>tablename</a:t>
            </a:r>
            <a:r>
              <a:rPr lang="en-US" sz="1200" dirty="0">
                <a:solidFill>
                  <a:schemeClr val="tx2"/>
                </a:solidFill>
                <a:latin typeface="Courier New" panose="02070309020205020404" pitchFamily="49" charset="0"/>
                <a:cs typeface="Courier New" panose="02070309020205020404" pitchFamily="49" charset="0"/>
              </a:rPr>
              <a:t>__ automatically</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@declared_attr</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def __</a:t>
            </a:r>
            <a:r>
              <a:rPr lang="en-US" sz="1200" dirty="0" err="1">
                <a:solidFill>
                  <a:schemeClr val="tx2"/>
                </a:solidFill>
                <a:latin typeface="Courier New" panose="02070309020205020404" pitchFamily="49" charset="0"/>
                <a:cs typeface="Courier New" panose="02070309020205020404" pitchFamily="49" charset="0"/>
              </a:rPr>
              <a:t>tablename</a:t>
            </a:r>
            <a:r>
              <a:rPr lang="en-US" sz="1200" dirty="0">
                <a:solidFill>
                  <a:schemeClr val="tx2"/>
                </a:solidFill>
                <a:latin typeface="Courier New" panose="02070309020205020404" pitchFamily="49" charset="0"/>
                <a:cs typeface="Courier New" panose="02070309020205020404" pitchFamily="49" charset="0"/>
              </a:rPr>
              <a:t>__(</a:t>
            </a:r>
            <a:r>
              <a:rPr lang="en-US" sz="1200" dirty="0" err="1">
                <a:solidFill>
                  <a:schemeClr val="tx2"/>
                </a:solidFill>
                <a:latin typeface="Courier New" panose="02070309020205020404" pitchFamily="49" charset="0"/>
                <a:cs typeface="Courier New" panose="02070309020205020404" pitchFamily="49" charset="0"/>
              </a:rPr>
              <a:t>cls</a:t>
            </a:r>
            <a:r>
              <a:rPr lang="en-US" sz="1200" dirty="0">
                <a:solidFill>
                  <a:schemeClr val="tx2"/>
                </a:solidFill>
                <a:latin typeface="Courier New" panose="02070309020205020404" pitchFamily="49" charset="0"/>
                <a:cs typeface="Courier New" panose="02070309020205020404" pitchFamily="49" charset="0"/>
              </a:rPr>
              <a:t>) -&gt; str:</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return </a:t>
            </a:r>
            <a:r>
              <a:rPr lang="en-US" sz="1200" dirty="0" err="1">
                <a:solidFill>
                  <a:schemeClr val="tx2"/>
                </a:solidFill>
                <a:latin typeface="Courier New" panose="02070309020205020404" pitchFamily="49" charset="0"/>
                <a:cs typeface="Courier New" panose="02070309020205020404" pitchFamily="49" charset="0"/>
              </a:rPr>
              <a:t>cls</a:t>
            </a:r>
            <a:r>
              <a:rPr lang="en-US" sz="1200" dirty="0">
                <a:solidFill>
                  <a:schemeClr val="tx2"/>
                </a:solidFill>
                <a:latin typeface="Courier New" panose="02070309020205020404" pitchFamily="49" charset="0"/>
                <a:cs typeface="Courier New" panose="02070309020205020404" pitchFamily="49" charset="0"/>
              </a:rPr>
              <a:t>.__</a:t>
            </a:r>
            <a:r>
              <a:rPr lang="en-US" sz="1200" dirty="0" err="1">
                <a:solidFill>
                  <a:schemeClr val="tx2"/>
                </a:solidFill>
                <a:latin typeface="Courier New" panose="02070309020205020404" pitchFamily="49" charset="0"/>
                <a:cs typeface="Courier New" panose="02070309020205020404" pitchFamily="49" charset="0"/>
              </a:rPr>
              <a:t>name__.lower</a:t>
            </a:r>
            <a:r>
              <a:rPr lang="en-US" sz="1200" dirty="0">
                <a:solidFill>
                  <a:schemeClr val="tx2"/>
                </a:solidFill>
                <a:latin typeface="Courier New" panose="02070309020205020404" pitchFamily="49" charset="0"/>
                <a:cs typeface="Courier New" panose="02070309020205020404" pitchFamily="49" charset="0"/>
              </a:rPr>
              <a:t>()</a:t>
            </a:r>
            <a:endParaRPr lang="en-US" sz="10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471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From monolithic apps to </a:t>
            </a:r>
            <a:r>
              <a:rPr lang="en-GB" dirty="0" err="1"/>
              <a:t>microservices</a:t>
            </a:r>
            <a:endParaRPr lang="en-GB" dirty="0"/>
          </a:p>
        </p:txBody>
      </p:sp>
      <p:sp>
        <p:nvSpPr>
          <p:cNvPr id="3" name="Marcador de número de diapositiva 2"/>
          <p:cNvSpPr>
            <a:spLocks noGrp="1"/>
          </p:cNvSpPr>
          <p:nvPr>
            <p:ph type="sldNum" sz="quarter" idx="12"/>
          </p:nvPr>
        </p:nvSpPr>
        <p:spPr/>
        <p:txBody>
          <a:bodyPr/>
          <a:lstStyle/>
          <a:p>
            <a:fld id="{132FADFE-3B8F-471C-ABF0-DBC7717ECBBC}" type="slidenum">
              <a:rPr lang="es-ES" smtClean="0"/>
              <a:pPr/>
              <a:t>8</a:t>
            </a:fld>
            <a:endParaRPr lang="es-ES"/>
          </a:p>
        </p:txBody>
      </p:sp>
      <p:sp>
        <p:nvSpPr>
          <p:cNvPr id="4" name="Marcador de contenido 3"/>
          <p:cNvSpPr>
            <a:spLocks noGrp="1"/>
          </p:cNvSpPr>
          <p:nvPr>
            <p:ph sz="quarter" idx="1"/>
          </p:nvPr>
        </p:nvSpPr>
        <p:spPr/>
        <p:txBody>
          <a:bodyPr>
            <a:normAutofit fontScale="77500" lnSpcReduction="20000"/>
          </a:bodyPr>
          <a:lstStyle/>
          <a:p>
            <a:r>
              <a:rPr lang="en-GB" b="1" dirty="0"/>
              <a:t>Monolithic apps have the following problems</a:t>
            </a:r>
            <a:r>
              <a:rPr lang="es-ES" dirty="0"/>
              <a:t>:</a:t>
            </a:r>
          </a:p>
          <a:p>
            <a:pPr lvl="1"/>
            <a:r>
              <a:rPr lang="en-US" dirty="0"/>
              <a:t>Once your application has become a </a:t>
            </a:r>
            <a:r>
              <a:rPr lang="en-US" b="1" dirty="0"/>
              <a:t>large, complex monolith</a:t>
            </a:r>
            <a:r>
              <a:rPr lang="en-US" dirty="0"/>
              <a:t>, your development organization is probably in a world of pain</a:t>
            </a:r>
          </a:p>
          <a:p>
            <a:pPr lvl="1"/>
            <a:r>
              <a:rPr lang="en-US" b="1" dirty="0"/>
              <a:t>The sheer size of the application will also slow down development.</a:t>
            </a:r>
            <a:r>
              <a:rPr lang="en-US" dirty="0"/>
              <a:t> </a:t>
            </a:r>
          </a:p>
          <a:p>
            <a:pPr lvl="2"/>
            <a:r>
              <a:rPr lang="en-US" dirty="0"/>
              <a:t>The larger the application, the longer the start‑up time is</a:t>
            </a:r>
          </a:p>
          <a:p>
            <a:pPr lvl="1"/>
            <a:r>
              <a:rPr lang="en-GB" b="1" dirty="0"/>
              <a:t>Obstacle to continuous deployment</a:t>
            </a:r>
          </a:p>
          <a:p>
            <a:pPr lvl="1"/>
            <a:r>
              <a:rPr lang="en-US" b="1" dirty="0"/>
              <a:t>Difficult to scale </a:t>
            </a:r>
            <a:r>
              <a:rPr lang="en-US" dirty="0"/>
              <a:t>when different modules have conflicting resource requirements</a:t>
            </a:r>
          </a:p>
          <a:p>
            <a:pPr lvl="1"/>
            <a:r>
              <a:rPr lang="en-US" dirty="0"/>
              <a:t>Reliability is an issue: </a:t>
            </a:r>
            <a:r>
              <a:rPr lang="en-US" b="1" dirty="0"/>
              <a:t>all modules are running within the same process</a:t>
            </a:r>
          </a:p>
          <a:p>
            <a:pPr lvl="1"/>
            <a:r>
              <a:rPr lang="en-US" dirty="0"/>
              <a:t>Extremely </a:t>
            </a:r>
            <a:r>
              <a:rPr lang="en-US" b="1" dirty="0"/>
              <a:t>difficult to adopt new frameworks</a:t>
            </a:r>
            <a:r>
              <a:rPr lang="en-US" dirty="0"/>
              <a:t> and languages</a:t>
            </a:r>
          </a:p>
          <a:p>
            <a:pPr marL="274320" lvl="1" indent="0">
              <a:buNone/>
            </a:pPr>
            <a:endParaRPr lang="en-US" dirty="0"/>
          </a:p>
          <a:p>
            <a:r>
              <a:rPr lang="en-US" dirty="0"/>
              <a:t>Many organizations, such as Amazon, eBay, and Netflix, have solved this problem by adopting what is now known as the </a:t>
            </a:r>
            <a:r>
              <a:rPr lang="en-US" b="1" dirty="0"/>
              <a:t>Microservices Architecture pattern</a:t>
            </a:r>
            <a:r>
              <a:rPr lang="en-US" dirty="0"/>
              <a:t> </a:t>
            </a:r>
          </a:p>
          <a:p>
            <a:pPr lvl="1"/>
            <a:r>
              <a:rPr lang="en-US" dirty="0"/>
              <a:t>Instead of building a single monstrous, monolithic application, the idea is to </a:t>
            </a:r>
            <a:r>
              <a:rPr lang="en-US" b="1" dirty="0"/>
              <a:t>split your application into set of smaller, interconnected services</a:t>
            </a:r>
            <a:endParaRPr lang="es-ES" b="1" dirty="0"/>
          </a:p>
        </p:txBody>
      </p:sp>
    </p:spTree>
    <p:extLst>
      <p:ext uri="{BB962C8B-B14F-4D97-AF65-F5344CB8AC3E}">
        <p14:creationId xmlns:p14="http://schemas.microsoft.com/office/powerpoint/2010/main" val="984702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(16):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80</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378152"/>
          </a:xfrm>
        </p:spPr>
        <p:txBody>
          <a:bodyPr>
            <a:normAutofit fontScale="77500" lnSpcReduction="20000"/>
          </a:bodyPr>
          <a:lstStyle/>
          <a:p>
            <a:pPr lvl="1"/>
            <a:r>
              <a:rPr lang="en-US" sz="1600" dirty="0"/>
              <a:t>The first table we want to define is a recipe table that will store the data above. We define this table via the ORM in </a:t>
            </a:r>
            <a:r>
              <a:rPr lang="en-US" sz="1600" dirty="0">
                <a:latin typeface="Courier New" panose="02070309020205020404" pitchFamily="49" charset="0"/>
                <a:cs typeface="Courier New" panose="02070309020205020404" pitchFamily="49" charset="0"/>
              </a:rPr>
              <a:t>models/recipe.py</a:t>
            </a:r>
            <a:r>
              <a:rPr lang="en-US" sz="1600" dirty="0"/>
              <a:t>:</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from </a:t>
            </a:r>
            <a:r>
              <a:rPr lang="en-US" sz="1200" dirty="0" err="1">
                <a:solidFill>
                  <a:schemeClr val="tx2"/>
                </a:solidFill>
                <a:latin typeface="Courier New" panose="02070309020205020404" pitchFamily="49" charset="0"/>
                <a:cs typeface="Courier New" panose="02070309020205020404" pitchFamily="49" charset="0"/>
              </a:rPr>
              <a:t>sqlalchemy</a:t>
            </a:r>
            <a:r>
              <a:rPr lang="en-US" sz="1200" dirty="0">
                <a:solidFill>
                  <a:schemeClr val="tx2"/>
                </a:solidFill>
                <a:latin typeface="Courier New" panose="02070309020205020404" pitchFamily="49" charset="0"/>
                <a:cs typeface="Courier New" panose="02070309020205020404" pitchFamily="49" charset="0"/>
              </a:rPr>
              <a:t> import Column, Integer, String, </a:t>
            </a:r>
            <a:r>
              <a:rPr lang="en-US" sz="1200" dirty="0" err="1">
                <a:solidFill>
                  <a:schemeClr val="tx2"/>
                </a:solidFill>
                <a:latin typeface="Courier New" panose="02070309020205020404" pitchFamily="49" charset="0"/>
                <a:cs typeface="Courier New" panose="02070309020205020404" pitchFamily="49" charset="0"/>
              </a:rPr>
              <a:t>ForeignKey</a:t>
            </a:r>
            <a:endParaRPr lang="en-US" sz="1200" dirty="0">
              <a:solidFill>
                <a:schemeClr val="tx2"/>
              </a:solidFill>
              <a:latin typeface="Courier New" panose="02070309020205020404" pitchFamily="49" charset="0"/>
              <a:cs typeface="Courier New" panose="02070309020205020404" pitchFamily="49" charset="0"/>
            </a:endParaRPr>
          </a:p>
          <a:p>
            <a:pPr marL="594360" lvl="2" indent="0">
              <a:buNone/>
            </a:pPr>
            <a:r>
              <a:rPr lang="en-US" sz="1200" dirty="0">
                <a:solidFill>
                  <a:schemeClr val="tx2"/>
                </a:solidFill>
                <a:latin typeface="Courier New" panose="02070309020205020404" pitchFamily="49" charset="0"/>
                <a:cs typeface="Courier New" panose="02070309020205020404" pitchFamily="49" charset="0"/>
              </a:rPr>
              <a:t>from </a:t>
            </a:r>
            <a:r>
              <a:rPr lang="en-US" sz="1200" dirty="0" err="1">
                <a:solidFill>
                  <a:schemeClr val="tx2"/>
                </a:solidFill>
                <a:latin typeface="Courier New" panose="02070309020205020404" pitchFamily="49" charset="0"/>
                <a:cs typeface="Courier New" panose="02070309020205020404" pitchFamily="49" charset="0"/>
              </a:rPr>
              <a:t>sqlalchemy.orm</a:t>
            </a:r>
            <a:r>
              <a:rPr lang="en-US" sz="1200" dirty="0">
                <a:solidFill>
                  <a:schemeClr val="tx2"/>
                </a:solidFill>
                <a:latin typeface="Courier New" panose="02070309020205020404" pitchFamily="49" charset="0"/>
                <a:cs typeface="Courier New" panose="02070309020205020404" pitchFamily="49" charset="0"/>
              </a:rPr>
              <a:t> import relationship</a:t>
            </a:r>
          </a:p>
          <a:p>
            <a:pPr marL="594360" lvl="2" indent="0">
              <a:buNone/>
            </a:pPr>
            <a:r>
              <a:rPr lang="en-US" sz="1200" b="1" dirty="0">
                <a:solidFill>
                  <a:schemeClr val="tx2"/>
                </a:solidFill>
                <a:latin typeface="Courier New" panose="02070309020205020404" pitchFamily="49" charset="0"/>
                <a:cs typeface="Courier New" panose="02070309020205020404" pitchFamily="49" charset="0"/>
              </a:rPr>
              <a:t>from </a:t>
            </a:r>
            <a:r>
              <a:rPr lang="en-US" sz="1200" b="1" dirty="0" err="1">
                <a:solidFill>
                  <a:schemeClr val="tx2"/>
                </a:solidFill>
                <a:latin typeface="Courier New" panose="02070309020205020404" pitchFamily="49" charset="0"/>
                <a:cs typeface="Courier New" panose="02070309020205020404" pitchFamily="49" charset="0"/>
              </a:rPr>
              <a:t>app.db.base_class</a:t>
            </a:r>
            <a:r>
              <a:rPr lang="en-US" sz="1200" b="1" dirty="0">
                <a:solidFill>
                  <a:schemeClr val="tx2"/>
                </a:solidFill>
                <a:latin typeface="Courier New" panose="02070309020205020404" pitchFamily="49" charset="0"/>
                <a:cs typeface="Courier New" panose="02070309020205020404" pitchFamily="49" charset="0"/>
              </a:rPr>
              <a:t> import Base</a:t>
            </a:r>
          </a:p>
          <a:p>
            <a:pPr marL="594360" lvl="2" indent="0">
              <a:buNone/>
            </a:pPr>
            <a:r>
              <a:rPr lang="en-US" sz="1200" b="1" dirty="0">
                <a:solidFill>
                  <a:schemeClr val="tx2"/>
                </a:solidFill>
                <a:latin typeface="Courier New" panose="02070309020205020404" pitchFamily="49" charset="0"/>
                <a:cs typeface="Courier New" panose="02070309020205020404" pitchFamily="49" charset="0"/>
              </a:rPr>
              <a:t>class Recipe(Base)</a:t>
            </a:r>
            <a:r>
              <a:rPr lang="en-US" sz="1200" dirty="0">
                <a:solidFill>
                  <a:schemeClr val="tx2"/>
                </a:solidFill>
                <a:latin typeface="Courier New" panose="02070309020205020404" pitchFamily="49" charset="0"/>
                <a:cs typeface="Courier New" panose="02070309020205020404" pitchFamily="49" charset="0"/>
              </a:rPr>
              <a:t>:  # inherits from the previous Base class</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 Every column of the recipe table (e.g. id, label) is defined in the class, </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 setting the column type with </a:t>
            </a:r>
            <a:r>
              <a:rPr lang="en-US" sz="1200" dirty="0" err="1">
                <a:solidFill>
                  <a:schemeClr val="tx2"/>
                </a:solidFill>
                <a:latin typeface="Courier New" panose="02070309020205020404" pitchFamily="49" charset="0"/>
                <a:cs typeface="Courier New" panose="02070309020205020404" pitchFamily="49" charset="0"/>
              </a:rPr>
              <a:t>SQLAlchemy</a:t>
            </a:r>
            <a:r>
              <a:rPr lang="en-US" sz="1200" dirty="0">
                <a:solidFill>
                  <a:schemeClr val="tx2"/>
                </a:solidFill>
                <a:latin typeface="Courier New" panose="02070309020205020404" pitchFamily="49" charset="0"/>
                <a:cs typeface="Courier New" panose="02070309020205020404" pitchFamily="49" charset="0"/>
              </a:rPr>
              <a:t> types like Integer and String</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id = Column(Integer, </a:t>
            </a:r>
            <a:r>
              <a:rPr lang="en-US" sz="1200" dirty="0" err="1">
                <a:solidFill>
                  <a:schemeClr val="tx2"/>
                </a:solidFill>
                <a:latin typeface="Courier New" panose="02070309020205020404" pitchFamily="49" charset="0"/>
                <a:cs typeface="Courier New" panose="02070309020205020404" pitchFamily="49" charset="0"/>
              </a:rPr>
              <a:t>primary_key</a:t>
            </a:r>
            <a:r>
              <a:rPr lang="en-US" sz="1200" dirty="0">
                <a:solidFill>
                  <a:schemeClr val="tx2"/>
                </a:solidFill>
                <a:latin typeface="Courier New" panose="02070309020205020404" pitchFamily="49" charset="0"/>
                <a:cs typeface="Courier New" panose="02070309020205020404" pitchFamily="49" charset="0"/>
              </a:rPr>
              <a:t>=True, index=True)  </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label = Column(String(256), nullable=False)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url</a:t>
            </a:r>
            <a:r>
              <a:rPr lang="en-US" sz="1200" dirty="0">
                <a:solidFill>
                  <a:schemeClr val="tx2"/>
                </a:solidFill>
                <a:latin typeface="Courier New" panose="02070309020205020404" pitchFamily="49" charset="0"/>
                <a:cs typeface="Courier New" panose="02070309020205020404" pitchFamily="49" charset="0"/>
              </a:rPr>
              <a:t> = Column(String(256), index=True, nullable=True)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source = Column(String(256), nullable=True)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 we define a ONE to MANY relationship</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submitter_id</a:t>
            </a:r>
            <a:r>
              <a:rPr lang="en-US" sz="1200" dirty="0">
                <a:solidFill>
                  <a:schemeClr val="tx2"/>
                </a:solidFill>
                <a:latin typeface="Courier New" panose="02070309020205020404" pitchFamily="49" charset="0"/>
                <a:cs typeface="Courier New" panose="02070309020205020404" pitchFamily="49" charset="0"/>
              </a:rPr>
              <a:t> = Column(String(10), </a:t>
            </a:r>
            <a:r>
              <a:rPr lang="en-US" sz="1200" dirty="0" err="1">
                <a:solidFill>
                  <a:schemeClr val="tx2"/>
                </a:solidFill>
                <a:latin typeface="Courier New" panose="02070309020205020404" pitchFamily="49" charset="0"/>
                <a:cs typeface="Courier New" panose="02070309020205020404" pitchFamily="49" charset="0"/>
              </a:rPr>
              <a:t>ForeignKey</a:t>
            </a:r>
            <a:r>
              <a:rPr lang="en-US" sz="1200" dirty="0">
                <a:solidFill>
                  <a:schemeClr val="tx2"/>
                </a:solidFill>
                <a:latin typeface="Courier New" panose="02070309020205020404" pitchFamily="49" charset="0"/>
                <a:cs typeface="Courier New" panose="02070309020205020404" pitchFamily="49" charset="0"/>
              </a:rPr>
              <a:t>("user.id"), nullable=True)  </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 and the reverse MANY to ONE </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submitter = relationship("User", </a:t>
            </a:r>
            <a:r>
              <a:rPr lang="en-US" sz="1200" dirty="0" err="1">
                <a:solidFill>
                  <a:schemeClr val="tx2"/>
                </a:solidFill>
                <a:latin typeface="Courier New" panose="02070309020205020404" pitchFamily="49" charset="0"/>
                <a:cs typeface="Courier New" panose="02070309020205020404" pitchFamily="49" charset="0"/>
              </a:rPr>
              <a:t>back_populates</a:t>
            </a:r>
            <a:r>
              <a:rPr lang="en-US" sz="1200" dirty="0">
                <a:solidFill>
                  <a:schemeClr val="tx2"/>
                </a:solidFill>
                <a:latin typeface="Courier New" panose="02070309020205020404" pitchFamily="49" charset="0"/>
                <a:cs typeface="Courier New" panose="02070309020205020404" pitchFamily="49" charset="0"/>
              </a:rPr>
              <a:t>="recipes")</a:t>
            </a:r>
          </a:p>
          <a:p>
            <a:pPr lvl="1"/>
            <a:r>
              <a:rPr lang="en-US" sz="1500" dirty="0"/>
              <a:t>We now define user table is defined in </a:t>
            </a:r>
            <a:r>
              <a:rPr lang="en-US" sz="1500" dirty="0">
                <a:latin typeface="Courier New" panose="02070309020205020404" pitchFamily="49" charset="0"/>
                <a:cs typeface="Courier New" panose="02070309020205020404" pitchFamily="49" charset="0"/>
              </a:rPr>
              <a:t>models/user.py</a:t>
            </a:r>
          </a:p>
          <a:p>
            <a:pPr marL="594360" lvl="2" indent="0">
              <a:buNone/>
            </a:pPr>
            <a:r>
              <a:rPr lang="en-US" sz="1200" b="1" dirty="0">
                <a:solidFill>
                  <a:schemeClr val="tx2"/>
                </a:solidFill>
                <a:latin typeface="Courier New" panose="02070309020205020404" pitchFamily="49" charset="0"/>
                <a:cs typeface="Courier New" panose="02070309020205020404" pitchFamily="49" charset="0"/>
              </a:rPr>
              <a:t>class User(Base):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id = Column(Integer, </a:t>
            </a:r>
            <a:r>
              <a:rPr lang="en-US" sz="1200" dirty="0" err="1">
                <a:solidFill>
                  <a:schemeClr val="tx2"/>
                </a:solidFill>
                <a:latin typeface="Courier New" panose="02070309020205020404" pitchFamily="49" charset="0"/>
                <a:cs typeface="Courier New" panose="02070309020205020404" pitchFamily="49" charset="0"/>
              </a:rPr>
              <a:t>primary_key</a:t>
            </a:r>
            <a:r>
              <a:rPr lang="en-US" sz="1200" dirty="0">
                <a:solidFill>
                  <a:schemeClr val="tx2"/>
                </a:solidFill>
                <a:latin typeface="Courier New" panose="02070309020205020404" pitchFamily="49" charset="0"/>
                <a:cs typeface="Courier New" panose="02070309020205020404" pitchFamily="49" charset="0"/>
              </a:rPr>
              <a:t>=True, index=True)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first_name</a:t>
            </a:r>
            <a:r>
              <a:rPr lang="en-US" sz="1200" dirty="0">
                <a:solidFill>
                  <a:schemeClr val="tx2"/>
                </a:solidFill>
                <a:latin typeface="Courier New" panose="02070309020205020404" pitchFamily="49" charset="0"/>
                <a:cs typeface="Courier New" panose="02070309020205020404" pitchFamily="49" charset="0"/>
              </a:rPr>
              <a:t> = Column(String(256), nullable=True)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surname = Column(String(256), nullable=True)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email = Column(String, index=True, nullable=False)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is_superuser</a:t>
            </a:r>
            <a:r>
              <a:rPr lang="en-US" sz="1200" dirty="0">
                <a:solidFill>
                  <a:schemeClr val="tx2"/>
                </a:solidFill>
                <a:latin typeface="Courier New" panose="02070309020205020404" pitchFamily="49" charset="0"/>
                <a:cs typeface="Courier New" panose="02070309020205020404" pitchFamily="49" charset="0"/>
              </a:rPr>
              <a:t> = Column(Boolean, default=False)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recipes = relationship(</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"Recipe",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cascade="</a:t>
            </a:r>
            <a:r>
              <a:rPr lang="en-US" sz="1200" dirty="0" err="1">
                <a:solidFill>
                  <a:schemeClr val="tx2"/>
                </a:solidFill>
                <a:latin typeface="Courier New" panose="02070309020205020404" pitchFamily="49" charset="0"/>
                <a:cs typeface="Courier New" panose="02070309020205020404" pitchFamily="49" charset="0"/>
              </a:rPr>
              <a:t>all,delete</a:t>
            </a:r>
            <a:r>
              <a:rPr lang="en-US" sz="1200" dirty="0">
                <a:solidFill>
                  <a:schemeClr val="tx2"/>
                </a:solidFill>
                <a:latin typeface="Courier New" panose="02070309020205020404" pitchFamily="49" charset="0"/>
                <a:cs typeface="Courier New" panose="02070309020205020404" pitchFamily="49" charset="0"/>
              </a:rPr>
              <a:t>-orphan",</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back_populates</a:t>
            </a:r>
            <a:r>
              <a:rPr lang="en-US" sz="1200" dirty="0">
                <a:solidFill>
                  <a:schemeClr val="tx2"/>
                </a:solidFill>
                <a:latin typeface="Courier New" panose="02070309020205020404" pitchFamily="49" charset="0"/>
                <a:cs typeface="Courier New" panose="02070309020205020404" pitchFamily="49" charset="0"/>
              </a:rPr>
              <a:t>="submitter",</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a:t>
            </a:r>
            <a:r>
              <a:rPr lang="en-US" sz="1200" dirty="0" err="1">
                <a:solidFill>
                  <a:schemeClr val="tx2"/>
                </a:solidFill>
                <a:latin typeface="Courier New" panose="02070309020205020404" pitchFamily="49" charset="0"/>
                <a:cs typeface="Courier New" panose="02070309020205020404" pitchFamily="49" charset="0"/>
              </a:rPr>
              <a:t>uselist</a:t>
            </a:r>
            <a:r>
              <a:rPr lang="en-US" sz="1200" dirty="0">
                <a:solidFill>
                  <a:schemeClr val="tx2"/>
                </a:solidFill>
                <a:latin typeface="Courier New" panose="02070309020205020404" pitchFamily="49" charset="0"/>
                <a:cs typeface="Courier New" panose="02070309020205020404" pitchFamily="49" charset="0"/>
              </a:rPr>
              <a:t>=True,</a:t>
            </a:r>
          </a:p>
          <a:p>
            <a:pPr marL="594360" lvl="2" indent="0">
              <a:buNone/>
            </a:pPr>
            <a:r>
              <a:rPr lang="en-US" sz="1200" dirty="0">
                <a:solidFill>
                  <a:schemeClr val="tx2"/>
                </a:solidFill>
                <a:latin typeface="Courier New" panose="02070309020205020404" pitchFamily="49" charset="0"/>
                <a:cs typeface="Courier New" panose="02070309020205020404" pitchFamily="49" charset="0"/>
              </a:rPr>
              <a:t>    )</a:t>
            </a:r>
            <a:endParaRPr lang="en-US" sz="10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44141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(17):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81</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378152"/>
          </a:xfrm>
        </p:spPr>
        <p:txBody>
          <a:bodyPr>
            <a:normAutofit/>
          </a:bodyPr>
          <a:lstStyle/>
          <a:p>
            <a:pPr lvl="1"/>
            <a:r>
              <a:rPr lang="en-US" sz="1600" dirty="0"/>
              <a:t>Let’s now instruct </a:t>
            </a:r>
            <a:r>
              <a:rPr lang="en-US" sz="1600" dirty="0" err="1"/>
              <a:t>SQLAlchemy</a:t>
            </a:r>
            <a:r>
              <a:rPr lang="en-US" sz="1600" dirty="0"/>
              <a:t> how to connect to the DB. All this happens in the </a:t>
            </a:r>
            <a:r>
              <a:rPr lang="en-US" sz="1600" dirty="0" err="1"/>
              <a:t>SQLALchemy</a:t>
            </a:r>
            <a:r>
              <a:rPr lang="en-US" sz="1600" dirty="0"/>
              <a:t> </a:t>
            </a:r>
            <a:r>
              <a:rPr lang="en-US" sz="1600" dirty="0">
                <a:hlinkClick r:id="rId3"/>
              </a:rPr>
              <a:t>Engine</a:t>
            </a:r>
            <a:r>
              <a:rPr lang="en-US" sz="1600" dirty="0"/>
              <a:t> class.</a:t>
            </a:r>
            <a:endParaRPr lang="en-US" sz="1300" dirty="0"/>
          </a:p>
          <a:p>
            <a:pPr lvl="1"/>
            <a:r>
              <a:rPr lang="en-US" sz="1600" dirty="0"/>
              <a:t>We instantiate an engine in the </a:t>
            </a:r>
            <a:r>
              <a:rPr lang="en-US" sz="1600" dirty="0">
                <a:latin typeface="Courier New" panose="02070309020205020404" pitchFamily="49" charset="0"/>
                <a:cs typeface="Courier New" panose="02070309020205020404" pitchFamily="49" charset="0"/>
              </a:rPr>
              <a:t>db/session.py </a:t>
            </a:r>
            <a:r>
              <a:rPr lang="en-US" sz="1600" dirty="0"/>
              <a:t>module:</a:t>
            </a:r>
            <a:endParaRPr lang="en-US" sz="1300" dirty="0"/>
          </a:p>
          <a:p>
            <a:pPr marL="594360" lvl="2" indent="0">
              <a:buNone/>
            </a:pPr>
            <a:r>
              <a:rPr lang="en-US" sz="1400" dirty="0">
                <a:solidFill>
                  <a:schemeClr val="tx2"/>
                </a:solidFill>
                <a:latin typeface="Courier New" panose="02070309020205020404" pitchFamily="49" charset="0"/>
                <a:cs typeface="Courier New" panose="02070309020205020404" pitchFamily="49" charset="0"/>
              </a:rPr>
              <a:t>from </a:t>
            </a:r>
            <a:r>
              <a:rPr lang="en-US" sz="1400" dirty="0" err="1">
                <a:solidFill>
                  <a:schemeClr val="tx2"/>
                </a:solidFill>
                <a:latin typeface="Courier New" panose="02070309020205020404" pitchFamily="49" charset="0"/>
                <a:cs typeface="Courier New" panose="02070309020205020404" pitchFamily="49" charset="0"/>
              </a:rPr>
              <a:t>sqlalchemy</a:t>
            </a:r>
            <a:r>
              <a:rPr lang="en-US" sz="1400" dirty="0">
                <a:solidFill>
                  <a:schemeClr val="tx2"/>
                </a:solidFill>
                <a:latin typeface="Courier New" panose="02070309020205020404" pitchFamily="49" charset="0"/>
                <a:cs typeface="Courier New" panose="02070309020205020404" pitchFamily="49" charset="0"/>
              </a:rPr>
              <a:t> import </a:t>
            </a:r>
            <a:r>
              <a:rPr lang="en-US" sz="1400" dirty="0" err="1">
                <a:solidFill>
                  <a:schemeClr val="tx2"/>
                </a:solidFill>
                <a:latin typeface="Courier New" panose="02070309020205020404" pitchFamily="49" charset="0"/>
                <a:cs typeface="Courier New" panose="02070309020205020404" pitchFamily="49" charset="0"/>
              </a:rPr>
              <a:t>create_engine</a:t>
            </a:r>
            <a:endParaRPr lang="en-US" sz="1400" dirty="0">
              <a:solidFill>
                <a:schemeClr val="tx2"/>
              </a:solidFill>
              <a:latin typeface="Courier New" panose="02070309020205020404" pitchFamily="49" charset="0"/>
              <a:cs typeface="Courier New" panose="02070309020205020404" pitchFamily="49" charset="0"/>
            </a:endParaRPr>
          </a:p>
          <a:p>
            <a:pPr marL="594360" lvl="2" indent="0">
              <a:buNone/>
            </a:pPr>
            <a:r>
              <a:rPr lang="en-US" sz="1400" dirty="0">
                <a:solidFill>
                  <a:schemeClr val="tx2"/>
                </a:solidFill>
                <a:latin typeface="Courier New" panose="02070309020205020404" pitchFamily="49" charset="0"/>
                <a:cs typeface="Courier New" panose="02070309020205020404" pitchFamily="49" charset="0"/>
              </a:rPr>
              <a:t>from </a:t>
            </a:r>
            <a:r>
              <a:rPr lang="en-US" sz="1400" dirty="0" err="1">
                <a:solidFill>
                  <a:schemeClr val="tx2"/>
                </a:solidFill>
                <a:latin typeface="Courier New" panose="02070309020205020404" pitchFamily="49" charset="0"/>
                <a:cs typeface="Courier New" panose="02070309020205020404" pitchFamily="49" charset="0"/>
              </a:rPr>
              <a:t>sqlalchemy.orm</a:t>
            </a:r>
            <a:r>
              <a:rPr lang="en-US" sz="1400" dirty="0">
                <a:solidFill>
                  <a:schemeClr val="tx2"/>
                </a:solidFill>
                <a:latin typeface="Courier New" panose="02070309020205020404" pitchFamily="49" charset="0"/>
                <a:cs typeface="Courier New" panose="02070309020205020404" pitchFamily="49" charset="0"/>
              </a:rPr>
              <a:t> import </a:t>
            </a:r>
            <a:r>
              <a:rPr lang="en-US" sz="1400" dirty="0" err="1">
                <a:solidFill>
                  <a:schemeClr val="tx2"/>
                </a:solidFill>
                <a:latin typeface="Courier New" panose="02070309020205020404" pitchFamily="49" charset="0"/>
                <a:cs typeface="Courier New" panose="02070309020205020404" pitchFamily="49" charset="0"/>
              </a:rPr>
              <a:t>sessionmaker</a:t>
            </a:r>
            <a:r>
              <a:rPr lang="en-US" sz="1400" dirty="0">
                <a:solidFill>
                  <a:schemeClr val="tx2"/>
                </a:solidFill>
                <a:latin typeface="Courier New" panose="02070309020205020404" pitchFamily="49" charset="0"/>
                <a:cs typeface="Courier New" panose="02070309020205020404" pitchFamily="49" charset="0"/>
              </a:rPr>
              <a:t>, Session</a:t>
            </a:r>
          </a:p>
          <a:p>
            <a:pPr marL="594360" lvl="2" indent="0">
              <a:buNone/>
            </a:pPr>
            <a:endParaRPr lang="en-US" sz="1400" dirty="0">
              <a:solidFill>
                <a:schemeClr val="tx2"/>
              </a:solidFill>
              <a:latin typeface="Courier New" panose="02070309020205020404" pitchFamily="49" charset="0"/>
              <a:cs typeface="Courier New" panose="02070309020205020404" pitchFamily="49" charset="0"/>
            </a:endParaRPr>
          </a:p>
          <a:p>
            <a:pPr marL="594360" lvl="2" indent="0">
              <a:buNone/>
            </a:pPr>
            <a:r>
              <a:rPr lang="en-US" sz="1400" dirty="0">
                <a:solidFill>
                  <a:schemeClr val="tx2"/>
                </a:solidFill>
                <a:latin typeface="Courier New" panose="02070309020205020404" pitchFamily="49" charset="0"/>
                <a:cs typeface="Courier New" panose="02070309020205020404" pitchFamily="49" charset="0"/>
              </a:rPr>
              <a:t>SQLALCHEMY_DATABASE_URI = "</a:t>
            </a:r>
            <a:r>
              <a:rPr lang="en-US" sz="1400" dirty="0" err="1">
                <a:solidFill>
                  <a:schemeClr val="tx2"/>
                </a:solidFill>
                <a:latin typeface="Courier New" panose="02070309020205020404" pitchFamily="49" charset="0"/>
                <a:cs typeface="Courier New" panose="02070309020205020404" pitchFamily="49" charset="0"/>
              </a:rPr>
              <a:t>sqlite</a:t>
            </a:r>
            <a:r>
              <a:rPr lang="en-US" sz="1400" dirty="0">
                <a:solidFill>
                  <a:schemeClr val="tx2"/>
                </a:solidFill>
                <a:latin typeface="Courier New" panose="02070309020205020404" pitchFamily="49" charset="0"/>
                <a:cs typeface="Courier New" panose="02070309020205020404" pitchFamily="49" charset="0"/>
              </a:rPr>
              <a:t>:///</a:t>
            </a:r>
            <a:r>
              <a:rPr lang="en-US" sz="1400" dirty="0" err="1">
                <a:solidFill>
                  <a:schemeClr val="tx2"/>
                </a:solidFill>
                <a:latin typeface="Courier New" panose="02070309020205020404" pitchFamily="49" charset="0"/>
                <a:cs typeface="Courier New" panose="02070309020205020404" pitchFamily="49" charset="0"/>
              </a:rPr>
              <a:t>example.db</a:t>
            </a:r>
            <a:r>
              <a:rPr lang="en-US" sz="1400" dirty="0">
                <a:solidFill>
                  <a:schemeClr val="tx2"/>
                </a:solidFill>
                <a:latin typeface="Courier New" panose="02070309020205020404" pitchFamily="49" charset="0"/>
                <a:cs typeface="Courier New" panose="02070309020205020404" pitchFamily="49" charset="0"/>
              </a:rPr>
              <a:t>"  # File to store DB</a:t>
            </a:r>
          </a:p>
          <a:p>
            <a:pPr marL="594360" lvl="2" indent="0">
              <a:buNone/>
            </a:pPr>
            <a:r>
              <a:rPr lang="en-US" sz="1400" dirty="0">
                <a:solidFill>
                  <a:schemeClr val="tx2"/>
                </a:solidFill>
                <a:latin typeface="Courier New" panose="02070309020205020404" pitchFamily="49" charset="0"/>
                <a:cs typeface="Courier New" panose="02070309020205020404" pitchFamily="49" charset="0"/>
              </a:rPr>
              <a:t># engine = </a:t>
            </a:r>
            <a:r>
              <a:rPr lang="en-US" sz="1400" dirty="0" err="1">
                <a:solidFill>
                  <a:schemeClr val="tx2"/>
                </a:solidFill>
                <a:latin typeface="Courier New" panose="02070309020205020404" pitchFamily="49" charset="0"/>
                <a:cs typeface="Courier New" panose="02070309020205020404" pitchFamily="49" charset="0"/>
              </a:rPr>
              <a:t>create_engine</a:t>
            </a:r>
            <a:r>
              <a:rPr lang="en-US" sz="1400" dirty="0">
                <a:solidFill>
                  <a:schemeClr val="tx2"/>
                </a:solidFill>
                <a:latin typeface="Courier New" panose="02070309020205020404" pitchFamily="49" charset="0"/>
                <a:cs typeface="Courier New" panose="02070309020205020404" pitchFamily="49" charset="0"/>
              </a:rPr>
              <a:t>("</a:t>
            </a:r>
            <a:r>
              <a:rPr lang="en-US" sz="1400" dirty="0" err="1">
                <a:solidFill>
                  <a:schemeClr val="tx2"/>
                </a:solidFill>
                <a:latin typeface="Courier New" panose="02070309020205020404" pitchFamily="49" charset="0"/>
                <a:cs typeface="Courier New" panose="02070309020205020404" pitchFamily="49" charset="0"/>
              </a:rPr>
              <a:t>postgresql</a:t>
            </a:r>
            <a:r>
              <a:rPr lang="en-US" sz="1400" dirty="0">
                <a:solidFill>
                  <a:schemeClr val="tx2"/>
                </a:solidFill>
                <a:latin typeface="Courier New" panose="02070309020205020404" pitchFamily="49" charset="0"/>
                <a:cs typeface="Courier New" panose="02070309020205020404" pitchFamily="49" charset="0"/>
              </a:rPr>
              <a:t>://</a:t>
            </a:r>
            <a:r>
              <a:rPr lang="en-US" sz="1400" dirty="0" err="1">
                <a:solidFill>
                  <a:schemeClr val="tx2"/>
                </a:solidFill>
                <a:latin typeface="Courier New" panose="02070309020205020404" pitchFamily="49" charset="0"/>
                <a:cs typeface="Courier New" panose="02070309020205020404" pitchFamily="49" charset="0"/>
              </a:rPr>
              <a:t>scott:tiger@localhost</a:t>
            </a:r>
            <a:r>
              <a:rPr lang="en-US" sz="1400" dirty="0">
                <a:solidFill>
                  <a:schemeClr val="tx2"/>
                </a:solidFill>
                <a:latin typeface="Courier New" panose="02070309020205020404" pitchFamily="49" charset="0"/>
                <a:cs typeface="Courier New" panose="02070309020205020404" pitchFamily="49" charset="0"/>
              </a:rPr>
              <a:t>/test")</a:t>
            </a:r>
          </a:p>
          <a:p>
            <a:pPr marL="594360" lvl="2" indent="0">
              <a:buNone/>
            </a:pPr>
            <a:r>
              <a:rPr lang="en-US" sz="1400" dirty="0">
                <a:solidFill>
                  <a:schemeClr val="tx2"/>
                </a:solidFill>
                <a:latin typeface="Courier New" panose="02070309020205020404" pitchFamily="49" charset="0"/>
                <a:cs typeface="Courier New" panose="02070309020205020404" pitchFamily="49" charset="0"/>
              </a:rPr>
              <a:t># engine = </a:t>
            </a:r>
            <a:r>
              <a:rPr lang="en-US" sz="1400" dirty="0" err="1">
                <a:solidFill>
                  <a:schemeClr val="tx2"/>
                </a:solidFill>
                <a:latin typeface="Courier New" panose="02070309020205020404" pitchFamily="49" charset="0"/>
                <a:cs typeface="Courier New" panose="02070309020205020404" pitchFamily="49" charset="0"/>
              </a:rPr>
              <a:t>create_engine</a:t>
            </a:r>
            <a:r>
              <a:rPr lang="en-US" sz="1400" dirty="0">
                <a:solidFill>
                  <a:schemeClr val="tx2"/>
                </a:solidFill>
                <a:latin typeface="Courier New" panose="02070309020205020404" pitchFamily="49" charset="0"/>
                <a:cs typeface="Courier New" panose="02070309020205020404" pitchFamily="49" charset="0"/>
              </a:rPr>
              <a:t>("</a:t>
            </a:r>
            <a:r>
              <a:rPr lang="en-US" sz="1400" dirty="0" err="1">
                <a:solidFill>
                  <a:schemeClr val="tx2"/>
                </a:solidFill>
                <a:latin typeface="Courier New" panose="02070309020205020404" pitchFamily="49" charset="0"/>
                <a:cs typeface="Courier New" panose="02070309020205020404" pitchFamily="49" charset="0"/>
              </a:rPr>
              <a:t>mysql</a:t>
            </a:r>
            <a:r>
              <a:rPr lang="en-US" sz="1400" dirty="0">
                <a:solidFill>
                  <a:schemeClr val="tx2"/>
                </a:solidFill>
                <a:latin typeface="Courier New" panose="02070309020205020404" pitchFamily="49" charset="0"/>
                <a:cs typeface="Courier New" panose="02070309020205020404" pitchFamily="49" charset="0"/>
              </a:rPr>
              <a:t>://</a:t>
            </a:r>
            <a:r>
              <a:rPr lang="en-US" sz="1400" dirty="0" err="1">
                <a:solidFill>
                  <a:schemeClr val="tx2"/>
                </a:solidFill>
                <a:latin typeface="Courier New" panose="02070309020205020404" pitchFamily="49" charset="0"/>
                <a:cs typeface="Courier New" panose="02070309020205020404" pitchFamily="49" charset="0"/>
              </a:rPr>
              <a:t>scott:tiger@hostname</a:t>
            </a:r>
            <a:r>
              <a:rPr lang="en-US" sz="1400" dirty="0">
                <a:solidFill>
                  <a:schemeClr val="tx2"/>
                </a:solidFill>
                <a:latin typeface="Courier New" panose="02070309020205020404" pitchFamily="49" charset="0"/>
                <a:cs typeface="Courier New" panose="02070309020205020404" pitchFamily="49" charset="0"/>
              </a:rPr>
              <a:t>/</a:t>
            </a:r>
            <a:r>
              <a:rPr lang="en-US" sz="1400" dirty="0" err="1">
                <a:solidFill>
                  <a:schemeClr val="tx2"/>
                </a:solidFill>
                <a:latin typeface="Courier New" panose="02070309020205020404" pitchFamily="49" charset="0"/>
                <a:cs typeface="Courier New" panose="02070309020205020404" pitchFamily="49" charset="0"/>
              </a:rPr>
              <a:t>dbname</a:t>
            </a:r>
            <a:r>
              <a:rPr lang="en-US" sz="1400" dirty="0">
                <a:solidFill>
                  <a:schemeClr val="tx2"/>
                </a:solidFill>
                <a:latin typeface="Courier New" panose="02070309020205020404" pitchFamily="49" charset="0"/>
                <a:cs typeface="Courier New" panose="02070309020205020404" pitchFamily="49" charset="0"/>
              </a:rPr>
              <a:t>",</a:t>
            </a:r>
          </a:p>
          <a:p>
            <a:pPr marL="594360" lvl="2" indent="0">
              <a:buNone/>
            </a:pPr>
            <a:r>
              <a:rPr lang="en-US" sz="1400" dirty="0">
                <a:solidFill>
                  <a:schemeClr val="tx2"/>
                </a:solidFill>
                <a:latin typeface="Courier New" panose="02070309020205020404" pitchFamily="49" charset="0"/>
                <a:cs typeface="Courier New" panose="02070309020205020404" pitchFamily="49" charset="0"/>
              </a:rPr>
              <a:t>#                           encoding='latin1', echo=True)</a:t>
            </a:r>
          </a:p>
          <a:p>
            <a:pPr marL="594360" lvl="2" indent="0">
              <a:buNone/>
            </a:pPr>
            <a:r>
              <a:rPr lang="en-US" sz="1400" dirty="0">
                <a:solidFill>
                  <a:schemeClr val="tx2"/>
                </a:solidFill>
                <a:latin typeface="Courier New" panose="02070309020205020404" pitchFamily="49" charset="0"/>
                <a:cs typeface="Courier New" panose="02070309020205020404" pitchFamily="49" charset="0"/>
              </a:rPr>
              <a:t>engine = </a:t>
            </a:r>
            <a:r>
              <a:rPr lang="en-US" sz="1400" dirty="0" err="1">
                <a:solidFill>
                  <a:schemeClr val="tx2"/>
                </a:solidFill>
                <a:latin typeface="Courier New" panose="02070309020205020404" pitchFamily="49" charset="0"/>
                <a:cs typeface="Courier New" panose="02070309020205020404" pitchFamily="49" charset="0"/>
                <a:hlinkClick r:id="rId4"/>
              </a:rPr>
              <a:t>create_engine</a:t>
            </a:r>
            <a:r>
              <a:rPr lang="en-US" sz="1400" dirty="0">
                <a:solidFill>
                  <a:schemeClr val="tx2"/>
                </a:solidFill>
                <a:latin typeface="Courier New" panose="02070309020205020404" pitchFamily="49" charset="0"/>
                <a:cs typeface="Courier New" panose="02070309020205020404" pitchFamily="49" charset="0"/>
              </a:rPr>
              <a:t>(  # DB connection URI</a:t>
            </a:r>
          </a:p>
          <a:p>
            <a:pPr marL="594360" lvl="2" indent="0">
              <a:buNone/>
            </a:pPr>
            <a:r>
              <a:rPr lang="en-US" sz="1400" dirty="0">
                <a:solidFill>
                  <a:schemeClr val="tx2"/>
                </a:solidFill>
                <a:latin typeface="Courier New" panose="02070309020205020404" pitchFamily="49" charset="0"/>
                <a:cs typeface="Courier New" panose="02070309020205020404" pitchFamily="49" charset="0"/>
              </a:rPr>
              <a:t>    SQLALCHEMY_DATABASE_URI,</a:t>
            </a:r>
          </a:p>
          <a:p>
            <a:pPr marL="594360" lvl="2" indent="0">
              <a:buNone/>
            </a:pPr>
            <a:r>
              <a:rPr lang="en-US" sz="1400" dirty="0">
                <a:solidFill>
                  <a:schemeClr val="tx2"/>
                </a:solidFill>
                <a:latin typeface="Courier New" panose="02070309020205020404" pitchFamily="49" charset="0"/>
                <a:cs typeface="Courier New" panose="02070309020205020404" pitchFamily="49" charset="0"/>
              </a:rPr>
              <a:t>    # required for </a:t>
            </a:r>
            <a:r>
              <a:rPr lang="en-US" sz="1400" dirty="0" err="1">
                <a:solidFill>
                  <a:schemeClr val="tx2"/>
                </a:solidFill>
                <a:latin typeface="Courier New" panose="02070309020205020404" pitchFamily="49" charset="0"/>
                <a:cs typeface="Courier New" panose="02070309020205020404" pitchFamily="49" charset="0"/>
              </a:rPr>
              <a:t>sqlite</a:t>
            </a:r>
            <a:endParaRPr lang="en-US" sz="1400" dirty="0">
              <a:solidFill>
                <a:schemeClr val="tx2"/>
              </a:solidFill>
              <a:latin typeface="Courier New" panose="02070309020205020404" pitchFamily="49" charset="0"/>
              <a:cs typeface="Courier New" panose="02070309020205020404" pitchFamily="49" charset="0"/>
            </a:endParaRPr>
          </a:p>
          <a:p>
            <a:pPr marL="594360" lvl="2" indent="0">
              <a:buNone/>
            </a:pPr>
            <a:r>
              <a:rPr lang="en-US" sz="1400" dirty="0">
                <a:solidFill>
                  <a:schemeClr val="tx2"/>
                </a:solidFill>
                <a:latin typeface="Courier New" panose="02070309020205020404" pitchFamily="49" charset="0"/>
                <a:cs typeface="Courier New" panose="02070309020205020404" pitchFamily="49" charset="0"/>
              </a:rPr>
              <a:t>    </a:t>
            </a:r>
            <a:r>
              <a:rPr lang="en-US" sz="1400" dirty="0" err="1">
                <a:solidFill>
                  <a:schemeClr val="tx2"/>
                </a:solidFill>
                <a:latin typeface="Courier New" panose="02070309020205020404" pitchFamily="49" charset="0"/>
                <a:cs typeface="Courier New" panose="02070309020205020404" pitchFamily="49" charset="0"/>
              </a:rPr>
              <a:t>connect_args</a:t>
            </a:r>
            <a:r>
              <a:rPr lang="en-US" sz="1400" dirty="0">
                <a:solidFill>
                  <a:schemeClr val="tx2"/>
                </a:solidFill>
                <a:latin typeface="Courier New" panose="02070309020205020404" pitchFamily="49" charset="0"/>
                <a:cs typeface="Courier New" panose="02070309020205020404" pitchFamily="49" charset="0"/>
              </a:rPr>
              <a:t>={"</a:t>
            </a:r>
            <a:r>
              <a:rPr lang="en-US" sz="1400" dirty="0" err="1">
                <a:solidFill>
                  <a:schemeClr val="tx2"/>
                </a:solidFill>
                <a:latin typeface="Courier New" panose="02070309020205020404" pitchFamily="49" charset="0"/>
                <a:cs typeface="Courier New" panose="02070309020205020404" pitchFamily="49" charset="0"/>
              </a:rPr>
              <a:t>check_same_thread</a:t>
            </a:r>
            <a:r>
              <a:rPr lang="en-US" sz="1400" dirty="0">
                <a:solidFill>
                  <a:schemeClr val="tx2"/>
                </a:solidFill>
                <a:latin typeface="Courier New" panose="02070309020205020404" pitchFamily="49" charset="0"/>
                <a:cs typeface="Courier New" panose="02070309020205020404" pitchFamily="49" charset="0"/>
              </a:rPr>
              <a:t>": False},  # to allow multithreading</a:t>
            </a:r>
          </a:p>
          <a:p>
            <a:pPr marL="594360" lvl="2" indent="0">
              <a:buNone/>
            </a:pPr>
            <a:r>
              <a:rPr lang="en-US" sz="1400" dirty="0">
                <a:solidFill>
                  <a:schemeClr val="tx2"/>
                </a:solidFill>
                <a:latin typeface="Courier New" panose="02070309020205020404" pitchFamily="49" charset="0"/>
                <a:cs typeface="Courier New" panose="02070309020205020404" pitchFamily="49" charset="0"/>
              </a:rPr>
              <a:t>)</a:t>
            </a:r>
          </a:p>
          <a:p>
            <a:pPr marL="594360" lvl="2" indent="0">
              <a:buNone/>
            </a:pPr>
            <a:r>
              <a:rPr lang="en-US" sz="1400" dirty="0" err="1">
                <a:solidFill>
                  <a:schemeClr val="tx2"/>
                </a:solidFill>
                <a:latin typeface="Courier New" panose="02070309020205020404" pitchFamily="49" charset="0"/>
                <a:cs typeface="Courier New" panose="02070309020205020404" pitchFamily="49" charset="0"/>
              </a:rPr>
              <a:t>SessionLocal</a:t>
            </a:r>
            <a:r>
              <a:rPr lang="en-US" sz="1400" dirty="0">
                <a:solidFill>
                  <a:schemeClr val="tx2"/>
                </a:solidFill>
                <a:latin typeface="Courier New" panose="02070309020205020404" pitchFamily="49" charset="0"/>
                <a:cs typeface="Courier New" panose="02070309020205020404" pitchFamily="49" charset="0"/>
              </a:rPr>
              <a:t> = </a:t>
            </a:r>
            <a:r>
              <a:rPr lang="en-US" sz="1400" dirty="0" err="1">
                <a:solidFill>
                  <a:schemeClr val="tx2"/>
                </a:solidFill>
                <a:latin typeface="Courier New" panose="02070309020205020404" pitchFamily="49" charset="0"/>
                <a:cs typeface="Courier New" panose="02070309020205020404" pitchFamily="49" charset="0"/>
              </a:rPr>
              <a:t>sessionmaker</a:t>
            </a:r>
            <a:r>
              <a:rPr lang="en-US" sz="1400" dirty="0">
                <a:solidFill>
                  <a:schemeClr val="tx2"/>
                </a:solidFill>
                <a:latin typeface="Courier New" panose="02070309020205020404" pitchFamily="49" charset="0"/>
                <a:cs typeface="Courier New" panose="02070309020205020404" pitchFamily="49" charset="0"/>
              </a:rPr>
              <a:t>(</a:t>
            </a:r>
            <a:r>
              <a:rPr lang="en-US" sz="1400" dirty="0" err="1">
                <a:solidFill>
                  <a:schemeClr val="tx2"/>
                </a:solidFill>
                <a:latin typeface="Courier New" panose="02070309020205020404" pitchFamily="49" charset="0"/>
                <a:cs typeface="Courier New" panose="02070309020205020404" pitchFamily="49" charset="0"/>
              </a:rPr>
              <a:t>autocommit</a:t>
            </a:r>
            <a:r>
              <a:rPr lang="en-US" sz="1400" dirty="0">
                <a:solidFill>
                  <a:schemeClr val="tx2"/>
                </a:solidFill>
                <a:latin typeface="Courier New" panose="02070309020205020404" pitchFamily="49" charset="0"/>
                <a:cs typeface="Courier New" panose="02070309020205020404" pitchFamily="49" charset="0"/>
              </a:rPr>
              <a:t>=False, </a:t>
            </a:r>
            <a:r>
              <a:rPr lang="en-US" sz="1400" dirty="0" err="1">
                <a:solidFill>
                  <a:schemeClr val="tx2"/>
                </a:solidFill>
                <a:latin typeface="Courier New" panose="02070309020205020404" pitchFamily="49" charset="0"/>
                <a:cs typeface="Courier New" panose="02070309020205020404" pitchFamily="49" charset="0"/>
              </a:rPr>
              <a:t>autoflush</a:t>
            </a:r>
            <a:r>
              <a:rPr lang="en-US" sz="1400" dirty="0">
                <a:solidFill>
                  <a:schemeClr val="tx2"/>
                </a:solidFill>
                <a:latin typeface="Courier New" panose="02070309020205020404" pitchFamily="49" charset="0"/>
                <a:cs typeface="Courier New" panose="02070309020205020404" pitchFamily="49" charset="0"/>
              </a:rPr>
              <a:t>=False, bind=engine)  # create a DB Session, which (unlike the engine) is ORM-specific</a:t>
            </a:r>
          </a:p>
        </p:txBody>
      </p:sp>
    </p:spTree>
    <p:extLst>
      <p:ext uri="{BB962C8B-B14F-4D97-AF65-F5344CB8AC3E}">
        <p14:creationId xmlns:p14="http://schemas.microsoft.com/office/powerpoint/2010/main" val="2041461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astAPI SQLAlchemy ORM Diagram">
            <a:hlinkClick r:id="rId2"/>
            <a:extLst>
              <a:ext uri="{FF2B5EF4-FFF2-40B4-BE49-F238E27FC236}">
                <a16:creationId xmlns:a16="http://schemas.microsoft.com/office/drawing/2014/main" id="{F1EEB6BA-7513-3BA3-2E8F-264E21E719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4972676"/>
            <a:ext cx="3275856" cy="188532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(18):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82</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507288" cy="5502910"/>
          </a:xfrm>
        </p:spPr>
        <p:txBody>
          <a:bodyPr>
            <a:normAutofit/>
          </a:bodyPr>
          <a:lstStyle/>
          <a:p>
            <a:pPr lvl="1"/>
            <a:r>
              <a:rPr lang="en-US" sz="1600" dirty="0"/>
              <a:t>Let’s look at the </a:t>
            </a:r>
            <a:r>
              <a:rPr lang="en-US" sz="1600" dirty="0" err="1"/>
              <a:t>FastAPI</a:t>
            </a:r>
            <a:r>
              <a:rPr lang="en-US" sz="1600" dirty="0"/>
              <a:t> app endpoint logic, specifically the </a:t>
            </a:r>
            <a:r>
              <a:rPr lang="en-US" sz="1600" dirty="0" err="1"/>
              <a:t>Pydantic</a:t>
            </a:r>
            <a:r>
              <a:rPr lang="en-US" sz="1600" dirty="0"/>
              <a:t> DB schemas and CRUD utilities. Steps when a request arrives to </a:t>
            </a:r>
            <a:r>
              <a:rPr lang="en-US" sz="1600" dirty="0" err="1"/>
              <a:t>FastAPI</a:t>
            </a:r>
            <a:r>
              <a:rPr lang="en-US" sz="1600" dirty="0"/>
              <a:t>:</a:t>
            </a:r>
          </a:p>
          <a:p>
            <a:pPr lvl="2"/>
            <a:r>
              <a:rPr lang="en-US" sz="1300" dirty="0"/>
              <a:t>The request is routed to the correct path operation (i.e. the function for handling it, such as our </a:t>
            </a:r>
            <a:r>
              <a:rPr lang="en-US" sz="1300" dirty="0">
                <a:latin typeface="Courier New" panose="02070309020205020404" pitchFamily="49" charset="0"/>
                <a:cs typeface="Courier New" panose="02070309020205020404" pitchFamily="49" charset="0"/>
              </a:rPr>
              <a:t>root</a:t>
            </a:r>
            <a:r>
              <a:rPr lang="en-US" sz="1300" dirty="0"/>
              <a:t> function in </a:t>
            </a:r>
            <a:r>
              <a:rPr lang="en-US" sz="1300" dirty="0">
                <a:latin typeface="Courier New" panose="02070309020205020404" pitchFamily="49" charset="0"/>
                <a:cs typeface="Courier New" panose="02070309020205020404" pitchFamily="49" charset="0"/>
              </a:rPr>
              <a:t>main.py </a:t>
            </a:r>
            <a:r>
              <a:rPr lang="en-US" sz="1300" dirty="0"/>
              <a:t>file)</a:t>
            </a:r>
          </a:p>
          <a:p>
            <a:pPr lvl="2"/>
            <a:r>
              <a:rPr lang="en-US" sz="1300" dirty="0"/>
              <a:t>The relevant </a:t>
            </a:r>
            <a:r>
              <a:rPr lang="en-US" sz="1300" dirty="0" err="1"/>
              <a:t>Pydantic</a:t>
            </a:r>
            <a:r>
              <a:rPr lang="en-US" sz="1300" dirty="0"/>
              <a:t> model is used to validate incoming request data and construct the appropriate data structure to be passed to the CRUD utilities</a:t>
            </a:r>
          </a:p>
          <a:p>
            <a:pPr lvl="2"/>
            <a:r>
              <a:rPr lang="en-US" sz="1300" dirty="0"/>
              <a:t>Our CRUD utility functions use a combination of the ORM Session and the shaped data structures to prepare DB queries</a:t>
            </a:r>
          </a:p>
          <a:p>
            <a:pPr lvl="1"/>
            <a:r>
              <a:rPr lang="en-US" sz="1600" dirty="0"/>
              <a:t>The new </a:t>
            </a:r>
            <a:r>
              <a:rPr lang="en-US" sz="1600" dirty="0">
                <a:latin typeface="Courier New" panose="02070309020205020404" pitchFamily="49" charset="0"/>
                <a:cs typeface="Courier New" panose="02070309020205020404" pitchFamily="49" charset="0"/>
              </a:rPr>
              <a:t>schemas/recipe.py </a:t>
            </a:r>
            <a:r>
              <a:rPr lang="en-US" sz="1600" dirty="0"/>
              <a:t>would be left as follows:</a:t>
            </a:r>
          </a:p>
          <a:p>
            <a:pPr marL="594360" lvl="2" indent="0">
              <a:buNone/>
            </a:pPr>
            <a:r>
              <a:rPr lang="en-US" sz="1300" dirty="0">
                <a:latin typeface="Courier New" panose="02070309020205020404" pitchFamily="49" charset="0"/>
                <a:cs typeface="Courier New" panose="02070309020205020404" pitchFamily="49" charset="0"/>
              </a:rPr>
              <a:t>from </a:t>
            </a:r>
            <a:r>
              <a:rPr lang="en-US" sz="1300" dirty="0" err="1">
                <a:latin typeface="Courier New" panose="02070309020205020404" pitchFamily="49" charset="0"/>
                <a:cs typeface="Courier New" panose="02070309020205020404" pitchFamily="49" charset="0"/>
              </a:rPr>
              <a:t>pydantic</a:t>
            </a:r>
            <a:r>
              <a:rPr lang="en-US" sz="1300" dirty="0">
                <a:latin typeface="Courier New" panose="02070309020205020404" pitchFamily="49" charset="0"/>
                <a:cs typeface="Courier New" panose="02070309020205020404" pitchFamily="49" charset="0"/>
              </a:rPr>
              <a:t> import </a:t>
            </a:r>
            <a:r>
              <a:rPr lang="en-US" sz="1300" dirty="0" err="1">
                <a:latin typeface="Courier New" panose="02070309020205020404" pitchFamily="49" charset="0"/>
                <a:cs typeface="Courier New" panose="02070309020205020404" pitchFamily="49" charset="0"/>
              </a:rPr>
              <a:t>BaseModel</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HttpUrl</a:t>
            </a:r>
            <a:endParaRPr lang="en-US" sz="1300" dirty="0">
              <a:latin typeface="Courier New" panose="02070309020205020404" pitchFamily="49" charset="0"/>
              <a:cs typeface="Courier New" panose="02070309020205020404" pitchFamily="49" charset="0"/>
            </a:endParaRPr>
          </a:p>
          <a:p>
            <a:pPr marL="594360" lvl="2" indent="0">
              <a:buNone/>
            </a:pPr>
            <a:r>
              <a:rPr lang="en-US" sz="1300" dirty="0">
                <a:latin typeface="Courier New" panose="02070309020205020404" pitchFamily="49" charset="0"/>
                <a:cs typeface="Courier New" panose="02070309020205020404" pitchFamily="49" charset="0"/>
              </a:rPr>
              <a:t>from typing import Sequence</a:t>
            </a:r>
          </a:p>
          <a:p>
            <a:pPr marL="594360" lvl="2" indent="0">
              <a:buNone/>
            </a:pPr>
            <a:r>
              <a:rPr lang="en-US" sz="1300" dirty="0">
                <a:latin typeface="Courier New" panose="02070309020205020404" pitchFamily="49" charset="0"/>
                <a:cs typeface="Courier New" panose="02070309020205020404" pitchFamily="49" charset="0"/>
              </a:rPr>
              <a:t>class </a:t>
            </a:r>
            <a:r>
              <a:rPr lang="en-US" sz="1300" dirty="0" err="1">
                <a:latin typeface="Courier New" panose="02070309020205020404" pitchFamily="49" charset="0"/>
                <a:cs typeface="Courier New" panose="02070309020205020404" pitchFamily="49" charset="0"/>
              </a:rPr>
              <a:t>RecipeBase</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BaseModel</a:t>
            </a:r>
            <a:r>
              <a:rPr lang="en-US" sz="1300" dirty="0">
                <a:latin typeface="Courier New" panose="02070309020205020404" pitchFamily="49" charset="0"/>
                <a:cs typeface="Courier New" panose="02070309020205020404" pitchFamily="49" charset="0"/>
              </a:rPr>
              <a:t>):</a:t>
            </a:r>
          </a:p>
          <a:p>
            <a:pPr marL="594360" lvl="2" indent="0">
              <a:buNone/>
            </a:pPr>
            <a:r>
              <a:rPr lang="en-US" sz="1300" dirty="0">
                <a:latin typeface="Courier New" panose="02070309020205020404" pitchFamily="49" charset="0"/>
                <a:cs typeface="Courier New" panose="02070309020205020404" pitchFamily="49" charset="0"/>
              </a:rPr>
              <a:t>    label: str</a:t>
            </a:r>
          </a:p>
          <a:p>
            <a:pPr marL="594360" lvl="2" indent="0">
              <a:buNone/>
            </a:pPr>
            <a:r>
              <a:rPr lang="en-US" sz="1300" dirty="0">
                <a:latin typeface="Courier New" panose="02070309020205020404" pitchFamily="49" charset="0"/>
                <a:cs typeface="Courier New" panose="02070309020205020404" pitchFamily="49" charset="0"/>
              </a:rPr>
              <a:t>    source: str</a:t>
            </a:r>
          </a:p>
          <a:p>
            <a:pPr marL="594360" lvl="2" indent="0">
              <a:buNone/>
            </a:pPr>
            <a:r>
              <a:rPr lang="en-US" sz="1300" dirty="0">
                <a:latin typeface="Courier New" panose="02070309020205020404" pitchFamily="49" charset="0"/>
                <a:cs typeface="Courier New" panose="02070309020205020404" pitchFamily="49" charset="0"/>
              </a:rPr>
              <a:t>    url: </a:t>
            </a:r>
            <a:r>
              <a:rPr lang="en-US" sz="1300" dirty="0" err="1">
                <a:latin typeface="Courier New" panose="02070309020205020404" pitchFamily="49" charset="0"/>
                <a:cs typeface="Courier New" panose="02070309020205020404" pitchFamily="49" charset="0"/>
              </a:rPr>
              <a:t>HttpUrl</a:t>
            </a:r>
            <a:endParaRPr lang="en-US" sz="1300" dirty="0">
              <a:latin typeface="Courier New" panose="02070309020205020404" pitchFamily="49" charset="0"/>
              <a:cs typeface="Courier New" panose="02070309020205020404" pitchFamily="49" charset="0"/>
            </a:endParaRPr>
          </a:p>
          <a:p>
            <a:pPr marL="594360" lvl="2" indent="0">
              <a:buNone/>
            </a:pPr>
            <a:endParaRPr lang="en-US" sz="1300" dirty="0">
              <a:latin typeface="Courier New" panose="02070309020205020404" pitchFamily="49" charset="0"/>
              <a:cs typeface="Courier New" panose="02070309020205020404" pitchFamily="49" charset="0"/>
            </a:endParaRPr>
          </a:p>
          <a:p>
            <a:pPr marL="594360" lvl="2" indent="0">
              <a:buNone/>
            </a:pPr>
            <a:r>
              <a:rPr lang="en-US" sz="1300" dirty="0">
                <a:latin typeface="Courier New" panose="02070309020205020404" pitchFamily="49" charset="0"/>
                <a:cs typeface="Courier New" panose="02070309020205020404" pitchFamily="49" charset="0"/>
              </a:rPr>
              <a:t>class </a:t>
            </a:r>
            <a:r>
              <a:rPr lang="en-US" sz="1300" dirty="0" err="1">
                <a:latin typeface="Courier New" panose="02070309020205020404" pitchFamily="49" charset="0"/>
                <a:cs typeface="Courier New" panose="02070309020205020404" pitchFamily="49" charset="0"/>
              </a:rPr>
              <a:t>RecipeCreate</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RecipeBase</a:t>
            </a:r>
            <a:r>
              <a:rPr lang="en-US" sz="1300" dirty="0">
                <a:latin typeface="Courier New" panose="02070309020205020404" pitchFamily="49" charset="0"/>
                <a:cs typeface="Courier New" panose="02070309020205020404" pitchFamily="49" charset="0"/>
              </a:rPr>
              <a:t>):</a:t>
            </a:r>
          </a:p>
          <a:p>
            <a:pPr marL="594360" lvl="2" indent="0">
              <a:buNone/>
            </a:pPr>
            <a:r>
              <a:rPr lang="en-US" sz="1300" dirty="0">
                <a:latin typeface="Courier New" panose="02070309020205020404" pitchFamily="49" charset="0"/>
                <a:cs typeface="Courier New" panose="02070309020205020404" pitchFamily="49" charset="0"/>
              </a:rPr>
              <a:t>    label: str</a:t>
            </a:r>
          </a:p>
          <a:p>
            <a:pPr marL="594360" lvl="2" indent="0">
              <a:buNone/>
            </a:pPr>
            <a:r>
              <a:rPr lang="en-US" sz="1300" dirty="0">
                <a:latin typeface="Courier New" panose="02070309020205020404" pitchFamily="49" charset="0"/>
                <a:cs typeface="Courier New" panose="02070309020205020404" pitchFamily="49" charset="0"/>
              </a:rPr>
              <a:t>    source: str</a:t>
            </a:r>
          </a:p>
          <a:p>
            <a:pPr marL="594360" lvl="2" indent="0">
              <a:buNone/>
            </a:pPr>
            <a:r>
              <a:rPr lang="en-US" sz="1300" dirty="0">
                <a:latin typeface="Courier New" panose="02070309020205020404" pitchFamily="49" charset="0"/>
                <a:cs typeface="Courier New" panose="02070309020205020404" pitchFamily="49" charset="0"/>
              </a:rPr>
              <a:t>    url: </a:t>
            </a:r>
            <a:r>
              <a:rPr lang="en-US" sz="1300" dirty="0" err="1">
                <a:latin typeface="Courier New" panose="02070309020205020404" pitchFamily="49" charset="0"/>
                <a:cs typeface="Courier New" panose="02070309020205020404" pitchFamily="49" charset="0"/>
              </a:rPr>
              <a:t>HttpUrl</a:t>
            </a:r>
            <a:endParaRPr lang="en-US" sz="1300" dirty="0">
              <a:latin typeface="Courier New" panose="02070309020205020404" pitchFamily="49" charset="0"/>
              <a:cs typeface="Courier New" panose="02070309020205020404" pitchFamily="49" charset="0"/>
            </a:endParaRPr>
          </a:p>
          <a:p>
            <a:pPr marL="594360" lvl="2"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submitter_id</a:t>
            </a:r>
            <a:r>
              <a:rPr lang="en-US" sz="1300" dirty="0">
                <a:latin typeface="Courier New" panose="02070309020205020404" pitchFamily="49" charset="0"/>
                <a:cs typeface="Courier New" panose="02070309020205020404" pitchFamily="49" charset="0"/>
              </a:rPr>
              <a:t>: int</a:t>
            </a:r>
          </a:p>
          <a:p>
            <a:pPr marL="594360" lvl="2" indent="0">
              <a:buNone/>
            </a:pPr>
            <a:endParaRPr lang="en-US" sz="1300" dirty="0">
              <a:latin typeface="Courier New" panose="02070309020205020404" pitchFamily="49" charset="0"/>
              <a:cs typeface="Courier New" panose="02070309020205020404" pitchFamily="49" charset="0"/>
            </a:endParaRPr>
          </a:p>
          <a:p>
            <a:pPr marL="594360" lvl="2" indent="0">
              <a:buNone/>
            </a:pPr>
            <a:endParaRPr lang="en-US" sz="1300" dirty="0"/>
          </a:p>
        </p:txBody>
      </p:sp>
    </p:spTree>
    <p:extLst>
      <p:ext uri="{BB962C8B-B14F-4D97-AF65-F5344CB8AC3E}">
        <p14:creationId xmlns:p14="http://schemas.microsoft.com/office/powerpoint/2010/main" val="18806184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astAPI SQLAlchemy ORM Diagram">
            <a:hlinkClick r:id="rId2"/>
            <a:extLst>
              <a:ext uri="{FF2B5EF4-FFF2-40B4-BE49-F238E27FC236}">
                <a16:creationId xmlns:a16="http://schemas.microsoft.com/office/drawing/2014/main" id="{F1EEB6BA-7513-3BA3-2E8F-264E21E719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4972676"/>
            <a:ext cx="3275856" cy="188532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(18):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83</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a:bodyPr>
          <a:lstStyle/>
          <a:p>
            <a:pPr marL="594360" lvl="2" indent="0">
              <a:buNone/>
            </a:pPr>
            <a:r>
              <a:rPr lang="en-US" sz="1300" dirty="0">
                <a:latin typeface="Courier New" panose="02070309020205020404" pitchFamily="49" charset="0"/>
                <a:cs typeface="Courier New" panose="02070309020205020404" pitchFamily="49" charset="0"/>
              </a:rPr>
              <a:t>class </a:t>
            </a:r>
            <a:r>
              <a:rPr lang="en-US" sz="1300" dirty="0" err="1">
                <a:latin typeface="Courier New" panose="02070309020205020404" pitchFamily="49" charset="0"/>
                <a:cs typeface="Courier New" panose="02070309020205020404" pitchFamily="49" charset="0"/>
              </a:rPr>
              <a:t>RecipeUpdate</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RecipeBase</a:t>
            </a:r>
            <a:r>
              <a:rPr lang="en-US" sz="1300" dirty="0">
                <a:latin typeface="Courier New" panose="02070309020205020404" pitchFamily="49" charset="0"/>
                <a:cs typeface="Courier New" panose="02070309020205020404" pitchFamily="49" charset="0"/>
              </a:rPr>
              <a:t>):</a:t>
            </a:r>
          </a:p>
          <a:p>
            <a:pPr marL="594360" lvl="2" indent="0">
              <a:buNone/>
            </a:pPr>
            <a:r>
              <a:rPr lang="en-US" sz="1300" dirty="0">
                <a:latin typeface="Courier New" panose="02070309020205020404" pitchFamily="49" charset="0"/>
                <a:cs typeface="Courier New" panose="02070309020205020404" pitchFamily="49" charset="0"/>
              </a:rPr>
              <a:t>    label: str</a:t>
            </a:r>
          </a:p>
          <a:p>
            <a:pPr marL="594360" lvl="2" indent="0">
              <a:buNone/>
            </a:pPr>
            <a:endParaRPr lang="en-US" sz="1300" dirty="0">
              <a:latin typeface="Courier New" panose="02070309020205020404" pitchFamily="49" charset="0"/>
              <a:cs typeface="Courier New" panose="02070309020205020404" pitchFamily="49" charset="0"/>
            </a:endParaRPr>
          </a:p>
          <a:p>
            <a:pPr marL="594360" lvl="2" indent="0">
              <a:buNone/>
            </a:pPr>
            <a:r>
              <a:rPr lang="en-US" sz="1300" dirty="0">
                <a:latin typeface="Courier New" panose="02070309020205020404" pitchFamily="49" charset="0"/>
                <a:cs typeface="Courier New" panose="02070309020205020404" pitchFamily="49" charset="0"/>
              </a:rPr>
              <a:t># Properties shared by models stored in DB</a:t>
            </a:r>
          </a:p>
          <a:p>
            <a:pPr marL="594360" lvl="2" indent="0">
              <a:buNone/>
            </a:pPr>
            <a:r>
              <a:rPr lang="en-US" sz="1300" dirty="0">
                <a:latin typeface="Courier New" panose="02070309020205020404" pitchFamily="49" charset="0"/>
                <a:cs typeface="Courier New" panose="02070309020205020404" pitchFamily="49" charset="0"/>
              </a:rPr>
              <a:t>class </a:t>
            </a:r>
            <a:r>
              <a:rPr lang="en-US" sz="1300" dirty="0" err="1">
                <a:latin typeface="Courier New" panose="02070309020205020404" pitchFamily="49" charset="0"/>
                <a:cs typeface="Courier New" panose="02070309020205020404" pitchFamily="49" charset="0"/>
              </a:rPr>
              <a:t>RecipeInDBBase</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RecipeBase</a:t>
            </a:r>
            <a:r>
              <a:rPr lang="en-US" sz="1300" dirty="0">
                <a:latin typeface="Courier New" panose="02070309020205020404" pitchFamily="49" charset="0"/>
                <a:cs typeface="Courier New" panose="02070309020205020404" pitchFamily="49" charset="0"/>
              </a:rPr>
              <a:t>):</a:t>
            </a:r>
          </a:p>
          <a:p>
            <a:pPr marL="594360" lvl="2" indent="0">
              <a:buNone/>
            </a:pPr>
            <a:r>
              <a:rPr lang="en-US" sz="1300" dirty="0">
                <a:latin typeface="Courier New" panose="02070309020205020404" pitchFamily="49" charset="0"/>
                <a:cs typeface="Courier New" panose="02070309020205020404" pitchFamily="49" charset="0"/>
              </a:rPr>
              <a:t>    id: int</a:t>
            </a:r>
          </a:p>
          <a:p>
            <a:pPr marL="594360" lvl="2"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submitter_id</a:t>
            </a:r>
            <a:r>
              <a:rPr lang="en-US" sz="1300" dirty="0">
                <a:latin typeface="Courier New" panose="02070309020205020404" pitchFamily="49" charset="0"/>
                <a:cs typeface="Courier New" panose="02070309020205020404" pitchFamily="49" charset="0"/>
              </a:rPr>
              <a:t>: int</a:t>
            </a:r>
          </a:p>
          <a:p>
            <a:pPr marL="594360" lvl="2" indent="0">
              <a:buNone/>
            </a:pPr>
            <a:r>
              <a:rPr lang="en-US" sz="1300" dirty="0">
                <a:latin typeface="Courier New" panose="02070309020205020404" pitchFamily="49" charset="0"/>
                <a:cs typeface="Courier New" panose="02070309020205020404" pitchFamily="49" charset="0"/>
              </a:rPr>
              <a:t>    class Config:</a:t>
            </a:r>
          </a:p>
          <a:p>
            <a:pPr marL="594360" lvl="2" indent="0">
              <a:buNone/>
            </a:pP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orm_mode</a:t>
            </a:r>
            <a:r>
              <a:rPr lang="en-US" sz="1300" b="1" dirty="0">
                <a:latin typeface="Courier New" panose="02070309020205020404" pitchFamily="49" charset="0"/>
                <a:cs typeface="Courier New" panose="02070309020205020404" pitchFamily="49" charset="0"/>
              </a:rPr>
              <a:t> = True # </a:t>
            </a:r>
            <a:r>
              <a:rPr lang="en-US" sz="1300" b="1" dirty="0" err="1">
                <a:latin typeface="Courier New" panose="02070309020205020404" pitchFamily="49" charset="0"/>
                <a:cs typeface="Courier New" panose="02070309020205020404" pitchFamily="49" charset="0"/>
              </a:rPr>
              <a:t>Pydantic’s</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orm_mode</a:t>
            </a:r>
            <a:r>
              <a:rPr lang="en-US" sz="1300" b="1" dirty="0">
                <a:latin typeface="Courier New" panose="02070309020205020404" pitchFamily="49" charset="0"/>
                <a:cs typeface="Courier New" panose="02070309020205020404" pitchFamily="49" charset="0"/>
              </a:rPr>
              <a:t> (which you can see in </a:t>
            </a:r>
            <a:r>
              <a:rPr lang="en-US" sz="1300" b="1" dirty="0" err="1">
                <a:latin typeface="Courier New" panose="02070309020205020404" pitchFamily="49" charset="0"/>
                <a:cs typeface="Courier New" panose="02070309020205020404" pitchFamily="49" charset="0"/>
              </a:rPr>
              <a:t>RecipeInDBBase</a:t>
            </a:r>
            <a:r>
              <a:rPr lang="en-US" sz="1300" b="1" dirty="0">
                <a:latin typeface="Courier New" panose="02070309020205020404" pitchFamily="49" charset="0"/>
                <a:cs typeface="Courier New" panose="02070309020205020404" pitchFamily="49" charset="0"/>
              </a:rPr>
              <a:t>) will tell the </a:t>
            </a:r>
            <a:r>
              <a:rPr lang="en-US" sz="1300" b="1" dirty="0" err="1">
                <a:latin typeface="Courier New" panose="02070309020205020404" pitchFamily="49" charset="0"/>
                <a:cs typeface="Courier New" panose="02070309020205020404" pitchFamily="49" charset="0"/>
              </a:rPr>
              <a:t>Pydantic</a:t>
            </a:r>
            <a:r>
              <a:rPr lang="en-US" sz="1300" b="1" dirty="0">
                <a:latin typeface="Courier New" panose="02070309020205020404" pitchFamily="49" charset="0"/>
                <a:cs typeface="Courier New" panose="02070309020205020404" pitchFamily="49" charset="0"/>
              </a:rPr>
              <a:t> model to read the data even if it is not a </a:t>
            </a:r>
            <a:r>
              <a:rPr lang="en-US" sz="1300" b="1" dirty="0" err="1">
                <a:latin typeface="Courier New" panose="02070309020205020404" pitchFamily="49" charset="0"/>
                <a:cs typeface="Courier New" panose="02070309020205020404" pitchFamily="49" charset="0"/>
              </a:rPr>
              <a:t>dict</a:t>
            </a:r>
            <a:r>
              <a:rPr lang="en-US" sz="1300" b="1" dirty="0">
                <a:latin typeface="Courier New" panose="02070309020205020404" pitchFamily="49" charset="0"/>
                <a:cs typeface="Courier New" panose="02070309020205020404" pitchFamily="49" charset="0"/>
              </a:rPr>
              <a:t>, but an ORM model (or any other arbitrary object with attributes)</a:t>
            </a:r>
          </a:p>
          <a:p>
            <a:pPr marL="594360" lvl="2" indent="0">
              <a:buNone/>
            </a:pPr>
            <a:endParaRPr lang="en-US" sz="1300" dirty="0">
              <a:latin typeface="Courier New" panose="02070309020205020404" pitchFamily="49" charset="0"/>
              <a:cs typeface="Courier New" panose="02070309020205020404" pitchFamily="49" charset="0"/>
            </a:endParaRPr>
          </a:p>
          <a:p>
            <a:pPr marL="594360" lvl="2" indent="0">
              <a:buNone/>
            </a:pPr>
            <a:r>
              <a:rPr lang="en-US" sz="1300" dirty="0">
                <a:latin typeface="Courier New" panose="02070309020205020404" pitchFamily="49" charset="0"/>
                <a:cs typeface="Courier New" panose="02070309020205020404" pitchFamily="49" charset="0"/>
              </a:rPr>
              <a:t># Properties to return to client</a:t>
            </a:r>
          </a:p>
          <a:p>
            <a:pPr marL="594360" lvl="2" indent="0">
              <a:buNone/>
            </a:pPr>
            <a:r>
              <a:rPr lang="en-US" sz="1300" dirty="0">
                <a:latin typeface="Courier New" panose="02070309020205020404" pitchFamily="49" charset="0"/>
                <a:cs typeface="Courier New" panose="02070309020205020404" pitchFamily="49" charset="0"/>
              </a:rPr>
              <a:t>class Recipe(</a:t>
            </a:r>
            <a:r>
              <a:rPr lang="en-US" sz="1300" dirty="0" err="1">
                <a:latin typeface="Courier New" panose="02070309020205020404" pitchFamily="49" charset="0"/>
                <a:cs typeface="Courier New" panose="02070309020205020404" pitchFamily="49" charset="0"/>
              </a:rPr>
              <a:t>RecipeInDBBase</a:t>
            </a:r>
            <a:r>
              <a:rPr lang="en-US" sz="1300" dirty="0">
                <a:latin typeface="Courier New" panose="02070309020205020404" pitchFamily="49" charset="0"/>
                <a:cs typeface="Courier New" panose="02070309020205020404" pitchFamily="49" charset="0"/>
              </a:rPr>
              <a:t>):</a:t>
            </a:r>
          </a:p>
          <a:p>
            <a:pPr marL="594360" lvl="2" indent="0">
              <a:buNone/>
            </a:pPr>
            <a:r>
              <a:rPr lang="en-US" sz="1300" dirty="0">
                <a:latin typeface="Courier New" panose="02070309020205020404" pitchFamily="49" charset="0"/>
                <a:cs typeface="Courier New" panose="02070309020205020404" pitchFamily="49" charset="0"/>
              </a:rPr>
              <a:t>    pass</a:t>
            </a:r>
          </a:p>
          <a:p>
            <a:pPr marL="594360" lvl="2" indent="0">
              <a:buNone/>
            </a:pPr>
            <a:endParaRPr lang="en-US" sz="1300" dirty="0">
              <a:latin typeface="Courier New" panose="02070309020205020404" pitchFamily="49" charset="0"/>
              <a:cs typeface="Courier New" panose="02070309020205020404" pitchFamily="49" charset="0"/>
            </a:endParaRPr>
          </a:p>
          <a:p>
            <a:pPr marL="594360" lvl="2" indent="0">
              <a:buNone/>
            </a:pPr>
            <a:r>
              <a:rPr lang="en-US" sz="1300" dirty="0">
                <a:latin typeface="Courier New" panose="02070309020205020404" pitchFamily="49" charset="0"/>
                <a:cs typeface="Courier New" panose="02070309020205020404" pitchFamily="49" charset="0"/>
              </a:rPr>
              <a:t># Properties </a:t>
            </a:r>
            <a:r>
              <a:rPr lang="en-US" sz="1300" dirty="0" err="1">
                <a:latin typeface="Courier New" panose="02070309020205020404" pitchFamily="49" charset="0"/>
                <a:cs typeface="Courier New" panose="02070309020205020404" pitchFamily="49" charset="0"/>
              </a:rPr>
              <a:t>properties</a:t>
            </a:r>
            <a:r>
              <a:rPr lang="en-US" sz="1300" dirty="0">
                <a:latin typeface="Courier New" panose="02070309020205020404" pitchFamily="49" charset="0"/>
                <a:cs typeface="Courier New" panose="02070309020205020404" pitchFamily="49" charset="0"/>
              </a:rPr>
              <a:t> stored in DB</a:t>
            </a:r>
          </a:p>
          <a:p>
            <a:pPr marL="594360" lvl="2" indent="0">
              <a:buNone/>
            </a:pPr>
            <a:r>
              <a:rPr lang="en-US" sz="1300" dirty="0">
                <a:latin typeface="Courier New" panose="02070309020205020404" pitchFamily="49" charset="0"/>
                <a:cs typeface="Courier New" panose="02070309020205020404" pitchFamily="49" charset="0"/>
              </a:rPr>
              <a:t>class </a:t>
            </a:r>
            <a:r>
              <a:rPr lang="en-US" sz="1300" dirty="0" err="1">
                <a:latin typeface="Courier New" panose="02070309020205020404" pitchFamily="49" charset="0"/>
                <a:cs typeface="Courier New" panose="02070309020205020404" pitchFamily="49" charset="0"/>
              </a:rPr>
              <a:t>RecipeInDB</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RecipeInDBBase</a:t>
            </a:r>
            <a:r>
              <a:rPr lang="en-US" sz="1300" dirty="0">
                <a:latin typeface="Courier New" panose="02070309020205020404" pitchFamily="49" charset="0"/>
                <a:cs typeface="Courier New" panose="02070309020205020404" pitchFamily="49" charset="0"/>
              </a:rPr>
              <a:t>):</a:t>
            </a:r>
          </a:p>
          <a:p>
            <a:pPr marL="594360" lvl="2" indent="0">
              <a:buNone/>
            </a:pPr>
            <a:r>
              <a:rPr lang="en-US" sz="1300" dirty="0">
                <a:latin typeface="Courier New" panose="02070309020205020404" pitchFamily="49" charset="0"/>
                <a:cs typeface="Courier New" panose="02070309020205020404" pitchFamily="49" charset="0"/>
              </a:rPr>
              <a:t>    pass</a:t>
            </a:r>
          </a:p>
        </p:txBody>
      </p:sp>
    </p:spTree>
    <p:extLst>
      <p:ext uri="{BB962C8B-B14F-4D97-AF65-F5344CB8AC3E}">
        <p14:creationId xmlns:p14="http://schemas.microsoft.com/office/powerpoint/2010/main" val="12992468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(19):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84</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a:bodyPr>
          <a:lstStyle/>
          <a:p>
            <a:r>
              <a:rPr lang="en-US" sz="1900" dirty="0"/>
              <a:t>Let’s now define the Data Access Layer in the </a:t>
            </a:r>
            <a:r>
              <a:rPr lang="en-US" sz="1900" dirty="0">
                <a:latin typeface="Courier New" panose="02070309020205020404" pitchFamily="49" charset="0"/>
                <a:cs typeface="Courier New" panose="02070309020205020404" pitchFamily="49" charset="0"/>
              </a:rPr>
              <a:t>crud</a:t>
            </a:r>
            <a:r>
              <a:rPr lang="en-US" sz="1900" dirty="0"/>
              <a:t> directory; reusable functions to interact with the database</a:t>
            </a:r>
          </a:p>
          <a:p>
            <a:r>
              <a:rPr lang="en-US" sz="1600" dirty="0"/>
              <a:t>These CRUD utility classes help us to do things like, each table gets its own CRUD class:</a:t>
            </a:r>
          </a:p>
          <a:p>
            <a:pPr lvl="1"/>
            <a:r>
              <a:rPr lang="en-US" sz="1300" dirty="0"/>
              <a:t>Read from a table by ID</a:t>
            </a:r>
          </a:p>
          <a:p>
            <a:pPr lvl="1"/>
            <a:r>
              <a:rPr lang="en-US" sz="1300" dirty="0"/>
              <a:t>Read from a table by a particular attribute (e.g. by user email)</a:t>
            </a:r>
          </a:p>
          <a:p>
            <a:pPr lvl="1"/>
            <a:r>
              <a:rPr lang="en-US" sz="1300" dirty="0"/>
              <a:t>Read multiple entries from a table (defining filters and limits)</a:t>
            </a:r>
          </a:p>
          <a:p>
            <a:pPr lvl="1"/>
            <a:r>
              <a:rPr lang="en-US" sz="1300" dirty="0"/>
              <a:t>Insert new rows into a table</a:t>
            </a:r>
          </a:p>
          <a:p>
            <a:pPr lvl="1"/>
            <a:r>
              <a:rPr lang="en-US" sz="1300" dirty="0"/>
              <a:t>Update a row in a table</a:t>
            </a:r>
          </a:p>
          <a:p>
            <a:pPr lvl="1"/>
            <a:r>
              <a:rPr lang="en-US" sz="1300" dirty="0"/>
              <a:t>Delete a row in a table</a:t>
            </a:r>
          </a:p>
          <a:p>
            <a:r>
              <a:rPr lang="en-US" sz="1600" dirty="0"/>
              <a:t>Code of </a:t>
            </a:r>
            <a:r>
              <a:rPr lang="en-US" sz="1600" dirty="0">
                <a:latin typeface="Courier New" panose="02070309020205020404" pitchFamily="49" charset="0"/>
                <a:cs typeface="Courier New" panose="02070309020205020404" pitchFamily="49" charset="0"/>
              </a:rPr>
              <a:t>crud/base.py</a:t>
            </a:r>
            <a:r>
              <a:rPr lang="en-US" sz="1600" dirty="0"/>
              <a:t>:</a:t>
            </a:r>
          </a:p>
          <a:p>
            <a:pPr marL="274320" lvl="1" indent="0">
              <a:buNone/>
            </a:pPr>
            <a:r>
              <a:rPr lang="en-US" sz="1300" dirty="0">
                <a:latin typeface="Courier New" panose="02070309020205020404" pitchFamily="49" charset="0"/>
                <a:cs typeface="Courier New" panose="02070309020205020404" pitchFamily="49" charset="0"/>
              </a:rPr>
              <a:t>from typing import Any, </a:t>
            </a:r>
            <a:r>
              <a:rPr lang="en-US" sz="1300" dirty="0" err="1">
                <a:latin typeface="Courier New" panose="02070309020205020404" pitchFamily="49" charset="0"/>
                <a:cs typeface="Courier New" panose="02070309020205020404" pitchFamily="49" charset="0"/>
              </a:rPr>
              <a:t>Dict</a:t>
            </a:r>
            <a:r>
              <a:rPr lang="en-US" sz="1300" dirty="0">
                <a:latin typeface="Courier New" panose="02070309020205020404" pitchFamily="49" charset="0"/>
                <a:cs typeface="Courier New" panose="02070309020205020404" pitchFamily="49" charset="0"/>
              </a:rPr>
              <a:t>, Generic, List, Optional, Type, </a:t>
            </a:r>
            <a:r>
              <a:rPr lang="en-US" sz="1300" dirty="0" err="1">
                <a:latin typeface="Courier New" panose="02070309020205020404" pitchFamily="49" charset="0"/>
                <a:cs typeface="Courier New" panose="02070309020205020404" pitchFamily="49" charset="0"/>
              </a:rPr>
              <a:t>TypeVar</a:t>
            </a:r>
            <a:r>
              <a:rPr lang="en-US" sz="1300" dirty="0">
                <a:latin typeface="Courier New" panose="02070309020205020404" pitchFamily="49" charset="0"/>
                <a:cs typeface="Courier New" panose="02070309020205020404" pitchFamily="49" charset="0"/>
              </a:rPr>
              <a:t>, Union</a:t>
            </a:r>
          </a:p>
          <a:p>
            <a:pPr marL="274320" lvl="1" indent="0">
              <a:buNone/>
            </a:pPr>
            <a:r>
              <a:rPr lang="en-US" sz="1300" dirty="0">
                <a:latin typeface="Courier New" panose="02070309020205020404" pitchFamily="49" charset="0"/>
                <a:cs typeface="Courier New" panose="02070309020205020404" pitchFamily="49" charset="0"/>
              </a:rPr>
              <a:t>from </a:t>
            </a:r>
            <a:r>
              <a:rPr lang="en-US" sz="1300" dirty="0" err="1">
                <a:latin typeface="Courier New" panose="02070309020205020404" pitchFamily="49" charset="0"/>
                <a:cs typeface="Courier New" panose="02070309020205020404" pitchFamily="49" charset="0"/>
              </a:rPr>
              <a:t>fastapi.encoders</a:t>
            </a:r>
            <a:r>
              <a:rPr lang="en-US" sz="1300" dirty="0">
                <a:latin typeface="Courier New" panose="02070309020205020404" pitchFamily="49" charset="0"/>
                <a:cs typeface="Courier New" panose="02070309020205020404" pitchFamily="49" charset="0"/>
              </a:rPr>
              <a:t> import </a:t>
            </a:r>
            <a:r>
              <a:rPr lang="en-US" sz="1300" dirty="0" err="1">
                <a:latin typeface="Courier New" panose="02070309020205020404" pitchFamily="49" charset="0"/>
                <a:cs typeface="Courier New" panose="02070309020205020404" pitchFamily="49" charset="0"/>
              </a:rPr>
              <a:t>jsonable_encoder</a:t>
            </a:r>
            <a:endParaRPr lang="en-US" sz="1300" dirty="0">
              <a:latin typeface="Courier New" panose="02070309020205020404" pitchFamily="49" charset="0"/>
              <a:cs typeface="Courier New" panose="02070309020205020404" pitchFamily="49" charset="0"/>
            </a:endParaRPr>
          </a:p>
          <a:p>
            <a:pPr marL="274320" lvl="1" indent="0">
              <a:buNone/>
            </a:pPr>
            <a:r>
              <a:rPr lang="en-US" sz="1300" dirty="0">
                <a:latin typeface="Courier New" panose="02070309020205020404" pitchFamily="49" charset="0"/>
                <a:cs typeface="Courier New" panose="02070309020205020404" pitchFamily="49" charset="0"/>
              </a:rPr>
              <a:t>from </a:t>
            </a:r>
            <a:r>
              <a:rPr lang="en-US" sz="1300" dirty="0" err="1">
                <a:latin typeface="Courier New" panose="02070309020205020404" pitchFamily="49" charset="0"/>
                <a:cs typeface="Courier New" panose="02070309020205020404" pitchFamily="49" charset="0"/>
              </a:rPr>
              <a:t>pydantic</a:t>
            </a:r>
            <a:r>
              <a:rPr lang="en-US" sz="1300" dirty="0">
                <a:latin typeface="Courier New" panose="02070309020205020404" pitchFamily="49" charset="0"/>
                <a:cs typeface="Courier New" panose="02070309020205020404" pitchFamily="49" charset="0"/>
              </a:rPr>
              <a:t> import </a:t>
            </a:r>
            <a:r>
              <a:rPr lang="en-US" sz="1300" dirty="0" err="1">
                <a:latin typeface="Courier New" panose="02070309020205020404" pitchFamily="49" charset="0"/>
                <a:cs typeface="Courier New" panose="02070309020205020404" pitchFamily="49" charset="0"/>
              </a:rPr>
              <a:t>BaseModel</a:t>
            </a:r>
            <a:endParaRPr lang="en-US" sz="1300" dirty="0">
              <a:latin typeface="Courier New" panose="02070309020205020404" pitchFamily="49" charset="0"/>
              <a:cs typeface="Courier New" panose="02070309020205020404" pitchFamily="49" charset="0"/>
            </a:endParaRPr>
          </a:p>
          <a:p>
            <a:pPr marL="274320" lvl="1" indent="0">
              <a:buNone/>
            </a:pPr>
            <a:r>
              <a:rPr lang="en-US" sz="1300" dirty="0">
                <a:latin typeface="Courier New" panose="02070309020205020404" pitchFamily="49" charset="0"/>
                <a:cs typeface="Courier New" panose="02070309020205020404" pitchFamily="49" charset="0"/>
              </a:rPr>
              <a:t>from </a:t>
            </a:r>
            <a:r>
              <a:rPr lang="en-US" sz="1300" dirty="0" err="1">
                <a:latin typeface="Courier New" panose="02070309020205020404" pitchFamily="49" charset="0"/>
                <a:cs typeface="Courier New" panose="02070309020205020404" pitchFamily="49" charset="0"/>
              </a:rPr>
              <a:t>sqlalchemy.orm</a:t>
            </a:r>
            <a:r>
              <a:rPr lang="en-US" sz="1300" dirty="0">
                <a:latin typeface="Courier New" panose="02070309020205020404" pitchFamily="49" charset="0"/>
                <a:cs typeface="Courier New" panose="02070309020205020404" pitchFamily="49" charset="0"/>
              </a:rPr>
              <a:t> import Session</a:t>
            </a:r>
          </a:p>
          <a:p>
            <a:pPr marL="274320" lvl="1" indent="0">
              <a:buNone/>
            </a:pPr>
            <a:endParaRPr lang="en-US" sz="1300" dirty="0">
              <a:latin typeface="Courier New" panose="02070309020205020404" pitchFamily="49" charset="0"/>
              <a:cs typeface="Courier New" panose="02070309020205020404" pitchFamily="49" charset="0"/>
            </a:endParaRPr>
          </a:p>
          <a:p>
            <a:pPr marL="274320" lvl="1" indent="0">
              <a:buNone/>
            </a:pPr>
            <a:r>
              <a:rPr lang="en-US" sz="1300" dirty="0">
                <a:latin typeface="Courier New" panose="02070309020205020404" pitchFamily="49" charset="0"/>
                <a:cs typeface="Courier New" panose="02070309020205020404" pitchFamily="49" charset="0"/>
              </a:rPr>
              <a:t>from </a:t>
            </a:r>
            <a:r>
              <a:rPr lang="en-US" sz="1300" dirty="0" err="1">
                <a:latin typeface="Courier New" panose="02070309020205020404" pitchFamily="49" charset="0"/>
                <a:cs typeface="Courier New" panose="02070309020205020404" pitchFamily="49" charset="0"/>
              </a:rPr>
              <a:t>app.db.base_class</a:t>
            </a:r>
            <a:r>
              <a:rPr lang="en-US" sz="1300" dirty="0">
                <a:latin typeface="Courier New" panose="02070309020205020404" pitchFamily="49" charset="0"/>
                <a:cs typeface="Courier New" panose="02070309020205020404" pitchFamily="49" charset="0"/>
              </a:rPr>
              <a:t> import Base</a:t>
            </a:r>
          </a:p>
          <a:p>
            <a:pPr marL="274320" lvl="1" indent="0">
              <a:buNone/>
            </a:pPr>
            <a:r>
              <a:rPr lang="en-US" sz="1300" dirty="0" err="1">
                <a:latin typeface="Courier New" panose="02070309020205020404" pitchFamily="49" charset="0"/>
                <a:cs typeface="Courier New" panose="02070309020205020404" pitchFamily="49" charset="0"/>
              </a:rPr>
              <a:t>ModelType</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TypeVar</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ModelType</a:t>
            </a:r>
            <a:r>
              <a:rPr lang="en-US" sz="1300" dirty="0">
                <a:latin typeface="Courier New" panose="02070309020205020404" pitchFamily="49" charset="0"/>
                <a:cs typeface="Courier New" panose="02070309020205020404" pitchFamily="49" charset="0"/>
              </a:rPr>
              <a:t>", bound=Base)</a:t>
            </a:r>
          </a:p>
          <a:p>
            <a:pPr marL="274320" lvl="1" indent="0">
              <a:buNone/>
            </a:pPr>
            <a:r>
              <a:rPr lang="en-US" sz="1300" dirty="0" err="1">
                <a:latin typeface="Courier New" panose="02070309020205020404" pitchFamily="49" charset="0"/>
                <a:cs typeface="Courier New" panose="02070309020205020404" pitchFamily="49" charset="0"/>
              </a:rPr>
              <a:t>CreateSchemaType</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TypeVar</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CreateSchemaType</a:t>
            </a:r>
            <a:r>
              <a:rPr lang="en-US" sz="1300" dirty="0">
                <a:latin typeface="Courier New" panose="02070309020205020404" pitchFamily="49" charset="0"/>
                <a:cs typeface="Courier New" panose="02070309020205020404" pitchFamily="49" charset="0"/>
              </a:rPr>
              <a:t>", bound=</a:t>
            </a:r>
            <a:r>
              <a:rPr lang="en-US" sz="1300" dirty="0" err="1">
                <a:latin typeface="Courier New" panose="02070309020205020404" pitchFamily="49" charset="0"/>
                <a:cs typeface="Courier New" panose="02070309020205020404" pitchFamily="49" charset="0"/>
              </a:rPr>
              <a:t>BaseModel</a:t>
            </a:r>
            <a:r>
              <a:rPr lang="en-US" sz="1300" dirty="0">
                <a:latin typeface="Courier New" panose="02070309020205020404" pitchFamily="49" charset="0"/>
                <a:cs typeface="Courier New" panose="02070309020205020404" pitchFamily="49" charset="0"/>
              </a:rPr>
              <a:t>)</a:t>
            </a:r>
          </a:p>
          <a:p>
            <a:pPr marL="274320" lvl="1" indent="0">
              <a:buNone/>
            </a:pPr>
            <a:r>
              <a:rPr lang="en-US" sz="1300" dirty="0" err="1">
                <a:latin typeface="Courier New" panose="02070309020205020404" pitchFamily="49" charset="0"/>
                <a:cs typeface="Courier New" panose="02070309020205020404" pitchFamily="49" charset="0"/>
              </a:rPr>
              <a:t>UpdateSchemaType</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TypeVar</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UpdateSchemaType</a:t>
            </a:r>
            <a:r>
              <a:rPr lang="en-US" sz="1300" dirty="0">
                <a:latin typeface="Courier New" panose="02070309020205020404" pitchFamily="49" charset="0"/>
                <a:cs typeface="Courier New" panose="02070309020205020404" pitchFamily="49" charset="0"/>
              </a:rPr>
              <a:t>", bound=</a:t>
            </a:r>
            <a:r>
              <a:rPr lang="en-US" sz="1300" dirty="0" err="1">
                <a:latin typeface="Courier New" panose="02070309020205020404" pitchFamily="49" charset="0"/>
                <a:cs typeface="Courier New" panose="02070309020205020404" pitchFamily="49" charset="0"/>
              </a:rPr>
              <a:t>BaseModel</a:t>
            </a:r>
            <a:r>
              <a:rPr lang="en-US" sz="1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738576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(19):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85</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fontScale="70000" lnSpcReduction="20000"/>
          </a:bodyPr>
          <a:lstStyle/>
          <a:p>
            <a:r>
              <a:rPr lang="en-US" sz="1600" dirty="0"/>
              <a:t>Check the code in </a:t>
            </a:r>
            <a:r>
              <a:rPr lang="en-US" sz="1600" dirty="0">
                <a:latin typeface="Courier New" panose="02070309020205020404" pitchFamily="49" charset="0"/>
                <a:cs typeface="Courier New" panose="02070309020205020404" pitchFamily="49" charset="0"/>
              </a:rPr>
              <a:t>part-07-database\app\crud\base.py</a:t>
            </a:r>
          </a:p>
          <a:p>
            <a:pPr marL="274320" lvl="1" indent="0">
              <a:buNone/>
            </a:pPr>
            <a:r>
              <a:rPr lang="en-US" sz="1300" dirty="0">
                <a:latin typeface="Courier New" panose="02070309020205020404" pitchFamily="49" charset="0"/>
                <a:cs typeface="Courier New" panose="02070309020205020404" pitchFamily="49" charset="0"/>
              </a:rPr>
              <a:t>class </a:t>
            </a:r>
            <a:r>
              <a:rPr lang="en-US" sz="1300" dirty="0" err="1">
                <a:latin typeface="Courier New" panose="02070309020205020404" pitchFamily="49" charset="0"/>
                <a:cs typeface="Courier New" panose="02070309020205020404" pitchFamily="49" charset="0"/>
              </a:rPr>
              <a:t>CRUDBase</a:t>
            </a:r>
            <a:r>
              <a:rPr lang="en-US" sz="1300" dirty="0">
                <a:latin typeface="Courier New" panose="02070309020205020404" pitchFamily="49" charset="0"/>
                <a:cs typeface="Courier New" panose="02070309020205020404" pitchFamily="49" charset="0"/>
              </a:rPr>
              <a:t>(Generic[</a:t>
            </a:r>
            <a:r>
              <a:rPr lang="en-US" sz="1300" dirty="0" err="1">
                <a:latin typeface="Courier New" panose="02070309020205020404" pitchFamily="49" charset="0"/>
                <a:cs typeface="Courier New" panose="02070309020205020404" pitchFamily="49" charset="0"/>
              </a:rPr>
              <a:t>ModelType</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CreateSchemaType</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UpdateSchemaType</a:t>
            </a: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 Models inheriting from </a:t>
            </a:r>
            <a:r>
              <a:rPr lang="en-US" sz="1300" b="1" dirty="0" err="1">
                <a:latin typeface="Courier New" panose="02070309020205020404" pitchFamily="49" charset="0"/>
                <a:cs typeface="Courier New" panose="02070309020205020404" pitchFamily="49" charset="0"/>
              </a:rPr>
              <a:t>CRUDBase</a:t>
            </a:r>
            <a:r>
              <a:rPr lang="en-US" sz="1300" b="1" dirty="0">
                <a:latin typeface="Courier New" panose="02070309020205020404" pitchFamily="49" charset="0"/>
                <a:cs typeface="Courier New" panose="02070309020205020404" pitchFamily="49" charset="0"/>
              </a:rPr>
              <a:t> will be defined with a </a:t>
            </a:r>
            <a:r>
              <a:rPr lang="en-US" sz="1300" b="1" dirty="0" err="1">
                <a:latin typeface="Courier New" panose="02070309020205020404" pitchFamily="49" charset="0"/>
                <a:cs typeface="Courier New" panose="02070309020205020404" pitchFamily="49" charset="0"/>
              </a:rPr>
              <a:t>SQLAlchemy</a:t>
            </a:r>
            <a:r>
              <a:rPr lang="en-US" sz="1300" b="1" dirty="0">
                <a:latin typeface="Courier New" panose="02070309020205020404" pitchFamily="49" charset="0"/>
                <a:cs typeface="Courier New" panose="02070309020205020404" pitchFamily="49" charset="0"/>
              </a:rPr>
              <a:t> model as the first argument, then the </a:t>
            </a:r>
            <a:r>
              <a:rPr lang="en-US" sz="1300" b="1" dirty="0" err="1">
                <a:latin typeface="Courier New" panose="02070309020205020404" pitchFamily="49" charset="0"/>
                <a:cs typeface="Courier New" panose="02070309020205020404" pitchFamily="49" charset="0"/>
              </a:rPr>
              <a:t>Pydantic</a:t>
            </a:r>
            <a:r>
              <a:rPr lang="en-US" sz="1300" b="1" dirty="0">
                <a:latin typeface="Courier New" panose="02070309020205020404" pitchFamily="49" charset="0"/>
                <a:cs typeface="Courier New" panose="02070309020205020404" pitchFamily="49" charset="0"/>
              </a:rPr>
              <a:t> model (aka schema) for creating and updating rows as the second and third arguments</a:t>
            </a:r>
          </a:p>
          <a:p>
            <a:pPr marL="274320" lvl="1" indent="0">
              <a:buNone/>
            </a:pPr>
            <a:r>
              <a:rPr lang="en-US" sz="1300" dirty="0">
                <a:latin typeface="Courier New" panose="02070309020205020404" pitchFamily="49" charset="0"/>
                <a:cs typeface="Courier New" panose="02070309020205020404" pitchFamily="49" charset="0"/>
              </a:rPr>
              <a:t>    def __</a:t>
            </a:r>
            <a:r>
              <a:rPr lang="en-US" sz="1300" dirty="0" err="1">
                <a:latin typeface="Courier New" panose="02070309020205020404" pitchFamily="49" charset="0"/>
                <a:cs typeface="Courier New" panose="02070309020205020404" pitchFamily="49" charset="0"/>
              </a:rPr>
              <a:t>init</a:t>
            </a:r>
            <a:r>
              <a:rPr lang="en-US" sz="1300" dirty="0">
                <a:latin typeface="Courier New" panose="02070309020205020404" pitchFamily="49" charset="0"/>
                <a:cs typeface="Courier New" panose="02070309020205020404" pitchFamily="49" charset="0"/>
              </a:rPr>
              <a:t>__(self, model: Type[</a:t>
            </a:r>
            <a:r>
              <a:rPr lang="en-US" sz="1300" dirty="0" err="1">
                <a:latin typeface="Courier New" panose="02070309020205020404" pitchFamily="49" charset="0"/>
                <a:cs typeface="Courier New" panose="02070309020205020404" pitchFamily="49" charset="0"/>
              </a:rPr>
              <a:t>ModelType</a:t>
            </a: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 When instantiating the CRUD class, it expects to be passed the relevant </a:t>
            </a:r>
            <a:r>
              <a:rPr lang="en-US" sz="1300" b="1" dirty="0" err="1">
                <a:latin typeface="Courier New" panose="02070309020205020404" pitchFamily="49" charset="0"/>
                <a:cs typeface="Courier New" panose="02070309020205020404" pitchFamily="49" charset="0"/>
              </a:rPr>
              <a:t>SQLAlchemy</a:t>
            </a:r>
            <a:r>
              <a:rPr lang="en-US" sz="1300" b="1" dirty="0">
                <a:latin typeface="Courier New" panose="02070309020205020404" pitchFamily="49" charset="0"/>
                <a:cs typeface="Courier New" panose="02070309020205020404" pitchFamily="49" charset="0"/>
              </a:rPr>
              <a:t> model</a:t>
            </a:r>
          </a:p>
          <a:p>
            <a:pPr marL="274320" lvl="1" indent="0">
              <a:buNone/>
            </a:pPr>
            <a:r>
              <a:rPr lang="en-US" sz="1300" dirty="0">
                <a:latin typeface="Courier New" panose="02070309020205020404" pitchFamily="49" charset="0"/>
                <a:cs typeface="Courier New" panose="02070309020205020404" pitchFamily="49" charset="0"/>
              </a:rPr>
              <a:t>    """</a:t>
            </a:r>
          </a:p>
          <a:p>
            <a:pPr marL="274320" lvl="1" indent="0">
              <a:buNone/>
            </a:pPr>
            <a:r>
              <a:rPr lang="en-US" sz="1300" dirty="0">
                <a:latin typeface="Courier New" panose="02070309020205020404" pitchFamily="49" charset="0"/>
                <a:cs typeface="Courier New" panose="02070309020205020404" pitchFamily="49" charset="0"/>
              </a:rPr>
              <a:t>    CRUD object with default methods to Create, Read, Update, Delete (CRUD).</a:t>
            </a:r>
          </a:p>
          <a:p>
            <a:pPr marL="274320" lvl="1" indent="0">
              <a:buNone/>
            </a:pPr>
            <a:r>
              <a:rPr lang="en-US" sz="1300" dirty="0">
                <a:latin typeface="Courier New" panose="02070309020205020404" pitchFamily="49" charset="0"/>
                <a:cs typeface="Courier New" panose="02070309020205020404" pitchFamily="49" charset="0"/>
              </a:rPr>
              <a:t>    **Parameters**</a:t>
            </a:r>
          </a:p>
          <a:p>
            <a:pPr marL="274320" lvl="1" indent="0">
              <a:buNone/>
            </a:pPr>
            <a:r>
              <a:rPr lang="en-US" sz="1300" dirty="0">
                <a:latin typeface="Courier New" panose="02070309020205020404" pitchFamily="49" charset="0"/>
                <a:cs typeface="Courier New" panose="02070309020205020404" pitchFamily="49" charset="0"/>
              </a:rPr>
              <a:t>    * `model`: A </a:t>
            </a:r>
            <a:r>
              <a:rPr lang="en-US" sz="1300" dirty="0" err="1">
                <a:latin typeface="Courier New" panose="02070309020205020404" pitchFamily="49" charset="0"/>
                <a:cs typeface="Courier New" panose="02070309020205020404" pitchFamily="49" charset="0"/>
              </a:rPr>
              <a:t>SQLAlchemy</a:t>
            </a:r>
            <a:r>
              <a:rPr lang="en-US" sz="1300" dirty="0">
                <a:latin typeface="Courier New" panose="02070309020205020404" pitchFamily="49" charset="0"/>
                <a:cs typeface="Courier New" panose="02070309020205020404" pitchFamily="49" charset="0"/>
              </a:rPr>
              <a:t> model class</a:t>
            </a:r>
          </a:p>
          <a:p>
            <a:pPr marL="274320" lvl="1" indent="0">
              <a:buNone/>
            </a:pPr>
            <a:r>
              <a:rPr lang="en-US" sz="1300" dirty="0">
                <a:latin typeface="Courier New" panose="02070309020205020404" pitchFamily="49" charset="0"/>
                <a:cs typeface="Courier New" panose="02070309020205020404" pitchFamily="49" charset="0"/>
              </a:rPr>
              <a:t>    * `schema`: A </a:t>
            </a:r>
            <a:r>
              <a:rPr lang="en-US" sz="1300" dirty="0" err="1">
                <a:latin typeface="Courier New" panose="02070309020205020404" pitchFamily="49" charset="0"/>
                <a:cs typeface="Courier New" panose="02070309020205020404" pitchFamily="49" charset="0"/>
              </a:rPr>
              <a:t>Pydantic</a:t>
            </a:r>
            <a:r>
              <a:rPr lang="en-US" sz="1300" dirty="0">
                <a:latin typeface="Courier New" panose="02070309020205020404" pitchFamily="49" charset="0"/>
                <a:cs typeface="Courier New" panose="02070309020205020404" pitchFamily="49" charset="0"/>
              </a:rPr>
              <a:t> model (schema) class</a:t>
            </a:r>
          </a:p>
          <a:p>
            <a:pPr marL="274320" lvl="1" indent="0">
              <a:buNone/>
            </a:pPr>
            <a:r>
              <a:rPr lang="en-US" sz="1300" dirty="0">
                <a:latin typeface="Courier New" panose="02070309020205020404" pitchFamily="49" charset="0"/>
                <a:cs typeface="Courier New" panose="02070309020205020404" pitchFamily="49" charset="0"/>
              </a:rPr>
              <a:t>    """</a:t>
            </a:r>
          </a:p>
          <a:p>
            <a:pPr marL="274320" lvl="1"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self.model</a:t>
            </a:r>
            <a:r>
              <a:rPr lang="en-US" sz="1300" dirty="0">
                <a:latin typeface="Courier New" panose="02070309020205020404" pitchFamily="49" charset="0"/>
                <a:cs typeface="Courier New" panose="02070309020205020404" pitchFamily="49" charset="0"/>
              </a:rPr>
              <a:t> = model</a:t>
            </a:r>
          </a:p>
          <a:p>
            <a:pPr marL="274320" lvl="1" indent="0">
              <a:buNone/>
            </a:pPr>
            <a:endParaRPr lang="en-US" sz="1300" dirty="0">
              <a:latin typeface="Courier New" panose="02070309020205020404" pitchFamily="49" charset="0"/>
              <a:cs typeface="Courier New" panose="02070309020205020404" pitchFamily="49" charset="0"/>
            </a:endParaRPr>
          </a:p>
          <a:p>
            <a:pPr marL="274320" lvl="1" indent="0">
              <a:buNone/>
            </a:pPr>
            <a:r>
              <a:rPr lang="en-US" sz="1300" dirty="0">
                <a:latin typeface="Courier New" panose="02070309020205020404" pitchFamily="49" charset="0"/>
                <a:cs typeface="Courier New" panose="02070309020205020404" pitchFamily="49" charset="0"/>
              </a:rPr>
              <a:t>    def get(self, </a:t>
            </a:r>
            <a:r>
              <a:rPr lang="en-US" sz="1300" dirty="0" err="1">
                <a:latin typeface="Courier New" panose="02070309020205020404" pitchFamily="49" charset="0"/>
                <a:cs typeface="Courier New" panose="02070309020205020404" pitchFamily="49" charset="0"/>
              </a:rPr>
              <a:t>db</a:t>
            </a:r>
            <a:r>
              <a:rPr lang="en-US" sz="1300" dirty="0">
                <a:latin typeface="Courier New" panose="02070309020205020404" pitchFamily="49" charset="0"/>
                <a:cs typeface="Courier New" panose="02070309020205020404" pitchFamily="49" charset="0"/>
              </a:rPr>
              <a:t>: Session, id: Any) -&gt; Optional[</a:t>
            </a:r>
            <a:r>
              <a:rPr lang="en-US" sz="1300" dirty="0" err="1">
                <a:latin typeface="Courier New" panose="02070309020205020404" pitchFamily="49" charset="0"/>
                <a:cs typeface="Courier New" panose="02070309020205020404" pitchFamily="49" charset="0"/>
              </a:rPr>
              <a:t>ModelType</a:t>
            </a:r>
            <a:r>
              <a:rPr lang="en-US" sz="1300" dirty="0">
                <a:latin typeface="Courier New" panose="02070309020205020404" pitchFamily="49" charset="0"/>
                <a:cs typeface="Courier New" panose="02070309020205020404" pitchFamily="49" charset="0"/>
              </a:rPr>
              <a:t>]:</a:t>
            </a:r>
          </a:p>
          <a:p>
            <a:pPr marL="274320" lvl="1" indent="0">
              <a:buNone/>
            </a:pPr>
            <a:r>
              <a:rPr lang="en-US" sz="1300" dirty="0">
                <a:latin typeface="Courier New" panose="02070309020205020404" pitchFamily="49" charset="0"/>
                <a:cs typeface="Courier New" panose="02070309020205020404" pitchFamily="49" charset="0"/>
              </a:rPr>
              <a:t>        return </a:t>
            </a:r>
            <a:r>
              <a:rPr lang="en-US" sz="1300" dirty="0" err="1">
                <a:latin typeface="Courier New" panose="02070309020205020404" pitchFamily="49" charset="0"/>
                <a:cs typeface="Courier New" panose="02070309020205020404" pitchFamily="49" charset="0"/>
              </a:rPr>
              <a:t>db.query</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self.model</a:t>
            </a:r>
            <a:r>
              <a:rPr lang="en-US" sz="1300" dirty="0">
                <a:latin typeface="Courier New" panose="02070309020205020404" pitchFamily="49" charset="0"/>
                <a:cs typeface="Courier New" panose="02070309020205020404" pitchFamily="49" charset="0"/>
              </a:rPr>
              <a:t>).filter(self.model.id == id).first()  </a:t>
            </a:r>
            <a:r>
              <a:rPr lang="en-US" sz="1300" b="1" dirty="0">
                <a:latin typeface="Courier New" panose="02070309020205020404" pitchFamily="49" charset="0"/>
                <a:cs typeface="Courier New" panose="02070309020205020404" pitchFamily="49" charset="0"/>
              </a:rPr>
              <a:t># ORM Session (</a:t>
            </a:r>
            <a:r>
              <a:rPr lang="en-US" sz="1300" b="1" dirty="0" err="1">
                <a:latin typeface="Courier New" panose="02070309020205020404" pitchFamily="49" charset="0"/>
                <a:cs typeface="Courier New" panose="02070309020205020404" pitchFamily="49" charset="0"/>
              </a:rPr>
              <a:t>db</a:t>
            </a:r>
            <a:r>
              <a:rPr lang="en-US" sz="1300" b="1" dirty="0">
                <a:latin typeface="Courier New" panose="02070309020205020404" pitchFamily="49" charset="0"/>
                <a:cs typeface="Courier New" panose="02070309020205020404" pitchFamily="49" charset="0"/>
              </a:rPr>
              <a:t>) .query method to chain together different DB queries.</a:t>
            </a:r>
          </a:p>
          <a:p>
            <a:pPr marL="274320" lvl="1" indent="0">
              <a:buNone/>
            </a:pPr>
            <a:r>
              <a:rPr lang="en-US" sz="1300" dirty="0">
                <a:latin typeface="Courier New" panose="02070309020205020404" pitchFamily="49" charset="0"/>
                <a:cs typeface="Courier New" panose="02070309020205020404" pitchFamily="49" charset="0"/>
              </a:rPr>
              <a:t>    def </a:t>
            </a:r>
            <a:r>
              <a:rPr lang="en-US" sz="1300" dirty="0" err="1">
                <a:latin typeface="Courier New" panose="02070309020205020404" pitchFamily="49" charset="0"/>
                <a:cs typeface="Courier New" panose="02070309020205020404" pitchFamily="49" charset="0"/>
              </a:rPr>
              <a:t>get_multi</a:t>
            </a:r>
            <a:r>
              <a:rPr lang="en-US" sz="1300" dirty="0">
                <a:latin typeface="Courier New" panose="02070309020205020404" pitchFamily="49" charset="0"/>
                <a:cs typeface="Courier New" panose="02070309020205020404" pitchFamily="49" charset="0"/>
              </a:rPr>
              <a:t>(</a:t>
            </a:r>
          </a:p>
          <a:p>
            <a:pPr marL="274320" lvl="1" indent="0">
              <a:buNone/>
            </a:pPr>
            <a:r>
              <a:rPr lang="en-US" sz="1300" dirty="0">
                <a:latin typeface="Courier New" panose="02070309020205020404" pitchFamily="49" charset="0"/>
                <a:cs typeface="Courier New" panose="02070309020205020404" pitchFamily="49" charset="0"/>
              </a:rPr>
              <a:t>        self, </a:t>
            </a:r>
            <a:r>
              <a:rPr lang="en-US" sz="1300" dirty="0" err="1">
                <a:latin typeface="Courier New" panose="02070309020205020404" pitchFamily="49" charset="0"/>
                <a:cs typeface="Courier New" panose="02070309020205020404" pitchFamily="49" charset="0"/>
              </a:rPr>
              <a:t>db</a:t>
            </a:r>
            <a:r>
              <a:rPr lang="en-US" sz="1300" dirty="0">
                <a:latin typeface="Courier New" panose="02070309020205020404" pitchFamily="49" charset="0"/>
                <a:cs typeface="Courier New" panose="02070309020205020404" pitchFamily="49" charset="0"/>
              </a:rPr>
              <a:t>: Session, *, skip: int = 0, limit: int = 100</a:t>
            </a:r>
          </a:p>
          <a:p>
            <a:pPr marL="274320" lvl="1" indent="0">
              <a:buNone/>
            </a:pPr>
            <a:r>
              <a:rPr lang="en-US" sz="1300" dirty="0">
                <a:latin typeface="Courier New" panose="02070309020205020404" pitchFamily="49" charset="0"/>
                <a:cs typeface="Courier New" panose="02070309020205020404" pitchFamily="49" charset="0"/>
              </a:rPr>
              <a:t>    ) -&gt; List[</a:t>
            </a:r>
            <a:r>
              <a:rPr lang="en-US" sz="1300" dirty="0" err="1">
                <a:latin typeface="Courier New" panose="02070309020205020404" pitchFamily="49" charset="0"/>
                <a:cs typeface="Courier New" panose="02070309020205020404" pitchFamily="49" charset="0"/>
              </a:rPr>
              <a:t>ModelType</a:t>
            </a:r>
            <a:r>
              <a:rPr lang="en-US" sz="1300" dirty="0">
                <a:latin typeface="Courier New" panose="02070309020205020404" pitchFamily="49" charset="0"/>
                <a:cs typeface="Courier New" panose="02070309020205020404" pitchFamily="49" charset="0"/>
              </a:rPr>
              <a:t>]:</a:t>
            </a:r>
          </a:p>
          <a:p>
            <a:pPr marL="274320" lvl="1" indent="0">
              <a:buNone/>
            </a:pPr>
            <a:r>
              <a:rPr lang="en-US" sz="1300" dirty="0">
                <a:latin typeface="Courier New" panose="02070309020205020404" pitchFamily="49" charset="0"/>
                <a:cs typeface="Courier New" panose="02070309020205020404" pitchFamily="49" charset="0"/>
              </a:rPr>
              <a:t>        return </a:t>
            </a:r>
            <a:r>
              <a:rPr lang="en-US" sz="1300" dirty="0" err="1">
                <a:latin typeface="Courier New" panose="02070309020205020404" pitchFamily="49" charset="0"/>
                <a:cs typeface="Courier New" panose="02070309020205020404" pitchFamily="49" charset="0"/>
              </a:rPr>
              <a:t>db.query</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self.model</a:t>
            </a:r>
            <a:r>
              <a:rPr lang="en-US" sz="1300" dirty="0">
                <a:latin typeface="Courier New" panose="02070309020205020404" pitchFamily="49" charset="0"/>
                <a:cs typeface="Courier New" panose="02070309020205020404" pitchFamily="49" charset="0"/>
              </a:rPr>
              <a:t>).offset(skip).limit(limit).all()  </a:t>
            </a:r>
            <a:r>
              <a:rPr lang="en-US" sz="1300" b="1" dirty="0">
                <a:latin typeface="Courier New" panose="02070309020205020404" pitchFamily="49" charset="0"/>
                <a:cs typeface="Courier New" panose="02070309020205020404" pitchFamily="49" charset="0"/>
              </a:rPr>
              <a:t># fetch multiple database rows by querying and chaining the .offset and .limit methods, and finishing with .all()</a:t>
            </a:r>
          </a:p>
          <a:p>
            <a:pPr marL="274320" lvl="1" indent="0">
              <a:buNone/>
            </a:pPr>
            <a:endParaRPr lang="en-US" sz="1300" dirty="0">
              <a:latin typeface="Courier New" panose="02070309020205020404" pitchFamily="49" charset="0"/>
              <a:cs typeface="Courier New" panose="02070309020205020404" pitchFamily="49" charset="0"/>
            </a:endParaRPr>
          </a:p>
          <a:p>
            <a:pPr marL="274320" lvl="1" indent="0">
              <a:buNone/>
            </a:pPr>
            <a:r>
              <a:rPr lang="en-US" sz="1300" dirty="0">
                <a:latin typeface="Courier New" panose="02070309020205020404" pitchFamily="49" charset="0"/>
                <a:cs typeface="Courier New" panose="02070309020205020404" pitchFamily="49" charset="0"/>
              </a:rPr>
              <a:t>    def create(self, </a:t>
            </a:r>
            <a:r>
              <a:rPr lang="en-US" sz="1300" dirty="0" err="1">
                <a:latin typeface="Courier New" panose="02070309020205020404" pitchFamily="49" charset="0"/>
                <a:cs typeface="Courier New" panose="02070309020205020404" pitchFamily="49" charset="0"/>
              </a:rPr>
              <a:t>db</a:t>
            </a:r>
            <a:r>
              <a:rPr lang="en-US" sz="1300" dirty="0">
                <a:latin typeface="Courier New" panose="02070309020205020404" pitchFamily="49" charset="0"/>
                <a:cs typeface="Courier New" panose="02070309020205020404" pitchFamily="49" charset="0"/>
              </a:rPr>
              <a:t>: Session, *, </a:t>
            </a:r>
            <a:r>
              <a:rPr lang="en-US" sz="1300" dirty="0" err="1">
                <a:latin typeface="Courier New" panose="02070309020205020404" pitchFamily="49" charset="0"/>
                <a:cs typeface="Courier New" panose="02070309020205020404" pitchFamily="49" charset="0"/>
              </a:rPr>
              <a:t>obj_in</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CreateSchemaType</a:t>
            </a:r>
            <a:r>
              <a:rPr lang="en-US" sz="1300" dirty="0">
                <a:latin typeface="Courier New" panose="02070309020205020404" pitchFamily="49" charset="0"/>
                <a:cs typeface="Courier New" panose="02070309020205020404" pitchFamily="49" charset="0"/>
              </a:rPr>
              <a:t>) -&gt; </a:t>
            </a:r>
            <a:r>
              <a:rPr lang="en-US" sz="1300" dirty="0" err="1">
                <a:latin typeface="Courier New" panose="02070309020205020404" pitchFamily="49" charset="0"/>
                <a:cs typeface="Courier New" panose="02070309020205020404" pitchFamily="49" charset="0"/>
              </a:rPr>
              <a:t>ModelType</a:t>
            </a:r>
            <a:r>
              <a:rPr lang="en-US" sz="1300" dirty="0">
                <a:latin typeface="Courier New" panose="02070309020205020404" pitchFamily="49" charset="0"/>
                <a:cs typeface="Courier New" panose="02070309020205020404" pitchFamily="49" charset="0"/>
              </a:rPr>
              <a:t>:</a:t>
            </a:r>
          </a:p>
          <a:p>
            <a:pPr marL="274320" lvl="1"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obj_in_data</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jsonable_encoder</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obj_in</a:t>
            </a:r>
            <a:r>
              <a:rPr lang="en-US" sz="1300" dirty="0">
                <a:latin typeface="Courier New" panose="02070309020205020404" pitchFamily="49" charset="0"/>
                <a:cs typeface="Courier New" panose="02070309020205020404" pitchFamily="49" charset="0"/>
              </a:rPr>
              <a:t>)</a:t>
            </a:r>
          </a:p>
          <a:p>
            <a:pPr marL="274320" lvl="1"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db_obj</a:t>
            </a:r>
            <a:r>
              <a:rPr lang="en-US" sz="1300" dirty="0">
                <a:latin typeface="Courier New" panose="02070309020205020404" pitchFamily="49" charset="0"/>
                <a:cs typeface="Courier New" panose="02070309020205020404" pitchFamily="49" charset="0"/>
              </a:rPr>
              <a:t> = </a:t>
            </a:r>
            <a:r>
              <a:rPr lang="en-US" sz="1300" dirty="0" err="1">
                <a:latin typeface="Courier New" panose="02070309020205020404" pitchFamily="49" charset="0"/>
                <a:cs typeface="Courier New" panose="02070309020205020404" pitchFamily="49" charset="0"/>
              </a:rPr>
              <a:t>self.model</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obj_in_data</a:t>
            </a:r>
            <a:r>
              <a:rPr lang="en-US" sz="1300" dirty="0">
                <a:latin typeface="Courier New" panose="02070309020205020404" pitchFamily="49" charset="0"/>
                <a:cs typeface="Courier New" panose="02070309020205020404" pitchFamily="49" charset="0"/>
              </a:rPr>
              <a:t>)  # type: ignore</a:t>
            </a:r>
          </a:p>
          <a:p>
            <a:pPr marL="274320" lvl="1"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db.add</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db_obj</a:t>
            </a:r>
            <a:r>
              <a:rPr lang="en-US" sz="1300" dirty="0">
                <a:latin typeface="Courier New" panose="02070309020205020404" pitchFamily="49" charset="0"/>
                <a:cs typeface="Courier New" panose="02070309020205020404" pitchFamily="49" charset="0"/>
              </a:rPr>
              <a:t>)</a:t>
            </a:r>
          </a:p>
          <a:p>
            <a:pPr marL="274320" lvl="1"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db.commit</a:t>
            </a:r>
            <a:r>
              <a:rPr lang="en-US" sz="1300" dirty="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 When creating DB objects, it is necessary to run the session commit method</a:t>
            </a:r>
          </a:p>
          <a:p>
            <a:pPr marL="274320" lvl="1" indent="0">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db.refresh</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db_obj</a:t>
            </a:r>
            <a:r>
              <a:rPr lang="en-US" sz="1300" dirty="0">
                <a:latin typeface="Courier New" panose="02070309020205020404" pitchFamily="49" charset="0"/>
                <a:cs typeface="Courier New" panose="02070309020205020404" pitchFamily="49" charset="0"/>
              </a:rPr>
              <a:t>)</a:t>
            </a:r>
          </a:p>
          <a:p>
            <a:pPr marL="274320" lvl="1" indent="0">
              <a:buNone/>
            </a:pPr>
            <a:r>
              <a:rPr lang="en-US" sz="1300" dirty="0">
                <a:latin typeface="Courier New" panose="02070309020205020404" pitchFamily="49" charset="0"/>
                <a:cs typeface="Courier New" panose="02070309020205020404" pitchFamily="49" charset="0"/>
              </a:rPr>
              <a:t>        return </a:t>
            </a:r>
            <a:r>
              <a:rPr lang="en-US" sz="1300" dirty="0" err="1">
                <a:latin typeface="Courier New" panose="02070309020205020404" pitchFamily="49" charset="0"/>
                <a:cs typeface="Courier New" panose="02070309020205020404" pitchFamily="49" charset="0"/>
              </a:rPr>
              <a:t>db_obj</a:t>
            </a:r>
            <a:endParaRPr lang="en-US" sz="1300" dirty="0">
              <a:latin typeface="Courier New" panose="02070309020205020404" pitchFamily="49" charset="0"/>
              <a:cs typeface="Courier New" panose="02070309020205020404" pitchFamily="49" charset="0"/>
            </a:endParaRPr>
          </a:p>
          <a:p>
            <a:pPr marL="274320" lvl="1" indent="0">
              <a:buNone/>
            </a:pPr>
            <a:endParaRPr lang="en-US" sz="1300" dirty="0">
              <a:latin typeface="Courier New" panose="02070309020205020404" pitchFamily="49" charset="0"/>
              <a:cs typeface="Courier New" panose="02070309020205020404" pitchFamily="49" charset="0"/>
            </a:endParaRPr>
          </a:p>
          <a:p>
            <a:pPr marL="274320" lvl="1" indent="0">
              <a:buNone/>
            </a:pPr>
            <a:r>
              <a:rPr lang="en-US" sz="1300" dirty="0">
                <a:latin typeface="Courier New" panose="02070309020205020404" pitchFamily="49" charset="0"/>
                <a:cs typeface="Courier New" panose="02070309020205020404" pitchFamily="49" charset="0"/>
              </a:rPr>
              <a:t># skipping rest...</a:t>
            </a:r>
          </a:p>
          <a:p>
            <a:pPr marL="274320" lvl="1" indent="0">
              <a:buNone/>
            </a:pPr>
            <a:endParaRPr lang="en-US" sz="1300" dirty="0"/>
          </a:p>
        </p:txBody>
      </p:sp>
    </p:spTree>
    <p:extLst>
      <p:ext uri="{BB962C8B-B14F-4D97-AF65-F5344CB8AC3E}">
        <p14:creationId xmlns:p14="http://schemas.microsoft.com/office/powerpoint/2010/main" val="40849327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(19):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86</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a:bodyPr>
          <a:lstStyle/>
          <a:p>
            <a:r>
              <a:rPr lang="en-US" sz="1600" dirty="0"/>
              <a:t>Now that we’ve defined the </a:t>
            </a:r>
            <a:r>
              <a:rPr lang="en-US" sz="1600" dirty="0" err="1"/>
              <a:t>CRUDBase</a:t>
            </a:r>
            <a:r>
              <a:rPr lang="en-US" sz="1600" dirty="0"/>
              <a:t> we can use that to define crud utilities for each table</a:t>
            </a:r>
          </a:p>
          <a:p>
            <a:pPr marL="0" indent="0">
              <a:buNone/>
            </a:pPr>
            <a:r>
              <a:rPr lang="en-US" sz="16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from </a:t>
            </a:r>
            <a:r>
              <a:rPr lang="en-US" sz="1300" dirty="0" err="1">
                <a:latin typeface="Courier New" panose="02070309020205020404" pitchFamily="49" charset="0"/>
                <a:cs typeface="Courier New" panose="02070309020205020404" pitchFamily="49" charset="0"/>
              </a:rPr>
              <a:t>app.crud.base</a:t>
            </a:r>
            <a:r>
              <a:rPr lang="en-US" sz="1300" dirty="0">
                <a:latin typeface="Courier New" panose="02070309020205020404" pitchFamily="49" charset="0"/>
                <a:cs typeface="Courier New" panose="02070309020205020404" pitchFamily="49" charset="0"/>
              </a:rPr>
              <a:t> import </a:t>
            </a:r>
            <a:r>
              <a:rPr lang="en-US" sz="1300" dirty="0" err="1">
                <a:latin typeface="Courier New" panose="02070309020205020404" pitchFamily="49" charset="0"/>
                <a:cs typeface="Courier New" panose="02070309020205020404" pitchFamily="49" charset="0"/>
              </a:rPr>
              <a:t>CRUDBase</a:t>
            </a: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    from </a:t>
            </a:r>
            <a:r>
              <a:rPr lang="en-US" sz="1300" dirty="0" err="1">
                <a:latin typeface="Courier New" panose="02070309020205020404" pitchFamily="49" charset="0"/>
                <a:cs typeface="Courier New" panose="02070309020205020404" pitchFamily="49" charset="0"/>
              </a:rPr>
              <a:t>app.models.recipe</a:t>
            </a:r>
            <a:r>
              <a:rPr lang="en-US" sz="1300" dirty="0">
                <a:latin typeface="Courier New" panose="02070309020205020404" pitchFamily="49" charset="0"/>
                <a:cs typeface="Courier New" panose="02070309020205020404" pitchFamily="49" charset="0"/>
              </a:rPr>
              <a:t> import Recipe</a:t>
            </a:r>
          </a:p>
          <a:p>
            <a:pPr marL="0" indent="0">
              <a:buNone/>
            </a:pPr>
            <a:r>
              <a:rPr lang="en-US" sz="1300" dirty="0">
                <a:latin typeface="Courier New" panose="02070309020205020404" pitchFamily="49" charset="0"/>
                <a:cs typeface="Courier New" panose="02070309020205020404" pitchFamily="49" charset="0"/>
              </a:rPr>
              <a:t>    from </a:t>
            </a:r>
            <a:r>
              <a:rPr lang="en-US" sz="1300" dirty="0" err="1">
                <a:latin typeface="Courier New" panose="02070309020205020404" pitchFamily="49" charset="0"/>
                <a:cs typeface="Courier New" panose="02070309020205020404" pitchFamily="49" charset="0"/>
              </a:rPr>
              <a:t>app.schemas.recipe</a:t>
            </a:r>
            <a:r>
              <a:rPr lang="en-US" sz="1300" dirty="0">
                <a:latin typeface="Courier New" panose="02070309020205020404" pitchFamily="49" charset="0"/>
                <a:cs typeface="Courier New" panose="02070309020205020404" pitchFamily="49" charset="0"/>
              </a:rPr>
              <a:t> import </a:t>
            </a:r>
            <a:r>
              <a:rPr lang="en-US" sz="1300" dirty="0" err="1">
                <a:latin typeface="Courier New" panose="02070309020205020404" pitchFamily="49" charset="0"/>
                <a:cs typeface="Courier New" panose="02070309020205020404" pitchFamily="49" charset="0"/>
              </a:rPr>
              <a:t>RecipeCreate</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RecipeUpdate</a:t>
            </a:r>
            <a:endParaRPr lang="en-US" sz="1300" dirty="0">
              <a:latin typeface="Courier New" panose="02070309020205020404" pitchFamily="49" charset="0"/>
              <a:cs typeface="Courier New" panose="02070309020205020404" pitchFamily="49" charset="0"/>
            </a:endParaRPr>
          </a:p>
          <a:p>
            <a:pPr marL="0" indent="0">
              <a:buNone/>
            </a:pPr>
            <a:endParaRPr lang="en-US" sz="1300" dirty="0">
              <a:latin typeface="Courier New" panose="02070309020205020404" pitchFamily="49" charset="0"/>
              <a:cs typeface="Courier New" panose="02070309020205020404" pitchFamily="49" charset="0"/>
            </a:endParaRPr>
          </a:p>
          <a:p>
            <a:pPr marL="0" indent="0">
              <a:buNone/>
            </a:pPr>
            <a:endParaRPr lang="en-US" sz="1300" dirty="0">
              <a:latin typeface="Courier New" panose="02070309020205020404" pitchFamily="49" charset="0"/>
              <a:cs typeface="Courier New" panose="02070309020205020404" pitchFamily="49" charset="0"/>
            </a:endParaRPr>
          </a:p>
          <a:p>
            <a:pPr marL="0" indent="0">
              <a:buNone/>
            </a:pPr>
            <a:r>
              <a:rPr lang="en-US" sz="1300" dirty="0">
                <a:latin typeface="Courier New" panose="02070309020205020404" pitchFamily="49" charset="0"/>
                <a:cs typeface="Courier New" panose="02070309020205020404" pitchFamily="49" charset="0"/>
              </a:rPr>
              <a:t>    class </a:t>
            </a:r>
            <a:r>
              <a:rPr lang="en-US" sz="1300" dirty="0" err="1">
                <a:latin typeface="Courier New" panose="02070309020205020404" pitchFamily="49" charset="0"/>
                <a:cs typeface="Courier New" panose="02070309020205020404" pitchFamily="49" charset="0"/>
              </a:rPr>
              <a:t>CRUDRecipe</a:t>
            </a: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CRUDBase</a:t>
            </a:r>
            <a:r>
              <a:rPr lang="en-US" sz="1300" dirty="0">
                <a:latin typeface="Courier New" panose="02070309020205020404" pitchFamily="49" charset="0"/>
                <a:cs typeface="Courier New" panose="02070309020205020404" pitchFamily="49" charset="0"/>
              </a:rPr>
              <a:t>[Recipe, </a:t>
            </a:r>
            <a:r>
              <a:rPr lang="en-US" sz="1300" dirty="0" err="1">
                <a:latin typeface="Courier New" panose="02070309020205020404" pitchFamily="49" charset="0"/>
                <a:cs typeface="Courier New" panose="02070309020205020404" pitchFamily="49" charset="0"/>
              </a:rPr>
              <a:t>RecipeCreate</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RecipeUpdate</a:t>
            </a:r>
            <a:r>
              <a:rPr lang="en-US" sz="1300" dirty="0">
                <a:latin typeface="Courier New" panose="02070309020205020404" pitchFamily="49" charset="0"/>
                <a:cs typeface="Courier New" panose="02070309020205020404" pitchFamily="49" charset="0"/>
              </a:rPr>
              <a:t>]):  # The class is defined with the relevant </a:t>
            </a:r>
            <a:r>
              <a:rPr lang="en-US" sz="1300" dirty="0" err="1">
                <a:latin typeface="Courier New" panose="02070309020205020404" pitchFamily="49" charset="0"/>
                <a:cs typeface="Courier New" panose="02070309020205020404" pitchFamily="49" charset="0"/>
              </a:rPr>
              <a:t>SQLAlchemy</a:t>
            </a:r>
            <a:r>
              <a:rPr lang="en-US" sz="1300" dirty="0">
                <a:latin typeface="Courier New" panose="02070309020205020404" pitchFamily="49" charset="0"/>
                <a:cs typeface="Courier New" panose="02070309020205020404" pitchFamily="49" charset="0"/>
              </a:rPr>
              <a:t> Recipe model, followed by the </a:t>
            </a:r>
            <a:r>
              <a:rPr lang="en-US" sz="1300" dirty="0" err="1">
                <a:latin typeface="Courier New" panose="02070309020205020404" pitchFamily="49" charset="0"/>
                <a:cs typeface="Courier New" panose="02070309020205020404" pitchFamily="49" charset="0"/>
              </a:rPr>
              <a:t>Pydantic</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RecipeCreate</a:t>
            </a:r>
            <a:r>
              <a:rPr lang="en-US" sz="1300" dirty="0">
                <a:latin typeface="Courier New" panose="02070309020205020404" pitchFamily="49" charset="0"/>
                <a:cs typeface="Courier New" panose="02070309020205020404" pitchFamily="49" charset="0"/>
              </a:rPr>
              <a:t> and </a:t>
            </a:r>
            <a:r>
              <a:rPr lang="en-US" sz="1300" dirty="0" err="1">
                <a:latin typeface="Courier New" panose="02070309020205020404" pitchFamily="49" charset="0"/>
                <a:cs typeface="Courier New" panose="02070309020205020404" pitchFamily="49" charset="0"/>
              </a:rPr>
              <a:t>RecipeUpdate</a:t>
            </a:r>
            <a:r>
              <a:rPr lang="en-US" sz="1300" dirty="0">
                <a:latin typeface="Courier New" panose="02070309020205020404" pitchFamily="49" charset="0"/>
                <a:cs typeface="Courier New" panose="02070309020205020404" pitchFamily="49" charset="0"/>
              </a:rPr>
              <a:t> schemas</a:t>
            </a:r>
          </a:p>
          <a:p>
            <a:pPr marL="0" indent="0">
              <a:buNone/>
            </a:pPr>
            <a:r>
              <a:rPr lang="en-US" sz="1300" dirty="0">
                <a:latin typeface="Courier New" panose="02070309020205020404" pitchFamily="49" charset="0"/>
                <a:cs typeface="Courier New" panose="02070309020205020404" pitchFamily="49" charset="0"/>
              </a:rPr>
              <a:t>       ...</a:t>
            </a:r>
          </a:p>
          <a:p>
            <a:pPr marL="0" indent="0">
              <a:buNone/>
            </a:pPr>
            <a:r>
              <a:rPr lang="en-US" sz="1300" dirty="0">
                <a:latin typeface="Courier New" panose="02070309020205020404" pitchFamily="49" charset="0"/>
                <a:cs typeface="Courier New" panose="02070309020205020404" pitchFamily="49" charset="0"/>
              </a:rPr>
              <a:t>recipe = </a:t>
            </a:r>
            <a:r>
              <a:rPr lang="en-US" sz="1300" dirty="0" err="1">
                <a:latin typeface="Courier New" panose="02070309020205020404" pitchFamily="49" charset="0"/>
                <a:cs typeface="Courier New" panose="02070309020205020404" pitchFamily="49" charset="0"/>
              </a:rPr>
              <a:t>CRUDRecipe</a:t>
            </a:r>
            <a:r>
              <a:rPr lang="en-US" sz="1300" dirty="0">
                <a:latin typeface="Courier New" panose="02070309020205020404" pitchFamily="49" charset="0"/>
                <a:cs typeface="Courier New" panose="02070309020205020404" pitchFamily="49" charset="0"/>
              </a:rPr>
              <a:t>(Recipe)  # We instantiate the </a:t>
            </a:r>
            <a:r>
              <a:rPr lang="en-US" sz="1300" dirty="0" err="1">
                <a:latin typeface="Courier New" panose="02070309020205020404" pitchFamily="49" charset="0"/>
                <a:cs typeface="Courier New" panose="02070309020205020404" pitchFamily="49" charset="0"/>
              </a:rPr>
              <a:t>CRUDRecipe</a:t>
            </a:r>
            <a:r>
              <a:rPr lang="en-US" sz="1300" dirty="0">
                <a:latin typeface="Courier New" panose="02070309020205020404" pitchFamily="49" charset="0"/>
                <a:cs typeface="Courier New" panose="02070309020205020404" pitchFamily="49" charset="0"/>
              </a:rPr>
              <a:t> class</a:t>
            </a:r>
            <a:endParaRPr lang="en-US" sz="1300" dirty="0"/>
          </a:p>
          <a:p>
            <a:endParaRPr lang="en-US" sz="1600" dirty="0"/>
          </a:p>
          <a:p>
            <a:r>
              <a:rPr lang="en-US" sz="1600" dirty="0">
                <a:solidFill>
                  <a:srgbClr val="FF0000"/>
                </a:solidFill>
              </a:rPr>
              <a:t>Explain role of Alembic in database migration</a:t>
            </a:r>
            <a:r>
              <a:rPr lang="en-US" sz="1600" dirty="0"/>
              <a:t>. Practical Section 3 - Enabling Migrations with Alembic</a:t>
            </a:r>
          </a:p>
        </p:txBody>
      </p:sp>
    </p:spTree>
    <p:extLst>
      <p:ext uri="{BB962C8B-B14F-4D97-AF65-F5344CB8AC3E}">
        <p14:creationId xmlns:p14="http://schemas.microsoft.com/office/powerpoint/2010/main" val="35340842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(20):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87</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fontScale="92500" lnSpcReduction="20000"/>
          </a:bodyPr>
          <a:lstStyle/>
          <a:p>
            <a:pPr marL="274320" lvl="1">
              <a:spcBef>
                <a:spcPts val="600"/>
              </a:spcBef>
              <a:buClr>
                <a:schemeClr val="accent1"/>
              </a:buClr>
            </a:pPr>
            <a:r>
              <a:rPr lang="en-US" sz="1600" dirty="0">
                <a:solidFill>
                  <a:schemeClr val="tx1"/>
                </a:solidFill>
              </a:rPr>
              <a:t>Let’s put all together, we need to change the endpoint functions adding an additional parameter, named DB. Look at look at </a:t>
            </a:r>
            <a:r>
              <a:rPr lang="en-US" sz="1600" dirty="0">
                <a:solidFill>
                  <a:schemeClr val="tx1"/>
                </a:solidFill>
                <a:latin typeface="Courier New" panose="02070309020205020404" pitchFamily="49" charset="0"/>
                <a:cs typeface="Courier New" panose="02070309020205020404" pitchFamily="49" charset="0"/>
              </a:rPr>
              <a:t>app/main.py,</a:t>
            </a:r>
            <a:r>
              <a:rPr lang="en-US" sz="1600" dirty="0">
                <a:solidFill>
                  <a:schemeClr val="tx1"/>
                </a:solidFill>
              </a:rPr>
              <a:t> addition of </a:t>
            </a:r>
            <a:r>
              <a:rPr lang="en-US" sz="1600" dirty="0" err="1">
                <a:solidFill>
                  <a:schemeClr val="tx1"/>
                </a:solidFill>
                <a:latin typeface="Courier New" panose="02070309020205020404" pitchFamily="49" charset="0"/>
                <a:cs typeface="Courier New" panose="02070309020205020404" pitchFamily="49" charset="0"/>
              </a:rPr>
              <a:t>db</a:t>
            </a:r>
            <a:r>
              <a:rPr lang="en-US" sz="1600" dirty="0">
                <a:solidFill>
                  <a:schemeClr val="tx1"/>
                </a:solidFill>
              </a:rPr>
              <a:t> argument on handlers</a:t>
            </a:r>
          </a:p>
          <a:p>
            <a:pPr marL="274320" lvl="1" indent="0">
              <a:buNone/>
            </a:pPr>
            <a:r>
              <a:rPr lang="en-US" sz="1000" dirty="0">
                <a:latin typeface="Courier New" panose="02070309020205020404" pitchFamily="49" charset="0"/>
                <a:cs typeface="Courier New" panose="02070309020205020404" pitchFamily="49" charset="0"/>
              </a:rPr>
              <a:t>from </a:t>
            </a:r>
            <a:r>
              <a:rPr lang="en-US" sz="1000" dirty="0" err="1">
                <a:latin typeface="Courier New" panose="02070309020205020404" pitchFamily="49" charset="0"/>
                <a:cs typeface="Courier New" panose="02070309020205020404" pitchFamily="49" charset="0"/>
              </a:rPr>
              <a:t>fastapi</a:t>
            </a:r>
            <a:r>
              <a:rPr lang="en-US" sz="1000" dirty="0">
                <a:latin typeface="Courier New" panose="02070309020205020404" pitchFamily="49" charset="0"/>
                <a:cs typeface="Courier New" panose="02070309020205020404" pitchFamily="49" charset="0"/>
              </a:rPr>
              <a:t> import Request, Depends</a:t>
            </a:r>
          </a:p>
          <a:p>
            <a:pPr marL="274320" lvl="1" indent="0">
              <a:buNone/>
            </a:pPr>
            <a:r>
              <a:rPr lang="en-US" sz="1000" dirty="0">
                <a:latin typeface="Courier New" panose="02070309020205020404" pitchFamily="49" charset="0"/>
                <a:cs typeface="Courier New" panose="02070309020205020404" pitchFamily="49" charset="0"/>
              </a:rPr>
              <a:t># skipping...</a:t>
            </a:r>
          </a:p>
          <a:p>
            <a:pPr marL="274320" lvl="1" indent="0">
              <a:buNone/>
            </a:pPr>
            <a:endParaRPr lang="en-US" sz="1000" dirty="0">
              <a:latin typeface="Courier New" panose="02070309020205020404" pitchFamily="49" charset="0"/>
              <a:cs typeface="Courier New" panose="02070309020205020404" pitchFamily="49" charset="0"/>
            </a:endParaRPr>
          </a:p>
          <a:p>
            <a:pPr marL="274320" lvl="1" indent="0">
              <a:buNone/>
            </a:pPr>
            <a:r>
              <a:rPr lang="en-US" sz="1000" dirty="0">
                <a:latin typeface="Courier New" panose="02070309020205020404" pitchFamily="49" charset="0"/>
                <a:cs typeface="Courier New" panose="02070309020205020404" pitchFamily="49" charset="0"/>
              </a:rPr>
              <a:t>@api_router.get("/", </a:t>
            </a:r>
            <a:r>
              <a:rPr lang="en-US" sz="1000" dirty="0" err="1">
                <a:latin typeface="Courier New" panose="02070309020205020404" pitchFamily="49" charset="0"/>
                <a:cs typeface="Courier New" panose="02070309020205020404" pitchFamily="49" charset="0"/>
              </a:rPr>
              <a:t>status_code</a:t>
            </a:r>
            <a:r>
              <a:rPr lang="en-US" sz="1000" dirty="0">
                <a:latin typeface="Courier New" panose="02070309020205020404" pitchFamily="49" charset="0"/>
                <a:cs typeface="Courier New" panose="02070309020205020404" pitchFamily="49" charset="0"/>
              </a:rPr>
              <a:t>=200)</a:t>
            </a:r>
          </a:p>
          <a:p>
            <a:pPr marL="274320" lvl="1" indent="0">
              <a:buNone/>
            </a:pPr>
            <a:r>
              <a:rPr lang="en-US" sz="1000" dirty="0">
                <a:latin typeface="Courier New" panose="02070309020205020404" pitchFamily="49" charset="0"/>
                <a:cs typeface="Courier New" panose="02070309020205020404" pitchFamily="49" charset="0"/>
              </a:rPr>
              <a:t>def root(</a:t>
            </a:r>
          </a:p>
          <a:p>
            <a:pPr marL="274320" lvl="1" indent="0">
              <a:buNone/>
            </a:pPr>
            <a:r>
              <a:rPr lang="en-US" sz="1000" dirty="0">
                <a:latin typeface="Courier New" panose="02070309020205020404" pitchFamily="49" charset="0"/>
                <a:cs typeface="Courier New" panose="02070309020205020404" pitchFamily="49" charset="0"/>
              </a:rPr>
              <a:t>    request: Request,</a:t>
            </a:r>
          </a:p>
          <a:p>
            <a:pPr marL="274320" lvl="1"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db</a:t>
            </a:r>
            <a:r>
              <a:rPr lang="en-US" sz="1000" dirty="0">
                <a:latin typeface="Courier New" panose="02070309020205020404" pitchFamily="49" charset="0"/>
                <a:cs typeface="Courier New" panose="02070309020205020404" pitchFamily="49" charset="0"/>
              </a:rPr>
              <a:t>: Session = Depends(</a:t>
            </a:r>
            <a:r>
              <a:rPr lang="en-US" sz="1000" dirty="0" err="1">
                <a:latin typeface="Courier New" panose="02070309020205020404" pitchFamily="49" charset="0"/>
                <a:cs typeface="Courier New" panose="02070309020205020404" pitchFamily="49" charset="0"/>
              </a:rPr>
              <a:t>deps.get_db</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FastAPI</a:t>
            </a:r>
            <a:r>
              <a:rPr lang="en-US" sz="1000" dirty="0">
                <a:latin typeface="Courier New" panose="02070309020205020404" pitchFamily="49" charset="0"/>
                <a:cs typeface="Courier New" panose="02070309020205020404" pitchFamily="49" charset="0"/>
              </a:rPr>
              <a:t> Depends class is a function specifying the </a:t>
            </a:r>
          </a:p>
          <a:p>
            <a:pPr marL="274320" lvl="1" indent="0">
              <a:buNone/>
            </a:pPr>
            <a:r>
              <a:rPr lang="en-US" sz="1000" dirty="0">
                <a:latin typeface="Courier New" panose="02070309020205020404" pitchFamily="49" charset="0"/>
                <a:cs typeface="Courier New" panose="02070309020205020404" pitchFamily="49" charset="0"/>
              </a:rPr>
              <a:t>    # dependency. These functions are added to: </a:t>
            </a:r>
            <a:r>
              <a:rPr lang="en-US" sz="1000" dirty="0" err="1">
                <a:latin typeface="Courier New" panose="02070309020205020404" pitchFamily="49" charset="0"/>
                <a:cs typeface="Courier New" panose="02070309020205020404" pitchFamily="49" charset="0"/>
              </a:rPr>
              <a:t>hese</a:t>
            </a:r>
            <a:r>
              <a:rPr lang="en-US" sz="1000" dirty="0">
                <a:latin typeface="Courier New" panose="02070309020205020404" pitchFamily="49" charset="0"/>
                <a:cs typeface="Courier New" panose="02070309020205020404" pitchFamily="49" charset="0"/>
              </a:rPr>
              <a:t> functions in the deps.py module:</a:t>
            </a:r>
          </a:p>
          <a:p>
            <a:pPr marL="274320" lvl="1" indent="0">
              <a:buNone/>
            </a:pPr>
            <a:r>
              <a:rPr lang="en-US" sz="1000" dirty="0">
                <a:latin typeface="Courier New" panose="02070309020205020404" pitchFamily="49" charset="0"/>
                <a:cs typeface="Courier New" panose="02070309020205020404" pitchFamily="49" charset="0"/>
              </a:rPr>
              <a:t>) -&gt; </a:t>
            </a:r>
            <a:r>
              <a:rPr lang="en-US" sz="1000" dirty="0" err="1">
                <a:latin typeface="Courier New" panose="02070309020205020404" pitchFamily="49" charset="0"/>
                <a:cs typeface="Courier New" panose="02070309020205020404" pitchFamily="49" charset="0"/>
              </a:rPr>
              <a:t>dict</a:t>
            </a:r>
            <a:r>
              <a:rPr lang="en-US" sz="1000" dirty="0">
                <a:latin typeface="Courier New" panose="02070309020205020404" pitchFamily="49" charset="0"/>
                <a:cs typeface="Courier New" panose="02070309020205020404" pitchFamily="49" charset="0"/>
              </a:rPr>
              <a:t>:</a:t>
            </a:r>
          </a:p>
          <a:p>
            <a:pPr marL="274320" lvl="1" indent="0">
              <a:buNone/>
            </a:pPr>
            <a:r>
              <a:rPr lang="en-US" sz="1000" dirty="0">
                <a:latin typeface="Courier New" panose="02070309020205020404" pitchFamily="49" charset="0"/>
                <a:cs typeface="Courier New" panose="02070309020205020404" pitchFamily="49" charset="0"/>
              </a:rPr>
              <a:t>    """</a:t>
            </a:r>
          </a:p>
          <a:p>
            <a:pPr marL="274320" lvl="1" indent="0">
              <a:buNone/>
            </a:pPr>
            <a:r>
              <a:rPr lang="en-US" sz="1000" dirty="0">
                <a:latin typeface="Courier New" panose="02070309020205020404" pitchFamily="49" charset="0"/>
                <a:cs typeface="Courier New" panose="02070309020205020404" pitchFamily="49" charset="0"/>
              </a:rPr>
              <a:t>    Root GET</a:t>
            </a:r>
          </a:p>
          <a:p>
            <a:pPr marL="274320" lvl="1" indent="0">
              <a:buNone/>
            </a:pPr>
            <a:r>
              <a:rPr lang="en-US" sz="1000" dirty="0">
                <a:latin typeface="Courier New" panose="02070309020205020404" pitchFamily="49" charset="0"/>
                <a:cs typeface="Courier New" panose="02070309020205020404" pitchFamily="49" charset="0"/>
              </a:rPr>
              <a:t>    """</a:t>
            </a:r>
          </a:p>
          <a:p>
            <a:pPr marL="274320" lvl="1" indent="0">
              <a:buNone/>
            </a:pPr>
            <a:r>
              <a:rPr lang="en-US" sz="1000" dirty="0">
                <a:latin typeface="Courier New" panose="02070309020205020404" pitchFamily="49" charset="0"/>
                <a:cs typeface="Courier New" panose="02070309020205020404" pitchFamily="49" charset="0"/>
              </a:rPr>
              <a:t>    recipes = </a:t>
            </a:r>
            <a:r>
              <a:rPr lang="en-US" sz="1000" dirty="0" err="1">
                <a:latin typeface="Courier New" panose="02070309020205020404" pitchFamily="49" charset="0"/>
                <a:cs typeface="Courier New" panose="02070309020205020404" pitchFamily="49" charset="0"/>
              </a:rPr>
              <a:t>crud.recipe.get_multi</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db</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db</a:t>
            </a:r>
            <a:r>
              <a:rPr lang="en-US" sz="1000" dirty="0">
                <a:latin typeface="Courier New" panose="02070309020205020404" pitchFamily="49" charset="0"/>
                <a:cs typeface="Courier New" panose="02070309020205020404" pitchFamily="49" charset="0"/>
              </a:rPr>
              <a:t>, limit=10)</a:t>
            </a:r>
          </a:p>
          <a:p>
            <a:pPr marL="274320" lvl="1" indent="0">
              <a:buNone/>
            </a:pPr>
            <a:r>
              <a:rPr lang="en-US" sz="1000" dirty="0">
                <a:latin typeface="Courier New" panose="02070309020205020404" pitchFamily="49" charset="0"/>
                <a:cs typeface="Courier New" panose="02070309020205020404" pitchFamily="49" charset="0"/>
              </a:rPr>
              <a:t>    return </a:t>
            </a:r>
            <a:r>
              <a:rPr lang="en-US" sz="1000" dirty="0" err="1">
                <a:latin typeface="Courier New" panose="02070309020205020404" pitchFamily="49" charset="0"/>
                <a:cs typeface="Courier New" panose="02070309020205020404" pitchFamily="49" charset="0"/>
              </a:rPr>
              <a:t>TEMPLATES.TemplateResponse</a:t>
            </a:r>
            <a:r>
              <a:rPr lang="en-US" sz="1000" dirty="0">
                <a:latin typeface="Courier New" panose="02070309020205020404" pitchFamily="49" charset="0"/>
                <a:cs typeface="Courier New" panose="02070309020205020404" pitchFamily="49" charset="0"/>
              </a:rPr>
              <a:t>(</a:t>
            </a:r>
          </a:p>
          <a:p>
            <a:pPr marL="274320" lvl="1" indent="0">
              <a:buNone/>
            </a:pPr>
            <a:r>
              <a:rPr lang="en-US" sz="1000" dirty="0">
                <a:latin typeface="Courier New" panose="02070309020205020404" pitchFamily="49" charset="0"/>
                <a:cs typeface="Courier New" panose="02070309020205020404" pitchFamily="49" charset="0"/>
              </a:rPr>
              <a:t>        "index.html",</a:t>
            </a:r>
          </a:p>
          <a:p>
            <a:pPr marL="274320" lvl="1" indent="0">
              <a:buNone/>
            </a:pPr>
            <a:r>
              <a:rPr lang="en-US" sz="1000" dirty="0">
                <a:latin typeface="Courier New" panose="02070309020205020404" pitchFamily="49" charset="0"/>
                <a:cs typeface="Courier New" panose="02070309020205020404" pitchFamily="49" charset="0"/>
              </a:rPr>
              <a:t>        {"request": request, "recipes": recipes},</a:t>
            </a:r>
          </a:p>
          <a:p>
            <a:pPr marL="274320" lvl="1" indent="0">
              <a:buNone/>
            </a:pPr>
            <a:r>
              <a:rPr lang="en-US" sz="1000" dirty="0">
                <a:latin typeface="Courier New" panose="02070309020205020404" pitchFamily="49" charset="0"/>
                <a:cs typeface="Courier New" panose="02070309020205020404" pitchFamily="49" charset="0"/>
              </a:rPr>
              <a:t>    )</a:t>
            </a:r>
          </a:p>
          <a:p>
            <a:pPr marL="274320" lvl="1">
              <a:spcBef>
                <a:spcPts val="600"/>
              </a:spcBef>
              <a:buClr>
                <a:schemeClr val="accent1"/>
              </a:buClr>
            </a:pPr>
            <a:r>
              <a:rPr lang="en-US" sz="1600" dirty="0">
                <a:solidFill>
                  <a:schemeClr val="tx1"/>
                </a:solidFill>
              </a:rPr>
              <a:t>Let’s put all together, we need to change the endpoint functions adding an additional parameter, named DB:</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from typing import Generator</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from </a:t>
            </a:r>
            <a:r>
              <a:rPr lang="en-US" sz="1000" dirty="0" err="1">
                <a:solidFill>
                  <a:schemeClr val="tx2"/>
                </a:solidFill>
                <a:latin typeface="Courier New" panose="02070309020205020404" pitchFamily="49" charset="0"/>
                <a:cs typeface="Courier New" panose="02070309020205020404" pitchFamily="49" charset="0"/>
              </a:rPr>
              <a:t>app.db.session</a:t>
            </a:r>
            <a:r>
              <a:rPr lang="en-US" sz="1000" dirty="0">
                <a:solidFill>
                  <a:schemeClr val="tx2"/>
                </a:solidFill>
                <a:latin typeface="Courier New" panose="02070309020205020404" pitchFamily="49" charset="0"/>
                <a:cs typeface="Courier New" panose="02070309020205020404" pitchFamily="49" charset="0"/>
              </a:rPr>
              <a:t> import </a:t>
            </a:r>
            <a:r>
              <a:rPr lang="en-US" sz="1000" dirty="0" err="1">
                <a:solidFill>
                  <a:schemeClr val="tx2"/>
                </a:solidFill>
                <a:latin typeface="Courier New" panose="02070309020205020404" pitchFamily="49" charset="0"/>
                <a:cs typeface="Courier New" panose="02070309020205020404" pitchFamily="49" charset="0"/>
              </a:rPr>
              <a:t>SessionLocal</a:t>
            </a:r>
            <a:r>
              <a:rPr lang="en-US" sz="1000" dirty="0">
                <a:solidFill>
                  <a:schemeClr val="tx2"/>
                </a:solidFill>
                <a:latin typeface="Courier New" panose="02070309020205020404" pitchFamily="49" charset="0"/>
                <a:cs typeface="Courier New" panose="02070309020205020404" pitchFamily="49" charset="0"/>
              </a:rPr>
              <a:t>  # 1</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def </a:t>
            </a:r>
            <a:r>
              <a:rPr lang="en-US" sz="1000" dirty="0" err="1">
                <a:solidFill>
                  <a:schemeClr val="tx2"/>
                </a:solidFill>
                <a:latin typeface="Courier New" panose="02070309020205020404" pitchFamily="49" charset="0"/>
                <a:cs typeface="Courier New" panose="02070309020205020404" pitchFamily="49" charset="0"/>
              </a:rPr>
              <a:t>get_db</a:t>
            </a:r>
            <a:r>
              <a:rPr lang="en-US" sz="1000" dirty="0">
                <a:solidFill>
                  <a:schemeClr val="tx2"/>
                </a:solidFill>
                <a:latin typeface="Courier New" panose="02070309020205020404" pitchFamily="49" charset="0"/>
                <a:cs typeface="Courier New" panose="02070309020205020404" pitchFamily="49" charset="0"/>
              </a:rPr>
              <a:t>() -&gt; Generator:</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db</a:t>
            </a:r>
            <a:r>
              <a:rPr lang="en-US" sz="1000" dirty="0">
                <a:solidFill>
                  <a:schemeClr val="tx2"/>
                </a:solidFill>
                <a:latin typeface="Courier New" panose="02070309020205020404" pitchFamily="49" charset="0"/>
                <a:cs typeface="Courier New" panose="02070309020205020404" pitchFamily="49" charset="0"/>
              </a:rPr>
              <a:t> = </a:t>
            </a:r>
            <a:r>
              <a:rPr lang="en-US" sz="1000" dirty="0" err="1">
                <a:solidFill>
                  <a:schemeClr val="tx2"/>
                </a:solidFill>
                <a:latin typeface="Courier New" panose="02070309020205020404" pitchFamily="49" charset="0"/>
                <a:cs typeface="Courier New" panose="02070309020205020404" pitchFamily="49" charset="0"/>
              </a:rPr>
              <a:t>SessionLocal</a:t>
            </a:r>
            <a:r>
              <a:rPr lang="en-US" sz="1000" dirty="0">
                <a:solidFill>
                  <a:schemeClr val="tx2"/>
                </a:solidFill>
                <a:latin typeface="Courier New" panose="02070309020205020404" pitchFamily="49" charset="0"/>
                <a:cs typeface="Courier New" panose="02070309020205020404" pitchFamily="49" charset="0"/>
              </a:rPr>
              <a:t>()  # 2</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try:</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yield </a:t>
            </a:r>
            <a:r>
              <a:rPr lang="en-US" sz="1000" dirty="0" err="1">
                <a:solidFill>
                  <a:schemeClr val="tx2"/>
                </a:solidFill>
                <a:latin typeface="Courier New" panose="02070309020205020404" pitchFamily="49" charset="0"/>
                <a:cs typeface="Courier New" panose="02070309020205020404" pitchFamily="49" charset="0"/>
              </a:rPr>
              <a:t>db</a:t>
            </a:r>
            <a:r>
              <a:rPr lang="en-US" sz="1000" dirty="0">
                <a:solidFill>
                  <a:schemeClr val="tx2"/>
                </a:solidFill>
                <a:latin typeface="Courier New" panose="02070309020205020404" pitchFamily="49" charset="0"/>
                <a:cs typeface="Courier New" panose="02070309020205020404" pitchFamily="49" charset="0"/>
              </a:rPr>
              <a:t>  # 3</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finally:</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db.close</a:t>
            </a:r>
            <a:r>
              <a:rPr lang="en-US" sz="1000" dirty="0">
                <a:solidFill>
                  <a:schemeClr val="tx2"/>
                </a:solidFill>
                <a:latin typeface="Courier New" panose="02070309020205020404" pitchFamily="49" charset="0"/>
                <a:cs typeface="Courier New" panose="02070309020205020404" pitchFamily="49" charset="0"/>
              </a:rPr>
              <a:t>()  # 4</a:t>
            </a:r>
          </a:p>
          <a:p>
            <a:pPr marL="274320" lvl="1" indent="0">
              <a:buNone/>
            </a:pPr>
            <a:endParaRPr lang="en-US" sz="1000" dirty="0"/>
          </a:p>
        </p:txBody>
      </p:sp>
    </p:spTree>
    <p:extLst>
      <p:ext uri="{BB962C8B-B14F-4D97-AF65-F5344CB8AC3E}">
        <p14:creationId xmlns:p14="http://schemas.microsoft.com/office/powerpoint/2010/main" val="38964095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(21): </a:t>
            </a:r>
            <a:r>
              <a:rPr lang="en-US" dirty="0"/>
              <a:t>Setting up a database with </a:t>
            </a:r>
            <a:r>
              <a:rPr lang="en-US" dirty="0" err="1"/>
              <a:t>SQLAlchemy</a:t>
            </a:r>
            <a:r>
              <a:rPr lang="en-US" dirty="0"/>
              <a:t> and Alembic (</a:t>
            </a:r>
            <a:r>
              <a:rPr lang="en-US" dirty="0">
                <a:hlinkClick r:id="rId2"/>
              </a:rPr>
              <a:t>part 7</a:t>
            </a:r>
            <a:r>
              <a:rPr lang="en-US" dirty="0"/>
              <a: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88</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a:bodyPr>
          <a:lstStyle/>
          <a:p>
            <a:pPr marL="274320" lvl="1">
              <a:spcBef>
                <a:spcPts val="600"/>
              </a:spcBef>
              <a:buClr>
                <a:schemeClr val="accent1"/>
              </a:buClr>
            </a:pPr>
            <a:r>
              <a:rPr lang="en-US" sz="1100" dirty="0">
                <a:solidFill>
                  <a:schemeClr val="tx1"/>
                </a:solidFill>
              </a:rPr>
              <a:t>Let’s see another more sophisticated </a:t>
            </a:r>
            <a:r>
              <a:rPr lang="en-US" sz="1100" dirty="0" err="1">
                <a:solidFill>
                  <a:schemeClr val="tx1"/>
                </a:solidFill>
              </a:rPr>
              <a:t>enpoint</a:t>
            </a:r>
            <a:r>
              <a:rPr lang="en-US" sz="1100" dirty="0">
                <a:solidFill>
                  <a:schemeClr val="tx1"/>
                </a:solidFill>
              </a:rPr>
              <a:t> logic:</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@api_router.get("/recipe/{recipe_id}", </a:t>
            </a:r>
            <a:r>
              <a:rPr lang="en-US" sz="900" dirty="0" err="1">
                <a:solidFill>
                  <a:schemeClr val="tx2"/>
                </a:solidFill>
                <a:latin typeface="Courier New" panose="02070309020205020404" pitchFamily="49" charset="0"/>
                <a:cs typeface="Courier New" panose="02070309020205020404" pitchFamily="49" charset="0"/>
              </a:rPr>
              <a:t>status_code</a:t>
            </a:r>
            <a:r>
              <a:rPr lang="en-US" sz="900" dirty="0">
                <a:solidFill>
                  <a:schemeClr val="tx2"/>
                </a:solidFill>
                <a:latin typeface="Courier New" panose="02070309020205020404" pitchFamily="49" charset="0"/>
                <a:cs typeface="Courier New" panose="02070309020205020404" pitchFamily="49" charset="0"/>
              </a:rPr>
              <a:t>=200, </a:t>
            </a:r>
            <a:r>
              <a:rPr lang="en-US" sz="900" dirty="0" err="1">
                <a:solidFill>
                  <a:schemeClr val="tx2"/>
                </a:solidFill>
                <a:latin typeface="Courier New" panose="02070309020205020404" pitchFamily="49" charset="0"/>
                <a:cs typeface="Courier New" panose="02070309020205020404" pitchFamily="49" charset="0"/>
              </a:rPr>
              <a:t>response_model</a:t>
            </a:r>
            <a:r>
              <a:rPr lang="en-US" sz="900" dirty="0">
                <a:solidFill>
                  <a:schemeClr val="tx2"/>
                </a:solidFill>
                <a:latin typeface="Courier New" panose="02070309020205020404" pitchFamily="49" charset="0"/>
                <a:cs typeface="Courier New" panose="02070309020205020404" pitchFamily="49" charset="0"/>
              </a:rPr>
              <a:t>=Recipe)  # 1</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def </a:t>
            </a:r>
            <a:r>
              <a:rPr lang="en-US" sz="900" dirty="0" err="1">
                <a:solidFill>
                  <a:schemeClr val="tx2"/>
                </a:solidFill>
                <a:latin typeface="Courier New" panose="02070309020205020404" pitchFamily="49" charset="0"/>
                <a:cs typeface="Courier New" panose="02070309020205020404" pitchFamily="49" charset="0"/>
              </a:rPr>
              <a:t>fetch_recipe</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recipe_id</a:t>
            </a:r>
            <a:r>
              <a:rPr lang="en-US" sz="900" dirty="0">
                <a:solidFill>
                  <a:schemeClr val="tx2"/>
                </a:solidFill>
                <a:latin typeface="Courier New" panose="02070309020205020404" pitchFamily="49" charset="0"/>
                <a:cs typeface="Courier New" panose="02070309020205020404" pitchFamily="49" charset="0"/>
              </a:rPr>
              <a:t>: int,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db</a:t>
            </a:r>
            <a:r>
              <a:rPr lang="en-US" sz="900" dirty="0">
                <a:solidFill>
                  <a:schemeClr val="tx2"/>
                </a:solidFill>
                <a:latin typeface="Courier New" panose="02070309020205020404" pitchFamily="49" charset="0"/>
                <a:cs typeface="Courier New" panose="02070309020205020404" pitchFamily="49" charset="0"/>
              </a:rPr>
              <a:t>: Session = Depends(</a:t>
            </a:r>
            <a:r>
              <a:rPr lang="en-US" sz="900" dirty="0" err="1">
                <a:solidFill>
                  <a:schemeClr val="tx2"/>
                </a:solidFill>
                <a:latin typeface="Courier New" panose="02070309020205020404" pitchFamily="49" charset="0"/>
                <a:cs typeface="Courier New" panose="02070309020205020404" pitchFamily="49" charset="0"/>
              </a:rPr>
              <a:t>deps.get_db</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-&gt; Any:</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Fetch a single recipe by ID</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result = </a:t>
            </a:r>
            <a:r>
              <a:rPr lang="en-US" sz="900" dirty="0" err="1">
                <a:solidFill>
                  <a:schemeClr val="tx2"/>
                </a:solidFill>
                <a:latin typeface="Courier New" panose="02070309020205020404" pitchFamily="49" charset="0"/>
                <a:cs typeface="Courier New" panose="02070309020205020404" pitchFamily="49" charset="0"/>
              </a:rPr>
              <a:t>crud.recipe.get</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db</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db</a:t>
            </a:r>
            <a:r>
              <a:rPr lang="en-US" sz="900" dirty="0">
                <a:solidFill>
                  <a:schemeClr val="tx2"/>
                </a:solidFill>
                <a:latin typeface="Courier New" panose="02070309020205020404" pitchFamily="49" charset="0"/>
                <a:cs typeface="Courier New" panose="02070309020205020404" pitchFamily="49" charset="0"/>
              </a:rPr>
              <a:t>, id=</a:t>
            </a:r>
            <a:r>
              <a:rPr lang="en-US" sz="900" dirty="0" err="1">
                <a:solidFill>
                  <a:schemeClr val="tx2"/>
                </a:solidFill>
                <a:latin typeface="Courier New" panose="02070309020205020404" pitchFamily="49" charset="0"/>
                <a:cs typeface="Courier New" panose="02070309020205020404" pitchFamily="49" charset="0"/>
              </a:rPr>
              <a:t>recipe_id</a:t>
            </a:r>
            <a:r>
              <a:rPr lang="en-US" sz="900" dirty="0">
                <a:solidFill>
                  <a:schemeClr val="tx2"/>
                </a:solidFill>
                <a:latin typeface="Courier New" panose="02070309020205020404" pitchFamily="49" charset="0"/>
                <a:cs typeface="Courier New" panose="02070309020205020404" pitchFamily="49" charset="0"/>
              </a:rPr>
              <a:t>)  # 2</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if not result: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 the exception is raised, not returned - you will get a validation</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 error otherwise.</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raise </a:t>
            </a:r>
            <a:r>
              <a:rPr lang="en-US" sz="900" dirty="0" err="1">
                <a:solidFill>
                  <a:schemeClr val="tx2"/>
                </a:solidFill>
                <a:latin typeface="Courier New" panose="02070309020205020404" pitchFamily="49" charset="0"/>
                <a:cs typeface="Courier New" panose="02070309020205020404" pitchFamily="49" charset="0"/>
              </a:rPr>
              <a:t>HTTPException</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status_code</a:t>
            </a:r>
            <a:r>
              <a:rPr lang="en-US" sz="900" dirty="0">
                <a:solidFill>
                  <a:schemeClr val="tx2"/>
                </a:solidFill>
                <a:latin typeface="Courier New" panose="02070309020205020404" pitchFamily="49" charset="0"/>
                <a:cs typeface="Courier New" panose="02070309020205020404" pitchFamily="49" charset="0"/>
              </a:rPr>
              <a:t>=404, detail=</a:t>
            </a:r>
            <a:r>
              <a:rPr lang="en-US" sz="900" dirty="0" err="1">
                <a:solidFill>
                  <a:schemeClr val="tx2"/>
                </a:solidFill>
                <a:latin typeface="Courier New" panose="02070309020205020404" pitchFamily="49" charset="0"/>
                <a:cs typeface="Courier New" panose="02070309020205020404" pitchFamily="49" charset="0"/>
              </a:rPr>
              <a:t>f"Recipe</a:t>
            </a:r>
            <a:r>
              <a:rPr lang="en-US" sz="900" dirty="0">
                <a:solidFill>
                  <a:schemeClr val="tx2"/>
                </a:solidFill>
                <a:latin typeface="Courier New" panose="02070309020205020404" pitchFamily="49" charset="0"/>
                <a:cs typeface="Courier New" panose="02070309020205020404" pitchFamily="49" charset="0"/>
              </a:rPr>
              <a:t> with ID {</a:t>
            </a:r>
            <a:r>
              <a:rPr lang="en-US" sz="900" dirty="0" err="1">
                <a:solidFill>
                  <a:schemeClr val="tx2"/>
                </a:solidFill>
                <a:latin typeface="Courier New" panose="02070309020205020404" pitchFamily="49" charset="0"/>
                <a:cs typeface="Courier New" panose="02070309020205020404" pitchFamily="49" charset="0"/>
              </a:rPr>
              <a:t>recipe_id</a:t>
            </a:r>
            <a:r>
              <a:rPr lang="en-US" sz="900" dirty="0">
                <a:solidFill>
                  <a:schemeClr val="tx2"/>
                </a:solidFill>
                <a:latin typeface="Courier New" panose="02070309020205020404" pitchFamily="49" charset="0"/>
                <a:cs typeface="Courier New" panose="02070309020205020404" pitchFamily="49" charset="0"/>
              </a:rPr>
              <a:t>} not found"</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return result</a:t>
            </a:r>
          </a:p>
          <a:p>
            <a:pPr marL="274320" lvl="1">
              <a:spcBef>
                <a:spcPts val="600"/>
              </a:spcBef>
              <a:buClr>
                <a:schemeClr val="accent1"/>
              </a:buClr>
            </a:pPr>
            <a:r>
              <a:rPr lang="en-US" sz="1100" dirty="0">
                <a:solidFill>
                  <a:schemeClr val="tx1"/>
                </a:solidFill>
              </a:rPr>
              <a:t>Let’s now run it all:</a:t>
            </a:r>
          </a:p>
          <a:p>
            <a:pPr marL="548640" lvl="2">
              <a:spcBef>
                <a:spcPts val="600"/>
              </a:spcBef>
              <a:buClr>
                <a:schemeClr val="accent1"/>
              </a:buClr>
            </a:pPr>
            <a:r>
              <a:rPr lang="en-US" sz="1050" dirty="0">
                <a:solidFill>
                  <a:schemeClr val="tx1"/>
                </a:solidFill>
                <a:latin typeface="Courier New" panose="02070309020205020404" pitchFamily="49" charset="0"/>
                <a:cs typeface="Courier New" panose="02070309020205020404" pitchFamily="49" charset="0"/>
              </a:rPr>
              <a:t>poetry install</a:t>
            </a:r>
          </a:p>
          <a:p>
            <a:pPr marL="548640" lvl="2">
              <a:spcBef>
                <a:spcPts val="600"/>
              </a:spcBef>
              <a:buClr>
                <a:schemeClr val="accent1"/>
              </a:buClr>
            </a:pPr>
            <a:r>
              <a:rPr lang="es-ES" sz="1050" dirty="0" err="1">
                <a:latin typeface="Courier New" panose="02070309020205020404" pitchFamily="49" charset="0"/>
                <a:cs typeface="Courier New" panose="02070309020205020404" pitchFamily="49" charset="0"/>
              </a:rPr>
              <a:t>poetry</a:t>
            </a:r>
            <a:r>
              <a:rPr lang="es-ES" sz="1050" dirty="0">
                <a:latin typeface="Courier New" panose="02070309020205020404" pitchFamily="49" charset="0"/>
                <a:cs typeface="Courier New" panose="02070309020205020404" pitchFamily="49" charset="0"/>
              </a:rPr>
              <a:t> run</a:t>
            </a:r>
            <a:r>
              <a:rPr lang="en-US" sz="1050" dirty="0">
                <a:latin typeface="Courier New" panose="02070309020205020404" pitchFamily="49" charset="0"/>
                <a:cs typeface="Courier New" panose="02070309020205020404" pitchFamily="49" charset="0"/>
              </a:rPr>
              <a:t> python prestart.py</a:t>
            </a:r>
          </a:p>
          <a:p>
            <a:pPr marL="548640" lvl="2">
              <a:spcBef>
                <a:spcPts val="600"/>
              </a:spcBef>
              <a:buClr>
                <a:schemeClr val="accent1"/>
              </a:buClr>
            </a:pPr>
            <a:r>
              <a:rPr lang="en-US" sz="1050" dirty="0">
                <a:latin typeface="Courier New" panose="02070309020205020404" pitchFamily="49" charset="0"/>
                <a:cs typeface="Courier New" panose="02070309020205020404" pitchFamily="49" charset="0"/>
              </a:rPr>
              <a:t>poetry run python app/main.py</a:t>
            </a:r>
          </a:p>
          <a:p>
            <a:pPr marL="548640" lvl="2">
              <a:spcBef>
                <a:spcPts val="600"/>
              </a:spcBef>
              <a:buClr>
                <a:schemeClr val="accent1"/>
              </a:buClr>
            </a:pPr>
            <a:r>
              <a:rPr lang="en-US" sz="1050" dirty="0">
                <a:latin typeface="Courier New" panose="02070309020205020404" pitchFamily="49" charset="0"/>
                <a:cs typeface="Courier New" panose="02070309020205020404" pitchFamily="49" charset="0"/>
              </a:rPr>
              <a:t>Open </a:t>
            </a:r>
            <a:r>
              <a:rPr lang="en-US" sz="1050" dirty="0">
                <a:latin typeface="Courier New" panose="02070309020205020404" pitchFamily="49" charset="0"/>
                <a:cs typeface="Courier New" panose="02070309020205020404" pitchFamily="49" charset="0"/>
                <a:hlinkClick r:id="rId3"/>
              </a:rPr>
              <a:t>http://localhost:8001/docs</a:t>
            </a:r>
            <a:r>
              <a:rPr lang="en-US" sz="1050" dirty="0">
                <a:latin typeface="Courier New" panose="02070309020205020404" pitchFamily="49" charset="0"/>
                <a:cs typeface="Courier New" panose="02070309020205020404" pitchFamily="49" charset="0"/>
              </a:rPr>
              <a:t> </a:t>
            </a:r>
          </a:p>
          <a:p>
            <a:pPr marL="548640" lvl="2">
              <a:spcBef>
                <a:spcPts val="600"/>
              </a:spcBef>
              <a:buClr>
                <a:schemeClr val="accent1"/>
              </a:buClr>
            </a:pPr>
            <a:endParaRPr lang="en-US" sz="1050" dirty="0">
              <a:latin typeface="Courier New" panose="02070309020205020404" pitchFamily="49" charset="0"/>
              <a:cs typeface="Courier New" panose="02070309020205020404" pitchFamily="49" charset="0"/>
            </a:endParaRPr>
          </a:p>
          <a:p>
            <a:pPr marL="274320" lvl="1" indent="0">
              <a:buNone/>
            </a:pPr>
            <a:endParaRPr lang="en-US" sz="700" dirty="0"/>
          </a:p>
        </p:txBody>
      </p:sp>
    </p:spTree>
    <p:extLst>
      <p:ext uri="{BB962C8B-B14F-4D97-AF65-F5344CB8AC3E}">
        <p14:creationId xmlns:p14="http://schemas.microsoft.com/office/powerpoint/2010/main" val="1869943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(22): </a:t>
            </a:r>
            <a:r>
              <a:rPr lang="en-US" dirty="0"/>
              <a:t>Project Structure, Settings and API Versioning</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89</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fontScale="62500" lnSpcReduction="20000"/>
          </a:bodyPr>
          <a:lstStyle/>
          <a:p>
            <a:pPr marL="274320" lvl="1">
              <a:spcBef>
                <a:spcPts val="600"/>
              </a:spcBef>
              <a:buClr>
                <a:schemeClr val="accent1"/>
              </a:buClr>
            </a:pPr>
            <a:r>
              <a:rPr lang="en-US" sz="1400" dirty="0">
                <a:solidFill>
                  <a:schemeClr val="tx1"/>
                </a:solidFill>
              </a:rPr>
              <a:t>By structuring your </a:t>
            </a:r>
            <a:r>
              <a:rPr lang="en-US" sz="1400" dirty="0" err="1">
                <a:solidFill>
                  <a:schemeClr val="tx1"/>
                </a:solidFill>
              </a:rPr>
              <a:t>FastAPI</a:t>
            </a:r>
            <a:r>
              <a:rPr lang="en-US" sz="1400" dirty="0">
                <a:solidFill>
                  <a:schemeClr val="tx1"/>
                </a:solidFill>
              </a:rPr>
              <a:t> projects well, you’ll set your REST APIs up for easy extensibility and maintenance later.</a:t>
            </a:r>
          </a:p>
          <a:p>
            <a:pPr marL="274320" lvl="1">
              <a:spcBef>
                <a:spcPts val="600"/>
              </a:spcBef>
              <a:buClr>
                <a:schemeClr val="accent1"/>
              </a:buClr>
            </a:pPr>
            <a:r>
              <a:rPr lang="en-US" sz="1400" dirty="0">
                <a:solidFill>
                  <a:schemeClr val="tx1"/>
                </a:solidFill>
              </a:rPr>
              <a:t>For that, a new </a:t>
            </a:r>
            <a:r>
              <a:rPr lang="en-US" sz="1400" dirty="0" err="1">
                <a:solidFill>
                  <a:schemeClr val="tx1"/>
                </a:solidFill>
                <a:latin typeface="Courier New" panose="02070309020205020404" pitchFamily="49" charset="0"/>
                <a:cs typeface="Courier New" panose="02070309020205020404" pitchFamily="49" charset="0"/>
              </a:rPr>
              <a:t>api</a:t>
            </a:r>
            <a:r>
              <a:rPr lang="en-US" sz="1400" dirty="0">
                <a:solidFill>
                  <a:schemeClr val="tx1"/>
                </a:solidFill>
              </a:rPr>
              <a:t> directory is added in </a:t>
            </a:r>
            <a:r>
              <a:rPr lang="en-US" sz="1400" dirty="0">
                <a:solidFill>
                  <a:schemeClr val="tx1"/>
                </a:solidFill>
                <a:latin typeface="Courier New" panose="02070309020205020404" pitchFamily="49" charset="0"/>
                <a:cs typeface="Courier New" panose="02070309020205020404" pitchFamily="49" charset="0"/>
              </a:rPr>
              <a:t>part-08-structure-and-versioning</a:t>
            </a:r>
            <a:r>
              <a:rPr lang="en-US" sz="1400" dirty="0">
                <a:solidFill>
                  <a:schemeClr val="tx1"/>
                </a:solidFill>
              </a:rPr>
              <a:t>, aim is to unclutter the main.py file and allow for API versioning</a:t>
            </a:r>
          </a:p>
          <a:p>
            <a:pPr marL="274320" lvl="1">
              <a:spcBef>
                <a:spcPts val="600"/>
              </a:spcBef>
              <a:buClr>
                <a:schemeClr val="accent1"/>
              </a:buClr>
            </a:pPr>
            <a:r>
              <a:rPr lang="en-US" sz="1400" dirty="0">
                <a:solidFill>
                  <a:schemeClr val="tx1"/>
                </a:solidFill>
              </a:rPr>
              <a:t>also now added the core/config.py module, allows us to make use of </a:t>
            </a:r>
            <a:r>
              <a:rPr lang="en-US" sz="1400" dirty="0" err="1">
                <a:solidFill>
                  <a:schemeClr val="tx1"/>
                </a:solidFill>
              </a:rPr>
              <a:t>Pydantics</a:t>
            </a:r>
            <a:r>
              <a:rPr lang="en-US" sz="1400" dirty="0">
                <a:solidFill>
                  <a:schemeClr val="tx1"/>
                </a:solidFill>
              </a:rPr>
              <a:t> type inference and validators</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from </a:t>
            </a:r>
            <a:r>
              <a:rPr lang="en-US" sz="1300" dirty="0" err="1">
                <a:solidFill>
                  <a:schemeClr val="tx2"/>
                </a:solidFill>
                <a:latin typeface="Courier New" panose="02070309020205020404" pitchFamily="49" charset="0"/>
                <a:cs typeface="Courier New" panose="02070309020205020404" pitchFamily="49" charset="0"/>
              </a:rPr>
              <a:t>pydantic</a:t>
            </a:r>
            <a:r>
              <a:rPr lang="en-US" sz="1300" dirty="0">
                <a:solidFill>
                  <a:schemeClr val="tx2"/>
                </a:solidFill>
                <a:latin typeface="Courier New" panose="02070309020205020404" pitchFamily="49" charset="0"/>
                <a:cs typeface="Courier New" panose="02070309020205020404" pitchFamily="49" charset="0"/>
              </a:rPr>
              <a:t> import </a:t>
            </a:r>
            <a:r>
              <a:rPr lang="en-US" sz="1300" dirty="0" err="1">
                <a:solidFill>
                  <a:schemeClr val="tx2"/>
                </a:solidFill>
                <a:latin typeface="Courier New" panose="02070309020205020404" pitchFamily="49" charset="0"/>
                <a:cs typeface="Courier New" panose="02070309020205020404" pitchFamily="49" charset="0"/>
              </a:rPr>
              <a:t>AnyHttpUrl</a:t>
            </a:r>
            <a:r>
              <a:rPr lang="en-US" sz="1300" dirty="0">
                <a:solidFill>
                  <a:schemeClr val="tx2"/>
                </a:solidFill>
                <a:latin typeface="Courier New" panose="02070309020205020404" pitchFamily="49" charset="0"/>
                <a:cs typeface="Courier New" panose="02070309020205020404" pitchFamily="49" charset="0"/>
              </a:rPr>
              <a:t>, </a:t>
            </a:r>
            <a:r>
              <a:rPr lang="en-US" sz="1300" dirty="0" err="1">
                <a:solidFill>
                  <a:schemeClr val="tx2"/>
                </a:solidFill>
                <a:latin typeface="Courier New" panose="02070309020205020404" pitchFamily="49" charset="0"/>
                <a:cs typeface="Courier New" panose="02070309020205020404" pitchFamily="49" charset="0"/>
              </a:rPr>
              <a:t>BaseSettings</a:t>
            </a:r>
            <a:r>
              <a:rPr lang="en-US" sz="1300" dirty="0">
                <a:solidFill>
                  <a:schemeClr val="tx2"/>
                </a:solidFill>
                <a:latin typeface="Courier New" panose="02070309020205020404" pitchFamily="49" charset="0"/>
                <a:cs typeface="Courier New" panose="02070309020205020404" pitchFamily="49" charset="0"/>
              </a:rPr>
              <a:t>, </a:t>
            </a:r>
            <a:r>
              <a:rPr lang="en-US" sz="1300" dirty="0" err="1">
                <a:solidFill>
                  <a:schemeClr val="tx2"/>
                </a:solidFill>
                <a:latin typeface="Courier New" panose="02070309020205020404" pitchFamily="49" charset="0"/>
                <a:cs typeface="Courier New" panose="02070309020205020404" pitchFamily="49" charset="0"/>
              </a:rPr>
              <a:t>EmailStr</a:t>
            </a:r>
            <a:r>
              <a:rPr lang="en-US" sz="1300" dirty="0">
                <a:solidFill>
                  <a:schemeClr val="tx2"/>
                </a:solidFill>
                <a:latin typeface="Courier New" panose="02070309020205020404" pitchFamily="49" charset="0"/>
                <a:cs typeface="Courier New" panose="02070309020205020404" pitchFamily="49" charset="0"/>
              </a:rPr>
              <a:t>, validator</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from typing import List, Optional, Union</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class Settings(</a:t>
            </a:r>
            <a:r>
              <a:rPr lang="en-US" sz="1300" dirty="0" err="1">
                <a:solidFill>
                  <a:schemeClr val="tx2"/>
                </a:solidFill>
                <a:latin typeface="Courier New" panose="02070309020205020404" pitchFamily="49" charset="0"/>
                <a:cs typeface="Courier New" panose="02070309020205020404" pitchFamily="49" charset="0"/>
              </a:rPr>
              <a:t>BaseSettings</a:t>
            </a:r>
            <a:r>
              <a:rPr lang="en-US" sz="1300" dirty="0">
                <a:solidFill>
                  <a:schemeClr val="tx2"/>
                </a:solidFill>
                <a:latin typeface="Courier New" panose="02070309020205020404" pitchFamily="49" charset="0"/>
                <a:cs typeface="Courier New" panose="02070309020205020404" pitchFamily="49" charset="0"/>
              </a:rPr>
              <a:t>):  # This module attempt to determine the values of any fields not passed as keyword</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by reading from environment variables of the same name</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API_V1_STR: str = "/</a:t>
            </a:r>
            <a:r>
              <a:rPr lang="en-US" sz="1300" dirty="0" err="1">
                <a:solidFill>
                  <a:schemeClr val="tx2"/>
                </a:solidFill>
                <a:latin typeface="Courier New" panose="02070309020205020404" pitchFamily="49" charset="0"/>
                <a:cs typeface="Courier New" panose="02070309020205020404" pitchFamily="49" charset="0"/>
              </a:rPr>
              <a:t>api</a:t>
            </a:r>
            <a:r>
              <a:rPr lang="en-US" sz="1300" dirty="0">
                <a:solidFill>
                  <a:schemeClr val="tx2"/>
                </a:solidFill>
                <a:latin typeface="Courier New" panose="02070309020205020404" pitchFamily="49" charset="0"/>
                <a:cs typeface="Courier New" panose="02070309020205020404" pitchFamily="49" charset="0"/>
              </a:rPr>
              <a:t>/v1"  # type hints to validate the config</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 BACKEND_CORS_ORIGINS is a JSON-formatted list of origins</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 </a:t>
            </a:r>
            <a:r>
              <a:rPr lang="en-US" sz="1300" dirty="0" err="1">
                <a:solidFill>
                  <a:schemeClr val="tx2"/>
                </a:solidFill>
                <a:latin typeface="Courier New" panose="02070309020205020404" pitchFamily="49" charset="0"/>
                <a:cs typeface="Courier New" panose="02070309020205020404" pitchFamily="49" charset="0"/>
              </a:rPr>
              <a:t>e.g</a:t>
            </a:r>
            <a:r>
              <a:rPr lang="en-US" sz="1300" dirty="0">
                <a:solidFill>
                  <a:schemeClr val="tx2"/>
                </a:solidFill>
                <a:latin typeface="Courier New" panose="02070309020205020404" pitchFamily="49" charset="0"/>
                <a:cs typeface="Courier New" panose="02070309020205020404" pitchFamily="49" charset="0"/>
              </a:rPr>
              <a:t>: '["http://localhost", "http://localhost:4200", "http://localhost:3000", \</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 "http://localhost:8080", "http://local.dockertoolbox.tiangolo.com"]'</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BACKEND_CORS_ORIGINS: List[</a:t>
            </a:r>
            <a:r>
              <a:rPr lang="en-US" sz="1300" dirty="0" err="1">
                <a:solidFill>
                  <a:schemeClr val="tx2"/>
                </a:solidFill>
                <a:latin typeface="Courier New" panose="02070309020205020404" pitchFamily="49" charset="0"/>
                <a:cs typeface="Courier New" panose="02070309020205020404" pitchFamily="49" charset="0"/>
              </a:rPr>
              <a:t>AnyHttpUrl</a:t>
            </a:r>
            <a:r>
              <a:rPr lang="en-US" sz="1300" dirty="0">
                <a:solidFill>
                  <a:schemeClr val="tx2"/>
                </a:solidFill>
                <a:latin typeface="Courier New" panose="02070309020205020404" pitchFamily="49" charset="0"/>
                <a:cs typeface="Courier New" panose="02070309020205020404" pitchFamily="49" charset="0"/>
              </a:rPr>
              <a:t>] = []</a:t>
            </a:r>
          </a:p>
          <a:p>
            <a:pPr marL="320040" lvl="2" indent="0">
              <a:spcBef>
                <a:spcPts val="600"/>
              </a:spcBef>
              <a:buClr>
                <a:schemeClr val="accent1"/>
              </a:buClr>
              <a:buNone/>
            </a:pPr>
            <a:endParaRPr lang="en-US" sz="13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@validator("BACKEND_CORS_ORIGINS", pre=True)  # Using </a:t>
            </a:r>
            <a:r>
              <a:rPr lang="en-US" sz="1300" dirty="0" err="1">
                <a:solidFill>
                  <a:schemeClr val="tx2"/>
                </a:solidFill>
                <a:latin typeface="Courier New" panose="02070309020205020404" pitchFamily="49" charset="0"/>
                <a:cs typeface="Courier New" panose="02070309020205020404" pitchFamily="49" charset="0"/>
              </a:rPr>
              <a:t>Pydantic</a:t>
            </a:r>
            <a:r>
              <a:rPr lang="en-US" sz="1300" dirty="0">
                <a:solidFill>
                  <a:schemeClr val="tx2"/>
                </a:solidFill>
                <a:latin typeface="Courier New" panose="02070309020205020404" pitchFamily="49" charset="0"/>
                <a:cs typeface="Courier New" panose="02070309020205020404" pitchFamily="49" charset="0"/>
              </a:rPr>
              <a:t> validator decorators it’s possible to validate </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 config fields using functions.</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def </a:t>
            </a:r>
            <a:r>
              <a:rPr lang="en-US" sz="1300" dirty="0" err="1">
                <a:solidFill>
                  <a:schemeClr val="tx2"/>
                </a:solidFill>
                <a:latin typeface="Courier New" panose="02070309020205020404" pitchFamily="49" charset="0"/>
                <a:cs typeface="Courier New" panose="02070309020205020404" pitchFamily="49" charset="0"/>
              </a:rPr>
              <a:t>assemble_cors_origins</a:t>
            </a:r>
            <a:r>
              <a:rPr lang="en-US" sz="1300" dirty="0">
                <a:solidFill>
                  <a:schemeClr val="tx2"/>
                </a:solidFill>
                <a:latin typeface="Courier New" panose="02070309020205020404" pitchFamily="49" charset="0"/>
                <a:cs typeface="Courier New" panose="02070309020205020404" pitchFamily="49" charset="0"/>
              </a:rPr>
              <a:t>(</a:t>
            </a:r>
            <a:r>
              <a:rPr lang="en-US" sz="1300" dirty="0" err="1">
                <a:solidFill>
                  <a:schemeClr val="tx2"/>
                </a:solidFill>
                <a:latin typeface="Courier New" panose="02070309020205020404" pitchFamily="49" charset="0"/>
                <a:cs typeface="Courier New" panose="02070309020205020404" pitchFamily="49" charset="0"/>
              </a:rPr>
              <a:t>cls</a:t>
            </a:r>
            <a:r>
              <a:rPr lang="en-US" sz="1300" dirty="0">
                <a:solidFill>
                  <a:schemeClr val="tx2"/>
                </a:solidFill>
                <a:latin typeface="Courier New" panose="02070309020205020404" pitchFamily="49" charset="0"/>
                <a:cs typeface="Courier New" panose="02070309020205020404" pitchFamily="49" charset="0"/>
              </a:rPr>
              <a:t>, v: Union[str, List[str]]) -&gt; Union[List[str], str]:</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if </a:t>
            </a:r>
            <a:r>
              <a:rPr lang="en-US" sz="1300" dirty="0" err="1">
                <a:solidFill>
                  <a:schemeClr val="tx2"/>
                </a:solidFill>
                <a:latin typeface="Courier New" panose="02070309020205020404" pitchFamily="49" charset="0"/>
                <a:cs typeface="Courier New" panose="02070309020205020404" pitchFamily="49" charset="0"/>
              </a:rPr>
              <a:t>isinstance</a:t>
            </a:r>
            <a:r>
              <a:rPr lang="en-US" sz="1300" dirty="0">
                <a:solidFill>
                  <a:schemeClr val="tx2"/>
                </a:solidFill>
                <a:latin typeface="Courier New" panose="02070309020205020404" pitchFamily="49" charset="0"/>
                <a:cs typeface="Courier New" panose="02070309020205020404" pitchFamily="49" charset="0"/>
              </a:rPr>
              <a:t>(v, str) and not </a:t>
            </a:r>
            <a:r>
              <a:rPr lang="en-US" sz="1300" dirty="0" err="1">
                <a:solidFill>
                  <a:schemeClr val="tx2"/>
                </a:solidFill>
                <a:latin typeface="Courier New" panose="02070309020205020404" pitchFamily="49" charset="0"/>
                <a:cs typeface="Courier New" panose="02070309020205020404" pitchFamily="49" charset="0"/>
              </a:rPr>
              <a:t>v.startswith</a:t>
            </a:r>
            <a:r>
              <a:rPr lang="en-US" sz="13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return [</a:t>
            </a:r>
            <a:r>
              <a:rPr lang="en-US" sz="1300" dirty="0" err="1">
                <a:solidFill>
                  <a:schemeClr val="tx2"/>
                </a:solidFill>
                <a:latin typeface="Courier New" panose="02070309020205020404" pitchFamily="49" charset="0"/>
                <a:cs typeface="Courier New" panose="02070309020205020404" pitchFamily="49" charset="0"/>
              </a:rPr>
              <a:t>i.strip</a:t>
            </a:r>
            <a:r>
              <a:rPr lang="en-US" sz="1300" dirty="0">
                <a:solidFill>
                  <a:schemeClr val="tx2"/>
                </a:solidFill>
                <a:latin typeface="Courier New" panose="02070309020205020404" pitchFamily="49" charset="0"/>
                <a:cs typeface="Courier New" panose="02070309020205020404" pitchFamily="49" charset="0"/>
              </a:rPr>
              <a:t>() for i in </a:t>
            </a:r>
            <a:r>
              <a:rPr lang="en-US" sz="1300" dirty="0" err="1">
                <a:solidFill>
                  <a:schemeClr val="tx2"/>
                </a:solidFill>
                <a:latin typeface="Courier New" panose="02070309020205020404" pitchFamily="49" charset="0"/>
                <a:cs typeface="Courier New" panose="02070309020205020404" pitchFamily="49" charset="0"/>
              </a:rPr>
              <a:t>v.split</a:t>
            </a:r>
            <a:r>
              <a:rPr lang="en-US" sz="13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a:t>
            </a:r>
            <a:r>
              <a:rPr lang="en-US" sz="1300" dirty="0" err="1">
                <a:solidFill>
                  <a:schemeClr val="tx2"/>
                </a:solidFill>
                <a:latin typeface="Courier New" panose="02070309020205020404" pitchFamily="49" charset="0"/>
                <a:cs typeface="Courier New" panose="02070309020205020404" pitchFamily="49" charset="0"/>
              </a:rPr>
              <a:t>elif</a:t>
            </a:r>
            <a:r>
              <a:rPr lang="en-US" sz="1300" dirty="0">
                <a:solidFill>
                  <a:schemeClr val="tx2"/>
                </a:solidFill>
                <a:latin typeface="Courier New" panose="02070309020205020404" pitchFamily="49" charset="0"/>
                <a:cs typeface="Courier New" panose="02070309020205020404" pitchFamily="49" charset="0"/>
              </a:rPr>
              <a:t> </a:t>
            </a:r>
            <a:r>
              <a:rPr lang="en-US" sz="1300" dirty="0" err="1">
                <a:solidFill>
                  <a:schemeClr val="tx2"/>
                </a:solidFill>
                <a:latin typeface="Courier New" panose="02070309020205020404" pitchFamily="49" charset="0"/>
                <a:cs typeface="Courier New" panose="02070309020205020404" pitchFamily="49" charset="0"/>
              </a:rPr>
              <a:t>isinstance</a:t>
            </a:r>
            <a:r>
              <a:rPr lang="en-US" sz="1300" dirty="0">
                <a:solidFill>
                  <a:schemeClr val="tx2"/>
                </a:solidFill>
                <a:latin typeface="Courier New" panose="02070309020205020404" pitchFamily="49" charset="0"/>
                <a:cs typeface="Courier New" panose="02070309020205020404" pitchFamily="49" charset="0"/>
              </a:rPr>
              <a:t>(v, (list, str)):</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return v</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raise </a:t>
            </a:r>
            <a:r>
              <a:rPr lang="en-US" sz="1300" dirty="0" err="1">
                <a:solidFill>
                  <a:schemeClr val="tx2"/>
                </a:solidFill>
                <a:latin typeface="Courier New" panose="02070309020205020404" pitchFamily="49" charset="0"/>
                <a:cs typeface="Courier New" panose="02070309020205020404" pitchFamily="49" charset="0"/>
              </a:rPr>
              <a:t>ValueError</a:t>
            </a:r>
            <a:r>
              <a:rPr lang="en-US" sz="1300" dirty="0">
                <a:solidFill>
                  <a:schemeClr val="tx2"/>
                </a:solidFill>
                <a:latin typeface="Courier New" panose="02070309020205020404" pitchFamily="49" charset="0"/>
                <a:cs typeface="Courier New" panose="02070309020205020404" pitchFamily="49" charset="0"/>
              </a:rPr>
              <a:t>(v)</a:t>
            </a:r>
          </a:p>
          <a:p>
            <a:pPr marL="320040" lvl="2" indent="0">
              <a:spcBef>
                <a:spcPts val="600"/>
              </a:spcBef>
              <a:buClr>
                <a:schemeClr val="accent1"/>
              </a:buClr>
              <a:buNone/>
            </a:pPr>
            <a:endParaRPr lang="en-US" sz="13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SQLALCHEMY_DATABASE_URI: Optional[str] = "</a:t>
            </a:r>
            <a:r>
              <a:rPr lang="en-US" sz="1300" dirty="0" err="1">
                <a:solidFill>
                  <a:schemeClr val="tx2"/>
                </a:solidFill>
                <a:latin typeface="Courier New" panose="02070309020205020404" pitchFamily="49" charset="0"/>
                <a:cs typeface="Courier New" panose="02070309020205020404" pitchFamily="49" charset="0"/>
              </a:rPr>
              <a:t>sqlite</a:t>
            </a:r>
            <a:r>
              <a:rPr lang="en-US" sz="1300" dirty="0">
                <a:solidFill>
                  <a:schemeClr val="tx2"/>
                </a:solidFill>
                <a:latin typeface="Courier New" panose="02070309020205020404" pitchFamily="49" charset="0"/>
                <a:cs typeface="Courier New" panose="02070309020205020404" pitchFamily="49" charset="0"/>
              </a:rPr>
              <a:t>:///</a:t>
            </a:r>
            <a:r>
              <a:rPr lang="en-US" sz="1300" dirty="0" err="1">
                <a:solidFill>
                  <a:schemeClr val="tx2"/>
                </a:solidFill>
                <a:latin typeface="Courier New" panose="02070309020205020404" pitchFamily="49" charset="0"/>
                <a:cs typeface="Courier New" panose="02070309020205020404" pitchFamily="49" charset="0"/>
              </a:rPr>
              <a:t>example.db</a:t>
            </a:r>
            <a:r>
              <a:rPr lang="en-US" sz="13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FIRST_SUPERUSER: </a:t>
            </a:r>
            <a:r>
              <a:rPr lang="en-US" sz="1300" dirty="0" err="1">
                <a:solidFill>
                  <a:schemeClr val="tx2"/>
                </a:solidFill>
                <a:latin typeface="Courier New" panose="02070309020205020404" pitchFamily="49" charset="0"/>
                <a:cs typeface="Courier New" panose="02070309020205020404" pitchFamily="49" charset="0"/>
              </a:rPr>
              <a:t>EmailStr</a:t>
            </a:r>
            <a:r>
              <a:rPr lang="en-US" sz="1300" dirty="0">
                <a:solidFill>
                  <a:schemeClr val="tx2"/>
                </a:solidFill>
                <a:latin typeface="Courier New" panose="02070309020205020404" pitchFamily="49" charset="0"/>
                <a:cs typeface="Courier New" panose="02070309020205020404" pitchFamily="49" charset="0"/>
              </a:rPr>
              <a:t> = "admin@recipeapi.com"</a:t>
            </a:r>
          </a:p>
          <a:p>
            <a:pPr marL="320040" lvl="2" indent="0">
              <a:spcBef>
                <a:spcPts val="600"/>
              </a:spcBef>
              <a:buClr>
                <a:schemeClr val="accent1"/>
              </a:buClr>
              <a:buNone/>
            </a:pPr>
            <a:endParaRPr lang="en-US" sz="13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class Config:</a:t>
            </a: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        </a:t>
            </a:r>
            <a:r>
              <a:rPr lang="en-US" sz="1300" dirty="0" err="1">
                <a:solidFill>
                  <a:schemeClr val="tx2"/>
                </a:solidFill>
                <a:latin typeface="Courier New" panose="02070309020205020404" pitchFamily="49" charset="0"/>
                <a:cs typeface="Courier New" panose="02070309020205020404" pitchFamily="49" charset="0"/>
              </a:rPr>
              <a:t>case_sensitive</a:t>
            </a:r>
            <a:r>
              <a:rPr lang="en-US" sz="1300" dirty="0">
                <a:solidFill>
                  <a:schemeClr val="tx2"/>
                </a:solidFill>
                <a:latin typeface="Courier New" panose="02070309020205020404" pitchFamily="49" charset="0"/>
                <a:cs typeface="Courier New" panose="02070309020205020404" pitchFamily="49" charset="0"/>
              </a:rPr>
              <a:t> = True  # our settings are case-sensitive</a:t>
            </a:r>
          </a:p>
          <a:p>
            <a:pPr marL="320040" lvl="2" indent="0">
              <a:spcBef>
                <a:spcPts val="600"/>
              </a:spcBef>
              <a:buClr>
                <a:schemeClr val="accent1"/>
              </a:buClr>
              <a:buNone/>
            </a:pPr>
            <a:endParaRPr lang="en-US" sz="13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1300" dirty="0">
                <a:solidFill>
                  <a:schemeClr val="tx2"/>
                </a:solidFill>
                <a:latin typeface="Courier New" panose="02070309020205020404" pitchFamily="49" charset="0"/>
                <a:cs typeface="Courier New" panose="02070309020205020404" pitchFamily="49" charset="0"/>
              </a:rPr>
              <a:t>settings = Settings()  # we instantiate the Settings class so that </a:t>
            </a:r>
            <a:r>
              <a:rPr lang="en-US" sz="1300" dirty="0" err="1">
                <a:solidFill>
                  <a:schemeClr val="tx2"/>
                </a:solidFill>
                <a:latin typeface="Courier New" panose="02070309020205020404" pitchFamily="49" charset="0"/>
                <a:cs typeface="Courier New" panose="02070309020205020404" pitchFamily="49" charset="0"/>
              </a:rPr>
              <a:t>app.core.config.settings</a:t>
            </a:r>
            <a:r>
              <a:rPr lang="en-US" sz="1300" dirty="0">
                <a:solidFill>
                  <a:schemeClr val="tx2"/>
                </a:solidFill>
                <a:latin typeface="Courier New" panose="02070309020205020404" pitchFamily="49" charset="0"/>
                <a:cs typeface="Courier New" panose="02070309020205020404" pitchFamily="49" charset="0"/>
              </a:rPr>
              <a:t> can be imported throughout the project</a:t>
            </a:r>
          </a:p>
          <a:p>
            <a:pPr marL="274320" lvl="1">
              <a:spcBef>
                <a:spcPts val="600"/>
              </a:spcBef>
              <a:buClr>
                <a:schemeClr val="accent1"/>
              </a:buClr>
            </a:pPr>
            <a:endParaRPr lang="en-US" sz="1400" dirty="0">
              <a:solidFill>
                <a:schemeClr val="tx1"/>
              </a:solidFill>
            </a:endParaRPr>
          </a:p>
          <a:p>
            <a:pPr marL="274320" lvl="1" indent="0">
              <a:buNone/>
            </a:pPr>
            <a:endParaRPr lang="en-US" sz="900" dirty="0"/>
          </a:p>
        </p:txBody>
      </p:sp>
    </p:spTree>
    <p:extLst>
      <p:ext uri="{BB962C8B-B14F-4D97-AF65-F5344CB8AC3E}">
        <p14:creationId xmlns:p14="http://schemas.microsoft.com/office/powerpoint/2010/main" val="66390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croservices.io/i/Microservice_Architecture.png">
            <a:hlinkClick r:id="rId2"/>
            <a:extLst>
              <a:ext uri="{FF2B5EF4-FFF2-40B4-BE49-F238E27FC236}">
                <a16:creationId xmlns:a16="http://schemas.microsoft.com/office/drawing/2014/main" id="{4C025DCE-9FDE-494C-900E-521EE171E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912" y="3416027"/>
            <a:ext cx="4224888" cy="29002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E61227-DA75-4F07-B880-977E5115F4E9}"/>
              </a:ext>
            </a:extLst>
          </p:cNvPr>
          <p:cNvSpPr>
            <a:spLocks noGrp="1"/>
          </p:cNvSpPr>
          <p:nvPr>
            <p:ph type="title"/>
          </p:nvPr>
        </p:nvSpPr>
        <p:spPr/>
        <p:txBody>
          <a:bodyPr/>
          <a:lstStyle/>
          <a:p>
            <a:r>
              <a:rPr lang="en-GB" dirty="0"/>
              <a:t>Pattern: Microservice Architecture</a:t>
            </a:r>
          </a:p>
        </p:txBody>
      </p:sp>
      <p:sp>
        <p:nvSpPr>
          <p:cNvPr id="3" name="Slide Number Placeholder 2">
            <a:extLst>
              <a:ext uri="{FF2B5EF4-FFF2-40B4-BE49-F238E27FC236}">
                <a16:creationId xmlns:a16="http://schemas.microsoft.com/office/drawing/2014/main" id="{8022D5E8-A7F0-4737-9C39-D381D62E2A2A}"/>
              </a:ext>
            </a:extLst>
          </p:cNvPr>
          <p:cNvSpPr>
            <a:spLocks noGrp="1"/>
          </p:cNvSpPr>
          <p:nvPr>
            <p:ph type="sldNum" sz="quarter" idx="12"/>
          </p:nvPr>
        </p:nvSpPr>
        <p:spPr/>
        <p:txBody>
          <a:bodyPr/>
          <a:lstStyle/>
          <a:p>
            <a:fld id="{132FADFE-3B8F-471C-ABF0-DBC7717ECBBC}" type="slidenum">
              <a:rPr lang="es-ES" smtClean="0"/>
              <a:pPr/>
              <a:t>9</a:t>
            </a:fld>
            <a:endParaRPr lang="es-ES"/>
          </a:p>
        </p:txBody>
      </p:sp>
      <p:sp>
        <p:nvSpPr>
          <p:cNvPr id="4" name="Content Placeholder 3">
            <a:extLst>
              <a:ext uri="{FF2B5EF4-FFF2-40B4-BE49-F238E27FC236}">
                <a16:creationId xmlns:a16="http://schemas.microsoft.com/office/drawing/2014/main" id="{CAACB9DE-DA5C-438D-A86E-180044CA483D}"/>
              </a:ext>
            </a:extLst>
          </p:cNvPr>
          <p:cNvSpPr>
            <a:spLocks noGrp="1"/>
          </p:cNvSpPr>
          <p:nvPr>
            <p:ph sz="quarter" idx="1"/>
          </p:nvPr>
        </p:nvSpPr>
        <p:spPr/>
        <p:txBody>
          <a:bodyPr/>
          <a:lstStyle/>
          <a:p>
            <a:r>
              <a:rPr lang="en-GB" dirty="0"/>
              <a:t>Patterns associated to microservices can be found at: </a:t>
            </a:r>
          </a:p>
          <a:p>
            <a:pPr lvl="1"/>
            <a:r>
              <a:rPr lang="es-ES" dirty="0">
                <a:hlinkClick r:id="rId2"/>
              </a:rPr>
              <a:t>https://microservices.io/patterns/microservices.html</a:t>
            </a:r>
            <a:endParaRPr lang="es-ES" dirty="0"/>
          </a:p>
          <a:p>
            <a:r>
              <a:rPr lang="es-ES" dirty="0" err="1"/>
              <a:t>Pattern</a:t>
            </a:r>
            <a:r>
              <a:rPr lang="es-ES" dirty="0"/>
              <a:t>: </a:t>
            </a:r>
            <a:r>
              <a:rPr lang="es-ES" dirty="0" err="1"/>
              <a:t>Microservice</a:t>
            </a:r>
            <a:r>
              <a:rPr lang="es-ES" dirty="0"/>
              <a:t> </a:t>
            </a:r>
            <a:r>
              <a:rPr lang="es-ES" dirty="0" err="1"/>
              <a:t>chassis</a:t>
            </a:r>
            <a:endParaRPr lang="es-ES" dirty="0"/>
          </a:p>
          <a:p>
            <a:pPr lvl="1"/>
            <a:r>
              <a:rPr lang="es-ES" dirty="0">
                <a:hlinkClick r:id="rId4"/>
              </a:rPr>
              <a:t>https://microservices.io/patterns/microservice-chassis.html</a:t>
            </a:r>
            <a:r>
              <a:rPr lang="es-ES" dirty="0"/>
              <a:t>  </a:t>
            </a:r>
          </a:p>
          <a:p>
            <a:pPr lvl="2"/>
            <a:r>
              <a:rPr lang="es-ES" dirty="0"/>
              <a:t>Python API. </a:t>
            </a:r>
            <a:r>
              <a:rPr lang="es-ES" dirty="0">
                <a:hlinkClick r:id="rId5"/>
              </a:rPr>
              <a:t>https://medium.com/@ssola/building-microservices-with-python-part-i-5240a8dcc2fb</a:t>
            </a:r>
            <a:r>
              <a:rPr lang="es-ES" dirty="0"/>
              <a:t> </a:t>
            </a:r>
          </a:p>
        </p:txBody>
      </p:sp>
    </p:spTree>
    <p:extLst>
      <p:ext uri="{BB962C8B-B14F-4D97-AF65-F5344CB8AC3E}">
        <p14:creationId xmlns:p14="http://schemas.microsoft.com/office/powerpoint/2010/main" val="29779399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rsioned FastAPI endpoints">
            <a:hlinkClick r:id="rId2"/>
            <a:extLst>
              <a:ext uri="{FF2B5EF4-FFF2-40B4-BE49-F238E27FC236}">
                <a16:creationId xmlns:a16="http://schemas.microsoft.com/office/drawing/2014/main" id="{B6503580-4205-C61E-2125-0C2D9265D4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7815" y="5259453"/>
            <a:ext cx="3768985" cy="159854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(23): </a:t>
            </a:r>
            <a:r>
              <a:rPr lang="en-US" dirty="0"/>
              <a:t>Project Structure, Settings and API Versioning</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90</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a:bodyPr>
          <a:lstStyle/>
          <a:p>
            <a:pPr marL="274320" lvl="1">
              <a:spcBef>
                <a:spcPts val="600"/>
              </a:spcBef>
              <a:buClr>
                <a:schemeClr val="accent1"/>
              </a:buClr>
            </a:pPr>
            <a:r>
              <a:rPr lang="en-US" sz="1800" dirty="0">
                <a:solidFill>
                  <a:schemeClr val="tx1"/>
                </a:solidFill>
              </a:rPr>
              <a:t>Let’s now apply API versioning, after having defined a new way to centralize all app settings</a:t>
            </a:r>
          </a:p>
          <a:p>
            <a:pPr marL="548640" lvl="2">
              <a:spcBef>
                <a:spcPts val="600"/>
              </a:spcBef>
              <a:buClr>
                <a:schemeClr val="accent1"/>
              </a:buClr>
            </a:pPr>
            <a:r>
              <a:rPr lang="en-US" sz="1600" dirty="0">
                <a:solidFill>
                  <a:schemeClr val="tx1"/>
                </a:solidFill>
              </a:rPr>
              <a:t>It is a best practice to version your APIs</a:t>
            </a:r>
          </a:p>
          <a:p>
            <a:pPr marL="822960" lvl="3">
              <a:spcBef>
                <a:spcPts val="600"/>
              </a:spcBef>
              <a:buClr>
                <a:schemeClr val="accent1"/>
              </a:buClr>
            </a:pPr>
            <a:r>
              <a:rPr lang="en-US" sz="1400" dirty="0">
                <a:solidFill>
                  <a:schemeClr val="tx1"/>
                </a:solidFill>
              </a:rPr>
              <a:t>Allows you to manage breaking API changes with your clients in a more disciplined and structured way</a:t>
            </a:r>
          </a:p>
          <a:p>
            <a:pPr marL="274320" lvl="1">
              <a:spcBef>
                <a:spcPts val="600"/>
              </a:spcBef>
              <a:buClr>
                <a:schemeClr val="accent1"/>
              </a:buClr>
            </a:pPr>
            <a:r>
              <a:rPr lang="en-US" sz="1800" dirty="0">
                <a:solidFill>
                  <a:schemeClr val="tx1"/>
                </a:solidFill>
              </a:rPr>
              <a:t>Let’s test the versioned API through the following commands:</a:t>
            </a:r>
          </a:p>
          <a:p>
            <a:pPr marL="548640" lvl="2">
              <a:spcBef>
                <a:spcPts val="600"/>
              </a:spcBef>
              <a:buClr>
                <a:schemeClr val="accent1"/>
              </a:buClr>
            </a:pPr>
            <a:r>
              <a:rPr lang="en-US" sz="1200" dirty="0">
                <a:solidFill>
                  <a:schemeClr val="tx2"/>
                </a:solidFill>
                <a:latin typeface="Courier New" panose="02070309020205020404" pitchFamily="49" charset="0"/>
                <a:cs typeface="Courier New" panose="02070309020205020404" pitchFamily="49" charset="0"/>
              </a:rPr>
              <a:t>cd into part-08-structure-and-versioning</a:t>
            </a:r>
          </a:p>
          <a:p>
            <a:pPr marL="548640" lvl="2">
              <a:spcBef>
                <a:spcPts val="600"/>
              </a:spcBef>
              <a:buClr>
                <a:schemeClr val="accent1"/>
              </a:buClr>
            </a:pPr>
            <a:r>
              <a:rPr lang="en-US" sz="1200" dirty="0">
                <a:solidFill>
                  <a:schemeClr val="tx2"/>
                </a:solidFill>
                <a:latin typeface="Courier New" panose="02070309020205020404" pitchFamily="49" charset="0"/>
                <a:cs typeface="Courier New" panose="02070309020205020404" pitchFamily="49" charset="0"/>
              </a:rPr>
              <a:t>pip install poetry (if you don’t have it already)</a:t>
            </a:r>
          </a:p>
          <a:p>
            <a:pPr marL="548640" lvl="2">
              <a:spcBef>
                <a:spcPts val="600"/>
              </a:spcBef>
              <a:buClr>
                <a:schemeClr val="accent1"/>
              </a:buClr>
            </a:pPr>
            <a:r>
              <a:rPr lang="en-US" sz="1200" dirty="0">
                <a:solidFill>
                  <a:schemeClr val="tx2"/>
                </a:solidFill>
                <a:latin typeface="Courier New" panose="02070309020205020404" pitchFamily="49" charset="0"/>
                <a:cs typeface="Courier New" panose="02070309020205020404" pitchFamily="49" charset="0"/>
              </a:rPr>
              <a:t>poetry install</a:t>
            </a:r>
          </a:p>
          <a:p>
            <a:pPr marL="548640" lvl="2">
              <a:spcBef>
                <a:spcPts val="600"/>
              </a:spcBef>
              <a:buClr>
                <a:schemeClr val="accent1"/>
              </a:buClr>
            </a:pPr>
            <a:r>
              <a:rPr lang="en-US" sz="1200" dirty="0">
                <a:solidFill>
                  <a:schemeClr val="tx2"/>
                </a:solidFill>
                <a:latin typeface="Courier New" panose="02070309020205020404" pitchFamily="49" charset="0"/>
                <a:cs typeface="Courier New" panose="02070309020205020404" pitchFamily="49" charset="0"/>
              </a:rPr>
              <a:t>poetry run python prestart.py (sets up a new DB in this directory)</a:t>
            </a:r>
          </a:p>
          <a:p>
            <a:pPr marL="548640" lvl="2">
              <a:spcBef>
                <a:spcPts val="600"/>
              </a:spcBef>
              <a:buClr>
                <a:schemeClr val="accent1"/>
              </a:buClr>
            </a:pPr>
            <a:r>
              <a:rPr lang="en-US" sz="1200" dirty="0">
                <a:solidFill>
                  <a:schemeClr val="tx2"/>
                </a:solidFill>
                <a:latin typeface="Courier New" panose="02070309020205020404" pitchFamily="49" charset="0"/>
                <a:cs typeface="Courier New" panose="02070309020205020404" pitchFamily="49" charset="0"/>
              </a:rPr>
              <a:t>poetry run python app\main.py</a:t>
            </a:r>
          </a:p>
          <a:p>
            <a:pPr marL="548640" lvl="2">
              <a:spcBef>
                <a:spcPts val="600"/>
              </a:spcBef>
              <a:buClr>
                <a:schemeClr val="accent1"/>
              </a:buClr>
            </a:pPr>
            <a:r>
              <a:rPr lang="en-US" sz="1200" dirty="0">
                <a:solidFill>
                  <a:schemeClr val="tx2"/>
                </a:solidFill>
                <a:latin typeface="Courier New" panose="02070309020205020404" pitchFamily="49" charset="0"/>
                <a:cs typeface="Courier New" panose="02070309020205020404" pitchFamily="49" charset="0"/>
              </a:rPr>
              <a:t>Open </a:t>
            </a:r>
            <a:r>
              <a:rPr lang="en-US" sz="1200" dirty="0">
                <a:solidFill>
                  <a:schemeClr val="tx2"/>
                </a:solidFill>
                <a:latin typeface="Courier New" panose="02070309020205020404" pitchFamily="49" charset="0"/>
                <a:cs typeface="Courier New" panose="02070309020205020404" pitchFamily="49" charset="0"/>
                <a:hlinkClick r:id="rId4">
                  <a:extLst>
                    <a:ext uri="{A12FA001-AC4F-418D-AE19-62706E023703}">
                      <ahyp:hlinkClr xmlns:ahyp="http://schemas.microsoft.com/office/drawing/2018/hyperlinkcolor" val="tx"/>
                    </a:ext>
                  </a:extLst>
                </a:hlinkClick>
              </a:rPr>
              <a:t>http://localhost:8001</a:t>
            </a:r>
            <a:r>
              <a:rPr lang="en-US" sz="1200" dirty="0">
                <a:solidFill>
                  <a:schemeClr val="tx2"/>
                </a:solidFill>
                <a:latin typeface="Courier New" panose="02070309020205020404" pitchFamily="49" charset="0"/>
                <a:cs typeface="Courier New" panose="02070309020205020404" pitchFamily="49" charset="0"/>
              </a:rPr>
              <a:t> and http://localhost:8001/docs</a:t>
            </a:r>
          </a:p>
          <a:p>
            <a:pPr marL="274320" lvl="1">
              <a:spcBef>
                <a:spcPts val="600"/>
              </a:spcBef>
              <a:buClr>
                <a:schemeClr val="accent1"/>
              </a:buClr>
            </a:pPr>
            <a:r>
              <a:rPr lang="en-US" sz="1800" dirty="0">
                <a:solidFill>
                  <a:schemeClr val="tx1"/>
                </a:solidFill>
              </a:rPr>
              <a:t>Notice that now the API methods have prepended the string </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api</a:t>
            </a:r>
            <a:r>
              <a:rPr lang="en-US" sz="1800" dirty="0">
                <a:solidFill>
                  <a:schemeClr val="tx1"/>
                </a:solidFill>
                <a:latin typeface="Courier New" panose="02070309020205020404" pitchFamily="49" charset="0"/>
                <a:cs typeface="Courier New" panose="02070309020205020404" pitchFamily="49" charset="0"/>
              </a:rPr>
              <a:t>/v1</a:t>
            </a:r>
          </a:p>
          <a:p>
            <a:pPr marL="274320" lvl="1">
              <a:spcBef>
                <a:spcPts val="600"/>
              </a:spcBef>
              <a:buClr>
                <a:schemeClr val="accent1"/>
              </a:buClr>
            </a:pPr>
            <a:endParaRPr lang="en-US" sz="1800" dirty="0">
              <a:solidFill>
                <a:schemeClr val="tx1"/>
              </a:solidFill>
            </a:endParaRPr>
          </a:p>
          <a:p>
            <a:pPr marL="274320" lvl="1" indent="0">
              <a:buNone/>
            </a:pPr>
            <a:endParaRPr lang="en-US" sz="700" dirty="0"/>
          </a:p>
        </p:txBody>
      </p:sp>
    </p:spTree>
    <p:extLst>
      <p:ext uri="{BB962C8B-B14F-4D97-AF65-F5344CB8AC3E}">
        <p14:creationId xmlns:p14="http://schemas.microsoft.com/office/powerpoint/2010/main" val="17917184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(24): </a:t>
            </a:r>
            <a:r>
              <a:rPr lang="en-US" dirty="0"/>
              <a:t>Project Structure, Settings and API Versioning</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91</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a:bodyPr>
          <a:lstStyle/>
          <a:p>
            <a:pPr marL="274320" lvl="1">
              <a:spcBef>
                <a:spcPts val="600"/>
              </a:spcBef>
              <a:buClr>
                <a:schemeClr val="accent1"/>
              </a:buClr>
            </a:pPr>
            <a:r>
              <a:rPr lang="en-US" sz="1400" dirty="0">
                <a:solidFill>
                  <a:schemeClr val="tx1"/>
                </a:solidFill>
              </a:rPr>
              <a:t>Let’s explore now the changes applied to introduce versioning. Adding a new file </a:t>
            </a:r>
            <a:r>
              <a:rPr lang="en-US" sz="900" dirty="0">
                <a:latin typeface="Courier New" panose="02070309020205020404" pitchFamily="49" charset="0"/>
                <a:cs typeface="Courier New" panose="02070309020205020404" pitchFamily="49" charset="0"/>
              </a:rPr>
              <a:t>app/api_v1/api.py</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from </a:t>
            </a:r>
            <a:r>
              <a:rPr lang="en-US" sz="900" dirty="0" err="1">
                <a:solidFill>
                  <a:schemeClr val="tx2"/>
                </a:solidFill>
                <a:latin typeface="Courier New" panose="02070309020205020404" pitchFamily="49" charset="0"/>
                <a:cs typeface="Courier New" panose="02070309020205020404" pitchFamily="49" charset="0"/>
              </a:rPr>
              <a:t>fastapi</a:t>
            </a:r>
            <a:r>
              <a:rPr lang="en-US" sz="900" dirty="0">
                <a:solidFill>
                  <a:schemeClr val="tx2"/>
                </a:solidFill>
                <a:latin typeface="Courier New" panose="02070309020205020404" pitchFamily="49" charset="0"/>
                <a:cs typeface="Courier New" panose="02070309020205020404" pitchFamily="49" charset="0"/>
              </a:rPr>
              <a:t> import </a:t>
            </a:r>
            <a:r>
              <a:rPr lang="en-US" sz="900" dirty="0" err="1">
                <a:solidFill>
                  <a:schemeClr val="tx2"/>
                </a:solidFill>
                <a:latin typeface="Courier New" panose="02070309020205020404" pitchFamily="49" charset="0"/>
                <a:cs typeface="Courier New" panose="02070309020205020404" pitchFamily="49" charset="0"/>
              </a:rPr>
              <a:t>APIRouter</a:t>
            </a:r>
            <a:endParaRPr lang="en-US" sz="9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from app.api.api_v1.endpoints import recipe </a:t>
            </a:r>
          </a:p>
          <a:p>
            <a:pPr marL="320040" lvl="2" indent="0">
              <a:spcBef>
                <a:spcPts val="600"/>
              </a:spcBef>
              <a:buClr>
                <a:schemeClr val="accent1"/>
              </a:buClr>
              <a:buNone/>
            </a:pPr>
            <a:r>
              <a:rPr lang="en-US" sz="900" b="1" dirty="0">
                <a:solidFill>
                  <a:schemeClr val="tx2"/>
                </a:solidFill>
                <a:latin typeface="Courier New" panose="02070309020205020404" pitchFamily="49" charset="0"/>
                <a:cs typeface="Courier New" panose="02070309020205020404" pitchFamily="49" charset="0"/>
              </a:rPr>
              <a:t># Notice how the recipe endpoint logic is pulled in from </a:t>
            </a:r>
          </a:p>
          <a:p>
            <a:pPr marL="320040" lvl="2" indent="0">
              <a:spcBef>
                <a:spcPts val="600"/>
              </a:spcBef>
              <a:buClr>
                <a:schemeClr val="accent1"/>
              </a:buClr>
              <a:buNone/>
            </a:pPr>
            <a:r>
              <a:rPr lang="en-US" sz="900" b="1" dirty="0">
                <a:solidFill>
                  <a:schemeClr val="tx2"/>
                </a:solidFill>
                <a:latin typeface="Courier New" panose="02070309020205020404" pitchFamily="49" charset="0"/>
                <a:cs typeface="Courier New" panose="02070309020205020404" pitchFamily="49" charset="0"/>
              </a:rPr>
              <a:t># app/api.api_v1.endpoints.recipe.py</a:t>
            </a:r>
          </a:p>
          <a:p>
            <a:pPr marL="320040" lvl="2" indent="0">
              <a:spcBef>
                <a:spcPts val="600"/>
              </a:spcBef>
              <a:buClr>
                <a:schemeClr val="accent1"/>
              </a:buClr>
              <a:buNone/>
            </a:pPr>
            <a:r>
              <a:rPr lang="en-US" sz="900" dirty="0" err="1">
                <a:solidFill>
                  <a:schemeClr val="tx2"/>
                </a:solidFill>
                <a:latin typeface="Courier New" panose="02070309020205020404" pitchFamily="49" charset="0"/>
                <a:cs typeface="Courier New" panose="02070309020205020404" pitchFamily="49" charset="0"/>
              </a:rPr>
              <a:t>api_router</a:t>
            </a:r>
            <a:r>
              <a:rPr lang="en-US" sz="900" dirty="0">
                <a:solidFill>
                  <a:schemeClr val="tx2"/>
                </a:solidFill>
                <a:latin typeface="Courier New" panose="02070309020205020404" pitchFamily="49" charset="0"/>
                <a:cs typeface="Courier New" panose="02070309020205020404" pitchFamily="49" charset="0"/>
              </a:rPr>
              <a:t> = </a:t>
            </a:r>
            <a:r>
              <a:rPr lang="en-US" sz="900" dirty="0" err="1">
                <a:solidFill>
                  <a:schemeClr val="tx2"/>
                </a:solidFill>
                <a:latin typeface="Courier New" panose="02070309020205020404" pitchFamily="49" charset="0"/>
                <a:cs typeface="Courier New" panose="02070309020205020404" pitchFamily="49" charset="0"/>
              </a:rPr>
              <a:t>APIRouter</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900" dirty="0" err="1">
                <a:solidFill>
                  <a:schemeClr val="tx2"/>
                </a:solidFill>
                <a:latin typeface="Courier New" panose="02070309020205020404" pitchFamily="49" charset="0"/>
                <a:cs typeface="Courier New" panose="02070309020205020404" pitchFamily="49" charset="0"/>
              </a:rPr>
              <a:t>api_router.include_router</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recipe.router</a:t>
            </a:r>
            <a:r>
              <a:rPr lang="en-US" sz="900" dirty="0">
                <a:solidFill>
                  <a:schemeClr val="tx2"/>
                </a:solidFill>
                <a:latin typeface="Courier New" panose="02070309020205020404" pitchFamily="49" charset="0"/>
                <a:cs typeface="Courier New" panose="02070309020205020404" pitchFamily="49" charset="0"/>
              </a:rPr>
              <a:t>, prefix="/recipes", tags=["recipes"])</a:t>
            </a:r>
          </a:p>
          <a:p>
            <a:pPr marL="274320" lvl="1">
              <a:spcBef>
                <a:spcPts val="600"/>
              </a:spcBef>
              <a:buClr>
                <a:schemeClr val="accent1"/>
              </a:buClr>
            </a:pPr>
            <a:r>
              <a:rPr lang="en-US" sz="1400" dirty="0">
                <a:solidFill>
                  <a:schemeClr val="tx1"/>
                </a:solidFill>
              </a:rPr>
              <a:t>Then back in app/main.py we continue to stack the </a:t>
            </a:r>
            <a:r>
              <a:rPr lang="en-US" sz="1400" dirty="0" err="1">
                <a:solidFill>
                  <a:schemeClr val="tx1"/>
                </a:solidFill>
              </a:rPr>
              <a:t>FastAPI</a:t>
            </a:r>
            <a:r>
              <a:rPr lang="en-US" sz="1400" dirty="0">
                <a:solidFill>
                  <a:schemeClr val="tx1"/>
                </a:solidFill>
              </a:rPr>
              <a:t> routers. </a:t>
            </a:r>
          </a:p>
          <a:p>
            <a:pPr marL="548640" lvl="2">
              <a:spcBef>
                <a:spcPts val="600"/>
              </a:spcBef>
              <a:buClr>
                <a:schemeClr val="accent1"/>
              </a:buClr>
            </a:pPr>
            <a:r>
              <a:rPr lang="en-US" sz="1100" dirty="0">
                <a:solidFill>
                  <a:schemeClr val="tx1"/>
                </a:solidFill>
              </a:rPr>
              <a:t>In short, we stack prefixes of /</a:t>
            </a:r>
            <a:r>
              <a:rPr lang="en-US" sz="1100" dirty="0" err="1">
                <a:solidFill>
                  <a:schemeClr val="tx1"/>
                </a:solidFill>
              </a:rPr>
              <a:t>api</a:t>
            </a:r>
            <a:r>
              <a:rPr lang="en-US" sz="1100" dirty="0">
                <a:solidFill>
                  <a:schemeClr val="tx1"/>
                </a:solidFill>
              </a:rPr>
              <a:t>/v1 (from main.py) then recipes (from api.py). This creates the versioned routes we see in the documentation UI.</a:t>
            </a:r>
            <a:endParaRPr lang="en-US" sz="100" dirty="0">
              <a:solidFill>
                <a:schemeClr val="tx1"/>
              </a:solidFill>
            </a:endParaRPr>
          </a:p>
          <a:p>
            <a:pPr marL="320040" lvl="2" indent="0">
              <a:spcBef>
                <a:spcPts val="600"/>
              </a:spcBef>
              <a:buClr>
                <a:schemeClr val="accent1"/>
              </a:buClr>
              <a:buNone/>
            </a:pPr>
            <a:r>
              <a:rPr lang="en-US" sz="900" dirty="0" err="1">
                <a:solidFill>
                  <a:schemeClr val="tx2"/>
                </a:solidFill>
                <a:latin typeface="Courier New" panose="02070309020205020404" pitchFamily="49" charset="0"/>
                <a:cs typeface="Courier New" panose="02070309020205020404" pitchFamily="49" charset="0"/>
              </a:rPr>
              <a:t>root_router</a:t>
            </a:r>
            <a:r>
              <a:rPr lang="en-US" sz="900" dirty="0">
                <a:solidFill>
                  <a:schemeClr val="tx2"/>
                </a:solidFill>
                <a:latin typeface="Courier New" panose="02070309020205020404" pitchFamily="49" charset="0"/>
                <a:cs typeface="Courier New" panose="02070309020205020404" pitchFamily="49" charset="0"/>
              </a:rPr>
              <a:t> = </a:t>
            </a:r>
            <a:r>
              <a:rPr lang="en-US" sz="900" dirty="0" err="1">
                <a:solidFill>
                  <a:schemeClr val="tx2"/>
                </a:solidFill>
                <a:latin typeface="Courier New" panose="02070309020205020404" pitchFamily="49" charset="0"/>
                <a:cs typeface="Courier New" panose="02070309020205020404" pitchFamily="49" charset="0"/>
              </a:rPr>
              <a:t>APIRouter</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app = </a:t>
            </a:r>
            <a:r>
              <a:rPr lang="en-US" sz="900" dirty="0" err="1">
                <a:solidFill>
                  <a:schemeClr val="tx2"/>
                </a:solidFill>
                <a:latin typeface="Courier New" panose="02070309020205020404" pitchFamily="49" charset="0"/>
                <a:cs typeface="Courier New" panose="02070309020205020404" pitchFamily="49" charset="0"/>
              </a:rPr>
              <a:t>FastAPI</a:t>
            </a:r>
            <a:r>
              <a:rPr lang="en-US" sz="900" dirty="0">
                <a:solidFill>
                  <a:schemeClr val="tx2"/>
                </a:solidFill>
                <a:latin typeface="Courier New" panose="02070309020205020404" pitchFamily="49" charset="0"/>
                <a:cs typeface="Courier New" panose="02070309020205020404" pitchFamily="49" charset="0"/>
              </a:rPr>
              <a:t>(title="Recipe API", </a:t>
            </a:r>
            <a:r>
              <a:rPr lang="en-US" sz="900" dirty="0" err="1">
                <a:solidFill>
                  <a:schemeClr val="tx2"/>
                </a:solidFill>
                <a:latin typeface="Courier New" panose="02070309020205020404" pitchFamily="49" charset="0"/>
                <a:cs typeface="Courier New" panose="02070309020205020404" pitchFamily="49" charset="0"/>
              </a:rPr>
              <a:t>openapi_url</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openapi.json</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endParaRPr lang="en-US" sz="9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@root_router.get("/", </a:t>
            </a:r>
            <a:r>
              <a:rPr lang="en-US" sz="900" dirty="0" err="1">
                <a:solidFill>
                  <a:schemeClr val="tx2"/>
                </a:solidFill>
                <a:latin typeface="Courier New" panose="02070309020205020404" pitchFamily="49" charset="0"/>
                <a:cs typeface="Courier New" panose="02070309020205020404" pitchFamily="49" charset="0"/>
              </a:rPr>
              <a:t>status_code</a:t>
            </a:r>
            <a:r>
              <a:rPr lang="en-US" sz="900" dirty="0">
                <a:solidFill>
                  <a:schemeClr val="tx2"/>
                </a:solidFill>
                <a:latin typeface="Courier New" panose="02070309020205020404" pitchFamily="49" charset="0"/>
                <a:cs typeface="Courier New" panose="02070309020205020404" pitchFamily="49" charset="0"/>
              </a:rPr>
              <a:t>=200)</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def root(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request: Request,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db</a:t>
            </a:r>
            <a:r>
              <a:rPr lang="en-US" sz="900" dirty="0">
                <a:solidFill>
                  <a:schemeClr val="tx2"/>
                </a:solidFill>
                <a:latin typeface="Courier New" panose="02070309020205020404" pitchFamily="49" charset="0"/>
                <a:cs typeface="Courier New" panose="02070309020205020404" pitchFamily="49" charset="0"/>
              </a:rPr>
              <a:t>: Session = Depends(</a:t>
            </a:r>
            <a:r>
              <a:rPr lang="en-US" sz="900" dirty="0" err="1">
                <a:solidFill>
                  <a:schemeClr val="tx2"/>
                </a:solidFill>
                <a:latin typeface="Courier New" panose="02070309020205020404" pitchFamily="49" charset="0"/>
                <a:cs typeface="Courier New" panose="02070309020205020404" pitchFamily="49" charset="0"/>
              </a:rPr>
              <a:t>deps.get_db</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-&gt; </a:t>
            </a:r>
            <a:r>
              <a:rPr lang="en-US" sz="900" dirty="0" err="1">
                <a:solidFill>
                  <a:schemeClr val="tx2"/>
                </a:solidFill>
                <a:latin typeface="Courier New" panose="02070309020205020404" pitchFamily="49" charset="0"/>
                <a:cs typeface="Courier New" panose="02070309020205020404" pitchFamily="49" charset="0"/>
              </a:rPr>
              <a:t>dict</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recipes = </a:t>
            </a:r>
            <a:r>
              <a:rPr lang="en-US" sz="900" dirty="0" err="1">
                <a:solidFill>
                  <a:schemeClr val="tx2"/>
                </a:solidFill>
                <a:latin typeface="Courier New" panose="02070309020205020404" pitchFamily="49" charset="0"/>
                <a:cs typeface="Courier New" panose="02070309020205020404" pitchFamily="49" charset="0"/>
              </a:rPr>
              <a:t>crud.recipe.get_multi</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db</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db</a:t>
            </a:r>
            <a:r>
              <a:rPr lang="en-US" sz="900" dirty="0">
                <a:solidFill>
                  <a:schemeClr val="tx2"/>
                </a:solidFill>
                <a:latin typeface="Courier New" panose="02070309020205020404" pitchFamily="49" charset="0"/>
                <a:cs typeface="Courier New" panose="02070309020205020404" pitchFamily="49" charset="0"/>
              </a:rPr>
              <a:t>, limit=10)</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return </a:t>
            </a:r>
            <a:r>
              <a:rPr lang="en-US" sz="900" dirty="0" err="1">
                <a:solidFill>
                  <a:schemeClr val="tx2"/>
                </a:solidFill>
                <a:latin typeface="Courier New" panose="02070309020205020404" pitchFamily="49" charset="0"/>
                <a:cs typeface="Courier New" panose="02070309020205020404" pitchFamily="49" charset="0"/>
              </a:rPr>
              <a:t>TEMPLATES.TemplateResponse</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"index.html",</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{"request": request, "recipes": recipes},</a:t>
            </a:r>
          </a:p>
          <a:p>
            <a:pPr marL="320040" lvl="2" indent="0">
              <a:spcBef>
                <a:spcPts val="600"/>
              </a:spcBef>
              <a:buClr>
                <a:schemeClr val="accent1"/>
              </a:buClr>
              <a:buNone/>
            </a:pPr>
            <a:r>
              <a:rPr lang="en-US" sz="9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900" dirty="0" err="1">
                <a:solidFill>
                  <a:schemeClr val="tx2"/>
                </a:solidFill>
                <a:latin typeface="Courier New" panose="02070309020205020404" pitchFamily="49" charset="0"/>
                <a:cs typeface="Courier New" panose="02070309020205020404" pitchFamily="49" charset="0"/>
              </a:rPr>
              <a:t>app.include_router</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api_router</a:t>
            </a:r>
            <a:r>
              <a:rPr lang="en-US" sz="900" dirty="0">
                <a:solidFill>
                  <a:schemeClr val="tx2"/>
                </a:solidFill>
                <a:latin typeface="Courier New" panose="02070309020205020404" pitchFamily="49" charset="0"/>
                <a:cs typeface="Courier New" panose="02070309020205020404" pitchFamily="49" charset="0"/>
              </a:rPr>
              <a:t>, prefix=settings.API_V1_STR)  # &lt;----- API versioning</a:t>
            </a:r>
          </a:p>
          <a:p>
            <a:pPr marL="320040" lvl="2" indent="0">
              <a:spcBef>
                <a:spcPts val="600"/>
              </a:spcBef>
              <a:buClr>
                <a:schemeClr val="accent1"/>
              </a:buClr>
              <a:buNone/>
            </a:pPr>
            <a:r>
              <a:rPr lang="en-US" sz="900" dirty="0" err="1">
                <a:solidFill>
                  <a:schemeClr val="tx2"/>
                </a:solidFill>
                <a:latin typeface="Courier New" panose="02070309020205020404" pitchFamily="49" charset="0"/>
                <a:cs typeface="Courier New" panose="02070309020205020404" pitchFamily="49" charset="0"/>
              </a:rPr>
              <a:t>app.include_router</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root_router</a:t>
            </a:r>
            <a:r>
              <a:rPr lang="en-US" sz="9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endParaRPr lang="en-US" sz="9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05588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(25): </a:t>
            </a:r>
            <a:r>
              <a:rPr lang="en-US" dirty="0"/>
              <a:t>Project Structure, Settings and API Versioning</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92</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a:bodyPr>
          <a:lstStyle/>
          <a:p>
            <a:pPr marL="274320" lvl="1">
              <a:spcBef>
                <a:spcPts val="600"/>
              </a:spcBef>
              <a:buClr>
                <a:schemeClr val="accent1"/>
              </a:buClr>
            </a:pPr>
            <a:r>
              <a:rPr lang="en-US" sz="1800" dirty="0">
                <a:solidFill>
                  <a:schemeClr val="tx1"/>
                </a:solidFill>
              </a:rPr>
              <a:t>Now whenever we want to add new logic (e.g. a users API), we can simply define a new module in </a:t>
            </a:r>
            <a:r>
              <a:rPr lang="en-US" sz="1800" dirty="0">
                <a:solidFill>
                  <a:schemeClr val="tx1"/>
                </a:solidFill>
                <a:latin typeface="Courier New" panose="02070309020205020404" pitchFamily="49" charset="0"/>
                <a:cs typeface="Courier New" panose="02070309020205020404" pitchFamily="49" charset="0"/>
              </a:rPr>
              <a:t>app/</a:t>
            </a:r>
            <a:r>
              <a:rPr lang="en-US" sz="1800" dirty="0" err="1">
                <a:solidFill>
                  <a:schemeClr val="tx1"/>
                </a:solidFill>
                <a:latin typeface="Courier New" panose="02070309020205020404" pitchFamily="49" charset="0"/>
                <a:cs typeface="Courier New" panose="02070309020205020404" pitchFamily="49" charset="0"/>
              </a:rPr>
              <a:t>api</a:t>
            </a:r>
            <a:r>
              <a:rPr lang="en-US" sz="1800" dirty="0">
                <a:solidFill>
                  <a:schemeClr val="tx1"/>
                </a:solidFill>
                <a:latin typeface="Courier New" panose="02070309020205020404" pitchFamily="49" charset="0"/>
                <a:cs typeface="Courier New" panose="02070309020205020404" pitchFamily="49" charset="0"/>
              </a:rPr>
              <a:t>/api_v1/endpoints</a:t>
            </a:r>
            <a:r>
              <a:rPr lang="en-US" sz="1800" dirty="0">
                <a:solidFill>
                  <a:schemeClr val="tx1"/>
                </a:solidFill>
              </a:rPr>
              <a:t>. If we want to create a v2 API, we have a structure that allows for that.</a:t>
            </a:r>
            <a:endParaRPr lang="en-US" sz="105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022318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(26): </a:t>
            </a:r>
            <a:r>
              <a:rPr lang="en-US" dirty="0"/>
              <a:t>Asynchronous Performance Improvement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93</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a:bodyPr>
          <a:lstStyle/>
          <a:p>
            <a:pPr marL="274320" lvl="1">
              <a:spcBef>
                <a:spcPts val="600"/>
              </a:spcBef>
              <a:buClr>
                <a:schemeClr val="accent1"/>
              </a:buClr>
            </a:pPr>
            <a:r>
              <a:rPr lang="en-US" sz="1800" dirty="0">
                <a:solidFill>
                  <a:schemeClr val="tx1"/>
                </a:solidFill>
              </a:rPr>
              <a:t>Now whenever we want to add new logic (e.g. a users API), we can simply define a new module in app/</a:t>
            </a:r>
            <a:r>
              <a:rPr lang="en-US" sz="1800" dirty="0" err="1">
                <a:solidFill>
                  <a:schemeClr val="tx1"/>
                </a:solidFill>
              </a:rPr>
              <a:t>api</a:t>
            </a:r>
            <a:r>
              <a:rPr lang="en-US" sz="1800" dirty="0">
                <a:solidFill>
                  <a:schemeClr val="tx1"/>
                </a:solidFill>
              </a:rPr>
              <a:t>/api_v1/endpoints. If we want to create a v2 API, we have a structure that allows for that.</a:t>
            </a:r>
            <a:endParaRPr lang="en-US" sz="105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8289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74B703-DAF9-2BD6-CE55-EA8B6FECE7DD}"/>
              </a:ext>
            </a:extLst>
          </p:cNvPr>
          <p:cNvSpPr>
            <a:spLocks noGrp="1"/>
          </p:cNvSpPr>
          <p:nvPr>
            <p:ph type="title"/>
          </p:nvPr>
        </p:nvSpPr>
        <p:spPr/>
        <p:txBody>
          <a:bodyPr/>
          <a:lstStyle/>
          <a:p>
            <a:r>
              <a:rPr lang="en-GB" dirty="0"/>
              <a:t>Python </a:t>
            </a:r>
            <a:r>
              <a:rPr lang="en-GB" dirty="0" err="1"/>
              <a:t>Asyncio</a:t>
            </a:r>
            <a:r>
              <a:rPr lang="en-GB" dirty="0"/>
              <a:t> and Concurrent Code</a:t>
            </a:r>
          </a:p>
        </p:txBody>
      </p:sp>
      <p:sp>
        <p:nvSpPr>
          <p:cNvPr id="3" name="Marcador de número de diapositiva 2">
            <a:extLst>
              <a:ext uri="{FF2B5EF4-FFF2-40B4-BE49-F238E27FC236}">
                <a16:creationId xmlns:a16="http://schemas.microsoft.com/office/drawing/2014/main" id="{BBCC8CFE-B32A-2189-67C5-E1D323612730}"/>
              </a:ext>
            </a:extLst>
          </p:cNvPr>
          <p:cNvSpPr>
            <a:spLocks noGrp="1"/>
          </p:cNvSpPr>
          <p:nvPr>
            <p:ph type="sldNum" sz="quarter" idx="12"/>
          </p:nvPr>
        </p:nvSpPr>
        <p:spPr/>
        <p:txBody>
          <a:bodyPr/>
          <a:lstStyle/>
          <a:p>
            <a:fld id="{132FADFE-3B8F-471C-ABF0-DBC7717ECBBC}" type="slidenum">
              <a:rPr lang="es-ES" smtClean="0"/>
              <a:pPr/>
              <a:t>94</a:t>
            </a:fld>
            <a:endParaRPr lang="es-ES"/>
          </a:p>
        </p:txBody>
      </p:sp>
      <p:sp>
        <p:nvSpPr>
          <p:cNvPr id="4" name="Marcador de contenido 3">
            <a:extLst>
              <a:ext uri="{FF2B5EF4-FFF2-40B4-BE49-F238E27FC236}">
                <a16:creationId xmlns:a16="http://schemas.microsoft.com/office/drawing/2014/main" id="{D23C8A03-F4DD-0486-EF06-2DFD5C1D1CA9}"/>
              </a:ext>
            </a:extLst>
          </p:cNvPr>
          <p:cNvSpPr>
            <a:spLocks noGrp="1"/>
          </p:cNvSpPr>
          <p:nvPr>
            <p:ph sz="quarter" idx="1"/>
          </p:nvPr>
        </p:nvSpPr>
        <p:spPr/>
        <p:txBody>
          <a:bodyPr>
            <a:normAutofit fontScale="62500" lnSpcReduction="20000"/>
          </a:bodyPr>
          <a:lstStyle/>
          <a:p>
            <a:r>
              <a:rPr lang="en-US" dirty="0"/>
              <a:t>Concurrency is about dealing with lots of things at once. Parallelism is about doing lots of things at once.</a:t>
            </a:r>
          </a:p>
          <a:p>
            <a:r>
              <a:rPr lang="en-US" dirty="0"/>
              <a:t>In Python 3.4 the </a:t>
            </a:r>
            <a:r>
              <a:rPr lang="en-US" dirty="0" err="1">
                <a:hlinkClick r:id="rId2"/>
              </a:rPr>
              <a:t>asyncio</a:t>
            </a:r>
            <a:r>
              <a:rPr lang="en-US" dirty="0"/>
              <a:t> library was introduced. </a:t>
            </a:r>
          </a:p>
          <a:p>
            <a:pPr lvl="1"/>
            <a:r>
              <a:rPr lang="en-US" dirty="0"/>
              <a:t>This was one of the most significant additions to the Python language in its history</a:t>
            </a:r>
          </a:p>
          <a:p>
            <a:r>
              <a:rPr lang="en-US" dirty="0"/>
              <a:t>Async IO is a great fit for IO-bound network code (which is most APIs), where you have to wait for something, for example:</a:t>
            </a:r>
          </a:p>
          <a:p>
            <a:pPr lvl="1"/>
            <a:r>
              <a:rPr lang="en-US" dirty="0"/>
              <a:t>Fetching data from other APIs</a:t>
            </a:r>
          </a:p>
          <a:p>
            <a:pPr lvl="1"/>
            <a:r>
              <a:rPr lang="en-US" dirty="0"/>
              <a:t>Receiving data over a network (e.g. from a client browser)</a:t>
            </a:r>
          </a:p>
          <a:p>
            <a:pPr lvl="1"/>
            <a:r>
              <a:rPr lang="en-US" dirty="0"/>
              <a:t>Querying a database</a:t>
            </a:r>
          </a:p>
          <a:p>
            <a:pPr lvl="1"/>
            <a:r>
              <a:rPr lang="en-US" dirty="0"/>
              <a:t>Reading the contents of a file</a:t>
            </a:r>
          </a:p>
          <a:p>
            <a:r>
              <a:rPr lang="en-US" dirty="0"/>
              <a:t>The event loop is the core of every </a:t>
            </a:r>
            <a:r>
              <a:rPr lang="en-US" dirty="0" err="1">
                <a:latin typeface="Courier New" panose="02070309020205020404" pitchFamily="49" charset="0"/>
                <a:cs typeface="Courier New" panose="02070309020205020404" pitchFamily="49" charset="0"/>
              </a:rPr>
              <a:t>asyncio</a:t>
            </a:r>
            <a:r>
              <a:rPr lang="en-US" dirty="0"/>
              <a:t> application. Event loops run asynchronous tasks and callbacks, perform network IO operations, and run subprocesses.</a:t>
            </a:r>
          </a:p>
          <a:p>
            <a:r>
              <a:rPr lang="en-US" dirty="0"/>
              <a:t>“Hello world” example in </a:t>
            </a:r>
            <a:r>
              <a:rPr lang="en-US" dirty="0" err="1">
                <a:latin typeface="Courier New" panose="02070309020205020404" pitchFamily="49" charset="0"/>
                <a:cs typeface="Courier New" panose="02070309020205020404" pitchFamily="49" charset="0"/>
              </a:rPr>
              <a:t>asyncio</a:t>
            </a:r>
            <a:r>
              <a:rPr lang="en-US" dirty="0"/>
              <a:t>:</a:t>
            </a:r>
          </a:p>
          <a:p>
            <a:pPr marL="274320" lvl="1" indent="0">
              <a:buNone/>
            </a:pPr>
            <a:r>
              <a:rPr lang="es-ES" dirty="0" err="1">
                <a:latin typeface="Courier New" panose="02070309020205020404" pitchFamily="49" charset="0"/>
                <a:cs typeface="Courier New" panose="02070309020205020404" pitchFamily="49" charset="0"/>
              </a:rPr>
              <a:t>async</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def</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main</a:t>
            </a:r>
            <a:r>
              <a:rPr lang="es-E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asycn</a:t>
            </a:r>
            <a:r>
              <a:rPr lang="en-US" dirty="0">
                <a:latin typeface="Courier New" panose="02070309020205020404" pitchFamily="49" charset="0"/>
                <a:cs typeface="Courier New" panose="02070309020205020404" pitchFamily="49" charset="0"/>
              </a:rPr>
              <a:t> keyword defines method as a coroutine</a:t>
            </a:r>
            <a:endParaRPr lang="es-ES" dirty="0">
              <a:latin typeface="Courier New" panose="02070309020205020404" pitchFamily="49" charset="0"/>
              <a:cs typeface="Courier New" panose="02070309020205020404" pitchFamily="49" charset="0"/>
            </a:endParaRPr>
          </a:p>
          <a:p>
            <a:pPr marL="274320" lvl="1" indent="0">
              <a:buNone/>
            </a:pPr>
            <a:r>
              <a:rPr lang="es-ES"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await keyword, this is instructing the program that this is a </a:t>
            </a:r>
          </a:p>
          <a:p>
            <a:pPr marL="274320" lvl="1" indent="0">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suspendable</a:t>
            </a:r>
            <a:r>
              <a:rPr lang="en-US" dirty="0">
                <a:latin typeface="Courier New" panose="02070309020205020404" pitchFamily="49" charset="0"/>
                <a:cs typeface="Courier New" panose="02070309020205020404" pitchFamily="49" charset="0"/>
              </a:rPr>
              <a:t> point” in the coroutine</a:t>
            </a:r>
            <a:endParaRPr lang="es-ES" dirty="0">
              <a:latin typeface="Courier New" panose="02070309020205020404" pitchFamily="49" charset="0"/>
              <a:cs typeface="Courier New" panose="02070309020205020404" pitchFamily="49" charset="0"/>
            </a:endParaRPr>
          </a:p>
          <a:p>
            <a:pPr marL="274320" lvl="1" indent="0">
              <a:buNone/>
            </a:pP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await</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asyncio.sleep</a:t>
            </a:r>
            <a:r>
              <a:rPr lang="es-ES" dirty="0">
                <a:latin typeface="Courier New" panose="02070309020205020404" pitchFamily="49" charset="0"/>
                <a:cs typeface="Courier New" panose="02070309020205020404" pitchFamily="49" charset="0"/>
              </a:rPr>
              <a:t>(1)</a:t>
            </a:r>
          </a:p>
          <a:p>
            <a:pPr marL="274320" lvl="1" indent="0">
              <a:buNone/>
            </a:pP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print</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hello</a:t>
            </a:r>
            <a:r>
              <a:rPr lang="es-ES" dirty="0">
                <a:latin typeface="Courier New" panose="02070309020205020404" pitchFamily="49" charset="0"/>
                <a:cs typeface="Courier New" panose="02070309020205020404" pitchFamily="49" charset="0"/>
              </a:rPr>
              <a:t>')</a:t>
            </a:r>
          </a:p>
          <a:p>
            <a:pPr marL="274320" lvl="1" indent="0">
              <a:buNone/>
            </a:pPr>
            <a:r>
              <a:rPr lang="es-ES" dirty="0" err="1">
                <a:latin typeface="Courier New" panose="02070309020205020404" pitchFamily="49" charset="0"/>
                <a:cs typeface="Courier New" panose="02070309020205020404" pitchFamily="49" charset="0"/>
              </a:rPr>
              <a:t>asyncio.run</a:t>
            </a:r>
            <a:r>
              <a:rPr lang="es-ES" dirty="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main</a:t>
            </a:r>
            <a:r>
              <a:rPr lang="es-E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581238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(27): </a:t>
            </a:r>
            <a:r>
              <a:rPr lang="en-US" dirty="0"/>
              <a:t>Async IO Path Operations</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95</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fontScale="40000" lnSpcReduction="20000"/>
          </a:bodyPr>
          <a:lstStyle/>
          <a:p>
            <a:pPr marL="274320" lvl="1">
              <a:spcBef>
                <a:spcPts val="600"/>
              </a:spcBef>
              <a:buClr>
                <a:schemeClr val="accent1"/>
              </a:buClr>
            </a:pPr>
            <a:r>
              <a:rPr lang="en-US" sz="1800" dirty="0">
                <a:solidFill>
                  <a:schemeClr val="tx1"/>
                </a:solidFill>
              </a:rPr>
              <a:t>Let’s now create a asynchronous REST API endpoint:</a:t>
            </a:r>
          </a:p>
          <a:p>
            <a:pPr marL="548640" lvl="2">
              <a:spcBef>
                <a:spcPts val="600"/>
              </a:spcBef>
              <a:buClr>
                <a:schemeClr val="accent1"/>
              </a:buClr>
            </a:pPr>
            <a:r>
              <a:rPr lang="en-US" sz="1500" dirty="0">
                <a:solidFill>
                  <a:schemeClr val="tx1"/>
                </a:solidFill>
                <a:latin typeface="Courier New" panose="02070309020205020404" pitchFamily="49" charset="0"/>
                <a:cs typeface="Courier New" panose="02070309020205020404" pitchFamily="49" charset="0"/>
              </a:rPr>
              <a:t>/</a:t>
            </a:r>
            <a:r>
              <a:rPr lang="en-US" sz="1500" dirty="0" err="1">
                <a:solidFill>
                  <a:schemeClr val="tx1"/>
                </a:solidFill>
                <a:latin typeface="Courier New" panose="02070309020205020404" pitchFamily="49" charset="0"/>
                <a:cs typeface="Courier New" panose="02070309020205020404" pitchFamily="49" charset="0"/>
              </a:rPr>
              <a:t>api</a:t>
            </a:r>
            <a:r>
              <a:rPr lang="en-US" sz="1500" dirty="0">
                <a:solidFill>
                  <a:schemeClr val="tx1"/>
                </a:solidFill>
                <a:latin typeface="Courier New" panose="02070309020205020404" pitchFamily="49" charset="0"/>
                <a:cs typeface="Courier New" panose="02070309020205020404" pitchFamily="49" charset="0"/>
              </a:rPr>
              <a:t>/v1/recipes/ideas/async</a:t>
            </a:r>
          </a:p>
          <a:p>
            <a:pPr marL="548640" lvl="2">
              <a:spcBef>
                <a:spcPts val="600"/>
              </a:spcBef>
              <a:buClr>
                <a:schemeClr val="accent1"/>
              </a:buClr>
            </a:pPr>
            <a:r>
              <a:rPr lang="en-US" sz="1500" dirty="0">
                <a:solidFill>
                  <a:schemeClr val="tx1"/>
                </a:solidFill>
                <a:latin typeface="Courier New" panose="02070309020205020404" pitchFamily="49" charset="0"/>
                <a:cs typeface="Courier New" panose="02070309020205020404" pitchFamily="49" charset="0"/>
              </a:rPr>
              <a:t>/</a:t>
            </a:r>
            <a:r>
              <a:rPr lang="en-US" sz="1500" dirty="0" err="1">
                <a:solidFill>
                  <a:schemeClr val="tx1"/>
                </a:solidFill>
                <a:latin typeface="Courier New" panose="02070309020205020404" pitchFamily="49" charset="0"/>
                <a:cs typeface="Courier New" panose="02070309020205020404" pitchFamily="49" charset="0"/>
              </a:rPr>
              <a:t>api</a:t>
            </a:r>
            <a:r>
              <a:rPr lang="en-US" sz="1500" dirty="0">
                <a:solidFill>
                  <a:schemeClr val="tx1"/>
                </a:solidFill>
                <a:latin typeface="Courier New" panose="02070309020205020404" pitchFamily="49" charset="0"/>
                <a:cs typeface="Courier New" panose="02070309020205020404" pitchFamily="49" charset="0"/>
              </a:rPr>
              <a:t>/v1/recipes/ideas</a:t>
            </a:r>
            <a:endParaRPr lang="en-US" sz="1500" dirty="0">
              <a:latin typeface="Courier New" panose="02070309020205020404" pitchFamily="49" charset="0"/>
              <a:cs typeface="Courier New" panose="02070309020205020404" pitchFamily="49" charset="0"/>
            </a:endParaRPr>
          </a:p>
          <a:p>
            <a:pPr marL="274320" lvl="1">
              <a:spcBef>
                <a:spcPts val="600"/>
              </a:spcBef>
              <a:buClr>
                <a:schemeClr val="accent1"/>
              </a:buClr>
            </a:pPr>
            <a:r>
              <a:rPr lang="en-US" sz="1800" dirty="0">
                <a:solidFill>
                  <a:schemeClr val="tx1"/>
                </a:solidFill>
              </a:rPr>
              <a:t>These are two new endpoints that both do the same thing: fetch top recipes from three different subreddits and return them to the client.</a:t>
            </a:r>
          </a:p>
          <a:p>
            <a:pPr marL="274320" lvl="1">
              <a:spcBef>
                <a:spcPts val="600"/>
              </a:spcBef>
              <a:buClr>
                <a:schemeClr val="accent1"/>
              </a:buClr>
            </a:pPr>
            <a:r>
              <a:rPr lang="en-US" sz="1800" dirty="0">
                <a:solidFill>
                  <a:schemeClr val="tx1"/>
                </a:solidFill>
              </a:rPr>
              <a:t>Changes must be applied to file </a:t>
            </a:r>
            <a:r>
              <a:rPr lang="fr-FR" sz="1800" dirty="0">
                <a:solidFill>
                  <a:schemeClr val="tx1"/>
                </a:solidFill>
                <a:latin typeface="Courier New" panose="02070309020205020404" pitchFamily="49" charset="0"/>
                <a:cs typeface="Courier New" panose="02070309020205020404" pitchFamily="49" charset="0"/>
              </a:rPr>
              <a:t>app/api_v1/</a:t>
            </a:r>
            <a:r>
              <a:rPr lang="fr-FR" sz="1800" dirty="0" err="1">
                <a:solidFill>
                  <a:schemeClr val="tx1"/>
                </a:solidFill>
                <a:latin typeface="Courier New" panose="02070309020205020404" pitchFamily="49" charset="0"/>
                <a:cs typeface="Courier New" panose="02070309020205020404" pitchFamily="49" charset="0"/>
              </a:rPr>
              <a:t>endpoints</a:t>
            </a:r>
            <a:r>
              <a:rPr lang="fr-FR" sz="1800" dirty="0">
                <a:solidFill>
                  <a:schemeClr val="tx1"/>
                </a:solidFill>
                <a:latin typeface="Courier New" panose="02070309020205020404" pitchFamily="49" charset="0"/>
                <a:cs typeface="Courier New" panose="02070309020205020404" pitchFamily="49" charset="0"/>
              </a:rPr>
              <a:t>/recipe.py</a:t>
            </a:r>
            <a:r>
              <a:rPr lang="fr-FR" sz="1800" dirty="0">
                <a:solidFill>
                  <a:schemeClr val="tx1"/>
                </a:solidFill>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import </a:t>
            </a:r>
            <a:r>
              <a:rPr lang="fr-FR" sz="2500" dirty="0" err="1">
                <a:solidFill>
                  <a:schemeClr val="tx2"/>
                </a:solidFill>
                <a:latin typeface="Courier New" panose="02070309020205020404" pitchFamily="49" charset="0"/>
                <a:cs typeface="Courier New" panose="02070309020205020404" pitchFamily="49" charset="0"/>
              </a:rPr>
              <a:t>httpx</a:t>
            </a:r>
            <a:r>
              <a:rPr lang="fr-FR" sz="2500" dirty="0">
                <a:solidFill>
                  <a:schemeClr val="tx2"/>
                </a:solidFill>
                <a:latin typeface="Courier New" panose="02070309020205020404" pitchFamily="49" charset="0"/>
                <a:cs typeface="Courier New" panose="02070309020205020404" pitchFamily="49" charset="0"/>
              </a:rPr>
              <a:t>  # </a:t>
            </a:r>
            <a:r>
              <a:rPr lang="en-US" sz="2500" dirty="0">
                <a:solidFill>
                  <a:schemeClr val="tx2"/>
                </a:solidFill>
                <a:latin typeface="Courier New" panose="02070309020205020404" pitchFamily="49" charset="0"/>
                <a:cs typeface="Courier New" panose="02070309020205020404" pitchFamily="49" charset="0"/>
              </a:rPr>
              <a:t>HTTP client similar to the requests library, </a:t>
            </a:r>
            <a:r>
              <a:rPr lang="es-ES" sz="2500" dirty="0">
                <a:solidFill>
                  <a:schemeClr val="tx2"/>
                </a:solidFill>
                <a:latin typeface="Courier New" panose="02070309020205020404" pitchFamily="49" charset="0"/>
                <a:cs typeface="Courier New" panose="02070309020205020404" pitchFamily="49" charset="0"/>
              </a:rPr>
              <a:t>can </a:t>
            </a:r>
            <a:r>
              <a:rPr lang="es-ES" sz="2500" dirty="0" err="1">
                <a:solidFill>
                  <a:schemeClr val="tx2"/>
                </a:solidFill>
                <a:latin typeface="Courier New" panose="02070309020205020404" pitchFamily="49" charset="0"/>
                <a:cs typeface="Courier New" panose="02070309020205020404" pitchFamily="49" charset="0"/>
              </a:rPr>
              <a:t>handle</a:t>
            </a:r>
            <a:r>
              <a:rPr lang="es-ES" sz="2500" dirty="0">
                <a:solidFill>
                  <a:schemeClr val="tx2"/>
                </a:solidFill>
                <a:latin typeface="Courier New" panose="02070309020205020404" pitchFamily="49" charset="0"/>
                <a:cs typeface="Courier New" panose="02070309020205020404" pitchFamily="49" charset="0"/>
              </a:rPr>
              <a:t> </a:t>
            </a:r>
            <a:r>
              <a:rPr lang="es-ES" sz="2500" dirty="0" err="1">
                <a:solidFill>
                  <a:schemeClr val="tx2"/>
                </a:solidFill>
                <a:latin typeface="Courier New" panose="02070309020205020404" pitchFamily="49" charset="0"/>
                <a:cs typeface="Courier New" panose="02070309020205020404" pitchFamily="49" charset="0"/>
              </a:rPr>
              <a:t>async</a:t>
            </a:r>
            <a:r>
              <a:rPr lang="es-ES" sz="2500" dirty="0">
                <a:solidFill>
                  <a:schemeClr val="tx2"/>
                </a:solidFill>
                <a:latin typeface="Courier New" panose="02070309020205020404" pitchFamily="49" charset="0"/>
                <a:cs typeface="Courier New" panose="02070309020205020404" pitchFamily="49" charset="0"/>
              </a:rPr>
              <a:t> </a:t>
            </a:r>
            <a:r>
              <a:rPr lang="es-ES" sz="2500" dirty="0" err="1">
                <a:solidFill>
                  <a:schemeClr val="tx2"/>
                </a:solidFill>
                <a:latin typeface="Courier New" panose="02070309020205020404" pitchFamily="49" charset="0"/>
                <a:cs typeface="Courier New" panose="02070309020205020404" pitchFamily="49" charset="0"/>
              </a:rPr>
              <a:t>calls</a:t>
            </a: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fr-FR" sz="2500" dirty="0" err="1">
                <a:solidFill>
                  <a:schemeClr val="tx2"/>
                </a:solidFill>
                <a:latin typeface="Courier New" panose="02070309020205020404" pitchFamily="49" charset="0"/>
                <a:cs typeface="Courier New" panose="02070309020205020404" pitchFamily="49" charset="0"/>
              </a:rPr>
              <a:t>def</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get_reddit_top</a:t>
            </a:r>
            <a:r>
              <a:rPr lang="fr-FR" sz="2500" dirty="0">
                <a:solidFill>
                  <a:schemeClr val="tx2"/>
                </a:solidFill>
                <a:latin typeface="Courier New" panose="02070309020205020404" pitchFamily="49" charset="0"/>
                <a:cs typeface="Courier New" panose="02070309020205020404" pitchFamily="49" charset="0"/>
              </a:rPr>
              <a:t>(</a:t>
            </a:r>
            <a:r>
              <a:rPr lang="fr-FR" sz="2500" dirty="0" err="1">
                <a:solidFill>
                  <a:schemeClr val="tx2"/>
                </a:solidFill>
                <a:latin typeface="Courier New" panose="02070309020205020404" pitchFamily="49" charset="0"/>
                <a:cs typeface="Courier New" panose="02070309020205020404" pitchFamily="49" charset="0"/>
              </a:rPr>
              <a:t>subreddit</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str</a:t>
            </a:r>
            <a:r>
              <a:rPr lang="fr-FR" sz="2500" dirty="0">
                <a:solidFill>
                  <a:schemeClr val="tx2"/>
                </a:solidFill>
                <a:latin typeface="Courier New" panose="02070309020205020404" pitchFamily="49" charset="0"/>
                <a:cs typeface="Courier New" panose="02070309020205020404" pitchFamily="49" charset="0"/>
              </a:rPr>
              <a:t>, data: dict) -&gt; None:</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response</a:t>
            </a:r>
            <a:r>
              <a:rPr lang="fr-FR" sz="2500" dirty="0">
                <a:solidFill>
                  <a:schemeClr val="tx2"/>
                </a:solidFill>
                <a:latin typeface="Courier New" panose="02070309020205020404" pitchFamily="49" charset="0"/>
                <a:cs typeface="Courier New" panose="02070309020205020404" pitchFamily="49" charset="0"/>
              </a:rPr>
              <a:t> = </a:t>
            </a:r>
            <a:r>
              <a:rPr lang="fr-FR" sz="2500" dirty="0" err="1">
                <a:solidFill>
                  <a:schemeClr val="tx2"/>
                </a:solidFill>
                <a:latin typeface="Courier New" panose="02070309020205020404" pitchFamily="49" charset="0"/>
                <a:cs typeface="Courier New" panose="02070309020205020404" pitchFamily="49" charset="0"/>
              </a:rPr>
              <a:t>httpx.get</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f"https</a:t>
            </a:r>
            <a:r>
              <a:rPr lang="fr-FR" sz="2500" dirty="0">
                <a:solidFill>
                  <a:schemeClr val="tx2"/>
                </a:solidFill>
                <a:latin typeface="Courier New" panose="02070309020205020404" pitchFamily="49" charset="0"/>
                <a:cs typeface="Courier New" panose="02070309020205020404" pitchFamily="49" charset="0"/>
              </a:rPr>
              <a:t>://www.reddit.com/r/{subreddit}/top.json?sort=top&amp;t=day&amp;limit=5",</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headers={"User-agent": "</a:t>
            </a:r>
            <a:r>
              <a:rPr lang="fr-FR" sz="2500" dirty="0" err="1">
                <a:solidFill>
                  <a:schemeClr val="tx2"/>
                </a:solidFill>
                <a:latin typeface="Courier New" panose="02070309020205020404" pitchFamily="49" charset="0"/>
                <a:cs typeface="Courier New" panose="02070309020205020404" pitchFamily="49" charset="0"/>
              </a:rPr>
              <a:t>recipe</a:t>
            </a:r>
            <a:r>
              <a:rPr lang="fr-FR" sz="2500" dirty="0">
                <a:solidFill>
                  <a:schemeClr val="tx2"/>
                </a:solidFill>
                <a:latin typeface="Courier New" panose="02070309020205020404" pitchFamily="49" charset="0"/>
                <a:cs typeface="Courier New" panose="02070309020205020404" pitchFamily="49" charset="0"/>
              </a:rPr>
              <a:t> bot 0.1"},</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  # </a:t>
            </a:r>
            <a:r>
              <a:rPr lang="en-US" sz="2500" dirty="0">
                <a:solidFill>
                  <a:schemeClr val="tx2"/>
                </a:solidFill>
                <a:latin typeface="Courier New" panose="02070309020205020404" pitchFamily="49" charset="0"/>
                <a:cs typeface="Courier New" panose="02070309020205020404" pitchFamily="49" charset="0"/>
              </a:rPr>
              <a:t>GET HTTP call to reddit, grabbing the first 5 results.</a:t>
            </a: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subreddit_recipes</a:t>
            </a:r>
            <a:r>
              <a:rPr lang="fr-FR" sz="2500" dirty="0">
                <a:solidFill>
                  <a:schemeClr val="tx2"/>
                </a:solidFill>
                <a:latin typeface="Courier New" panose="02070309020205020404" pitchFamily="49" charset="0"/>
                <a:cs typeface="Courier New" panose="02070309020205020404" pitchFamily="49" charset="0"/>
              </a:rPr>
              <a:t> = </a:t>
            </a:r>
            <a:r>
              <a:rPr lang="fr-FR" sz="2500" dirty="0" err="1">
                <a:solidFill>
                  <a:schemeClr val="tx2"/>
                </a:solidFill>
                <a:latin typeface="Courier New" panose="02070309020205020404" pitchFamily="49" charset="0"/>
                <a:cs typeface="Courier New" panose="02070309020205020404" pitchFamily="49" charset="0"/>
              </a:rPr>
              <a:t>response.json</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subreddit_data</a:t>
            </a:r>
            <a:r>
              <a:rPr lang="fr-FR" sz="2500" dirty="0">
                <a:solidFill>
                  <a:schemeClr val="tx2"/>
                </a:solidFill>
                <a:latin typeface="Courier New" panose="02070309020205020404" pitchFamily="49" charset="0"/>
                <a:cs typeface="Courier New" panose="02070309020205020404" pitchFamily="49" charset="0"/>
              </a:rPr>
              <a:t> = []</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for entry in </a:t>
            </a:r>
            <a:r>
              <a:rPr lang="fr-FR" sz="2500" dirty="0" err="1">
                <a:solidFill>
                  <a:schemeClr val="tx2"/>
                </a:solidFill>
                <a:latin typeface="Courier New" panose="02070309020205020404" pitchFamily="49" charset="0"/>
                <a:cs typeface="Courier New" panose="02070309020205020404" pitchFamily="49" charset="0"/>
              </a:rPr>
              <a:t>subreddit_recipes</a:t>
            </a:r>
            <a:r>
              <a:rPr lang="fr-FR" sz="2500" dirty="0">
                <a:solidFill>
                  <a:schemeClr val="tx2"/>
                </a:solidFill>
                <a:latin typeface="Courier New" panose="02070309020205020404" pitchFamily="49" charset="0"/>
                <a:cs typeface="Courier New" panose="02070309020205020404" pitchFamily="49" charset="0"/>
              </a:rPr>
              <a:t>["data"]["</a:t>
            </a:r>
            <a:r>
              <a:rPr lang="fr-FR" sz="2500" dirty="0" err="1">
                <a:solidFill>
                  <a:schemeClr val="tx2"/>
                </a:solidFill>
                <a:latin typeface="Courier New" panose="02070309020205020404" pitchFamily="49" charset="0"/>
                <a:cs typeface="Courier New" panose="02070309020205020404" pitchFamily="49" charset="0"/>
              </a:rPr>
              <a:t>children</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score = entry["data"]["score"]</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title</a:t>
            </a:r>
            <a:r>
              <a:rPr lang="fr-FR" sz="2500" dirty="0">
                <a:solidFill>
                  <a:schemeClr val="tx2"/>
                </a:solidFill>
                <a:latin typeface="Courier New" panose="02070309020205020404" pitchFamily="49" charset="0"/>
                <a:cs typeface="Courier New" panose="02070309020205020404" pitchFamily="49" charset="0"/>
              </a:rPr>
              <a:t> = entry["data"]["</a:t>
            </a:r>
            <a:r>
              <a:rPr lang="fr-FR" sz="2500" dirty="0" err="1">
                <a:solidFill>
                  <a:schemeClr val="tx2"/>
                </a:solidFill>
                <a:latin typeface="Courier New" panose="02070309020205020404" pitchFamily="49" charset="0"/>
                <a:cs typeface="Courier New" panose="02070309020205020404" pitchFamily="49" charset="0"/>
              </a:rPr>
              <a:t>title</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link</a:t>
            </a:r>
            <a:r>
              <a:rPr lang="fr-FR" sz="2500" dirty="0">
                <a:solidFill>
                  <a:schemeClr val="tx2"/>
                </a:solidFill>
                <a:latin typeface="Courier New" panose="02070309020205020404" pitchFamily="49" charset="0"/>
                <a:cs typeface="Courier New" panose="02070309020205020404" pitchFamily="49" charset="0"/>
              </a:rPr>
              <a:t> = entry["data"]["url"]</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subreddit_data.append</a:t>
            </a:r>
            <a:r>
              <a:rPr lang="fr-FR" sz="2500" dirty="0">
                <a:solidFill>
                  <a:schemeClr val="tx2"/>
                </a:solidFill>
                <a:latin typeface="Courier New" panose="02070309020205020404" pitchFamily="49" charset="0"/>
                <a:cs typeface="Courier New" panose="02070309020205020404" pitchFamily="49" charset="0"/>
              </a:rPr>
              <a:t>(f"{</a:t>
            </a:r>
            <a:r>
              <a:rPr lang="fr-FR" sz="2500" dirty="0" err="1">
                <a:solidFill>
                  <a:schemeClr val="tx2"/>
                </a:solidFill>
                <a:latin typeface="Courier New" panose="02070309020205020404" pitchFamily="49" charset="0"/>
                <a:cs typeface="Courier New" panose="02070309020205020404" pitchFamily="49" charset="0"/>
              </a:rPr>
              <a:t>str</a:t>
            </a:r>
            <a:r>
              <a:rPr lang="fr-FR" sz="2500" dirty="0">
                <a:solidFill>
                  <a:schemeClr val="tx2"/>
                </a:solidFill>
                <a:latin typeface="Courier New" panose="02070309020205020404" pitchFamily="49" charset="0"/>
                <a:cs typeface="Courier New" panose="02070309020205020404" pitchFamily="49" charset="0"/>
              </a:rPr>
              <a:t>(score)}: {</a:t>
            </a:r>
            <a:r>
              <a:rPr lang="fr-FR" sz="2500" dirty="0" err="1">
                <a:solidFill>
                  <a:schemeClr val="tx2"/>
                </a:solidFill>
                <a:latin typeface="Courier New" panose="02070309020205020404" pitchFamily="49" charset="0"/>
                <a:cs typeface="Courier New" panose="02070309020205020404" pitchFamily="49" charset="0"/>
              </a:rPr>
              <a:t>title</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link</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data[</a:t>
            </a:r>
            <a:r>
              <a:rPr lang="fr-FR" sz="2500" dirty="0" err="1">
                <a:solidFill>
                  <a:schemeClr val="tx2"/>
                </a:solidFill>
                <a:latin typeface="Courier New" panose="02070309020205020404" pitchFamily="49" charset="0"/>
                <a:cs typeface="Courier New" panose="02070309020205020404" pitchFamily="49" charset="0"/>
              </a:rPr>
              <a:t>subreddit</a:t>
            </a:r>
            <a:r>
              <a:rPr lang="fr-FR" sz="2500" dirty="0">
                <a:solidFill>
                  <a:schemeClr val="tx2"/>
                </a:solidFill>
                <a:latin typeface="Courier New" panose="02070309020205020404" pitchFamily="49" charset="0"/>
                <a:cs typeface="Courier New" panose="02070309020205020404" pitchFamily="49" charset="0"/>
              </a:rPr>
              <a:t>] = </a:t>
            </a:r>
            <a:r>
              <a:rPr lang="fr-FR" sz="2500" dirty="0" err="1">
                <a:solidFill>
                  <a:schemeClr val="tx2"/>
                </a:solidFill>
                <a:latin typeface="Courier New" panose="02070309020205020404" pitchFamily="49" charset="0"/>
                <a:cs typeface="Courier New" panose="02070309020205020404" pitchFamily="49" charset="0"/>
              </a:rPr>
              <a:t>subreddit_data</a:t>
            </a: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@router.get("/ideas/")</a:t>
            </a:r>
          </a:p>
          <a:p>
            <a:pPr marL="320040" lvl="2" indent="0">
              <a:spcBef>
                <a:spcPts val="600"/>
              </a:spcBef>
              <a:buClr>
                <a:schemeClr val="accent1"/>
              </a:buClr>
              <a:buNone/>
            </a:pPr>
            <a:r>
              <a:rPr lang="fr-FR" sz="2500" dirty="0" err="1">
                <a:solidFill>
                  <a:schemeClr val="tx2"/>
                </a:solidFill>
                <a:latin typeface="Courier New" panose="02070309020205020404" pitchFamily="49" charset="0"/>
                <a:cs typeface="Courier New" panose="02070309020205020404" pitchFamily="49" charset="0"/>
              </a:rPr>
              <a:t>def</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fetch_ideas</a:t>
            </a:r>
            <a:r>
              <a:rPr lang="fr-FR" sz="2500" dirty="0">
                <a:solidFill>
                  <a:schemeClr val="tx2"/>
                </a:solidFill>
                <a:latin typeface="Courier New" panose="02070309020205020404" pitchFamily="49" charset="0"/>
                <a:cs typeface="Courier New" panose="02070309020205020404" pitchFamily="49" charset="0"/>
              </a:rPr>
              <a:t>() -&gt; dict: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data: dict = {}  # </a:t>
            </a:r>
            <a:r>
              <a:rPr lang="en-US" sz="2500" dirty="0">
                <a:solidFill>
                  <a:schemeClr val="tx2"/>
                </a:solidFill>
                <a:latin typeface="Courier New" panose="02070309020205020404" pitchFamily="49" charset="0"/>
                <a:cs typeface="Courier New" panose="02070309020205020404" pitchFamily="49" charset="0"/>
              </a:rPr>
              <a:t>updated in each call to </a:t>
            </a:r>
            <a:r>
              <a:rPr lang="en-US" sz="2500" dirty="0" err="1">
                <a:solidFill>
                  <a:schemeClr val="tx2"/>
                </a:solidFill>
                <a:latin typeface="Courier New" panose="02070309020205020404" pitchFamily="49" charset="0"/>
                <a:cs typeface="Courier New" panose="02070309020205020404" pitchFamily="49" charset="0"/>
              </a:rPr>
              <a:t>get_reddit_top</a:t>
            </a:r>
            <a:endParaRPr lang="en-US"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en-US"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get_reddit_top</a:t>
            </a:r>
            <a:r>
              <a:rPr lang="fr-FR" sz="2500" dirty="0">
                <a:solidFill>
                  <a:schemeClr val="tx2"/>
                </a:solidFill>
                <a:latin typeface="Courier New" panose="02070309020205020404" pitchFamily="49" charset="0"/>
                <a:cs typeface="Courier New" panose="02070309020205020404" pitchFamily="49" charset="0"/>
              </a:rPr>
              <a:t>("</a:t>
            </a:r>
            <a:r>
              <a:rPr lang="fr-FR" sz="2500" dirty="0" err="1">
                <a:solidFill>
                  <a:schemeClr val="tx2"/>
                </a:solidFill>
                <a:latin typeface="Courier New" panose="02070309020205020404" pitchFamily="49" charset="0"/>
                <a:cs typeface="Courier New" panose="02070309020205020404" pitchFamily="49" charset="0"/>
              </a:rPr>
              <a:t>recipes</a:t>
            </a:r>
            <a:r>
              <a:rPr lang="fr-FR" sz="2500" dirty="0">
                <a:solidFill>
                  <a:schemeClr val="tx2"/>
                </a:solidFill>
                <a:latin typeface="Courier New" panose="02070309020205020404" pitchFamily="49" charset="0"/>
                <a:cs typeface="Courier New" panose="02070309020205020404" pitchFamily="49" charset="0"/>
              </a:rPr>
              <a:t>", data)</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get_reddit_top</a:t>
            </a:r>
            <a:r>
              <a:rPr lang="fr-FR" sz="2500" dirty="0">
                <a:solidFill>
                  <a:schemeClr val="tx2"/>
                </a:solidFill>
                <a:latin typeface="Courier New" panose="02070309020205020404" pitchFamily="49" charset="0"/>
                <a:cs typeface="Courier New" panose="02070309020205020404" pitchFamily="49" charset="0"/>
              </a:rPr>
              <a:t>("</a:t>
            </a:r>
            <a:r>
              <a:rPr lang="fr-FR" sz="2500" dirty="0" err="1">
                <a:solidFill>
                  <a:schemeClr val="tx2"/>
                </a:solidFill>
                <a:latin typeface="Courier New" panose="02070309020205020404" pitchFamily="49" charset="0"/>
                <a:cs typeface="Courier New" panose="02070309020205020404" pitchFamily="49" charset="0"/>
              </a:rPr>
              <a:t>easyrecipes</a:t>
            </a:r>
            <a:r>
              <a:rPr lang="fr-FR" sz="2500" dirty="0">
                <a:solidFill>
                  <a:schemeClr val="tx2"/>
                </a:solidFill>
                <a:latin typeface="Courier New" panose="02070309020205020404" pitchFamily="49" charset="0"/>
                <a:cs typeface="Courier New" panose="02070309020205020404" pitchFamily="49" charset="0"/>
              </a:rPr>
              <a:t>", data)</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get_reddit_top</a:t>
            </a:r>
            <a:r>
              <a:rPr lang="fr-FR" sz="2500" dirty="0">
                <a:solidFill>
                  <a:schemeClr val="tx2"/>
                </a:solidFill>
                <a:latin typeface="Courier New" panose="02070309020205020404" pitchFamily="49" charset="0"/>
                <a:cs typeface="Courier New" panose="02070309020205020404" pitchFamily="49" charset="0"/>
              </a:rPr>
              <a:t>("</a:t>
            </a:r>
            <a:r>
              <a:rPr lang="fr-FR" sz="2500" dirty="0" err="1">
                <a:solidFill>
                  <a:schemeClr val="tx2"/>
                </a:solidFill>
                <a:latin typeface="Courier New" panose="02070309020205020404" pitchFamily="49" charset="0"/>
                <a:cs typeface="Courier New" panose="02070309020205020404" pitchFamily="49" charset="0"/>
              </a:rPr>
              <a:t>TopSecretRecipes</a:t>
            </a:r>
            <a:r>
              <a:rPr lang="fr-FR" sz="2500" dirty="0">
                <a:solidFill>
                  <a:schemeClr val="tx2"/>
                </a:solidFill>
                <a:latin typeface="Courier New" panose="02070309020205020404" pitchFamily="49" charset="0"/>
                <a:cs typeface="Courier New" panose="02070309020205020404" pitchFamily="49" charset="0"/>
              </a:rPr>
              <a:t>", data)</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return data </a:t>
            </a:r>
            <a:endParaRPr lang="en-US" sz="2500" dirty="0">
              <a:solidFill>
                <a:schemeClr val="tx2"/>
              </a:solidFill>
              <a:latin typeface="Courier New" panose="02070309020205020404" pitchFamily="49" charset="0"/>
              <a:cs typeface="Courier New" panose="02070309020205020404" pitchFamily="49" charset="0"/>
            </a:endParaRPr>
          </a:p>
          <a:p>
            <a:pPr marL="274320" lvl="1">
              <a:spcBef>
                <a:spcPts val="600"/>
              </a:spcBef>
              <a:buClr>
                <a:schemeClr val="accent1"/>
              </a:buClr>
            </a:pPr>
            <a:endParaRPr lang="en-US" sz="105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83714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(28): </a:t>
            </a:r>
            <a:r>
              <a:rPr lang="en-US" dirty="0"/>
              <a:t>Async IO Path Operations</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96</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219200"/>
            <a:ext cx="8229600" cy="5502910"/>
          </a:xfrm>
        </p:spPr>
        <p:txBody>
          <a:bodyPr>
            <a:normAutofit fontScale="25000" lnSpcReduction="20000"/>
          </a:bodyPr>
          <a:lstStyle/>
          <a:p>
            <a:pPr marL="274320" lvl="1">
              <a:spcBef>
                <a:spcPts val="600"/>
              </a:spcBef>
              <a:buClr>
                <a:schemeClr val="accent1"/>
              </a:buClr>
            </a:pPr>
            <a:r>
              <a:rPr lang="en-GB" sz="1800" dirty="0">
                <a:solidFill>
                  <a:schemeClr val="tx1"/>
                </a:solidFill>
              </a:rPr>
              <a:t>Let’s now look at the async equivalent endpoint: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import </a:t>
            </a:r>
            <a:r>
              <a:rPr lang="fr-FR" sz="2500" dirty="0" err="1">
                <a:solidFill>
                  <a:schemeClr val="tx2"/>
                </a:solidFill>
                <a:latin typeface="Courier New" panose="02070309020205020404" pitchFamily="49" charset="0"/>
                <a:cs typeface="Courier New" panose="02070309020205020404" pitchFamily="49" charset="0"/>
              </a:rPr>
              <a:t>httpx</a:t>
            </a:r>
            <a:r>
              <a:rPr lang="fr-FR" sz="25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import </a:t>
            </a:r>
            <a:r>
              <a:rPr lang="fr-FR" sz="2500" dirty="0" err="1">
                <a:solidFill>
                  <a:schemeClr val="tx2"/>
                </a:solidFill>
                <a:latin typeface="Courier New" panose="02070309020205020404" pitchFamily="49" charset="0"/>
                <a:cs typeface="Courier New" panose="02070309020205020404" pitchFamily="49" charset="0"/>
              </a:rPr>
              <a:t>asyncio</a:t>
            </a:r>
            <a:r>
              <a:rPr lang="fr-FR" sz="2500" dirty="0">
                <a:solidFill>
                  <a:schemeClr val="tx2"/>
                </a:solidFill>
                <a:latin typeface="Courier New" panose="02070309020205020404" pitchFamily="49" charset="0"/>
                <a:cs typeface="Courier New" panose="02070309020205020404" pitchFamily="49" charset="0"/>
              </a:rPr>
              <a:t>  # 1</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skipping</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fr-FR" sz="2500" dirty="0" err="1">
                <a:solidFill>
                  <a:schemeClr val="tx2"/>
                </a:solidFill>
                <a:latin typeface="Courier New" panose="02070309020205020404" pitchFamily="49" charset="0"/>
                <a:cs typeface="Courier New" panose="02070309020205020404" pitchFamily="49" charset="0"/>
              </a:rPr>
              <a:t>async</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def</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get_reddit_top_async</a:t>
            </a:r>
            <a:r>
              <a:rPr lang="fr-FR" sz="2500" dirty="0">
                <a:solidFill>
                  <a:schemeClr val="tx2"/>
                </a:solidFill>
                <a:latin typeface="Courier New" panose="02070309020205020404" pitchFamily="49" charset="0"/>
                <a:cs typeface="Courier New" panose="02070309020205020404" pitchFamily="49" charset="0"/>
              </a:rPr>
              <a:t>(</a:t>
            </a:r>
            <a:r>
              <a:rPr lang="fr-FR" sz="2500" dirty="0" err="1">
                <a:solidFill>
                  <a:schemeClr val="tx2"/>
                </a:solidFill>
                <a:latin typeface="Courier New" panose="02070309020205020404" pitchFamily="49" charset="0"/>
                <a:cs typeface="Courier New" panose="02070309020205020404" pitchFamily="49" charset="0"/>
              </a:rPr>
              <a:t>subreddit</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str</a:t>
            </a:r>
            <a:r>
              <a:rPr lang="fr-FR" sz="2500" dirty="0">
                <a:solidFill>
                  <a:schemeClr val="tx2"/>
                </a:solidFill>
                <a:latin typeface="Courier New" panose="02070309020205020404" pitchFamily="49" charset="0"/>
                <a:cs typeface="Courier New" panose="02070309020205020404" pitchFamily="49" charset="0"/>
              </a:rPr>
              <a:t>, data: dict) -&gt; None:  # 2</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async</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with</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httpx.AsyncClient</a:t>
            </a:r>
            <a:r>
              <a:rPr lang="fr-FR" sz="2500" dirty="0">
                <a:solidFill>
                  <a:schemeClr val="tx2"/>
                </a:solidFill>
                <a:latin typeface="Courier New" panose="02070309020205020404" pitchFamily="49" charset="0"/>
                <a:cs typeface="Courier New" panose="02070309020205020404" pitchFamily="49" charset="0"/>
              </a:rPr>
              <a:t>() as client:  # 3</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response</a:t>
            </a:r>
            <a:r>
              <a:rPr lang="fr-FR" sz="2500" dirty="0">
                <a:solidFill>
                  <a:schemeClr val="tx2"/>
                </a:solidFill>
                <a:latin typeface="Courier New" panose="02070309020205020404" pitchFamily="49" charset="0"/>
                <a:cs typeface="Courier New" panose="02070309020205020404" pitchFamily="49" charset="0"/>
              </a:rPr>
              <a:t> = </a:t>
            </a:r>
            <a:r>
              <a:rPr lang="fr-FR" sz="2500" dirty="0" err="1">
                <a:solidFill>
                  <a:schemeClr val="tx2"/>
                </a:solidFill>
                <a:latin typeface="Courier New" panose="02070309020205020404" pitchFamily="49" charset="0"/>
                <a:cs typeface="Courier New" panose="02070309020205020404" pitchFamily="49" charset="0"/>
              </a:rPr>
              <a:t>await</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client.get</a:t>
            </a:r>
            <a:r>
              <a:rPr lang="fr-FR" sz="2500" dirty="0">
                <a:solidFill>
                  <a:schemeClr val="tx2"/>
                </a:solidFill>
                <a:latin typeface="Courier New" panose="02070309020205020404" pitchFamily="49" charset="0"/>
                <a:cs typeface="Courier New" panose="02070309020205020404" pitchFamily="49" charset="0"/>
              </a:rPr>
              <a:t>(  # 4</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f"https</a:t>
            </a:r>
            <a:r>
              <a:rPr lang="fr-FR" sz="2500" dirty="0">
                <a:solidFill>
                  <a:schemeClr val="tx2"/>
                </a:solidFill>
                <a:latin typeface="Courier New" panose="02070309020205020404" pitchFamily="49" charset="0"/>
                <a:cs typeface="Courier New" panose="02070309020205020404" pitchFamily="49" charset="0"/>
              </a:rPr>
              <a:t>://www.reddit.com/r/{subreddit}/top.json?sort=top&amp;t=day&amp;limit=5",</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headers={"User-agent": "</a:t>
            </a:r>
            <a:r>
              <a:rPr lang="fr-FR" sz="2500" dirty="0" err="1">
                <a:solidFill>
                  <a:schemeClr val="tx2"/>
                </a:solidFill>
                <a:latin typeface="Courier New" panose="02070309020205020404" pitchFamily="49" charset="0"/>
                <a:cs typeface="Courier New" panose="02070309020205020404" pitchFamily="49" charset="0"/>
              </a:rPr>
              <a:t>recipe</a:t>
            </a:r>
            <a:r>
              <a:rPr lang="fr-FR" sz="2500" dirty="0">
                <a:solidFill>
                  <a:schemeClr val="tx2"/>
                </a:solidFill>
                <a:latin typeface="Courier New" panose="02070309020205020404" pitchFamily="49" charset="0"/>
                <a:cs typeface="Courier New" panose="02070309020205020404" pitchFamily="49" charset="0"/>
              </a:rPr>
              <a:t> bot 0.1"},</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subreddit_recipes</a:t>
            </a:r>
            <a:r>
              <a:rPr lang="fr-FR" sz="2500" dirty="0">
                <a:solidFill>
                  <a:schemeClr val="tx2"/>
                </a:solidFill>
                <a:latin typeface="Courier New" panose="02070309020205020404" pitchFamily="49" charset="0"/>
                <a:cs typeface="Courier New" panose="02070309020205020404" pitchFamily="49" charset="0"/>
              </a:rPr>
              <a:t> = </a:t>
            </a:r>
            <a:r>
              <a:rPr lang="fr-FR" sz="2500" dirty="0" err="1">
                <a:solidFill>
                  <a:schemeClr val="tx2"/>
                </a:solidFill>
                <a:latin typeface="Courier New" panose="02070309020205020404" pitchFamily="49" charset="0"/>
                <a:cs typeface="Courier New" panose="02070309020205020404" pitchFamily="49" charset="0"/>
              </a:rPr>
              <a:t>response.json</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subreddit_data</a:t>
            </a:r>
            <a:r>
              <a:rPr lang="fr-FR" sz="2500" dirty="0">
                <a:solidFill>
                  <a:schemeClr val="tx2"/>
                </a:solidFill>
                <a:latin typeface="Courier New" panose="02070309020205020404" pitchFamily="49" charset="0"/>
                <a:cs typeface="Courier New" panose="02070309020205020404" pitchFamily="49" charset="0"/>
              </a:rPr>
              <a:t> = []</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for entry in </a:t>
            </a:r>
            <a:r>
              <a:rPr lang="fr-FR" sz="2500" dirty="0" err="1">
                <a:solidFill>
                  <a:schemeClr val="tx2"/>
                </a:solidFill>
                <a:latin typeface="Courier New" panose="02070309020205020404" pitchFamily="49" charset="0"/>
                <a:cs typeface="Courier New" panose="02070309020205020404" pitchFamily="49" charset="0"/>
              </a:rPr>
              <a:t>subreddit_recipes</a:t>
            </a:r>
            <a:r>
              <a:rPr lang="fr-FR" sz="2500" dirty="0">
                <a:solidFill>
                  <a:schemeClr val="tx2"/>
                </a:solidFill>
                <a:latin typeface="Courier New" panose="02070309020205020404" pitchFamily="49" charset="0"/>
                <a:cs typeface="Courier New" panose="02070309020205020404" pitchFamily="49" charset="0"/>
              </a:rPr>
              <a:t>["data"]["</a:t>
            </a:r>
            <a:r>
              <a:rPr lang="fr-FR" sz="2500" dirty="0" err="1">
                <a:solidFill>
                  <a:schemeClr val="tx2"/>
                </a:solidFill>
                <a:latin typeface="Courier New" panose="02070309020205020404" pitchFamily="49" charset="0"/>
                <a:cs typeface="Courier New" panose="02070309020205020404" pitchFamily="49" charset="0"/>
              </a:rPr>
              <a:t>children</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score = entry["data"]["score"]</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title</a:t>
            </a:r>
            <a:r>
              <a:rPr lang="fr-FR" sz="2500" dirty="0">
                <a:solidFill>
                  <a:schemeClr val="tx2"/>
                </a:solidFill>
                <a:latin typeface="Courier New" panose="02070309020205020404" pitchFamily="49" charset="0"/>
                <a:cs typeface="Courier New" panose="02070309020205020404" pitchFamily="49" charset="0"/>
              </a:rPr>
              <a:t> = entry["data"]["</a:t>
            </a:r>
            <a:r>
              <a:rPr lang="fr-FR" sz="2500" dirty="0" err="1">
                <a:solidFill>
                  <a:schemeClr val="tx2"/>
                </a:solidFill>
                <a:latin typeface="Courier New" panose="02070309020205020404" pitchFamily="49" charset="0"/>
                <a:cs typeface="Courier New" panose="02070309020205020404" pitchFamily="49" charset="0"/>
              </a:rPr>
              <a:t>title</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link</a:t>
            </a:r>
            <a:r>
              <a:rPr lang="fr-FR" sz="2500" dirty="0">
                <a:solidFill>
                  <a:schemeClr val="tx2"/>
                </a:solidFill>
                <a:latin typeface="Courier New" panose="02070309020205020404" pitchFamily="49" charset="0"/>
                <a:cs typeface="Courier New" panose="02070309020205020404" pitchFamily="49" charset="0"/>
              </a:rPr>
              <a:t> = entry["data"]["url"]</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subreddit_data.append</a:t>
            </a:r>
            <a:r>
              <a:rPr lang="fr-FR" sz="2500" dirty="0">
                <a:solidFill>
                  <a:schemeClr val="tx2"/>
                </a:solidFill>
                <a:latin typeface="Courier New" panose="02070309020205020404" pitchFamily="49" charset="0"/>
                <a:cs typeface="Courier New" panose="02070309020205020404" pitchFamily="49" charset="0"/>
              </a:rPr>
              <a:t>(f"{</a:t>
            </a:r>
            <a:r>
              <a:rPr lang="fr-FR" sz="2500" dirty="0" err="1">
                <a:solidFill>
                  <a:schemeClr val="tx2"/>
                </a:solidFill>
                <a:latin typeface="Courier New" panose="02070309020205020404" pitchFamily="49" charset="0"/>
                <a:cs typeface="Courier New" panose="02070309020205020404" pitchFamily="49" charset="0"/>
              </a:rPr>
              <a:t>str</a:t>
            </a:r>
            <a:r>
              <a:rPr lang="fr-FR" sz="2500" dirty="0">
                <a:solidFill>
                  <a:schemeClr val="tx2"/>
                </a:solidFill>
                <a:latin typeface="Courier New" panose="02070309020205020404" pitchFamily="49" charset="0"/>
                <a:cs typeface="Courier New" panose="02070309020205020404" pitchFamily="49" charset="0"/>
              </a:rPr>
              <a:t>(score)}: {</a:t>
            </a:r>
            <a:r>
              <a:rPr lang="fr-FR" sz="2500" dirty="0" err="1">
                <a:solidFill>
                  <a:schemeClr val="tx2"/>
                </a:solidFill>
                <a:latin typeface="Courier New" panose="02070309020205020404" pitchFamily="49" charset="0"/>
                <a:cs typeface="Courier New" panose="02070309020205020404" pitchFamily="49" charset="0"/>
              </a:rPr>
              <a:t>title</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link</a:t>
            </a:r>
            <a:r>
              <a:rPr lang="fr-FR" sz="25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data[</a:t>
            </a:r>
            <a:r>
              <a:rPr lang="fr-FR" sz="2500" dirty="0" err="1">
                <a:solidFill>
                  <a:schemeClr val="tx2"/>
                </a:solidFill>
                <a:latin typeface="Courier New" panose="02070309020205020404" pitchFamily="49" charset="0"/>
                <a:cs typeface="Courier New" panose="02070309020205020404" pitchFamily="49" charset="0"/>
              </a:rPr>
              <a:t>subreddit</a:t>
            </a:r>
            <a:r>
              <a:rPr lang="fr-FR" sz="2500" dirty="0">
                <a:solidFill>
                  <a:schemeClr val="tx2"/>
                </a:solidFill>
                <a:latin typeface="Courier New" panose="02070309020205020404" pitchFamily="49" charset="0"/>
                <a:cs typeface="Courier New" panose="02070309020205020404" pitchFamily="49" charset="0"/>
              </a:rPr>
              <a:t>] = </a:t>
            </a:r>
            <a:r>
              <a:rPr lang="fr-FR" sz="2500" dirty="0" err="1">
                <a:solidFill>
                  <a:schemeClr val="tx2"/>
                </a:solidFill>
                <a:latin typeface="Courier New" panose="02070309020205020404" pitchFamily="49" charset="0"/>
                <a:cs typeface="Courier New" panose="02070309020205020404" pitchFamily="49" charset="0"/>
              </a:rPr>
              <a:t>subreddit_data</a:t>
            </a: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@router.get("/ideas/async")</a:t>
            </a:r>
          </a:p>
          <a:p>
            <a:pPr marL="320040" lvl="2" indent="0">
              <a:spcBef>
                <a:spcPts val="600"/>
              </a:spcBef>
              <a:buClr>
                <a:schemeClr val="accent1"/>
              </a:buClr>
              <a:buNone/>
            </a:pPr>
            <a:r>
              <a:rPr lang="fr-FR" sz="2500" dirty="0" err="1">
                <a:solidFill>
                  <a:schemeClr val="tx2"/>
                </a:solidFill>
                <a:latin typeface="Courier New" panose="02070309020205020404" pitchFamily="49" charset="0"/>
                <a:cs typeface="Courier New" panose="02070309020205020404" pitchFamily="49" charset="0"/>
              </a:rPr>
              <a:t>async</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def</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fetch_ideas_async</a:t>
            </a:r>
            <a:r>
              <a:rPr lang="fr-FR" sz="2500" dirty="0">
                <a:solidFill>
                  <a:schemeClr val="tx2"/>
                </a:solidFill>
                <a:latin typeface="Courier New" panose="02070309020205020404" pitchFamily="49" charset="0"/>
                <a:cs typeface="Courier New" panose="02070309020205020404" pitchFamily="49" charset="0"/>
              </a:rPr>
              <a:t>() -&gt; dict:</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data: dict = {}</a:t>
            </a:r>
          </a:p>
          <a:p>
            <a:pPr marL="320040" lvl="2" indent="0">
              <a:spcBef>
                <a:spcPts val="600"/>
              </a:spcBef>
              <a:buClr>
                <a:schemeClr val="accent1"/>
              </a:buClr>
              <a:buNone/>
            </a:pP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await</a:t>
            </a: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asyncio.gather</a:t>
            </a:r>
            <a:r>
              <a:rPr lang="fr-FR" sz="2500" dirty="0">
                <a:solidFill>
                  <a:schemeClr val="tx2"/>
                </a:solidFill>
                <a:latin typeface="Courier New" panose="02070309020205020404" pitchFamily="49" charset="0"/>
                <a:cs typeface="Courier New" panose="02070309020205020404" pitchFamily="49" charset="0"/>
              </a:rPr>
              <a:t>(  # 5</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get_reddit_top_async</a:t>
            </a:r>
            <a:r>
              <a:rPr lang="fr-FR" sz="2500" dirty="0">
                <a:solidFill>
                  <a:schemeClr val="tx2"/>
                </a:solidFill>
                <a:latin typeface="Courier New" panose="02070309020205020404" pitchFamily="49" charset="0"/>
                <a:cs typeface="Courier New" panose="02070309020205020404" pitchFamily="49" charset="0"/>
              </a:rPr>
              <a:t>("</a:t>
            </a:r>
            <a:r>
              <a:rPr lang="fr-FR" sz="2500" dirty="0" err="1">
                <a:solidFill>
                  <a:schemeClr val="tx2"/>
                </a:solidFill>
                <a:latin typeface="Courier New" panose="02070309020205020404" pitchFamily="49" charset="0"/>
                <a:cs typeface="Courier New" panose="02070309020205020404" pitchFamily="49" charset="0"/>
              </a:rPr>
              <a:t>recipes</a:t>
            </a:r>
            <a:r>
              <a:rPr lang="fr-FR" sz="2500" dirty="0">
                <a:solidFill>
                  <a:schemeClr val="tx2"/>
                </a:solidFill>
                <a:latin typeface="Courier New" panose="02070309020205020404" pitchFamily="49" charset="0"/>
                <a:cs typeface="Courier New" panose="02070309020205020404" pitchFamily="49" charset="0"/>
              </a:rPr>
              <a:t>", data),</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get_reddit_top_async</a:t>
            </a:r>
            <a:r>
              <a:rPr lang="fr-FR" sz="2500" dirty="0">
                <a:solidFill>
                  <a:schemeClr val="tx2"/>
                </a:solidFill>
                <a:latin typeface="Courier New" panose="02070309020205020404" pitchFamily="49" charset="0"/>
                <a:cs typeface="Courier New" panose="02070309020205020404" pitchFamily="49" charset="0"/>
              </a:rPr>
              <a:t>("</a:t>
            </a:r>
            <a:r>
              <a:rPr lang="fr-FR" sz="2500" dirty="0" err="1">
                <a:solidFill>
                  <a:schemeClr val="tx2"/>
                </a:solidFill>
                <a:latin typeface="Courier New" panose="02070309020205020404" pitchFamily="49" charset="0"/>
                <a:cs typeface="Courier New" panose="02070309020205020404" pitchFamily="49" charset="0"/>
              </a:rPr>
              <a:t>easyrecipes</a:t>
            </a:r>
            <a:r>
              <a:rPr lang="fr-FR" sz="2500" dirty="0">
                <a:solidFill>
                  <a:schemeClr val="tx2"/>
                </a:solidFill>
                <a:latin typeface="Courier New" panose="02070309020205020404" pitchFamily="49" charset="0"/>
                <a:cs typeface="Courier New" panose="02070309020205020404" pitchFamily="49" charset="0"/>
              </a:rPr>
              <a:t>", data),</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r>
              <a:rPr lang="fr-FR" sz="2500" dirty="0" err="1">
                <a:solidFill>
                  <a:schemeClr val="tx2"/>
                </a:solidFill>
                <a:latin typeface="Courier New" panose="02070309020205020404" pitchFamily="49" charset="0"/>
                <a:cs typeface="Courier New" panose="02070309020205020404" pitchFamily="49" charset="0"/>
              </a:rPr>
              <a:t>get_reddit_top_async</a:t>
            </a:r>
            <a:r>
              <a:rPr lang="fr-FR" sz="2500" dirty="0">
                <a:solidFill>
                  <a:schemeClr val="tx2"/>
                </a:solidFill>
                <a:latin typeface="Courier New" panose="02070309020205020404" pitchFamily="49" charset="0"/>
                <a:cs typeface="Courier New" panose="02070309020205020404" pitchFamily="49" charset="0"/>
              </a:rPr>
              <a:t>("</a:t>
            </a:r>
            <a:r>
              <a:rPr lang="fr-FR" sz="2500" dirty="0" err="1">
                <a:solidFill>
                  <a:schemeClr val="tx2"/>
                </a:solidFill>
                <a:latin typeface="Courier New" panose="02070309020205020404" pitchFamily="49" charset="0"/>
                <a:cs typeface="Courier New" panose="02070309020205020404" pitchFamily="49" charset="0"/>
              </a:rPr>
              <a:t>TopSecretRecipes</a:t>
            </a:r>
            <a:r>
              <a:rPr lang="fr-FR" sz="2500" dirty="0">
                <a:solidFill>
                  <a:schemeClr val="tx2"/>
                </a:solidFill>
                <a:latin typeface="Courier New" panose="02070309020205020404" pitchFamily="49" charset="0"/>
                <a:cs typeface="Courier New" panose="02070309020205020404" pitchFamily="49" charset="0"/>
              </a:rPr>
              <a:t>", data),</a:t>
            </a: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endParaRPr lang="fr-FR" sz="2500" dirty="0">
              <a:solidFill>
                <a:schemeClr val="tx2"/>
              </a:solidFill>
              <a:latin typeface="Courier New" panose="02070309020205020404" pitchFamily="49" charset="0"/>
              <a:cs typeface="Courier New" panose="02070309020205020404" pitchFamily="49" charset="0"/>
            </a:endParaRPr>
          </a:p>
          <a:p>
            <a:pPr marL="320040" lvl="2" indent="0">
              <a:spcBef>
                <a:spcPts val="600"/>
              </a:spcBef>
              <a:buClr>
                <a:schemeClr val="accent1"/>
              </a:buClr>
              <a:buNone/>
            </a:pPr>
            <a:r>
              <a:rPr lang="fr-FR" sz="2500" dirty="0">
                <a:solidFill>
                  <a:schemeClr val="tx2"/>
                </a:solidFill>
                <a:latin typeface="Courier New" panose="02070309020205020404" pitchFamily="49" charset="0"/>
                <a:cs typeface="Courier New" panose="02070309020205020404" pitchFamily="49" charset="0"/>
              </a:rPr>
              <a:t>    return data </a:t>
            </a:r>
            <a:endParaRPr lang="en-US" sz="2500" dirty="0">
              <a:solidFill>
                <a:schemeClr val="tx2"/>
              </a:solidFill>
              <a:latin typeface="Courier New" panose="02070309020205020404" pitchFamily="49" charset="0"/>
              <a:cs typeface="Courier New" panose="02070309020205020404" pitchFamily="49" charset="0"/>
            </a:endParaRPr>
          </a:p>
          <a:p>
            <a:pPr marL="274320" lvl="1">
              <a:spcBef>
                <a:spcPts val="600"/>
              </a:spcBef>
              <a:buClr>
                <a:schemeClr val="accent1"/>
              </a:buClr>
            </a:pPr>
            <a:endParaRPr lang="en-US" sz="105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13945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(29): </a:t>
            </a:r>
            <a:r>
              <a:rPr lang="en-US" dirty="0"/>
              <a:t>Auth via JSON Web Token (JWT)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97</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43000"/>
            <a:ext cx="8229600" cy="5579110"/>
          </a:xfrm>
        </p:spPr>
        <p:txBody>
          <a:bodyPr>
            <a:normAutofit lnSpcReduction="10000"/>
          </a:bodyPr>
          <a:lstStyle/>
          <a:p>
            <a:pPr marL="274320" lvl="1">
              <a:spcBef>
                <a:spcPts val="600"/>
              </a:spcBef>
              <a:buClr>
                <a:schemeClr val="accent1"/>
              </a:buClr>
            </a:pPr>
            <a:r>
              <a:rPr lang="en-US" sz="1600" dirty="0">
                <a:solidFill>
                  <a:schemeClr val="tx1"/>
                </a:solidFill>
              </a:rPr>
              <a:t>When people talk about “auth” they are talking about:</a:t>
            </a:r>
          </a:p>
          <a:p>
            <a:pPr marL="548640" lvl="2">
              <a:spcBef>
                <a:spcPts val="600"/>
              </a:spcBef>
              <a:buClr>
                <a:schemeClr val="accent1"/>
              </a:buClr>
            </a:pPr>
            <a:r>
              <a:rPr lang="en-US" sz="1400" dirty="0">
                <a:solidFill>
                  <a:schemeClr val="tx1"/>
                </a:solidFill>
              </a:rPr>
              <a:t>Authentication: Determines whether users are who they claim to be</a:t>
            </a:r>
          </a:p>
          <a:p>
            <a:pPr marL="548640" lvl="2">
              <a:spcBef>
                <a:spcPts val="600"/>
              </a:spcBef>
              <a:buClr>
                <a:schemeClr val="accent1"/>
              </a:buClr>
            </a:pPr>
            <a:r>
              <a:rPr lang="en-US" sz="1400" dirty="0">
                <a:solidFill>
                  <a:schemeClr val="tx1"/>
                </a:solidFill>
              </a:rPr>
              <a:t>Authorization: Determines what users can and cannot access</a:t>
            </a:r>
          </a:p>
          <a:p>
            <a:pPr marL="274320" lvl="1">
              <a:spcBef>
                <a:spcPts val="600"/>
              </a:spcBef>
              <a:buClr>
                <a:schemeClr val="accent1"/>
              </a:buClr>
            </a:pPr>
            <a:r>
              <a:rPr lang="en-US" sz="1600" dirty="0">
                <a:solidFill>
                  <a:schemeClr val="tx1"/>
                </a:solidFill>
              </a:rPr>
              <a:t>Access to a resource is protected by both authentication and authorization</a:t>
            </a:r>
          </a:p>
          <a:p>
            <a:pPr marL="548640" lvl="2">
              <a:spcBef>
                <a:spcPts val="600"/>
              </a:spcBef>
              <a:buClr>
                <a:schemeClr val="accent1"/>
              </a:buClr>
            </a:pPr>
            <a:r>
              <a:rPr lang="en-US" sz="1400" dirty="0">
                <a:solidFill>
                  <a:schemeClr val="tx1"/>
                </a:solidFill>
              </a:rPr>
              <a:t>If you can’t prove your identity, you won’t be allowed into a resource. </a:t>
            </a:r>
          </a:p>
          <a:p>
            <a:pPr marL="548640" lvl="2">
              <a:spcBef>
                <a:spcPts val="600"/>
              </a:spcBef>
              <a:buClr>
                <a:schemeClr val="accent1"/>
              </a:buClr>
            </a:pPr>
            <a:r>
              <a:rPr lang="en-US" sz="1400" dirty="0">
                <a:solidFill>
                  <a:schemeClr val="tx1"/>
                </a:solidFill>
              </a:rPr>
              <a:t>And even if you can prove your identity, if you are not authorized for that resource, you will still be denied access.</a:t>
            </a:r>
          </a:p>
          <a:p>
            <a:pPr marL="274320" lvl="1">
              <a:spcBef>
                <a:spcPts val="600"/>
              </a:spcBef>
              <a:buClr>
                <a:schemeClr val="accent1"/>
              </a:buClr>
            </a:pPr>
            <a:r>
              <a:rPr lang="en-US" sz="1600" b="0" i="0" dirty="0">
                <a:solidFill>
                  <a:schemeClr val="tx1"/>
                </a:solidFill>
                <a:effectLst/>
              </a:rPr>
              <a:t>JSON Web Token (JWT, stupidly pronounced “jot”) is an open standard (</a:t>
            </a:r>
            <a:r>
              <a:rPr lang="en-US" sz="1600" b="0" i="0" u="none" strike="noStrike" dirty="0">
                <a:solidFill>
                  <a:schemeClr val="tx1"/>
                </a:solidFill>
                <a:effectLst/>
                <a:hlinkClick r:id="rId2">
                  <a:extLst>
                    <a:ext uri="{A12FA001-AC4F-418D-AE19-62706E023703}">
                      <ahyp:hlinkClr xmlns:ahyp="http://schemas.microsoft.com/office/drawing/2018/hyperlinkcolor" val="tx"/>
                    </a:ext>
                  </a:extLst>
                </a:hlinkClick>
              </a:rPr>
              <a:t>RFC 7519</a:t>
            </a:r>
            <a:r>
              <a:rPr lang="en-US" sz="1600" b="0" i="0" dirty="0">
                <a:solidFill>
                  <a:schemeClr val="tx1"/>
                </a:solidFill>
                <a:effectLst/>
              </a:rPr>
              <a:t>) that defines a way for transmitting information –like authentication and authorization facts– between two parties: an issuer and an audience.</a:t>
            </a:r>
          </a:p>
          <a:p>
            <a:pPr marL="548640" lvl="2">
              <a:spcBef>
                <a:spcPts val="600"/>
              </a:spcBef>
              <a:buClr>
                <a:schemeClr val="accent1"/>
              </a:buClr>
            </a:pPr>
            <a:r>
              <a:rPr lang="en-US" sz="1400" dirty="0">
                <a:solidFill>
                  <a:schemeClr val="tx1"/>
                </a:solidFill>
              </a:rPr>
              <a:t>Communication is safe because each token issued is digitally signed, so the consumer can verify if the token is authentic or has been forged.</a:t>
            </a:r>
          </a:p>
          <a:p>
            <a:pPr marL="274320" lvl="1">
              <a:spcBef>
                <a:spcPts val="600"/>
              </a:spcBef>
              <a:buClr>
                <a:schemeClr val="accent1"/>
              </a:buClr>
            </a:pPr>
            <a:r>
              <a:rPr lang="en-US" sz="1800" dirty="0">
                <a:solidFill>
                  <a:schemeClr val="tx1"/>
                </a:solidFill>
              </a:rPr>
              <a:t>A JSON Web Token is basically a long encoded text string, consisting of 3 parts:</a:t>
            </a:r>
          </a:p>
          <a:p>
            <a:pPr marL="548640" lvl="2">
              <a:spcBef>
                <a:spcPts val="600"/>
              </a:spcBef>
              <a:buClr>
                <a:schemeClr val="accent1"/>
              </a:buClr>
            </a:pPr>
            <a:r>
              <a:rPr lang="en-US" sz="1400" dirty="0">
                <a:solidFill>
                  <a:schemeClr val="tx1"/>
                </a:solidFill>
              </a:rPr>
              <a:t>the header</a:t>
            </a:r>
          </a:p>
          <a:p>
            <a:pPr marL="548640" lvl="2">
              <a:spcBef>
                <a:spcPts val="600"/>
              </a:spcBef>
              <a:buClr>
                <a:schemeClr val="accent1"/>
              </a:buClr>
            </a:pPr>
            <a:r>
              <a:rPr lang="en-US" sz="1400" dirty="0">
                <a:solidFill>
                  <a:schemeClr val="tx1"/>
                </a:solidFill>
              </a:rPr>
              <a:t>a payload or body</a:t>
            </a:r>
          </a:p>
          <a:p>
            <a:pPr marL="548640" lvl="2">
              <a:spcBef>
                <a:spcPts val="600"/>
              </a:spcBef>
              <a:buClr>
                <a:schemeClr val="accent1"/>
              </a:buClr>
            </a:pPr>
            <a:r>
              <a:rPr lang="en-US" sz="1400" dirty="0">
                <a:solidFill>
                  <a:schemeClr val="tx1"/>
                </a:solidFill>
              </a:rPr>
              <a:t>a signature</a:t>
            </a:r>
            <a:endParaRPr lang="en-US" sz="1400" dirty="0"/>
          </a:p>
          <a:p>
            <a:pPr marL="274320" lvl="1">
              <a:spcBef>
                <a:spcPts val="600"/>
              </a:spcBef>
              <a:buClr>
                <a:schemeClr val="accent1"/>
              </a:buClr>
            </a:pPr>
            <a:r>
              <a:rPr lang="en-US" sz="1800" dirty="0">
                <a:solidFill>
                  <a:schemeClr val="tx1"/>
                </a:solidFill>
              </a:rPr>
              <a:t> Tokens will look like this: </a:t>
            </a:r>
            <a:r>
              <a:rPr lang="en-US" sz="1800" dirty="0" err="1">
                <a:solidFill>
                  <a:schemeClr val="tx1"/>
                </a:solidFill>
              </a:rPr>
              <a:t>header.payload.signature</a:t>
            </a:r>
            <a:endParaRPr lang="en-US" sz="1800" dirty="0">
              <a:solidFill>
                <a:schemeClr val="tx1"/>
              </a:solidFill>
            </a:endParaRPr>
          </a:p>
          <a:p>
            <a:pPr marL="548640" lvl="2">
              <a:spcBef>
                <a:spcPts val="600"/>
              </a:spcBef>
              <a:buClr>
                <a:schemeClr val="accent1"/>
              </a:buClr>
            </a:pPr>
            <a:r>
              <a:rPr lang="en-US" sz="1400" dirty="0"/>
              <a:t>Go to </a:t>
            </a:r>
            <a:r>
              <a:rPr lang="es-ES" sz="1400" b="0" i="0" u="none" strike="noStrike" dirty="0">
                <a:solidFill>
                  <a:srgbClr val="007BFF"/>
                </a:solidFill>
                <a:effectLst/>
                <a:hlinkClick r:id="rId3"/>
              </a:rPr>
              <a:t>jwt.io</a:t>
            </a:r>
            <a:r>
              <a:rPr lang="es-ES" sz="1400" b="0" i="0" u="none" strike="noStrike" dirty="0">
                <a:solidFill>
                  <a:srgbClr val="007BFF"/>
                </a:solidFill>
                <a:effectLst/>
              </a:rPr>
              <a:t> </a:t>
            </a:r>
            <a:r>
              <a:rPr lang="es-ES" sz="1400" dirty="0" err="1"/>
              <a:t>to</a:t>
            </a:r>
            <a:r>
              <a:rPr lang="es-ES" sz="1400" dirty="0"/>
              <a:t> </a:t>
            </a:r>
            <a:r>
              <a:rPr lang="es-ES" sz="1400" dirty="0" err="1"/>
              <a:t>play</a:t>
            </a:r>
            <a:r>
              <a:rPr lang="es-ES" sz="1400" dirty="0"/>
              <a:t> </a:t>
            </a:r>
            <a:r>
              <a:rPr lang="es-ES" sz="1400" dirty="0" err="1"/>
              <a:t>with</a:t>
            </a:r>
            <a:r>
              <a:rPr lang="es-ES" sz="1400" dirty="0"/>
              <a:t> the </a:t>
            </a:r>
            <a:r>
              <a:rPr lang="es-ES" sz="1400" dirty="0" err="1"/>
              <a:t>following</a:t>
            </a:r>
            <a:r>
              <a:rPr lang="es-ES" sz="1400" dirty="0"/>
              <a:t> token: </a:t>
            </a:r>
            <a:r>
              <a:rPr lang="es-ES" sz="1400" dirty="0">
                <a:latin typeface="Courier New" panose="02070309020205020404" pitchFamily="49" charset="0"/>
                <a:cs typeface="Courier New" panose="02070309020205020404" pitchFamily="49" charset="0"/>
              </a:rPr>
              <a:t>eyJhbGciOiJIUzI1NiIsInR5cCI6IkpXVCJ9.eyJ0eXBlIjoiYWNjZXNzX3Rva2VuIiwiZXhwIjoxNjI5NzMyNzY2LCJpYXQiOjE2MjkwNDE1NjYsInN1YiI6IjUifQ.rJCd2LxtEn5hJz3OASul0bhHf2GlFKfCNNk48q0pb4o</a:t>
            </a:r>
            <a:r>
              <a:rPr lang="es-ES" sz="1400" b="0" i="0" u="none" strike="noStrike" dirty="0">
                <a:solidFill>
                  <a:srgbClr val="007BFF"/>
                </a:solidFill>
                <a:effectLst/>
              </a:rPr>
              <a:t>	</a:t>
            </a:r>
            <a:endParaRPr lang="en-US" sz="1400" dirty="0">
              <a:solidFill>
                <a:schemeClr val="tx1"/>
              </a:solidFill>
            </a:endParaRPr>
          </a:p>
        </p:txBody>
      </p:sp>
    </p:spTree>
    <p:extLst>
      <p:ext uri="{BB962C8B-B14F-4D97-AF65-F5344CB8AC3E}">
        <p14:creationId xmlns:p14="http://schemas.microsoft.com/office/powerpoint/2010/main" val="18440509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(30): </a:t>
            </a:r>
            <a:r>
              <a:rPr lang="en-US" dirty="0"/>
              <a:t>Auth via JSON Web Token (JWT)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98</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43000"/>
            <a:ext cx="8229600" cy="5579110"/>
          </a:xfrm>
        </p:spPr>
        <p:txBody>
          <a:bodyPr>
            <a:normAutofit/>
          </a:bodyPr>
          <a:lstStyle/>
          <a:p>
            <a:pPr marL="274320" lvl="1">
              <a:spcBef>
                <a:spcPts val="600"/>
              </a:spcBef>
              <a:buClr>
                <a:schemeClr val="accent1"/>
              </a:buClr>
            </a:pPr>
            <a:r>
              <a:rPr lang="en-US" sz="1600" dirty="0">
                <a:solidFill>
                  <a:schemeClr val="tx1"/>
                </a:solidFill>
              </a:rPr>
              <a:t>The HTTP protocol is stateless, so when calling protected API endpoints our options are:</a:t>
            </a:r>
          </a:p>
          <a:p>
            <a:pPr marL="662940" lvl="2" indent="-342900">
              <a:spcBef>
                <a:spcPts val="600"/>
              </a:spcBef>
              <a:buClr>
                <a:schemeClr val="accent1"/>
              </a:buClr>
              <a:buFont typeface="+mj-lt"/>
              <a:buAutoNum type="arabicPeriod"/>
            </a:pPr>
            <a:r>
              <a:rPr lang="en-US" sz="1400" dirty="0">
                <a:solidFill>
                  <a:schemeClr val="tx1"/>
                </a:solidFill>
              </a:rPr>
              <a:t>Send a username/password for every request</a:t>
            </a:r>
          </a:p>
          <a:p>
            <a:pPr marL="662940" lvl="2" indent="-342900">
              <a:spcBef>
                <a:spcPts val="600"/>
              </a:spcBef>
              <a:buClr>
                <a:schemeClr val="accent1"/>
              </a:buClr>
              <a:buFont typeface="+mj-lt"/>
              <a:buAutoNum type="arabicPeriod"/>
            </a:pPr>
            <a:r>
              <a:rPr lang="en-US" sz="1400" dirty="0">
                <a:solidFill>
                  <a:schemeClr val="tx1"/>
                </a:solidFill>
              </a:rPr>
              <a:t>Something smarter than (1)</a:t>
            </a:r>
          </a:p>
          <a:p>
            <a:pPr marL="388620" lvl="1" indent="-342900">
              <a:spcBef>
                <a:spcPts val="600"/>
              </a:spcBef>
              <a:buClr>
                <a:schemeClr val="accent1"/>
              </a:buClr>
            </a:pPr>
            <a:r>
              <a:rPr lang="en-US" sz="1700" dirty="0">
                <a:solidFill>
                  <a:schemeClr val="tx1"/>
                </a:solidFill>
              </a:rPr>
              <a:t>Usage:</a:t>
            </a:r>
          </a:p>
          <a:p>
            <a:pPr marL="662940" lvl="2" indent="-342900">
              <a:spcBef>
                <a:spcPts val="600"/>
              </a:spcBef>
              <a:buClr>
                <a:schemeClr val="accent1"/>
              </a:buClr>
            </a:pPr>
            <a:r>
              <a:rPr lang="en-US" sz="1400" dirty="0">
                <a:solidFill>
                  <a:schemeClr val="tx1"/>
                </a:solidFill>
              </a:rPr>
              <a:t>With JWTs, the client (e.g. a user’s browser) will store a copy of the JWT after logging in and then include it in subsequent request headers.</a:t>
            </a:r>
            <a:endParaRPr lang="en-US" sz="1400" dirty="0"/>
          </a:p>
          <a:p>
            <a:pPr marL="662940" lvl="2" indent="-342900">
              <a:spcBef>
                <a:spcPts val="600"/>
              </a:spcBef>
              <a:buClr>
                <a:schemeClr val="accent1"/>
              </a:buClr>
            </a:pPr>
            <a:r>
              <a:rPr lang="en-US" sz="1400" dirty="0">
                <a:solidFill>
                  <a:schemeClr val="tx1"/>
                </a:solidFill>
              </a:rPr>
              <a:t>On the server, this token is decoded and verified. </a:t>
            </a:r>
          </a:p>
          <a:p>
            <a:pPr marL="937260" lvl="3" indent="-342900">
              <a:spcBef>
                <a:spcPts val="600"/>
              </a:spcBef>
              <a:buClr>
                <a:schemeClr val="accent1"/>
              </a:buClr>
            </a:pPr>
            <a:r>
              <a:rPr lang="en-US" sz="1200" dirty="0">
                <a:solidFill>
                  <a:schemeClr val="tx1"/>
                </a:solidFill>
              </a:rPr>
              <a:t>no need for every protected endpoint request to include login credentials.</a:t>
            </a:r>
            <a:endParaRPr lang="en-US" sz="1200" dirty="0"/>
          </a:p>
          <a:p>
            <a:pPr marL="388620" lvl="1" indent="-342900">
              <a:spcBef>
                <a:spcPts val="600"/>
              </a:spcBef>
              <a:buClr>
                <a:schemeClr val="accent1"/>
              </a:buClr>
            </a:pPr>
            <a:r>
              <a:rPr lang="en-US" sz="1700" dirty="0">
                <a:solidFill>
                  <a:schemeClr val="tx1"/>
                </a:solidFill>
              </a:rPr>
              <a:t>Let’s see how to implement JWT Auth points</a:t>
            </a:r>
          </a:p>
          <a:p>
            <a:pPr marL="388620" lvl="1" indent="-342900">
              <a:spcBef>
                <a:spcPts val="600"/>
              </a:spcBef>
              <a:buClr>
                <a:schemeClr val="accent1"/>
              </a:buClr>
            </a:pPr>
            <a:r>
              <a:rPr lang="en-US" sz="1700" dirty="0">
                <a:solidFill>
                  <a:schemeClr val="tx1"/>
                </a:solidFill>
              </a:rPr>
              <a:t>To test it do the following:</a:t>
            </a:r>
          </a:p>
          <a:p>
            <a:pPr marL="937260" lvl="3" indent="-342900">
              <a:spcBef>
                <a:spcPts val="600"/>
              </a:spcBef>
              <a:buClr>
                <a:schemeClr val="accent1"/>
              </a:buClr>
            </a:pPr>
            <a:r>
              <a:rPr lang="en-US" sz="1200" dirty="0"/>
              <a:t>cd part-10-jwt-auth</a:t>
            </a:r>
          </a:p>
          <a:p>
            <a:pPr marL="937260" lvl="3" indent="-342900">
              <a:spcBef>
                <a:spcPts val="600"/>
              </a:spcBef>
              <a:buClr>
                <a:schemeClr val="accent1"/>
              </a:buClr>
            </a:pPr>
            <a:r>
              <a:rPr lang="en-US" sz="1200" dirty="0">
                <a:solidFill>
                  <a:schemeClr val="tx1"/>
                </a:solidFill>
              </a:rPr>
              <a:t>poetry install</a:t>
            </a:r>
          </a:p>
          <a:p>
            <a:pPr marL="937260" lvl="3" indent="-342900">
              <a:spcBef>
                <a:spcPts val="600"/>
              </a:spcBef>
              <a:buClr>
                <a:schemeClr val="accent1"/>
              </a:buClr>
            </a:pPr>
            <a:r>
              <a:rPr lang="en-US" sz="1200" dirty="0">
                <a:solidFill>
                  <a:schemeClr val="tx1"/>
                </a:solidFill>
              </a:rPr>
              <a:t>poetry run python prestart.py</a:t>
            </a:r>
          </a:p>
          <a:p>
            <a:pPr marL="937260" lvl="3" indent="-342900">
              <a:spcBef>
                <a:spcPts val="600"/>
              </a:spcBef>
              <a:buClr>
                <a:schemeClr val="accent1"/>
              </a:buClr>
            </a:pPr>
            <a:r>
              <a:rPr lang="en-US" sz="1200" dirty="0"/>
              <a:t>poetry run python app\main.py</a:t>
            </a:r>
          </a:p>
          <a:p>
            <a:pPr marL="388620" lvl="1" indent="-342900">
              <a:spcBef>
                <a:spcPts val="600"/>
              </a:spcBef>
              <a:buClr>
                <a:schemeClr val="accent1"/>
              </a:buClr>
            </a:pPr>
            <a:r>
              <a:rPr lang="en-US" sz="1700" dirty="0">
                <a:solidFill>
                  <a:schemeClr val="tx1"/>
                </a:solidFill>
              </a:rPr>
              <a:t>Notice that we have added three new endpoints to our recipe API in the api/api_v1/endpoints/auth.py module</a:t>
            </a:r>
          </a:p>
        </p:txBody>
      </p:sp>
    </p:spTree>
    <p:extLst>
      <p:ext uri="{BB962C8B-B14F-4D97-AF65-F5344CB8AC3E}">
        <p14:creationId xmlns:p14="http://schemas.microsoft.com/office/powerpoint/2010/main" val="27622024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710B-B357-588B-51ED-ADD6CC37675B}"/>
              </a:ext>
            </a:extLst>
          </p:cNvPr>
          <p:cNvSpPr>
            <a:spLocks noGrp="1"/>
          </p:cNvSpPr>
          <p:nvPr>
            <p:ph type="title"/>
          </p:nvPr>
        </p:nvSpPr>
        <p:spPr/>
        <p:txBody>
          <a:bodyPr>
            <a:normAutofit fontScale="90000"/>
          </a:bodyPr>
          <a:lstStyle/>
          <a:p>
            <a:r>
              <a:rPr lang="en-GB" dirty="0"/>
              <a:t>Tutorial </a:t>
            </a:r>
            <a:r>
              <a:rPr lang="en-GB" dirty="0" err="1"/>
              <a:t>FastAPI</a:t>
            </a:r>
            <a:r>
              <a:rPr lang="en-GB" dirty="0"/>
              <a:t> (31): </a:t>
            </a:r>
            <a:r>
              <a:rPr lang="en-US" dirty="0"/>
              <a:t>Auth via JSON Web Token (JWT)</a:t>
            </a:r>
            <a:endParaRPr lang="en-GB" dirty="0"/>
          </a:p>
        </p:txBody>
      </p:sp>
      <p:sp>
        <p:nvSpPr>
          <p:cNvPr id="3" name="Marcador de número de diapositiva 2">
            <a:extLst>
              <a:ext uri="{FF2B5EF4-FFF2-40B4-BE49-F238E27FC236}">
                <a16:creationId xmlns:a16="http://schemas.microsoft.com/office/drawing/2014/main" id="{531A7F6A-9B39-DD44-2553-507B54B45434}"/>
              </a:ext>
            </a:extLst>
          </p:cNvPr>
          <p:cNvSpPr>
            <a:spLocks noGrp="1"/>
          </p:cNvSpPr>
          <p:nvPr>
            <p:ph type="sldNum" sz="quarter" idx="12"/>
          </p:nvPr>
        </p:nvSpPr>
        <p:spPr/>
        <p:txBody>
          <a:bodyPr/>
          <a:lstStyle/>
          <a:p>
            <a:fld id="{132FADFE-3B8F-471C-ABF0-DBC7717ECBBC}" type="slidenum">
              <a:rPr lang="es-ES" smtClean="0"/>
              <a:pPr/>
              <a:t>99</a:t>
            </a:fld>
            <a:endParaRPr lang="es-ES"/>
          </a:p>
        </p:txBody>
      </p:sp>
      <p:sp>
        <p:nvSpPr>
          <p:cNvPr id="4" name="Marcador de contenido 3">
            <a:extLst>
              <a:ext uri="{FF2B5EF4-FFF2-40B4-BE49-F238E27FC236}">
                <a16:creationId xmlns:a16="http://schemas.microsoft.com/office/drawing/2014/main" id="{33AD9F20-6897-B765-4059-55AE32AA812B}"/>
              </a:ext>
            </a:extLst>
          </p:cNvPr>
          <p:cNvSpPr>
            <a:spLocks noGrp="1"/>
          </p:cNvSpPr>
          <p:nvPr>
            <p:ph sz="quarter" idx="1"/>
          </p:nvPr>
        </p:nvSpPr>
        <p:spPr>
          <a:xfrm>
            <a:off x="457200" y="1143000"/>
            <a:ext cx="8229600" cy="5579110"/>
          </a:xfrm>
        </p:spPr>
        <p:txBody>
          <a:bodyPr>
            <a:normAutofit/>
          </a:bodyPr>
          <a:lstStyle/>
          <a:p>
            <a:pPr marL="388620" lvl="1" indent="-342900">
              <a:spcBef>
                <a:spcPts val="600"/>
              </a:spcBef>
              <a:buClr>
                <a:schemeClr val="accent1"/>
              </a:buClr>
            </a:pPr>
            <a:r>
              <a:rPr lang="en-US" sz="1700" dirty="0">
                <a:solidFill>
                  <a:schemeClr val="tx1"/>
                </a:solidFill>
              </a:rPr>
              <a:t>Let’s start with method signup POST endpoint in api/api_v1/endpoints/auth.py module:</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@router.post("/signup", </a:t>
            </a:r>
            <a:r>
              <a:rPr lang="en-US" sz="1000" dirty="0" err="1">
                <a:solidFill>
                  <a:schemeClr val="tx2"/>
                </a:solidFill>
                <a:latin typeface="Courier New" panose="02070309020205020404" pitchFamily="49" charset="0"/>
                <a:cs typeface="Courier New" panose="02070309020205020404" pitchFamily="49" charset="0"/>
              </a:rPr>
              <a:t>response_model</a:t>
            </a:r>
            <a:r>
              <a:rPr lang="en-US" sz="1000" dirty="0">
                <a:solidFill>
                  <a:schemeClr val="tx2"/>
                </a:solidFill>
                <a:latin typeface="Courier New" panose="02070309020205020404" pitchFamily="49" charset="0"/>
                <a:cs typeface="Courier New" panose="02070309020205020404" pitchFamily="49" charset="0"/>
              </a:rPr>
              <a:t>=</a:t>
            </a:r>
            <a:r>
              <a:rPr lang="en-US" sz="1000" dirty="0" err="1">
                <a:solidFill>
                  <a:schemeClr val="tx2"/>
                </a:solidFill>
                <a:latin typeface="Courier New" panose="02070309020205020404" pitchFamily="49" charset="0"/>
                <a:cs typeface="Courier New" panose="02070309020205020404" pitchFamily="49" charset="0"/>
              </a:rPr>
              <a:t>schemas.User</a:t>
            </a: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status_code</a:t>
            </a:r>
            <a:r>
              <a:rPr lang="en-US" sz="1000" dirty="0">
                <a:solidFill>
                  <a:schemeClr val="tx2"/>
                </a:solidFill>
                <a:latin typeface="Courier New" panose="02070309020205020404" pitchFamily="49" charset="0"/>
                <a:cs typeface="Courier New" panose="02070309020205020404" pitchFamily="49" charset="0"/>
              </a:rPr>
              <a:t>=201)  </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we specify a </a:t>
            </a:r>
            <a:r>
              <a:rPr lang="en-US" sz="1000" dirty="0" err="1">
                <a:solidFill>
                  <a:schemeClr val="tx2"/>
                </a:solidFill>
                <a:latin typeface="Courier New" panose="02070309020205020404" pitchFamily="49" charset="0"/>
                <a:cs typeface="Courier New" panose="02070309020205020404" pitchFamily="49" charset="0"/>
              </a:rPr>
              <a:t>Pydantic</a:t>
            </a: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response_model</a:t>
            </a:r>
            <a:r>
              <a:rPr lang="en-US" sz="1000" dirty="0">
                <a:solidFill>
                  <a:schemeClr val="tx2"/>
                </a:solidFill>
                <a:latin typeface="Courier New" panose="02070309020205020404" pitchFamily="49" charset="0"/>
                <a:cs typeface="Courier New" panose="02070309020205020404" pitchFamily="49" charset="0"/>
              </a:rPr>
              <a:t> which shapes the endpoint JSON response.</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def </a:t>
            </a:r>
            <a:r>
              <a:rPr lang="en-US" sz="1000" dirty="0" err="1">
                <a:solidFill>
                  <a:schemeClr val="tx2"/>
                </a:solidFill>
                <a:latin typeface="Courier New" panose="02070309020205020404" pitchFamily="49" charset="0"/>
                <a:cs typeface="Courier New" panose="02070309020205020404" pitchFamily="49" charset="0"/>
              </a:rPr>
              <a:t>create_user_signup</a:t>
            </a:r>
            <a:r>
              <a:rPr lang="en-US" sz="1000" dirty="0">
                <a:solidFill>
                  <a:schemeClr val="tx2"/>
                </a:solidFill>
                <a:latin typeface="Courier New" panose="02070309020205020404" pitchFamily="49" charset="0"/>
                <a:cs typeface="Courier New" panose="02070309020205020404" pitchFamily="49" charset="0"/>
              </a:rPr>
              <a:t>(</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db</a:t>
            </a:r>
            <a:r>
              <a:rPr lang="en-US" sz="1000" dirty="0">
                <a:solidFill>
                  <a:schemeClr val="tx2"/>
                </a:solidFill>
                <a:latin typeface="Courier New" panose="02070309020205020404" pitchFamily="49" charset="0"/>
                <a:cs typeface="Courier New" panose="02070309020205020404" pitchFamily="49" charset="0"/>
              </a:rPr>
              <a:t>: Session = Depends(</a:t>
            </a:r>
            <a:r>
              <a:rPr lang="en-US" sz="1000" dirty="0" err="1">
                <a:solidFill>
                  <a:schemeClr val="tx2"/>
                </a:solidFill>
                <a:latin typeface="Courier New" panose="02070309020205020404" pitchFamily="49" charset="0"/>
                <a:cs typeface="Courier New" panose="02070309020205020404" pitchFamily="49" charset="0"/>
              </a:rPr>
              <a:t>deps.get_db</a:t>
            </a:r>
            <a:r>
              <a:rPr lang="en-US" sz="10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 we specify the database as a dependency of the endpoint via </a:t>
            </a:r>
            <a:r>
              <a:rPr lang="en-US" sz="1000" dirty="0" err="1">
                <a:solidFill>
                  <a:schemeClr val="tx2"/>
                </a:solidFill>
                <a:latin typeface="Courier New" panose="02070309020205020404" pitchFamily="49" charset="0"/>
                <a:cs typeface="Courier New" panose="02070309020205020404" pitchFamily="49" charset="0"/>
              </a:rPr>
              <a:t>FastAPI’s</a:t>
            </a:r>
            <a:r>
              <a:rPr lang="en-US" sz="1000" dirty="0">
                <a:solidFill>
                  <a:schemeClr val="tx2"/>
                </a:solidFill>
                <a:latin typeface="Courier New" panose="02070309020205020404" pitchFamily="49" charset="0"/>
                <a:cs typeface="Courier New" panose="02070309020205020404" pitchFamily="49" charset="0"/>
              </a:rPr>
              <a:t> dependency injection capabilities.</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user_in</a:t>
            </a: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schemas.user.UserCreate</a:t>
            </a:r>
            <a:r>
              <a:rPr lang="en-US" sz="1000" dirty="0">
                <a:solidFill>
                  <a:schemeClr val="tx2"/>
                </a:solidFill>
                <a:latin typeface="Courier New" panose="02070309020205020404" pitchFamily="49" charset="0"/>
                <a:cs typeface="Courier New" panose="02070309020205020404" pitchFamily="49" charset="0"/>
              </a:rPr>
              <a:t>,  # The POST request body is validated according to the </a:t>
            </a:r>
            <a:r>
              <a:rPr lang="en-US" sz="1000" dirty="0" err="1">
                <a:solidFill>
                  <a:schemeClr val="tx2"/>
                </a:solidFill>
                <a:latin typeface="Courier New" panose="02070309020205020404" pitchFamily="49" charset="0"/>
                <a:cs typeface="Courier New" panose="02070309020205020404" pitchFamily="49" charset="0"/>
              </a:rPr>
              <a:t>UserCreate</a:t>
            </a: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pydantic</a:t>
            </a:r>
            <a:r>
              <a:rPr lang="en-US" sz="1000" dirty="0">
                <a:solidFill>
                  <a:schemeClr val="tx2"/>
                </a:solidFill>
                <a:latin typeface="Courier New" panose="02070309020205020404" pitchFamily="49" charset="0"/>
                <a:cs typeface="Courier New" panose="02070309020205020404" pitchFamily="49" charset="0"/>
              </a:rPr>
              <a:t> schema</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-&gt; Any:</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Create new user without the need to be logged in.</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user = </a:t>
            </a:r>
            <a:r>
              <a:rPr lang="en-US" sz="1000" dirty="0" err="1">
                <a:solidFill>
                  <a:schemeClr val="tx2"/>
                </a:solidFill>
                <a:latin typeface="Courier New" panose="02070309020205020404" pitchFamily="49" charset="0"/>
                <a:cs typeface="Courier New" panose="02070309020205020404" pitchFamily="49" charset="0"/>
              </a:rPr>
              <a:t>db.query</a:t>
            </a:r>
            <a:r>
              <a:rPr lang="en-US" sz="1000" dirty="0">
                <a:solidFill>
                  <a:schemeClr val="tx2"/>
                </a:solidFill>
                <a:latin typeface="Courier New" panose="02070309020205020404" pitchFamily="49" charset="0"/>
                <a:cs typeface="Courier New" panose="02070309020205020404" pitchFamily="49" charset="0"/>
              </a:rPr>
              <a:t>(User).filter(</a:t>
            </a:r>
            <a:r>
              <a:rPr lang="en-US" sz="1000" dirty="0" err="1">
                <a:solidFill>
                  <a:schemeClr val="tx2"/>
                </a:solidFill>
                <a:latin typeface="Courier New" panose="02070309020205020404" pitchFamily="49" charset="0"/>
                <a:cs typeface="Courier New" panose="02070309020205020404" pitchFamily="49" charset="0"/>
              </a:rPr>
              <a:t>User.email</a:t>
            </a:r>
            <a:r>
              <a:rPr lang="en-US" sz="1000" dirty="0">
                <a:solidFill>
                  <a:schemeClr val="tx2"/>
                </a:solidFill>
                <a:latin typeface="Courier New" panose="02070309020205020404" pitchFamily="49" charset="0"/>
                <a:cs typeface="Courier New" panose="02070309020205020404" pitchFamily="49" charset="0"/>
              </a:rPr>
              <a:t> == </a:t>
            </a:r>
            <a:r>
              <a:rPr lang="en-US" sz="1000" dirty="0" err="1">
                <a:solidFill>
                  <a:schemeClr val="tx2"/>
                </a:solidFill>
                <a:latin typeface="Courier New" panose="02070309020205020404" pitchFamily="49" charset="0"/>
                <a:cs typeface="Courier New" panose="02070309020205020404" pitchFamily="49" charset="0"/>
              </a:rPr>
              <a:t>user_in.email</a:t>
            </a:r>
            <a:r>
              <a:rPr lang="en-US" sz="1000" dirty="0">
                <a:solidFill>
                  <a:schemeClr val="tx2"/>
                </a:solidFill>
                <a:latin typeface="Courier New" panose="02070309020205020404" pitchFamily="49" charset="0"/>
                <a:cs typeface="Courier New" panose="02070309020205020404" pitchFamily="49" charset="0"/>
              </a:rPr>
              <a:t>).first()  # we use the </a:t>
            </a:r>
            <a:r>
              <a:rPr lang="en-US" sz="1000" dirty="0" err="1">
                <a:solidFill>
                  <a:schemeClr val="tx2"/>
                </a:solidFill>
                <a:latin typeface="Courier New" panose="02070309020205020404" pitchFamily="49" charset="0"/>
                <a:cs typeface="Courier New" panose="02070309020205020404" pitchFamily="49" charset="0"/>
              </a:rPr>
              <a:t>SQLAlchemy</a:t>
            </a:r>
            <a:r>
              <a:rPr lang="en-US" sz="1000" dirty="0">
                <a:solidFill>
                  <a:schemeClr val="tx2"/>
                </a:solidFill>
                <a:latin typeface="Courier New" panose="02070309020205020404" pitchFamily="49" charset="0"/>
                <a:cs typeface="Courier New" panose="02070309020205020404" pitchFamily="49" charset="0"/>
              </a:rPr>
              <a:t> ORM to query the database user table</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if user:</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raise </a:t>
            </a:r>
            <a:r>
              <a:rPr lang="en-US" sz="1000" dirty="0" err="1">
                <a:solidFill>
                  <a:schemeClr val="tx2"/>
                </a:solidFill>
                <a:latin typeface="Courier New" panose="02070309020205020404" pitchFamily="49" charset="0"/>
                <a:cs typeface="Courier New" panose="02070309020205020404" pitchFamily="49" charset="0"/>
              </a:rPr>
              <a:t>HTTPException</a:t>
            </a:r>
            <a:r>
              <a:rPr lang="en-US" sz="1000" dirty="0">
                <a:solidFill>
                  <a:schemeClr val="tx2"/>
                </a:solidFill>
                <a:latin typeface="Courier New" panose="02070309020205020404" pitchFamily="49" charset="0"/>
                <a:cs typeface="Courier New" panose="02070309020205020404" pitchFamily="49" charset="0"/>
              </a:rPr>
              <a:t>(  # if a matching user is found then we return an HTTP 400</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status_code</a:t>
            </a:r>
            <a:r>
              <a:rPr lang="en-US" sz="1000" dirty="0">
                <a:solidFill>
                  <a:schemeClr val="tx2"/>
                </a:solidFill>
                <a:latin typeface="Courier New" panose="02070309020205020404" pitchFamily="49" charset="0"/>
                <a:cs typeface="Courier New" panose="02070309020205020404" pitchFamily="49" charset="0"/>
              </a:rPr>
              <a:t>=400,</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detail="The user with this email already exists in the system",</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user = </a:t>
            </a:r>
            <a:r>
              <a:rPr lang="en-US" sz="1000" dirty="0" err="1">
                <a:solidFill>
                  <a:schemeClr val="tx2"/>
                </a:solidFill>
                <a:latin typeface="Courier New" panose="02070309020205020404" pitchFamily="49" charset="0"/>
                <a:cs typeface="Courier New" panose="02070309020205020404" pitchFamily="49" charset="0"/>
              </a:rPr>
              <a:t>crud.user.create</a:t>
            </a:r>
            <a:r>
              <a:rPr lang="en-US" sz="1000" dirty="0">
                <a:solidFill>
                  <a:schemeClr val="tx2"/>
                </a:solidFill>
                <a:latin typeface="Courier New" panose="02070309020205020404" pitchFamily="49" charset="0"/>
                <a:cs typeface="Courier New" panose="02070309020205020404" pitchFamily="49" charset="0"/>
              </a:rPr>
              <a:t>(</a:t>
            </a:r>
            <a:r>
              <a:rPr lang="en-US" sz="1000" dirty="0" err="1">
                <a:solidFill>
                  <a:schemeClr val="tx2"/>
                </a:solidFill>
                <a:latin typeface="Courier New" panose="02070309020205020404" pitchFamily="49" charset="0"/>
                <a:cs typeface="Courier New" panose="02070309020205020404" pitchFamily="49" charset="0"/>
              </a:rPr>
              <a:t>db</a:t>
            </a:r>
            <a:r>
              <a:rPr lang="en-US" sz="1000" dirty="0">
                <a:solidFill>
                  <a:schemeClr val="tx2"/>
                </a:solidFill>
                <a:latin typeface="Courier New" panose="02070309020205020404" pitchFamily="49" charset="0"/>
                <a:cs typeface="Courier New" panose="02070309020205020404" pitchFamily="49" charset="0"/>
              </a:rPr>
              <a:t>=</a:t>
            </a:r>
            <a:r>
              <a:rPr lang="en-US" sz="1000" dirty="0" err="1">
                <a:solidFill>
                  <a:schemeClr val="tx2"/>
                </a:solidFill>
                <a:latin typeface="Courier New" panose="02070309020205020404" pitchFamily="49" charset="0"/>
                <a:cs typeface="Courier New" panose="02070309020205020404" pitchFamily="49" charset="0"/>
              </a:rPr>
              <a:t>db</a:t>
            </a:r>
            <a:r>
              <a:rPr lang="en-US" sz="1000" dirty="0">
                <a:solidFill>
                  <a:schemeClr val="tx2"/>
                </a:solidFill>
                <a:latin typeface="Courier New" panose="02070309020205020404" pitchFamily="49" charset="0"/>
                <a:cs typeface="Courier New" panose="02070309020205020404" pitchFamily="49" charset="0"/>
              </a:rPr>
              <a:t>, </a:t>
            </a:r>
            <a:r>
              <a:rPr lang="en-US" sz="1000" dirty="0" err="1">
                <a:solidFill>
                  <a:schemeClr val="tx2"/>
                </a:solidFill>
                <a:latin typeface="Courier New" panose="02070309020205020404" pitchFamily="49" charset="0"/>
                <a:cs typeface="Courier New" panose="02070309020205020404" pitchFamily="49" charset="0"/>
              </a:rPr>
              <a:t>obj_in</a:t>
            </a:r>
            <a:r>
              <a:rPr lang="en-US" sz="1000" dirty="0">
                <a:solidFill>
                  <a:schemeClr val="tx2"/>
                </a:solidFill>
                <a:latin typeface="Courier New" panose="02070309020205020404" pitchFamily="49" charset="0"/>
                <a:cs typeface="Courier New" panose="02070309020205020404" pitchFamily="49" charset="0"/>
              </a:rPr>
              <a:t>=</a:t>
            </a:r>
            <a:r>
              <a:rPr lang="en-US" sz="1000" dirty="0" err="1">
                <a:solidFill>
                  <a:schemeClr val="tx2"/>
                </a:solidFill>
                <a:latin typeface="Courier New" panose="02070309020205020404" pitchFamily="49" charset="0"/>
                <a:cs typeface="Courier New" panose="02070309020205020404" pitchFamily="49" charset="0"/>
              </a:rPr>
              <a:t>user_in</a:t>
            </a:r>
            <a:r>
              <a:rPr lang="en-US" sz="1000" dirty="0">
                <a:solidFill>
                  <a:schemeClr val="tx2"/>
                </a:solidFill>
                <a:latin typeface="Courier New" panose="02070309020205020404" pitchFamily="49" charset="0"/>
                <a:cs typeface="Courier New" panose="02070309020205020404" pitchFamily="49" charset="0"/>
              </a:rPr>
              <a:t>)  # if the user email is unique we proceed to use the crud utility functions to create the user</a:t>
            </a:r>
          </a:p>
          <a:p>
            <a:pPr marL="320040" lvl="2" indent="0">
              <a:spcBef>
                <a:spcPts val="600"/>
              </a:spcBef>
              <a:buClr>
                <a:schemeClr val="accent1"/>
              </a:buClr>
              <a:buNone/>
            </a:pPr>
            <a:r>
              <a:rPr lang="en-US" sz="1000" dirty="0">
                <a:solidFill>
                  <a:schemeClr val="tx2"/>
                </a:solidFill>
                <a:latin typeface="Courier New" panose="02070309020205020404" pitchFamily="49" charset="0"/>
                <a:cs typeface="Courier New" panose="02070309020205020404" pitchFamily="49" charset="0"/>
              </a:rPr>
              <a:t>    return user</a:t>
            </a:r>
          </a:p>
        </p:txBody>
      </p:sp>
    </p:spTree>
    <p:extLst>
      <p:ext uri="{BB962C8B-B14F-4D97-AF65-F5344CB8AC3E}">
        <p14:creationId xmlns:p14="http://schemas.microsoft.com/office/powerpoint/2010/main" val="4125295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_SoftReq">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33464</TotalTime>
  <Words>16476</Words>
  <Application>Microsoft Office PowerPoint</Application>
  <PresentationFormat>Presentación en pantalla (4:3)</PresentationFormat>
  <Paragraphs>1653</Paragraphs>
  <Slides>105</Slides>
  <Notes>3</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105</vt:i4>
      </vt:variant>
    </vt:vector>
  </HeadingPairs>
  <TitlesOfParts>
    <vt:vector size="117" baseType="lpstr">
      <vt:lpstr>-apple-system</vt:lpstr>
      <vt:lpstr>Bookman Old Style</vt:lpstr>
      <vt:lpstr>Calibri</vt:lpstr>
      <vt:lpstr>Consolas</vt:lpstr>
      <vt:lpstr>Courier New</vt:lpstr>
      <vt:lpstr>Gill Sans MT</vt:lpstr>
      <vt:lpstr>Menlo</vt:lpstr>
      <vt:lpstr>Roboto</vt:lpstr>
      <vt:lpstr>Source Sans Pro</vt:lpstr>
      <vt:lpstr>Wingdings</vt:lpstr>
      <vt:lpstr>Wingdings 3</vt:lpstr>
      <vt:lpstr>Tema_SoftReq</vt:lpstr>
      <vt:lpstr>Microservices &amp; RESTful APIs in Python</vt:lpstr>
      <vt:lpstr>Agenda</vt:lpstr>
      <vt:lpstr>Web Application Design</vt:lpstr>
      <vt:lpstr>Importance of Software Architecture </vt:lpstr>
      <vt:lpstr>Software Architecture Patterns</vt:lpstr>
      <vt:lpstr>Software Architecture Patterns</vt:lpstr>
      <vt:lpstr>Software Architecture Patterns</vt:lpstr>
      <vt:lpstr>From monolithic apps to microservices</vt:lpstr>
      <vt:lpstr>Pattern: Microservice Architecture</vt:lpstr>
      <vt:lpstr>From monolithic apps to microservices: Trip Management System: Taxi hailing </vt:lpstr>
      <vt:lpstr>Microservices</vt:lpstr>
      <vt:lpstr>Deployment Microservices</vt:lpstr>
      <vt:lpstr>Microservices vs. SOA</vt:lpstr>
      <vt:lpstr>Benefits of Microservices’ Architecture pattern</vt:lpstr>
      <vt:lpstr>Drawbacks of Microservices’ Architecture pattern </vt:lpstr>
      <vt:lpstr>Using an API Gateway</vt:lpstr>
      <vt:lpstr>Using an API Gateway</vt:lpstr>
      <vt:lpstr>Nginx API Gateway</vt:lpstr>
      <vt:lpstr>Designing APIs</vt:lpstr>
      <vt:lpstr>Our first API in Flask</vt:lpstr>
      <vt:lpstr>What does it entail to build an API?</vt:lpstr>
      <vt:lpstr>Understanding REST (1)</vt:lpstr>
      <vt:lpstr>Understanding REST (2)</vt:lpstr>
      <vt:lpstr>Understanding REST (3)</vt:lpstr>
      <vt:lpstr>Understanding REST (4)</vt:lpstr>
      <vt:lpstr>Technologies to build APIs</vt:lpstr>
      <vt:lpstr>Technologies to build APIs: OpenAPI</vt:lpstr>
      <vt:lpstr>Technologies to build APIs</vt:lpstr>
      <vt:lpstr>Comparison HTTP RESTful API vs. gRPC API</vt:lpstr>
      <vt:lpstr>Designing APIs</vt:lpstr>
      <vt:lpstr>Designing APIs: fields</vt:lpstr>
      <vt:lpstr>Designing APIs: methods</vt:lpstr>
      <vt:lpstr>Designing APIs: methods</vt:lpstr>
      <vt:lpstr>Designing APIs: common Design Patterns</vt:lpstr>
      <vt:lpstr>Designing APIs: features</vt:lpstr>
      <vt:lpstr>Creating a simple API in Python</vt:lpstr>
      <vt:lpstr>Creating a simple API in Python</vt:lpstr>
      <vt:lpstr>Creating a simple API in Python</vt:lpstr>
      <vt:lpstr>Creating a more sophisticated APIs in Python</vt:lpstr>
      <vt:lpstr>Use case: create a photo album</vt:lpstr>
      <vt:lpstr>Use case: Resource definition</vt:lpstr>
      <vt:lpstr>Use case: CREATE methods</vt:lpstr>
      <vt:lpstr>Use case: CREATE methods</vt:lpstr>
      <vt:lpstr>Use case: CREATE methods (recommendations)</vt:lpstr>
      <vt:lpstr>Use case: DELETE methods</vt:lpstr>
      <vt:lpstr>Use case: DELETE methods</vt:lpstr>
      <vt:lpstr>Use case: DELETE methods (recommendations)</vt:lpstr>
      <vt:lpstr>Use case: UPDATE methods</vt:lpstr>
      <vt:lpstr>Use case: UPDATE  methods</vt:lpstr>
      <vt:lpstr>Use case: UPDATE methods (best practices)</vt:lpstr>
      <vt:lpstr>Use case: LIST methods and pagination</vt:lpstr>
      <vt:lpstr>Use case: LIST methods and pagination</vt:lpstr>
      <vt:lpstr>Use case: LIST  methods</vt:lpstr>
      <vt:lpstr>Use case: LIST methods (best practices)</vt:lpstr>
      <vt:lpstr>Use case: Batching</vt:lpstr>
      <vt:lpstr>Use case: Error Handling</vt:lpstr>
      <vt:lpstr>Creating a photo album API</vt:lpstr>
      <vt:lpstr>Running the photo album locally</vt:lpstr>
      <vt:lpstr>Creating APIs in Python</vt:lpstr>
      <vt:lpstr>RESTful APIs with flask-restx</vt:lpstr>
      <vt:lpstr>RESTful APIs with flask-restx</vt:lpstr>
      <vt:lpstr>Python requests module</vt:lpstr>
      <vt:lpstr>What about FastAPI?</vt:lpstr>
      <vt:lpstr>What about FastAPI?</vt:lpstr>
      <vt:lpstr>Tutorial FastAPI (1): Hello World (part 1)</vt:lpstr>
      <vt:lpstr>Tutorial FastAPI (2): Hello World (part 1)</vt:lpstr>
      <vt:lpstr>Tutorial FastAPI (3): endpoint with path param and type hints (part 2)</vt:lpstr>
      <vt:lpstr>Tutorial FastAPI (4): query parameters (part 3)</vt:lpstr>
      <vt:lpstr>Tutorial FastAPI (5): Pydantic Schemas (part 4)</vt:lpstr>
      <vt:lpstr>Tutorial FastAPI (6): Using Pydantic with FastAPI (part 4)</vt:lpstr>
      <vt:lpstr>Tutorial FastAPI (7): Using Pydantic with FastAPI (part 4)</vt:lpstr>
      <vt:lpstr>Tutorial FastAPI (8): Let’s test the code (part 4)</vt:lpstr>
      <vt:lpstr>Tutorial FastAPI (9): creating a POST endpoint (part 4)</vt:lpstr>
      <vt:lpstr>Tutorial FastAPI (10): basic error handling (part 5)</vt:lpstr>
      <vt:lpstr>Tutorial FastAPI (11): Serving HTML with Jinja Templates (part 6)</vt:lpstr>
      <vt:lpstr>Tutorial FastAPI (12): Serving HTML with Jinja Templates (part 6)</vt:lpstr>
      <vt:lpstr>Tutorial FastAPI (13): Serving HTML with Jinja Templates (part 6)</vt:lpstr>
      <vt:lpstr>Tutorial FastAPI (14): Setting up a database with SQLAlchemy and Alembic (part 7)</vt:lpstr>
      <vt:lpstr>Tutorial FastAPI (15): Setting up a database with SQLAlchemy and Alembic (part 7)</vt:lpstr>
      <vt:lpstr>Tutorial FastAPI (16): Setting up a database with SQLAlchemy and Alembic (part 7)</vt:lpstr>
      <vt:lpstr>Tutorial FastAPI (17): Setting up a database with SQLAlchemy and Alembic (part 7)</vt:lpstr>
      <vt:lpstr>Tutorial FastAPI (18): Setting up a database with SQLAlchemy and Alembic (part 7)</vt:lpstr>
      <vt:lpstr>Tutorial FastAPI (18): Setting up a database with SQLAlchemy and Alembic (part 7)</vt:lpstr>
      <vt:lpstr>Tutorial FastAPI (19): Setting up a database with SQLAlchemy and Alembic (part 7)</vt:lpstr>
      <vt:lpstr>Tutorial FastAPI (19): Setting up a database with SQLAlchemy and Alembic (part 7)</vt:lpstr>
      <vt:lpstr>Tutorial FastAPI (19): Setting up a database with SQLAlchemy and Alembic (part 7)</vt:lpstr>
      <vt:lpstr>Tutorial FastAPI (20): Setting up a database with SQLAlchemy and Alembic (part 7)</vt:lpstr>
      <vt:lpstr>Tutorial FastAPI (21): Setting up a database with SQLAlchemy and Alembic (part 7)</vt:lpstr>
      <vt:lpstr>Tutorial FastAPI (22): Project Structure, Settings and API Versioning</vt:lpstr>
      <vt:lpstr>Tutorial FastAPI (23): Project Structure, Settings and API Versioning</vt:lpstr>
      <vt:lpstr>Tutorial FastAPI (24): Project Structure, Settings and API Versioning</vt:lpstr>
      <vt:lpstr>Tutorial FastAPI (25): Project Structure, Settings and API Versioning</vt:lpstr>
      <vt:lpstr>Tutorial FastAPI (26): Asynchronous Performance Improvement</vt:lpstr>
      <vt:lpstr>Python Asyncio and Concurrent Code</vt:lpstr>
      <vt:lpstr>Tutorial FastAPI (27): Async IO Path Operations</vt:lpstr>
      <vt:lpstr>Tutorial FastAPI (28): Async IO Path Operations</vt:lpstr>
      <vt:lpstr>Tutorial FastAPI (29): Auth via JSON Web Token (JWT)</vt:lpstr>
      <vt:lpstr>Tutorial FastAPI (30): Auth via JSON Web Token (JWT)</vt:lpstr>
      <vt:lpstr>Tutorial FastAPI (31): Auth via JSON Web Token (JWT)</vt:lpstr>
      <vt:lpstr>Tutorial FastAPI (31): Auth via JSON Web Token (JWT)</vt:lpstr>
      <vt:lpstr>Tutorial FastAPI (32): Auth via JSON Web Token (JWT)</vt:lpstr>
      <vt:lpstr>Tutorial FastAPI (33): Auth via JSON Web Token (JWT)</vt:lpstr>
      <vt:lpstr>Simple and great example on how to work with FastAPI and Dockerise the app</vt:lpstr>
      <vt:lpstr>Building a GraphQL server with FastAPI</vt:lpstr>
      <vt:lpstr>Web programming in Python – Tema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Client-side Controller &amp; Service Locator</dc:title>
  <dc:creator>dipina</dc:creator>
  <cp:lastModifiedBy>Diego López-de-Ipiña González-de-Artaza</cp:lastModifiedBy>
  <cp:revision>380</cp:revision>
  <dcterms:modified xsi:type="dcterms:W3CDTF">2022-11-02T10:48:39Z</dcterms:modified>
</cp:coreProperties>
</file>