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91" r:id="rId5"/>
    <p:sldId id="284" r:id="rId6"/>
    <p:sldId id="287" r:id="rId7"/>
    <p:sldId id="258" r:id="rId8"/>
    <p:sldId id="259" r:id="rId9"/>
    <p:sldId id="260" r:id="rId10"/>
    <p:sldId id="273" r:id="rId11"/>
    <p:sldId id="264" r:id="rId12"/>
    <p:sldId id="261" r:id="rId13"/>
    <p:sldId id="263" r:id="rId14"/>
    <p:sldId id="262" r:id="rId15"/>
    <p:sldId id="265" r:id="rId16"/>
    <p:sldId id="268" r:id="rId17"/>
    <p:sldId id="292" r:id="rId18"/>
    <p:sldId id="269" r:id="rId19"/>
    <p:sldId id="266" r:id="rId20"/>
    <p:sldId id="267" r:id="rId21"/>
    <p:sldId id="270" r:id="rId22"/>
    <p:sldId id="288" r:id="rId23"/>
    <p:sldId id="279" r:id="rId24"/>
    <p:sldId id="286" r:id="rId25"/>
    <p:sldId id="277" r:id="rId26"/>
    <p:sldId id="294" r:id="rId27"/>
    <p:sldId id="285" r:id="rId28"/>
    <p:sldId id="293" r:id="rId29"/>
    <p:sldId id="28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509" autoAdjust="0"/>
  </p:normalViewPr>
  <p:slideViewPr>
    <p:cSldViewPr snapToGrid="0">
      <p:cViewPr varScale="1">
        <p:scale>
          <a:sx n="102" d="100"/>
          <a:sy n="102" d="100"/>
        </p:scale>
        <p:origin x="16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7DAF2-7969-48C3-876C-A83B928A76A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81E88-2FF2-4B00-8F86-C6EC6A83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update: 2/18/2017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81E88-2FF2-4B00-8F86-C6EC6A83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tutorial/introduction.html#numbers" TargetMode="External"/><Relationship Id="rId2" Type="http://schemas.openxmlformats.org/officeDocument/2006/relationships/hyperlink" Target="http://docs.python.org/2/tutorial/introduction.html#str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2/tutorial/datastructure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tutorial/controlflow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tutorial/controlflow.html#for-stateme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tutorial/controlflow.html#defining-func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tutorial/datastructures.html#dictionar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stdty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os.path.html" TargetMode="External"/><Relationship Id="rId2" Type="http://schemas.openxmlformats.org/officeDocument/2006/relationships/hyperlink" Target="http://docs.python.org/2/library/o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python.org/2/library/subprocess.html" TargetMode="External"/><Relationship Id="rId4" Type="http://schemas.openxmlformats.org/officeDocument/2006/relationships/hyperlink" Target="http://docs.python.org/2/library/sys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947" y="1643555"/>
            <a:ext cx="9144000" cy="16414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Python – A Brief Introduction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9869" y="5621627"/>
            <a:ext cx="5898525" cy="765043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/>
              <a:t>This presentation was originally done by </a:t>
            </a:r>
            <a:r>
              <a:rPr lang="en-US" sz="1800" dirty="0" smtClean="0"/>
              <a:t>Austen Hayes as a part of CPSC 4240/6240 Spring 2014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270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#include statements: Python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Example: Accessing array of command line arguments (</a:t>
            </a:r>
            <a:r>
              <a:rPr lang="en-US" dirty="0" err="1" smtClean="0"/>
              <a:t>argv</a:t>
            </a:r>
            <a:r>
              <a:rPr lang="en-US" dirty="0" smtClean="0"/>
              <a:t>), like you would in a C program</a:t>
            </a:r>
          </a:p>
          <a:p>
            <a:pPr lvl="0"/>
            <a:r>
              <a:rPr lang="en-US" dirty="0" smtClean="0"/>
              <a:t>Option 1: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import sys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0"/>
            <a:r>
              <a:rPr lang="en-US" dirty="0" smtClean="0"/>
              <a:t>Option 2: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 import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/>
              <a:t>Option 3: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from sys import *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Dynamically-typed</a:t>
            </a:r>
          </a:p>
          <a:p>
            <a:r>
              <a:rPr lang="en-US" dirty="0" smtClean="0"/>
              <a:t>Strings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 = “bob”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://docs.python.org/2/tutorial/introduction.html#strings</a:t>
            </a:r>
            <a:endParaRPr lang="en-US" baseline="0" dirty="0" smtClean="0"/>
          </a:p>
          <a:p>
            <a:pPr lvl="0"/>
            <a:r>
              <a:rPr lang="en-US" baseline="0" dirty="0" smtClean="0"/>
              <a:t>Numbers</a:t>
            </a:r>
          </a:p>
          <a:p>
            <a:pPr lvl="1"/>
            <a:r>
              <a:rPr lang="en-US" dirty="0"/>
              <a:t>Integers, floating-point</a:t>
            </a:r>
          </a:p>
          <a:p>
            <a:pPr lvl="1"/>
            <a:r>
              <a:rPr lang="en-US" dirty="0"/>
              <a:t>X = 3, Y = 4.567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://docs.python.org/2/tutorial/introduction.html#numbers</a:t>
            </a:r>
            <a:endParaRPr lang="en-US" dirty="0"/>
          </a:p>
          <a:p>
            <a:pPr lvl="0"/>
            <a:r>
              <a:rPr lang="en-US" baseline="0" dirty="0" smtClean="0"/>
              <a:t>Lists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st</a:t>
            </a:r>
            <a:r>
              <a:rPr lang="en-US" dirty="0" smtClean="0"/>
              <a:t> = [1,2,3]</a:t>
            </a:r>
            <a:endParaRPr lang="en-US" baseline="0" dirty="0" smtClean="0"/>
          </a:p>
          <a:p>
            <a:pPr lvl="1"/>
            <a:r>
              <a:rPr lang="en-US" baseline="0" dirty="0" smtClean="0"/>
              <a:t>Not fixed like C or Java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://docs.python.org/2/tutorial/datastructures.html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count==1: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‘count is 1!’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 == something: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Function1()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Function2()</a:t>
            </a:r>
          </a:p>
          <a:p>
            <a:pPr marL="0" lv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Function3()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Function4()</a:t>
            </a:r>
          </a:p>
          <a:p>
            <a:pPr marL="0" indent="0">
              <a:buNone/>
            </a:pPr>
            <a:endParaRPr lang="en-US" b="1" dirty="0" smtClean="0"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r>
              <a:rPr lang="en-US" b="1" dirty="0" smtClean="0">
                <a:cs typeface="Courier New" panose="02070309020205020404" pitchFamily="49" charset="0"/>
                <a:hlinkClick r:id="rId2"/>
              </a:rPr>
              <a:t>http</a:t>
            </a:r>
            <a:r>
              <a:rPr lang="en-US" b="1" dirty="0">
                <a:cs typeface="Courier New" panose="02070309020205020404" pitchFamily="49" charset="0"/>
                <a:hlinkClick r:id="rId2"/>
              </a:rPr>
              <a:t>://docs.python.org/2/tutorial/controlflow.html</a:t>
            </a:r>
            <a:endParaRPr lang="en-US" b="1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4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listOfNums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[0,1,2,3,4,5,6]</a:t>
            </a:r>
          </a:p>
          <a:p>
            <a:pPr mar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listOfNums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range(0,10)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4: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‘%d is not greater 4’ %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aNumber</a:t>
            </a: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cs typeface="Courier New" panose="02070309020205020404" pitchFamily="49" charset="0"/>
                <a:hlinkClick r:id="rId2"/>
              </a:rPr>
              <a:t>http://docs.python.org/2/tutorial/controlflow.html#for-statements</a:t>
            </a:r>
            <a:endParaRPr lang="en-US" sz="2400" b="1" dirty="0"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subNumbers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x-y</a:t>
            </a:r>
          </a:p>
          <a:p>
            <a:pPr marL="0" lv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subNumbers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(3,1)</a:t>
            </a:r>
          </a:p>
          <a:p>
            <a:pPr marL="0" lv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 # do nothing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  <a:hlinkClick r:id="rId2"/>
              </a:rPr>
              <a:t>http://</a:t>
            </a:r>
            <a:r>
              <a:rPr lang="en-US" b="1" dirty="0" smtClean="0">
                <a:cs typeface="Courier New" panose="02070309020205020404" pitchFamily="49" charset="0"/>
                <a:hlinkClick r:id="rId2"/>
              </a:rPr>
              <a:t>docs.python.org/2/tutorial/controlflow.html#defining-functions</a:t>
            </a:r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Python</a:t>
            </a:r>
            <a:r>
              <a:rPr lang="en-US" sz="5400" baseline="0" dirty="0" smtClean="0"/>
              <a:t> Magic: Operations On Data Types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[1,2,3,4]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[5,6,7,8]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B.remove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A+B # C=[0,1,2,3,4,5,6,7]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 # [0,1,2,3,4,5,6,7]</a:t>
            </a:r>
          </a:p>
        </p:txBody>
      </p:sp>
    </p:spTree>
    <p:extLst>
      <p:ext uri="{BB962C8B-B14F-4D97-AF65-F5344CB8AC3E}">
        <p14:creationId xmlns:p14="http://schemas.microsoft.com/office/powerpoint/2010/main" val="14221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B=[0,1,2]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2 in B: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“it’s there!”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‘bob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names.split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 ‘)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[‘bob’,’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Emails = {‘bob’:’bob@gmail.com’,’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’:’sam@aol.com’}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Emails[‘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 = ‘larry@yahoo.com’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name in Emails: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name, “’s email is”, Emails[name]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Emails[‘bob’]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docs.python.org/2/tutorial/datastructures.html#dictionaries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54234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“This Is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tring”</a:t>
            </a:r>
          </a:p>
          <a:p>
            <a:pPr mar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[2,5] # ‘Is ‘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[2:-1] # ‘Is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tring’</a:t>
            </a: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someString.isalpha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True</a:t>
            </a:r>
          </a:p>
          <a:p>
            <a:pPr mar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someString.lower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‘this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string’</a:t>
            </a: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someString.find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(‘Is’) # 5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someString.replace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 ’,’$’) #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This$Is$A$String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cs typeface="Courier New" panose="02070309020205020404" pitchFamily="49" charset="0"/>
              </a:rPr>
              <a:t>Many more: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  <a:hlinkClick r:id="rId2"/>
              </a:rPr>
              <a:t>http://docs.python.org/2/library/stdtypes.html</a:t>
            </a:r>
            <a:endParaRPr lang="en-US" b="1" baseline="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Introduction to Python</a:t>
            </a:r>
          </a:p>
          <a:p>
            <a:r>
              <a:rPr lang="en-US" baseline="0" dirty="0" smtClean="0"/>
              <a:t>In-class example</a:t>
            </a:r>
          </a:p>
          <a:p>
            <a:r>
              <a:rPr lang="en-US" baseline="0" dirty="0" smtClean="0"/>
              <a:t>Take-home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(Slides available for later)</a:t>
            </a:r>
          </a:p>
        </p:txBody>
      </p:sp>
    </p:spTree>
    <p:extLst>
      <p:ext uri="{BB962C8B-B14F-4D97-AF65-F5344CB8AC3E}">
        <p14:creationId xmlns:p14="http://schemas.microsoft.com/office/powerpoint/2010/main" val="11425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a=2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b=4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Name=‘bob’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‘I have %d laptops and %d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apples’ % (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Both print ‘Bob is a customer’: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‘%s is a customer’ % Name</a:t>
            </a:r>
          </a:p>
          <a:p>
            <a:pPr marL="0" indent="0">
              <a:buNone/>
            </a:pP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Name, ‘is a customer’</a:t>
            </a:r>
          </a:p>
        </p:txBody>
      </p:sp>
    </p:spTree>
    <p:extLst>
      <p:ext uri="{BB962C8B-B14F-4D97-AF65-F5344CB8AC3E}">
        <p14:creationId xmlns:p14="http://schemas.microsoft.com/office/powerpoint/2010/main" val="16984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eading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f = open(‘filename’,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‘r’)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the whole file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	# print one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# print every line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line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0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riting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f = open(‘filename’, ‘w’)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 line in my file.\n’)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90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</a:t>
            </a:r>
            <a:r>
              <a:rPr lang="en-US" baseline="0" dirty="0" smtClean="0"/>
              <a:t> </a:t>
            </a:r>
            <a:r>
              <a:rPr lang="en-US" dirty="0" smtClean="0"/>
              <a:t>A</a:t>
            </a:r>
            <a:r>
              <a:rPr lang="en-US" baseline="0" dirty="0" smtClean="0"/>
              <a:t>dmin Python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tasks of Python Bash 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linux</a:t>
            </a:r>
            <a:r>
              <a:rPr lang="en-US" dirty="0" smtClean="0"/>
              <a:t> commands as in </a:t>
            </a:r>
            <a:r>
              <a:rPr lang="en-US" dirty="0"/>
              <a:t>B</a:t>
            </a:r>
            <a:r>
              <a:rPr lang="en-US" dirty="0" smtClean="0"/>
              <a:t>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Capture data and/or return values of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data/return values </a:t>
            </a:r>
          </a:p>
          <a:p>
            <a:pPr lvl="1"/>
            <a:r>
              <a:rPr lang="en-US" dirty="0" smtClean="0"/>
              <a:t>MUCH more powerful and readable processing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r>
              <a:rPr lang="en-US" baseline="0" dirty="0" smtClean="0"/>
              <a:t> packages</a:t>
            </a:r>
            <a:r>
              <a:rPr lang="en-US" dirty="0" smtClean="0"/>
              <a:t>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os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OS environment-specific information and operations</a:t>
            </a:r>
          </a:p>
          <a:p>
            <a:pPr lvl="1"/>
            <a:r>
              <a:rPr lang="en-US" dirty="0">
                <a:hlinkClick r:id="rId2"/>
              </a:rPr>
              <a:t>http://docs.python.org/2/library/os.html</a:t>
            </a:r>
            <a:endParaRPr lang="en-US" dirty="0"/>
          </a:p>
          <a:p>
            <a:r>
              <a:rPr lang="en-US" dirty="0" err="1" smtClean="0"/>
              <a:t>os.path</a:t>
            </a:r>
            <a:endParaRPr lang="en-US" dirty="0" smtClean="0"/>
          </a:p>
          <a:p>
            <a:pPr lvl="1"/>
            <a:r>
              <a:rPr lang="en-US" dirty="0" smtClean="0"/>
              <a:t>Common pathname manipulations</a:t>
            </a:r>
          </a:p>
          <a:p>
            <a:pPr lvl="1"/>
            <a:r>
              <a:rPr lang="en-US" dirty="0">
                <a:hlinkClick r:id="rId3"/>
              </a:rPr>
              <a:t>http://docs.python.org/2/library/os.path.html</a:t>
            </a:r>
            <a:endParaRPr lang="en-US" dirty="0"/>
          </a:p>
          <a:p>
            <a:r>
              <a:rPr lang="en-US" dirty="0" smtClean="0"/>
              <a:t>s</a:t>
            </a:r>
            <a:r>
              <a:rPr lang="en-US" baseline="0" dirty="0" smtClean="0"/>
              <a:t>ys</a:t>
            </a:r>
          </a:p>
          <a:p>
            <a:pPr lvl="1"/>
            <a:r>
              <a:rPr lang="en-US" dirty="0" smtClean="0"/>
              <a:t>System-specific parameters and functions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://docs.python.org/2/library/sys.html</a:t>
            </a:r>
            <a:endParaRPr lang="en-US" baseline="0" dirty="0" smtClean="0"/>
          </a:p>
          <a:p>
            <a:r>
              <a:rPr lang="en-US" dirty="0" err="1"/>
              <a:t>s</a:t>
            </a:r>
            <a:r>
              <a:rPr lang="en-US" baseline="0" dirty="0" err="1" smtClean="0"/>
              <a:t>ubprocess</a:t>
            </a:r>
            <a:endParaRPr lang="en-US" baseline="0" dirty="0" smtClean="0"/>
          </a:p>
          <a:p>
            <a:pPr lvl="1"/>
            <a:r>
              <a:rPr lang="en-US" dirty="0"/>
              <a:t>Spawn processes, execute commands, pipe information, etc.</a:t>
            </a:r>
          </a:p>
          <a:p>
            <a:pPr lvl="1"/>
            <a:r>
              <a:rPr lang="en-US" dirty="0">
                <a:hlinkClick r:id="rId5"/>
              </a:rPr>
              <a:t>http://docs.python.org/2/library/subprocess.html</a:t>
            </a:r>
            <a:endParaRPr lang="en-US" dirty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190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built-in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os.environ</a:t>
            </a:r>
            <a:r>
              <a:rPr lang="en-US" dirty="0" smtClean="0"/>
              <a:t>[‘HOME’],[‘PWD’]): information on system and running operations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os.chdir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/>
              <a:t>: </a:t>
            </a:r>
            <a:r>
              <a:rPr lang="en-US" dirty="0" smtClean="0"/>
              <a:t>change the directory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os.getpid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get the process ID of the running program</a:t>
            </a:r>
          </a:p>
          <a:p>
            <a:endParaRPr lang="en-US" dirty="0"/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os.isfile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os.isdir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does the file/directory exist?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os.join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(path1,path2)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/>
              <a:t> join the path in a smart way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Many others…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files in current folder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Subprocess.call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–l”, shell=True)</a:t>
            </a:r>
          </a:p>
        </p:txBody>
      </p:sp>
    </p:spTree>
    <p:extLst>
      <p:ext uri="{BB962C8B-B14F-4D97-AF65-F5344CB8AC3E}">
        <p14:creationId xmlns:p14="http://schemas.microsoft.com/office/powerpoint/2010/main" val="29700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Count occurrences of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Bash command</a:t>
            </a:r>
            <a:r>
              <a:rPr lang="en-US" dirty="0" smtClean="0"/>
              <a:t>: </a:t>
            </a:r>
            <a:r>
              <a:rPr lang="en-US" dirty="0" err="1"/>
              <a:t>tr</a:t>
            </a:r>
            <a:r>
              <a:rPr lang="en-US" dirty="0"/>
              <a:t> " " "\n" &lt; function.py | </a:t>
            </a:r>
            <a:r>
              <a:rPr lang="en-US" dirty="0" err="1"/>
              <a:t>grep</a:t>
            </a:r>
            <a:r>
              <a:rPr lang="en-US" dirty="0"/>
              <a:t> out | </a:t>
            </a:r>
            <a:r>
              <a:rPr lang="en-US" dirty="0" err="1"/>
              <a:t>wc</a:t>
            </a:r>
            <a:r>
              <a:rPr lang="en-US" dirty="0"/>
              <a:t> -w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sys.stdin.read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read file passed in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theFile.count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Run: ./occurences.py out &lt; function.py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Create list of files in folder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to run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runBash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splitCmd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cmd.split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 ‘)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subprocess.check_output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splitCmd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output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iles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runBash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files.split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61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powerful than Bash</a:t>
            </a:r>
            <a:endParaRPr lang="en-US" baseline="0" dirty="0" smtClean="0"/>
          </a:p>
          <a:p>
            <a:r>
              <a:rPr lang="en-US" baseline="0" dirty="0" smtClean="0"/>
              <a:t>Easy to learn</a:t>
            </a:r>
          </a:p>
          <a:p>
            <a:r>
              <a:rPr lang="en-US" dirty="0" smtClean="0"/>
              <a:t>Easy to read</a:t>
            </a:r>
          </a:p>
          <a:p>
            <a:r>
              <a:rPr lang="en-US" dirty="0" smtClean="0"/>
              <a:t>Python is used (almost) everywhere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30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command cat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cpuinfo</a:t>
            </a:r>
            <a:r>
              <a:rPr lang="en-US" dirty="0" smtClean="0"/>
              <a:t> and observe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python script file (don’t forget: </a:t>
            </a:r>
            <a:r>
              <a:rPr lang="en-US" dirty="0" err="1" smtClean="0"/>
              <a:t>chmod</a:t>
            </a:r>
            <a:r>
              <a:rPr lang="en-US" dirty="0" smtClean="0"/>
              <a:t> +x [your file name])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following code and execute the 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each line of the script do, and what is the output?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subprocess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‘cat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subprocess.check_output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cmd.split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output.replace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(’:’,’’)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fields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output.split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fields</a:t>
            </a:r>
          </a:p>
        </p:txBody>
      </p:sp>
    </p:spTree>
    <p:extLst>
      <p:ext uri="{BB962C8B-B14F-4D97-AF65-F5344CB8AC3E}">
        <p14:creationId xmlns:p14="http://schemas.microsoft.com/office/powerpoint/2010/main" val="13803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</a:t>
            </a:r>
            <a:r>
              <a:rPr lang="en-US" baseline="0" dirty="0" smtClean="0"/>
              <a:t> python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/>
              <a:t> command gives information on disk space usage.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–h</a:t>
            </a:r>
            <a:r>
              <a:rPr lang="en-US" dirty="0" smtClean="0"/>
              <a:t> puts the information in a human-readable format.</a:t>
            </a:r>
          </a:p>
          <a:p>
            <a:r>
              <a:rPr lang="en-US" dirty="0" smtClean="0"/>
              <a:t>Create a python script that will run the command and check the capacity of each </a:t>
            </a:r>
            <a:r>
              <a:rPr lang="en-US" dirty="0" err="1" smtClean="0"/>
              <a:t>filesystem</a:t>
            </a:r>
            <a:r>
              <a:rPr lang="en-US" dirty="0" smtClean="0"/>
              <a:t>. Alert the user of all </a:t>
            </a:r>
            <a:r>
              <a:rPr lang="en-US" dirty="0" err="1" smtClean="0"/>
              <a:t>filesystems</a:t>
            </a:r>
            <a:r>
              <a:rPr lang="en-US" dirty="0" smtClean="0"/>
              <a:t> that are at 90% capacity or more by printing the name and percent used.</a:t>
            </a:r>
            <a:endParaRPr lang="en-US" dirty="0"/>
          </a:p>
          <a:p>
            <a:r>
              <a:rPr lang="en-US" dirty="0" smtClean="0"/>
              <a:t>Example output: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/sda1 is at 93% capacity (17.67G/19G)</a:t>
            </a:r>
          </a:p>
        </p:txBody>
      </p:sp>
    </p:spTree>
    <p:extLst>
      <p:ext uri="{BB962C8B-B14F-4D97-AF65-F5344CB8AC3E}">
        <p14:creationId xmlns:p14="http://schemas.microsoft.com/office/powerpoint/2010/main" val="7041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MUCH easier to read</a:t>
            </a:r>
          </a:p>
          <a:p>
            <a:r>
              <a:rPr lang="en-US" dirty="0" smtClean="0"/>
              <a:t>Count occurrences of word ‘out’ in file ‘function.py’: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Bash</a:t>
            </a:r>
            <a:r>
              <a:rPr lang="en-US" dirty="0" smtClean="0"/>
              <a:t>: </a:t>
            </a:r>
            <a:r>
              <a:rPr lang="en-US" dirty="0" err="1" smtClean="0"/>
              <a:t>tr</a:t>
            </a:r>
            <a:r>
              <a:rPr lang="en-US" dirty="0" smtClean="0"/>
              <a:t> " " "\n" &lt; function.py | </a:t>
            </a:r>
            <a:r>
              <a:rPr lang="en-US" dirty="0" err="1" smtClean="0"/>
              <a:t>grep</a:t>
            </a:r>
            <a:r>
              <a:rPr lang="en-US" dirty="0" smtClean="0"/>
              <a:t> out | </a:t>
            </a:r>
            <a:r>
              <a:rPr lang="en-US" dirty="0" err="1" smtClean="0"/>
              <a:t>wc</a:t>
            </a:r>
            <a:r>
              <a:rPr lang="en-US" dirty="0" smtClean="0"/>
              <a:t> -w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Python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pPr marL="0" indent="0">
              <a:buNone/>
            </a:pPr>
            <a:r>
              <a:rPr lang="en-US" dirty="0" smtClean="0"/>
              <a:t>	import sys</a:t>
            </a:r>
          </a:p>
          <a:p>
            <a:pPr marL="0" indent="0">
              <a:buNone/>
            </a:pPr>
            <a:r>
              <a:rPr lang="en-US" dirty="0" smtClean="0"/>
              <a:t>	data = </a:t>
            </a:r>
            <a:r>
              <a:rPr lang="en-US" dirty="0" err="1" smtClean="0"/>
              <a:t>sys.stdin.read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data.count</a:t>
            </a:r>
            <a:r>
              <a:rPr lang="en-US" dirty="0" smtClean="0"/>
              <a:t>(</a:t>
            </a:r>
            <a:r>
              <a:rPr lang="en-US" dirty="0" err="1" smtClean="0"/>
              <a:t>sys.argv</a:t>
            </a:r>
            <a:r>
              <a:rPr lang="en-US" dirty="0" smtClean="0"/>
              <a:t>[1])</a:t>
            </a:r>
          </a:p>
          <a:p>
            <a:pPr marL="0" indent="0">
              <a:buNone/>
            </a:pPr>
            <a:r>
              <a:rPr lang="en-US" dirty="0" smtClean="0"/>
              <a:t>	#Run: ./occurences.py out &lt; function.py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Python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Byte-code interpreted language, not compiled like C/C++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Dynamically-typed</a:t>
            </a:r>
          </a:p>
        </p:txBody>
      </p:sp>
    </p:spTree>
    <p:extLst>
      <p:ext uri="{BB962C8B-B14F-4D97-AF65-F5344CB8AC3E}">
        <p14:creationId xmlns:p14="http://schemas.microsoft.com/office/powerpoint/2010/main" val="16200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aseline="0" dirty="0" smtClean="0"/>
              <a:t>Indentation defines blocks, not curly braces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Remember: indent the same way everywhere</a:t>
            </a:r>
            <a:endParaRPr lang="en-US" baseline="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count==1:</a:t>
            </a:r>
          </a:p>
          <a:p>
            <a:pPr marL="0" indent="0">
              <a:buNone/>
            </a:pP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do_this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do_that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5+\</a:t>
            </a:r>
          </a:p>
          <a:p>
            <a:pPr marL="0" indent="0">
              <a:buNone/>
            </a:pP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7-3</a:t>
            </a:r>
          </a:p>
          <a:p>
            <a:r>
              <a:rPr lang="en-US" dirty="0" smtClean="0"/>
              <a:t>No</a:t>
            </a:r>
            <a:r>
              <a:rPr lang="en-US" baseline="0" dirty="0" smtClean="0"/>
              <a:t> semicolons to</a:t>
            </a:r>
            <a:r>
              <a:rPr lang="en-US" dirty="0" smtClean="0"/>
              <a:t> end line</a:t>
            </a:r>
          </a:p>
          <a:p>
            <a:r>
              <a:rPr lang="en-US" dirty="0" smtClean="0"/>
              <a:t>Backslash (\) at end of line to continue on to next</a:t>
            </a:r>
          </a:p>
        </p:txBody>
      </p:sp>
    </p:spTree>
    <p:extLst>
      <p:ext uri="{BB962C8B-B14F-4D97-AF65-F5344CB8AC3E}">
        <p14:creationId xmlns:p14="http://schemas.microsoft.com/office/powerpoint/2010/main" val="6254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mode: Interpreter</a:t>
            </a:r>
          </a:p>
          <a:p>
            <a:pPr lvl="1"/>
            <a:r>
              <a:rPr lang="en-US" dirty="0" smtClean="0"/>
              <a:t>“python” command to enter interactive mode</a:t>
            </a:r>
          </a:p>
          <a:p>
            <a:pPr lvl="1"/>
            <a:r>
              <a:rPr lang="en-US" dirty="0" smtClean="0"/>
              <a:t>“python</a:t>
            </a:r>
            <a:r>
              <a:rPr lang="en-US" baseline="0" dirty="0" smtClean="0"/>
              <a:t> [Script name]” to run a script</a:t>
            </a:r>
          </a:p>
          <a:p>
            <a:r>
              <a:rPr lang="en-US" baseline="0" dirty="0" smtClean="0"/>
              <a:t>Executable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cript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baseline="0" dirty="0" smtClean="0"/>
          </a:p>
          <a:p>
            <a:pPr lvl="1"/>
            <a:r>
              <a:rPr lang="en-US" baseline="0" dirty="0" smtClean="0"/>
              <a:t>“#!/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/bin/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python” at the top of file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chmod</a:t>
            </a:r>
            <a:r>
              <a:rPr lang="en-US" dirty="0" smtClean="0"/>
              <a:t> +x script.py‘ to make the file executable</a:t>
            </a:r>
          </a:p>
          <a:p>
            <a:pPr lvl="1"/>
            <a:r>
              <a:rPr lang="en-US" baseline="0" dirty="0" smtClean="0"/>
              <a:t>./script.py to run</a:t>
            </a:r>
          </a:p>
        </p:txBody>
      </p:sp>
    </p:spTree>
    <p:extLst>
      <p:ext uri="{BB962C8B-B14F-4D97-AF65-F5344CB8AC3E}">
        <p14:creationId xmlns:p14="http://schemas.microsoft.com/office/powerpoint/2010/main" val="23292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</a:t>
            </a:r>
            <a:r>
              <a:rPr lang="en-US" baseline="0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800" b="1" kern="1200" baseline="0" dirty="0" err="1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800" b="1" kern="1200" baseline="0" dirty="0" err="1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 marL="0" indent="0">
              <a:buNone/>
            </a:pPr>
            <a:endParaRPr lang="en-US" sz="2800" b="1" kern="1200" baseline="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pPr marL="0" indent="0">
              <a:buNone/>
            </a:pPr>
            <a:endParaRPr lang="en-US" sz="2800" b="1" kern="1200" baseline="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‘my first print’</a:t>
            </a:r>
          </a:p>
          <a:p>
            <a:pPr marL="0" indent="0">
              <a:buNone/>
            </a:pP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“double quotes are the same”</a:t>
            </a:r>
          </a:p>
          <a:p>
            <a:pPr marL="0" indent="0">
              <a:buNone/>
            </a:pPr>
            <a:endParaRPr lang="en-US" sz="2800" b="1" kern="1200" baseline="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‘’’</a:t>
            </a: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</a:t>
            </a:r>
          </a:p>
          <a:p>
            <a:pPr marL="0" indent="0">
              <a:buNone/>
            </a:pP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 I</a:t>
            </a:r>
          </a:p>
          <a:p>
            <a:pPr marL="0" indent="0">
              <a:buNone/>
            </a:pPr>
            <a:r>
              <a:rPr lang="en-US" sz="28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 do with triple single quotes’’’</a:t>
            </a:r>
          </a:p>
          <a:p>
            <a:pPr marL="0" indent="0">
              <a:buNone/>
            </a:pPr>
            <a:endParaRPr lang="en-US" sz="2800" b="1" kern="1200" baseline="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Just don’t mix quote types like this: print ‘’’bad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800" kern="1200" baseline="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599</TotalTime>
  <Words>949</Words>
  <Application>Microsoft Office PowerPoint</Application>
  <PresentationFormat>Widescreen</PresentationFormat>
  <Paragraphs>263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Depth</vt:lpstr>
      <vt:lpstr>Python – A Brief Introduction </vt:lpstr>
      <vt:lpstr>Overview</vt:lpstr>
      <vt:lpstr>Why Python?</vt:lpstr>
      <vt:lpstr>Why Python?</vt:lpstr>
      <vt:lpstr>Python</vt:lpstr>
      <vt:lpstr>Structure of Python </vt:lpstr>
      <vt:lpstr>Writing Python</vt:lpstr>
      <vt:lpstr>Running Python</vt:lpstr>
      <vt:lpstr>Script Basics</vt:lpstr>
      <vt:lpstr>C #include statements: Python Style</vt:lpstr>
      <vt:lpstr>Data Types</vt:lpstr>
      <vt:lpstr>If Statements</vt:lpstr>
      <vt:lpstr>Loops</vt:lpstr>
      <vt:lpstr>Functions</vt:lpstr>
      <vt:lpstr>Python Magic: Operations On Data Types</vt:lpstr>
      <vt:lpstr>List Operations</vt:lpstr>
      <vt:lpstr>List Operations</vt:lpstr>
      <vt:lpstr>Dictionary Operations</vt:lpstr>
      <vt:lpstr>String Methods</vt:lpstr>
      <vt:lpstr>String Substitutions</vt:lpstr>
      <vt:lpstr>Reading a File</vt:lpstr>
      <vt:lpstr>Writing to a File</vt:lpstr>
      <vt:lpstr>Sys Admin Python</vt:lpstr>
      <vt:lpstr>Basic tasks of Python Bash scripts</vt:lpstr>
      <vt:lpstr>Common packages to use</vt:lpstr>
      <vt:lpstr>Some built-in commands</vt:lpstr>
      <vt:lpstr>Example: List files in current folder </vt:lpstr>
      <vt:lpstr>Example: Count occurrences of word</vt:lpstr>
      <vt:lpstr>Example: Create list of files in folder </vt:lpstr>
      <vt:lpstr>In Class Assignment</vt:lpstr>
      <vt:lpstr>Take home python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Austen</dc:creator>
  <cp:lastModifiedBy>Jim Martin</cp:lastModifiedBy>
  <cp:revision>143</cp:revision>
  <dcterms:created xsi:type="dcterms:W3CDTF">2014-02-10T15:51:42Z</dcterms:created>
  <dcterms:modified xsi:type="dcterms:W3CDTF">2017-02-18T23:57:42Z</dcterms:modified>
</cp:coreProperties>
</file>