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1" r:id="rId6"/>
    <p:sldId id="273" r:id="rId7"/>
    <p:sldId id="274" r:id="rId8"/>
    <p:sldId id="275" r:id="rId9"/>
    <p:sldId id="260" r:id="rId10"/>
    <p:sldId id="277" r:id="rId11"/>
    <p:sldId id="278" r:id="rId12"/>
    <p:sldId id="261" r:id="rId13"/>
    <p:sldId id="280" r:id="rId14"/>
    <p:sldId id="279" r:id="rId15"/>
    <p:sldId id="276" r:id="rId16"/>
    <p:sldId id="263" r:id="rId17"/>
    <p:sldId id="262" r:id="rId18"/>
    <p:sldId id="264" r:id="rId19"/>
    <p:sldId id="265" r:id="rId20"/>
    <p:sldId id="266" r:id="rId21"/>
    <p:sldId id="267" r:id="rId22"/>
    <p:sldId id="268" r:id="rId23"/>
    <p:sldId id="26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4472C4"/>
    <a:srgbClr val="00000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76.588%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26" Type="http://purl.oclc.org/ooxml/officeDocument/relationships/notesMaster" Target="notesMasters/notesMaster1.xml"/><Relationship Id="rId3" Type="http://purl.oclc.org/ooxml/officeDocument/relationships/slide" Target="slides/slide2.xml"/><Relationship Id="rId21" Type="http://purl.oclc.org/ooxml/officeDocument/relationships/slide" Target="slides/slide20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purl.oclc.org/ooxml/officeDocument/relationships/slide" Target="slides/slide24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slide" Target="slides/slide19.xml"/><Relationship Id="rId29" Type="http://purl.oclc.org/ooxml/officeDocument/relationships/theme" Target="theme/them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purl.oclc.org/ooxml/officeDocument/relationships/slide" Target="slides/slide23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slide" Target="slides/slide22.xml"/><Relationship Id="rId28" Type="http://purl.oclc.org/ooxml/officeDocument/relationships/viewProps" Target="viewProps.xml"/><Relationship Id="rId10" Type="http://purl.oclc.org/ooxml/officeDocument/relationships/slide" Target="slides/slide9.xml"/><Relationship Id="rId19" Type="http://purl.oclc.org/ooxml/officeDocument/relationships/slide" Target="slides/slide18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slide" Target="slides/slide21.xml"/><Relationship Id="rId27" Type="http://purl.oclc.org/ooxml/officeDocument/relationships/presProps" Target="presProps.xml"/><Relationship Id="rId30" Type="http://purl.oclc.org/ooxml/officeDocument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D0E93-A79E-4E48-BBD9-877D0B03E02F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D7F8-A0A2-43F5-BEED-47C4E428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purl.oclc.org/ooxml/officeDocument/relationships/slide" Target="../slides/slide2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purl.oclc.org/ooxml/officeDocument/relationships/slide" Target="../slides/slide9.xml"/><Relationship Id="rId1" Type="http://purl.oclc.org/ooxml/officeDocument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purl.oclc.org/ooxml/officeDocument/relationships/slide" Target="../slides/slide16.xml"/><Relationship Id="rId1" Type="http://purl.oclc.org/ooxml/officeDocument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purl.oclc.org/ooxml/officeDocument/relationships/slide" Target="../slides/slide17.xml"/><Relationship Id="rId1" Type="http://purl.oclc.org/ooxml/officeDocument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purl.oclc.org/ooxml/officeDocument/relationships/slide" Target="../slides/slide18.xml"/><Relationship Id="rId1" Type="http://purl.oclc.org/ooxml/officeDocument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purl.oclc.org/ooxml/officeDocument/relationships/slide" Target="../slides/slide19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kind of climbing the mountain images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73790"/>
      </p:ext>
    </p:extLst>
  </p:cSld>
  <p:clrMapOvr>
    <a:masterClrMapping/>
  </p:clrMapOvr>
</p:notes>
</file>

<file path=ppt/notesSlides/notesSlide10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actually share the </a:t>
            </a:r>
            <a:r>
              <a:rPr lang="en-US" dirty="0" err="1"/>
              <a:t>DbContext</a:t>
            </a:r>
            <a:r>
              <a:rPr lang="en-US" dirty="0"/>
              <a:t> but split it in 2 interfaces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7643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about me …  </a:t>
            </a:r>
          </a:p>
          <a:p>
            <a:r>
              <a:rPr lang="en-US" dirty="0"/>
              <a:t>My experience</a:t>
            </a:r>
          </a:p>
          <a:p>
            <a:r>
              <a:rPr lang="en-US" dirty="0"/>
              <a:t>The steps in my learning process</a:t>
            </a:r>
          </a:p>
          <a:p>
            <a:r>
              <a:rPr lang="en-US" dirty="0"/>
              <a:t>But it can be useful for you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Learn from my mistakes  </a:t>
            </a:r>
          </a:p>
          <a:p>
            <a:r>
              <a:rPr lang="en-US" dirty="0">
                <a:sym typeface="Wingdings" panose="05000000000000000000" pitchFamily="2" charset="2"/>
              </a:rPr>
              <a:t>A bit about code, a bit about architecture, mostly about the learning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21451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Graduated</a:t>
            </a:r>
          </a:p>
          <a:p>
            <a:r>
              <a:rPr lang="en-US" dirty="0"/>
              <a:t>OO Java</a:t>
            </a:r>
          </a:p>
          <a:p>
            <a:r>
              <a:rPr lang="en-US" dirty="0"/>
              <a:t>Learnt a bit about Design Patterns</a:t>
            </a:r>
          </a:p>
          <a:p>
            <a:r>
              <a:rPr lang="en-US" dirty="0"/>
              <a:t>Not much about real software engineering</a:t>
            </a:r>
          </a:p>
          <a:p>
            <a:endParaRPr lang="en-US" dirty="0"/>
          </a:p>
          <a:p>
            <a:r>
              <a:rPr lang="en-US" dirty="0"/>
              <a:t>Internship on the MS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50974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study internship</a:t>
            </a:r>
          </a:p>
          <a:p>
            <a:r>
              <a:rPr lang="en-US" dirty="0"/>
              <a:t>E-commerce web apps / web agency … I was employee n°3 :P</a:t>
            </a:r>
          </a:p>
          <a:p>
            <a:r>
              <a:rPr lang="en-US" dirty="0"/>
              <a:t>Frontend / backend + shared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Frontend = ASP.NET 1.1 / </a:t>
            </a:r>
            <a:r>
              <a:rPr lang="en-US" dirty="0" err="1"/>
              <a:t>WebForms</a:t>
            </a:r>
            <a:endParaRPr lang="en-US" dirty="0"/>
          </a:p>
          <a:p>
            <a:r>
              <a:rPr lang="en-US" dirty="0"/>
              <a:t>Backoffice = ASP classic with </a:t>
            </a:r>
            <a:r>
              <a:rPr lang="en-US" dirty="0" err="1"/>
              <a:t>VbScript</a:t>
            </a:r>
            <a:endParaRPr lang="en-US" dirty="0"/>
          </a:p>
          <a:p>
            <a:r>
              <a:rPr lang="en-US" dirty="0"/>
              <a:t>SQL Server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“We use Stored Procedures because it’s more efficient”</a:t>
            </a:r>
          </a:p>
          <a:p>
            <a:r>
              <a:rPr lang="en-US" dirty="0"/>
              <a:t>I’ll skip over the (lack of) proper engineering practices (SourceSafe, shared </a:t>
            </a:r>
            <a:r>
              <a:rPr lang="en-US" dirty="0" err="1"/>
              <a:t>db</a:t>
            </a:r>
            <a:r>
              <a:rPr lang="en-US" dirty="0"/>
              <a:t> for developments, no CI … )</a:t>
            </a:r>
          </a:p>
          <a:p>
            <a:r>
              <a:rPr lang="en-US" dirty="0"/>
              <a:t>The process : 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most of the relational model up front (but very inspired / copy-pasted from previous e-commerce projects)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Update it sometimes when needed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(lots of) stored procedures for every possible action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 works ok 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work mostly alone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You can fit everything in your head</a:t>
            </a:r>
          </a:p>
          <a:p>
            <a:pPr marL="171450" indent="-171450">
              <a:buFontTx/>
              <a:buChar char="-"/>
            </a:pPr>
            <a:r>
              <a:rPr lang="en-US" dirty="0"/>
              <a:t>It’s the initial version and everything is fresh in your head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It’s hard : 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Adding new stuff in </a:t>
            </a:r>
            <a:r>
              <a:rPr lang="en-US" dirty="0" err="1"/>
              <a:t>db</a:t>
            </a:r>
            <a:r>
              <a:rPr lang="en-US" dirty="0"/>
              <a:t> model : translations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T-SQL :-/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Automated tests 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Most tables: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sense only to admin (catalogue / category administrations)</a:t>
            </a:r>
          </a:p>
          <a:p>
            <a:pPr marL="171450" indent="-171450">
              <a:buFontTx/>
              <a:buChar char="-"/>
            </a:pPr>
            <a:r>
              <a:rPr lang="en-US" dirty="0"/>
              <a:t>Make sense only to web site (cart, user info)</a:t>
            </a:r>
          </a:p>
          <a:p>
            <a:pPr marL="171450" indent="-171450">
              <a:buFontTx/>
              <a:buChar char="-"/>
            </a:pPr>
            <a:r>
              <a:rPr lang="en-US" dirty="0"/>
              <a:t>Have a mixture of both … (article with flag “published”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Patterns/anti patterns :</a:t>
            </a:r>
          </a:p>
          <a:p>
            <a:pPr marL="0" indent="0">
              <a:buFontTx/>
              <a:buNone/>
            </a:pPr>
            <a:r>
              <a:rPr lang="en-US" dirty="0"/>
              <a:t>- Database integration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You tend to over-engineer things / find workaround to avoid changing things because changing is hard … and there are no automated tests :-/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 : a </a:t>
            </a:r>
            <a:r>
              <a:rPr lang="en-US" dirty="0" err="1"/>
              <a:t>db</a:t>
            </a:r>
            <a:r>
              <a:rPr lang="en-US" dirty="0"/>
              <a:t> model with lots of tables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2787"/>
      </p:ext>
    </p:extLst>
  </p:cSld>
  <p:clrMapOvr>
    <a:masterClrMapping/>
  </p:clrMapOvr>
</p:notes>
</file>

<file path=ppt/notesSlides/notesSlide5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Years later , other company</a:t>
            </a:r>
          </a:p>
          <a:p>
            <a:r>
              <a:rPr lang="en-US" dirty="0"/>
              <a:t>“the shared database” </a:t>
            </a:r>
          </a:p>
          <a:p>
            <a:r>
              <a:rPr lang="en-US" dirty="0"/>
              <a:t>One single database + replicated copies in several places. (actually, another </a:t>
            </a:r>
            <a:r>
              <a:rPr lang="en-US" dirty="0" err="1"/>
              <a:t>db</a:t>
            </a:r>
            <a:r>
              <a:rPr lang="en-US" dirty="0"/>
              <a:t> “</a:t>
            </a:r>
            <a:r>
              <a:rPr lang="en-US" dirty="0" err="1"/>
              <a:t>metadatabase</a:t>
            </a:r>
            <a:r>
              <a:rPr lang="en-US" dirty="0"/>
              <a:t>” with info about the database … version schema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+ tools to actually manage the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The source of truth, shared between app.</a:t>
            </a:r>
          </a:p>
          <a:p>
            <a:r>
              <a:rPr lang="en-US" dirty="0"/>
              <a:t>The database committee: change </a:t>
            </a:r>
            <a:r>
              <a:rPr lang="en-US" dirty="0" err="1"/>
              <a:t>requestes</a:t>
            </a:r>
            <a:r>
              <a:rPr lang="en-US" dirty="0"/>
              <a:t> are analyzed and accepted or rejected monthly … </a:t>
            </a:r>
          </a:p>
          <a:p>
            <a:r>
              <a:rPr lang="en-US" dirty="0"/>
              <a:t>Dev Db Version &gt; Prod version …. Synchronization for deployments </a:t>
            </a:r>
          </a:p>
          <a:p>
            <a:endParaRPr lang="en-US" dirty="0"/>
          </a:p>
          <a:p>
            <a:r>
              <a:rPr lang="en-US" dirty="0"/>
              <a:t>It totally sucks !</a:t>
            </a:r>
          </a:p>
          <a:p>
            <a:endParaRPr lang="en-US" dirty="0"/>
          </a:p>
          <a:p>
            <a:r>
              <a:rPr lang="en-US" dirty="0"/>
              <a:t>Db changes requested by Business Analysts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37067"/>
      </p:ext>
    </p:extLst>
  </p:cSld>
  <p:clrMapOvr>
    <a:masterClrMapping/>
  </p:clrMapOvr>
</p:notes>
</file>

<file path=ppt/notesSlides/notesSlide6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Deliberate effort / need to communicate it to other team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08838"/>
      </p:ext>
    </p:extLst>
  </p:cSld>
  <p:clrMapOvr>
    <a:masterClrMapping/>
  </p:clrMapOvr>
</p:notes>
</file>

<file path=ppt/notesSlides/notesSlide7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686"/>
      </p:ext>
    </p:extLst>
  </p:cSld>
  <p:clrMapOvr>
    <a:masterClrMapping/>
  </p:clrMapOvr>
</p:notes>
</file>

<file path=ppt/notesSlides/notesSlide8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company … what I found when I arrived there</a:t>
            </a:r>
          </a:p>
          <a:p>
            <a:r>
              <a:rPr lang="en-US" dirty="0"/>
              <a:t>MVC app</a:t>
            </a:r>
          </a:p>
          <a:p>
            <a:endParaRPr lang="en-US" dirty="0"/>
          </a:p>
          <a:p>
            <a:r>
              <a:rPr lang="en-US" dirty="0"/>
              <a:t>Property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4463"/>
      </p:ext>
    </p:extLst>
  </p:cSld>
  <p:clrMapOvr>
    <a:masterClrMapping/>
  </p:clrMapOvr>
</p:notes>
</file>

<file path=ppt/notesSlides/notesSlide9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for querying … the updates are meh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ED7F8-A0A2-43F5-BEED-47C4E428A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0D1C-DD1E-4811-9600-759AFC973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BC2B3-2BF0-4680-8488-E49D5C5A0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8340-2A79-46AD-A022-EF573A8E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09/08/2018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D838-A73A-4059-9E99-1D16A987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7357-C55F-4916-8F97-5DFC9848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0474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7492-CC1C-49A3-90F9-1702211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4DDA8-CD18-45F4-AB02-F10BB13F0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0B2D1-0630-4B62-9C1B-4E97A76F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EF0D-468E-46FF-9A5E-0F1875E1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7681-CBBA-416B-A60E-EE929BD6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65465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EBA22-3A82-4781-9C67-F682C963A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87FB4-D185-434F-9EA4-E9BE7FA9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EB7A5-4DA5-4F6A-99F5-3506EFF7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0606-2CE4-4751-94FA-88A61F90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3C79-B764-4B0B-AB52-3FD07A86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21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0F5F-5271-49D0-8D74-A21EBCE8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6572-DAEC-4573-AC38-69CB774E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0A61-EE9D-4DB9-95E3-E14E1F48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C4E6-D937-4B47-A47F-A26F3B73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EA49-4F14-4F3B-8696-FD0D9AF8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7039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8819-CF4B-4877-A1B8-20D5C17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30142-8C6B-49F1-BF28-0A163DC8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9EF5-3F33-4B6A-B0F8-952B272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F0D0-8755-4A81-A85A-C63841E4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65A9-D464-4796-8CD5-D460D29F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449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EA3-2DE8-4B75-A149-18BEC01E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5695-E2E5-42D5-9444-4EAC311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DC9D8-937C-4F9B-AF09-7A387747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D600-8000-4AEF-B643-683B187D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B767-C291-4A91-A646-377757ED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2A3E2-CE8F-4879-AB26-B63D40AB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4966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B4B8-046B-49DA-A53C-28D70D26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9061-D6A6-4136-8720-ED52BC95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C49B-8E28-4ABA-9F88-E93CCEDD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8E451-DD09-4620-8211-A31538916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6F525-1FA3-4CA9-AC5F-7BF68C6C0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C02C7-10DE-4557-95A4-651E4D00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9F372-429F-4116-82F7-336E5E2B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8EF34-747B-4C06-BD18-712525CB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862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E509-5498-4BB9-99CA-27988741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30FE1-17BC-476B-B1A1-4763B3ED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24726-5E0A-4FAE-8295-7E19DE77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1B95-36A1-4A0C-A250-66021AE0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4269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5F3B6A-C399-4D54-B750-484F660C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B2BCF-7A3B-4AFA-A7F3-9706809D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1DCA7-F901-4B5A-ADAC-26991204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4686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85C1-1015-4129-8E25-E7EE7FAF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0772-0F17-4D28-8E96-C5C4BAE9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6E34F-FD2F-4447-ADEC-A7B0AF42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31EA6-0CD5-49B2-AF51-53EDD033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B9A1B-8B6E-4EDD-9D14-928EA510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8D7F9-C00F-45DA-9EAF-251CE5A7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5123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1F31-24B2-45E3-8599-7903CDE6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5A8E9-AFFA-40AD-97EE-2D304B434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F01B-77D7-483A-8446-7E451D6D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FFD27-EC2B-43D1-950F-CA856022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C50D1-35D2-4FD0-AA2C-F68487C8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D44CB-52A2-4020-B795-07D92C74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FF2D9-ED54-4A0E-BE67-E3C7093E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4ACFD-E43E-45AF-BAFD-5B9D5C13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458CD-3C92-4E33-AACC-E17EA8D8B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3E9ECFFD-526A-4968-AEB7-DBD6A53DBBB4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43D0-DD64-4465-A0A2-6761A338E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r>
              <a:rPr lang="en-US" dirty="0"/>
              <a:t>From </a:t>
            </a:r>
            <a:r>
              <a:rPr lang="en-US" dirty="0" err="1"/>
              <a:t>ddd</a:t>
            </a:r>
            <a:r>
              <a:rPr lang="en-US" dirty="0"/>
              <a:t> to DDD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6A0DC-8993-46FF-A17C-A84B2B2F6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978A48D6-074E-4FDE-88B0-D6BD566F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0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6.png"/><Relationship Id="rId2" Type="http://purl.oclc.org/ooxml/officeDocument/relationships/image" Target="../media/image5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purl.oclc.org/ooxml/officeDocument/relationships/image" Target="../media/image8.png"/><Relationship Id="rId2" Type="http://purl.oclc.org/ooxml/officeDocument/relationships/image" Target="../media/image7.png"/><Relationship Id="rId1" Type="http://purl.oclc.org/ooxml/officeDocument/relationships/slideLayout" Target="../slideLayouts/slideLayout2.xml"/><Relationship Id="rId5" Type="http://purl.oclc.org/ooxml/officeDocument/relationships/image" Target="../media/image10.jpg"/><Relationship Id="rId4" Type="http://purl.oclc.org/ooxml/officeDocument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6.xml"/><Relationship Id="rId1" Type="http://purl.oclc.org/ooxml/officeDocument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7.xml"/><Relationship Id="rId1" Type="http://purl.oclc.org/ooxml/officeDocument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8.xml"/><Relationship Id="rId1" Type="http://purl.oclc.org/ooxml/officeDocument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9.xml"/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jpg"/><Relationship Id="rId2" Type="http://purl.oclc.org/ooxml/officeDocument/relationships/notesSlide" Target="../notesSlides/notesSlide2.xml"/><Relationship Id="rId1" Type="http://purl.oclc.org/ooxml/officeDocument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0.xml"/><Relationship Id="rId1" Type="http://purl.oclc.org/ooxml/officeDocument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jpeg"/><Relationship Id="rId2" Type="http://purl.oclc.org/ooxml/officeDocument/relationships/notesSlide" Target="../notesSlides/notesSlide3.xml"/><Relationship Id="rId1" Type="http://purl.oclc.org/ooxml/officeDocument/relationships/slideLayout" Target="../slideLayouts/slideLayout2.xml"/><Relationship Id="rId4" Type="http://purl.oclc.org/ooxml/officeDocument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4.jp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5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5B05-D93B-4A0A-AF4D-187C3C1B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98" y="1238111"/>
            <a:ext cx="9144000" cy="2387600"/>
          </a:xfrm>
        </p:spPr>
        <p:txBody>
          <a:bodyPr/>
          <a:lstStyle/>
          <a:p>
            <a:r>
              <a:rPr lang="en-US" dirty="0">
                <a:latin typeface="Ink Free" panose="03080402000500000000" pitchFamily="66" charset="0"/>
              </a:rPr>
              <a:t>From </a:t>
            </a:r>
            <a:r>
              <a:rPr lang="en-US" b="1" dirty="0" err="1">
                <a:solidFill>
                  <a:srgbClr val="C00000"/>
                </a:solidFill>
                <a:latin typeface="Ink Free" panose="03080402000500000000" pitchFamily="66" charset="0"/>
              </a:rPr>
              <a:t>ddd</a:t>
            </a:r>
            <a:r>
              <a:rPr lang="en-US" dirty="0">
                <a:latin typeface="Ink Free" panose="03080402000500000000" pitchFamily="66" charset="0"/>
              </a:rPr>
              <a:t> </a:t>
            </a:r>
            <a:br>
              <a:rPr lang="en-US" dirty="0">
                <a:latin typeface="Ink Free" panose="03080402000500000000" pitchFamily="66" charset="0"/>
              </a:rPr>
            </a:br>
            <a:r>
              <a:rPr lang="en-US" dirty="0">
                <a:latin typeface="Ink Free" panose="03080402000500000000" pitchFamily="66" charset="0"/>
              </a:rPr>
              <a:t>to </a:t>
            </a:r>
            <a:r>
              <a:rPr lang="en-US" b="1" dirty="0">
                <a:solidFill>
                  <a:srgbClr val="4472C4"/>
                </a:solidFill>
                <a:latin typeface="Ink Free" panose="03080402000500000000" pitchFamily="66" charset="0"/>
              </a:rPr>
              <a:t>DDD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6FF6D-D1E5-4C6B-A316-25BBAAFED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898" y="371778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%"/>
                  </a:schemeClr>
                </a:solidFill>
              </a:rPr>
              <a:t>An on-going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57F69-8128-45E8-8459-119249BAE34E}"/>
              </a:ext>
            </a:extLst>
          </p:cNvPr>
          <p:cNvSpPr txBox="1"/>
          <p:nvPr/>
        </p:nvSpPr>
        <p:spPr>
          <a:xfrm rot="636190">
            <a:off x="7516435" y="1090002"/>
            <a:ext cx="2848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Lucida Handwriting" panose="03010101010101010101" pitchFamily="66" charset="0"/>
              </a:rPr>
              <a:t>data</a:t>
            </a:r>
            <a:r>
              <a:rPr lang="en-US" sz="2400" b="1" dirty="0">
                <a:solidFill>
                  <a:schemeClr val="bg1">
                    <a:lumMod val="65%"/>
                  </a:schemeClr>
                </a:solidFill>
                <a:latin typeface="Lucida Handwriting" panose="03010101010101010101" pitchFamily="66" charset="0"/>
              </a:rPr>
              <a:t>-driven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CF72B-7633-4783-9306-73FD5AE37CC8}"/>
              </a:ext>
            </a:extLst>
          </p:cNvPr>
          <p:cNvSpPr txBox="1"/>
          <p:nvPr/>
        </p:nvSpPr>
        <p:spPr>
          <a:xfrm rot="695110">
            <a:off x="7410161" y="3540222"/>
            <a:ext cx="2987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75%"/>
                  </a:schemeClr>
                </a:solidFill>
                <a:latin typeface="Lucida Handwriting" panose="03010101010101010101" pitchFamily="66" charset="0"/>
              </a:rPr>
              <a:t>Domain</a:t>
            </a:r>
            <a:r>
              <a:rPr lang="en-US" sz="2400" b="1" dirty="0">
                <a:solidFill>
                  <a:schemeClr val="bg1">
                    <a:lumMod val="65%"/>
                  </a:schemeClr>
                </a:solidFill>
                <a:latin typeface="Lucida Handwriting" panose="03010101010101010101" pitchFamily="66" charset="0"/>
              </a:rPr>
              <a:t>-driven Design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CBCABCF-70A5-433C-8944-CB7696C46AFC}"/>
              </a:ext>
            </a:extLst>
          </p:cNvPr>
          <p:cNvCxnSpPr>
            <a:cxnSpLocks/>
          </p:cNvCxnSpPr>
          <p:nvPr/>
        </p:nvCxnSpPr>
        <p:spPr>
          <a:xfrm rot="5400000">
            <a:off x="7341398" y="1229259"/>
            <a:ext cx="492323" cy="1702188"/>
          </a:xfrm>
          <a:prstGeom prst="curvedConnector2">
            <a:avLst/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104207E4-FB8A-4CB7-816C-AB7A46A44768}"/>
              </a:ext>
            </a:extLst>
          </p:cNvPr>
          <p:cNvCxnSpPr>
            <a:cxnSpLocks/>
          </p:cNvCxnSpPr>
          <p:nvPr/>
        </p:nvCxnSpPr>
        <p:spPr>
          <a:xfrm rot="10800000">
            <a:off x="6609147" y="3140214"/>
            <a:ext cx="978413" cy="28878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82E196-FB89-4E15-87B4-40B356AA43D3}"/>
              </a:ext>
            </a:extLst>
          </p:cNvPr>
          <p:cNvSpPr txBox="1"/>
          <p:nvPr/>
        </p:nvSpPr>
        <p:spPr>
          <a:xfrm>
            <a:off x="6516547" y="632845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%"/>
                  </a:schemeClr>
                </a:solidFill>
              </a:rPr>
              <a:t>Thibaud Desodt - </a:t>
            </a:r>
            <a:r>
              <a:rPr lang="en-US" dirty="0">
                <a:solidFill>
                  <a:schemeClr val="bg1">
                    <a:lumMod val="50%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%"/>
                  </a:schemeClr>
                </a:solidFill>
              </a:rPr>
              <a:t>tsimbalar</a:t>
            </a:r>
            <a:endParaRPr lang="en-US" dirty="0">
              <a:solidFill>
                <a:schemeClr val="bg1">
                  <a:lumMod val="50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168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A87-4C0E-49C2-A791-A82BC62D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1904-ABE5-49B3-A7C3-D8BB89FC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24010-CBC7-475C-BFAD-D350FB75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2" y="365125"/>
            <a:ext cx="7094835" cy="2537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5E89EC-E7A3-4641-8E09-970A63EA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582" y="3498541"/>
            <a:ext cx="7148179" cy="1783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1EA04-3FAA-49A5-B97D-E2E67E242E15}"/>
              </a:ext>
            </a:extLst>
          </p:cNvPr>
          <p:cNvSpPr txBox="1"/>
          <p:nvPr/>
        </p:nvSpPr>
        <p:spPr>
          <a:xfrm>
            <a:off x="2743200" y="3090441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%"/>
                  </a:schemeClr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3561233025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D4F6-3D95-4530-A18A-A4933BA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DC50-3C4E-4875-8E64-54445879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US" dirty="0"/>
              <a:t>60+ developers spread across the globe</a:t>
            </a:r>
          </a:p>
          <a:p>
            <a:r>
              <a:rPr lang="en-US" dirty="0"/>
              <a:t>Many different systems accessing the database</a:t>
            </a:r>
          </a:p>
          <a:p>
            <a:r>
              <a:rPr lang="en-US" dirty="0"/>
              <a:t>Db replications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Team of 20 DBAs</a:t>
            </a:r>
          </a:p>
          <a:p>
            <a:r>
              <a:rPr lang="en-US" dirty="0"/>
              <a:t>The “database” committee</a:t>
            </a:r>
          </a:p>
          <a:p>
            <a:r>
              <a:rPr lang="en-US" dirty="0"/>
              <a:t>The “database” change process</a:t>
            </a:r>
          </a:p>
          <a:p>
            <a:r>
              <a:rPr lang="en-US" dirty="0"/>
              <a:t>The “meta-database”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F7B28-CA5D-44B4-AC23-4D4113657025}"/>
              </a:ext>
            </a:extLst>
          </p:cNvPr>
          <p:cNvSpPr txBox="1"/>
          <p:nvPr/>
        </p:nvSpPr>
        <p:spPr>
          <a:xfrm>
            <a:off x="7639562" y="4156687"/>
            <a:ext cx="4804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All that stuff …</a:t>
            </a:r>
          </a:p>
          <a:p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… to solve technical problems</a:t>
            </a:r>
          </a:p>
          <a:p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… introduced by technical people</a:t>
            </a:r>
          </a:p>
          <a:p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… with no value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F5F3AAB-5F0A-4E3F-A448-081D691F9755}"/>
              </a:ext>
            </a:extLst>
          </p:cNvPr>
          <p:cNvCxnSpPr>
            <a:cxnSpLocks/>
          </p:cNvCxnSpPr>
          <p:nvPr/>
        </p:nvCxnSpPr>
        <p:spPr>
          <a:xfrm rot="10800000">
            <a:off x="4884517" y="4386806"/>
            <a:ext cx="2575723" cy="526177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6940A28-341B-4D6D-AD59-A77ED971AA97}"/>
              </a:ext>
            </a:extLst>
          </p:cNvPr>
          <p:cNvCxnSpPr>
            <a:cxnSpLocks/>
          </p:cNvCxnSpPr>
          <p:nvPr/>
        </p:nvCxnSpPr>
        <p:spPr>
          <a:xfrm rot="10800000">
            <a:off x="5220183" y="4768590"/>
            <a:ext cx="2240057" cy="296793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6A1DF8C-A71E-43E8-B582-5F52F4D8C0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22067" y="5217783"/>
            <a:ext cx="1790575" cy="6578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14BF61F-014A-4738-9707-D1D4F23154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07716" y="5360728"/>
            <a:ext cx="3304927" cy="37986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69397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8060-B60D-4DF2-A1CA-AE66C238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A05B-A9BB-43F3-A28E-DFCE648F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 is impossible / hard</a:t>
            </a:r>
          </a:p>
          <a:p>
            <a:r>
              <a:rPr lang="en-US" dirty="0"/>
              <a:t>Testing is hard</a:t>
            </a:r>
          </a:p>
          <a:p>
            <a:r>
              <a:rPr lang="en-US" dirty="0"/>
              <a:t>Versioning / collaboration is hard</a:t>
            </a:r>
          </a:p>
          <a:p>
            <a:r>
              <a:rPr lang="en-US" dirty="0"/>
              <a:t>Performance is meh</a:t>
            </a:r>
          </a:p>
        </p:txBody>
      </p:sp>
    </p:spTree>
    <p:extLst>
      <p:ext uri="{BB962C8B-B14F-4D97-AF65-F5344CB8AC3E}">
        <p14:creationId xmlns:p14="http://schemas.microsoft.com/office/powerpoint/2010/main" val="2994675664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D4F6-3D95-4530-A18A-A4933BA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“the” solution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DC50-3C4E-4875-8E64-54445879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of 20 DBAs</a:t>
            </a:r>
          </a:p>
          <a:p>
            <a:r>
              <a:rPr lang="en-US" dirty="0"/>
              <a:t>The “database” committee</a:t>
            </a:r>
          </a:p>
          <a:p>
            <a:r>
              <a:rPr lang="en-US" dirty="0"/>
              <a:t>The “database” change process</a:t>
            </a:r>
          </a:p>
          <a:p>
            <a:r>
              <a:rPr lang="en-US" dirty="0"/>
              <a:t>The “meta-database”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F7B28-CA5D-44B4-AC23-4D4113657025}"/>
              </a:ext>
            </a:extLst>
          </p:cNvPr>
          <p:cNvSpPr txBox="1"/>
          <p:nvPr/>
        </p:nvSpPr>
        <p:spPr>
          <a:xfrm>
            <a:off x="4757195" y="4156687"/>
            <a:ext cx="81485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  <a:latin typeface="Lucida Handwriting" panose="03010101010101010101" pitchFamily="66" charset="0"/>
              </a:rPr>
              <a:t>Technical</a:t>
            </a:r>
            <a:r>
              <a:rPr lang="en-US" sz="2400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 solutions</a:t>
            </a:r>
          </a:p>
          <a:p>
            <a:r>
              <a:rPr lang="en-US" sz="2400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… to solve </a:t>
            </a:r>
            <a:r>
              <a:rPr lang="en-US" sz="2400" b="1" dirty="0">
                <a:solidFill>
                  <a:srgbClr val="4472C4"/>
                </a:solidFill>
                <a:latin typeface="Lucida Handwriting" panose="03010101010101010101" pitchFamily="66" charset="0"/>
              </a:rPr>
              <a:t>technical</a:t>
            </a:r>
            <a:r>
              <a:rPr lang="en-US" sz="2400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  </a:t>
            </a:r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issues</a:t>
            </a:r>
          </a:p>
          <a:p>
            <a:r>
              <a:rPr lang="en-US" sz="2400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… introduced by bad </a:t>
            </a:r>
            <a:r>
              <a:rPr lang="en-US" sz="2400" b="1" dirty="0">
                <a:solidFill>
                  <a:srgbClr val="4472C4"/>
                </a:solidFill>
                <a:latin typeface="Lucida Handwriting" panose="03010101010101010101" pitchFamily="66" charset="0"/>
              </a:rPr>
              <a:t>technical</a:t>
            </a:r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 decisions</a:t>
            </a:r>
          </a:p>
          <a:p>
            <a:r>
              <a:rPr lang="en-US" sz="2400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… with </a:t>
            </a:r>
            <a:r>
              <a:rPr lang="en-US" sz="2400" b="1" dirty="0">
                <a:solidFill>
                  <a:srgbClr val="C00000"/>
                </a:solidFill>
                <a:latin typeface="Lucida Handwriting" panose="03010101010101010101" pitchFamily="66" charset="0"/>
              </a:rPr>
              <a:t>no value </a:t>
            </a:r>
            <a:r>
              <a:rPr lang="en-US" sz="2400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to the users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F5F3AAB-5F0A-4E3F-A448-081D691F9755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6677511" y="2002714"/>
            <a:ext cx="1648844" cy="2659102"/>
          </a:xfrm>
          <a:prstGeom prst="curvedConnector2">
            <a:avLst/>
          </a:prstGeom>
          <a:ln w="28575">
            <a:solidFill>
              <a:schemeClr val="bg1">
                <a:lumMod val="50%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E0EB55-E4A4-4E05-8F8F-D5BB6030230B}"/>
              </a:ext>
            </a:extLst>
          </p:cNvPr>
          <p:cNvSpPr txBox="1"/>
          <p:nvPr/>
        </p:nvSpPr>
        <p:spPr>
          <a:xfrm>
            <a:off x="4816606" y="5779261"/>
            <a:ext cx="537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%"/>
                    <a:lumOff val="50%"/>
                  </a:schemeClr>
                </a:solidFill>
                <a:latin typeface="Lucida Handwriting" panose="03010101010101010101" pitchFamily="66" charset="0"/>
              </a:rPr>
              <a:t>= Accidental complexity</a:t>
            </a:r>
          </a:p>
        </p:txBody>
      </p:sp>
    </p:spTree>
    <p:extLst>
      <p:ext uri="{BB962C8B-B14F-4D97-AF65-F5344CB8AC3E}">
        <p14:creationId xmlns:p14="http://schemas.microsoft.com/office/powerpoint/2010/main" val="150959763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8060-B60D-4DF2-A1CA-AE66C238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A05B-A9BB-43F3-A28E-DFCE648F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first … not impossible but : </a:t>
            </a:r>
          </a:p>
          <a:p>
            <a:pPr lvl="1"/>
            <a:r>
              <a:rPr lang="en-US" dirty="0"/>
              <a:t>Evolution can be hard</a:t>
            </a:r>
          </a:p>
          <a:p>
            <a:pPr lvl="1"/>
            <a:r>
              <a:rPr lang="en-US" dirty="0"/>
              <a:t>Testing is hard</a:t>
            </a:r>
          </a:p>
          <a:p>
            <a:pPr lvl="1"/>
            <a:r>
              <a:rPr lang="en-US" dirty="0"/>
              <a:t>T-SQL is not very nice</a:t>
            </a:r>
          </a:p>
          <a:p>
            <a:pPr lvl="1"/>
            <a:r>
              <a:rPr lang="en-US" dirty="0"/>
              <a:t>Versioning / collaboration</a:t>
            </a:r>
          </a:p>
          <a:p>
            <a:pPr lvl="1"/>
            <a:r>
              <a:rPr lang="en-US" dirty="0"/>
              <a:t>Lots of accidental complexity when adding cross-cutting concerns</a:t>
            </a:r>
          </a:p>
        </p:txBody>
      </p:sp>
    </p:spTree>
    <p:extLst>
      <p:ext uri="{BB962C8B-B14F-4D97-AF65-F5344CB8AC3E}">
        <p14:creationId xmlns:p14="http://schemas.microsoft.com/office/powerpoint/2010/main" val="4188602339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D201-7B38-4B93-A231-75D8EA61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3373934-FAE3-4B8B-9686-9CB0C0D85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079" y="0"/>
            <a:ext cx="4483434" cy="459514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333A5B-1CAE-488E-90B1-1D5FC649C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8" y="2808734"/>
            <a:ext cx="8917245" cy="476515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41851CB-1692-4065-9A8B-A80F3C81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331" y="0"/>
            <a:ext cx="8505409" cy="61216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7D3F9F-C359-4F73-B442-3FB3ED0FFB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738312"/>
            <a:ext cx="4762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D4CF-9686-4257-9128-C9C99B4C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: table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56FA-CD17-4249-837E-2223D1D2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 tables and define which ones belong to you</a:t>
            </a:r>
          </a:p>
          <a:p>
            <a:r>
              <a:rPr lang="en-US" dirty="0"/>
              <a:t>Convention to ignore some fields</a:t>
            </a:r>
          </a:p>
          <a:p>
            <a:r>
              <a:rPr lang="en-US" dirty="0"/>
              <a:t>Cut the dependency graph</a:t>
            </a:r>
          </a:p>
          <a:p>
            <a:r>
              <a:rPr lang="en-US" dirty="0"/>
              <a:t>It can be hard in a “normalized” database</a:t>
            </a:r>
          </a:p>
        </p:txBody>
      </p:sp>
    </p:spTree>
    <p:extLst>
      <p:ext uri="{BB962C8B-B14F-4D97-AF65-F5344CB8AC3E}">
        <p14:creationId xmlns:p14="http://schemas.microsoft.com/office/powerpoint/2010/main" val="2748209223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C234-45DE-4478-BC78-AD63B0E3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db</a:t>
            </a:r>
            <a:r>
              <a:rPr lang="en-US" dirty="0"/>
              <a:t>-first to model-first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1F45-C783-40BE-9DB1-E71FBD90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logic out of the database</a:t>
            </a:r>
          </a:p>
          <a:p>
            <a:endParaRPr lang="en-US" dirty="0"/>
          </a:p>
          <a:p>
            <a:r>
              <a:rPr lang="en-US" dirty="0"/>
              <a:t>We want automated testing</a:t>
            </a:r>
          </a:p>
          <a:p>
            <a:r>
              <a:rPr lang="en-US" dirty="0"/>
              <a:t>We want expressive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89880"/>
      </p:ext>
    </p:extLst>
  </p:cSld>
  <p:clrMapOvr>
    <a:masterClrMapping/>
  </p:clrMapOvr>
</p:sld>
</file>

<file path=ppt/slides/slide1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B6AA-3EC0-4461-9B03-B16C8517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BC7C-638B-4DA6-915D-990ED16CA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US" dirty="0"/>
              <a:t>Entity Framework</a:t>
            </a:r>
          </a:p>
          <a:p>
            <a:r>
              <a:rPr lang="en-US" dirty="0"/>
              <a:t>Generate </a:t>
            </a:r>
            <a:r>
              <a:rPr lang="en-US" dirty="0" err="1"/>
              <a:t>DbContext</a:t>
            </a:r>
            <a:r>
              <a:rPr lang="en-US" dirty="0"/>
              <a:t> / </a:t>
            </a:r>
            <a:r>
              <a:rPr lang="en-US" dirty="0" err="1"/>
              <a:t>DbSets</a:t>
            </a:r>
            <a:r>
              <a:rPr lang="en-US" dirty="0"/>
              <a:t> from the Db</a:t>
            </a:r>
          </a:p>
          <a:p>
            <a:r>
              <a:rPr lang="en-US" dirty="0"/>
              <a:t>“Entities” are pretty much DTOs / mapping from table (actually they are generated !) + annotations ... </a:t>
            </a:r>
          </a:p>
          <a:p>
            <a:r>
              <a:rPr lang="en-US" dirty="0"/>
              <a:t>Logic in the code (yay) … </a:t>
            </a:r>
          </a:p>
          <a:p>
            <a:r>
              <a:rPr lang="en-US" dirty="0"/>
              <a:t>… in the controllers U_U</a:t>
            </a:r>
          </a:p>
          <a:p>
            <a:r>
              <a:rPr lang="en-US" dirty="0"/>
              <a:t>Hard coded Entity Framework</a:t>
            </a:r>
          </a:p>
          <a:p>
            <a:r>
              <a:rPr lang="en-US" dirty="0"/>
              <a:t>Lazy-loading : terrible perf</a:t>
            </a:r>
          </a:p>
          <a:p>
            <a:r>
              <a:rPr lang="en-US" dirty="0"/>
              <a:t>In controllers …. Like the demo code from MSDN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43345"/>
      </p:ext>
    </p:extLst>
  </p:cSld>
  <p:clrMapOvr>
    <a:masterClrMapping/>
  </p:clrMapOvr>
</p:sld>
</file>

<file path=ppt/slides/slide1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5852-8A7B-444B-9E3B-53351583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“clean separation”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AD08-E28F-4181-804A-7AD75370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%" lnSpcReduction="20%"/>
          </a:bodyPr>
          <a:lstStyle/>
          <a:p>
            <a:r>
              <a:rPr lang="en-US" dirty="0"/>
              <a:t>“services” ~ application services</a:t>
            </a:r>
          </a:p>
          <a:p>
            <a:r>
              <a:rPr lang="en-US" dirty="0"/>
              <a:t>Repositories</a:t>
            </a:r>
          </a:p>
          <a:p>
            <a:r>
              <a:rPr lang="en-US" dirty="0"/>
              <a:t>POCO entities + mapping configuration + </a:t>
            </a:r>
            <a:r>
              <a:rPr lang="en-US" dirty="0" err="1"/>
              <a:t>db</a:t>
            </a:r>
            <a:r>
              <a:rPr lang="en-US" dirty="0"/>
              <a:t> schema generated from there</a:t>
            </a:r>
          </a:p>
          <a:p>
            <a:r>
              <a:rPr lang="en-US" dirty="0"/>
              <a:t>Request/Response </a:t>
            </a:r>
          </a:p>
          <a:p>
            <a:r>
              <a:rPr lang="en-US" dirty="0"/>
              <a:t>Those are really transaction script</a:t>
            </a:r>
          </a:p>
          <a:p>
            <a:r>
              <a:rPr lang="en-US" dirty="0"/>
              <a:t>It works ok, it’s straight forward</a:t>
            </a:r>
          </a:p>
          <a:p>
            <a:r>
              <a:rPr lang="en-US" dirty="0"/>
              <a:t>… but leads to lots of duplication (validation / re-validation just to be sure … )</a:t>
            </a:r>
          </a:p>
          <a:p>
            <a:r>
              <a:rPr lang="en-US" dirty="0"/>
              <a:t>All properties are get/set .. Need to be careful = Anemic Domain Model</a:t>
            </a:r>
          </a:p>
          <a:p>
            <a:r>
              <a:rPr lang="en-US" dirty="0"/>
              <a:t>Unit of Work</a:t>
            </a:r>
          </a:p>
          <a:p>
            <a:r>
              <a:rPr lang="en-US" dirty="0"/>
              <a:t>DI-friendly / test friendly</a:t>
            </a:r>
          </a:p>
          <a:p>
            <a:r>
              <a:rPr lang="en-US" dirty="0"/>
              <a:t>Struggling with object graphs that have cycles !</a:t>
            </a:r>
          </a:p>
        </p:txBody>
      </p:sp>
    </p:spTree>
    <p:extLst>
      <p:ext uri="{BB962C8B-B14F-4D97-AF65-F5344CB8AC3E}">
        <p14:creationId xmlns:p14="http://schemas.microsoft.com/office/powerpoint/2010/main" val="24990947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1C99-E86A-42F1-AE41-515E67F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 about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9DAA2F-8A41-47B7-B28D-D3B7F3E0F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9223" y="1690688"/>
            <a:ext cx="4046317" cy="4351338"/>
          </a:xfrm>
        </p:spPr>
        <p:txBody>
          <a:bodyPr>
            <a:normAutofit/>
          </a:bodyPr>
          <a:lstStyle/>
          <a:p>
            <a:r>
              <a:rPr lang="en-US" dirty="0"/>
              <a:t>Me, myself and I</a:t>
            </a:r>
          </a:p>
          <a:p>
            <a:endParaRPr lang="en-US" dirty="0"/>
          </a:p>
          <a:p>
            <a:r>
              <a:rPr lang="en-US" dirty="0"/>
              <a:t>Code</a:t>
            </a:r>
          </a:p>
          <a:p>
            <a:endParaRPr lang="en-US" dirty="0"/>
          </a:p>
          <a:p>
            <a:r>
              <a:rPr lang="en-US" dirty="0"/>
              <a:t>Architecture</a:t>
            </a:r>
          </a:p>
          <a:p>
            <a:endParaRPr lang="en-US" dirty="0"/>
          </a:p>
          <a:p>
            <a:r>
              <a:rPr lang="en-US" dirty="0"/>
              <a:t>Learning process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3741559-14C0-435A-8821-2C796C3D8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26" y="0"/>
            <a:ext cx="6690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7981"/>
      </p:ext>
    </p:extLst>
  </p:cSld>
  <p:clrMapOvr>
    <a:masterClrMapping/>
  </p:clrMapOvr>
</p:sld>
</file>

<file path=ppt/slides/slide2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D6DA-338C-422C-A0A0-4979EC18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“Aggregates” + “Aggregate roots”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4F5BC-C63A-4030-9A09-554213A7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graphs are small on purpose and deliberately cut</a:t>
            </a:r>
          </a:p>
          <a:p>
            <a:r>
              <a:rPr lang="en-US" dirty="0"/>
              <a:t>One entry point for aggregate (aggregate root)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-&gt; this works well for Write side .. Painful for queries (we want to express complex queries, with JOINs all over the place for views)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46519"/>
      </p:ext>
    </p:extLst>
  </p:cSld>
  <p:clrMapOvr>
    <a:masterClrMapping/>
  </p:clrMapOvr>
</p:sld>
</file>

<file path=ppt/slides/slide2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C6E9-CECB-4DC9-BFFB-F60C1D7A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Reads and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930ED-8BF9-4969-BA28-77AA4501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Projections for Reads</a:t>
            </a:r>
          </a:p>
          <a:p>
            <a:r>
              <a:rPr lang="en-US" dirty="0"/>
              <a:t>Entities for Writes</a:t>
            </a:r>
          </a:p>
          <a:p>
            <a:r>
              <a:rPr lang="en-US" dirty="0"/>
              <a:t>Still using the same underlying </a:t>
            </a:r>
            <a:r>
              <a:rPr lang="en-US" dirty="0" err="1"/>
              <a:t>DbContext</a:t>
            </a:r>
            <a:r>
              <a:rPr lang="en-US" dirty="0"/>
              <a:t>, but deliberately hiding things from the Write side</a:t>
            </a:r>
          </a:p>
          <a:p>
            <a:r>
              <a:rPr lang="en-US" dirty="0"/>
              <a:t>Repository vs Query services</a:t>
            </a:r>
          </a:p>
          <a:p>
            <a:r>
              <a:rPr lang="en-US" dirty="0"/>
              <a:t>Repository only have a few methods </a:t>
            </a:r>
            <a:r>
              <a:rPr lang="en-US" dirty="0" err="1"/>
              <a:t>getById</a:t>
            </a:r>
            <a:r>
              <a:rPr lang="en-US" dirty="0"/>
              <a:t> / </a:t>
            </a:r>
            <a:r>
              <a:rPr lang="en-US" dirty="0" err="1"/>
              <a:t>getByCode</a:t>
            </a:r>
            <a:r>
              <a:rPr lang="en-US" dirty="0"/>
              <a:t> / Add + use change-tracking + </a:t>
            </a:r>
            <a:r>
              <a:rPr lang="en-US" dirty="0" err="1"/>
              <a:t>UnitOfWork</a:t>
            </a:r>
            <a:r>
              <a:rPr lang="en-US" dirty="0"/>
              <a:t> for transaction …</a:t>
            </a:r>
          </a:p>
          <a:p>
            <a:r>
              <a:rPr lang="en-US" dirty="0" err="1"/>
              <a:t>QueryService</a:t>
            </a:r>
            <a:r>
              <a:rPr lang="en-US" dirty="0"/>
              <a:t> are richer and return DTOs (no change tracking)</a:t>
            </a:r>
          </a:p>
          <a:p>
            <a:r>
              <a:rPr lang="en-US" dirty="0"/>
              <a:t>Actually even different instances of Db Context for 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166694785"/>
      </p:ext>
    </p:extLst>
  </p:cSld>
  <p:clrMapOvr>
    <a:masterClrMapping/>
  </p:clrMapOvr>
</p:sld>
</file>

<file path=ppt/slides/slide2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BC24-8ECA-4E48-9F04-B6421560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1D8B-66A4-4A62-AE55-1AEC65FC0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%"/>
          </a:bodyPr>
          <a:lstStyle/>
          <a:p>
            <a:r>
              <a:rPr lang="en-US" dirty="0"/>
              <a:t>Entities vs Persistence model</a:t>
            </a:r>
          </a:p>
          <a:p>
            <a:r>
              <a:rPr lang="en-US" dirty="0"/>
              <a:t>Use EF tracking</a:t>
            </a:r>
          </a:p>
          <a:p>
            <a:r>
              <a:rPr lang="en-US" dirty="0"/>
              <a:t>… without EF constraints (getters/setters), empty constructor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err="1"/>
              <a:t>Entity.FromState</a:t>
            </a:r>
            <a:r>
              <a:rPr lang="en-US" dirty="0"/>
              <a:t>() … called from Repos</a:t>
            </a:r>
          </a:p>
          <a:p>
            <a:r>
              <a:rPr lang="en-US" dirty="0"/>
              <a:t>New Entity() (+param validation) called from </a:t>
            </a:r>
            <a:r>
              <a:rPr lang="en-US" dirty="0" err="1"/>
              <a:t>AppServices</a:t>
            </a:r>
            <a:endParaRPr lang="en-US" dirty="0"/>
          </a:p>
          <a:p>
            <a:r>
              <a:rPr lang="en-US" dirty="0" err="1"/>
              <a:t>Repo.GetById</a:t>
            </a:r>
            <a:r>
              <a:rPr lang="en-US" dirty="0"/>
              <a:t>() … </a:t>
            </a:r>
            <a:r>
              <a:rPr lang="en-US" dirty="0" err="1"/>
              <a:t>entity.DoThis</a:t>
            </a:r>
            <a:r>
              <a:rPr lang="en-US" dirty="0"/>
              <a:t>() … </a:t>
            </a:r>
            <a:r>
              <a:rPr lang="en-US" dirty="0" err="1"/>
              <a:t>UnitOfWork.Save</a:t>
            </a:r>
            <a:r>
              <a:rPr lang="en-US" dirty="0"/>
              <a:t>()</a:t>
            </a:r>
          </a:p>
          <a:p>
            <a:r>
              <a:rPr lang="en-US" dirty="0"/>
              <a:t>Easy to test for entities</a:t>
            </a:r>
          </a:p>
          <a:p>
            <a:r>
              <a:rPr lang="en-US" dirty="0"/>
              <a:t>Impossible state impossible to represent (or almost :p)</a:t>
            </a:r>
          </a:p>
          <a:p>
            <a:r>
              <a:rPr lang="en-US" dirty="0"/>
              <a:t>Logic is mostly in the Entities</a:t>
            </a:r>
          </a:p>
        </p:txBody>
      </p:sp>
    </p:spTree>
    <p:extLst>
      <p:ext uri="{BB962C8B-B14F-4D97-AF65-F5344CB8AC3E}">
        <p14:creationId xmlns:p14="http://schemas.microsoft.com/office/powerpoint/2010/main" val="478231040"/>
      </p:ext>
    </p:extLst>
  </p:cSld>
  <p:clrMapOvr>
    <a:masterClrMapping/>
  </p:clrMapOvr>
</p:sld>
</file>

<file path=ppt/slides/slide2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37E3-5B42-451B-AD12-D5493FF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2917-F74E-4624-9508-C178CF5A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downstream systems need information</a:t>
            </a:r>
          </a:p>
          <a:p>
            <a:r>
              <a:rPr lang="en-US" dirty="0"/>
              <a:t>Entity actions generates Domain Events (stored locally)</a:t>
            </a:r>
          </a:p>
          <a:p>
            <a:r>
              <a:rPr lang="en-US" dirty="0"/>
              <a:t>AppService publishes those events (</a:t>
            </a:r>
            <a:r>
              <a:rPr lang="en-US" dirty="0" err="1"/>
              <a:t>RabbitMq</a:t>
            </a:r>
            <a:r>
              <a:rPr lang="en-US" dirty="0"/>
              <a:t>) for external consumers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2411"/>
      </p:ext>
    </p:extLst>
  </p:cSld>
  <p:clrMapOvr>
    <a:masterClrMapping/>
  </p:clrMapOvr>
</p:sld>
</file>

<file path=ppt/slides/slide2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F78E-E813-4BFE-B50E-12C4774D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7258-0DD0-4478-98FC-06849B2B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is king</a:t>
            </a:r>
          </a:p>
          <a:p>
            <a:r>
              <a:rPr lang="en-US" dirty="0"/>
              <a:t>Right tool for the right job</a:t>
            </a:r>
          </a:p>
        </p:txBody>
      </p:sp>
    </p:spTree>
    <p:extLst>
      <p:ext uri="{BB962C8B-B14F-4D97-AF65-F5344CB8AC3E}">
        <p14:creationId xmlns:p14="http://schemas.microsoft.com/office/powerpoint/2010/main" val="4010031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F0791-5A75-45FE-AE0E-5FC7FE666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25" y="0"/>
            <a:ext cx="12035742" cy="803283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25BC6-3620-4A5D-AF08-E5C7113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it all started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A4F58A-200F-45A7-9956-5EE7B4CC1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46305"/>
            <a:ext cx="3810330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B061-3341-4201-894F-3FCC915B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36B5-B144-4F41-84D6-C38FEB19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F00F1-D745-4DB5-8485-74E916C55257}"/>
              </a:ext>
            </a:extLst>
          </p:cNvPr>
          <p:cNvSpPr/>
          <p:nvPr/>
        </p:nvSpPr>
        <p:spPr>
          <a:xfrm>
            <a:off x="664027" y="260953"/>
            <a:ext cx="3984172" cy="1224189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E-commerce site</a:t>
            </a:r>
          </a:p>
          <a:p>
            <a:pPr algn="ctr"/>
            <a:r>
              <a:rPr lang="en-US" dirty="0"/>
              <a:t>ASP.NET / C#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F4D70B-BE7D-4F63-93EC-505BD4070BAC}"/>
              </a:ext>
            </a:extLst>
          </p:cNvPr>
          <p:cNvSpPr/>
          <p:nvPr/>
        </p:nvSpPr>
        <p:spPr>
          <a:xfrm>
            <a:off x="7467601" y="258082"/>
            <a:ext cx="3984172" cy="1325563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Back-office site</a:t>
            </a:r>
          </a:p>
          <a:p>
            <a:pPr algn="ctr"/>
            <a:r>
              <a:rPr lang="en-US" dirty="0"/>
              <a:t>“classic” ASP / </a:t>
            </a:r>
            <a:r>
              <a:rPr lang="en-US" dirty="0" err="1"/>
              <a:t>VbScript</a:t>
            </a:r>
            <a:endParaRPr lang="en-US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2703461-B3D3-4085-A9EB-86BF9613076B}"/>
              </a:ext>
            </a:extLst>
          </p:cNvPr>
          <p:cNvSpPr/>
          <p:nvPr/>
        </p:nvSpPr>
        <p:spPr>
          <a:xfrm>
            <a:off x="3494315" y="2951544"/>
            <a:ext cx="5965372" cy="3320693"/>
          </a:xfrm>
          <a:prstGeom prst="flowChartMagneticDisk">
            <a:avLst/>
          </a:prstGeom>
        </p:spPr>
        <p:style>
          <a:lnRef idx="2">
            <a:schemeClr val="accent3">
              <a:shade val="50%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dirty="0"/>
              <a:t>Tables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A3C2E00-FC26-4C6E-8676-F0469F92B726}"/>
              </a:ext>
            </a:extLst>
          </p:cNvPr>
          <p:cNvSpPr/>
          <p:nvPr/>
        </p:nvSpPr>
        <p:spPr>
          <a:xfrm>
            <a:off x="3494315" y="2626657"/>
            <a:ext cx="5965372" cy="1563378"/>
          </a:xfrm>
          <a:prstGeom prst="flowChartMagneticDisk">
            <a:avLst/>
          </a:prstGeom>
        </p:spPr>
        <p:style>
          <a:lnRef idx="2">
            <a:schemeClr val="accent5">
              <a:shade val="50%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Stored Procedures</a:t>
            </a:r>
          </a:p>
          <a:p>
            <a:pPr algn="ctr"/>
            <a:r>
              <a:rPr lang="en-US" dirty="0"/>
              <a:t>T-SQL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1748AA-3FAE-47C2-8BA6-48C1DD8EA9FA}"/>
              </a:ext>
            </a:extLst>
          </p:cNvPr>
          <p:cNvCxnSpPr>
            <a:stCxn id="4" idx="2"/>
          </p:cNvCxnSpPr>
          <p:nvPr/>
        </p:nvCxnSpPr>
        <p:spPr>
          <a:xfrm>
            <a:off x="2656113" y="1485142"/>
            <a:ext cx="2170530" cy="1141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E41CCB-083C-4566-8893-269F9C5EEE0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646045" y="1583645"/>
            <a:ext cx="1813642" cy="10430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9438D62-AD37-4175-A887-E3C04F21C103}"/>
              </a:ext>
            </a:extLst>
          </p:cNvPr>
          <p:cNvGrpSpPr/>
          <p:nvPr/>
        </p:nvGrpSpPr>
        <p:grpSpPr>
          <a:xfrm>
            <a:off x="324089" y="104173"/>
            <a:ext cx="11493663" cy="6353978"/>
            <a:chOff x="324089" y="138897"/>
            <a:chExt cx="11493663" cy="6353978"/>
          </a:xfrm>
          <a:effectLst>
            <a:outerShdw blurRad="50800" dist="38100" dir="2700000" algn="tl" rotWithShape="0">
              <a:prstClr val="black">
                <a:alpha val="40%"/>
              </a:prstClr>
            </a:outerShdw>
          </a:effectLst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44969F0-9447-4891-80B8-01916ED78515}"/>
                </a:ext>
              </a:extLst>
            </p:cNvPr>
            <p:cNvSpPr/>
            <p:nvPr/>
          </p:nvSpPr>
          <p:spPr>
            <a:xfrm>
              <a:off x="324091" y="138897"/>
              <a:ext cx="11493661" cy="1285696"/>
            </a:xfrm>
            <a:prstGeom prst="roundRect">
              <a:avLst/>
            </a:prstGeom>
            <a:solidFill>
              <a:schemeClr val="accent6">
                <a:alpha val="50%"/>
              </a:schemeClr>
            </a:solidFill>
            <a:ln>
              <a:noFill/>
            </a:ln>
          </p:spPr>
          <p:style>
            <a:lnRef idx="0">
              <a:scrgbClr r="0%" g="0%" b="0%"/>
            </a:lnRef>
            <a:fillRef idx="0">
              <a:scrgbClr r="0%" g="0%" b="0%"/>
            </a:fillRef>
            <a:effectRef idx="0">
              <a:scrgbClr r="0%" g="0%" b="0%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571AE46-06E4-49AB-8349-183329F1B137}"/>
                </a:ext>
              </a:extLst>
            </p:cNvPr>
            <p:cNvSpPr/>
            <p:nvPr/>
          </p:nvSpPr>
          <p:spPr>
            <a:xfrm>
              <a:off x="324090" y="1424593"/>
              <a:ext cx="11493661" cy="2777569"/>
            </a:xfrm>
            <a:prstGeom prst="roundRect">
              <a:avLst/>
            </a:prstGeom>
            <a:solidFill>
              <a:schemeClr val="accent5">
                <a:alpha val="50%"/>
              </a:schemeClr>
            </a:solidFill>
            <a:ln>
              <a:noFill/>
            </a:ln>
          </p:spPr>
          <p:style>
            <a:lnRef idx="0">
              <a:scrgbClr r="0%" g="0%" b="0%"/>
            </a:lnRef>
            <a:fillRef idx="0">
              <a:scrgbClr r="0%" g="0%" b="0%"/>
            </a:fillRef>
            <a:effectRef idx="0">
              <a:scrgbClr r="0%" g="0%" b="0%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LOGIC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7E49527-8BA7-4B7F-9FF7-1A3B84B304D2}"/>
                </a:ext>
              </a:extLst>
            </p:cNvPr>
            <p:cNvSpPr/>
            <p:nvPr/>
          </p:nvSpPr>
          <p:spPr>
            <a:xfrm>
              <a:off x="324089" y="4202162"/>
              <a:ext cx="11493661" cy="2290713"/>
            </a:xfrm>
            <a:prstGeom prst="roundRect">
              <a:avLst/>
            </a:prstGeom>
            <a:solidFill>
              <a:schemeClr val="accent3">
                <a:alpha val="50%"/>
              </a:schemeClr>
            </a:solidFill>
            <a:ln>
              <a:noFill/>
            </a:ln>
          </p:spPr>
          <p:style>
            <a:lnRef idx="0">
              <a:scrgbClr r="0%" g="0%" b="0%"/>
            </a:lnRef>
            <a:fillRef idx="0">
              <a:scrgbClr r="0%" g="0%" b="0%"/>
            </a:fillRef>
            <a:effectRef idx="0">
              <a:scrgbClr r="0%" g="0%" b="0%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6DE0-5816-422F-BB66-A49891B5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was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1AC32-6AC9-41D4-862D-F5919A813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super pleasant</a:t>
            </a:r>
          </a:p>
          <a:p>
            <a:pPr lvl="1"/>
            <a:r>
              <a:rPr lang="en-US" dirty="0" err="1"/>
              <a:t>VbScript</a:t>
            </a:r>
            <a:endParaRPr lang="en-US" dirty="0"/>
          </a:p>
          <a:p>
            <a:pPr lvl="1"/>
            <a:r>
              <a:rPr lang="en-US" dirty="0"/>
              <a:t>T-SQL</a:t>
            </a:r>
          </a:p>
          <a:p>
            <a:r>
              <a:rPr lang="en-US" dirty="0"/>
              <a:t>Fragile</a:t>
            </a:r>
          </a:p>
          <a:p>
            <a:pPr lvl="1"/>
            <a:r>
              <a:rPr lang="en-US" dirty="0"/>
              <a:t>No automated tests</a:t>
            </a:r>
          </a:p>
          <a:p>
            <a:pPr lvl="1"/>
            <a:r>
              <a:rPr lang="en-US" dirty="0"/>
              <a:t>Tight coupling</a:t>
            </a:r>
          </a:p>
          <a:p>
            <a:pPr lvl="2"/>
            <a:r>
              <a:rPr lang="en-US" dirty="0"/>
              <a:t>Schema -&gt; Stored Procs -&gt; Website / admin site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0992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D4F6-3D95-4530-A18A-A4933BA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it worked “well enough”!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DC50-3C4E-4875-8E64-54445879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value</a:t>
            </a:r>
          </a:p>
          <a:p>
            <a:pPr lvl="1"/>
            <a:r>
              <a:rPr lang="en-US" dirty="0"/>
              <a:t>Happy customer</a:t>
            </a:r>
          </a:p>
          <a:p>
            <a:pPr lvl="1"/>
            <a:r>
              <a:rPr lang="en-US" dirty="0"/>
              <a:t>Fast delivery of features</a:t>
            </a:r>
          </a:p>
          <a:p>
            <a:pPr lvl="1"/>
            <a:r>
              <a:rPr lang="en-US" dirty="0"/>
              <a:t>Reasonable perf</a:t>
            </a:r>
          </a:p>
          <a:p>
            <a:r>
              <a:rPr lang="en-US" dirty="0"/>
              <a:t>Easy to work on</a:t>
            </a:r>
          </a:p>
          <a:p>
            <a:pPr lvl="1"/>
            <a:r>
              <a:rPr lang="en-US" dirty="0"/>
              <a:t>1 feature ≈ 1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8318A-9461-40DF-9CBD-2B25B6FF8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76" y="1631950"/>
            <a:ext cx="4738687" cy="47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2293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B3F6-1EA9-4891-B030-4BDED777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 in </a:t>
            </a:r>
            <a:r>
              <a:rPr lang="en-US" b="1" u="sng" dirty="0"/>
              <a:t>that</a:t>
            </a:r>
            <a:r>
              <a:rPr lang="en-US" dirty="0"/>
              <a:t>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4791-8294-4C20-99F8-8D77E211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alone on project</a:t>
            </a:r>
          </a:p>
          <a:p>
            <a:r>
              <a:rPr lang="en-US" dirty="0"/>
              <a:t>Version 1 of the product</a:t>
            </a:r>
          </a:p>
          <a:p>
            <a:r>
              <a:rPr lang="en-US" dirty="0"/>
              <a:t>Well-defined requirements</a:t>
            </a:r>
          </a:p>
          <a:p>
            <a:r>
              <a:rPr lang="en-US" dirty="0"/>
              <a:t>Tight interactions with customer</a:t>
            </a:r>
          </a:p>
          <a:p>
            <a:r>
              <a:rPr lang="en-US" dirty="0"/>
              <a:t>Simple domain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B21B4-4D20-4245-938F-B9628FC93448}"/>
              </a:ext>
            </a:extLst>
          </p:cNvPr>
          <p:cNvSpPr txBox="1"/>
          <p:nvPr/>
        </p:nvSpPr>
        <p:spPr>
          <a:xfrm>
            <a:off x="2330977" y="4639533"/>
            <a:ext cx="494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= ideal </a:t>
            </a:r>
            <a:r>
              <a:rPr lang="en-US" sz="2400" b="1" dirty="0">
                <a:solidFill>
                  <a:schemeClr val="accent6">
                    <a:lumMod val="75%"/>
                  </a:schemeClr>
                </a:solidFill>
                <a:latin typeface="Lucida Handwriting" panose="03010101010101010101" pitchFamily="66" charset="0"/>
              </a:rPr>
              <a:t>greenfield </a:t>
            </a:r>
            <a:r>
              <a:rPr lang="en-US" sz="2400" b="1" dirty="0">
                <a:solidFill>
                  <a:schemeClr val="bg1">
                    <a:lumMod val="50%"/>
                  </a:schemeClr>
                </a:solidFill>
                <a:latin typeface="Lucida Handwriting" panose="03010101010101010101" pitchFamily="66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8400736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8D790A-99AF-4455-B8AA-114B05C1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years later …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1D80D4-CB60-4947-8FB4-F7BA14B8E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approach,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3194679924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F566ECE-CBE6-47F0-B18D-BA91850E2112}"/>
              </a:ext>
            </a:extLst>
          </p:cNvPr>
          <p:cNvSpPr/>
          <p:nvPr/>
        </p:nvSpPr>
        <p:spPr>
          <a:xfrm>
            <a:off x="9744859" y="4626358"/>
            <a:ext cx="2240164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scripts that runs every night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9455B9E-691F-4FCE-B2CC-64155E45D79E}"/>
              </a:ext>
            </a:extLst>
          </p:cNvPr>
          <p:cNvSpPr/>
          <p:nvPr/>
        </p:nvSpPr>
        <p:spPr>
          <a:xfrm>
            <a:off x="9570183" y="1880047"/>
            <a:ext cx="2414839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excel sheet nobody understands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FFB2D9-D292-44F3-97C4-879B53D9D7E1}"/>
              </a:ext>
            </a:extLst>
          </p:cNvPr>
          <p:cNvSpPr/>
          <p:nvPr/>
        </p:nvSpPr>
        <p:spPr>
          <a:xfrm>
            <a:off x="9680314" y="3273452"/>
            <a:ext cx="2240164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Admin CRUD app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B3945B-E5B1-4084-9AF1-56E370D9855D}"/>
              </a:ext>
            </a:extLst>
          </p:cNvPr>
          <p:cNvSpPr/>
          <p:nvPr/>
        </p:nvSpPr>
        <p:spPr>
          <a:xfrm>
            <a:off x="302885" y="3107018"/>
            <a:ext cx="2841986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Quotation app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BE44450-F7C5-4436-82D7-AE46F510A2DD}"/>
              </a:ext>
            </a:extLst>
          </p:cNvPr>
          <p:cNvSpPr/>
          <p:nvPr/>
        </p:nvSpPr>
        <p:spPr>
          <a:xfrm>
            <a:off x="3332267" y="2951544"/>
            <a:ext cx="5965372" cy="3320693"/>
          </a:xfrm>
          <a:prstGeom prst="flowChartMagneticDisk">
            <a:avLst/>
          </a:prstGeom>
        </p:spPr>
        <p:style>
          <a:lnRef idx="2">
            <a:schemeClr val="accent3">
              <a:shade val="50%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dirty="0"/>
              <a:t>800+ Tables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92DBBAE8-DA5E-4D1D-91AF-923B66850C7D}"/>
              </a:ext>
            </a:extLst>
          </p:cNvPr>
          <p:cNvSpPr/>
          <p:nvPr/>
        </p:nvSpPr>
        <p:spPr>
          <a:xfrm>
            <a:off x="3332267" y="2626657"/>
            <a:ext cx="5965372" cy="1563378"/>
          </a:xfrm>
          <a:prstGeom prst="flowChartMagneticDisk">
            <a:avLst/>
          </a:prstGeom>
        </p:spPr>
        <p:style>
          <a:lnRef idx="2">
            <a:schemeClr val="accent5">
              <a:shade val="50%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3000+ Stored Procedures</a:t>
            </a:r>
          </a:p>
          <a:p>
            <a:pPr algn="ctr"/>
            <a:r>
              <a:rPr lang="en-US" dirty="0"/>
              <a:t>T-SQL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FB48C-A5F6-4AC6-8213-46D060F47F09}"/>
              </a:ext>
            </a:extLst>
          </p:cNvPr>
          <p:cNvCxnSpPr>
            <a:cxnSpLocks/>
          </p:cNvCxnSpPr>
          <p:nvPr/>
        </p:nvCxnSpPr>
        <p:spPr>
          <a:xfrm>
            <a:off x="2448207" y="1302739"/>
            <a:ext cx="2077494" cy="13239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ACFFEB-483E-4986-9140-A3AE65C5B2B3}"/>
              </a:ext>
            </a:extLst>
          </p:cNvPr>
          <p:cNvCxnSpPr>
            <a:cxnSpLocks/>
          </p:cNvCxnSpPr>
          <p:nvPr/>
        </p:nvCxnSpPr>
        <p:spPr>
          <a:xfrm>
            <a:off x="2729669" y="3850605"/>
            <a:ext cx="797042" cy="4320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312699-067E-4AB5-BE0E-17C7DCFFFCAF}"/>
              </a:ext>
            </a:extLst>
          </p:cNvPr>
          <p:cNvCxnSpPr>
            <a:cxnSpLocks/>
          </p:cNvCxnSpPr>
          <p:nvPr/>
        </p:nvCxnSpPr>
        <p:spPr>
          <a:xfrm flipH="1">
            <a:off x="8665290" y="3754243"/>
            <a:ext cx="1043818" cy="7367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03B750-14E1-42F9-98D3-31D66C1BC363}"/>
              </a:ext>
            </a:extLst>
          </p:cNvPr>
          <p:cNvSpPr/>
          <p:nvPr/>
        </p:nvSpPr>
        <p:spPr>
          <a:xfrm>
            <a:off x="7767219" y="392481"/>
            <a:ext cx="3253246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Customer-facing web apps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2BD0D5-A83F-4376-BBAB-6BB2614CD386}"/>
              </a:ext>
            </a:extLst>
          </p:cNvPr>
          <p:cNvSpPr/>
          <p:nvPr/>
        </p:nvSpPr>
        <p:spPr>
          <a:xfrm>
            <a:off x="3861084" y="282757"/>
            <a:ext cx="3253246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B2B SOAP services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4CEFB2-A50F-4472-B587-87ED65721C29}"/>
              </a:ext>
            </a:extLst>
          </p:cNvPr>
          <p:cNvSpPr/>
          <p:nvPr/>
        </p:nvSpPr>
        <p:spPr>
          <a:xfrm>
            <a:off x="446624" y="712384"/>
            <a:ext cx="2414839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Internal Catalogue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8271B7-7286-4A5F-9412-4EC9D958F808}"/>
              </a:ext>
            </a:extLst>
          </p:cNvPr>
          <p:cNvCxnSpPr>
            <a:cxnSpLocks/>
          </p:cNvCxnSpPr>
          <p:nvPr/>
        </p:nvCxnSpPr>
        <p:spPr>
          <a:xfrm flipH="1">
            <a:off x="7861976" y="1166240"/>
            <a:ext cx="590702" cy="1517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CDAE56-712F-4EDA-B463-9F7FCBDA772D}"/>
              </a:ext>
            </a:extLst>
          </p:cNvPr>
          <p:cNvCxnSpPr>
            <a:cxnSpLocks/>
          </p:cNvCxnSpPr>
          <p:nvPr/>
        </p:nvCxnSpPr>
        <p:spPr>
          <a:xfrm>
            <a:off x="5431268" y="1103524"/>
            <a:ext cx="668588" cy="15231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C48E68C-852B-43F3-928C-70F849BD845B}"/>
              </a:ext>
            </a:extLst>
          </p:cNvPr>
          <p:cNvCxnSpPr>
            <a:cxnSpLocks/>
          </p:cNvCxnSpPr>
          <p:nvPr/>
        </p:nvCxnSpPr>
        <p:spPr>
          <a:xfrm flipH="1">
            <a:off x="8911410" y="2474220"/>
            <a:ext cx="674147" cy="4606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3DAD57-467F-469C-AA34-3530F67C1531}"/>
              </a:ext>
            </a:extLst>
          </p:cNvPr>
          <p:cNvCxnSpPr>
            <a:cxnSpLocks/>
          </p:cNvCxnSpPr>
          <p:nvPr/>
        </p:nvCxnSpPr>
        <p:spPr>
          <a:xfrm flipH="1" flipV="1">
            <a:off x="8665290" y="5647488"/>
            <a:ext cx="1079568" cy="336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0310296-5FE0-4F13-82A9-3C21ED63698F}"/>
              </a:ext>
            </a:extLst>
          </p:cNvPr>
          <p:cNvSpPr/>
          <p:nvPr/>
        </p:nvSpPr>
        <p:spPr>
          <a:xfrm>
            <a:off x="460992" y="5134692"/>
            <a:ext cx="2430725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Reporting App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B1CF07C-2B27-4208-A1D3-A041159D4E73}"/>
              </a:ext>
            </a:extLst>
          </p:cNvPr>
          <p:cNvCxnSpPr>
            <a:cxnSpLocks/>
          </p:cNvCxnSpPr>
          <p:nvPr/>
        </p:nvCxnSpPr>
        <p:spPr>
          <a:xfrm flipV="1">
            <a:off x="2681893" y="5430463"/>
            <a:ext cx="650374" cy="131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FC19EEC-0295-45AD-9F70-FC69F1BF080E}"/>
              </a:ext>
            </a:extLst>
          </p:cNvPr>
          <p:cNvSpPr/>
          <p:nvPr/>
        </p:nvSpPr>
        <p:spPr>
          <a:xfrm>
            <a:off x="9562239" y="5832515"/>
            <a:ext cx="2430725" cy="804105"/>
          </a:xfrm>
          <a:prstGeom prst="roundRect">
            <a:avLst/>
          </a:prstGeom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running random SQL queries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73A2E31-30DD-4FBF-8E44-56FFA81D507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8963591" y="5028411"/>
            <a:ext cx="781268" cy="344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96804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19834</TotalTime>
  <Words>1219</Words>
  <Application>Microsoft Office PowerPoint</Application>
  <PresentationFormat>Widescreen</PresentationFormat>
  <Paragraphs>236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Ink Free</vt:lpstr>
      <vt:lpstr>Lucida Handwriting</vt:lpstr>
      <vt:lpstr>Wingdings</vt:lpstr>
      <vt:lpstr>Office Theme</vt:lpstr>
      <vt:lpstr>From ddd  to DDD</vt:lpstr>
      <vt:lpstr>What this is about</vt:lpstr>
      <vt:lpstr>Where it all started</vt:lpstr>
      <vt:lpstr>PowerPoint Presentation</vt:lpstr>
      <vt:lpstr>And it was … </vt:lpstr>
      <vt:lpstr>… but it worked “well enough”!</vt:lpstr>
      <vt:lpstr>... in that context</vt:lpstr>
      <vt:lpstr>A few years later … </vt:lpstr>
      <vt:lpstr>PowerPoint Presentation</vt:lpstr>
      <vt:lpstr>PowerPoint Presentation</vt:lpstr>
      <vt:lpstr>A different context</vt:lpstr>
      <vt:lpstr>Many issues</vt:lpstr>
      <vt:lpstr>“the” solution ….</vt:lpstr>
      <vt:lpstr>Many issues</vt:lpstr>
      <vt:lpstr>PowerPoint Presentation</vt:lpstr>
      <vt:lpstr>Strategies : table clusters</vt:lpstr>
      <vt:lpstr>From db-first to model-first</vt:lpstr>
      <vt:lpstr>ORM</vt:lpstr>
      <vt:lpstr>“clean separation”</vt:lpstr>
      <vt:lpstr>“Aggregates” + “Aggregate roots”</vt:lpstr>
      <vt:lpstr>Splitting Reads and Writes</vt:lpstr>
      <vt:lpstr>Enforcing invariants</vt:lpstr>
      <vt:lpstr>Publishing notifications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Thibaud Desodt</dc:creator>
  <cp:lastModifiedBy>Thibaud Desodt</cp:lastModifiedBy>
  <cp:revision>62</cp:revision>
  <dcterms:created xsi:type="dcterms:W3CDTF">2018-08-09T05:37:43Z</dcterms:created>
  <dcterms:modified xsi:type="dcterms:W3CDTF">2018-11-13T16:02:55Z</dcterms:modified>
</cp:coreProperties>
</file>