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E6700"/>
    <a:srgbClr val="E3880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-56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3467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H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1322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H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9646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H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487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2666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H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H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16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H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H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00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5962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5372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H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675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8502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H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H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9AB5-E766-4669-B820-BF01E93826A0}" type="datetimeFigureOut">
              <a:rPr lang="es-HN" smtClean="0"/>
              <a:t>27/5/2016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BE1F0-AB29-4A13-8475-6384775E6256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3607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552733" y="5117969"/>
            <a:ext cx="357791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sz="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84462" y="5449198"/>
            <a:ext cx="184730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78141" y="20485"/>
            <a:ext cx="6876687" cy="6858000"/>
            <a:chOff x="2657656" y="5379"/>
            <a:chExt cx="6876687" cy="685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2657656" y="5379"/>
              <a:ext cx="6876687" cy="6858000"/>
              <a:chOff x="2657656" y="0"/>
              <a:chExt cx="6876687" cy="6858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7656" y="0"/>
                <a:ext cx="6876687" cy="6858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>
                <a:off x="7469745" y="229695"/>
                <a:ext cx="489995" cy="37561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2869350" y="4712698"/>
                <a:ext cx="529701" cy="66043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>
                <a:off x="5836774" y="181756"/>
                <a:ext cx="518450" cy="47148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5400000">
                <a:off x="2874974" y="3193256"/>
                <a:ext cx="518450" cy="47148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849653" y="6204766"/>
                <a:ext cx="518450" cy="47148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6200000">
                <a:off x="8797112" y="3193255"/>
                <a:ext cx="518450" cy="471489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 rot="5400000">
              <a:off x="3380601" y="4940812"/>
              <a:ext cx="457176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E.N.E.E</a:t>
              </a:r>
              <a:endParaRPr lang="en-US" sz="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pic>
          <p:nvPicPr>
            <p:cNvPr id="1026" name="Picture 2" descr="http://www.clker.com/cliparts/T/e/o/I/2/M/gun-h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884640" y="4883844"/>
              <a:ext cx="440107" cy="327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Group 57"/>
            <p:cNvGrpSpPr/>
            <p:nvPr/>
          </p:nvGrpSpPr>
          <p:grpSpPr>
            <a:xfrm rot="19013229">
              <a:off x="6614894" y="6367800"/>
              <a:ext cx="64712" cy="64712"/>
              <a:chOff x="4569705" y="4821489"/>
              <a:chExt cx="206590" cy="206590"/>
            </a:xfrm>
          </p:grpSpPr>
          <p:sp>
            <p:nvSpPr>
              <p:cNvPr id="56" name="Frame 55"/>
              <p:cNvSpPr/>
              <p:nvPr/>
            </p:nvSpPr>
            <p:spPr>
              <a:xfrm>
                <a:off x="4569705" y="4821489"/>
                <a:ext cx="206590" cy="206590"/>
              </a:xfrm>
              <a:prstGeom prst="fram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618880" y="4870666"/>
                <a:ext cx="108240" cy="1082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249041" y="473958"/>
              <a:ext cx="5730570" cy="5801998"/>
              <a:chOff x="3249041" y="473958"/>
              <a:chExt cx="5730570" cy="580199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905956" y="5998957"/>
                <a:ext cx="71846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OLANCHITO </a:t>
                </a:r>
              </a:p>
              <a:p>
                <a:pPr algn="ctr"/>
                <a:r>
                  <a:rPr lang="en-US" sz="6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97839" y="5998957"/>
                <a:ext cx="591829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TRUJILLO</a:t>
                </a:r>
                <a:r>
                  <a:rPr lang="en-US" sz="6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 </a:t>
                </a:r>
              </a:p>
              <a:p>
                <a:pPr algn="ctr"/>
                <a:r>
                  <a:rPr lang="en-US" sz="6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793323" y="5788773"/>
                <a:ext cx="65915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SWINFORD</a:t>
                </a:r>
                <a:r>
                  <a:rPr lang="en-US" sz="6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 </a:t>
                </a: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RAILROAD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46295" y="5998956"/>
                <a:ext cx="671979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LA QUINTA</a:t>
                </a:r>
                <a:r>
                  <a:rPr lang="en-US" sz="6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 </a:t>
                </a: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49203" y="5998955"/>
                <a:ext cx="70243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LANCETILLA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5373" y="5998955"/>
                <a:ext cx="60465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PANACAM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5400000">
                <a:off x="3106855" y="5422073"/>
                <a:ext cx="561372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CLARION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5400000">
                <a:off x="3057963" y="4353411"/>
                <a:ext cx="65915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MERENDON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5400000">
                <a:off x="3103649" y="3813960"/>
                <a:ext cx="567784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JARDINES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5400000">
                <a:off x="3289801" y="3283247"/>
                <a:ext cx="60786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MINING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RAILROAD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3111588" y="2736210"/>
                <a:ext cx="55977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FORESTA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3102848" y="1666642"/>
                <a:ext cx="56938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PICACHO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5400000">
                <a:off x="3049948" y="1145135"/>
                <a:ext cx="67518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ATLANTIDA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0800000">
                <a:off x="3712173" y="571159"/>
                <a:ext cx="52931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OMOA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0800000">
                <a:off x="4776295" y="571158"/>
                <a:ext cx="52931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SULA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0800000">
                <a:off x="5232763" y="571158"/>
                <a:ext cx="676788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SALVA VIDA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0800000">
                <a:off x="5818970" y="765649"/>
                <a:ext cx="60786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CABAÑAS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RAILROAD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0800000">
                <a:off x="6393726" y="571158"/>
                <a:ext cx="52610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LA PAZ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0800000">
                <a:off x="6902584" y="473959"/>
                <a:ext cx="57419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VALLE DE</a:t>
                </a: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ANGELES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800000">
                <a:off x="7992211" y="473958"/>
                <a:ext cx="526106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PICO</a:t>
                </a:r>
              </a:p>
              <a:p>
                <a:pPr algn="ctr"/>
                <a:r>
                  <a:rPr lang="en-US" sz="6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BONITO</a:t>
                </a: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8578059" y="1146522"/>
                <a:ext cx="52610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UTILA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8550807" y="1670062"/>
                <a:ext cx="580608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GUANAJA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8565235" y="2747399"/>
                <a:ext cx="543739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ROATAN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0800000">
                <a:off x="7444550" y="837303"/>
                <a:ext cx="558166" cy="18466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S.A.N.A.A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8565235" y="4357396"/>
                <a:ext cx="543739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CORTES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557220" y="5428632"/>
                <a:ext cx="559770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LA CEIBA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AVENUE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424663" y="4867263"/>
                <a:ext cx="45397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WAR</a:t>
                </a:r>
                <a:endParaRPr lang="en-US" sz="8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8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TAX</a:t>
                </a:r>
                <a:endParaRPr lang="en-US" sz="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6200000">
                <a:off x="8338192" y="3280527"/>
                <a:ext cx="607859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BANANA</a:t>
                </a:r>
                <a:endParaRPr lang="en-US" sz="6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  <a:p>
                <a:pPr algn="ctr"/>
                <a:r>
                  <a:rPr lang="en-US" sz="6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RAILROAD</a:t>
                </a:r>
                <a:endParaRPr lang="en-US" sz="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317674" y="5800555"/>
                <a:ext cx="659155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INCOME </a:t>
                </a:r>
              </a:p>
              <a:p>
                <a:pPr algn="ctr"/>
                <a:r>
                  <a:rPr lang="en-US" sz="8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TAX</a:t>
                </a:r>
                <a:endParaRPr lang="en-US" sz="8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254979" y="2722634"/>
                <a:ext cx="3604769" cy="6924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900" b="0" cap="none" spc="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Kabel" pitchFamily="2" charset="0"/>
                  </a:rPr>
                  <a:t>MONOPOLY</a:t>
                </a:r>
                <a:endParaRPr lang="en-US" sz="39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Kabel" pitchFamily="2" charset="0"/>
                </a:endParaRPr>
              </a:p>
            </p:txBody>
          </p:sp>
          <p:pic>
            <p:nvPicPr>
              <p:cNvPr id="2" name="Picture 2" descr="http://img.freeflagicons.com/thumb/waving_flag/honduras/honduras_64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041">
                <a:off x="4687066" y="2752555"/>
                <a:ext cx="598061" cy="448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Rectangle 63"/>
          <p:cNvSpPr/>
          <p:nvPr/>
        </p:nvSpPr>
        <p:spPr>
          <a:xfrm>
            <a:off x="6384483" y="6517068"/>
            <a:ext cx="40965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HN" sz="1000" dirty="0" smtClean="0">
                <a:latin typeface="Gill Sans MT" panose="020B0502020104020203" pitchFamily="34" charset="0"/>
              </a:rPr>
              <a:t>PAY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1027" name="Group 1026"/>
          <p:cNvGrpSpPr/>
          <p:nvPr/>
        </p:nvGrpSpPr>
        <p:grpSpPr>
          <a:xfrm>
            <a:off x="2541533" y="0"/>
            <a:ext cx="6940484" cy="6929273"/>
            <a:chOff x="2397842" y="-378521"/>
            <a:chExt cx="6940484" cy="6929273"/>
          </a:xfrm>
        </p:grpSpPr>
        <p:grpSp>
          <p:nvGrpSpPr>
            <p:cNvPr id="41" name="Group 40"/>
            <p:cNvGrpSpPr/>
            <p:nvPr/>
          </p:nvGrpSpPr>
          <p:grpSpPr>
            <a:xfrm>
              <a:off x="7803155" y="6297756"/>
              <a:ext cx="587851" cy="251749"/>
              <a:chOff x="7781904" y="6253743"/>
              <a:chExt cx="587851" cy="251749"/>
            </a:xfrm>
          </p:grpSpPr>
          <p:sp>
            <p:nvSpPr>
              <p:cNvPr id="39" name="Rectangle 38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60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781030" y="6299003"/>
              <a:ext cx="587851" cy="251749"/>
              <a:chOff x="7781904" y="6253743"/>
              <a:chExt cx="587851" cy="251749"/>
            </a:xfrm>
          </p:grpSpPr>
          <p:sp>
            <p:nvSpPr>
              <p:cNvPr id="78" name="Rectangle 77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60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172519" y="6297756"/>
              <a:ext cx="587851" cy="251749"/>
              <a:chOff x="7781904" y="6253743"/>
              <a:chExt cx="587851" cy="251749"/>
            </a:xfrm>
          </p:grpSpPr>
          <p:sp>
            <p:nvSpPr>
              <p:cNvPr id="81" name="Rectangle 80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087898" y="6299003"/>
              <a:ext cx="587851" cy="251749"/>
              <a:chOff x="7781904" y="6253743"/>
              <a:chExt cx="587851" cy="251749"/>
            </a:xfrm>
          </p:grpSpPr>
          <p:sp>
            <p:nvSpPr>
              <p:cNvPr id="84" name="Rectangle 83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>
                    <a:latin typeface="Gill Sans MT" panose="020B0502020104020203" pitchFamily="34" charset="0"/>
                  </a:rPr>
                  <a:t>1</a:t>
                </a:r>
                <a:r>
                  <a:rPr lang="es-HN" sz="1000" dirty="0" smtClean="0">
                    <a:latin typeface="Gill Sans MT" panose="020B0502020104020203" pitchFamily="34" charset="0"/>
                  </a:rPr>
                  <a:t>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12987" y="6298315"/>
              <a:ext cx="587851" cy="251749"/>
              <a:chOff x="7781904" y="6253743"/>
              <a:chExt cx="587851" cy="251749"/>
            </a:xfrm>
          </p:grpSpPr>
          <p:sp>
            <p:nvSpPr>
              <p:cNvPr id="87" name="Rectangle 86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>
                    <a:latin typeface="Gill Sans MT" panose="020B0502020104020203" pitchFamily="34" charset="0"/>
                  </a:rPr>
                  <a:t>1</a:t>
                </a:r>
                <a:r>
                  <a:rPr lang="es-HN" sz="1000" dirty="0" smtClean="0">
                    <a:latin typeface="Gill Sans MT" panose="020B0502020104020203" pitchFamily="34" charset="0"/>
                  </a:rPr>
                  <a:t>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483337" y="6295637"/>
              <a:ext cx="587851" cy="251749"/>
              <a:chOff x="7781904" y="6253743"/>
              <a:chExt cx="587851" cy="251749"/>
            </a:xfrm>
          </p:grpSpPr>
          <p:sp>
            <p:nvSpPr>
              <p:cNvPr id="90" name="Rectangle 89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1</a:t>
                </a:r>
                <a:r>
                  <a:rPr lang="es-HN" sz="1000" dirty="0">
                    <a:latin typeface="Gill Sans MT" panose="020B0502020104020203" pitchFamily="34" charset="0"/>
                  </a:rPr>
                  <a:t>2</a:t>
                </a:r>
                <a:r>
                  <a:rPr lang="es-HN" sz="1000" dirty="0" smtClean="0">
                    <a:latin typeface="Gill Sans MT" panose="020B0502020104020203" pitchFamily="34" charset="0"/>
                  </a:rPr>
                  <a:t>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617407" y="6297755"/>
              <a:ext cx="587851" cy="251749"/>
              <a:chOff x="7781904" y="6253743"/>
              <a:chExt cx="587851" cy="251749"/>
            </a:xfrm>
          </p:grpSpPr>
          <p:sp>
            <p:nvSpPr>
              <p:cNvPr id="93" name="Rectangle 92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5400000">
              <a:off x="2231937" y="5122856"/>
              <a:ext cx="587851" cy="251749"/>
              <a:chOff x="7781904" y="6253743"/>
              <a:chExt cx="587851" cy="251749"/>
            </a:xfrm>
          </p:grpSpPr>
          <p:sp>
            <p:nvSpPr>
              <p:cNvPr id="96" name="Rectangle 95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140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 rot="5400000">
              <a:off x="2229793" y="4579808"/>
              <a:ext cx="587851" cy="251749"/>
              <a:chOff x="7781904" y="6253743"/>
              <a:chExt cx="587851" cy="251749"/>
            </a:xfrm>
          </p:grpSpPr>
          <p:sp>
            <p:nvSpPr>
              <p:cNvPr id="99" name="Rectangle 98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150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5400000">
              <a:off x="2229791" y="4038895"/>
              <a:ext cx="587851" cy="251749"/>
              <a:chOff x="7781904" y="6253743"/>
              <a:chExt cx="587851" cy="251749"/>
            </a:xfrm>
          </p:grpSpPr>
          <p:sp>
            <p:nvSpPr>
              <p:cNvPr id="102" name="Rectangle 101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140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5400000">
              <a:off x="2229795" y="3485107"/>
              <a:ext cx="587851" cy="251749"/>
              <a:chOff x="7781904" y="6253743"/>
              <a:chExt cx="587851" cy="251749"/>
            </a:xfrm>
          </p:grpSpPr>
          <p:sp>
            <p:nvSpPr>
              <p:cNvPr id="105" name="Rectangle 104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160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 rot="5400000">
              <a:off x="2233004" y="2961382"/>
              <a:ext cx="587851" cy="251749"/>
              <a:chOff x="7781904" y="6253743"/>
              <a:chExt cx="587851" cy="251749"/>
            </a:xfrm>
          </p:grpSpPr>
          <p:sp>
            <p:nvSpPr>
              <p:cNvPr id="109" name="Rectangle 108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5400000">
              <a:off x="2232093" y="823597"/>
              <a:ext cx="587851" cy="251749"/>
              <a:chOff x="7781904" y="6253743"/>
              <a:chExt cx="587851" cy="251749"/>
            </a:xfrm>
          </p:grpSpPr>
          <p:sp>
            <p:nvSpPr>
              <p:cNvPr id="112" name="Rectangle 111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5400000">
              <a:off x="2234095" y="2420454"/>
              <a:ext cx="587851" cy="251749"/>
              <a:chOff x="7781904" y="6253743"/>
              <a:chExt cx="587851" cy="251749"/>
            </a:xfrm>
          </p:grpSpPr>
          <p:sp>
            <p:nvSpPr>
              <p:cNvPr id="115" name="Rectangle 114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180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5400000">
              <a:off x="2238386" y="1368698"/>
              <a:ext cx="587851" cy="251749"/>
              <a:chOff x="7781904" y="6253743"/>
              <a:chExt cx="587851" cy="251749"/>
            </a:xfrm>
          </p:grpSpPr>
          <p:sp>
            <p:nvSpPr>
              <p:cNvPr id="118" name="Rectangle 117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180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10800000">
              <a:off x="3415550" y="-378520"/>
              <a:ext cx="587851" cy="251749"/>
              <a:chOff x="7781904" y="6253743"/>
              <a:chExt cx="587851" cy="251749"/>
            </a:xfrm>
          </p:grpSpPr>
          <p:sp>
            <p:nvSpPr>
              <p:cNvPr id="123" name="Rectangle 122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220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0800000">
              <a:off x="4487593" y="-375670"/>
              <a:ext cx="587851" cy="251749"/>
              <a:chOff x="7781904" y="6253743"/>
              <a:chExt cx="587851" cy="251749"/>
            </a:xfrm>
          </p:grpSpPr>
          <p:sp>
            <p:nvSpPr>
              <p:cNvPr id="126" name="Rectangle 125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220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10800000">
              <a:off x="5023477" y="-375670"/>
              <a:ext cx="587851" cy="251749"/>
              <a:chOff x="7781904" y="6253743"/>
              <a:chExt cx="587851" cy="251749"/>
            </a:xfrm>
          </p:grpSpPr>
          <p:sp>
            <p:nvSpPr>
              <p:cNvPr id="129" name="Rectangle 128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240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0800000">
              <a:off x="5555593" y="-375671"/>
              <a:ext cx="587851" cy="251749"/>
              <a:chOff x="7781904" y="6253743"/>
              <a:chExt cx="587851" cy="251749"/>
            </a:xfrm>
          </p:grpSpPr>
          <p:sp>
            <p:nvSpPr>
              <p:cNvPr id="132" name="Rectangle 131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10800000">
              <a:off x="6121894" y="-375588"/>
              <a:ext cx="587851" cy="251749"/>
              <a:chOff x="7781904" y="6253743"/>
              <a:chExt cx="587851" cy="251749"/>
            </a:xfrm>
          </p:grpSpPr>
          <p:sp>
            <p:nvSpPr>
              <p:cNvPr id="135" name="Rectangle 134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260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 rot="10800000">
              <a:off x="6643269" y="-375308"/>
              <a:ext cx="587851" cy="251749"/>
              <a:chOff x="7781904" y="6253743"/>
              <a:chExt cx="587851" cy="251749"/>
            </a:xfrm>
          </p:grpSpPr>
          <p:sp>
            <p:nvSpPr>
              <p:cNvPr id="138" name="Rectangle 137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260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 rot="10800000">
              <a:off x="7175506" y="-378521"/>
              <a:ext cx="587851" cy="251749"/>
              <a:chOff x="7781904" y="6253743"/>
              <a:chExt cx="587851" cy="251749"/>
            </a:xfrm>
          </p:grpSpPr>
          <p:sp>
            <p:nvSpPr>
              <p:cNvPr id="141" name="Rectangle 140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150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 rot="10800000">
              <a:off x="7709030" y="-378091"/>
              <a:ext cx="587851" cy="251749"/>
              <a:chOff x="7781904" y="6253743"/>
              <a:chExt cx="587851" cy="251749"/>
            </a:xfrm>
          </p:grpSpPr>
          <p:sp>
            <p:nvSpPr>
              <p:cNvPr id="144" name="Rectangle 143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280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 rot="16200000">
              <a:off x="8908659" y="769991"/>
              <a:ext cx="587851" cy="251749"/>
              <a:chOff x="7781904" y="6253743"/>
              <a:chExt cx="587851" cy="251749"/>
            </a:xfrm>
          </p:grpSpPr>
          <p:sp>
            <p:nvSpPr>
              <p:cNvPr id="149" name="Rectangle 148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300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rot="16200000">
              <a:off x="8907945" y="1304344"/>
              <a:ext cx="587851" cy="251749"/>
              <a:chOff x="7781904" y="6253743"/>
              <a:chExt cx="587851" cy="251749"/>
            </a:xfrm>
          </p:grpSpPr>
          <p:sp>
            <p:nvSpPr>
              <p:cNvPr id="152" name="Rectangle 151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300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6200000">
              <a:off x="8908722" y="2372080"/>
              <a:ext cx="587851" cy="251749"/>
              <a:chOff x="7781904" y="6253743"/>
              <a:chExt cx="587851" cy="251749"/>
            </a:xfrm>
          </p:grpSpPr>
          <p:sp>
            <p:nvSpPr>
              <p:cNvPr id="155" name="Rectangle 154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320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6200000">
              <a:off x="8910345" y="2906814"/>
              <a:ext cx="587851" cy="251749"/>
              <a:chOff x="7781904" y="6253743"/>
              <a:chExt cx="587851" cy="251749"/>
            </a:xfrm>
          </p:grpSpPr>
          <p:sp>
            <p:nvSpPr>
              <p:cNvPr id="158" name="Rectangle 157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200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6200000">
              <a:off x="8914337" y="3993842"/>
              <a:ext cx="587851" cy="251749"/>
              <a:chOff x="7781904" y="6253743"/>
              <a:chExt cx="587851" cy="251749"/>
            </a:xfrm>
          </p:grpSpPr>
          <p:sp>
            <p:nvSpPr>
              <p:cNvPr id="161" name="Rectangle 160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350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16200000">
              <a:off x="8914760" y="4518847"/>
              <a:ext cx="587851" cy="251749"/>
              <a:chOff x="7781904" y="6253743"/>
              <a:chExt cx="587851" cy="251749"/>
            </a:xfrm>
          </p:grpSpPr>
          <p:sp>
            <p:nvSpPr>
              <p:cNvPr id="164" name="Rectangle 163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100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 rot="16200000">
              <a:off x="8918526" y="5050807"/>
              <a:ext cx="587851" cy="251749"/>
              <a:chOff x="7781904" y="6253743"/>
              <a:chExt cx="587851" cy="251749"/>
            </a:xfrm>
          </p:grpSpPr>
          <p:sp>
            <p:nvSpPr>
              <p:cNvPr id="167" name="Rectangle 166"/>
              <p:cNvSpPr/>
              <p:nvPr/>
            </p:nvSpPr>
            <p:spPr>
              <a:xfrm rot="10800000">
                <a:off x="7781904" y="6253743"/>
                <a:ext cx="346823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HN" sz="1000" dirty="0" smtClean="0">
                    <a:latin typeface="Gill Sans MT" panose="020B0502020104020203" pitchFamily="34" charset="0"/>
                  </a:rPr>
                  <a:t> ₩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934304" y="6259271"/>
                <a:ext cx="435451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s-HN" sz="1000" dirty="0" smtClean="0">
                    <a:latin typeface="Gill Sans MT" panose="020B0502020104020203" pitchFamily="34" charset="0"/>
                  </a:rPr>
                  <a:t>400</a:t>
                </a:r>
                <a:endParaRPr 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09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HN" sz="7200" b="1" dirty="0" smtClean="0"/>
              <a:t>Brown properties</a:t>
            </a:r>
            <a:endParaRPr lang="es-HN" sz="72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983082" y="1690688"/>
            <a:ext cx="2717075" cy="1058092"/>
            <a:chOff x="983082" y="1690688"/>
            <a:chExt cx="2717075" cy="1058092"/>
          </a:xfrm>
        </p:grpSpPr>
        <p:grpSp>
          <p:nvGrpSpPr>
            <p:cNvPr id="40" name="Group 39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1328772" y="1825221"/>
                  <a:ext cx="2167004" cy="598908"/>
                  <a:chOff x="1328772" y="1825221"/>
                  <a:chExt cx="2167004" cy="598908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328772" y="1825221"/>
                    <a:ext cx="2167004" cy="598908"/>
                    <a:chOff x="1224269" y="1754606"/>
                    <a:chExt cx="2167004" cy="598908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224269" y="1754606"/>
                      <a:ext cx="21670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OLANCHITO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3" name="Rectangle 12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234649" y="2085499"/>
                    <a:ext cx="287259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37" name="Rectangle 36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30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sp>
        <p:nvSpPr>
          <p:cNvPr id="54" name="Title 1"/>
          <p:cNvSpPr txBox="1">
            <a:spLocks/>
          </p:cNvSpPr>
          <p:nvPr/>
        </p:nvSpPr>
        <p:spPr>
          <a:xfrm>
            <a:off x="838200" y="2878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sz="7200" b="1" dirty="0" smtClean="0"/>
              <a:t>Light blue properties</a:t>
            </a:r>
            <a:endParaRPr lang="es-HN" sz="7200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085306" y="1690688"/>
            <a:ext cx="2717075" cy="1058092"/>
            <a:chOff x="983082" y="1690688"/>
            <a:chExt cx="2717075" cy="1058092"/>
          </a:xfrm>
        </p:grpSpPr>
        <p:grpSp>
          <p:nvGrpSpPr>
            <p:cNvPr id="96" name="Group 95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1381487" y="1825221"/>
                  <a:ext cx="1948797" cy="598908"/>
                  <a:chOff x="1381487" y="1825221"/>
                  <a:chExt cx="1948797" cy="59890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381487" y="1825221"/>
                    <a:ext cx="1948797" cy="598908"/>
                    <a:chOff x="1276984" y="1754606"/>
                    <a:chExt cx="1948797" cy="598908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1389765" y="1754606"/>
                      <a:ext cx="183601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TRUJILLO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04" name="Rectangle 103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34649" y="2085499"/>
                    <a:ext cx="287259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4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99" name="Rectangle 98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30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983081" y="4333833"/>
            <a:ext cx="2717075" cy="1058092"/>
            <a:chOff x="983082" y="1690688"/>
            <a:chExt cx="2717075" cy="1058092"/>
          </a:xfrm>
        </p:grpSpPr>
        <p:grpSp>
          <p:nvGrpSpPr>
            <p:cNvPr id="111" name="Group 110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1381487" y="1825221"/>
                  <a:ext cx="2048985" cy="598908"/>
                  <a:chOff x="1381487" y="1825221"/>
                  <a:chExt cx="2048985" cy="598908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1381487" y="1825221"/>
                    <a:ext cx="2048985" cy="598908"/>
                    <a:chOff x="1276984" y="1754606"/>
                    <a:chExt cx="2048985" cy="598908"/>
                  </a:xfrm>
                </p:grpSpPr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1289578" y="1754606"/>
                      <a:ext cx="203639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LA QUINTA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19" name="Rectangle 118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2234649" y="2085499"/>
                    <a:ext cx="287259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6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14" name="Rectangle 113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5</a:t>
                </a:r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086878" y="4333833"/>
            <a:ext cx="2717075" cy="1058092"/>
            <a:chOff x="983082" y="1690688"/>
            <a:chExt cx="2717075" cy="1058092"/>
          </a:xfrm>
        </p:grpSpPr>
        <p:grpSp>
          <p:nvGrpSpPr>
            <p:cNvPr id="126" name="Group 125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38" name="Rounded Rectangle 137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1344551" y="1825221"/>
                  <a:ext cx="2135457" cy="598908"/>
                  <a:chOff x="1344551" y="1825221"/>
                  <a:chExt cx="2135457" cy="598908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1344551" y="1825221"/>
                    <a:ext cx="2135457" cy="598908"/>
                    <a:chOff x="1240048" y="1754606"/>
                    <a:chExt cx="2135457" cy="598908"/>
                  </a:xfrm>
                </p:grpSpPr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1240048" y="1754606"/>
                      <a:ext cx="213545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LANCETILLA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34" name="Rectangle 133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2234649" y="2085499"/>
                    <a:ext cx="287259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6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29" name="Rectangle 128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5</a:t>
                </a:r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196312" y="4333833"/>
            <a:ext cx="2717075" cy="1058092"/>
            <a:chOff x="983082" y="1690688"/>
            <a:chExt cx="2717075" cy="1058092"/>
          </a:xfrm>
        </p:grpSpPr>
        <p:grpSp>
          <p:nvGrpSpPr>
            <p:cNvPr id="141" name="Group 140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53" name="Rounded Rectangle 152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1381487" y="1825221"/>
                  <a:ext cx="1999002" cy="598908"/>
                  <a:chOff x="1381487" y="1825221"/>
                  <a:chExt cx="1999002" cy="598908"/>
                </a:xfrm>
              </p:grpSpPr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1381487" y="1825221"/>
                    <a:ext cx="1999002" cy="598908"/>
                    <a:chOff x="1276984" y="1754606"/>
                    <a:chExt cx="1999002" cy="598908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339558" y="1754606"/>
                      <a:ext cx="193642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PANACAM</a:t>
                      </a:r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49" name="Rectangle 148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2234649" y="2085499"/>
                    <a:ext cx="287259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8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44" name="Rectangle 143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60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53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HN" sz="7200" b="1" dirty="0" smtClean="0"/>
              <a:t>Pink properties</a:t>
            </a:r>
            <a:endParaRPr lang="es-HN" sz="72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983082" y="1690688"/>
            <a:ext cx="2717075" cy="1058092"/>
            <a:chOff x="983082" y="1690688"/>
            <a:chExt cx="2717075" cy="1058092"/>
          </a:xfrm>
        </p:grpSpPr>
        <p:grpSp>
          <p:nvGrpSpPr>
            <p:cNvPr id="40" name="Group 39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00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1381487" y="1825221"/>
                  <a:ext cx="1962262" cy="598908"/>
                  <a:chOff x="1381487" y="1825221"/>
                  <a:chExt cx="1962262" cy="598908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381487" y="1825221"/>
                    <a:ext cx="1962262" cy="598908"/>
                    <a:chOff x="1276984" y="1754606"/>
                    <a:chExt cx="1962262" cy="598908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376300" y="1754606"/>
                      <a:ext cx="18629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CLARION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3" name="Rectangle 12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10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37" name="Rectangle 36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7</a:t>
                </a:r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sp>
        <p:nvSpPr>
          <p:cNvPr id="54" name="Title 1"/>
          <p:cNvSpPr txBox="1">
            <a:spLocks/>
          </p:cNvSpPr>
          <p:nvPr/>
        </p:nvSpPr>
        <p:spPr>
          <a:xfrm>
            <a:off x="838200" y="2878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sz="7200" b="1" dirty="0" smtClean="0"/>
              <a:t>Orange properties</a:t>
            </a:r>
            <a:endParaRPr lang="es-HN" sz="7200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085306" y="1690688"/>
            <a:ext cx="2717075" cy="1058092"/>
            <a:chOff x="983082" y="1690688"/>
            <a:chExt cx="2717075" cy="1058092"/>
          </a:xfrm>
        </p:grpSpPr>
        <p:grpSp>
          <p:nvGrpSpPr>
            <p:cNvPr id="96" name="Group 95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00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1358174" y="1825221"/>
                  <a:ext cx="2108206" cy="598908"/>
                  <a:chOff x="1358174" y="1825221"/>
                  <a:chExt cx="2108206" cy="59890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358174" y="1825221"/>
                    <a:ext cx="2108206" cy="598908"/>
                    <a:chOff x="1253671" y="1754606"/>
                    <a:chExt cx="2108206" cy="598908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1253671" y="1754606"/>
                      <a:ext cx="210820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MERENDON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04" name="Rectangle 103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10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99" name="Rectangle 98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7</a:t>
                </a:r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983081" y="4333833"/>
            <a:ext cx="2717075" cy="1058092"/>
            <a:chOff x="983082" y="1690688"/>
            <a:chExt cx="2717075" cy="1058092"/>
          </a:xfrm>
        </p:grpSpPr>
        <p:grpSp>
          <p:nvGrpSpPr>
            <p:cNvPr id="111" name="Group 110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1381487" y="1825221"/>
                  <a:ext cx="1931166" cy="598908"/>
                  <a:chOff x="1381487" y="1825221"/>
                  <a:chExt cx="1931166" cy="598908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1381487" y="1825221"/>
                    <a:ext cx="1931166" cy="598908"/>
                    <a:chOff x="1276984" y="1754606"/>
                    <a:chExt cx="1931166" cy="598908"/>
                  </a:xfrm>
                </p:grpSpPr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1407401" y="1754606"/>
                      <a:ext cx="180074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FORESTA 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19" name="Rectangle 118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14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14" name="Rectangle 113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90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086878" y="4333833"/>
            <a:ext cx="2717075" cy="1058092"/>
            <a:chOff x="983082" y="1690688"/>
            <a:chExt cx="2717075" cy="1058092"/>
          </a:xfrm>
        </p:grpSpPr>
        <p:grpSp>
          <p:nvGrpSpPr>
            <p:cNvPr id="126" name="Group 125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38" name="Rounded Rectangle 137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1381487" y="1825221"/>
                  <a:ext cx="1967942" cy="598908"/>
                  <a:chOff x="1381487" y="1825221"/>
                  <a:chExt cx="1967942" cy="598908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1381487" y="1825221"/>
                    <a:ext cx="1967942" cy="598908"/>
                    <a:chOff x="1276984" y="1754606"/>
                    <a:chExt cx="1967942" cy="598908"/>
                  </a:xfrm>
                </p:grpSpPr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1370630" y="1754606"/>
                      <a:ext cx="18742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PICACHO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34" name="Rectangle 133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14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29" name="Rectangle 128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90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196312" y="4333833"/>
            <a:ext cx="2717075" cy="1058092"/>
            <a:chOff x="983082" y="1690688"/>
            <a:chExt cx="2717075" cy="1058092"/>
          </a:xfrm>
        </p:grpSpPr>
        <p:grpSp>
          <p:nvGrpSpPr>
            <p:cNvPr id="141" name="Group 140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53" name="Rounded Rectangle 152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1378917" y="1825221"/>
                  <a:ext cx="2066720" cy="598908"/>
                  <a:chOff x="1378917" y="1825221"/>
                  <a:chExt cx="2066720" cy="598908"/>
                </a:xfrm>
              </p:grpSpPr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1378917" y="1825221"/>
                    <a:ext cx="2066720" cy="598908"/>
                    <a:chOff x="1274414" y="1754606"/>
                    <a:chExt cx="2066720" cy="598908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274414" y="1754606"/>
                      <a:ext cx="20667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ATLANTIDA 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49" name="Rectangle 148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16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44" name="Rectangle 143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899194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100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01491" y="1690688"/>
            <a:ext cx="2717075" cy="1058092"/>
            <a:chOff x="983082" y="1690688"/>
            <a:chExt cx="2717075" cy="1058092"/>
          </a:xfrm>
        </p:grpSpPr>
        <p:grpSp>
          <p:nvGrpSpPr>
            <p:cNvPr id="80" name="Group 79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00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381487" y="1825221"/>
                  <a:ext cx="1955853" cy="598908"/>
                  <a:chOff x="1381487" y="1825221"/>
                  <a:chExt cx="1955853" cy="598908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1381487" y="1825221"/>
                    <a:ext cx="1955853" cy="598908"/>
                    <a:chOff x="1276984" y="1754606"/>
                    <a:chExt cx="1955853" cy="598908"/>
                  </a:xfrm>
                </p:grpSpPr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382715" y="1754606"/>
                      <a:ext cx="185012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JARDINES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88" name="Rectangle 87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12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83" name="Rectangle 82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950490" y="2301274"/>
                <a:ext cx="389851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8</a:t>
                </a:r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45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HN" sz="7200" b="1" dirty="0" smtClean="0"/>
              <a:t>Red properties</a:t>
            </a:r>
            <a:endParaRPr lang="es-HN" sz="72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983082" y="1690688"/>
            <a:ext cx="2717075" cy="1058092"/>
            <a:chOff x="983082" y="1690688"/>
            <a:chExt cx="2717075" cy="1058092"/>
          </a:xfrm>
        </p:grpSpPr>
        <p:grpSp>
          <p:nvGrpSpPr>
            <p:cNvPr id="40" name="Group 39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1381487" y="1825221"/>
                  <a:ext cx="1831523" cy="598908"/>
                  <a:chOff x="1381487" y="1825221"/>
                  <a:chExt cx="1831523" cy="598908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381487" y="1825221"/>
                    <a:ext cx="1831523" cy="598908"/>
                    <a:chOff x="1276984" y="1754606"/>
                    <a:chExt cx="1831523" cy="598908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07042" y="1754606"/>
                      <a:ext cx="16014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OMOA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3" name="Rectangle 12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18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37" name="Rectangle 36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99194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110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sp>
        <p:nvSpPr>
          <p:cNvPr id="54" name="Title 1"/>
          <p:cNvSpPr txBox="1">
            <a:spLocks/>
          </p:cNvSpPr>
          <p:nvPr/>
        </p:nvSpPr>
        <p:spPr>
          <a:xfrm>
            <a:off x="838200" y="2878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sz="7200" b="1" dirty="0" smtClean="0"/>
              <a:t>Yellow properties</a:t>
            </a:r>
            <a:endParaRPr lang="es-HN" sz="7200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085306" y="1690688"/>
            <a:ext cx="2717075" cy="1058092"/>
            <a:chOff x="983082" y="1690688"/>
            <a:chExt cx="2717075" cy="1058092"/>
          </a:xfrm>
        </p:grpSpPr>
        <p:grpSp>
          <p:nvGrpSpPr>
            <p:cNvPr id="96" name="Group 95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1381487" y="1825221"/>
                  <a:ext cx="1757881" cy="598908"/>
                  <a:chOff x="1381487" y="1825221"/>
                  <a:chExt cx="1757881" cy="59890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381487" y="1825221"/>
                    <a:ext cx="1757881" cy="598908"/>
                    <a:chOff x="1276984" y="1754606"/>
                    <a:chExt cx="1757881" cy="598908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1580684" y="1754606"/>
                      <a:ext cx="145418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SULA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04" name="Rectangle 103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18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99" name="Rectangle 98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899194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110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983081" y="4333833"/>
            <a:ext cx="2717075" cy="1058092"/>
            <a:chOff x="983082" y="1690688"/>
            <a:chExt cx="2717075" cy="1058092"/>
          </a:xfrm>
        </p:grpSpPr>
        <p:grpSp>
          <p:nvGrpSpPr>
            <p:cNvPr id="111" name="Group 110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1381487" y="1825221"/>
                  <a:ext cx="1845055" cy="598908"/>
                  <a:chOff x="1381487" y="1825221"/>
                  <a:chExt cx="1845055" cy="598908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1381487" y="1825221"/>
                    <a:ext cx="1845055" cy="598908"/>
                    <a:chOff x="1276984" y="1754606"/>
                    <a:chExt cx="1845055" cy="598908"/>
                  </a:xfrm>
                </p:grpSpPr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1493515" y="1754606"/>
                      <a:ext cx="162852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LA PAZ 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19" name="Rectangle 118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2183352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22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14" name="Rectangle 113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99194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130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086878" y="4333833"/>
            <a:ext cx="2717075" cy="1058092"/>
            <a:chOff x="983082" y="1690688"/>
            <a:chExt cx="2717075" cy="1058092"/>
          </a:xfrm>
        </p:grpSpPr>
        <p:grpSp>
          <p:nvGrpSpPr>
            <p:cNvPr id="126" name="Group 125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38" name="Rounded Rectangle 137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1381487" y="1825221"/>
                  <a:ext cx="2051844" cy="598908"/>
                  <a:chOff x="1381487" y="1825221"/>
                  <a:chExt cx="2051844" cy="598908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1381487" y="1825221"/>
                    <a:ext cx="2051844" cy="598908"/>
                    <a:chOff x="1276984" y="1754606"/>
                    <a:chExt cx="2051844" cy="598908"/>
                  </a:xfrm>
                </p:grpSpPr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1286729" y="1754606"/>
                      <a:ext cx="204209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V.  ANGELES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34" name="Rectangle 133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2183352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22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29" name="Rectangle 128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899194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130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196312" y="4333833"/>
            <a:ext cx="2717075" cy="1058092"/>
            <a:chOff x="983082" y="1690688"/>
            <a:chExt cx="2717075" cy="1058092"/>
          </a:xfrm>
        </p:grpSpPr>
        <p:grpSp>
          <p:nvGrpSpPr>
            <p:cNvPr id="141" name="Group 140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53" name="Rounded Rectangle 152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1273472" y="1825221"/>
                  <a:ext cx="2277611" cy="598908"/>
                  <a:chOff x="1273472" y="1825221"/>
                  <a:chExt cx="2277611" cy="598908"/>
                </a:xfrm>
              </p:grpSpPr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1273472" y="1825221"/>
                    <a:ext cx="2277611" cy="598908"/>
                    <a:chOff x="1168969" y="1754606"/>
                    <a:chExt cx="2277611" cy="598908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168969" y="1754606"/>
                      <a:ext cx="227761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PICO BONITO 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49" name="Rectangle 148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2183352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24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44" name="Rectangle 143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899195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140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01491" y="1690688"/>
            <a:ext cx="2717075" cy="1058092"/>
            <a:chOff x="983082" y="1690688"/>
            <a:chExt cx="2717075" cy="1058092"/>
          </a:xfrm>
        </p:grpSpPr>
        <p:grpSp>
          <p:nvGrpSpPr>
            <p:cNvPr id="80" name="Group 79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381487" y="1825221"/>
                  <a:ext cx="2036550" cy="598908"/>
                  <a:chOff x="1381487" y="1825221"/>
                  <a:chExt cx="2036550" cy="598908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1381487" y="1825221"/>
                    <a:ext cx="2036550" cy="598908"/>
                    <a:chOff x="1276984" y="1754606"/>
                    <a:chExt cx="2036550" cy="598908"/>
                  </a:xfrm>
                </p:grpSpPr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302021" y="1754606"/>
                      <a:ext cx="201151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SALVA VIDA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88" name="Rectangle 87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2183352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20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83" name="Rectangle 82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899194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120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39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HN" sz="7200" b="1" dirty="0" smtClean="0"/>
              <a:t>Dark blue properties</a:t>
            </a:r>
            <a:endParaRPr lang="es-HN" sz="72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983082" y="1690688"/>
            <a:ext cx="2717075" cy="1058092"/>
            <a:chOff x="983082" y="1690688"/>
            <a:chExt cx="2717075" cy="1058092"/>
          </a:xfrm>
        </p:grpSpPr>
        <p:grpSp>
          <p:nvGrpSpPr>
            <p:cNvPr id="40" name="Group 39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1381487" y="1825221"/>
                  <a:ext cx="1888908" cy="598908"/>
                  <a:chOff x="1381487" y="1825221"/>
                  <a:chExt cx="1888908" cy="598908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381487" y="1825221"/>
                    <a:ext cx="1888908" cy="598908"/>
                    <a:chOff x="1276984" y="1754606"/>
                    <a:chExt cx="1888908" cy="598908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449653" y="1754606"/>
                      <a:ext cx="171623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CORTES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3" name="Rectangle 12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35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37" name="Rectangle 36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99193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175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" name="Rectangle 37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sp>
        <p:nvSpPr>
          <p:cNvPr id="54" name="Title 1"/>
          <p:cNvSpPr txBox="1">
            <a:spLocks/>
          </p:cNvSpPr>
          <p:nvPr/>
        </p:nvSpPr>
        <p:spPr>
          <a:xfrm>
            <a:off x="838200" y="2878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sz="7200" b="1" dirty="0" smtClean="0"/>
              <a:t>Green properties</a:t>
            </a:r>
            <a:endParaRPr lang="es-HN" sz="7200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4085306" y="1690688"/>
            <a:ext cx="2717075" cy="1058092"/>
            <a:chOff x="983082" y="1690688"/>
            <a:chExt cx="2717075" cy="1058092"/>
          </a:xfrm>
        </p:grpSpPr>
        <p:grpSp>
          <p:nvGrpSpPr>
            <p:cNvPr id="96" name="Group 95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1381487" y="1825221"/>
                  <a:ext cx="1944278" cy="598908"/>
                  <a:chOff x="1381487" y="1825221"/>
                  <a:chExt cx="1944278" cy="598908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381487" y="1825221"/>
                    <a:ext cx="1944278" cy="598908"/>
                    <a:chOff x="1276984" y="1754606"/>
                    <a:chExt cx="1944278" cy="598908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1394287" y="1754606"/>
                      <a:ext cx="18269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LA CEIBA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04" name="Rectangle 103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50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99" name="Rectangle 98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899194" y="2301274"/>
                <a:ext cx="49244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200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 smtClean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983081" y="4333833"/>
            <a:ext cx="2717075" cy="1058092"/>
            <a:chOff x="983082" y="1690688"/>
            <a:chExt cx="2717075" cy="1058092"/>
          </a:xfrm>
        </p:grpSpPr>
        <p:grpSp>
          <p:nvGrpSpPr>
            <p:cNvPr id="111" name="Group 110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00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1381487" y="1825221"/>
                  <a:ext cx="1797953" cy="598908"/>
                  <a:chOff x="1381487" y="1825221"/>
                  <a:chExt cx="1797953" cy="598908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1381487" y="1825221"/>
                    <a:ext cx="1797953" cy="598908"/>
                    <a:chOff x="1276984" y="1754606"/>
                    <a:chExt cx="1797953" cy="598908"/>
                  </a:xfrm>
                </p:grpSpPr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1540606" y="1754606"/>
                      <a:ext cx="153433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UTILA</a:t>
                      </a:r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19" name="Rectangle 118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26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14" name="Rectangle 113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99194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150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086878" y="4333833"/>
            <a:ext cx="2717075" cy="1058092"/>
            <a:chOff x="983082" y="1690688"/>
            <a:chExt cx="2717075" cy="1058092"/>
          </a:xfrm>
        </p:grpSpPr>
        <p:grpSp>
          <p:nvGrpSpPr>
            <p:cNvPr id="126" name="Group 125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38" name="Rounded Rectangle 137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00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1381487" y="1825221"/>
                  <a:ext cx="1975732" cy="598908"/>
                  <a:chOff x="1381487" y="1825221"/>
                  <a:chExt cx="1975732" cy="598908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1381487" y="1825221"/>
                    <a:ext cx="1975732" cy="598908"/>
                    <a:chOff x="1276984" y="1754606"/>
                    <a:chExt cx="1975732" cy="598908"/>
                  </a:xfrm>
                </p:grpSpPr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1362839" y="1754606"/>
                      <a:ext cx="188987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GUANAJA </a:t>
                      </a:r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34" name="Rectangle 133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26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29" name="Rectangle 128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899194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150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196312" y="4333833"/>
            <a:ext cx="2717075" cy="1058092"/>
            <a:chOff x="983082" y="1690688"/>
            <a:chExt cx="2717075" cy="1058092"/>
          </a:xfrm>
        </p:grpSpPr>
        <p:grpSp>
          <p:nvGrpSpPr>
            <p:cNvPr id="141" name="Group 140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53" name="Rounded Rectangle 152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rgbClr val="00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1381487" y="1825221"/>
                  <a:ext cx="1912250" cy="598908"/>
                  <a:chOff x="1381487" y="1825221"/>
                  <a:chExt cx="1912250" cy="598908"/>
                </a:xfrm>
              </p:grpSpPr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1381487" y="1825221"/>
                    <a:ext cx="1912250" cy="598908"/>
                    <a:chOff x="1276984" y="1754606"/>
                    <a:chExt cx="1912250" cy="598908"/>
                  </a:xfrm>
                </p:grpSpPr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1426314" y="1754606"/>
                      <a:ext cx="17629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ROATAN AVENUE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276984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49" name="Rectangle 148"/>
                  <p:cNvSpPr/>
                  <p:nvPr/>
                </p:nvSpPr>
                <p:spPr>
                  <a:xfrm rot="10800000">
                    <a:off x="1930259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2183353" y="2085499"/>
                    <a:ext cx="389851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28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44" name="Rectangle 143"/>
              <p:cNvSpPr/>
              <p:nvPr/>
            </p:nvSpPr>
            <p:spPr>
              <a:xfrm>
                <a:off x="1306264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899194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160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</p:spTree>
    <p:extLst>
      <p:ext uri="{BB962C8B-B14F-4D97-AF65-F5344CB8AC3E}">
        <p14:creationId xmlns:p14="http://schemas.microsoft.com/office/powerpoint/2010/main" val="405063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HN" sz="7200" b="1" dirty="0" smtClean="0"/>
              <a:t>Services</a:t>
            </a:r>
            <a:endParaRPr lang="es-HN" sz="7200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983082" y="1690688"/>
            <a:ext cx="2717075" cy="1058092"/>
            <a:chOff x="971359" y="1690688"/>
            <a:chExt cx="2717075" cy="1058092"/>
          </a:xfrm>
        </p:grpSpPr>
        <p:grpSp>
          <p:nvGrpSpPr>
            <p:cNvPr id="16" name="Group 15"/>
            <p:cNvGrpSpPr/>
            <p:nvPr/>
          </p:nvGrpSpPr>
          <p:grpSpPr>
            <a:xfrm>
              <a:off x="971359" y="1690688"/>
              <a:ext cx="2717075" cy="1058092"/>
              <a:chOff x="1053737" y="1690688"/>
              <a:chExt cx="2717075" cy="105809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053737" y="1690688"/>
                <a:ext cx="2717075" cy="1058092"/>
                <a:chOff x="4737463" y="2899954"/>
                <a:chExt cx="2717075" cy="1058092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4737463" y="2899954"/>
                  <a:ext cx="2717075" cy="105809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HN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012498" y="3029699"/>
                  <a:ext cx="2167004" cy="7986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HN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321859" y="1825221"/>
                <a:ext cx="1896673" cy="598908"/>
                <a:chOff x="1217356" y="1754606"/>
                <a:chExt cx="1896673" cy="59890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914076" y="1754606"/>
                  <a:ext cx="787395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rPr>
                    <a:t>E.N.E.E</a:t>
                  </a:r>
                  <a:endPara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217356" y="2014960"/>
                  <a:ext cx="1896673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r>
                    <a:rPr lang="en-US" sz="1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rPr>
                    <a:t>1 utility : 4 times roll</a:t>
                  </a:r>
                  <a:endPara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endParaRPr>
                </a:p>
              </p:txBody>
            </p:sp>
          </p:grpSp>
        </p:grpSp>
        <p:sp>
          <p:nvSpPr>
            <p:cNvPr id="37" name="Rectangle 36"/>
            <p:cNvSpPr/>
            <p:nvPr/>
          </p:nvSpPr>
          <p:spPr>
            <a:xfrm>
              <a:off x="1259372" y="2301350"/>
              <a:ext cx="20730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2 utilities: 10 times roll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54" name="Title 1"/>
          <p:cNvSpPr txBox="1">
            <a:spLocks/>
          </p:cNvSpPr>
          <p:nvPr/>
        </p:nvSpPr>
        <p:spPr>
          <a:xfrm>
            <a:off x="838200" y="2878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sz="7200" b="1" dirty="0" smtClean="0"/>
              <a:t>Ferrocarriles</a:t>
            </a:r>
            <a:endParaRPr lang="es-HN" sz="7200" b="1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983081" y="4333833"/>
            <a:ext cx="2717075" cy="1058092"/>
            <a:chOff x="983082" y="1690688"/>
            <a:chExt cx="2717075" cy="1058092"/>
          </a:xfrm>
        </p:grpSpPr>
        <p:grpSp>
          <p:nvGrpSpPr>
            <p:cNvPr id="111" name="Group 110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23" name="Rounded Rectangle 122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1273821" y="1825221"/>
                  <a:ext cx="2292050" cy="598908"/>
                  <a:chOff x="1273821" y="1825221"/>
                  <a:chExt cx="2292050" cy="598908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1273821" y="1825221"/>
                    <a:ext cx="2276905" cy="598908"/>
                    <a:chOff x="1169318" y="1754606"/>
                    <a:chExt cx="2276905" cy="598908"/>
                  </a:xfrm>
                </p:grpSpPr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1169318" y="1754606"/>
                      <a:ext cx="227690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SWINFORD RAILROAD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183200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19" name="Rectangle 118"/>
                  <p:cNvSpPr/>
                  <p:nvPr/>
                </p:nvSpPr>
                <p:spPr>
                  <a:xfrm rot="10800000">
                    <a:off x="1836475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2089569" y="2085499"/>
                    <a:ext cx="1476302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25 x RR owned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14" name="Rectangle 113"/>
              <p:cNvSpPr/>
              <p:nvPr/>
            </p:nvSpPr>
            <p:spPr>
              <a:xfrm>
                <a:off x="1212480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99195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100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94302" y="1690688"/>
            <a:ext cx="2717075" cy="1058092"/>
            <a:chOff x="971359" y="1690688"/>
            <a:chExt cx="2717075" cy="1058092"/>
          </a:xfrm>
        </p:grpSpPr>
        <p:grpSp>
          <p:nvGrpSpPr>
            <p:cNvPr id="80" name="Group 79"/>
            <p:cNvGrpSpPr/>
            <p:nvPr/>
          </p:nvGrpSpPr>
          <p:grpSpPr>
            <a:xfrm>
              <a:off x="971359" y="1690688"/>
              <a:ext cx="2717075" cy="1058092"/>
              <a:chOff x="1053737" y="1690688"/>
              <a:chExt cx="2717075" cy="105809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053737" y="1690688"/>
                <a:ext cx="2717075" cy="1058092"/>
                <a:chOff x="4737463" y="2899954"/>
                <a:chExt cx="2717075" cy="1058092"/>
              </a:xfrm>
            </p:grpSpPr>
            <p:sp>
              <p:nvSpPr>
                <p:cNvPr id="86" name="Rounded Rectangle 85"/>
                <p:cNvSpPr/>
                <p:nvPr/>
              </p:nvSpPr>
              <p:spPr>
                <a:xfrm>
                  <a:off x="4737463" y="2899954"/>
                  <a:ext cx="2717075" cy="105809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HN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5012498" y="3029699"/>
                  <a:ext cx="2167004" cy="7986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HN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21859" y="1825221"/>
                <a:ext cx="1896673" cy="598908"/>
                <a:chOff x="1217356" y="1754606"/>
                <a:chExt cx="1896673" cy="598908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1793851" y="1754606"/>
                  <a:ext cx="1027845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rPr>
                    <a:t>S.A.N.A.A</a:t>
                  </a:r>
                  <a:endPara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1217356" y="2014960"/>
                  <a:ext cx="1896673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r>
                    <a:rPr lang="en-US" sz="1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rPr>
                    <a:t>1 utility : 4 times roll</a:t>
                  </a:r>
                  <a:endPara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endParaRPr>
                </a:p>
              </p:txBody>
            </p:sp>
          </p:grpSp>
        </p:grpSp>
        <p:sp>
          <p:nvSpPr>
            <p:cNvPr id="81" name="Rectangle 80"/>
            <p:cNvSpPr/>
            <p:nvPr/>
          </p:nvSpPr>
          <p:spPr>
            <a:xfrm>
              <a:off x="1259372" y="2301350"/>
              <a:ext cx="20730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2 utilities: 10 times roll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20193" y="4333833"/>
            <a:ext cx="2717075" cy="1058092"/>
            <a:chOff x="983082" y="1690688"/>
            <a:chExt cx="2717075" cy="1058092"/>
          </a:xfrm>
        </p:grpSpPr>
        <p:grpSp>
          <p:nvGrpSpPr>
            <p:cNvPr id="165" name="Group 164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77" name="Rounded Rectangle 176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71" name="Group 170"/>
                <p:cNvGrpSpPr/>
                <p:nvPr/>
              </p:nvGrpSpPr>
              <p:grpSpPr>
                <a:xfrm>
                  <a:off x="1287703" y="1825221"/>
                  <a:ext cx="2278168" cy="598908"/>
                  <a:chOff x="1287703" y="1825221"/>
                  <a:chExt cx="2278168" cy="598908"/>
                </a:xfrm>
              </p:grpSpPr>
              <p:grpSp>
                <p:nvGrpSpPr>
                  <p:cNvPr id="172" name="Group 171"/>
                  <p:cNvGrpSpPr/>
                  <p:nvPr/>
                </p:nvGrpSpPr>
                <p:grpSpPr>
                  <a:xfrm>
                    <a:off x="1287703" y="1825221"/>
                    <a:ext cx="2199513" cy="598908"/>
                    <a:chOff x="1183200" y="1754606"/>
                    <a:chExt cx="2199513" cy="598908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232829" y="1754606"/>
                      <a:ext cx="214988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CABAÑAS RAILROAD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76" name="Rectangle 175"/>
                    <p:cNvSpPr/>
                    <p:nvPr/>
                  </p:nvSpPr>
                  <p:spPr>
                    <a:xfrm>
                      <a:off x="1183200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73" name="Rectangle 172"/>
                  <p:cNvSpPr/>
                  <p:nvPr/>
                </p:nvSpPr>
                <p:spPr>
                  <a:xfrm rot="10800000">
                    <a:off x="1836475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2089569" y="2085499"/>
                    <a:ext cx="1476302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25 x RR owned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68" name="Rectangle 167"/>
              <p:cNvSpPr/>
              <p:nvPr/>
            </p:nvSpPr>
            <p:spPr>
              <a:xfrm>
                <a:off x="1212480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899195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100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994302" y="4333833"/>
            <a:ext cx="2717075" cy="1058092"/>
            <a:chOff x="983082" y="1690688"/>
            <a:chExt cx="2717075" cy="1058092"/>
          </a:xfrm>
        </p:grpSpPr>
        <p:grpSp>
          <p:nvGrpSpPr>
            <p:cNvPr id="180" name="Group 179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192" name="Rounded Rectangle 191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1287703" y="1825221"/>
                  <a:ext cx="2278168" cy="598908"/>
                  <a:chOff x="1287703" y="1825221"/>
                  <a:chExt cx="2278168" cy="598908"/>
                </a:xfrm>
              </p:grpSpPr>
              <p:grpSp>
                <p:nvGrpSpPr>
                  <p:cNvPr id="187" name="Group 186"/>
                  <p:cNvGrpSpPr/>
                  <p:nvPr/>
                </p:nvGrpSpPr>
                <p:grpSpPr>
                  <a:xfrm>
                    <a:off x="1287703" y="1825221"/>
                    <a:ext cx="2100318" cy="598908"/>
                    <a:chOff x="1183200" y="1754606"/>
                    <a:chExt cx="2100318" cy="598908"/>
                  </a:xfrm>
                </p:grpSpPr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1332022" y="1754606"/>
                      <a:ext cx="19514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MINING RAILROAD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1183200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188" name="Rectangle 187"/>
                  <p:cNvSpPr/>
                  <p:nvPr/>
                </p:nvSpPr>
                <p:spPr>
                  <a:xfrm rot="10800000">
                    <a:off x="1836475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>
                    <a:off x="2089569" y="2085499"/>
                    <a:ext cx="1476302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25 x RR owned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83" name="Rectangle 182"/>
              <p:cNvSpPr/>
              <p:nvPr/>
            </p:nvSpPr>
            <p:spPr>
              <a:xfrm>
                <a:off x="1212480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899195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100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81" name="Rectangle 180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983079" y="5652203"/>
            <a:ext cx="2717075" cy="1058092"/>
            <a:chOff x="983082" y="1690688"/>
            <a:chExt cx="2717075" cy="1058092"/>
          </a:xfrm>
        </p:grpSpPr>
        <p:grpSp>
          <p:nvGrpSpPr>
            <p:cNvPr id="195" name="Group 194"/>
            <p:cNvGrpSpPr/>
            <p:nvPr/>
          </p:nvGrpSpPr>
          <p:grpSpPr>
            <a:xfrm>
              <a:off x="983082" y="1690688"/>
              <a:ext cx="2717075" cy="1058092"/>
              <a:chOff x="971359" y="1690688"/>
              <a:chExt cx="2717075" cy="1058092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971359" y="1690688"/>
                <a:ext cx="2717075" cy="1058092"/>
                <a:chOff x="1053737" y="1690688"/>
                <a:chExt cx="2717075" cy="1058092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1053737" y="1690688"/>
                  <a:ext cx="2717075" cy="1058092"/>
                  <a:chOff x="4737463" y="2899954"/>
                  <a:chExt cx="2717075" cy="1058092"/>
                </a:xfrm>
              </p:grpSpPr>
              <p:sp>
                <p:nvSpPr>
                  <p:cNvPr id="207" name="Rounded Rectangle 206"/>
                  <p:cNvSpPr/>
                  <p:nvPr/>
                </p:nvSpPr>
                <p:spPr>
                  <a:xfrm>
                    <a:off x="4737463" y="2899954"/>
                    <a:ext cx="2717075" cy="1058092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5012498" y="3029699"/>
                    <a:ext cx="2167004" cy="7986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HN"/>
                  </a:p>
                </p:txBody>
              </p: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287703" y="1825221"/>
                  <a:ext cx="2278168" cy="598908"/>
                  <a:chOff x="1287703" y="1825221"/>
                  <a:chExt cx="2278168" cy="598908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287703" y="1825221"/>
                    <a:ext cx="2156873" cy="598908"/>
                    <a:chOff x="1183200" y="1754606"/>
                    <a:chExt cx="2156873" cy="598908"/>
                  </a:xfrm>
                </p:grpSpPr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1275469" y="1754606"/>
                      <a:ext cx="20646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BANANA RAILROAD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1183200" y="2014960"/>
                      <a:ext cx="6222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Gill Sans MT" panose="020B0502020104020203" pitchFamily="34" charset="0"/>
                        </a:rPr>
                        <a:t>Rent: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endParaRPr>
                    </a:p>
                  </p:txBody>
                </p:sp>
              </p:grpSp>
              <p:sp>
                <p:nvSpPr>
                  <p:cNvPr id="203" name="Rectangle 202"/>
                  <p:cNvSpPr/>
                  <p:nvPr/>
                </p:nvSpPr>
                <p:spPr>
                  <a:xfrm rot="10800000">
                    <a:off x="1836475" y="2085652"/>
                    <a:ext cx="402674" cy="3384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HN" dirty="0">
                        <a:latin typeface="Gill Sans MT" panose="020B0502020104020203" pitchFamily="34" charset="0"/>
                      </a:rPr>
                      <a:t>₩</a:t>
                    </a:r>
                    <a:endParaRPr lang="es-HN" dirty="0"/>
                  </a:p>
                </p:txBody>
              </p:sp>
              <p:sp>
                <p:nvSpPr>
                  <p:cNvPr id="204" name="Rectangle 203"/>
                  <p:cNvSpPr/>
                  <p:nvPr/>
                </p:nvSpPr>
                <p:spPr>
                  <a:xfrm>
                    <a:off x="2089569" y="2085499"/>
                    <a:ext cx="1476302" cy="338554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r>
                      <a:rPr lang="en-US" sz="1600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Gill Sans MT" panose="020B0502020104020203" pitchFamily="34" charset="0"/>
                      </a:rPr>
                      <a:t>25 x RR owned</a:t>
                    </a:r>
                    <a:endParaRPr lang="en-US" sz="16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Gill Sans MT" panose="020B0502020104020203" pitchFamily="34" charset="0"/>
                    </a:endParaRPr>
                  </a:p>
                </p:txBody>
              </p:sp>
            </p:grpSp>
          </p:grpSp>
          <p:sp>
            <p:nvSpPr>
              <p:cNvPr id="198" name="Rectangle 197"/>
              <p:cNvSpPr/>
              <p:nvPr/>
            </p:nvSpPr>
            <p:spPr>
              <a:xfrm>
                <a:off x="1212480" y="2301350"/>
                <a:ext cx="149220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Mortgage Value: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899195" y="2301274"/>
                <a:ext cx="492444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ill Sans MT" panose="020B0502020104020203" pitchFamily="34" charset="0"/>
                  </a:rPr>
                  <a:t>100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 rot="10800000">
              <a:off x="2697397" y="2301427"/>
              <a:ext cx="402674" cy="338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HN" dirty="0">
                  <a:latin typeface="Gill Sans MT" panose="020B0502020104020203" pitchFamily="34" charset="0"/>
                </a:rPr>
                <a:t>₩</a:t>
              </a:r>
              <a:endParaRPr lang="es-HN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22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508</Words>
  <Application>Microsoft Office PowerPoint</Application>
  <PresentationFormat>Widescreen</PresentationFormat>
  <Paragraphs>320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Kabel</vt:lpstr>
      <vt:lpstr>Wingdings</vt:lpstr>
      <vt:lpstr>Office Theme</vt:lpstr>
      <vt:lpstr>PowerPoint Presentation</vt:lpstr>
      <vt:lpstr>Brown properties</vt:lpstr>
      <vt:lpstr>Pink properties</vt:lpstr>
      <vt:lpstr>Red properties</vt:lpstr>
      <vt:lpstr>Dark blue properties</vt:lpstr>
      <vt:lpstr>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Arzu</dc:creator>
  <cp:lastModifiedBy>Derick Arzu</cp:lastModifiedBy>
  <cp:revision>48</cp:revision>
  <dcterms:created xsi:type="dcterms:W3CDTF">2016-05-14T21:13:22Z</dcterms:created>
  <dcterms:modified xsi:type="dcterms:W3CDTF">2016-05-27T21:12:19Z</dcterms:modified>
</cp:coreProperties>
</file>