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80" r:id="rId5"/>
    <p:sldId id="275" r:id="rId6"/>
    <p:sldId id="279" r:id="rId7"/>
    <p:sldId id="263" r:id="rId8"/>
    <p:sldId id="271" r:id="rId9"/>
    <p:sldId id="270" r:id="rId10"/>
    <p:sldId id="274" r:id="rId11"/>
    <p:sldId id="272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Estudiante) Fabian Alejandro Villarreal Sosa" initials="(FAVS" lastIdx="1" clrIdx="0">
    <p:extLst>
      <p:ext uri="{19B8F6BF-5375-455C-9EA6-DF929625EA0E}">
        <p15:presenceInfo xmlns:p15="http://schemas.microsoft.com/office/powerpoint/2012/main" userId="(Estudiante) Fabian Alejandro Villarreal S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EDF5-076F-4FD1-B7C7-CF26E2A8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81554-00DF-445E-8A6B-A25BA6BC7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986A-DA9A-4CE5-8AEC-EEA150B3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8B9D-3B29-4F80-89B8-ED0699BB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2DED-BDF0-4635-A4E4-6A0852BB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FA06-6395-488B-B689-7DB3078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CC1F-38C1-48A2-A96D-0ECB112D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7860-5483-4774-B660-C0A817D8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0BB7-3A8B-440B-B74D-235019B7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0CA3-752B-4DC6-BE0A-AE752F91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EA5D9-BB3C-4BD7-9A21-065C7AB30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EF57-0CC1-458A-8229-C4B33A9E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D011-40E4-4EB8-BF44-5D14F6D1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6B79-3E8C-406D-83F8-C266748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C40F-3DAD-4ABA-B73F-9C0EBE8C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E95F-5E76-4147-922B-8E5E7A48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4BE8-FB97-41D7-96D0-D0ED9D85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64E0-7E69-4D3D-AAB2-AAB4EE4E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D694-87CC-4E2B-9090-A78879F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00BD-1658-4B08-AD67-1BB47CF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6F4C-7794-4716-B30F-09C2B812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23F6-0CBE-435E-8AA5-F92412C3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81A8-4019-40EA-B1F2-E3017D0E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3BBD-0296-4E3E-B0B5-8B84BFCC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75F6-01A1-4DDE-9ABB-72E89CC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CAF5-4A2A-4C44-8C73-B768E3BD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1FB2-A702-43B2-95A8-719F211A4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C861-4BC9-48BF-B127-2B501176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537-F2A5-4CB0-9C0C-4C8B555A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5D3F-EB09-44B5-ABB5-A65D785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AEBA-5722-4F0F-A2A9-E29CE22F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5991-E8F0-4350-8B23-EF73938C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7C7AF-5556-4BF9-8450-88469E09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579F-0597-45FB-8862-569C42438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AFDA8-DEB5-4CFE-8FA7-3F26C71CF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57DDD-0781-4712-80C0-732418DA3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0796-B31C-451F-B349-3E0164BB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F0890-87CC-4396-A1B3-55F4A431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86E20-D72C-4C06-A92F-0E92221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D536-DAC6-41B2-8E1F-10C8475F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D8058-44C9-4F45-B19E-D90FBABA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7822B-E7DA-49D2-A11F-3F05E71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1BC75-1846-4EAA-B0CC-B4191BF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0A02C-0F27-4E75-85B8-E038D1EE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A6EB-570F-42F3-90B0-E83833B9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8931D-0080-4B95-B5C2-39EC96A5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332-C792-458E-AC99-916701D7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B760-25E8-4FC5-895C-16A8F4EF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3B24-F582-468B-B12D-D25D418D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206D7-2FDF-4268-AD62-57BD9E5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8DED-12B4-48FC-A31B-042826C7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8C28-1516-46B8-AF87-1D8E1CD4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6E9D-762A-4A2A-AE5C-E282F3DF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ED42-6EB5-4DB9-9AFC-DCECF4D87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3C81-CB10-4F1C-8D1F-3AFE3194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58B2-B2D3-4F7E-BF7C-91308CA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DEF4-05A5-4898-9509-A6DB49A3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9FC7-80EB-4FDC-AD99-8D7230BC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B039-AD3D-4FE8-94F4-F6C56E5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80A9-9670-4C0A-9747-77DE5127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DF16-7731-43CB-A5E9-E9D34A0A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43A5-B953-456C-B514-E327FB82F17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23C2-865F-428E-AD24-7033FE9ED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149A-33B2-4CCF-9161-42C83EC9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A3F1-3EC1-4C67-B597-03D0018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FC8B-1D79-49EF-82BC-AEBC11C8A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Predicción de ventas de alimentos 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A9CB-0C3F-4CF0-A28B-2A2781120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Coding Dojo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B41A7-0825-4D5B-A737-9940F0CAD8CD}"/>
              </a:ext>
            </a:extLst>
          </p:cNvPr>
          <p:cNvSpPr txBox="1">
            <a:spLocks/>
          </p:cNvSpPr>
          <p:nvPr/>
        </p:nvSpPr>
        <p:spPr>
          <a:xfrm>
            <a:off x="458637" y="5901966"/>
            <a:ext cx="5528094" cy="82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sz="1600" dirty="0"/>
              <a:t>Proyecto 1: </a:t>
            </a:r>
            <a:r>
              <a:rPr lang="es-EC" sz="1600" dirty="0" err="1"/>
              <a:t>Food</a:t>
            </a:r>
            <a:r>
              <a:rPr lang="es-EC" sz="1600" dirty="0"/>
              <a:t> Sales </a:t>
            </a:r>
            <a:r>
              <a:rPr lang="es-EC" sz="1600" dirty="0" err="1"/>
              <a:t>Prediction</a:t>
            </a:r>
            <a:endParaRPr lang="es-EC" sz="1600" dirty="0"/>
          </a:p>
          <a:p>
            <a:pPr algn="l"/>
            <a:r>
              <a:rPr lang="es-EC" sz="1600" dirty="0"/>
              <a:t>Fabián Villarreal Sosa</a:t>
            </a:r>
          </a:p>
        </p:txBody>
      </p:sp>
    </p:spTree>
    <p:extLst>
      <p:ext uri="{BB962C8B-B14F-4D97-AF65-F5344CB8AC3E}">
        <p14:creationId xmlns:p14="http://schemas.microsoft.com/office/powerpoint/2010/main" val="366767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/>
          </a:bodyPr>
          <a:lstStyle/>
          <a:p>
            <a:pPr algn="just"/>
            <a:r>
              <a:rPr lang="es-EC" sz="2000" dirty="0"/>
              <a:t>A continuación, se muestran los resultados en cuanto al coeficiente de determinación y el RMSE de cada modelo:</a:t>
            </a:r>
            <a:endParaRPr lang="es-EC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9AE66-29B6-4BA6-9417-0F0E2F3C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4" y="2530072"/>
            <a:ext cx="3299746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96704-6615-4322-A7B4-954AB1739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"/>
          <a:stretch/>
        </p:blipFill>
        <p:spPr>
          <a:xfrm>
            <a:off x="4430885" y="2530072"/>
            <a:ext cx="3299746" cy="1226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639C9-017E-49B8-9276-3279E703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58" y="2530072"/>
            <a:ext cx="3322608" cy="12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39497-91D0-4481-9CE2-6764D8A5F8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93"/>
          <a:stretch/>
        </p:blipFill>
        <p:spPr>
          <a:xfrm>
            <a:off x="2274065" y="4488639"/>
            <a:ext cx="3337849" cy="1226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9229A5-E496-4474-8C07-63B0BEC0F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726" y="4488639"/>
            <a:ext cx="3314987" cy="1242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FD2B9D-6D29-4A21-B900-6A29624BBDB3}"/>
              </a:ext>
            </a:extLst>
          </p:cNvPr>
          <p:cNvSpPr txBox="1"/>
          <p:nvPr/>
        </p:nvSpPr>
        <p:spPr>
          <a:xfrm>
            <a:off x="1800932" y="2106500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800" b="1" dirty="0"/>
              <a:t>Regresión lineal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37763-DB25-4050-9C15-4FC1A29A97A3}"/>
              </a:ext>
            </a:extLst>
          </p:cNvPr>
          <p:cNvSpPr txBox="1"/>
          <p:nvPr/>
        </p:nvSpPr>
        <p:spPr>
          <a:xfrm>
            <a:off x="5094315" y="2106500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800" b="1" dirty="0"/>
              <a:t>Regresión con KNN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EBDB4-86F8-4F86-BA90-ACD79E456219}"/>
              </a:ext>
            </a:extLst>
          </p:cNvPr>
          <p:cNvSpPr txBox="1"/>
          <p:nvPr/>
        </p:nvSpPr>
        <p:spPr>
          <a:xfrm>
            <a:off x="8813168" y="21065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800" b="1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8DA09-8C8C-4E62-A035-45A9339485C6}"/>
              </a:ext>
            </a:extLst>
          </p:cNvPr>
          <p:cNvSpPr txBox="1"/>
          <p:nvPr/>
        </p:nvSpPr>
        <p:spPr>
          <a:xfrm>
            <a:off x="3222569" y="4084801"/>
            <a:ext cx="144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800" b="1" dirty="0"/>
              <a:t>Bagged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FFBCB-D682-4CE8-826B-8235AA10900F}"/>
              </a:ext>
            </a:extLst>
          </p:cNvPr>
          <p:cNvSpPr txBox="1"/>
          <p:nvPr/>
        </p:nvSpPr>
        <p:spPr>
          <a:xfrm>
            <a:off x="7522702" y="4084801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1800" b="1" dirty="0"/>
              <a:t>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35D56-A3E0-467D-85AE-79F47D03827D}"/>
              </a:ext>
            </a:extLst>
          </p:cNvPr>
          <p:cNvSpPr txBox="1"/>
          <p:nvPr/>
        </p:nvSpPr>
        <p:spPr>
          <a:xfrm>
            <a:off x="838200" y="5996389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Al considerar los resul</a:t>
            </a:r>
            <a:r>
              <a:rPr lang="es-EC" dirty="0"/>
              <a:t>tados respecto al coeficiente de determinación y el RMSE tanto en la muestra de entrenamiento como de prueba, se recomienda utilizar el modelo </a:t>
            </a:r>
            <a:r>
              <a:rPr lang="es-EC" b="1" dirty="0"/>
              <a:t>Random Forest</a:t>
            </a:r>
            <a:r>
              <a:rPr lang="es-EC" dirty="0"/>
              <a:t>.</a:t>
            </a:r>
            <a:endParaRPr lang="es-EC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36DBAE-702F-455C-80B2-3951CEEF5CC7}"/>
              </a:ext>
            </a:extLst>
          </p:cNvPr>
          <p:cNvSpPr/>
          <p:nvPr/>
        </p:nvSpPr>
        <p:spPr>
          <a:xfrm>
            <a:off x="6538823" y="4037165"/>
            <a:ext cx="3579962" cy="17856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204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646331"/>
          </a:xfrm>
        </p:spPr>
        <p:txBody>
          <a:bodyPr>
            <a:normAutofit/>
          </a:bodyPr>
          <a:lstStyle/>
          <a:p>
            <a:pPr algn="just"/>
            <a:r>
              <a:rPr lang="es-EC" sz="2000" dirty="0"/>
              <a:t>A continuación, se muestran las características (variables explicativas) más importantes en el modelo Random Forest:</a:t>
            </a:r>
            <a:endParaRPr lang="es-EC" sz="1800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27ECE4A5-FA54-4B86-8BF5-ECE25E91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86414"/>
            <a:ext cx="4572000" cy="304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5514D5-D5F6-4955-91A6-C966E883DCDF}"/>
              </a:ext>
            </a:extLst>
          </p:cNvPr>
          <p:cNvSpPr txBox="1"/>
          <p:nvPr/>
        </p:nvSpPr>
        <p:spPr>
          <a:xfrm>
            <a:off x="838200" y="5420150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1800" dirty="0"/>
              <a:t>Se puede observar que el precio máximo minorista del producto es la característica con mayor peso, seguido del tipo de Outlet, particularmente el </a:t>
            </a:r>
            <a:r>
              <a:rPr lang="es-EC" sz="1800" dirty="0" err="1"/>
              <a:t>Grocery</a:t>
            </a:r>
            <a:r>
              <a:rPr lang="es-EC" sz="1800" dirty="0"/>
              <a:t> Store, y la visibilidad del producto.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En términos generales se puede observar que el tipo de outlet es importante (</a:t>
            </a:r>
            <a:r>
              <a:rPr lang="es-EC" dirty="0" err="1"/>
              <a:t>grocery</a:t>
            </a:r>
            <a:r>
              <a:rPr lang="es-EC" dirty="0"/>
              <a:t> store o supermercados), al igual que el tipo de producto.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81987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Resultados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1337095"/>
          </a:xfrm>
        </p:spPr>
        <p:txBody>
          <a:bodyPr>
            <a:normAutofit/>
          </a:bodyPr>
          <a:lstStyle/>
          <a:p>
            <a:pPr algn="just"/>
            <a:r>
              <a:rPr lang="es-EC" sz="2000" dirty="0"/>
              <a:t>Con la finalidad de proveer información respecto a las relaciones entre la variable dependiente y las variables características/explicativas, a continuación, se presentan los resultados de los coeficientes de  la regresión lineal por medio de OLS.</a:t>
            </a:r>
            <a:endParaRPr lang="es-EC" sz="1800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2939B79-59C3-4BC9-B0F8-B07969A6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441268"/>
            <a:ext cx="68580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Conclusiones y 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Autofit/>
          </a:bodyPr>
          <a:lstStyle/>
          <a:p>
            <a:pPr algn="just"/>
            <a:r>
              <a:rPr lang="es-EC" sz="2000" dirty="0"/>
              <a:t>Enfocarse en el </a:t>
            </a:r>
            <a:r>
              <a:rPr lang="es-EC" sz="2000" b="1" dirty="0"/>
              <a:t>tipo de establecimiento:</a:t>
            </a:r>
            <a:r>
              <a:rPr lang="es-EC" sz="2000" dirty="0"/>
              <a:t> </a:t>
            </a:r>
            <a:r>
              <a:rPr lang="es-EC" sz="2000" b="1" dirty="0" err="1"/>
              <a:t>Grocery</a:t>
            </a:r>
            <a:r>
              <a:rPr lang="es-EC" sz="2000" b="1" dirty="0"/>
              <a:t> </a:t>
            </a:r>
            <a:r>
              <a:rPr lang="es-EC" sz="2000" b="1" dirty="0" err="1"/>
              <a:t>stores</a:t>
            </a:r>
            <a:r>
              <a:rPr lang="es-EC" sz="2000" b="1" dirty="0"/>
              <a:t> vs Supermercados</a:t>
            </a:r>
            <a:r>
              <a:rPr lang="es-EC" sz="2000" dirty="0"/>
              <a:t>. Las </a:t>
            </a:r>
            <a:r>
              <a:rPr lang="es-EC" sz="2000" dirty="0" err="1"/>
              <a:t>grocery</a:t>
            </a:r>
            <a:r>
              <a:rPr lang="es-EC" sz="2000" dirty="0"/>
              <a:t> </a:t>
            </a:r>
            <a:r>
              <a:rPr lang="es-EC" sz="2000" dirty="0" err="1"/>
              <a:t>stores</a:t>
            </a:r>
            <a:r>
              <a:rPr lang="es-EC" sz="2000" dirty="0"/>
              <a:t> se asocian en promedio a un menor nivel de ventas.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Los resultados sugieren que se debe hacer énfasis en los </a:t>
            </a:r>
            <a:r>
              <a:rPr lang="es-EC" sz="2000" b="1" dirty="0"/>
              <a:t>establecimientos localizados en el </a:t>
            </a:r>
            <a:r>
              <a:rPr lang="es-EC" sz="2000" b="1" dirty="0" err="1"/>
              <a:t>Tier</a:t>
            </a:r>
            <a:r>
              <a:rPr lang="es-EC" sz="2000" b="1" dirty="0"/>
              <a:t> 2</a:t>
            </a:r>
            <a:r>
              <a:rPr lang="es-EC" sz="2000" dirty="0"/>
              <a:t> al determinar un mayor nivel de ventas. Por otro lado, los establecimiento ubicados en </a:t>
            </a:r>
            <a:r>
              <a:rPr lang="es-EC" sz="2000" dirty="0" err="1"/>
              <a:t>Tier</a:t>
            </a:r>
            <a:r>
              <a:rPr lang="es-EC" sz="2000" dirty="0"/>
              <a:t> 1 tienen un menor nivel de ventas en promedio.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Tomar en consideración la visibilidad de los productos, así como el establecimiento de precios competitivos.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Los mariscos son el tipo de producto que presentan la relación positiva en mayor magnitud con las ventas.</a:t>
            </a:r>
          </a:p>
          <a:p>
            <a:pPr algn="just"/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2116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/>
          </a:bodyPr>
          <a:lstStyle/>
          <a:p>
            <a:pPr algn="just"/>
            <a:r>
              <a:rPr lang="es-EC" sz="2000" dirty="0"/>
              <a:t>Predecir las ventas de los establecimientos de la cadena ‘Coding Dojo XYZ’.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Identificar los principales factores que explican el comportamiento y predicción de las ventas.</a:t>
            </a:r>
          </a:p>
        </p:txBody>
      </p:sp>
    </p:spTree>
    <p:extLst>
      <p:ext uri="{BB962C8B-B14F-4D97-AF65-F5344CB8AC3E}">
        <p14:creationId xmlns:p14="http://schemas.microsoft.com/office/powerpoint/2010/main" val="32417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Consideraciones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rmAutofit/>
          </a:bodyPr>
          <a:lstStyle/>
          <a:p>
            <a:pPr algn="just"/>
            <a:r>
              <a:rPr lang="es-EC" sz="2000" dirty="0"/>
              <a:t>Base de datos que contiene información respecto a la venta de productos en establecimientos de la cadena ‘Coding Dojo XYZ’.</a:t>
            </a:r>
          </a:p>
          <a:p>
            <a:pPr lvl="1" algn="just"/>
            <a:r>
              <a:rPr lang="es-EC" sz="2000" dirty="0"/>
              <a:t>8,523 registros y 12 variables</a:t>
            </a:r>
          </a:p>
          <a:p>
            <a:pPr lvl="1" algn="just"/>
            <a:endParaRPr lang="es-EC" sz="2000" dirty="0"/>
          </a:p>
          <a:p>
            <a:pPr algn="just"/>
            <a:r>
              <a:rPr lang="es-EC" sz="2000" dirty="0"/>
              <a:t>Se realizó un proceso de limpieza y mineo de datos para abordar valores perdidos, inconsistencias en la base, determinar clasificaciones, entre otros.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Se procedió a determinar la relación entre las variables por medio de estadística descriptiva.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Se estimaron modelos de Machine Learning con el objetivo de poder predecir de mejor manera las ventas, con base en un conjunto de variables explicativas y determinando la estimación sobre una muestra de entrenamiento y de validación/prueba.</a:t>
            </a:r>
          </a:p>
          <a:p>
            <a:pPr lvl="1" algn="just"/>
            <a:r>
              <a:rPr lang="es-EC" sz="2000" dirty="0"/>
              <a:t>Tamaño de la base de prueba = 30%</a:t>
            </a:r>
          </a:p>
          <a:p>
            <a:pPr algn="just"/>
            <a:endParaRPr lang="es-EC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647CB-8F25-42E5-AD9A-66CEE6B453B7}"/>
              </a:ext>
            </a:extLst>
          </p:cNvPr>
          <p:cNvSpPr txBox="1"/>
          <p:nvPr/>
        </p:nvSpPr>
        <p:spPr>
          <a:xfrm>
            <a:off x="838200" y="6323597"/>
            <a:ext cx="647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600" dirty="0"/>
              <a:t>Nota: Ver el script para mayor detalle respecto al procesamiento de la base.</a:t>
            </a:r>
          </a:p>
        </p:txBody>
      </p:sp>
    </p:spTree>
    <p:extLst>
      <p:ext uri="{BB962C8B-B14F-4D97-AF65-F5344CB8AC3E}">
        <p14:creationId xmlns:p14="http://schemas.microsoft.com/office/powerpoint/2010/main" val="72034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Distribución de ventas por tipo de producto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009D7-85D2-45BC-9A87-4083CFF09D8E}"/>
              </a:ext>
            </a:extLst>
          </p:cNvPr>
          <p:cNvSpPr txBox="1"/>
          <p:nvPr/>
        </p:nvSpPr>
        <p:spPr>
          <a:xfrm>
            <a:off x="339306" y="5477511"/>
            <a:ext cx="11513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/>
              <a:t>Existe una gran registros con respecto a las ventas al considerar las frutas y vegetales o los snacks; mientras que, el tipo de producto que registra menor cantidad de ventas son los mariscos, aunque es uno de los que presenta los mayores niveles en cuanto a la mediana de las ventas.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1833B2-0FB4-4CFF-86D9-1AF66482C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01307"/>
            <a:ext cx="73152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Distribución de ventas por establecimiento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009D7-85D2-45BC-9A87-4083CFF09D8E}"/>
              </a:ext>
            </a:extLst>
          </p:cNvPr>
          <p:cNvSpPr txBox="1"/>
          <p:nvPr/>
        </p:nvSpPr>
        <p:spPr>
          <a:xfrm>
            <a:off x="339306" y="5477511"/>
            <a:ext cx="11513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/>
              <a:t>Las tiendas (</a:t>
            </a:r>
            <a:r>
              <a:rPr lang="es-EC" sz="2000" dirty="0" err="1"/>
              <a:t>grocery</a:t>
            </a:r>
            <a:r>
              <a:rPr lang="es-EC" sz="2000" dirty="0"/>
              <a:t> </a:t>
            </a:r>
            <a:r>
              <a:rPr lang="es-EC" sz="2000" dirty="0" err="1"/>
              <a:t>stores</a:t>
            </a:r>
            <a:r>
              <a:rPr lang="es-EC" sz="2000" dirty="0"/>
              <a:t>) presentan en promedio un menor nivel de ventas, en relación a los supermercados. Particularmente, se puede observar que el supermercado de tipo 3 presentan en promedio un mayor nivel de ventas.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6E4EEBD-8297-45B5-9FF2-A184B323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" y="1468947"/>
            <a:ext cx="5943600" cy="356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21269-D5AD-4BA5-B579-2BE2C42F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300" y="1468947"/>
            <a:ext cx="5943600" cy="3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Distribución de ventas por ubicación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009D7-85D2-45BC-9A87-4083CFF09D8E}"/>
              </a:ext>
            </a:extLst>
          </p:cNvPr>
          <p:cNvSpPr txBox="1"/>
          <p:nvPr/>
        </p:nvSpPr>
        <p:spPr>
          <a:xfrm>
            <a:off x="339306" y="5477511"/>
            <a:ext cx="1151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dirty="0"/>
              <a:t>Los gráficos sugieren que existe una mayor acumulación de datos a la izquierda al considerar los establecimientos ubicados en </a:t>
            </a:r>
            <a:r>
              <a:rPr lang="es-EC" sz="2000" dirty="0" err="1"/>
              <a:t>Tier</a:t>
            </a:r>
            <a:r>
              <a:rPr lang="es-EC" sz="2000" dirty="0"/>
              <a:t>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F41E4-72F7-4C3F-951C-A625B2C9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1" y="1468947"/>
            <a:ext cx="5943600" cy="3566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4E31D-2C10-4EF3-BB0B-5CA048A5D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301" y="1468947"/>
            <a:ext cx="5943598" cy="3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Correlación entre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09C5B-678C-4D7C-A69A-781B9226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0"/>
          <a:stretch/>
        </p:blipFill>
        <p:spPr>
          <a:xfrm>
            <a:off x="3462069" y="1331789"/>
            <a:ext cx="5267861" cy="384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009D7-85D2-45BC-9A87-4083CFF09D8E}"/>
              </a:ext>
            </a:extLst>
          </p:cNvPr>
          <p:cNvSpPr txBox="1"/>
          <p:nvPr/>
        </p:nvSpPr>
        <p:spPr>
          <a:xfrm>
            <a:off x="339306" y="5477511"/>
            <a:ext cx="1151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Las ventas se correlacionan en 0.57 con el </a:t>
            </a:r>
            <a:r>
              <a:rPr lang="es-EC" sz="2000" dirty="0"/>
              <a:t>precio máximo minorista del producto. Por otro lado, existe una correlación escasa, aunque negativa, con la visibilidad del producto (-0.13).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7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 numCol="2"/>
          <a:lstStyle/>
          <a:p>
            <a:pPr marL="0" indent="0">
              <a:buNone/>
            </a:pPr>
            <a:r>
              <a:rPr lang="es-EC" sz="2400" b="1" dirty="0"/>
              <a:t>Variables dependiente</a:t>
            </a:r>
          </a:p>
          <a:p>
            <a:r>
              <a:rPr lang="es-EC" sz="2400" dirty="0" err="1"/>
              <a:t>Item_Outlet_Sales</a:t>
            </a:r>
            <a:endParaRPr lang="es-EC" sz="2400" dirty="0"/>
          </a:p>
          <a:p>
            <a:endParaRPr lang="es-EC" sz="2400" dirty="0"/>
          </a:p>
          <a:p>
            <a:pPr marL="0" indent="0">
              <a:buNone/>
            </a:pPr>
            <a:r>
              <a:rPr lang="es-EC" sz="2400" b="1" dirty="0"/>
              <a:t>Variables explicativas</a:t>
            </a:r>
          </a:p>
          <a:p>
            <a:r>
              <a:rPr lang="en-US" sz="2400" dirty="0" err="1"/>
              <a:t>Item_Weight</a:t>
            </a:r>
            <a:endParaRPr lang="es-EC" sz="2400" dirty="0"/>
          </a:p>
          <a:p>
            <a:r>
              <a:rPr lang="en-US" sz="2400" dirty="0" err="1"/>
              <a:t>Item_Fat_Content</a:t>
            </a:r>
            <a:r>
              <a:rPr lang="es-EC" sz="2400" dirty="0"/>
              <a:t> </a:t>
            </a:r>
          </a:p>
          <a:p>
            <a:r>
              <a:rPr lang="en-US" sz="2400" dirty="0" err="1"/>
              <a:t>Item_Visibility</a:t>
            </a:r>
            <a:r>
              <a:rPr lang="es-EC" sz="2400" dirty="0"/>
              <a:t> </a:t>
            </a:r>
          </a:p>
          <a:p>
            <a:r>
              <a:rPr lang="en-US" sz="2400" dirty="0" err="1"/>
              <a:t>Item_Type</a:t>
            </a:r>
            <a:endParaRPr lang="es-EC" sz="2400" dirty="0"/>
          </a:p>
          <a:p>
            <a:r>
              <a:rPr lang="en-US" sz="2400" dirty="0" err="1"/>
              <a:t>Item_MRP</a:t>
            </a:r>
            <a:endParaRPr lang="es-EC" sz="2400" dirty="0"/>
          </a:p>
          <a:p>
            <a:r>
              <a:rPr lang="es-EC" sz="2400" dirty="0" err="1"/>
              <a:t>Outlet_Identifier</a:t>
            </a:r>
            <a:endParaRPr lang="es-EC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Outlet_Establishment_Year</a:t>
            </a:r>
            <a:r>
              <a:rPr lang="es-EC" sz="2400" dirty="0"/>
              <a:t> </a:t>
            </a:r>
          </a:p>
          <a:p>
            <a:r>
              <a:rPr lang="en-US" sz="2400" dirty="0" err="1"/>
              <a:t>Outlet_Size</a:t>
            </a:r>
            <a:endParaRPr lang="es-EC" sz="2400" dirty="0"/>
          </a:p>
          <a:p>
            <a:r>
              <a:rPr lang="en-US" sz="2400" dirty="0" err="1"/>
              <a:t>Outlet_Location_Type</a:t>
            </a:r>
            <a:endParaRPr lang="es-EC" sz="2400" dirty="0"/>
          </a:p>
          <a:p>
            <a:r>
              <a:rPr lang="en-US" sz="2400" dirty="0" err="1"/>
              <a:t>Outlet_Type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61162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50EA-9E27-4CA5-86BB-06C1F16C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estimados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AAC-3A46-41CD-831B-F3115737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>
            <a:noAutofit/>
          </a:bodyPr>
          <a:lstStyle/>
          <a:p>
            <a:pPr algn="just"/>
            <a:r>
              <a:rPr lang="es-EC" sz="2000" b="1" dirty="0"/>
              <a:t>Regresión lineal</a:t>
            </a:r>
          </a:p>
          <a:p>
            <a:pPr lvl="1" algn="just"/>
            <a:r>
              <a:rPr lang="es-EC" sz="1800" dirty="0"/>
              <a:t>Con constante</a:t>
            </a:r>
          </a:p>
          <a:p>
            <a:pPr lvl="1" algn="just"/>
            <a:endParaRPr lang="es-EC" sz="1200" dirty="0"/>
          </a:p>
          <a:p>
            <a:pPr algn="just"/>
            <a:r>
              <a:rPr lang="es-EC" sz="2000" b="1" dirty="0"/>
              <a:t>Regresión con KNN</a:t>
            </a:r>
          </a:p>
          <a:p>
            <a:pPr lvl="1" algn="just"/>
            <a:r>
              <a:rPr lang="es-EC" sz="1800" dirty="0"/>
              <a:t>Se estimó la cantidad óptima de vecinos y el tipo de peso a ser utilizado</a:t>
            </a:r>
          </a:p>
          <a:p>
            <a:pPr lvl="1" algn="just"/>
            <a:r>
              <a:rPr lang="es-EC" sz="1800" dirty="0"/>
              <a:t>Resultados: K = 6 y se utiliza el inverso de la distancia como pesos</a:t>
            </a:r>
          </a:p>
          <a:p>
            <a:pPr lvl="1" algn="just"/>
            <a:endParaRPr lang="es-EC" sz="1200" dirty="0"/>
          </a:p>
          <a:p>
            <a:pPr algn="just"/>
            <a:r>
              <a:rPr lang="es-EC" sz="2000" b="1" dirty="0"/>
              <a:t>Decision Tree</a:t>
            </a:r>
          </a:p>
          <a:p>
            <a:pPr lvl="1" algn="just"/>
            <a:r>
              <a:rPr lang="es-EC" sz="1800" dirty="0"/>
              <a:t>Se estimó el nivel óptimo de profundidad. Resultado: Profundidad =  5</a:t>
            </a:r>
          </a:p>
          <a:p>
            <a:pPr lvl="1" algn="just"/>
            <a:endParaRPr lang="es-EC" sz="1200" dirty="0"/>
          </a:p>
          <a:p>
            <a:pPr algn="just"/>
            <a:r>
              <a:rPr lang="es-EC" sz="2000" b="1" dirty="0"/>
              <a:t>Bagged Trees</a:t>
            </a:r>
          </a:p>
          <a:p>
            <a:pPr lvl="1" algn="just"/>
            <a:r>
              <a:rPr lang="es-EC" sz="1800" dirty="0"/>
              <a:t> Se calculo la cantidad óptima de estimadores. Resultado: Estimadores = 170</a:t>
            </a:r>
          </a:p>
          <a:p>
            <a:pPr lvl="1" algn="just"/>
            <a:endParaRPr lang="es-EC" sz="1200" dirty="0"/>
          </a:p>
          <a:p>
            <a:pPr algn="just"/>
            <a:r>
              <a:rPr lang="es-EC" sz="2000" b="1" dirty="0"/>
              <a:t>Random Forest</a:t>
            </a:r>
          </a:p>
          <a:p>
            <a:pPr lvl="1" algn="just"/>
            <a:r>
              <a:rPr lang="es-EC" sz="1800" dirty="0"/>
              <a:t>Se calculo la cantidad óptima de estimadores. Resultado: Estimadores = 200</a:t>
            </a:r>
            <a:endParaRPr lang="es-EC" sz="1800" b="1" dirty="0"/>
          </a:p>
        </p:txBody>
      </p:sp>
    </p:spTree>
    <p:extLst>
      <p:ext uri="{BB962C8B-B14F-4D97-AF65-F5344CB8AC3E}">
        <p14:creationId xmlns:p14="http://schemas.microsoft.com/office/powerpoint/2010/main" val="41787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775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Predicción de ventas de alimentos </vt:lpstr>
      <vt:lpstr>Objetivos</vt:lpstr>
      <vt:lpstr>Consideraciones</vt:lpstr>
      <vt:lpstr>Distribución de ventas por tipo de producto</vt:lpstr>
      <vt:lpstr>Distribución de ventas por establecimiento</vt:lpstr>
      <vt:lpstr>Distribución de ventas por ubicación</vt:lpstr>
      <vt:lpstr>Correlación entre variables</vt:lpstr>
      <vt:lpstr>Variables</vt:lpstr>
      <vt:lpstr>Modelos estimados</vt:lpstr>
      <vt:lpstr>Resultados</vt:lpstr>
      <vt:lpstr>Resultados</vt:lpstr>
      <vt:lpstr>Resultados OLS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Deserción laboral</dc:title>
  <dc:creator>(Estudiante) Fabian Alejandro Villarreal Sosa</dc:creator>
  <cp:lastModifiedBy>(Estudiante) Fabian Alejandro Villarreal Sosa</cp:lastModifiedBy>
  <cp:revision>37</cp:revision>
  <dcterms:created xsi:type="dcterms:W3CDTF">2022-02-06T05:59:12Z</dcterms:created>
  <dcterms:modified xsi:type="dcterms:W3CDTF">2022-02-12T22:58:00Z</dcterms:modified>
</cp:coreProperties>
</file>