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/>
    <p:restoredTop sz="94710"/>
  </p:normalViewPr>
  <p:slideViewPr>
    <p:cSldViewPr snapToGrid="0" showGuides="1">
      <p:cViewPr varScale="1">
        <p:scale>
          <a:sx n="146" d="100"/>
          <a:sy n="146" d="100"/>
        </p:scale>
        <p:origin x="2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387A9-8208-445D-A50D-89B53F18FFDA}" type="datetimeFigureOut">
              <a:rPr lang="zh-CN" altLang="en-US" smtClean="0"/>
              <a:t>2025/7/30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6E741-F722-4D28-B378-3B82F7A3E2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7F7-4A47-3E45-BE9C-48A0734281B4}" type="datetimeFigureOut">
              <a:rPr lang="en-US" altLang="zh-CN" smtClean="0"/>
              <a:t>7/30/25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7F5-49CF-4145-9C66-33C2ECEDAC97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7F7-4A47-3E45-BE9C-48A0734281B4}" type="datetimeFigureOut">
              <a:rPr lang="en-US" altLang="zh-CN" smtClean="0"/>
              <a:t>7/30/25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7F5-49CF-4145-9C66-33C2ECEDAC97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7F7-4A47-3E45-BE9C-48A0734281B4}" type="datetimeFigureOut">
              <a:rPr lang="en-US" altLang="zh-CN" smtClean="0"/>
              <a:t>7/30/25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7F5-49CF-4145-9C66-33C2ECEDAC97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7F7-4A47-3E45-BE9C-48A0734281B4}" type="datetimeFigureOut">
              <a:rPr lang="en-US" altLang="zh-CN" smtClean="0"/>
              <a:t>7/30/25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7F5-49CF-4145-9C66-33C2ECEDAC97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7F7-4A47-3E45-BE9C-48A0734281B4}" type="datetimeFigureOut">
              <a:rPr lang="en-US" altLang="zh-CN" smtClean="0"/>
              <a:t>7/30/25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7F5-49CF-4145-9C66-33C2ECEDAC97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7F7-4A47-3E45-BE9C-48A0734281B4}" type="datetimeFigureOut">
              <a:rPr lang="en-US" altLang="zh-CN" smtClean="0"/>
              <a:t>7/30/25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7F5-49CF-4145-9C66-33C2ECEDAC97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7F7-4A47-3E45-BE9C-48A0734281B4}" type="datetimeFigureOut">
              <a:rPr lang="en-US" altLang="zh-CN" smtClean="0"/>
              <a:t>7/30/25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7F5-49CF-4145-9C66-33C2ECEDAC97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7F7-4A47-3E45-BE9C-48A0734281B4}" type="datetimeFigureOut">
              <a:rPr lang="en-US" altLang="zh-CN" smtClean="0"/>
              <a:t>7/30/25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7F5-49CF-4145-9C66-33C2ECEDAC97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7F7-4A47-3E45-BE9C-48A0734281B4}" type="datetimeFigureOut">
              <a:rPr lang="en-US" altLang="zh-CN" smtClean="0"/>
              <a:t>7/30/25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7F5-49CF-4145-9C66-33C2ECEDAC97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7F7-4A47-3E45-BE9C-48A0734281B4}" type="datetimeFigureOut">
              <a:rPr lang="en-US" altLang="zh-CN" smtClean="0"/>
              <a:t>7/30/25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7F5-49CF-4145-9C66-33C2ECEDAC97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07F7-4A47-3E45-BE9C-48A0734281B4}" type="datetimeFigureOut">
              <a:rPr lang="en-US" altLang="zh-CN" smtClean="0"/>
              <a:t>7/30/25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D7F5-49CF-4145-9C66-33C2ECEDAC97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807F7-4A47-3E45-BE9C-48A0734281B4}" type="datetimeFigureOut">
              <a:rPr lang="en-US" altLang="zh-CN" smtClean="0"/>
              <a:t>7/30/25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1D7F5-49CF-4145-9C66-33C2ECEDAC97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4BB66-B2DD-BE50-0658-9C86BEE5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3" y="-214163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Kullback-</a:t>
            </a:r>
            <a:r>
              <a:rPr lang="en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Leibler</a:t>
            </a:r>
            <a:r>
              <a:rPr lang="en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divergence (KL-divergence)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974B84-A077-E3E9-E0E4-2EC02FF1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019" y="1290532"/>
            <a:ext cx="4279900" cy="12964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E601C8-A27D-F34F-CF56-07829C1E4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769" y="3188343"/>
            <a:ext cx="7772400" cy="28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087D0-B2DF-E2F0-D579-7367ED02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77" y="-18134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Learning as density estimation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8C9B56-D394-9B01-CD65-B11EB8D887A7}"/>
              </a:ext>
            </a:extLst>
          </p:cNvPr>
          <p:cNvSpPr txBox="1"/>
          <p:nvPr/>
        </p:nvSpPr>
        <p:spPr>
          <a:xfrm>
            <a:off x="545123" y="1547447"/>
            <a:ext cx="6400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KL-divergence</a:t>
            </a:r>
            <a:r>
              <a:rPr lang="en" altLang="zh-CN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is one possibility</a:t>
            </a:r>
            <a:r>
              <a:rPr lang="zh-CN" alt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lang="en" altLang="zh-CN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we evaluate ”</a:t>
            </a:r>
            <a:r>
              <a:rPr lang="en" altLang="zh-CN" u="sng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closeness</a:t>
            </a:r>
            <a:r>
              <a:rPr lang="en" altLang="zh-CN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932001-BBBD-B380-F809-40AD6A68A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977" y="2193778"/>
            <a:ext cx="7772400" cy="10736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9DFC50-C293-57DF-9989-FBC1B22CBF71}"/>
              </a:ext>
            </a:extLst>
          </p:cNvPr>
          <p:cNvSpPr txBox="1"/>
          <p:nvPr/>
        </p:nvSpPr>
        <p:spPr>
          <a:xfrm>
            <a:off x="545123" y="3244334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Learning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Objective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8539D0-2076-ABEF-DE0C-1D1701CD4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31" y="3701893"/>
            <a:ext cx="6942992" cy="10675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A0CBE5-2FA4-CF18-3B89-0C06F0620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080" y="5019074"/>
            <a:ext cx="9144116" cy="5829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A34E4B-DF05-46CF-B277-87358ACFF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774" y="5754059"/>
            <a:ext cx="7772400" cy="937803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2041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5825FC8-AFD8-5C4A-5E66-705697E5474D}"/>
              </a:ext>
            </a:extLst>
          </p:cNvPr>
          <p:cNvSpPr txBox="1">
            <a:spLocks/>
          </p:cNvSpPr>
          <p:nvPr/>
        </p:nvSpPr>
        <p:spPr>
          <a:xfrm>
            <a:off x="163955" y="-120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Latent learning / VAE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ariational </a:t>
            </a:r>
            <a:r>
              <a:rPr lang="en-US" altLang="zh-CN" sz="2400" b="1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uto</a:t>
            </a:r>
            <a:r>
              <a:rPr lang="en-US" altLang="zh-CN" sz="2400" b="1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ncoder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FA1C1D-DE9E-98EC-4A33-A1053105B08A}"/>
              </a:ext>
            </a:extLst>
          </p:cNvPr>
          <p:cNvSpPr txBox="1"/>
          <p:nvPr/>
        </p:nvSpPr>
        <p:spPr>
          <a:xfrm>
            <a:off x="251368" y="1594861"/>
            <a:ext cx="3227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Naive Monte Carlo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:</a:t>
            </a:r>
          </a:p>
          <a:p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uniformly sample </a:t>
            </a:r>
            <a:r>
              <a:rPr kumimoji="1" lang="en-US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95B23F-DD06-892D-10BF-1B818312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262" y="1205149"/>
            <a:ext cx="7772400" cy="222385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74241B-0738-7509-3134-ED63AE8C067C}"/>
              </a:ext>
            </a:extLst>
          </p:cNvPr>
          <p:cNvSpPr txBox="1"/>
          <p:nvPr/>
        </p:nvSpPr>
        <p:spPr>
          <a:xfrm>
            <a:off x="251368" y="3710819"/>
            <a:ext cx="3642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Importance Sampling :</a:t>
            </a:r>
          </a:p>
          <a:p>
            <a:endParaRPr kumimoji="1" lang="en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Sample </a:t>
            </a:r>
            <a:r>
              <a:rPr kumimoji="1" lang="en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from </a:t>
            </a:r>
            <a:r>
              <a:rPr kumimoji="1" lang="en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distribution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5452C9-CFB3-220D-AA05-30433EE28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62" y="3902255"/>
            <a:ext cx="7772400" cy="73189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F4EC37F-A09A-25CF-0BFC-8E17823F966D}"/>
              </a:ext>
            </a:extLst>
          </p:cNvPr>
          <p:cNvSpPr txBox="1"/>
          <p:nvPr/>
        </p:nvSpPr>
        <p:spPr>
          <a:xfrm>
            <a:off x="251368" y="5172362"/>
            <a:ext cx="854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Log-Likelihood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function for Partially Observed Data is hard to compute: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0A409D-3AB0-7808-9895-72A853FD3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647" y="5670269"/>
            <a:ext cx="7772400" cy="969513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8365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A94881-263F-30CE-D777-8059F310E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46" y="229757"/>
            <a:ext cx="4833773" cy="22732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B4C950D-F997-707C-109A-855F04EC91CE}"/>
              </a:ext>
            </a:extLst>
          </p:cNvPr>
          <p:cNvSpPr txBox="1"/>
          <p:nvPr/>
        </p:nvSpPr>
        <p:spPr>
          <a:xfrm>
            <a:off x="8379069" y="2580581"/>
            <a:ext cx="3222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Jensen Inequality (for concave functions)</a:t>
            </a:r>
            <a:endParaRPr kumimoji="1"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AB84B6-1BE2-BB54-555B-545035799D05}"/>
              </a:ext>
            </a:extLst>
          </p:cNvPr>
          <p:cNvSpPr txBox="1"/>
          <p:nvPr/>
        </p:nvSpPr>
        <p:spPr>
          <a:xfrm>
            <a:off x="194937" y="116792"/>
            <a:ext cx="6240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Evidence Lower Bound (ELBO)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5CF8B8-3AB4-A704-6D79-545284E7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2" y="1223718"/>
            <a:ext cx="7101254" cy="15322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3DE0EED-82BC-8368-BAD9-74443FD4292E}"/>
              </a:ext>
            </a:extLst>
          </p:cNvPr>
          <p:cNvSpPr txBox="1"/>
          <p:nvPr/>
        </p:nvSpPr>
        <p:spPr>
          <a:xfrm>
            <a:off x="351692" y="3274455"/>
            <a:ext cx="11761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Suppose q(z) is any probability distribution over the hidden variables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Evidence lower bound (ELBO) 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holds for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q: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3607A63-0742-F022-9C7F-67F68CEEC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80" y="3920786"/>
            <a:ext cx="4656992" cy="19923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EFD8E1-36B0-0933-456B-4586B39A00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150"/>
          <a:stretch>
            <a:fillRect/>
          </a:stretch>
        </p:blipFill>
        <p:spPr>
          <a:xfrm>
            <a:off x="351692" y="5913179"/>
            <a:ext cx="4806461" cy="9448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DD46BE-2CCC-85BD-A601-30B8461DE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2712" y="6254335"/>
            <a:ext cx="3886200" cy="3475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5EF0D4-20A3-4E18-B08E-3B1294F30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3958" y="3920786"/>
            <a:ext cx="4043961" cy="19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6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33AE050-9540-D306-40F2-B817311725C6}"/>
              </a:ext>
            </a:extLst>
          </p:cNvPr>
          <p:cNvSpPr txBox="1"/>
          <p:nvPr/>
        </p:nvSpPr>
        <p:spPr>
          <a:xfrm>
            <a:off x="130625" y="154319"/>
            <a:ext cx="7837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ELBO applied to the entire dataset</a:t>
            </a:r>
            <a:endParaRPr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42A57C-B28D-8004-1678-BAFFFE071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6" y="1255515"/>
            <a:ext cx="6083481" cy="1175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9710A1-7BC3-7A6E-B53F-04D382F3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535"/>
          <a:stretch>
            <a:fillRect/>
          </a:stretch>
        </p:blipFill>
        <p:spPr>
          <a:xfrm>
            <a:off x="7968339" y="1247512"/>
            <a:ext cx="3723458" cy="986994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7C4DE387-0967-7CC5-7335-778297B1547F}"/>
              </a:ext>
            </a:extLst>
          </p:cNvPr>
          <p:cNvSpPr/>
          <p:nvPr/>
        </p:nvSpPr>
        <p:spPr>
          <a:xfrm>
            <a:off x="6655796" y="1743536"/>
            <a:ext cx="1010194" cy="2438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8B4989-0EA4-1856-5E9C-EFD8CC1006F8}"/>
              </a:ext>
            </a:extLst>
          </p:cNvPr>
          <p:cNvSpPr txBox="1"/>
          <p:nvPr/>
        </p:nvSpPr>
        <p:spPr>
          <a:xfrm>
            <a:off x="7968339" y="810585"/>
            <a:ext cx="413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Note that we use different variational parameters </a:t>
            </a:r>
            <a:r>
              <a:rPr lang="el-GR" altLang="zh-CN" sz="1200" dirty="0" err="1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ϕ</a:t>
            </a:r>
            <a:r>
              <a:rPr lang="en-US" altLang="zh-CN" sz="1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_</a:t>
            </a:r>
            <a:r>
              <a:rPr lang="en" altLang="zh-CN" sz="1200" dirty="0" err="1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</a:t>
            </a:r>
            <a:r>
              <a:rPr lang="en" altLang="zh-CN" sz="1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for every data point </a:t>
            </a:r>
            <a:r>
              <a:rPr lang="en" altLang="zh-CN" sz="1200" dirty="0" err="1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x_i</a:t>
            </a:r>
            <a:r>
              <a:rPr lang="en" altLang="zh-CN" sz="1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, because the true posterior p(</a:t>
            </a:r>
            <a:r>
              <a:rPr lang="en" altLang="zh-CN" sz="1200" dirty="0" err="1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z|x_i</a:t>
            </a:r>
            <a:r>
              <a:rPr lang="en" altLang="zh-CN" sz="1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; </a:t>
            </a:r>
            <a:r>
              <a:rPr lang="el-GR" altLang="zh-CN" sz="1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θ) </a:t>
            </a:r>
            <a:r>
              <a:rPr lang="en" altLang="zh-CN" sz="1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is different across datapoints xi</a:t>
            </a:r>
            <a:endParaRPr lang="zh-CN" altLang="en-US" sz="12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46ECF4-E57B-CD93-B0E5-7C779F8BA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66" y="3264037"/>
            <a:ext cx="6853645" cy="10359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A14B691-4DA1-D4A5-3EAB-D7A721B7C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92" y="4745526"/>
            <a:ext cx="6363517" cy="1272703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5" name="右箭头 14">
            <a:extLst>
              <a:ext uri="{FF2B5EF4-FFF2-40B4-BE49-F238E27FC236}">
                <a16:creationId xmlns:a16="http://schemas.microsoft.com/office/drawing/2014/main" id="{858D4BE0-6B47-59B4-5F01-AF9008DED11D}"/>
              </a:ext>
            </a:extLst>
          </p:cNvPr>
          <p:cNvSpPr/>
          <p:nvPr/>
        </p:nvSpPr>
        <p:spPr>
          <a:xfrm>
            <a:off x="6958145" y="4566038"/>
            <a:ext cx="1010194" cy="2438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226110C-6006-0D12-430A-FCD4E39A2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0560" y="4409131"/>
            <a:ext cx="1325155" cy="42872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EE3EF0C-9D1C-6BC5-BB67-CD872D22F3D5}"/>
              </a:ext>
            </a:extLst>
          </p:cNvPr>
          <p:cNvSpPr txBox="1"/>
          <p:nvPr/>
        </p:nvSpPr>
        <p:spPr>
          <a:xfrm>
            <a:off x="9599290" y="444314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more complicated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D65A0D9A-42BB-8A49-54B6-8FE7AAC66165}"/>
              </a:ext>
            </a:extLst>
          </p:cNvPr>
          <p:cNvSpPr/>
          <p:nvPr/>
        </p:nvSpPr>
        <p:spPr>
          <a:xfrm rot="5400000">
            <a:off x="9493798" y="5152298"/>
            <a:ext cx="672540" cy="2438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3340CA-B883-F173-3151-8DB0D4C3F5FA}"/>
              </a:ext>
            </a:extLst>
          </p:cNvPr>
          <p:cNvSpPr txBox="1"/>
          <p:nvPr/>
        </p:nvSpPr>
        <p:spPr>
          <a:xfrm>
            <a:off x="8847908" y="57359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Reparameterization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0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9130A-3C99-208C-68F4-93920C46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-261257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Reparameterization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40E671-F85B-80DA-2F99-073A2EA0E0AE}"/>
              </a:ext>
            </a:extLst>
          </p:cNvPr>
          <p:cNvSpPr txBox="1"/>
          <p:nvPr/>
        </p:nvSpPr>
        <p:spPr>
          <a:xfrm>
            <a:off x="5739103" y="1480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z is </a:t>
            </a: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continuous: 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CD9D7C-FC70-5867-5354-6C314F991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62" y="60969"/>
            <a:ext cx="3062331" cy="5434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200F30-833B-5061-12D7-6FD5D8BDA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02" y="895767"/>
            <a:ext cx="7772400" cy="1387928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7EB010-4CA3-236B-ADEF-444B4EAD4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202" y="3054325"/>
            <a:ext cx="7772400" cy="99290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31D3A19A-27B8-163E-3D92-F71881A52728}"/>
              </a:ext>
            </a:extLst>
          </p:cNvPr>
          <p:cNvSpPr/>
          <p:nvPr/>
        </p:nvSpPr>
        <p:spPr>
          <a:xfrm rot="5400000">
            <a:off x="5305955" y="2467928"/>
            <a:ext cx="600892" cy="40250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07F38B-8749-173B-531E-EC753D286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84" y="4922568"/>
            <a:ext cx="4857024" cy="1285413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2573162-63FD-2EAA-E879-E2EB6BCB8C2B}"/>
              </a:ext>
            </a:extLst>
          </p:cNvPr>
          <p:cNvSpPr txBox="1"/>
          <p:nvPr/>
        </p:nvSpPr>
        <p:spPr>
          <a:xfrm>
            <a:off x="333284" y="4310743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Our Case:  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F83C6AD0-FAEE-BBAF-B691-0833F7710271}"/>
              </a:ext>
            </a:extLst>
          </p:cNvPr>
          <p:cNvSpPr/>
          <p:nvPr/>
        </p:nvSpPr>
        <p:spPr>
          <a:xfrm>
            <a:off x="5399314" y="5443354"/>
            <a:ext cx="1010194" cy="2438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309D2CE-8F8D-20A5-FB40-B256EFDD2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1694" y="4997856"/>
            <a:ext cx="3590450" cy="89099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0678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6A9BF-FC03-6DAE-BE49-6BD7364F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3" y="-200932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Learning with amortized inference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BD6694-3064-75F7-287B-FDE9E254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39" y="1176629"/>
            <a:ext cx="7772400" cy="6934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936887-E486-D482-1744-77C3354DF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739" y="2615447"/>
            <a:ext cx="7772400" cy="384187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2866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62608</TotalTime>
  <Words>152</Words>
  <Application>Microsoft Macintosh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Microsoft YaHei</vt:lpstr>
      <vt:lpstr>Microsoft YaHei Light</vt:lpstr>
      <vt:lpstr>Arial</vt:lpstr>
      <vt:lpstr>Office 主题​​</vt:lpstr>
      <vt:lpstr>Kullback-Leibler divergence (KL-divergence)</vt:lpstr>
      <vt:lpstr>Learning as density estimation</vt:lpstr>
      <vt:lpstr>PowerPoint 演示文稿</vt:lpstr>
      <vt:lpstr>PowerPoint 演示文稿</vt:lpstr>
      <vt:lpstr>PowerPoint 演示文稿</vt:lpstr>
      <vt:lpstr>Reparameterization</vt:lpstr>
      <vt:lpstr>Learning with amortized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Jeremiah</dc:creator>
  <cp:lastModifiedBy>Microsoft Office User</cp:lastModifiedBy>
  <cp:revision>150</cp:revision>
  <dcterms:created xsi:type="dcterms:W3CDTF">1900-01-01T00:00:00Z</dcterms:created>
  <dcterms:modified xsi:type="dcterms:W3CDTF">2025-08-01T08:03:54Z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82837C08B4511429B4A0CF64A49AC747_31</vt:lpwstr>
  </property>
  <property fmtid="{D5CDD505-2E9C-101B-9397-08002B2CF9AE}" pid="3" name="KSOProductBuildVer">
    <vt:lpwstr>2052-12.1.1</vt:lpwstr>
  </property>
</Properties>
</file>