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9" r:id="rId3"/>
    <p:sldId id="262" r:id="rId4"/>
    <p:sldId id="260" r:id="rId5"/>
    <p:sldId id="261" r:id="rId6"/>
    <p:sldId id="264" r:id="rId7"/>
    <p:sldId id="257" r:id="rId8"/>
    <p:sldId id="258" r:id="rId9"/>
    <p:sldId id="259" r:id="rId10"/>
    <p:sldId id="266" r:id="rId11"/>
    <p:sldId id="269" r:id="rId12"/>
    <p:sldId id="268" r:id="rId13"/>
    <p:sldId id="271" r:id="rId14"/>
    <p:sldId id="270" r:id="rId15"/>
    <p:sldId id="277" r:id="rId16"/>
    <p:sldId id="278" r:id="rId17"/>
    <p:sldId id="273" r:id="rId18"/>
    <p:sldId id="274" r:id="rId19"/>
    <p:sldId id="275" r:id="rId20"/>
    <p:sldId id="276" r:id="rId21"/>
    <p:sldId id="28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93" autoAdjust="0"/>
    <p:restoredTop sz="94660"/>
  </p:normalViewPr>
  <p:slideViewPr>
    <p:cSldViewPr snapToGrid="0">
      <p:cViewPr varScale="1">
        <p:scale>
          <a:sx n="86" d="100"/>
          <a:sy n="86" d="100"/>
        </p:scale>
        <p:origin x="61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svg"/><Relationship Id="rId1" Type="http://schemas.openxmlformats.org/officeDocument/2006/relationships/image" Target="../media/image42.png"/><Relationship Id="rId6" Type="http://schemas.openxmlformats.org/officeDocument/2006/relationships/image" Target="../media/image47.svg"/><Relationship Id="rId5" Type="http://schemas.openxmlformats.org/officeDocument/2006/relationships/image" Target="../media/image46.png"/><Relationship Id="rId4" Type="http://schemas.openxmlformats.org/officeDocument/2006/relationships/image" Target="../media/image4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svg"/><Relationship Id="rId1" Type="http://schemas.openxmlformats.org/officeDocument/2006/relationships/image" Target="../media/image42.png"/><Relationship Id="rId6" Type="http://schemas.openxmlformats.org/officeDocument/2006/relationships/image" Target="../media/image47.svg"/><Relationship Id="rId5" Type="http://schemas.openxmlformats.org/officeDocument/2006/relationships/image" Target="../media/image46.png"/><Relationship Id="rId4" Type="http://schemas.openxmlformats.org/officeDocument/2006/relationships/image" Target="../media/image4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66673F10-108F-4A0D-85F1-D0DBCCCCA5C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B061D6DB-246E-4440-8D1D-5A326D08A7B9}">
      <dgm:prSet/>
      <dgm:spPr/>
      <dgm:t>
        <a:bodyPr/>
        <a:lstStyle/>
        <a:p>
          <a:pPr>
            <a:lnSpc>
              <a:spcPct val="100000"/>
            </a:lnSpc>
          </a:pPr>
          <a:r>
            <a:rPr lang="en-GB">
              <a:latin typeface="Verdana" panose="020B0604030504040204" pitchFamily="34" charset="0"/>
              <a:ea typeface="Verdana" panose="020B0604030504040204" pitchFamily="34" charset="0"/>
            </a:rPr>
            <a:t>There is an increasing trend of political communication on social media; for </a:t>
          </a:r>
          <a:r>
            <a:rPr lang="en-GB" i="1">
              <a:latin typeface="Verdana" panose="020B0604030504040204" pitchFamily="34" charset="0"/>
              <a:ea typeface="Verdana" panose="020B0604030504040204" pitchFamily="34" charset="0"/>
            </a:rPr>
            <a:t>campaigners wanting to organise social media persuasion campaigns</a:t>
          </a:r>
          <a:r>
            <a:rPr lang="en-GB">
              <a:latin typeface="Verdana" panose="020B0604030504040204" pitchFamily="34" charset="0"/>
              <a:ea typeface="Verdana" panose="020B0604030504040204" pitchFamily="34" charset="0"/>
            </a:rPr>
            <a:t> around certain issues, it’s worth knowing the basics of political tweeting habits in order to know who, how and when to contact</a:t>
          </a:r>
          <a:endParaRPr lang="en-US">
            <a:latin typeface="Verdana" panose="020B0604030504040204" pitchFamily="34" charset="0"/>
            <a:ea typeface="Verdana" panose="020B0604030504040204" pitchFamily="34" charset="0"/>
          </a:endParaRPr>
        </a:p>
      </dgm:t>
    </dgm:pt>
    <dgm:pt modelId="{2870C078-77FD-4366-B62D-44FCB8CE758F}" type="parTrans" cxnId="{D5398FAB-DE1C-44EF-A923-90577C28DDA3}">
      <dgm:prSet/>
      <dgm:spPr/>
      <dgm:t>
        <a:bodyPr/>
        <a:lstStyle/>
        <a:p>
          <a:endParaRPr lang="en-US">
            <a:latin typeface="Verdana" panose="020B0604030504040204" pitchFamily="34" charset="0"/>
            <a:ea typeface="Verdana" panose="020B0604030504040204" pitchFamily="34" charset="0"/>
          </a:endParaRPr>
        </a:p>
      </dgm:t>
    </dgm:pt>
    <dgm:pt modelId="{DC715FBA-2620-4AA2-81AB-953351896EF0}" type="sibTrans" cxnId="{D5398FAB-DE1C-44EF-A923-90577C28DDA3}">
      <dgm:prSet/>
      <dgm:spPr/>
      <dgm:t>
        <a:bodyPr/>
        <a:lstStyle/>
        <a:p>
          <a:endParaRPr lang="en-US">
            <a:latin typeface="Verdana" panose="020B0604030504040204" pitchFamily="34" charset="0"/>
            <a:ea typeface="Verdana" panose="020B0604030504040204" pitchFamily="34" charset="0"/>
          </a:endParaRPr>
        </a:p>
      </dgm:t>
    </dgm:pt>
    <dgm:pt modelId="{00ABCE1C-F6E9-4478-A5EE-7BEC74C24107}">
      <dgm:prSet/>
      <dgm:spPr/>
      <dgm:t>
        <a:bodyPr/>
        <a:lstStyle/>
        <a:p>
          <a:pPr>
            <a:lnSpc>
              <a:spcPct val="100000"/>
            </a:lnSpc>
          </a:pPr>
          <a:r>
            <a:rPr lang="en-GB">
              <a:latin typeface="Verdana" panose="020B0604030504040204" pitchFamily="34" charset="0"/>
              <a:ea typeface="Verdana" panose="020B0604030504040204" pitchFamily="34" charset="0"/>
            </a:rPr>
            <a:t>Conversely, if you are </a:t>
          </a:r>
          <a:r>
            <a:rPr lang="en-GB" i="1">
              <a:latin typeface="Verdana" panose="020B0604030504040204" pitchFamily="34" charset="0"/>
              <a:ea typeface="Verdana" panose="020B0604030504040204" pitchFamily="34" charset="0"/>
            </a:rPr>
            <a:t>working for a political campaign</a:t>
          </a:r>
          <a:r>
            <a:rPr lang="en-GB">
              <a:latin typeface="Verdana" panose="020B0604030504040204" pitchFamily="34" charset="0"/>
              <a:ea typeface="Verdana" panose="020B0604030504040204" pitchFamily="34" charset="0"/>
            </a:rPr>
            <a:t>, it’s always good to know how friendly and less friendly politicians engage with social media in order to know how much energy to invest in which social media activities and when</a:t>
          </a:r>
          <a:endParaRPr lang="en-US">
            <a:latin typeface="Verdana" panose="020B0604030504040204" pitchFamily="34" charset="0"/>
            <a:ea typeface="Verdana" panose="020B0604030504040204" pitchFamily="34" charset="0"/>
          </a:endParaRPr>
        </a:p>
      </dgm:t>
    </dgm:pt>
    <dgm:pt modelId="{0E722E2F-FB71-4184-9FA1-89E63815D517}" type="parTrans" cxnId="{BCAB8A0F-D020-4045-B8D5-849059E6A0EF}">
      <dgm:prSet/>
      <dgm:spPr/>
      <dgm:t>
        <a:bodyPr/>
        <a:lstStyle/>
        <a:p>
          <a:endParaRPr lang="en-US">
            <a:latin typeface="Verdana" panose="020B0604030504040204" pitchFamily="34" charset="0"/>
            <a:ea typeface="Verdana" panose="020B0604030504040204" pitchFamily="34" charset="0"/>
          </a:endParaRPr>
        </a:p>
      </dgm:t>
    </dgm:pt>
    <dgm:pt modelId="{BEB77342-3FA3-4ECD-8363-1B751C74DCB7}" type="sibTrans" cxnId="{BCAB8A0F-D020-4045-B8D5-849059E6A0EF}">
      <dgm:prSet/>
      <dgm:spPr/>
      <dgm:t>
        <a:bodyPr/>
        <a:lstStyle/>
        <a:p>
          <a:endParaRPr lang="en-US">
            <a:latin typeface="Verdana" panose="020B0604030504040204" pitchFamily="34" charset="0"/>
            <a:ea typeface="Verdana" panose="020B0604030504040204" pitchFamily="34" charset="0"/>
          </a:endParaRPr>
        </a:p>
      </dgm:t>
    </dgm:pt>
    <dgm:pt modelId="{15772A50-9AF5-413B-AD68-DA297516FB80}" type="pres">
      <dgm:prSet presAssocID="{66673F10-108F-4A0D-85F1-D0DBCCCCA5C2}" presName="root" presStyleCnt="0">
        <dgm:presLayoutVars>
          <dgm:dir/>
          <dgm:resizeHandles val="exact"/>
        </dgm:presLayoutVars>
      </dgm:prSet>
      <dgm:spPr/>
    </dgm:pt>
    <dgm:pt modelId="{5F5517D1-50A1-4B74-A162-2A55B17FEB5F}" type="pres">
      <dgm:prSet presAssocID="{B061D6DB-246E-4440-8D1D-5A326D08A7B9}" presName="compNode" presStyleCnt="0"/>
      <dgm:spPr/>
    </dgm:pt>
    <dgm:pt modelId="{3DF93DBA-607A-4FD4-A24B-40963D02FB6D}" type="pres">
      <dgm:prSet presAssocID="{B061D6DB-246E-4440-8D1D-5A326D08A7B9}" presName="bgRect" presStyleLbl="bgShp" presStyleIdx="0" presStyleCnt="2"/>
      <dgm:spPr/>
    </dgm:pt>
    <dgm:pt modelId="{FB1F8EAB-5C7F-4ED5-B817-1239A9C72E7B}" type="pres">
      <dgm:prSet presAssocID="{B061D6DB-246E-4440-8D1D-5A326D08A7B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arketing"/>
        </a:ext>
      </dgm:extLst>
    </dgm:pt>
    <dgm:pt modelId="{25E8BDE4-3E39-4B72-B634-761770AE3374}" type="pres">
      <dgm:prSet presAssocID="{B061D6DB-246E-4440-8D1D-5A326D08A7B9}" presName="spaceRect" presStyleCnt="0"/>
      <dgm:spPr/>
    </dgm:pt>
    <dgm:pt modelId="{F0F03BEC-3802-45EA-BDC4-BC151757B5DB}" type="pres">
      <dgm:prSet presAssocID="{B061D6DB-246E-4440-8D1D-5A326D08A7B9}" presName="parTx" presStyleLbl="revTx" presStyleIdx="0" presStyleCnt="2">
        <dgm:presLayoutVars>
          <dgm:chMax val="0"/>
          <dgm:chPref val="0"/>
        </dgm:presLayoutVars>
      </dgm:prSet>
      <dgm:spPr/>
    </dgm:pt>
    <dgm:pt modelId="{8A97AE36-BB87-4F7A-BDA2-1B2DA52BA400}" type="pres">
      <dgm:prSet presAssocID="{DC715FBA-2620-4AA2-81AB-953351896EF0}" presName="sibTrans" presStyleCnt="0"/>
      <dgm:spPr/>
    </dgm:pt>
    <dgm:pt modelId="{1F2D0D0F-F210-4D2C-A2D0-9CA7FD90E53F}" type="pres">
      <dgm:prSet presAssocID="{00ABCE1C-F6E9-4478-A5EE-7BEC74C24107}" presName="compNode" presStyleCnt="0"/>
      <dgm:spPr/>
    </dgm:pt>
    <dgm:pt modelId="{EEE58C90-1929-420D-AB7A-E661ECA79EC7}" type="pres">
      <dgm:prSet presAssocID="{00ABCE1C-F6E9-4478-A5EE-7BEC74C24107}" presName="bgRect" presStyleLbl="bgShp" presStyleIdx="1" presStyleCnt="2"/>
      <dgm:spPr/>
    </dgm:pt>
    <dgm:pt modelId="{71D2FE4F-647D-4659-93BB-C6D3ADC14B1C}" type="pres">
      <dgm:prSet presAssocID="{00ABCE1C-F6E9-4478-A5EE-7BEC74C2410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ecturer"/>
        </a:ext>
      </dgm:extLst>
    </dgm:pt>
    <dgm:pt modelId="{74B84DFB-DBCA-464F-86CE-A33ED7B4A317}" type="pres">
      <dgm:prSet presAssocID="{00ABCE1C-F6E9-4478-A5EE-7BEC74C24107}" presName="spaceRect" presStyleCnt="0"/>
      <dgm:spPr/>
    </dgm:pt>
    <dgm:pt modelId="{53ED6D9A-7CDE-4CAF-82C0-3F7153226CEA}" type="pres">
      <dgm:prSet presAssocID="{00ABCE1C-F6E9-4478-A5EE-7BEC74C24107}" presName="parTx" presStyleLbl="revTx" presStyleIdx="1" presStyleCnt="2">
        <dgm:presLayoutVars>
          <dgm:chMax val="0"/>
          <dgm:chPref val="0"/>
        </dgm:presLayoutVars>
      </dgm:prSet>
      <dgm:spPr/>
    </dgm:pt>
  </dgm:ptLst>
  <dgm:cxnLst>
    <dgm:cxn modelId="{BCAB8A0F-D020-4045-B8D5-849059E6A0EF}" srcId="{66673F10-108F-4A0D-85F1-D0DBCCCCA5C2}" destId="{00ABCE1C-F6E9-4478-A5EE-7BEC74C24107}" srcOrd="1" destOrd="0" parTransId="{0E722E2F-FB71-4184-9FA1-89E63815D517}" sibTransId="{BEB77342-3FA3-4ECD-8363-1B751C74DCB7}"/>
    <dgm:cxn modelId="{5AE6F215-2FC8-497D-80A6-6CD49A54DAE1}" type="presOf" srcId="{66673F10-108F-4A0D-85F1-D0DBCCCCA5C2}" destId="{15772A50-9AF5-413B-AD68-DA297516FB80}" srcOrd="0" destOrd="0" presId="urn:microsoft.com/office/officeart/2018/2/layout/IconVerticalSolidList"/>
    <dgm:cxn modelId="{BFAE44A5-7CD1-4E08-BBEB-81C991C4320A}" type="presOf" srcId="{00ABCE1C-F6E9-4478-A5EE-7BEC74C24107}" destId="{53ED6D9A-7CDE-4CAF-82C0-3F7153226CEA}" srcOrd="0" destOrd="0" presId="urn:microsoft.com/office/officeart/2018/2/layout/IconVerticalSolidList"/>
    <dgm:cxn modelId="{D5398FAB-DE1C-44EF-A923-90577C28DDA3}" srcId="{66673F10-108F-4A0D-85F1-D0DBCCCCA5C2}" destId="{B061D6DB-246E-4440-8D1D-5A326D08A7B9}" srcOrd="0" destOrd="0" parTransId="{2870C078-77FD-4366-B62D-44FCB8CE758F}" sibTransId="{DC715FBA-2620-4AA2-81AB-953351896EF0}"/>
    <dgm:cxn modelId="{FAE89FF3-F2BF-413B-A9B9-AA52ED768BD9}" type="presOf" srcId="{B061D6DB-246E-4440-8D1D-5A326D08A7B9}" destId="{F0F03BEC-3802-45EA-BDC4-BC151757B5DB}" srcOrd="0" destOrd="0" presId="urn:microsoft.com/office/officeart/2018/2/layout/IconVerticalSolidList"/>
    <dgm:cxn modelId="{202E53D6-7805-4F60-BF3E-6CF7C025B9C2}" type="presParOf" srcId="{15772A50-9AF5-413B-AD68-DA297516FB80}" destId="{5F5517D1-50A1-4B74-A162-2A55B17FEB5F}" srcOrd="0" destOrd="0" presId="urn:microsoft.com/office/officeart/2018/2/layout/IconVerticalSolidList"/>
    <dgm:cxn modelId="{BD186C48-A08B-4BFA-B935-CCA1836D4704}" type="presParOf" srcId="{5F5517D1-50A1-4B74-A162-2A55B17FEB5F}" destId="{3DF93DBA-607A-4FD4-A24B-40963D02FB6D}" srcOrd="0" destOrd="0" presId="urn:microsoft.com/office/officeart/2018/2/layout/IconVerticalSolidList"/>
    <dgm:cxn modelId="{A3E6FE9B-6157-43FD-9D99-5144EB8D95C4}" type="presParOf" srcId="{5F5517D1-50A1-4B74-A162-2A55B17FEB5F}" destId="{FB1F8EAB-5C7F-4ED5-B817-1239A9C72E7B}" srcOrd="1" destOrd="0" presId="urn:microsoft.com/office/officeart/2018/2/layout/IconVerticalSolidList"/>
    <dgm:cxn modelId="{0744C5ED-FCBD-4FF3-94EA-53CDCC4C32FD}" type="presParOf" srcId="{5F5517D1-50A1-4B74-A162-2A55B17FEB5F}" destId="{25E8BDE4-3E39-4B72-B634-761770AE3374}" srcOrd="2" destOrd="0" presId="urn:microsoft.com/office/officeart/2018/2/layout/IconVerticalSolidList"/>
    <dgm:cxn modelId="{2BD71722-A013-498D-9C21-19746A0B2EAE}" type="presParOf" srcId="{5F5517D1-50A1-4B74-A162-2A55B17FEB5F}" destId="{F0F03BEC-3802-45EA-BDC4-BC151757B5DB}" srcOrd="3" destOrd="0" presId="urn:microsoft.com/office/officeart/2018/2/layout/IconVerticalSolidList"/>
    <dgm:cxn modelId="{43F887EF-F922-48EA-8FCD-B780201B476C}" type="presParOf" srcId="{15772A50-9AF5-413B-AD68-DA297516FB80}" destId="{8A97AE36-BB87-4F7A-BDA2-1B2DA52BA400}" srcOrd="1" destOrd="0" presId="urn:microsoft.com/office/officeart/2018/2/layout/IconVerticalSolidList"/>
    <dgm:cxn modelId="{4C9BD482-6804-4592-80A6-09B3388635F2}" type="presParOf" srcId="{15772A50-9AF5-413B-AD68-DA297516FB80}" destId="{1F2D0D0F-F210-4D2C-A2D0-9CA7FD90E53F}" srcOrd="2" destOrd="0" presId="urn:microsoft.com/office/officeart/2018/2/layout/IconVerticalSolidList"/>
    <dgm:cxn modelId="{5D0DA9D1-10C0-4216-82F3-D2E559612FC3}" type="presParOf" srcId="{1F2D0D0F-F210-4D2C-A2D0-9CA7FD90E53F}" destId="{EEE58C90-1929-420D-AB7A-E661ECA79EC7}" srcOrd="0" destOrd="0" presId="urn:microsoft.com/office/officeart/2018/2/layout/IconVerticalSolidList"/>
    <dgm:cxn modelId="{3DEC5994-8342-4228-BB5A-C7FA1947599F}" type="presParOf" srcId="{1F2D0D0F-F210-4D2C-A2D0-9CA7FD90E53F}" destId="{71D2FE4F-647D-4659-93BB-C6D3ADC14B1C}" srcOrd="1" destOrd="0" presId="urn:microsoft.com/office/officeart/2018/2/layout/IconVerticalSolidList"/>
    <dgm:cxn modelId="{A4DF8427-D4B6-4958-B43E-0C7358BAB9F3}" type="presParOf" srcId="{1F2D0D0F-F210-4D2C-A2D0-9CA7FD90E53F}" destId="{74B84DFB-DBCA-464F-86CE-A33ED7B4A317}" srcOrd="2" destOrd="0" presId="urn:microsoft.com/office/officeart/2018/2/layout/IconVerticalSolidList"/>
    <dgm:cxn modelId="{C120FC0E-AEB6-4B19-8645-88AC27D5DFB7}" type="presParOf" srcId="{1F2D0D0F-F210-4D2C-A2D0-9CA7FD90E53F}" destId="{53ED6D9A-7CDE-4CAF-82C0-3F7153226CE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2D903B7-7A05-457B-8085-54635DA52E40}"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8CB5E0B7-12A3-4443-AF26-D1F7469F1CC1}">
      <dgm:prSet custT="1"/>
      <dgm:spPr/>
      <dgm:t>
        <a:bodyPr/>
        <a:lstStyle/>
        <a:p>
          <a:r>
            <a:rPr lang="en-GB" sz="1900" dirty="0">
              <a:latin typeface="Verdana" panose="020B0604030504040204" pitchFamily="34" charset="0"/>
              <a:ea typeface="Verdana" panose="020B0604030504040204" pitchFamily="34" charset="0"/>
            </a:rPr>
            <a:t>Is a politician’s popularity on Twitter correlated to the frequency of tweeting? There will be obvious outliers, of course (</a:t>
          </a:r>
          <a:r>
            <a:rPr lang="en-GB" sz="1900" dirty="0" err="1">
              <a:latin typeface="Verdana" panose="020B0604030504040204" pitchFamily="34" charset="0"/>
              <a:ea typeface="Verdana" panose="020B0604030504040204" pitchFamily="34" charset="0"/>
            </a:rPr>
            <a:t>e.g</a:t>
          </a:r>
          <a:r>
            <a:rPr lang="en-GB" sz="1900" dirty="0">
              <a:latin typeface="Verdana" panose="020B0604030504040204" pitchFamily="34" charset="0"/>
              <a:ea typeface="Verdana" panose="020B0604030504040204" pitchFamily="34" charset="0"/>
            </a:rPr>
            <a:t> POTUS).</a:t>
          </a:r>
          <a:endParaRPr lang="en-US" sz="1900" dirty="0">
            <a:latin typeface="Verdana" panose="020B0604030504040204" pitchFamily="34" charset="0"/>
            <a:ea typeface="Verdana" panose="020B0604030504040204" pitchFamily="34" charset="0"/>
          </a:endParaRPr>
        </a:p>
      </dgm:t>
    </dgm:pt>
    <dgm:pt modelId="{CA6C1B55-8538-4F33-9280-4A5F7B26DB9C}" type="parTrans" cxnId="{4D400F7D-0AAA-4D61-9733-519D12D2A05A}">
      <dgm:prSet/>
      <dgm:spPr/>
      <dgm:t>
        <a:bodyPr/>
        <a:lstStyle/>
        <a:p>
          <a:endParaRPr lang="en-US" sz="1900"/>
        </a:p>
      </dgm:t>
    </dgm:pt>
    <dgm:pt modelId="{FE361FCD-8D27-4EC5-8728-A2A047AAFF4B}" type="sibTrans" cxnId="{4D400F7D-0AAA-4D61-9733-519D12D2A05A}">
      <dgm:prSet/>
      <dgm:spPr/>
      <dgm:t>
        <a:bodyPr/>
        <a:lstStyle/>
        <a:p>
          <a:endParaRPr lang="en-US" sz="1900"/>
        </a:p>
      </dgm:t>
    </dgm:pt>
    <dgm:pt modelId="{0C5A972D-19E1-495D-8309-AE1C72FCBC11}">
      <dgm:prSet custT="1"/>
      <dgm:spPr/>
      <dgm:t>
        <a:bodyPr/>
        <a:lstStyle/>
        <a:p>
          <a:r>
            <a:rPr lang="en-GB" sz="1900" dirty="0">
              <a:latin typeface="Verdana" panose="020B0604030504040204" pitchFamily="34" charset="0"/>
              <a:ea typeface="Verdana" panose="020B0604030504040204" pitchFamily="34" charset="0"/>
            </a:rPr>
            <a:t>Is there correlation between who the politicians engage with (other politicians/ ”ordinary people”/organisations and think-tanks) and other attributes (party, seniority, follower count)?</a:t>
          </a:r>
          <a:endParaRPr lang="en-US" sz="1900" dirty="0">
            <a:latin typeface="Verdana" panose="020B0604030504040204" pitchFamily="34" charset="0"/>
            <a:ea typeface="Verdana" panose="020B0604030504040204" pitchFamily="34" charset="0"/>
          </a:endParaRPr>
        </a:p>
      </dgm:t>
    </dgm:pt>
    <dgm:pt modelId="{E9E6665C-53C3-4C4D-AE23-C3001CFC80A4}" type="parTrans" cxnId="{122866A3-70E7-41B9-9C44-6E3C5D4838BB}">
      <dgm:prSet/>
      <dgm:spPr/>
      <dgm:t>
        <a:bodyPr/>
        <a:lstStyle/>
        <a:p>
          <a:endParaRPr lang="en-US" sz="1900"/>
        </a:p>
      </dgm:t>
    </dgm:pt>
    <dgm:pt modelId="{FD16E8CA-DD40-4B6E-918A-42A65F6B6415}" type="sibTrans" cxnId="{122866A3-70E7-41B9-9C44-6E3C5D4838BB}">
      <dgm:prSet/>
      <dgm:spPr/>
      <dgm:t>
        <a:bodyPr/>
        <a:lstStyle/>
        <a:p>
          <a:endParaRPr lang="en-US" sz="1900"/>
        </a:p>
      </dgm:t>
    </dgm:pt>
    <dgm:pt modelId="{CB61DC2C-BD82-4F7D-8775-D17E74EBEBCE}">
      <dgm:prSet custT="1"/>
      <dgm:spPr/>
      <dgm:t>
        <a:bodyPr/>
        <a:lstStyle/>
        <a:p>
          <a:r>
            <a:rPr lang="en-GB" sz="1900" dirty="0">
              <a:latin typeface="Verdana" panose="020B0604030504040204" pitchFamily="34" charset="0"/>
              <a:ea typeface="Verdana" panose="020B0604030504040204" pitchFamily="34" charset="0"/>
            </a:rPr>
            <a:t>Do tweeting habits differ significantly between politicians of different parties?</a:t>
          </a:r>
          <a:endParaRPr lang="en-US" sz="1900" dirty="0">
            <a:latin typeface="Verdana" panose="020B0604030504040204" pitchFamily="34" charset="0"/>
            <a:ea typeface="Verdana" panose="020B0604030504040204" pitchFamily="34" charset="0"/>
          </a:endParaRPr>
        </a:p>
      </dgm:t>
    </dgm:pt>
    <dgm:pt modelId="{E8995E79-FA9A-4A22-9F91-3BD26FF87E82}" type="parTrans" cxnId="{55FDFBEC-1F50-46C4-83B3-7EBA7EC339B0}">
      <dgm:prSet/>
      <dgm:spPr/>
      <dgm:t>
        <a:bodyPr/>
        <a:lstStyle/>
        <a:p>
          <a:endParaRPr lang="en-US" sz="1900"/>
        </a:p>
      </dgm:t>
    </dgm:pt>
    <dgm:pt modelId="{B980899B-ED17-4B38-8508-9311F4FBC1E7}" type="sibTrans" cxnId="{55FDFBEC-1F50-46C4-83B3-7EBA7EC339B0}">
      <dgm:prSet/>
      <dgm:spPr/>
      <dgm:t>
        <a:bodyPr/>
        <a:lstStyle/>
        <a:p>
          <a:endParaRPr lang="en-US" sz="1900"/>
        </a:p>
      </dgm:t>
    </dgm:pt>
    <dgm:pt modelId="{77502A6D-137D-4344-8C81-650C5914A042}" type="pres">
      <dgm:prSet presAssocID="{52D903B7-7A05-457B-8085-54635DA52E40}" presName="vert0" presStyleCnt="0">
        <dgm:presLayoutVars>
          <dgm:dir/>
          <dgm:animOne val="branch"/>
          <dgm:animLvl val="lvl"/>
        </dgm:presLayoutVars>
      </dgm:prSet>
      <dgm:spPr/>
    </dgm:pt>
    <dgm:pt modelId="{9EF97141-84C6-4C41-A489-550A4D478D43}" type="pres">
      <dgm:prSet presAssocID="{8CB5E0B7-12A3-4443-AF26-D1F7469F1CC1}" presName="thickLine" presStyleLbl="alignNode1" presStyleIdx="0" presStyleCnt="3"/>
      <dgm:spPr/>
    </dgm:pt>
    <dgm:pt modelId="{78E0AF6F-B1B6-4F17-A66F-877EDE5CD71D}" type="pres">
      <dgm:prSet presAssocID="{8CB5E0B7-12A3-4443-AF26-D1F7469F1CC1}" presName="horz1" presStyleCnt="0"/>
      <dgm:spPr/>
    </dgm:pt>
    <dgm:pt modelId="{6131DF4B-DFBB-47BB-BB27-544A092E8797}" type="pres">
      <dgm:prSet presAssocID="{8CB5E0B7-12A3-4443-AF26-D1F7469F1CC1}" presName="tx1" presStyleLbl="revTx" presStyleIdx="0" presStyleCnt="3"/>
      <dgm:spPr/>
    </dgm:pt>
    <dgm:pt modelId="{8AF0B113-7AD4-4B55-B1FC-213FE19D87AF}" type="pres">
      <dgm:prSet presAssocID="{8CB5E0B7-12A3-4443-AF26-D1F7469F1CC1}" presName="vert1" presStyleCnt="0"/>
      <dgm:spPr/>
    </dgm:pt>
    <dgm:pt modelId="{EA590DD6-41E8-407B-84AF-F9F17CA17168}" type="pres">
      <dgm:prSet presAssocID="{0C5A972D-19E1-495D-8309-AE1C72FCBC11}" presName="thickLine" presStyleLbl="alignNode1" presStyleIdx="1" presStyleCnt="3"/>
      <dgm:spPr/>
    </dgm:pt>
    <dgm:pt modelId="{E2D38FE8-65C7-4336-B673-732D0D63ABE0}" type="pres">
      <dgm:prSet presAssocID="{0C5A972D-19E1-495D-8309-AE1C72FCBC11}" presName="horz1" presStyleCnt="0"/>
      <dgm:spPr/>
    </dgm:pt>
    <dgm:pt modelId="{B7BAD852-95FF-491D-A9FB-ADFBD1CFBE9A}" type="pres">
      <dgm:prSet presAssocID="{0C5A972D-19E1-495D-8309-AE1C72FCBC11}" presName="tx1" presStyleLbl="revTx" presStyleIdx="1" presStyleCnt="3"/>
      <dgm:spPr/>
    </dgm:pt>
    <dgm:pt modelId="{7F6DB0A2-2639-44CA-BDBB-48F3AAD08750}" type="pres">
      <dgm:prSet presAssocID="{0C5A972D-19E1-495D-8309-AE1C72FCBC11}" presName="vert1" presStyleCnt="0"/>
      <dgm:spPr/>
    </dgm:pt>
    <dgm:pt modelId="{A0B276C5-B3D0-445D-BEFD-BD37FB20149B}" type="pres">
      <dgm:prSet presAssocID="{CB61DC2C-BD82-4F7D-8775-D17E74EBEBCE}" presName="thickLine" presStyleLbl="alignNode1" presStyleIdx="2" presStyleCnt="3"/>
      <dgm:spPr/>
    </dgm:pt>
    <dgm:pt modelId="{B0989A41-07E3-4048-893E-FDE6A3C28190}" type="pres">
      <dgm:prSet presAssocID="{CB61DC2C-BD82-4F7D-8775-D17E74EBEBCE}" presName="horz1" presStyleCnt="0"/>
      <dgm:spPr/>
    </dgm:pt>
    <dgm:pt modelId="{01C985FC-4CA8-46C4-8B8C-46EB25259DA6}" type="pres">
      <dgm:prSet presAssocID="{CB61DC2C-BD82-4F7D-8775-D17E74EBEBCE}" presName="tx1" presStyleLbl="revTx" presStyleIdx="2" presStyleCnt="3"/>
      <dgm:spPr/>
    </dgm:pt>
    <dgm:pt modelId="{CCE68927-EE36-4DE3-B49E-50F1601DC9CB}" type="pres">
      <dgm:prSet presAssocID="{CB61DC2C-BD82-4F7D-8775-D17E74EBEBCE}" presName="vert1" presStyleCnt="0"/>
      <dgm:spPr/>
    </dgm:pt>
  </dgm:ptLst>
  <dgm:cxnLst>
    <dgm:cxn modelId="{5A830824-6A2F-4171-A2B9-D01E7BB5B364}" type="presOf" srcId="{8CB5E0B7-12A3-4443-AF26-D1F7469F1CC1}" destId="{6131DF4B-DFBB-47BB-BB27-544A092E8797}" srcOrd="0" destOrd="0" presId="urn:microsoft.com/office/officeart/2008/layout/LinedList"/>
    <dgm:cxn modelId="{A5046D59-8A3F-4F59-B92C-8C6CE354C7F8}" type="presOf" srcId="{CB61DC2C-BD82-4F7D-8775-D17E74EBEBCE}" destId="{01C985FC-4CA8-46C4-8B8C-46EB25259DA6}" srcOrd="0" destOrd="0" presId="urn:microsoft.com/office/officeart/2008/layout/LinedList"/>
    <dgm:cxn modelId="{49E0C17A-90E4-4CC0-A97B-75DE0DCC17BF}" type="presOf" srcId="{0C5A972D-19E1-495D-8309-AE1C72FCBC11}" destId="{B7BAD852-95FF-491D-A9FB-ADFBD1CFBE9A}" srcOrd="0" destOrd="0" presId="urn:microsoft.com/office/officeart/2008/layout/LinedList"/>
    <dgm:cxn modelId="{4D400F7D-0AAA-4D61-9733-519D12D2A05A}" srcId="{52D903B7-7A05-457B-8085-54635DA52E40}" destId="{8CB5E0B7-12A3-4443-AF26-D1F7469F1CC1}" srcOrd="0" destOrd="0" parTransId="{CA6C1B55-8538-4F33-9280-4A5F7B26DB9C}" sibTransId="{FE361FCD-8D27-4EC5-8728-A2A047AAFF4B}"/>
    <dgm:cxn modelId="{122866A3-70E7-41B9-9C44-6E3C5D4838BB}" srcId="{52D903B7-7A05-457B-8085-54635DA52E40}" destId="{0C5A972D-19E1-495D-8309-AE1C72FCBC11}" srcOrd="1" destOrd="0" parTransId="{E9E6665C-53C3-4C4D-AE23-C3001CFC80A4}" sibTransId="{FD16E8CA-DD40-4B6E-918A-42A65F6B6415}"/>
    <dgm:cxn modelId="{3A5ECCB3-E29A-4C24-93D7-B16C36799013}" type="presOf" srcId="{52D903B7-7A05-457B-8085-54635DA52E40}" destId="{77502A6D-137D-4344-8C81-650C5914A042}" srcOrd="0" destOrd="0" presId="urn:microsoft.com/office/officeart/2008/layout/LinedList"/>
    <dgm:cxn modelId="{55FDFBEC-1F50-46C4-83B3-7EBA7EC339B0}" srcId="{52D903B7-7A05-457B-8085-54635DA52E40}" destId="{CB61DC2C-BD82-4F7D-8775-D17E74EBEBCE}" srcOrd="2" destOrd="0" parTransId="{E8995E79-FA9A-4A22-9F91-3BD26FF87E82}" sibTransId="{B980899B-ED17-4B38-8508-9311F4FBC1E7}"/>
    <dgm:cxn modelId="{EEAD1C8D-3B69-451A-A2C2-518009A4BFAB}" type="presParOf" srcId="{77502A6D-137D-4344-8C81-650C5914A042}" destId="{9EF97141-84C6-4C41-A489-550A4D478D43}" srcOrd="0" destOrd="0" presId="urn:microsoft.com/office/officeart/2008/layout/LinedList"/>
    <dgm:cxn modelId="{B8DDD7B3-D467-4F0B-9FCD-93108624432A}" type="presParOf" srcId="{77502A6D-137D-4344-8C81-650C5914A042}" destId="{78E0AF6F-B1B6-4F17-A66F-877EDE5CD71D}" srcOrd="1" destOrd="0" presId="urn:microsoft.com/office/officeart/2008/layout/LinedList"/>
    <dgm:cxn modelId="{58DF913B-7C2F-4540-BEEB-C3E46D9431CB}" type="presParOf" srcId="{78E0AF6F-B1B6-4F17-A66F-877EDE5CD71D}" destId="{6131DF4B-DFBB-47BB-BB27-544A092E8797}" srcOrd="0" destOrd="0" presId="urn:microsoft.com/office/officeart/2008/layout/LinedList"/>
    <dgm:cxn modelId="{460952CA-77A1-42E9-9A26-CAD63D1475DE}" type="presParOf" srcId="{78E0AF6F-B1B6-4F17-A66F-877EDE5CD71D}" destId="{8AF0B113-7AD4-4B55-B1FC-213FE19D87AF}" srcOrd="1" destOrd="0" presId="urn:microsoft.com/office/officeart/2008/layout/LinedList"/>
    <dgm:cxn modelId="{3176BC61-5347-4A9A-9579-4523083CD2BC}" type="presParOf" srcId="{77502A6D-137D-4344-8C81-650C5914A042}" destId="{EA590DD6-41E8-407B-84AF-F9F17CA17168}" srcOrd="2" destOrd="0" presId="urn:microsoft.com/office/officeart/2008/layout/LinedList"/>
    <dgm:cxn modelId="{EF081F81-6606-48A2-9B14-50E879B27800}" type="presParOf" srcId="{77502A6D-137D-4344-8C81-650C5914A042}" destId="{E2D38FE8-65C7-4336-B673-732D0D63ABE0}" srcOrd="3" destOrd="0" presId="urn:microsoft.com/office/officeart/2008/layout/LinedList"/>
    <dgm:cxn modelId="{88A7471B-A763-4566-BB4D-504CC084B78C}" type="presParOf" srcId="{E2D38FE8-65C7-4336-B673-732D0D63ABE0}" destId="{B7BAD852-95FF-491D-A9FB-ADFBD1CFBE9A}" srcOrd="0" destOrd="0" presId="urn:microsoft.com/office/officeart/2008/layout/LinedList"/>
    <dgm:cxn modelId="{94EC4E77-A7F1-4035-8337-E46F67BF9FE6}" type="presParOf" srcId="{E2D38FE8-65C7-4336-B673-732D0D63ABE0}" destId="{7F6DB0A2-2639-44CA-BDBB-48F3AAD08750}" srcOrd="1" destOrd="0" presId="urn:microsoft.com/office/officeart/2008/layout/LinedList"/>
    <dgm:cxn modelId="{FFB22813-DF69-4BC9-95BA-B6B2D17B0EB2}" type="presParOf" srcId="{77502A6D-137D-4344-8C81-650C5914A042}" destId="{A0B276C5-B3D0-445D-BEFD-BD37FB20149B}" srcOrd="4" destOrd="0" presId="urn:microsoft.com/office/officeart/2008/layout/LinedList"/>
    <dgm:cxn modelId="{681DFD6E-2C96-4BC2-A8C2-E286E4A78738}" type="presParOf" srcId="{77502A6D-137D-4344-8C81-650C5914A042}" destId="{B0989A41-07E3-4048-893E-FDE6A3C28190}" srcOrd="5" destOrd="0" presId="urn:microsoft.com/office/officeart/2008/layout/LinedList"/>
    <dgm:cxn modelId="{896210D1-7EFB-4D2B-A705-232F4F30523E}" type="presParOf" srcId="{B0989A41-07E3-4048-893E-FDE6A3C28190}" destId="{01C985FC-4CA8-46C4-8B8C-46EB25259DA6}" srcOrd="0" destOrd="0" presId="urn:microsoft.com/office/officeart/2008/layout/LinedList"/>
    <dgm:cxn modelId="{2C6BD01E-0BED-423D-85F4-DA9B9A09CA27}" type="presParOf" srcId="{B0989A41-07E3-4048-893E-FDE6A3C28190}" destId="{CCE68927-EE36-4DE3-B49E-50F1601DC9C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C1B73EC-E00F-4C68-82E0-141789DABA14}" type="doc">
      <dgm:prSet loTypeId="urn:microsoft.com/office/officeart/2008/layout/LinedList" loCatId="list" qsTypeId="urn:microsoft.com/office/officeart/2005/8/quickstyle/simple1" qsCatId="simple" csTypeId="urn:microsoft.com/office/officeart/2005/8/colors/accent4_2" csCatId="accent4" phldr="1"/>
      <dgm:spPr/>
      <dgm:t>
        <a:bodyPr/>
        <a:lstStyle/>
        <a:p>
          <a:endParaRPr lang="en-US"/>
        </a:p>
      </dgm:t>
    </dgm:pt>
    <dgm:pt modelId="{59634A61-2320-453D-89C0-08AB8F4A2851}">
      <dgm:prSet custT="1"/>
      <dgm:spPr/>
      <dgm:t>
        <a:bodyPr/>
        <a:lstStyle/>
        <a:p>
          <a:pPr algn="l"/>
          <a:r>
            <a:rPr lang="en-GB" sz="1900" dirty="0">
              <a:latin typeface="Verdana" panose="020B0604030504040204" pitchFamily="34" charset="0"/>
              <a:ea typeface="Verdana" panose="020B0604030504040204" pitchFamily="34" charset="0"/>
            </a:rPr>
            <a:t>Politicians that tweet across party lines, i.e., engage directly with their political opponents, are more popular (have a higher follower/retweet count) than politicians that only engage with their own side. </a:t>
          </a:r>
        </a:p>
        <a:p>
          <a:pPr algn="l"/>
          <a:r>
            <a:rPr lang="en-US" sz="1900" dirty="0">
              <a:latin typeface="Verdana" panose="020B0604030504040204" pitchFamily="34" charset="0"/>
              <a:ea typeface="Verdana" panose="020B0604030504040204" pitchFamily="34" charset="0"/>
            </a:rPr>
            <a:t>» </a:t>
          </a:r>
          <a:r>
            <a:rPr lang="en-US" sz="1400" dirty="0">
              <a:latin typeface="Verdana" panose="020B0604030504040204" pitchFamily="34" charset="0"/>
              <a:ea typeface="Verdana" panose="020B0604030504040204" pitchFamily="34" charset="0"/>
            </a:rPr>
            <a:t>Useful to know whether it’s worth engaging with political opponents to increase your popularity</a:t>
          </a:r>
        </a:p>
      </dgm:t>
    </dgm:pt>
    <dgm:pt modelId="{A511B6A2-2A66-469F-85D5-159A59DD59EB}" type="parTrans" cxnId="{11FA2484-062F-4FE8-B5FD-A369494D04CC}">
      <dgm:prSet/>
      <dgm:spPr/>
      <dgm:t>
        <a:bodyPr/>
        <a:lstStyle/>
        <a:p>
          <a:endParaRPr lang="en-US"/>
        </a:p>
      </dgm:t>
    </dgm:pt>
    <dgm:pt modelId="{AB2B056D-AFA4-4708-94C2-8F56E1186996}" type="sibTrans" cxnId="{11FA2484-062F-4FE8-B5FD-A369494D04CC}">
      <dgm:prSet/>
      <dgm:spPr/>
      <dgm:t>
        <a:bodyPr/>
        <a:lstStyle/>
        <a:p>
          <a:endParaRPr lang="en-US"/>
        </a:p>
      </dgm:t>
    </dgm:pt>
    <dgm:pt modelId="{1ED5785A-E586-4F28-8480-1C7072E148AD}">
      <dgm:prSet custT="1"/>
      <dgm:spPr/>
      <dgm:t>
        <a:bodyPr/>
        <a:lstStyle/>
        <a:p>
          <a:r>
            <a:rPr lang="en-GB" sz="1900" dirty="0">
              <a:latin typeface="Verdana" panose="020B0604030504040204" pitchFamily="34" charset="0"/>
              <a:ea typeface="Verdana" panose="020B0604030504040204" pitchFamily="34" charset="0"/>
            </a:rPr>
            <a:t>Politicians engage with more contentious topics (e.g., immigration/crime/abortion) at certain times (before elections) and express more polarized opinions.</a:t>
          </a:r>
        </a:p>
        <a:p>
          <a:endParaRPr lang="en-US" sz="2200" dirty="0">
            <a:latin typeface="Verdana" panose="020B0604030504040204" pitchFamily="34" charset="0"/>
            <a:ea typeface="Verdana" panose="020B0604030504040204" pitchFamily="34" charset="0"/>
          </a:endParaRPr>
        </a:p>
      </dgm:t>
    </dgm:pt>
    <dgm:pt modelId="{5436F99E-75A0-4BF9-BE14-E7AD121D0B01}" type="parTrans" cxnId="{BD9878B9-C428-4CE8-873F-5ED5AB0B53AE}">
      <dgm:prSet/>
      <dgm:spPr/>
      <dgm:t>
        <a:bodyPr/>
        <a:lstStyle/>
        <a:p>
          <a:endParaRPr lang="en-US"/>
        </a:p>
      </dgm:t>
    </dgm:pt>
    <dgm:pt modelId="{1094FF7F-4542-4F5F-B5B5-B50AB3C80631}" type="sibTrans" cxnId="{BD9878B9-C428-4CE8-873F-5ED5AB0B53AE}">
      <dgm:prSet/>
      <dgm:spPr/>
      <dgm:t>
        <a:bodyPr/>
        <a:lstStyle/>
        <a:p>
          <a:endParaRPr lang="en-US"/>
        </a:p>
      </dgm:t>
    </dgm:pt>
    <dgm:pt modelId="{03C46E99-C275-4954-9EA5-5AA70C00A4B8}">
      <dgm:prSet custT="1"/>
      <dgm:spPr/>
      <dgm:t>
        <a:bodyPr/>
        <a:lstStyle/>
        <a:p>
          <a:r>
            <a:rPr lang="en-US" sz="1900" dirty="0">
              <a:latin typeface="Verdana" panose="020B0604030504040204" pitchFamily="34" charset="0"/>
              <a:ea typeface="Verdana" panose="020B0604030504040204" pitchFamily="34" charset="0"/>
            </a:rPr>
            <a:t>Sentiments for tweets are mostly neutral or slightly positive.  </a:t>
          </a:r>
        </a:p>
        <a:p>
          <a:r>
            <a:rPr lang="en-US" sz="2200" dirty="0">
              <a:latin typeface="Verdana" panose="020B0604030504040204" pitchFamily="34" charset="0"/>
              <a:ea typeface="Verdana" panose="020B0604030504040204" pitchFamily="34" charset="0"/>
            </a:rPr>
            <a:t>» </a:t>
          </a:r>
          <a:r>
            <a:rPr lang="en-US" sz="1400" dirty="0">
              <a:latin typeface="Verdana" panose="020B0604030504040204" pitchFamily="34" charset="0"/>
              <a:ea typeface="Verdana" panose="020B0604030504040204" pitchFamily="34" charset="0"/>
            </a:rPr>
            <a:t>Useful to know whether it’s worth engaging with political opponents to increase your popularity</a:t>
          </a:r>
        </a:p>
      </dgm:t>
    </dgm:pt>
    <dgm:pt modelId="{2053F231-84E6-4A1C-A343-B7E89BD478DF}" type="parTrans" cxnId="{E1534405-BB2D-46FE-BA35-CDE799A5C38B}">
      <dgm:prSet/>
      <dgm:spPr/>
      <dgm:t>
        <a:bodyPr/>
        <a:lstStyle/>
        <a:p>
          <a:endParaRPr lang="en-GB"/>
        </a:p>
      </dgm:t>
    </dgm:pt>
    <dgm:pt modelId="{F178C86C-469C-454C-BFD1-E026D074A065}" type="sibTrans" cxnId="{E1534405-BB2D-46FE-BA35-CDE799A5C38B}">
      <dgm:prSet/>
      <dgm:spPr/>
      <dgm:t>
        <a:bodyPr/>
        <a:lstStyle/>
        <a:p>
          <a:endParaRPr lang="en-GB"/>
        </a:p>
      </dgm:t>
    </dgm:pt>
    <dgm:pt modelId="{20D3CA91-5A42-4ECB-BB23-B385A3C0BC45}" type="pres">
      <dgm:prSet presAssocID="{0C1B73EC-E00F-4C68-82E0-141789DABA14}" presName="vert0" presStyleCnt="0">
        <dgm:presLayoutVars>
          <dgm:dir/>
          <dgm:animOne val="branch"/>
          <dgm:animLvl val="lvl"/>
        </dgm:presLayoutVars>
      </dgm:prSet>
      <dgm:spPr/>
    </dgm:pt>
    <dgm:pt modelId="{04440D63-D5D7-4F7D-A2E8-892B40FDA97D}" type="pres">
      <dgm:prSet presAssocID="{59634A61-2320-453D-89C0-08AB8F4A2851}" presName="thickLine" presStyleLbl="alignNode1" presStyleIdx="0" presStyleCnt="3"/>
      <dgm:spPr/>
    </dgm:pt>
    <dgm:pt modelId="{EF7DC56F-AE7F-443A-85C7-89FC523D62E0}" type="pres">
      <dgm:prSet presAssocID="{59634A61-2320-453D-89C0-08AB8F4A2851}" presName="horz1" presStyleCnt="0"/>
      <dgm:spPr/>
    </dgm:pt>
    <dgm:pt modelId="{8BEA7C2D-037E-4471-A45F-5E5EEC4DBB2A}" type="pres">
      <dgm:prSet presAssocID="{59634A61-2320-453D-89C0-08AB8F4A2851}" presName="tx1" presStyleLbl="revTx" presStyleIdx="0" presStyleCnt="3"/>
      <dgm:spPr/>
    </dgm:pt>
    <dgm:pt modelId="{7340B72A-8116-49EB-9962-0DE3B76E86DB}" type="pres">
      <dgm:prSet presAssocID="{59634A61-2320-453D-89C0-08AB8F4A2851}" presName="vert1" presStyleCnt="0"/>
      <dgm:spPr/>
    </dgm:pt>
    <dgm:pt modelId="{59EC22F9-78AF-48A3-97E6-D80F5AB487A4}" type="pres">
      <dgm:prSet presAssocID="{1ED5785A-E586-4F28-8480-1C7072E148AD}" presName="thickLine" presStyleLbl="alignNode1" presStyleIdx="1" presStyleCnt="3"/>
      <dgm:spPr/>
    </dgm:pt>
    <dgm:pt modelId="{A5CF02BD-64ED-47A8-85D5-9FA7D1ECAA21}" type="pres">
      <dgm:prSet presAssocID="{1ED5785A-E586-4F28-8480-1C7072E148AD}" presName="horz1" presStyleCnt="0"/>
      <dgm:spPr/>
    </dgm:pt>
    <dgm:pt modelId="{A8E5CE41-C242-49A3-BBB7-1AA441DF0DD0}" type="pres">
      <dgm:prSet presAssocID="{1ED5785A-E586-4F28-8480-1C7072E148AD}" presName="tx1" presStyleLbl="revTx" presStyleIdx="1" presStyleCnt="3"/>
      <dgm:spPr/>
    </dgm:pt>
    <dgm:pt modelId="{BB241BA0-AB0A-43A1-BD11-06200AEDCBE2}" type="pres">
      <dgm:prSet presAssocID="{1ED5785A-E586-4F28-8480-1C7072E148AD}" presName="vert1" presStyleCnt="0"/>
      <dgm:spPr/>
    </dgm:pt>
    <dgm:pt modelId="{8B13988F-F038-42AF-A76F-2CBE4B3CA252}" type="pres">
      <dgm:prSet presAssocID="{03C46E99-C275-4954-9EA5-5AA70C00A4B8}" presName="thickLine" presStyleLbl="alignNode1" presStyleIdx="2" presStyleCnt="3"/>
      <dgm:spPr/>
    </dgm:pt>
    <dgm:pt modelId="{FF930EB7-6CFD-41CA-82B5-A12306884B98}" type="pres">
      <dgm:prSet presAssocID="{03C46E99-C275-4954-9EA5-5AA70C00A4B8}" presName="horz1" presStyleCnt="0"/>
      <dgm:spPr/>
    </dgm:pt>
    <dgm:pt modelId="{1307FACA-30AE-4569-A5A3-48068097BC7B}" type="pres">
      <dgm:prSet presAssocID="{03C46E99-C275-4954-9EA5-5AA70C00A4B8}" presName="tx1" presStyleLbl="revTx" presStyleIdx="2" presStyleCnt="3"/>
      <dgm:spPr/>
    </dgm:pt>
    <dgm:pt modelId="{376DA1D7-7D5F-4876-BACE-8F7A6E1C0550}" type="pres">
      <dgm:prSet presAssocID="{03C46E99-C275-4954-9EA5-5AA70C00A4B8}" presName="vert1" presStyleCnt="0"/>
      <dgm:spPr/>
    </dgm:pt>
  </dgm:ptLst>
  <dgm:cxnLst>
    <dgm:cxn modelId="{E1534405-BB2D-46FE-BA35-CDE799A5C38B}" srcId="{0C1B73EC-E00F-4C68-82E0-141789DABA14}" destId="{03C46E99-C275-4954-9EA5-5AA70C00A4B8}" srcOrd="2" destOrd="0" parTransId="{2053F231-84E6-4A1C-A343-B7E89BD478DF}" sibTransId="{F178C86C-469C-454C-BFD1-E026D074A065}"/>
    <dgm:cxn modelId="{3D489E56-4F09-478F-84DC-88FD322F1A3E}" type="presOf" srcId="{1ED5785A-E586-4F28-8480-1C7072E148AD}" destId="{A8E5CE41-C242-49A3-BBB7-1AA441DF0DD0}" srcOrd="0" destOrd="0" presId="urn:microsoft.com/office/officeart/2008/layout/LinedList"/>
    <dgm:cxn modelId="{11FA2484-062F-4FE8-B5FD-A369494D04CC}" srcId="{0C1B73EC-E00F-4C68-82E0-141789DABA14}" destId="{59634A61-2320-453D-89C0-08AB8F4A2851}" srcOrd="0" destOrd="0" parTransId="{A511B6A2-2A66-469F-85D5-159A59DD59EB}" sibTransId="{AB2B056D-AFA4-4708-94C2-8F56E1186996}"/>
    <dgm:cxn modelId="{0249E685-F2E4-4BDA-8242-F701970B909A}" type="presOf" srcId="{03C46E99-C275-4954-9EA5-5AA70C00A4B8}" destId="{1307FACA-30AE-4569-A5A3-48068097BC7B}" srcOrd="0" destOrd="0" presId="urn:microsoft.com/office/officeart/2008/layout/LinedList"/>
    <dgm:cxn modelId="{BD9878B9-C428-4CE8-873F-5ED5AB0B53AE}" srcId="{0C1B73EC-E00F-4C68-82E0-141789DABA14}" destId="{1ED5785A-E586-4F28-8480-1C7072E148AD}" srcOrd="1" destOrd="0" parTransId="{5436F99E-75A0-4BF9-BE14-E7AD121D0B01}" sibTransId="{1094FF7F-4542-4F5F-B5B5-B50AB3C80631}"/>
    <dgm:cxn modelId="{7447A8E5-5393-4727-BFCF-991A2DB96269}" type="presOf" srcId="{0C1B73EC-E00F-4C68-82E0-141789DABA14}" destId="{20D3CA91-5A42-4ECB-BB23-B385A3C0BC45}" srcOrd="0" destOrd="0" presId="urn:microsoft.com/office/officeart/2008/layout/LinedList"/>
    <dgm:cxn modelId="{6F91C6F7-2CF5-4534-9D79-42DDF8836C7E}" type="presOf" srcId="{59634A61-2320-453D-89C0-08AB8F4A2851}" destId="{8BEA7C2D-037E-4471-A45F-5E5EEC4DBB2A}" srcOrd="0" destOrd="0" presId="urn:microsoft.com/office/officeart/2008/layout/LinedList"/>
    <dgm:cxn modelId="{7E879ABD-2DAF-4839-8128-3F1C0120AC0A}" type="presParOf" srcId="{20D3CA91-5A42-4ECB-BB23-B385A3C0BC45}" destId="{04440D63-D5D7-4F7D-A2E8-892B40FDA97D}" srcOrd="0" destOrd="0" presId="urn:microsoft.com/office/officeart/2008/layout/LinedList"/>
    <dgm:cxn modelId="{AC7E2C7E-6304-4EC4-8346-F4E3B97A4DA1}" type="presParOf" srcId="{20D3CA91-5A42-4ECB-BB23-B385A3C0BC45}" destId="{EF7DC56F-AE7F-443A-85C7-89FC523D62E0}" srcOrd="1" destOrd="0" presId="urn:microsoft.com/office/officeart/2008/layout/LinedList"/>
    <dgm:cxn modelId="{4C7C4338-CCE9-40CA-A665-DB80E3AAFA76}" type="presParOf" srcId="{EF7DC56F-AE7F-443A-85C7-89FC523D62E0}" destId="{8BEA7C2D-037E-4471-A45F-5E5EEC4DBB2A}" srcOrd="0" destOrd="0" presId="urn:microsoft.com/office/officeart/2008/layout/LinedList"/>
    <dgm:cxn modelId="{10F5FE74-1142-4DBF-9E69-F687307F3C2D}" type="presParOf" srcId="{EF7DC56F-AE7F-443A-85C7-89FC523D62E0}" destId="{7340B72A-8116-49EB-9962-0DE3B76E86DB}" srcOrd="1" destOrd="0" presId="urn:microsoft.com/office/officeart/2008/layout/LinedList"/>
    <dgm:cxn modelId="{3C3F7A7E-E924-47E5-8642-C7219CECC1CD}" type="presParOf" srcId="{20D3CA91-5A42-4ECB-BB23-B385A3C0BC45}" destId="{59EC22F9-78AF-48A3-97E6-D80F5AB487A4}" srcOrd="2" destOrd="0" presId="urn:microsoft.com/office/officeart/2008/layout/LinedList"/>
    <dgm:cxn modelId="{41DB916F-6DFE-4DB2-8041-C67750F285BF}" type="presParOf" srcId="{20D3CA91-5A42-4ECB-BB23-B385A3C0BC45}" destId="{A5CF02BD-64ED-47A8-85D5-9FA7D1ECAA21}" srcOrd="3" destOrd="0" presId="urn:microsoft.com/office/officeart/2008/layout/LinedList"/>
    <dgm:cxn modelId="{3804C916-096F-47FF-8351-85ECE3ABA982}" type="presParOf" srcId="{A5CF02BD-64ED-47A8-85D5-9FA7D1ECAA21}" destId="{A8E5CE41-C242-49A3-BBB7-1AA441DF0DD0}" srcOrd="0" destOrd="0" presId="urn:microsoft.com/office/officeart/2008/layout/LinedList"/>
    <dgm:cxn modelId="{78CCF6F0-6C01-4B07-8D4B-B2A0C122440B}" type="presParOf" srcId="{A5CF02BD-64ED-47A8-85D5-9FA7D1ECAA21}" destId="{BB241BA0-AB0A-43A1-BD11-06200AEDCBE2}" srcOrd="1" destOrd="0" presId="urn:microsoft.com/office/officeart/2008/layout/LinedList"/>
    <dgm:cxn modelId="{BE35D9DF-43AD-4E52-BA63-3D56E5A5FE2D}" type="presParOf" srcId="{20D3CA91-5A42-4ECB-BB23-B385A3C0BC45}" destId="{8B13988F-F038-42AF-A76F-2CBE4B3CA252}" srcOrd="4" destOrd="0" presId="urn:microsoft.com/office/officeart/2008/layout/LinedList"/>
    <dgm:cxn modelId="{5BE0F6F3-D220-4AC7-A4D2-F080D8F3724C}" type="presParOf" srcId="{20D3CA91-5A42-4ECB-BB23-B385A3C0BC45}" destId="{FF930EB7-6CFD-41CA-82B5-A12306884B98}" srcOrd="5" destOrd="0" presId="urn:microsoft.com/office/officeart/2008/layout/LinedList"/>
    <dgm:cxn modelId="{C76B381D-C606-4415-8128-E5E89DA6055C}" type="presParOf" srcId="{FF930EB7-6CFD-41CA-82B5-A12306884B98}" destId="{1307FACA-30AE-4569-A5A3-48068097BC7B}" srcOrd="0" destOrd="0" presId="urn:microsoft.com/office/officeart/2008/layout/LinedList"/>
    <dgm:cxn modelId="{F93AD5B0-65A7-435C-9062-C157386C9854}" type="presParOf" srcId="{FF930EB7-6CFD-41CA-82B5-A12306884B98}" destId="{376DA1D7-7D5F-4876-BACE-8F7A6E1C055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C1B73EC-E00F-4C68-82E0-141789DABA14}" type="doc">
      <dgm:prSet loTypeId="urn:microsoft.com/office/officeart/2008/layout/LinedList" loCatId="list" qsTypeId="urn:microsoft.com/office/officeart/2005/8/quickstyle/simple1" qsCatId="simple" csTypeId="urn:microsoft.com/office/officeart/2005/8/colors/accent4_2" csCatId="accent4" phldr="1"/>
      <dgm:spPr/>
      <dgm:t>
        <a:bodyPr/>
        <a:lstStyle/>
        <a:p>
          <a:endParaRPr lang="en-US"/>
        </a:p>
      </dgm:t>
    </dgm:pt>
    <dgm:pt modelId="{59634A61-2320-453D-89C0-08AB8F4A2851}">
      <dgm:prSet custT="1"/>
      <dgm:spPr/>
      <dgm:t>
        <a:bodyPr/>
        <a:lstStyle/>
        <a:p>
          <a:pPr algn="l"/>
          <a:r>
            <a:rPr lang="en-GB" sz="1900" dirty="0">
              <a:latin typeface="Verdana" panose="020B0604030504040204" pitchFamily="34" charset="0"/>
              <a:ea typeface="Verdana" panose="020B0604030504040204" pitchFamily="34" charset="0"/>
            </a:rPr>
            <a:t>Use statistics on the two tables: tweets and users:</a:t>
          </a:r>
        </a:p>
        <a:p>
          <a:pPr algn="l">
            <a:buFont typeface="Wingdings" panose="05000000000000000000" pitchFamily="2" charset="2"/>
            <a:buChar char="Ø"/>
          </a:pPr>
          <a:r>
            <a:rPr lang="en-GB" sz="1400" dirty="0">
              <a:latin typeface="Verdana" panose="020B0604030504040204" pitchFamily="34" charset="0"/>
              <a:ea typeface="Verdana" panose="020B0604030504040204" pitchFamily="34" charset="0"/>
            </a:rPr>
            <a:t>» Find the statistics on user metrics such as RT counts, follower counts, friend counts, etc</a:t>
          </a:r>
        </a:p>
        <a:p>
          <a:pPr algn="l">
            <a:buFont typeface="Wingdings" panose="05000000000000000000" pitchFamily="2" charset="2"/>
            <a:buChar char="Ø"/>
          </a:pPr>
          <a:r>
            <a:rPr lang="en-GB" sz="1400" dirty="0">
              <a:latin typeface="Verdana" panose="020B0604030504040204" pitchFamily="34" charset="0"/>
              <a:ea typeface="Verdana" panose="020B0604030504040204" pitchFamily="34" charset="0"/>
            </a:rPr>
            <a:t>» Join the two tables to correlate user metrics to averaged tweet metrics</a:t>
          </a:r>
        </a:p>
        <a:p>
          <a:pPr algn="l">
            <a:buFont typeface="Wingdings" panose="05000000000000000000" pitchFamily="2" charset="2"/>
            <a:buChar char="Ø"/>
          </a:pPr>
          <a:r>
            <a:rPr lang="en-GB" sz="1400" dirty="0">
              <a:latin typeface="Verdana" panose="020B0604030504040204" pitchFamily="34" charset="0"/>
              <a:ea typeface="Verdana" panose="020B0604030504040204" pitchFamily="34" charset="0"/>
            </a:rPr>
            <a:t>» Find correlations between given metrics as well as created metrics</a:t>
          </a:r>
          <a:endParaRPr lang="en-US" sz="1400" dirty="0">
            <a:latin typeface="Verdana" panose="020B0604030504040204" pitchFamily="34" charset="0"/>
            <a:ea typeface="Verdana" panose="020B0604030504040204" pitchFamily="34" charset="0"/>
          </a:endParaRPr>
        </a:p>
      </dgm:t>
    </dgm:pt>
    <dgm:pt modelId="{A511B6A2-2A66-469F-85D5-159A59DD59EB}" type="parTrans" cxnId="{11FA2484-062F-4FE8-B5FD-A369494D04CC}">
      <dgm:prSet/>
      <dgm:spPr/>
      <dgm:t>
        <a:bodyPr/>
        <a:lstStyle/>
        <a:p>
          <a:endParaRPr lang="en-US"/>
        </a:p>
      </dgm:t>
    </dgm:pt>
    <dgm:pt modelId="{AB2B056D-AFA4-4708-94C2-8F56E1186996}" type="sibTrans" cxnId="{11FA2484-062F-4FE8-B5FD-A369494D04CC}">
      <dgm:prSet/>
      <dgm:spPr/>
      <dgm:t>
        <a:bodyPr/>
        <a:lstStyle/>
        <a:p>
          <a:endParaRPr lang="en-US"/>
        </a:p>
      </dgm:t>
    </dgm:pt>
    <dgm:pt modelId="{1ED5785A-E586-4F28-8480-1C7072E148AD}">
      <dgm:prSet custT="1"/>
      <dgm:spPr/>
      <dgm:t>
        <a:bodyPr/>
        <a:lstStyle/>
        <a:p>
          <a:r>
            <a:rPr lang="en-GB" sz="1900" dirty="0">
              <a:latin typeface="Verdana" panose="020B0604030504040204" pitchFamily="34" charset="0"/>
              <a:ea typeface="Verdana" panose="020B0604030504040204" pitchFamily="34" charset="0"/>
            </a:rPr>
            <a:t>Text analysis:</a:t>
          </a:r>
        </a:p>
        <a:p>
          <a:r>
            <a:rPr lang="en-GB" sz="1400" dirty="0">
              <a:latin typeface="Verdana" panose="020B0604030504040204" pitchFamily="34" charset="0"/>
              <a:ea typeface="Verdana" panose="020B0604030504040204" pitchFamily="34" charset="0"/>
            </a:rPr>
            <a:t>» Word count and frequency analysis</a:t>
          </a:r>
        </a:p>
        <a:p>
          <a:pPr>
            <a:buFont typeface="Wingdings" panose="05000000000000000000" pitchFamily="2" charset="2"/>
            <a:buChar char="Ø"/>
          </a:pPr>
          <a:r>
            <a:rPr lang="en-GB" sz="1400" dirty="0">
              <a:latin typeface="Verdana" panose="020B0604030504040204" pitchFamily="34" charset="0"/>
              <a:ea typeface="Verdana" panose="020B0604030504040204" pitchFamily="34" charset="0"/>
            </a:rPr>
            <a:t>» Sentiment analysis </a:t>
          </a:r>
        </a:p>
        <a:p>
          <a:pPr>
            <a:buFont typeface="Wingdings" panose="05000000000000000000" pitchFamily="2" charset="2"/>
            <a:buChar char="Ø"/>
          </a:pPr>
          <a:r>
            <a:rPr lang="en-GB" sz="1400" dirty="0">
              <a:latin typeface="Verdana" panose="020B0604030504040204" pitchFamily="34" charset="0"/>
              <a:ea typeface="Verdana" panose="020B0604030504040204" pitchFamily="34" charset="0"/>
            </a:rPr>
            <a:t>» Topic modelling using LDA </a:t>
          </a:r>
          <a:endParaRPr lang="en-US" sz="1400" dirty="0">
            <a:latin typeface="Verdana" panose="020B0604030504040204" pitchFamily="34" charset="0"/>
            <a:ea typeface="Verdana" panose="020B0604030504040204" pitchFamily="34" charset="0"/>
          </a:endParaRPr>
        </a:p>
      </dgm:t>
    </dgm:pt>
    <dgm:pt modelId="{5436F99E-75A0-4BF9-BE14-E7AD121D0B01}" type="parTrans" cxnId="{BD9878B9-C428-4CE8-873F-5ED5AB0B53AE}">
      <dgm:prSet/>
      <dgm:spPr/>
      <dgm:t>
        <a:bodyPr/>
        <a:lstStyle/>
        <a:p>
          <a:endParaRPr lang="en-US"/>
        </a:p>
      </dgm:t>
    </dgm:pt>
    <dgm:pt modelId="{1094FF7F-4542-4F5F-B5B5-B50AB3C80631}" type="sibTrans" cxnId="{BD9878B9-C428-4CE8-873F-5ED5AB0B53AE}">
      <dgm:prSet/>
      <dgm:spPr/>
      <dgm:t>
        <a:bodyPr/>
        <a:lstStyle/>
        <a:p>
          <a:endParaRPr lang="en-US"/>
        </a:p>
      </dgm:t>
    </dgm:pt>
    <dgm:pt modelId="{03C46E99-C275-4954-9EA5-5AA70C00A4B8}">
      <dgm:prSet custT="1"/>
      <dgm:spPr/>
      <dgm:t>
        <a:bodyPr/>
        <a:lstStyle/>
        <a:p>
          <a:r>
            <a:rPr lang="en-US" sz="1900" dirty="0">
              <a:latin typeface="Verdana" panose="020B0604030504040204" pitchFamily="34" charset="0"/>
              <a:ea typeface="Verdana" panose="020B0604030504040204" pitchFamily="34" charset="0"/>
            </a:rPr>
            <a:t>Creating new metrics:</a:t>
          </a:r>
        </a:p>
        <a:p>
          <a:r>
            <a:rPr lang="en-US" sz="1400" dirty="0">
              <a:latin typeface="Verdana" panose="020B0604030504040204" pitchFamily="34" charset="0"/>
              <a:ea typeface="Verdana" panose="020B0604030504040204" pitchFamily="34" charset="0"/>
            </a:rPr>
            <a:t>» Which political parties do the users belong to?</a:t>
          </a:r>
        </a:p>
        <a:p>
          <a:r>
            <a:rPr lang="en-US" sz="1400" dirty="0">
              <a:latin typeface="Verdana" panose="020B0604030504040204" pitchFamily="34" charset="0"/>
              <a:ea typeface="Verdana" panose="020B0604030504040204" pitchFamily="34" charset="0"/>
            </a:rPr>
            <a:t>» How often do they mention user belonging to other parties?</a:t>
          </a:r>
        </a:p>
      </dgm:t>
    </dgm:pt>
    <dgm:pt modelId="{2053F231-84E6-4A1C-A343-B7E89BD478DF}" type="parTrans" cxnId="{E1534405-BB2D-46FE-BA35-CDE799A5C38B}">
      <dgm:prSet/>
      <dgm:spPr/>
      <dgm:t>
        <a:bodyPr/>
        <a:lstStyle/>
        <a:p>
          <a:endParaRPr lang="en-GB"/>
        </a:p>
      </dgm:t>
    </dgm:pt>
    <dgm:pt modelId="{F178C86C-469C-454C-BFD1-E026D074A065}" type="sibTrans" cxnId="{E1534405-BB2D-46FE-BA35-CDE799A5C38B}">
      <dgm:prSet/>
      <dgm:spPr/>
      <dgm:t>
        <a:bodyPr/>
        <a:lstStyle/>
        <a:p>
          <a:endParaRPr lang="en-GB"/>
        </a:p>
      </dgm:t>
    </dgm:pt>
    <dgm:pt modelId="{20D3CA91-5A42-4ECB-BB23-B385A3C0BC45}" type="pres">
      <dgm:prSet presAssocID="{0C1B73EC-E00F-4C68-82E0-141789DABA14}" presName="vert0" presStyleCnt="0">
        <dgm:presLayoutVars>
          <dgm:dir/>
          <dgm:animOne val="branch"/>
          <dgm:animLvl val="lvl"/>
        </dgm:presLayoutVars>
      </dgm:prSet>
      <dgm:spPr/>
    </dgm:pt>
    <dgm:pt modelId="{04440D63-D5D7-4F7D-A2E8-892B40FDA97D}" type="pres">
      <dgm:prSet presAssocID="{59634A61-2320-453D-89C0-08AB8F4A2851}" presName="thickLine" presStyleLbl="alignNode1" presStyleIdx="0" presStyleCnt="3"/>
      <dgm:spPr/>
    </dgm:pt>
    <dgm:pt modelId="{EF7DC56F-AE7F-443A-85C7-89FC523D62E0}" type="pres">
      <dgm:prSet presAssocID="{59634A61-2320-453D-89C0-08AB8F4A2851}" presName="horz1" presStyleCnt="0"/>
      <dgm:spPr/>
    </dgm:pt>
    <dgm:pt modelId="{8BEA7C2D-037E-4471-A45F-5E5EEC4DBB2A}" type="pres">
      <dgm:prSet presAssocID="{59634A61-2320-453D-89C0-08AB8F4A2851}" presName="tx1" presStyleLbl="revTx" presStyleIdx="0" presStyleCnt="3"/>
      <dgm:spPr/>
    </dgm:pt>
    <dgm:pt modelId="{7340B72A-8116-49EB-9962-0DE3B76E86DB}" type="pres">
      <dgm:prSet presAssocID="{59634A61-2320-453D-89C0-08AB8F4A2851}" presName="vert1" presStyleCnt="0"/>
      <dgm:spPr/>
    </dgm:pt>
    <dgm:pt modelId="{59EC22F9-78AF-48A3-97E6-D80F5AB487A4}" type="pres">
      <dgm:prSet presAssocID="{1ED5785A-E586-4F28-8480-1C7072E148AD}" presName="thickLine" presStyleLbl="alignNode1" presStyleIdx="1" presStyleCnt="3"/>
      <dgm:spPr/>
    </dgm:pt>
    <dgm:pt modelId="{A5CF02BD-64ED-47A8-85D5-9FA7D1ECAA21}" type="pres">
      <dgm:prSet presAssocID="{1ED5785A-E586-4F28-8480-1C7072E148AD}" presName="horz1" presStyleCnt="0"/>
      <dgm:spPr/>
    </dgm:pt>
    <dgm:pt modelId="{A8E5CE41-C242-49A3-BBB7-1AA441DF0DD0}" type="pres">
      <dgm:prSet presAssocID="{1ED5785A-E586-4F28-8480-1C7072E148AD}" presName="tx1" presStyleLbl="revTx" presStyleIdx="1" presStyleCnt="3"/>
      <dgm:spPr/>
    </dgm:pt>
    <dgm:pt modelId="{BB241BA0-AB0A-43A1-BD11-06200AEDCBE2}" type="pres">
      <dgm:prSet presAssocID="{1ED5785A-E586-4F28-8480-1C7072E148AD}" presName="vert1" presStyleCnt="0"/>
      <dgm:spPr/>
    </dgm:pt>
    <dgm:pt modelId="{8B13988F-F038-42AF-A76F-2CBE4B3CA252}" type="pres">
      <dgm:prSet presAssocID="{03C46E99-C275-4954-9EA5-5AA70C00A4B8}" presName="thickLine" presStyleLbl="alignNode1" presStyleIdx="2" presStyleCnt="3"/>
      <dgm:spPr/>
    </dgm:pt>
    <dgm:pt modelId="{FF930EB7-6CFD-41CA-82B5-A12306884B98}" type="pres">
      <dgm:prSet presAssocID="{03C46E99-C275-4954-9EA5-5AA70C00A4B8}" presName="horz1" presStyleCnt="0"/>
      <dgm:spPr/>
    </dgm:pt>
    <dgm:pt modelId="{1307FACA-30AE-4569-A5A3-48068097BC7B}" type="pres">
      <dgm:prSet presAssocID="{03C46E99-C275-4954-9EA5-5AA70C00A4B8}" presName="tx1" presStyleLbl="revTx" presStyleIdx="2" presStyleCnt="3"/>
      <dgm:spPr/>
    </dgm:pt>
    <dgm:pt modelId="{376DA1D7-7D5F-4876-BACE-8F7A6E1C0550}" type="pres">
      <dgm:prSet presAssocID="{03C46E99-C275-4954-9EA5-5AA70C00A4B8}" presName="vert1" presStyleCnt="0"/>
      <dgm:spPr/>
    </dgm:pt>
  </dgm:ptLst>
  <dgm:cxnLst>
    <dgm:cxn modelId="{E1534405-BB2D-46FE-BA35-CDE799A5C38B}" srcId="{0C1B73EC-E00F-4C68-82E0-141789DABA14}" destId="{03C46E99-C275-4954-9EA5-5AA70C00A4B8}" srcOrd="2" destOrd="0" parTransId="{2053F231-84E6-4A1C-A343-B7E89BD478DF}" sibTransId="{F178C86C-469C-454C-BFD1-E026D074A065}"/>
    <dgm:cxn modelId="{3D489E56-4F09-478F-84DC-88FD322F1A3E}" type="presOf" srcId="{1ED5785A-E586-4F28-8480-1C7072E148AD}" destId="{A8E5CE41-C242-49A3-BBB7-1AA441DF0DD0}" srcOrd="0" destOrd="0" presId="urn:microsoft.com/office/officeart/2008/layout/LinedList"/>
    <dgm:cxn modelId="{11FA2484-062F-4FE8-B5FD-A369494D04CC}" srcId="{0C1B73EC-E00F-4C68-82E0-141789DABA14}" destId="{59634A61-2320-453D-89C0-08AB8F4A2851}" srcOrd="0" destOrd="0" parTransId="{A511B6A2-2A66-469F-85D5-159A59DD59EB}" sibTransId="{AB2B056D-AFA4-4708-94C2-8F56E1186996}"/>
    <dgm:cxn modelId="{0249E685-F2E4-4BDA-8242-F701970B909A}" type="presOf" srcId="{03C46E99-C275-4954-9EA5-5AA70C00A4B8}" destId="{1307FACA-30AE-4569-A5A3-48068097BC7B}" srcOrd="0" destOrd="0" presId="urn:microsoft.com/office/officeart/2008/layout/LinedList"/>
    <dgm:cxn modelId="{BD9878B9-C428-4CE8-873F-5ED5AB0B53AE}" srcId="{0C1B73EC-E00F-4C68-82E0-141789DABA14}" destId="{1ED5785A-E586-4F28-8480-1C7072E148AD}" srcOrd="1" destOrd="0" parTransId="{5436F99E-75A0-4BF9-BE14-E7AD121D0B01}" sibTransId="{1094FF7F-4542-4F5F-B5B5-B50AB3C80631}"/>
    <dgm:cxn modelId="{7447A8E5-5393-4727-BFCF-991A2DB96269}" type="presOf" srcId="{0C1B73EC-E00F-4C68-82E0-141789DABA14}" destId="{20D3CA91-5A42-4ECB-BB23-B385A3C0BC45}" srcOrd="0" destOrd="0" presId="urn:microsoft.com/office/officeart/2008/layout/LinedList"/>
    <dgm:cxn modelId="{6F91C6F7-2CF5-4534-9D79-42DDF8836C7E}" type="presOf" srcId="{59634A61-2320-453D-89C0-08AB8F4A2851}" destId="{8BEA7C2D-037E-4471-A45F-5E5EEC4DBB2A}" srcOrd="0" destOrd="0" presId="urn:microsoft.com/office/officeart/2008/layout/LinedList"/>
    <dgm:cxn modelId="{7E879ABD-2DAF-4839-8128-3F1C0120AC0A}" type="presParOf" srcId="{20D3CA91-5A42-4ECB-BB23-B385A3C0BC45}" destId="{04440D63-D5D7-4F7D-A2E8-892B40FDA97D}" srcOrd="0" destOrd="0" presId="urn:microsoft.com/office/officeart/2008/layout/LinedList"/>
    <dgm:cxn modelId="{AC7E2C7E-6304-4EC4-8346-F4E3B97A4DA1}" type="presParOf" srcId="{20D3CA91-5A42-4ECB-BB23-B385A3C0BC45}" destId="{EF7DC56F-AE7F-443A-85C7-89FC523D62E0}" srcOrd="1" destOrd="0" presId="urn:microsoft.com/office/officeart/2008/layout/LinedList"/>
    <dgm:cxn modelId="{4C7C4338-CCE9-40CA-A665-DB80E3AAFA76}" type="presParOf" srcId="{EF7DC56F-AE7F-443A-85C7-89FC523D62E0}" destId="{8BEA7C2D-037E-4471-A45F-5E5EEC4DBB2A}" srcOrd="0" destOrd="0" presId="urn:microsoft.com/office/officeart/2008/layout/LinedList"/>
    <dgm:cxn modelId="{10F5FE74-1142-4DBF-9E69-F687307F3C2D}" type="presParOf" srcId="{EF7DC56F-AE7F-443A-85C7-89FC523D62E0}" destId="{7340B72A-8116-49EB-9962-0DE3B76E86DB}" srcOrd="1" destOrd="0" presId="urn:microsoft.com/office/officeart/2008/layout/LinedList"/>
    <dgm:cxn modelId="{3C3F7A7E-E924-47E5-8642-C7219CECC1CD}" type="presParOf" srcId="{20D3CA91-5A42-4ECB-BB23-B385A3C0BC45}" destId="{59EC22F9-78AF-48A3-97E6-D80F5AB487A4}" srcOrd="2" destOrd="0" presId="urn:microsoft.com/office/officeart/2008/layout/LinedList"/>
    <dgm:cxn modelId="{41DB916F-6DFE-4DB2-8041-C67750F285BF}" type="presParOf" srcId="{20D3CA91-5A42-4ECB-BB23-B385A3C0BC45}" destId="{A5CF02BD-64ED-47A8-85D5-9FA7D1ECAA21}" srcOrd="3" destOrd="0" presId="urn:microsoft.com/office/officeart/2008/layout/LinedList"/>
    <dgm:cxn modelId="{3804C916-096F-47FF-8351-85ECE3ABA982}" type="presParOf" srcId="{A5CF02BD-64ED-47A8-85D5-9FA7D1ECAA21}" destId="{A8E5CE41-C242-49A3-BBB7-1AA441DF0DD0}" srcOrd="0" destOrd="0" presId="urn:microsoft.com/office/officeart/2008/layout/LinedList"/>
    <dgm:cxn modelId="{78CCF6F0-6C01-4B07-8D4B-B2A0C122440B}" type="presParOf" srcId="{A5CF02BD-64ED-47A8-85D5-9FA7D1ECAA21}" destId="{BB241BA0-AB0A-43A1-BD11-06200AEDCBE2}" srcOrd="1" destOrd="0" presId="urn:microsoft.com/office/officeart/2008/layout/LinedList"/>
    <dgm:cxn modelId="{BE35D9DF-43AD-4E52-BA63-3D56E5A5FE2D}" type="presParOf" srcId="{20D3CA91-5A42-4ECB-BB23-B385A3C0BC45}" destId="{8B13988F-F038-42AF-A76F-2CBE4B3CA252}" srcOrd="4" destOrd="0" presId="urn:microsoft.com/office/officeart/2008/layout/LinedList"/>
    <dgm:cxn modelId="{5BE0F6F3-D220-4AC7-A4D2-F080D8F3724C}" type="presParOf" srcId="{20D3CA91-5A42-4ECB-BB23-B385A3C0BC45}" destId="{FF930EB7-6CFD-41CA-82B5-A12306884B98}" srcOrd="5" destOrd="0" presId="urn:microsoft.com/office/officeart/2008/layout/LinedList"/>
    <dgm:cxn modelId="{C76B381D-C606-4415-8128-E5E89DA6055C}" type="presParOf" srcId="{FF930EB7-6CFD-41CA-82B5-A12306884B98}" destId="{1307FACA-30AE-4569-A5A3-48068097BC7B}" srcOrd="0" destOrd="0" presId="urn:microsoft.com/office/officeart/2008/layout/LinedList"/>
    <dgm:cxn modelId="{F93AD5B0-65A7-435C-9062-C157386C9854}" type="presParOf" srcId="{FF930EB7-6CFD-41CA-82B5-A12306884B98}" destId="{376DA1D7-7D5F-4876-BACE-8F7A6E1C055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141F241-424D-40D4-AB1A-41374BE58B36}"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E452ECFF-15E5-4D79-A537-DB6BCCD37B3B}">
      <dgm:prSet/>
      <dgm:spPr/>
      <dgm:t>
        <a:bodyPr/>
        <a:lstStyle/>
        <a:p>
          <a:r>
            <a:rPr lang="en-GB"/>
            <a:t>The most important task – update the dataset with more recent data!</a:t>
          </a:r>
          <a:endParaRPr lang="en-US"/>
        </a:p>
      </dgm:t>
    </dgm:pt>
    <dgm:pt modelId="{F88F8A71-51B9-4A83-97EA-24D7A4DB4CC9}" type="parTrans" cxnId="{65E6DF61-EB4E-4633-8D0B-CE3D96FA5325}">
      <dgm:prSet/>
      <dgm:spPr/>
      <dgm:t>
        <a:bodyPr/>
        <a:lstStyle/>
        <a:p>
          <a:endParaRPr lang="en-US"/>
        </a:p>
      </dgm:t>
    </dgm:pt>
    <dgm:pt modelId="{B12D9B2F-F11A-41AD-B4F9-15089D9652A2}" type="sibTrans" cxnId="{65E6DF61-EB4E-4633-8D0B-CE3D96FA5325}">
      <dgm:prSet/>
      <dgm:spPr/>
      <dgm:t>
        <a:bodyPr/>
        <a:lstStyle/>
        <a:p>
          <a:endParaRPr lang="en-US"/>
        </a:p>
      </dgm:t>
    </dgm:pt>
    <dgm:pt modelId="{7B6E8775-6452-4C86-8D1D-2E6703CF54BE}">
      <dgm:prSet/>
      <dgm:spPr/>
      <dgm:t>
        <a:bodyPr/>
        <a:lstStyle/>
        <a:p>
          <a:r>
            <a:rPr lang="en-GB"/>
            <a:t>This will make it one order of magnitude larger (at least) so that we can determine correlations more accurately</a:t>
          </a:r>
          <a:endParaRPr lang="en-US"/>
        </a:p>
      </dgm:t>
    </dgm:pt>
    <dgm:pt modelId="{00E6C2FE-78A1-4341-9A52-5837E07EE9E2}" type="parTrans" cxnId="{00B3228B-63F1-4D39-BA91-B627C1C659C3}">
      <dgm:prSet/>
      <dgm:spPr/>
      <dgm:t>
        <a:bodyPr/>
        <a:lstStyle/>
        <a:p>
          <a:endParaRPr lang="en-US"/>
        </a:p>
      </dgm:t>
    </dgm:pt>
    <dgm:pt modelId="{ABDED748-6BA2-4534-A173-B61783EAFE31}" type="sibTrans" cxnId="{00B3228B-63F1-4D39-BA91-B627C1C659C3}">
      <dgm:prSet/>
      <dgm:spPr/>
      <dgm:t>
        <a:bodyPr/>
        <a:lstStyle/>
        <a:p>
          <a:endParaRPr lang="en-US"/>
        </a:p>
      </dgm:t>
    </dgm:pt>
    <dgm:pt modelId="{7A9557DF-9341-44AB-9140-E845F9A08668}">
      <dgm:prSet/>
      <dgm:spPr/>
      <dgm:t>
        <a:bodyPr/>
        <a:lstStyle/>
        <a:p>
          <a:r>
            <a:rPr lang="en-GB"/>
            <a:t>Behaviour might have changed as more and more people used Twitter to express themselves</a:t>
          </a:r>
          <a:endParaRPr lang="en-US"/>
        </a:p>
      </dgm:t>
    </dgm:pt>
    <dgm:pt modelId="{F13C33D6-7551-43EA-8BDB-7E1B9DDA4302}" type="parTrans" cxnId="{770D9C2A-B137-439B-B5D0-883DB9409F6E}">
      <dgm:prSet/>
      <dgm:spPr/>
      <dgm:t>
        <a:bodyPr/>
        <a:lstStyle/>
        <a:p>
          <a:endParaRPr lang="en-US"/>
        </a:p>
      </dgm:t>
    </dgm:pt>
    <dgm:pt modelId="{8F3BC5F3-F31E-4C96-836D-8465B8471910}" type="sibTrans" cxnId="{770D9C2A-B137-439B-B5D0-883DB9409F6E}">
      <dgm:prSet/>
      <dgm:spPr/>
      <dgm:t>
        <a:bodyPr/>
        <a:lstStyle/>
        <a:p>
          <a:endParaRPr lang="en-US"/>
        </a:p>
      </dgm:t>
    </dgm:pt>
    <dgm:pt modelId="{5B1847A4-D708-481A-AD66-61254BA26DB4}">
      <dgm:prSet/>
      <dgm:spPr/>
      <dgm:t>
        <a:bodyPr/>
        <a:lstStyle/>
        <a:p>
          <a:r>
            <a:rPr lang="en-GB"/>
            <a:t>Take electoral success metrics into the picture</a:t>
          </a:r>
          <a:endParaRPr lang="en-US"/>
        </a:p>
      </dgm:t>
    </dgm:pt>
    <dgm:pt modelId="{4EF20E75-BC5C-48D7-92E8-D4E69CFCA1EA}" type="parTrans" cxnId="{116D46C8-BD21-4D8B-9BFC-9AE2FC35B884}">
      <dgm:prSet/>
      <dgm:spPr/>
      <dgm:t>
        <a:bodyPr/>
        <a:lstStyle/>
        <a:p>
          <a:endParaRPr lang="en-US"/>
        </a:p>
      </dgm:t>
    </dgm:pt>
    <dgm:pt modelId="{5720029B-2417-4134-8D91-79380979DB17}" type="sibTrans" cxnId="{116D46C8-BD21-4D8B-9BFC-9AE2FC35B884}">
      <dgm:prSet/>
      <dgm:spPr/>
      <dgm:t>
        <a:bodyPr/>
        <a:lstStyle/>
        <a:p>
          <a:endParaRPr lang="en-US"/>
        </a:p>
      </dgm:t>
    </dgm:pt>
    <dgm:pt modelId="{E47D5047-7FA5-4979-9341-DD521C97ACF2}">
      <dgm:prSet/>
      <dgm:spPr/>
      <dgm:t>
        <a:bodyPr/>
        <a:lstStyle/>
        <a:p>
          <a:r>
            <a:rPr lang="en-GB"/>
            <a:t>So far, we’ve been looking at general tweeting habits and which metrics correlate with Twitter popularity; we would like to know which metrics correlate with electoral success (vote share increase/decrease, etc)</a:t>
          </a:r>
          <a:endParaRPr lang="en-US"/>
        </a:p>
      </dgm:t>
    </dgm:pt>
    <dgm:pt modelId="{0641AAF1-BE01-45FE-9679-ACA32658ED43}" type="parTrans" cxnId="{0369D663-065B-4101-A589-E217B2AD6673}">
      <dgm:prSet/>
      <dgm:spPr/>
      <dgm:t>
        <a:bodyPr/>
        <a:lstStyle/>
        <a:p>
          <a:endParaRPr lang="en-US"/>
        </a:p>
      </dgm:t>
    </dgm:pt>
    <dgm:pt modelId="{3A4FBE46-2D15-4EAA-9430-278837343D8F}" type="sibTrans" cxnId="{0369D663-065B-4101-A589-E217B2AD6673}">
      <dgm:prSet/>
      <dgm:spPr/>
      <dgm:t>
        <a:bodyPr/>
        <a:lstStyle/>
        <a:p>
          <a:endParaRPr lang="en-US"/>
        </a:p>
      </dgm:t>
    </dgm:pt>
    <dgm:pt modelId="{A60CAF02-B94B-45EB-B132-16C1DE083A69}">
      <dgm:prSet/>
      <dgm:spPr/>
      <dgm:t>
        <a:bodyPr/>
        <a:lstStyle/>
        <a:p>
          <a:r>
            <a:rPr lang="en-GB"/>
            <a:t>Build statistics for each individual political tweeter</a:t>
          </a:r>
          <a:endParaRPr lang="en-US"/>
        </a:p>
      </dgm:t>
    </dgm:pt>
    <dgm:pt modelId="{889CB41F-D4C5-4489-B377-8BD157D412FC}" type="parTrans" cxnId="{C2113547-4852-45D2-9B4E-E5C64534DD95}">
      <dgm:prSet/>
      <dgm:spPr/>
      <dgm:t>
        <a:bodyPr/>
        <a:lstStyle/>
        <a:p>
          <a:endParaRPr lang="en-US"/>
        </a:p>
      </dgm:t>
    </dgm:pt>
    <dgm:pt modelId="{7DD73AD2-11A7-4ED8-9E03-B9EBCAD257A5}" type="sibTrans" cxnId="{C2113547-4852-45D2-9B4E-E5C64534DD95}">
      <dgm:prSet/>
      <dgm:spPr/>
      <dgm:t>
        <a:bodyPr/>
        <a:lstStyle/>
        <a:p>
          <a:endParaRPr lang="en-US"/>
        </a:p>
      </dgm:t>
    </dgm:pt>
    <dgm:pt modelId="{F87BD39F-7895-4137-B6D1-BAFE6AF26630}">
      <dgm:prSet/>
      <dgm:spPr/>
      <dgm:t>
        <a:bodyPr/>
        <a:lstStyle/>
        <a:p>
          <a:r>
            <a:rPr lang="en-GB"/>
            <a:t>With many more tweets at our disposal, we can build a network analysis model that we can use to predict the likelihood of a person tweeting at another person and how likely they are to sound off on a particular topic</a:t>
          </a:r>
          <a:endParaRPr lang="en-US"/>
        </a:p>
      </dgm:t>
    </dgm:pt>
    <dgm:pt modelId="{F8BDC682-CB83-4F03-B589-599208ECF2E9}" type="parTrans" cxnId="{EA1F6CF6-C021-4077-8B64-0F196D920EC3}">
      <dgm:prSet/>
      <dgm:spPr/>
      <dgm:t>
        <a:bodyPr/>
        <a:lstStyle/>
        <a:p>
          <a:endParaRPr lang="en-US"/>
        </a:p>
      </dgm:t>
    </dgm:pt>
    <dgm:pt modelId="{E7B9E808-0FF4-454E-9213-4C449E4557D9}" type="sibTrans" cxnId="{EA1F6CF6-C021-4077-8B64-0F196D920EC3}">
      <dgm:prSet/>
      <dgm:spPr/>
      <dgm:t>
        <a:bodyPr/>
        <a:lstStyle/>
        <a:p>
          <a:endParaRPr lang="en-US"/>
        </a:p>
      </dgm:t>
    </dgm:pt>
    <dgm:pt modelId="{729A08F5-B25C-43AA-9522-01C4336CED61}" type="pres">
      <dgm:prSet presAssocID="{2141F241-424D-40D4-AB1A-41374BE58B36}" presName="root" presStyleCnt="0">
        <dgm:presLayoutVars>
          <dgm:dir/>
          <dgm:resizeHandles val="exact"/>
        </dgm:presLayoutVars>
      </dgm:prSet>
      <dgm:spPr/>
    </dgm:pt>
    <dgm:pt modelId="{936BB676-EBA9-48F8-83C2-97AEDECA5EA0}" type="pres">
      <dgm:prSet presAssocID="{E452ECFF-15E5-4D79-A537-DB6BCCD37B3B}" presName="compNode" presStyleCnt="0"/>
      <dgm:spPr/>
    </dgm:pt>
    <dgm:pt modelId="{F7A9AECD-AE8B-4A72-B1A3-9B7439B96C97}" type="pres">
      <dgm:prSet presAssocID="{E452ECFF-15E5-4D79-A537-DB6BCCD37B3B}" presName="bgRect" presStyleLbl="bgShp" presStyleIdx="0" presStyleCnt="3"/>
      <dgm:spPr/>
    </dgm:pt>
    <dgm:pt modelId="{6D33A42B-7C08-48E8-86B5-6E2F0490147C}" type="pres">
      <dgm:prSet presAssocID="{E452ECFF-15E5-4D79-A537-DB6BCCD37B3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CB918906-B9B0-4565-B1E2-95A05C71E295}" type="pres">
      <dgm:prSet presAssocID="{E452ECFF-15E5-4D79-A537-DB6BCCD37B3B}" presName="spaceRect" presStyleCnt="0"/>
      <dgm:spPr/>
    </dgm:pt>
    <dgm:pt modelId="{E4C81F45-5038-45F2-9F79-3E98F6A5A81D}" type="pres">
      <dgm:prSet presAssocID="{E452ECFF-15E5-4D79-A537-DB6BCCD37B3B}" presName="parTx" presStyleLbl="revTx" presStyleIdx="0" presStyleCnt="6">
        <dgm:presLayoutVars>
          <dgm:chMax val="0"/>
          <dgm:chPref val="0"/>
        </dgm:presLayoutVars>
      </dgm:prSet>
      <dgm:spPr/>
    </dgm:pt>
    <dgm:pt modelId="{6842D42D-7128-4FDF-9BFE-0A7436055F9A}" type="pres">
      <dgm:prSet presAssocID="{E452ECFF-15E5-4D79-A537-DB6BCCD37B3B}" presName="desTx" presStyleLbl="revTx" presStyleIdx="1" presStyleCnt="6">
        <dgm:presLayoutVars/>
      </dgm:prSet>
      <dgm:spPr/>
    </dgm:pt>
    <dgm:pt modelId="{B6776EFD-21B7-4DA3-B9C2-829DC65C9D80}" type="pres">
      <dgm:prSet presAssocID="{B12D9B2F-F11A-41AD-B4F9-15089D9652A2}" presName="sibTrans" presStyleCnt="0"/>
      <dgm:spPr/>
    </dgm:pt>
    <dgm:pt modelId="{9C0A575D-DFFD-4563-A99B-BEE01EC9DC24}" type="pres">
      <dgm:prSet presAssocID="{5B1847A4-D708-481A-AD66-61254BA26DB4}" presName="compNode" presStyleCnt="0"/>
      <dgm:spPr/>
    </dgm:pt>
    <dgm:pt modelId="{766B31D8-F877-43E7-BEA7-215A44A3F6AD}" type="pres">
      <dgm:prSet presAssocID="{5B1847A4-D708-481A-AD66-61254BA26DB4}" presName="bgRect" presStyleLbl="bgShp" presStyleIdx="1" presStyleCnt="3"/>
      <dgm:spPr/>
    </dgm:pt>
    <dgm:pt modelId="{6DAF80F4-5075-4B05-9EA9-E695954BCE88}" type="pres">
      <dgm:prSet presAssocID="{5B1847A4-D708-481A-AD66-61254BA26DB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27BABD9E-FDD0-4410-9A5B-455DBC819616}" type="pres">
      <dgm:prSet presAssocID="{5B1847A4-D708-481A-AD66-61254BA26DB4}" presName="spaceRect" presStyleCnt="0"/>
      <dgm:spPr/>
    </dgm:pt>
    <dgm:pt modelId="{A0DE163B-F333-4EBD-9AC5-0330CFC0C52B}" type="pres">
      <dgm:prSet presAssocID="{5B1847A4-D708-481A-AD66-61254BA26DB4}" presName="parTx" presStyleLbl="revTx" presStyleIdx="2" presStyleCnt="6">
        <dgm:presLayoutVars>
          <dgm:chMax val="0"/>
          <dgm:chPref val="0"/>
        </dgm:presLayoutVars>
      </dgm:prSet>
      <dgm:spPr/>
    </dgm:pt>
    <dgm:pt modelId="{FFFCDC79-497E-4539-9618-BA7DE02B2CE7}" type="pres">
      <dgm:prSet presAssocID="{5B1847A4-D708-481A-AD66-61254BA26DB4}" presName="desTx" presStyleLbl="revTx" presStyleIdx="3" presStyleCnt="6">
        <dgm:presLayoutVars/>
      </dgm:prSet>
      <dgm:spPr/>
    </dgm:pt>
    <dgm:pt modelId="{05879973-F432-44B7-ACB6-BB6FE72C4155}" type="pres">
      <dgm:prSet presAssocID="{5720029B-2417-4134-8D91-79380979DB17}" presName="sibTrans" presStyleCnt="0"/>
      <dgm:spPr/>
    </dgm:pt>
    <dgm:pt modelId="{671F3F4A-B365-45FC-B4CC-BF6EE98CBA44}" type="pres">
      <dgm:prSet presAssocID="{A60CAF02-B94B-45EB-B132-16C1DE083A69}" presName="compNode" presStyleCnt="0"/>
      <dgm:spPr/>
    </dgm:pt>
    <dgm:pt modelId="{B9CE26E7-997D-4D1A-98D3-A9EE515F1596}" type="pres">
      <dgm:prSet presAssocID="{A60CAF02-B94B-45EB-B132-16C1DE083A69}" presName="bgRect" presStyleLbl="bgShp" presStyleIdx="2" presStyleCnt="3"/>
      <dgm:spPr/>
    </dgm:pt>
    <dgm:pt modelId="{81CB84B7-DD55-479B-A644-47496A4CAA47}" type="pres">
      <dgm:prSet presAssocID="{A60CAF02-B94B-45EB-B132-16C1DE083A6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 Network"/>
        </a:ext>
      </dgm:extLst>
    </dgm:pt>
    <dgm:pt modelId="{6C21B2EA-E2B6-4AE7-8F04-B7F2237FFFE8}" type="pres">
      <dgm:prSet presAssocID="{A60CAF02-B94B-45EB-B132-16C1DE083A69}" presName="spaceRect" presStyleCnt="0"/>
      <dgm:spPr/>
    </dgm:pt>
    <dgm:pt modelId="{B0C2AB5C-4640-4CAB-82ED-5FC4457509D0}" type="pres">
      <dgm:prSet presAssocID="{A60CAF02-B94B-45EB-B132-16C1DE083A69}" presName="parTx" presStyleLbl="revTx" presStyleIdx="4" presStyleCnt="6">
        <dgm:presLayoutVars>
          <dgm:chMax val="0"/>
          <dgm:chPref val="0"/>
        </dgm:presLayoutVars>
      </dgm:prSet>
      <dgm:spPr/>
    </dgm:pt>
    <dgm:pt modelId="{33528ED3-AC2C-461C-8AE2-4921088F4FCE}" type="pres">
      <dgm:prSet presAssocID="{A60CAF02-B94B-45EB-B132-16C1DE083A69}" presName="desTx" presStyleLbl="revTx" presStyleIdx="5" presStyleCnt="6">
        <dgm:presLayoutVars/>
      </dgm:prSet>
      <dgm:spPr/>
    </dgm:pt>
  </dgm:ptLst>
  <dgm:cxnLst>
    <dgm:cxn modelId="{C5146111-37FC-4DCE-94DD-A6D871FDA0BB}" type="presOf" srcId="{2141F241-424D-40D4-AB1A-41374BE58B36}" destId="{729A08F5-B25C-43AA-9522-01C4336CED61}" srcOrd="0" destOrd="0" presId="urn:microsoft.com/office/officeart/2018/2/layout/IconVerticalSolidList"/>
    <dgm:cxn modelId="{BC4A1819-3046-4F1B-A58B-01510785BE71}" type="presOf" srcId="{7B6E8775-6452-4C86-8D1D-2E6703CF54BE}" destId="{6842D42D-7128-4FDF-9BFE-0A7436055F9A}" srcOrd="0" destOrd="0" presId="urn:microsoft.com/office/officeart/2018/2/layout/IconVerticalSolidList"/>
    <dgm:cxn modelId="{770D9C2A-B137-439B-B5D0-883DB9409F6E}" srcId="{E452ECFF-15E5-4D79-A537-DB6BCCD37B3B}" destId="{7A9557DF-9341-44AB-9140-E845F9A08668}" srcOrd="1" destOrd="0" parTransId="{F13C33D6-7551-43EA-8BDB-7E1B9DDA4302}" sibTransId="{8F3BC5F3-F31E-4C96-836D-8465B8471910}"/>
    <dgm:cxn modelId="{65E6DF61-EB4E-4633-8D0B-CE3D96FA5325}" srcId="{2141F241-424D-40D4-AB1A-41374BE58B36}" destId="{E452ECFF-15E5-4D79-A537-DB6BCCD37B3B}" srcOrd="0" destOrd="0" parTransId="{F88F8A71-51B9-4A83-97EA-24D7A4DB4CC9}" sibTransId="{B12D9B2F-F11A-41AD-B4F9-15089D9652A2}"/>
    <dgm:cxn modelId="{0369D663-065B-4101-A589-E217B2AD6673}" srcId="{5B1847A4-D708-481A-AD66-61254BA26DB4}" destId="{E47D5047-7FA5-4979-9341-DD521C97ACF2}" srcOrd="0" destOrd="0" parTransId="{0641AAF1-BE01-45FE-9679-ACA32658ED43}" sibTransId="{3A4FBE46-2D15-4EAA-9430-278837343D8F}"/>
    <dgm:cxn modelId="{C2113547-4852-45D2-9B4E-E5C64534DD95}" srcId="{2141F241-424D-40D4-AB1A-41374BE58B36}" destId="{A60CAF02-B94B-45EB-B132-16C1DE083A69}" srcOrd="2" destOrd="0" parTransId="{889CB41F-D4C5-4489-B377-8BD157D412FC}" sibTransId="{7DD73AD2-11A7-4ED8-9E03-B9EBCAD257A5}"/>
    <dgm:cxn modelId="{84009482-0549-4874-8E20-20A06D4A0BDF}" type="presOf" srcId="{5B1847A4-D708-481A-AD66-61254BA26DB4}" destId="{A0DE163B-F333-4EBD-9AC5-0330CFC0C52B}" srcOrd="0" destOrd="0" presId="urn:microsoft.com/office/officeart/2018/2/layout/IconVerticalSolidList"/>
    <dgm:cxn modelId="{00B3228B-63F1-4D39-BA91-B627C1C659C3}" srcId="{E452ECFF-15E5-4D79-A537-DB6BCCD37B3B}" destId="{7B6E8775-6452-4C86-8D1D-2E6703CF54BE}" srcOrd="0" destOrd="0" parTransId="{00E6C2FE-78A1-4341-9A52-5837E07EE9E2}" sibTransId="{ABDED748-6BA2-4534-A173-B61783EAFE31}"/>
    <dgm:cxn modelId="{518D048D-2626-4FED-B578-9EF23A088365}" type="presOf" srcId="{7A9557DF-9341-44AB-9140-E845F9A08668}" destId="{6842D42D-7128-4FDF-9BFE-0A7436055F9A}" srcOrd="0" destOrd="1" presId="urn:microsoft.com/office/officeart/2018/2/layout/IconVerticalSolidList"/>
    <dgm:cxn modelId="{0BED3EC3-7467-4B92-9894-55ECBBA4ADCA}" type="presOf" srcId="{E47D5047-7FA5-4979-9341-DD521C97ACF2}" destId="{FFFCDC79-497E-4539-9618-BA7DE02B2CE7}" srcOrd="0" destOrd="0" presId="urn:microsoft.com/office/officeart/2018/2/layout/IconVerticalSolidList"/>
    <dgm:cxn modelId="{116D46C8-BD21-4D8B-9BFC-9AE2FC35B884}" srcId="{2141F241-424D-40D4-AB1A-41374BE58B36}" destId="{5B1847A4-D708-481A-AD66-61254BA26DB4}" srcOrd="1" destOrd="0" parTransId="{4EF20E75-BC5C-48D7-92E8-D4E69CFCA1EA}" sibTransId="{5720029B-2417-4134-8D91-79380979DB17}"/>
    <dgm:cxn modelId="{888CF8CF-9996-4EF9-9288-08A2B5BF158A}" type="presOf" srcId="{A60CAF02-B94B-45EB-B132-16C1DE083A69}" destId="{B0C2AB5C-4640-4CAB-82ED-5FC4457509D0}" srcOrd="0" destOrd="0" presId="urn:microsoft.com/office/officeart/2018/2/layout/IconVerticalSolidList"/>
    <dgm:cxn modelId="{0EE6B3D7-5AA8-4535-BD90-B6226FA59248}" type="presOf" srcId="{F87BD39F-7895-4137-B6D1-BAFE6AF26630}" destId="{33528ED3-AC2C-461C-8AE2-4921088F4FCE}" srcOrd="0" destOrd="0" presId="urn:microsoft.com/office/officeart/2018/2/layout/IconVerticalSolidList"/>
    <dgm:cxn modelId="{148F96F4-DD0C-4CF5-87CA-1AC1EA01E1B9}" type="presOf" srcId="{E452ECFF-15E5-4D79-A537-DB6BCCD37B3B}" destId="{E4C81F45-5038-45F2-9F79-3E98F6A5A81D}" srcOrd="0" destOrd="0" presId="urn:microsoft.com/office/officeart/2018/2/layout/IconVerticalSolidList"/>
    <dgm:cxn modelId="{EA1F6CF6-C021-4077-8B64-0F196D920EC3}" srcId="{A60CAF02-B94B-45EB-B132-16C1DE083A69}" destId="{F87BD39F-7895-4137-B6D1-BAFE6AF26630}" srcOrd="0" destOrd="0" parTransId="{F8BDC682-CB83-4F03-B589-599208ECF2E9}" sibTransId="{E7B9E808-0FF4-454E-9213-4C449E4557D9}"/>
    <dgm:cxn modelId="{E7AACF52-E449-4F3C-87E0-FB44CA18F9D2}" type="presParOf" srcId="{729A08F5-B25C-43AA-9522-01C4336CED61}" destId="{936BB676-EBA9-48F8-83C2-97AEDECA5EA0}" srcOrd="0" destOrd="0" presId="urn:microsoft.com/office/officeart/2018/2/layout/IconVerticalSolidList"/>
    <dgm:cxn modelId="{EC07CEF3-9AB3-45EC-B186-5C19E14F71F4}" type="presParOf" srcId="{936BB676-EBA9-48F8-83C2-97AEDECA5EA0}" destId="{F7A9AECD-AE8B-4A72-B1A3-9B7439B96C97}" srcOrd="0" destOrd="0" presId="urn:microsoft.com/office/officeart/2018/2/layout/IconVerticalSolidList"/>
    <dgm:cxn modelId="{50C39925-4656-44FB-BF8D-8FA9F4BECA14}" type="presParOf" srcId="{936BB676-EBA9-48F8-83C2-97AEDECA5EA0}" destId="{6D33A42B-7C08-48E8-86B5-6E2F0490147C}" srcOrd="1" destOrd="0" presId="urn:microsoft.com/office/officeart/2018/2/layout/IconVerticalSolidList"/>
    <dgm:cxn modelId="{354092A3-8336-4E88-A283-103157AEB6CC}" type="presParOf" srcId="{936BB676-EBA9-48F8-83C2-97AEDECA5EA0}" destId="{CB918906-B9B0-4565-B1E2-95A05C71E295}" srcOrd="2" destOrd="0" presId="urn:microsoft.com/office/officeart/2018/2/layout/IconVerticalSolidList"/>
    <dgm:cxn modelId="{883DC381-6B5A-4225-A885-B82C6FC5B39C}" type="presParOf" srcId="{936BB676-EBA9-48F8-83C2-97AEDECA5EA0}" destId="{E4C81F45-5038-45F2-9F79-3E98F6A5A81D}" srcOrd="3" destOrd="0" presId="urn:microsoft.com/office/officeart/2018/2/layout/IconVerticalSolidList"/>
    <dgm:cxn modelId="{83B37D30-1AAF-4CE3-8E9D-A1514BA6000B}" type="presParOf" srcId="{936BB676-EBA9-48F8-83C2-97AEDECA5EA0}" destId="{6842D42D-7128-4FDF-9BFE-0A7436055F9A}" srcOrd="4" destOrd="0" presId="urn:microsoft.com/office/officeart/2018/2/layout/IconVerticalSolidList"/>
    <dgm:cxn modelId="{26216602-758E-46C6-ADAB-E0C9FFF97B00}" type="presParOf" srcId="{729A08F5-B25C-43AA-9522-01C4336CED61}" destId="{B6776EFD-21B7-4DA3-B9C2-829DC65C9D80}" srcOrd="1" destOrd="0" presId="urn:microsoft.com/office/officeart/2018/2/layout/IconVerticalSolidList"/>
    <dgm:cxn modelId="{4D0ED400-655F-4F1A-976C-C77FC1DCA606}" type="presParOf" srcId="{729A08F5-B25C-43AA-9522-01C4336CED61}" destId="{9C0A575D-DFFD-4563-A99B-BEE01EC9DC24}" srcOrd="2" destOrd="0" presId="urn:microsoft.com/office/officeart/2018/2/layout/IconVerticalSolidList"/>
    <dgm:cxn modelId="{38D989A3-98D1-40AA-A600-A285269CAAD7}" type="presParOf" srcId="{9C0A575D-DFFD-4563-A99B-BEE01EC9DC24}" destId="{766B31D8-F877-43E7-BEA7-215A44A3F6AD}" srcOrd="0" destOrd="0" presId="urn:microsoft.com/office/officeart/2018/2/layout/IconVerticalSolidList"/>
    <dgm:cxn modelId="{C73FDC4F-41C4-4FA0-83E1-AA5578BEA538}" type="presParOf" srcId="{9C0A575D-DFFD-4563-A99B-BEE01EC9DC24}" destId="{6DAF80F4-5075-4B05-9EA9-E695954BCE88}" srcOrd="1" destOrd="0" presId="urn:microsoft.com/office/officeart/2018/2/layout/IconVerticalSolidList"/>
    <dgm:cxn modelId="{37B2C051-49EE-4EDF-BF23-857442994B3C}" type="presParOf" srcId="{9C0A575D-DFFD-4563-A99B-BEE01EC9DC24}" destId="{27BABD9E-FDD0-4410-9A5B-455DBC819616}" srcOrd="2" destOrd="0" presId="urn:microsoft.com/office/officeart/2018/2/layout/IconVerticalSolidList"/>
    <dgm:cxn modelId="{0902489B-FE79-40FD-9180-EC6FF5673027}" type="presParOf" srcId="{9C0A575D-DFFD-4563-A99B-BEE01EC9DC24}" destId="{A0DE163B-F333-4EBD-9AC5-0330CFC0C52B}" srcOrd="3" destOrd="0" presId="urn:microsoft.com/office/officeart/2018/2/layout/IconVerticalSolidList"/>
    <dgm:cxn modelId="{58E3D1CE-764A-4B3D-9BD3-0BCAC7C5FA60}" type="presParOf" srcId="{9C0A575D-DFFD-4563-A99B-BEE01EC9DC24}" destId="{FFFCDC79-497E-4539-9618-BA7DE02B2CE7}" srcOrd="4" destOrd="0" presId="urn:microsoft.com/office/officeart/2018/2/layout/IconVerticalSolidList"/>
    <dgm:cxn modelId="{167DF96D-978C-4C14-99E3-BBDB9AF252D2}" type="presParOf" srcId="{729A08F5-B25C-43AA-9522-01C4336CED61}" destId="{05879973-F432-44B7-ACB6-BB6FE72C4155}" srcOrd="3" destOrd="0" presId="urn:microsoft.com/office/officeart/2018/2/layout/IconVerticalSolidList"/>
    <dgm:cxn modelId="{B0E11B93-2378-4B73-BFA4-48DBB727C609}" type="presParOf" srcId="{729A08F5-B25C-43AA-9522-01C4336CED61}" destId="{671F3F4A-B365-45FC-B4CC-BF6EE98CBA44}" srcOrd="4" destOrd="0" presId="urn:microsoft.com/office/officeart/2018/2/layout/IconVerticalSolidList"/>
    <dgm:cxn modelId="{CC732B03-B552-4762-8BAF-397538A71930}" type="presParOf" srcId="{671F3F4A-B365-45FC-B4CC-BF6EE98CBA44}" destId="{B9CE26E7-997D-4D1A-98D3-A9EE515F1596}" srcOrd="0" destOrd="0" presId="urn:microsoft.com/office/officeart/2018/2/layout/IconVerticalSolidList"/>
    <dgm:cxn modelId="{08B13AEF-51A2-492E-9BEA-32770F77A08F}" type="presParOf" srcId="{671F3F4A-B365-45FC-B4CC-BF6EE98CBA44}" destId="{81CB84B7-DD55-479B-A644-47496A4CAA47}" srcOrd="1" destOrd="0" presId="urn:microsoft.com/office/officeart/2018/2/layout/IconVerticalSolidList"/>
    <dgm:cxn modelId="{C43F7563-FF9E-49E6-B72C-02E40CFB2B3A}" type="presParOf" srcId="{671F3F4A-B365-45FC-B4CC-BF6EE98CBA44}" destId="{6C21B2EA-E2B6-4AE7-8F04-B7F2237FFFE8}" srcOrd="2" destOrd="0" presId="urn:microsoft.com/office/officeart/2018/2/layout/IconVerticalSolidList"/>
    <dgm:cxn modelId="{15605EDD-996B-473A-A925-C250C99DCC26}" type="presParOf" srcId="{671F3F4A-B365-45FC-B4CC-BF6EE98CBA44}" destId="{B0C2AB5C-4640-4CAB-82ED-5FC4457509D0}" srcOrd="3" destOrd="0" presId="urn:microsoft.com/office/officeart/2018/2/layout/IconVerticalSolidList"/>
    <dgm:cxn modelId="{C10928E8-6A9C-440D-814D-5E1A5491D019}" type="presParOf" srcId="{671F3F4A-B365-45FC-B4CC-BF6EE98CBA44}" destId="{33528ED3-AC2C-461C-8AE2-4921088F4FCE}"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F93DBA-607A-4FD4-A24B-40963D02FB6D}">
      <dsp:nvSpPr>
        <dsp:cNvPr id="0" name=""/>
        <dsp:cNvSpPr/>
      </dsp:nvSpPr>
      <dsp:spPr>
        <a:xfrm>
          <a:off x="0" y="707092"/>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1F8EAB-5C7F-4ED5-B817-1239A9C72E7B}">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F03BEC-3802-45EA-BDC4-BC151757B5DB}">
      <dsp:nvSpPr>
        <dsp:cNvPr id="0" name=""/>
        <dsp:cNvSpPr/>
      </dsp:nvSpPr>
      <dsp:spPr>
        <a:xfrm>
          <a:off x="1507738" y="707092"/>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711200">
            <a:lnSpc>
              <a:spcPct val="100000"/>
            </a:lnSpc>
            <a:spcBef>
              <a:spcPct val="0"/>
            </a:spcBef>
            <a:spcAft>
              <a:spcPct val="35000"/>
            </a:spcAft>
            <a:buNone/>
          </a:pPr>
          <a:r>
            <a:rPr lang="en-GB" sz="1600" kern="1200">
              <a:latin typeface="Verdana" panose="020B0604030504040204" pitchFamily="34" charset="0"/>
              <a:ea typeface="Verdana" panose="020B0604030504040204" pitchFamily="34" charset="0"/>
            </a:rPr>
            <a:t>There is an increasing trend of political communication on social media; for </a:t>
          </a:r>
          <a:r>
            <a:rPr lang="en-GB" sz="1600" i="1" kern="1200">
              <a:latin typeface="Verdana" panose="020B0604030504040204" pitchFamily="34" charset="0"/>
              <a:ea typeface="Verdana" panose="020B0604030504040204" pitchFamily="34" charset="0"/>
            </a:rPr>
            <a:t>campaigners wanting to organise social media persuasion campaigns</a:t>
          </a:r>
          <a:r>
            <a:rPr lang="en-GB" sz="1600" kern="1200">
              <a:latin typeface="Verdana" panose="020B0604030504040204" pitchFamily="34" charset="0"/>
              <a:ea typeface="Verdana" panose="020B0604030504040204" pitchFamily="34" charset="0"/>
            </a:rPr>
            <a:t> around certain issues, it’s worth knowing the basics of political tweeting habits in order to know who, how and when to contact</a:t>
          </a:r>
          <a:endParaRPr lang="en-US" sz="1600" kern="1200">
            <a:latin typeface="Verdana" panose="020B0604030504040204" pitchFamily="34" charset="0"/>
            <a:ea typeface="Verdana" panose="020B0604030504040204" pitchFamily="34" charset="0"/>
          </a:endParaRPr>
        </a:p>
      </dsp:txBody>
      <dsp:txXfrm>
        <a:off x="1507738" y="707092"/>
        <a:ext cx="9007861" cy="1305401"/>
      </dsp:txXfrm>
    </dsp:sp>
    <dsp:sp modelId="{EEE58C90-1929-420D-AB7A-E661ECA79EC7}">
      <dsp:nvSpPr>
        <dsp:cNvPr id="0" name=""/>
        <dsp:cNvSpPr/>
      </dsp:nvSpPr>
      <dsp:spPr>
        <a:xfrm>
          <a:off x="0" y="2338844"/>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D2FE4F-647D-4659-93BB-C6D3ADC14B1C}">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ED6D9A-7CDE-4CAF-82C0-3F7153226CEA}">
      <dsp:nvSpPr>
        <dsp:cNvPr id="0" name=""/>
        <dsp:cNvSpPr/>
      </dsp:nvSpPr>
      <dsp:spPr>
        <a:xfrm>
          <a:off x="1507738" y="2338844"/>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711200">
            <a:lnSpc>
              <a:spcPct val="100000"/>
            </a:lnSpc>
            <a:spcBef>
              <a:spcPct val="0"/>
            </a:spcBef>
            <a:spcAft>
              <a:spcPct val="35000"/>
            </a:spcAft>
            <a:buNone/>
          </a:pPr>
          <a:r>
            <a:rPr lang="en-GB" sz="1600" kern="1200">
              <a:latin typeface="Verdana" panose="020B0604030504040204" pitchFamily="34" charset="0"/>
              <a:ea typeface="Verdana" panose="020B0604030504040204" pitchFamily="34" charset="0"/>
            </a:rPr>
            <a:t>Conversely, if you are </a:t>
          </a:r>
          <a:r>
            <a:rPr lang="en-GB" sz="1600" i="1" kern="1200">
              <a:latin typeface="Verdana" panose="020B0604030504040204" pitchFamily="34" charset="0"/>
              <a:ea typeface="Verdana" panose="020B0604030504040204" pitchFamily="34" charset="0"/>
            </a:rPr>
            <a:t>working for a political campaign</a:t>
          </a:r>
          <a:r>
            <a:rPr lang="en-GB" sz="1600" kern="1200">
              <a:latin typeface="Verdana" panose="020B0604030504040204" pitchFamily="34" charset="0"/>
              <a:ea typeface="Verdana" panose="020B0604030504040204" pitchFamily="34" charset="0"/>
            </a:rPr>
            <a:t>, it’s always good to know how friendly and less friendly politicians engage with social media in order to know how much energy to invest in which social media activities and when</a:t>
          </a:r>
          <a:endParaRPr lang="en-US" sz="1600" kern="1200">
            <a:latin typeface="Verdana" panose="020B0604030504040204" pitchFamily="34" charset="0"/>
            <a:ea typeface="Verdana" panose="020B0604030504040204" pitchFamily="34" charset="0"/>
          </a:endParaRPr>
        </a:p>
      </dsp:txBody>
      <dsp:txXfrm>
        <a:off x="1507738" y="2338844"/>
        <a:ext cx="9007861" cy="13054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F97141-84C6-4C41-A489-550A4D478D43}">
      <dsp:nvSpPr>
        <dsp:cNvPr id="0" name=""/>
        <dsp:cNvSpPr/>
      </dsp:nvSpPr>
      <dsp:spPr>
        <a:xfrm>
          <a:off x="0" y="2703"/>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31DF4B-DFBB-47BB-BB27-544A092E8797}">
      <dsp:nvSpPr>
        <dsp:cNvPr id="0" name=""/>
        <dsp:cNvSpPr/>
      </dsp:nvSpPr>
      <dsp:spPr>
        <a:xfrm>
          <a:off x="0" y="2703"/>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GB" sz="1900" kern="1200" dirty="0">
              <a:latin typeface="Verdana" panose="020B0604030504040204" pitchFamily="34" charset="0"/>
              <a:ea typeface="Verdana" panose="020B0604030504040204" pitchFamily="34" charset="0"/>
            </a:rPr>
            <a:t>Is a politician’s popularity on Twitter correlated to the frequency of tweeting? There will be obvious outliers, of course (</a:t>
          </a:r>
          <a:r>
            <a:rPr lang="en-GB" sz="1900" kern="1200" dirty="0" err="1">
              <a:latin typeface="Verdana" panose="020B0604030504040204" pitchFamily="34" charset="0"/>
              <a:ea typeface="Verdana" panose="020B0604030504040204" pitchFamily="34" charset="0"/>
            </a:rPr>
            <a:t>e.g</a:t>
          </a:r>
          <a:r>
            <a:rPr lang="en-GB" sz="1900" kern="1200" dirty="0">
              <a:latin typeface="Verdana" panose="020B0604030504040204" pitchFamily="34" charset="0"/>
              <a:ea typeface="Verdana" panose="020B0604030504040204" pitchFamily="34" charset="0"/>
            </a:rPr>
            <a:t> POTUS).</a:t>
          </a:r>
          <a:endParaRPr lang="en-US" sz="1900" kern="1200" dirty="0">
            <a:latin typeface="Verdana" panose="020B0604030504040204" pitchFamily="34" charset="0"/>
            <a:ea typeface="Verdana" panose="020B0604030504040204" pitchFamily="34" charset="0"/>
          </a:endParaRPr>
        </a:p>
      </dsp:txBody>
      <dsp:txXfrm>
        <a:off x="0" y="2703"/>
        <a:ext cx="6900512" cy="1843578"/>
      </dsp:txXfrm>
    </dsp:sp>
    <dsp:sp modelId="{EA590DD6-41E8-407B-84AF-F9F17CA17168}">
      <dsp:nvSpPr>
        <dsp:cNvPr id="0" name=""/>
        <dsp:cNvSpPr/>
      </dsp:nvSpPr>
      <dsp:spPr>
        <a:xfrm>
          <a:off x="0" y="1846281"/>
          <a:ext cx="6900512"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BAD852-95FF-491D-A9FB-ADFBD1CFBE9A}">
      <dsp:nvSpPr>
        <dsp:cNvPr id="0" name=""/>
        <dsp:cNvSpPr/>
      </dsp:nvSpPr>
      <dsp:spPr>
        <a:xfrm>
          <a:off x="0" y="1846281"/>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GB" sz="1900" kern="1200" dirty="0">
              <a:latin typeface="Verdana" panose="020B0604030504040204" pitchFamily="34" charset="0"/>
              <a:ea typeface="Verdana" panose="020B0604030504040204" pitchFamily="34" charset="0"/>
            </a:rPr>
            <a:t>Is there correlation between who the politicians engage with (other politicians/ ”ordinary people”/organisations and think-tanks) and other attributes (party, seniority, follower count)?</a:t>
          </a:r>
          <a:endParaRPr lang="en-US" sz="1900" kern="1200" dirty="0">
            <a:latin typeface="Verdana" panose="020B0604030504040204" pitchFamily="34" charset="0"/>
            <a:ea typeface="Verdana" panose="020B0604030504040204" pitchFamily="34" charset="0"/>
          </a:endParaRPr>
        </a:p>
      </dsp:txBody>
      <dsp:txXfrm>
        <a:off x="0" y="1846281"/>
        <a:ext cx="6900512" cy="1843578"/>
      </dsp:txXfrm>
    </dsp:sp>
    <dsp:sp modelId="{A0B276C5-B3D0-445D-BEFD-BD37FB20149B}">
      <dsp:nvSpPr>
        <dsp:cNvPr id="0" name=""/>
        <dsp:cNvSpPr/>
      </dsp:nvSpPr>
      <dsp:spPr>
        <a:xfrm>
          <a:off x="0" y="3689859"/>
          <a:ext cx="6900512"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C985FC-4CA8-46C4-8B8C-46EB25259DA6}">
      <dsp:nvSpPr>
        <dsp:cNvPr id="0" name=""/>
        <dsp:cNvSpPr/>
      </dsp:nvSpPr>
      <dsp:spPr>
        <a:xfrm>
          <a:off x="0" y="3689859"/>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GB" sz="1900" kern="1200" dirty="0">
              <a:latin typeface="Verdana" panose="020B0604030504040204" pitchFamily="34" charset="0"/>
              <a:ea typeface="Verdana" panose="020B0604030504040204" pitchFamily="34" charset="0"/>
            </a:rPr>
            <a:t>Do tweeting habits differ significantly between politicians of different parties?</a:t>
          </a:r>
          <a:endParaRPr lang="en-US" sz="1900" kern="1200" dirty="0">
            <a:latin typeface="Verdana" panose="020B0604030504040204" pitchFamily="34" charset="0"/>
            <a:ea typeface="Verdana" panose="020B0604030504040204" pitchFamily="34" charset="0"/>
          </a:endParaRPr>
        </a:p>
      </dsp:txBody>
      <dsp:txXfrm>
        <a:off x="0" y="3689859"/>
        <a:ext cx="6900512" cy="18435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440D63-D5D7-4F7D-A2E8-892B40FDA97D}">
      <dsp:nvSpPr>
        <dsp:cNvPr id="0" name=""/>
        <dsp:cNvSpPr/>
      </dsp:nvSpPr>
      <dsp:spPr>
        <a:xfrm>
          <a:off x="0" y="2703"/>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EA7C2D-037E-4471-A45F-5E5EEC4DBB2A}">
      <dsp:nvSpPr>
        <dsp:cNvPr id="0" name=""/>
        <dsp:cNvSpPr/>
      </dsp:nvSpPr>
      <dsp:spPr>
        <a:xfrm>
          <a:off x="0" y="2703"/>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GB" sz="1900" kern="1200" dirty="0">
              <a:latin typeface="Verdana" panose="020B0604030504040204" pitchFamily="34" charset="0"/>
              <a:ea typeface="Verdana" panose="020B0604030504040204" pitchFamily="34" charset="0"/>
            </a:rPr>
            <a:t>Politicians that tweet across party lines, i.e., engage directly with their political opponents, are more popular (have a higher follower/retweet count) than politicians that only engage with their own side. </a:t>
          </a:r>
        </a:p>
        <a:p>
          <a:pPr marL="0" lvl="0" indent="0" algn="l" defTabSz="844550">
            <a:lnSpc>
              <a:spcPct val="90000"/>
            </a:lnSpc>
            <a:spcBef>
              <a:spcPct val="0"/>
            </a:spcBef>
            <a:spcAft>
              <a:spcPct val="35000"/>
            </a:spcAft>
            <a:buNone/>
          </a:pPr>
          <a:r>
            <a:rPr lang="en-US" sz="1900" kern="1200" dirty="0">
              <a:latin typeface="Verdana" panose="020B0604030504040204" pitchFamily="34" charset="0"/>
              <a:ea typeface="Verdana" panose="020B0604030504040204" pitchFamily="34" charset="0"/>
            </a:rPr>
            <a:t>» </a:t>
          </a:r>
          <a:r>
            <a:rPr lang="en-US" sz="1400" kern="1200" dirty="0">
              <a:latin typeface="Verdana" panose="020B0604030504040204" pitchFamily="34" charset="0"/>
              <a:ea typeface="Verdana" panose="020B0604030504040204" pitchFamily="34" charset="0"/>
            </a:rPr>
            <a:t>Useful to know whether it’s worth engaging with political opponents to increase your popularity</a:t>
          </a:r>
        </a:p>
      </dsp:txBody>
      <dsp:txXfrm>
        <a:off x="0" y="2703"/>
        <a:ext cx="6900512" cy="1843578"/>
      </dsp:txXfrm>
    </dsp:sp>
    <dsp:sp modelId="{59EC22F9-78AF-48A3-97E6-D80F5AB487A4}">
      <dsp:nvSpPr>
        <dsp:cNvPr id="0" name=""/>
        <dsp:cNvSpPr/>
      </dsp:nvSpPr>
      <dsp:spPr>
        <a:xfrm>
          <a:off x="0" y="1846281"/>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E5CE41-C242-49A3-BBB7-1AA441DF0DD0}">
      <dsp:nvSpPr>
        <dsp:cNvPr id="0" name=""/>
        <dsp:cNvSpPr/>
      </dsp:nvSpPr>
      <dsp:spPr>
        <a:xfrm>
          <a:off x="0" y="1846281"/>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GB" sz="1900" kern="1200" dirty="0">
              <a:latin typeface="Verdana" panose="020B0604030504040204" pitchFamily="34" charset="0"/>
              <a:ea typeface="Verdana" panose="020B0604030504040204" pitchFamily="34" charset="0"/>
            </a:rPr>
            <a:t>Politicians engage with more contentious topics (e.g., immigration/crime/abortion) at certain times (before elections) and express more polarized opinions.</a:t>
          </a:r>
        </a:p>
        <a:p>
          <a:pPr marL="0" lvl="0" indent="0" algn="l" defTabSz="844550">
            <a:lnSpc>
              <a:spcPct val="90000"/>
            </a:lnSpc>
            <a:spcBef>
              <a:spcPct val="0"/>
            </a:spcBef>
            <a:spcAft>
              <a:spcPct val="35000"/>
            </a:spcAft>
            <a:buNone/>
          </a:pPr>
          <a:endParaRPr lang="en-US" sz="2200" kern="1200" dirty="0">
            <a:latin typeface="Verdana" panose="020B0604030504040204" pitchFamily="34" charset="0"/>
            <a:ea typeface="Verdana" panose="020B0604030504040204" pitchFamily="34" charset="0"/>
          </a:endParaRPr>
        </a:p>
      </dsp:txBody>
      <dsp:txXfrm>
        <a:off x="0" y="1846281"/>
        <a:ext cx="6900512" cy="1843578"/>
      </dsp:txXfrm>
    </dsp:sp>
    <dsp:sp modelId="{8B13988F-F038-42AF-A76F-2CBE4B3CA252}">
      <dsp:nvSpPr>
        <dsp:cNvPr id="0" name=""/>
        <dsp:cNvSpPr/>
      </dsp:nvSpPr>
      <dsp:spPr>
        <a:xfrm>
          <a:off x="0" y="3689859"/>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07FACA-30AE-4569-A5A3-48068097BC7B}">
      <dsp:nvSpPr>
        <dsp:cNvPr id="0" name=""/>
        <dsp:cNvSpPr/>
      </dsp:nvSpPr>
      <dsp:spPr>
        <a:xfrm>
          <a:off x="0" y="3689859"/>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latin typeface="Verdana" panose="020B0604030504040204" pitchFamily="34" charset="0"/>
              <a:ea typeface="Verdana" panose="020B0604030504040204" pitchFamily="34" charset="0"/>
            </a:rPr>
            <a:t>Sentiments for tweets are mostly neutral or slightly positive.  </a:t>
          </a:r>
        </a:p>
        <a:p>
          <a:pPr marL="0" lvl="0" indent="0" algn="l" defTabSz="844550">
            <a:lnSpc>
              <a:spcPct val="90000"/>
            </a:lnSpc>
            <a:spcBef>
              <a:spcPct val="0"/>
            </a:spcBef>
            <a:spcAft>
              <a:spcPct val="35000"/>
            </a:spcAft>
            <a:buNone/>
          </a:pPr>
          <a:r>
            <a:rPr lang="en-US" sz="2200" kern="1200" dirty="0">
              <a:latin typeface="Verdana" panose="020B0604030504040204" pitchFamily="34" charset="0"/>
              <a:ea typeface="Verdana" panose="020B0604030504040204" pitchFamily="34" charset="0"/>
            </a:rPr>
            <a:t>» </a:t>
          </a:r>
          <a:r>
            <a:rPr lang="en-US" sz="1400" kern="1200" dirty="0">
              <a:latin typeface="Verdana" panose="020B0604030504040204" pitchFamily="34" charset="0"/>
              <a:ea typeface="Verdana" panose="020B0604030504040204" pitchFamily="34" charset="0"/>
            </a:rPr>
            <a:t>Useful to know whether it’s worth engaging with political opponents to increase your popularity</a:t>
          </a:r>
        </a:p>
      </dsp:txBody>
      <dsp:txXfrm>
        <a:off x="0" y="3689859"/>
        <a:ext cx="6900512" cy="18435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440D63-D5D7-4F7D-A2E8-892B40FDA97D}">
      <dsp:nvSpPr>
        <dsp:cNvPr id="0" name=""/>
        <dsp:cNvSpPr/>
      </dsp:nvSpPr>
      <dsp:spPr>
        <a:xfrm>
          <a:off x="0" y="2703"/>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EA7C2D-037E-4471-A45F-5E5EEC4DBB2A}">
      <dsp:nvSpPr>
        <dsp:cNvPr id="0" name=""/>
        <dsp:cNvSpPr/>
      </dsp:nvSpPr>
      <dsp:spPr>
        <a:xfrm>
          <a:off x="0" y="2703"/>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GB" sz="1900" kern="1200" dirty="0">
              <a:latin typeface="Verdana" panose="020B0604030504040204" pitchFamily="34" charset="0"/>
              <a:ea typeface="Verdana" panose="020B0604030504040204" pitchFamily="34" charset="0"/>
            </a:rPr>
            <a:t>Use statistics on the two tables: tweets and users:</a:t>
          </a:r>
        </a:p>
        <a:p>
          <a:pPr marL="0" lvl="0" indent="0" algn="l" defTabSz="844550">
            <a:lnSpc>
              <a:spcPct val="90000"/>
            </a:lnSpc>
            <a:spcBef>
              <a:spcPct val="0"/>
            </a:spcBef>
            <a:spcAft>
              <a:spcPct val="35000"/>
            </a:spcAft>
            <a:buFont typeface="Wingdings" panose="05000000000000000000" pitchFamily="2" charset="2"/>
            <a:buNone/>
          </a:pPr>
          <a:r>
            <a:rPr lang="en-GB" sz="1400" kern="1200" dirty="0">
              <a:latin typeface="Verdana" panose="020B0604030504040204" pitchFamily="34" charset="0"/>
              <a:ea typeface="Verdana" panose="020B0604030504040204" pitchFamily="34" charset="0"/>
            </a:rPr>
            <a:t>» Find the statistics on user metrics such as RT counts, follower counts, friend counts, etc</a:t>
          </a:r>
        </a:p>
        <a:p>
          <a:pPr marL="0" lvl="0" indent="0" algn="l" defTabSz="844550">
            <a:lnSpc>
              <a:spcPct val="90000"/>
            </a:lnSpc>
            <a:spcBef>
              <a:spcPct val="0"/>
            </a:spcBef>
            <a:spcAft>
              <a:spcPct val="35000"/>
            </a:spcAft>
            <a:buFont typeface="Wingdings" panose="05000000000000000000" pitchFamily="2" charset="2"/>
            <a:buNone/>
          </a:pPr>
          <a:r>
            <a:rPr lang="en-GB" sz="1400" kern="1200" dirty="0">
              <a:latin typeface="Verdana" panose="020B0604030504040204" pitchFamily="34" charset="0"/>
              <a:ea typeface="Verdana" panose="020B0604030504040204" pitchFamily="34" charset="0"/>
            </a:rPr>
            <a:t>» Join the two tables to correlate user metrics to averaged tweet metrics</a:t>
          </a:r>
        </a:p>
        <a:p>
          <a:pPr marL="0" lvl="0" indent="0" algn="l" defTabSz="844550">
            <a:lnSpc>
              <a:spcPct val="90000"/>
            </a:lnSpc>
            <a:spcBef>
              <a:spcPct val="0"/>
            </a:spcBef>
            <a:spcAft>
              <a:spcPct val="35000"/>
            </a:spcAft>
            <a:buFont typeface="Wingdings" panose="05000000000000000000" pitchFamily="2" charset="2"/>
            <a:buNone/>
          </a:pPr>
          <a:r>
            <a:rPr lang="en-GB" sz="1400" kern="1200" dirty="0">
              <a:latin typeface="Verdana" panose="020B0604030504040204" pitchFamily="34" charset="0"/>
              <a:ea typeface="Verdana" panose="020B0604030504040204" pitchFamily="34" charset="0"/>
            </a:rPr>
            <a:t>» Find correlations between given metrics as well as created metrics</a:t>
          </a:r>
          <a:endParaRPr lang="en-US" sz="1400" kern="1200" dirty="0">
            <a:latin typeface="Verdana" panose="020B0604030504040204" pitchFamily="34" charset="0"/>
            <a:ea typeface="Verdana" panose="020B0604030504040204" pitchFamily="34" charset="0"/>
          </a:endParaRPr>
        </a:p>
      </dsp:txBody>
      <dsp:txXfrm>
        <a:off x="0" y="2703"/>
        <a:ext cx="6900512" cy="1843578"/>
      </dsp:txXfrm>
    </dsp:sp>
    <dsp:sp modelId="{59EC22F9-78AF-48A3-97E6-D80F5AB487A4}">
      <dsp:nvSpPr>
        <dsp:cNvPr id="0" name=""/>
        <dsp:cNvSpPr/>
      </dsp:nvSpPr>
      <dsp:spPr>
        <a:xfrm>
          <a:off x="0" y="1846281"/>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E5CE41-C242-49A3-BBB7-1AA441DF0DD0}">
      <dsp:nvSpPr>
        <dsp:cNvPr id="0" name=""/>
        <dsp:cNvSpPr/>
      </dsp:nvSpPr>
      <dsp:spPr>
        <a:xfrm>
          <a:off x="0" y="1846281"/>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GB" sz="1900" kern="1200" dirty="0">
              <a:latin typeface="Verdana" panose="020B0604030504040204" pitchFamily="34" charset="0"/>
              <a:ea typeface="Verdana" panose="020B0604030504040204" pitchFamily="34" charset="0"/>
            </a:rPr>
            <a:t>Text analysis:</a:t>
          </a:r>
        </a:p>
        <a:p>
          <a:pPr marL="0" lvl="0" indent="0" algn="l" defTabSz="844550">
            <a:lnSpc>
              <a:spcPct val="90000"/>
            </a:lnSpc>
            <a:spcBef>
              <a:spcPct val="0"/>
            </a:spcBef>
            <a:spcAft>
              <a:spcPct val="35000"/>
            </a:spcAft>
            <a:buNone/>
          </a:pPr>
          <a:r>
            <a:rPr lang="en-GB" sz="1400" kern="1200" dirty="0">
              <a:latin typeface="Verdana" panose="020B0604030504040204" pitchFamily="34" charset="0"/>
              <a:ea typeface="Verdana" panose="020B0604030504040204" pitchFamily="34" charset="0"/>
            </a:rPr>
            <a:t>» Word count and frequency analysis</a:t>
          </a:r>
        </a:p>
        <a:p>
          <a:pPr marL="0" lvl="0" indent="0" algn="l" defTabSz="844550">
            <a:lnSpc>
              <a:spcPct val="90000"/>
            </a:lnSpc>
            <a:spcBef>
              <a:spcPct val="0"/>
            </a:spcBef>
            <a:spcAft>
              <a:spcPct val="35000"/>
            </a:spcAft>
            <a:buFont typeface="Wingdings" panose="05000000000000000000" pitchFamily="2" charset="2"/>
            <a:buNone/>
          </a:pPr>
          <a:r>
            <a:rPr lang="en-GB" sz="1400" kern="1200" dirty="0">
              <a:latin typeface="Verdana" panose="020B0604030504040204" pitchFamily="34" charset="0"/>
              <a:ea typeface="Verdana" panose="020B0604030504040204" pitchFamily="34" charset="0"/>
            </a:rPr>
            <a:t>» Sentiment analysis </a:t>
          </a:r>
        </a:p>
        <a:p>
          <a:pPr marL="0" lvl="0" indent="0" algn="l" defTabSz="844550">
            <a:lnSpc>
              <a:spcPct val="90000"/>
            </a:lnSpc>
            <a:spcBef>
              <a:spcPct val="0"/>
            </a:spcBef>
            <a:spcAft>
              <a:spcPct val="35000"/>
            </a:spcAft>
            <a:buFont typeface="Wingdings" panose="05000000000000000000" pitchFamily="2" charset="2"/>
            <a:buNone/>
          </a:pPr>
          <a:r>
            <a:rPr lang="en-GB" sz="1400" kern="1200" dirty="0">
              <a:latin typeface="Verdana" panose="020B0604030504040204" pitchFamily="34" charset="0"/>
              <a:ea typeface="Verdana" panose="020B0604030504040204" pitchFamily="34" charset="0"/>
            </a:rPr>
            <a:t>» Topic modelling using LDA </a:t>
          </a:r>
          <a:endParaRPr lang="en-US" sz="1400" kern="1200" dirty="0">
            <a:latin typeface="Verdana" panose="020B0604030504040204" pitchFamily="34" charset="0"/>
            <a:ea typeface="Verdana" panose="020B0604030504040204" pitchFamily="34" charset="0"/>
          </a:endParaRPr>
        </a:p>
      </dsp:txBody>
      <dsp:txXfrm>
        <a:off x="0" y="1846281"/>
        <a:ext cx="6900512" cy="1843578"/>
      </dsp:txXfrm>
    </dsp:sp>
    <dsp:sp modelId="{8B13988F-F038-42AF-A76F-2CBE4B3CA252}">
      <dsp:nvSpPr>
        <dsp:cNvPr id="0" name=""/>
        <dsp:cNvSpPr/>
      </dsp:nvSpPr>
      <dsp:spPr>
        <a:xfrm>
          <a:off x="0" y="3689859"/>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07FACA-30AE-4569-A5A3-48068097BC7B}">
      <dsp:nvSpPr>
        <dsp:cNvPr id="0" name=""/>
        <dsp:cNvSpPr/>
      </dsp:nvSpPr>
      <dsp:spPr>
        <a:xfrm>
          <a:off x="0" y="3689859"/>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latin typeface="Verdana" panose="020B0604030504040204" pitchFamily="34" charset="0"/>
              <a:ea typeface="Verdana" panose="020B0604030504040204" pitchFamily="34" charset="0"/>
            </a:rPr>
            <a:t>Creating new metrics:</a:t>
          </a:r>
        </a:p>
        <a:p>
          <a:pPr marL="0" lvl="0" indent="0" algn="l" defTabSz="844550">
            <a:lnSpc>
              <a:spcPct val="90000"/>
            </a:lnSpc>
            <a:spcBef>
              <a:spcPct val="0"/>
            </a:spcBef>
            <a:spcAft>
              <a:spcPct val="35000"/>
            </a:spcAft>
            <a:buNone/>
          </a:pPr>
          <a:r>
            <a:rPr lang="en-US" sz="1400" kern="1200" dirty="0">
              <a:latin typeface="Verdana" panose="020B0604030504040204" pitchFamily="34" charset="0"/>
              <a:ea typeface="Verdana" panose="020B0604030504040204" pitchFamily="34" charset="0"/>
            </a:rPr>
            <a:t>» Which political parties do the users belong to?</a:t>
          </a:r>
        </a:p>
        <a:p>
          <a:pPr marL="0" lvl="0" indent="0" algn="l" defTabSz="844550">
            <a:lnSpc>
              <a:spcPct val="90000"/>
            </a:lnSpc>
            <a:spcBef>
              <a:spcPct val="0"/>
            </a:spcBef>
            <a:spcAft>
              <a:spcPct val="35000"/>
            </a:spcAft>
            <a:buNone/>
          </a:pPr>
          <a:r>
            <a:rPr lang="en-US" sz="1400" kern="1200" dirty="0">
              <a:latin typeface="Verdana" panose="020B0604030504040204" pitchFamily="34" charset="0"/>
              <a:ea typeface="Verdana" panose="020B0604030504040204" pitchFamily="34" charset="0"/>
            </a:rPr>
            <a:t>» How often do they mention user belonging to other parties?</a:t>
          </a:r>
        </a:p>
      </dsp:txBody>
      <dsp:txXfrm>
        <a:off x="0" y="3689859"/>
        <a:ext cx="6900512" cy="184357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A9AECD-AE8B-4A72-B1A3-9B7439B96C97}">
      <dsp:nvSpPr>
        <dsp:cNvPr id="0" name=""/>
        <dsp:cNvSpPr/>
      </dsp:nvSpPr>
      <dsp:spPr>
        <a:xfrm>
          <a:off x="0" y="467"/>
          <a:ext cx="10515600" cy="109367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33A42B-7C08-48E8-86B5-6E2F0490147C}">
      <dsp:nvSpPr>
        <dsp:cNvPr id="0" name=""/>
        <dsp:cNvSpPr/>
      </dsp:nvSpPr>
      <dsp:spPr>
        <a:xfrm>
          <a:off x="330837" y="246544"/>
          <a:ext cx="601521" cy="60152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4C81F45-5038-45F2-9F79-3E98F6A5A81D}">
      <dsp:nvSpPr>
        <dsp:cNvPr id="0" name=""/>
        <dsp:cNvSpPr/>
      </dsp:nvSpPr>
      <dsp:spPr>
        <a:xfrm>
          <a:off x="1263195" y="467"/>
          <a:ext cx="4732020" cy="10936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747" tIns="115747" rIns="115747" bIns="115747" numCol="1" spcCol="1270" anchor="ctr" anchorCtr="0">
          <a:noAutofit/>
        </a:bodyPr>
        <a:lstStyle/>
        <a:p>
          <a:pPr marL="0" lvl="0" indent="0" algn="l" defTabSz="1066800">
            <a:lnSpc>
              <a:spcPct val="90000"/>
            </a:lnSpc>
            <a:spcBef>
              <a:spcPct val="0"/>
            </a:spcBef>
            <a:spcAft>
              <a:spcPct val="35000"/>
            </a:spcAft>
            <a:buNone/>
          </a:pPr>
          <a:r>
            <a:rPr lang="en-GB" sz="2400" kern="1200"/>
            <a:t>The most important task – update the dataset with more recent data!</a:t>
          </a:r>
          <a:endParaRPr lang="en-US" sz="2400" kern="1200"/>
        </a:p>
      </dsp:txBody>
      <dsp:txXfrm>
        <a:off x="1263195" y="467"/>
        <a:ext cx="4732020" cy="1093676"/>
      </dsp:txXfrm>
    </dsp:sp>
    <dsp:sp modelId="{6842D42D-7128-4FDF-9BFE-0A7436055F9A}">
      <dsp:nvSpPr>
        <dsp:cNvPr id="0" name=""/>
        <dsp:cNvSpPr/>
      </dsp:nvSpPr>
      <dsp:spPr>
        <a:xfrm>
          <a:off x="5995215" y="467"/>
          <a:ext cx="4520384" cy="10936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747" tIns="115747" rIns="115747" bIns="115747" numCol="1" spcCol="1270" anchor="ctr" anchorCtr="0">
          <a:noAutofit/>
        </a:bodyPr>
        <a:lstStyle/>
        <a:p>
          <a:pPr marL="0" lvl="0" indent="0" algn="l" defTabSz="622300">
            <a:lnSpc>
              <a:spcPct val="90000"/>
            </a:lnSpc>
            <a:spcBef>
              <a:spcPct val="0"/>
            </a:spcBef>
            <a:spcAft>
              <a:spcPct val="35000"/>
            </a:spcAft>
            <a:buNone/>
          </a:pPr>
          <a:r>
            <a:rPr lang="en-GB" sz="1400" kern="1200"/>
            <a:t>This will make it one order of magnitude larger (at least) so that we can determine correlations more accurately</a:t>
          </a:r>
          <a:endParaRPr lang="en-US" sz="1400" kern="1200"/>
        </a:p>
        <a:p>
          <a:pPr marL="0" lvl="0" indent="0" algn="l" defTabSz="622300">
            <a:lnSpc>
              <a:spcPct val="90000"/>
            </a:lnSpc>
            <a:spcBef>
              <a:spcPct val="0"/>
            </a:spcBef>
            <a:spcAft>
              <a:spcPct val="35000"/>
            </a:spcAft>
            <a:buNone/>
          </a:pPr>
          <a:r>
            <a:rPr lang="en-GB" sz="1400" kern="1200"/>
            <a:t>Behaviour might have changed as more and more people used Twitter to express themselves</a:t>
          </a:r>
          <a:endParaRPr lang="en-US" sz="1400" kern="1200"/>
        </a:p>
      </dsp:txBody>
      <dsp:txXfrm>
        <a:off x="5995215" y="467"/>
        <a:ext cx="4520384" cy="1093676"/>
      </dsp:txXfrm>
    </dsp:sp>
    <dsp:sp modelId="{766B31D8-F877-43E7-BEA7-215A44A3F6AD}">
      <dsp:nvSpPr>
        <dsp:cNvPr id="0" name=""/>
        <dsp:cNvSpPr/>
      </dsp:nvSpPr>
      <dsp:spPr>
        <a:xfrm>
          <a:off x="0" y="1367562"/>
          <a:ext cx="10515600" cy="1093676"/>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AF80F4-5075-4B05-9EA9-E695954BCE88}">
      <dsp:nvSpPr>
        <dsp:cNvPr id="0" name=""/>
        <dsp:cNvSpPr/>
      </dsp:nvSpPr>
      <dsp:spPr>
        <a:xfrm>
          <a:off x="330837" y="1613639"/>
          <a:ext cx="601521" cy="60152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0DE163B-F333-4EBD-9AC5-0330CFC0C52B}">
      <dsp:nvSpPr>
        <dsp:cNvPr id="0" name=""/>
        <dsp:cNvSpPr/>
      </dsp:nvSpPr>
      <dsp:spPr>
        <a:xfrm>
          <a:off x="1263195" y="1367562"/>
          <a:ext cx="4732020" cy="10936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747" tIns="115747" rIns="115747" bIns="115747" numCol="1" spcCol="1270" anchor="ctr" anchorCtr="0">
          <a:noAutofit/>
        </a:bodyPr>
        <a:lstStyle/>
        <a:p>
          <a:pPr marL="0" lvl="0" indent="0" algn="l" defTabSz="1066800">
            <a:lnSpc>
              <a:spcPct val="90000"/>
            </a:lnSpc>
            <a:spcBef>
              <a:spcPct val="0"/>
            </a:spcBef>
            <a:spcAft>
              <a:spcPct val="35000"/>
            </a:spcAft>
            <a:buNone/>
          </a:pPr>
          <a:r>
            <a:rPr lang="en-GB" sz="2400" kern="1200"/>
            <a:t>Take electoral success metrics into the picture</a:t>
          </a:r>
          <a:endParaRPr lang="en-US" sz="2400" kern="1200"/>
        </a:p>
      </dsp:txBody>
      <dsp:txXfrm>
        <a:off x="1263195" y="1367562"/>
        <a:ext cx="4732020" cy="1093676"/>
      </dsp:txXfrm>
    </dsp:sp>
    <dsp:sp modelId="{FFFCDC79-497E-4539-9618-BA7DE02B2CE7}">
      <dsp:nvSpPr>
        <dsp:cNvPr id="0" name=""/>
        <dsp:cNvSpPr/>
      </dsp:nvSpPr>
      <dsp:spPr>
        <a:xfrm>
          <a:off x="5995215" y="1367562"/>
          <a:ext cx="4520384" cy="10936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747" tIns="115747" rIns="115747" bIns="115747" numCol="1" spcCol="1270" anchor="ctr" anchorCtr="0">
          <a:noAutofit/>
        </a:bodyPr>
        <a:lstStyle/>
        <a:p>
          <a:pPr marL="0" lvl="0" indent="0" algn="l" defTabSz="622300">
            <a:lnSpc>
              <a:spcPct val="90000"/>
            </a:lnSpc>
            <a:spcBef>
              <a:spcPct val="0"/>
            </a:spcBef>
            <a:spcAft>
              <a:spcPct val="35000"/>
            </a:spcAft>
            <a:buNone/>
          </a:pPr>
          <a:r>
            <a:rPr lang="en-GB" sz="1400" kern="1200"/>
            <a:t>So far, we’ve been looking at general tweeting habits and which metrics correlate with Twitter popularity; we would like to know which metrics correlate with electoral success (vote share increase/decrease, etc)</a:t>
          </a:r>
          <a:endParaRPr lang="en-US" sz="1400" kern="1200"/>
        </a:p>
      </dsp:txBody>
      <dsp:txXfrm>
        <a:off x="5995215" y="1367562"/>
        <a:ext cx="4520384" cy="1093676"/>
      </dsp:txXfrm>
    </dsp:sp>
    <dsp:sp modelId="{B9CE26E7-997D-4D1A-98D3-A9EE515F1596}">
      <dsp:nvSpPr>
        <dsp:cNvPr id="0" name=""/>
        <dsp:cNvSpPr/>
      </dsp:nvSpPr>
      <dsp:spPr>
        <a:xfrm>
          <a:off x="0" y="2734657"/>
          <a:ext cx="10515600" cy="1093676"/>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CB84B7-DD55-479B-A644-47496A4CAA47}">
      <dsp:nvSpPr>
        <dsp:cNvPr id="0" name=""/>
        <dsp:cNvSpPr/>
      </dsp:nvSpPr>
      <dsp:spPr>
        <a:xfrm>
          <a:off x="330837" y="2980734"/>
          <a:ext cx="601521" cy="60152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0C2AB5C-4640-4CAB-82ED-5FC4457509D0}">
      <dsp:nvSpPr>
        <dsp:cNvPr id="0" name=""/>
        <dsp:cNvSpPr/>
      </dsp:nvSpPr>
      <dsp:spPr>
        <a:xfrm>
          <a:off x="1263195" y="2734657"/>
          <a:ext cx="4732020" cy="10936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747" tIns="115747" rIns="115747" bIns="115747" numCol="1" spcCol="1270" anchor="ctr" anchorCtr="0">
          <a:noAutofit/>
        </a:bodyPr>
        <a:lstStyle/>
        <a:p>
          <a:pPr marL="0" lvl="0" indent="0" algn="l" defTabSz="1066800">
            <a:lnSpc>
              <a:spcPct val="90000"/>
            </a:lnSpc>
            <a:spcBef>
              <a:spcPct val="0"/>
            </a:spcBef>
            <a:spcAft>
              <a:spcPct val="35000"/>
            </a:spcAft>
            <a:buNone/>
          </a:pPr>
          <a:r>
            <a:rPr lang="en-GB" sz="2400" kern="1200"/>
            <a:t>Build statistics for each individual political tweeter</a:t>
          </a:r>
          <a:endParaRPr lang="en-US" sz="2400" kern="1200"/>
        </a:p>
      </dsp:txBody>
      <dsp:txXfrm>
        <a:off x="1263195" y="2734657"/>
        <a:ext cx="4732020" cy="1093676"/>
      </dsp:txXfrm>
    </dsp:sp>
    <dsp:sp modelId="{33528ED3-AC2C-461C-8AE2-4921088F4FCE}">
      <dsp:nvSpPr>
        <dsp:cNvPr id="0" name=""/>
        <dsp:cNvSpPr/>
      </dsp:nvSpPr>
      <dsp:spPr>
        <a:xfrm>
          <a:off x="5995215" y="2734657"/>
          <a:ext cx="4520384" cy="10936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747" tIns="115747" rIns="115747" bIns="115747" numCol="1" spcCol="1270" anchor="ctr" anchorCtr="0">
          <a:noAutofit/>
        </a:bodyPr>
        <a:lstStyle/>
        <a:p>
          <a:pPr marL="0" lvl="0" indent="0" algn="l" defTabSz="622300">
            <a:lnSpc>
              <a:spcPct val="90000"/>
            </a:lnSpc>
            <a:spcBef>
              <a:spcPct val="0"/>
            </a:spcBef>
            <a:spcAft>
              <a:spcPct val="35000"/>
            </a:spcAft>
            <a:buNone/>
          </a:pPr>
          <a:r>
            <a:rPr lang="en-GB" sz="1400" kern="1200"/>
            <a:t>With many more tweets at our disposal, we can build a network analysis model that we can use to predict the likelihood of a person tweeting at another person and how likely they are to sound off on a particular topic</a:t>
          </a:r>
          <a:endParaRPr lang="en-US" sz="1400" kern="1200"/>
        </a:p>
      </dsp:txBody>
      <dsp:txXfrm>
        <a:off x="5995215" y="2734657"/>
        <a:ext cx="4520384" cy="109367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BDE5B-1D25-3E0B-B4EA-A20AE44FCC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6849F880-442B-0B06-2B6A-0DADEAAA6D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2F95F77-DC7F-903E-F6E1-DFD0E7E4930B}"/>
              </a:ext>
            </a:extLst>
          </p:cNvPr>
          <p:cNvSpPr>
            <a:spLocks noGrp="1"/>
          </p:cNvSpPr>
          <p:nvPr>
            <p:ph type="dt" sz="half" idx="10"/>
          </p:nvPr>
        </p:nvSpPr>
        <p:spPr/>
        <p:txBody>
          <a:bodyPr/>
          <a:lstStyle/>
          <a:p>
            <a:fld id="{A50ADC7D-F748-42E7-B2E7-35E70C730AAA}" type="datetimeFigureOut">
              <a:rPr lang="en-GB" smtClean="0"/>
              <a:t>17/06/2023</a:t>
            </a:fld>
            <a:endParaRPr lang="en-GB"/>
          </a:p>
        </p:txBody>
      </p:sp>
      <p:sp>
        <p:nvSpPr>
          <p:cNvPr id="5" name="Footer Placeholder 4">
            <a:extLst>
              <a:ext uri="{FF2B5EF4-FFF2-40B4-BE49-F238E27FC236}">
                <a16:creationId xmlns:a16="http://schemas.microsoft.com/office/drawing/2014/main" id="{997D850D-1697-183D-C9FB-973065BA2C3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7EFCB0A-1C17-9F41-3F43-D50200C86A39}"/>
              </a:ext>
            </a:extLst>
          </p:cNvPr>
          <p:cNvSpPr>
            <a:spLocks noGrp="1"/>
          </p:cNvSpPr>
          <p:nvPr>
            <p:ph type="sldNum" sz="quarter" idx="12"/>
          </p:nvPr>
        </p:nvSpPr>
        <p:spPr/>
        <p:txBody>
          <a:bodyPr/>
          <a:lstStyle/>
          <a:p>
            <a:fld id="{18AB5EA0-B3A6-4BD1-859C-3B9DC2380994}" type="slidenum">
              <a:rPr lang="en-GB" smtClean="0"/>
              <a:t>‹#›</a:t>
            </a:fld>
            <a:endParaRPr lang="en-GB"/>
          </a:p>
        </p:txBody>
      </p:sp>
    </p:spTree>
    <p:extLst>
      <p:ext uri="{BB962C8B-B14F-4D97-AF65-F5344CB8AC3E}">
        <p14:creationId xmlns:p14="http://schemas.microsoft.com/office/powerpoint/2010/main" val="3860311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AB583-C65A-9215-F2F4-D0447664F0D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EFFC7D3-EED0-B0C9-2727-5E8813B79D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C054B25-D295-B041-9E38-50ACF2F5152F}"/>
              </a:ext>
            </a:extLst>
          </p:cNvPr>
          <p:cNvSpPr>
            <a:spLocks noGrp="1"/>
          </p:cNvSpPr>
          <p:nvPr>
            <p:ph type="dt" sz="half" idx="10"/>
          </p:nvPr>
        </p:nvSpPr>
        <p:spPr/>
        <p:txBody>
          <a:bodyPr/>
          <a:lstStyle/>
          <a:p>
            <a:fld id="{A50ADC7D-F748-42E7-B2E7-35E70C730AAA}" type="datetimeFigureOut">
              <a:rPr lang="en-GB" smtClean="0"/>
              <a:t>17/06/2023</a:t>
            </a:fld>
            <a:endParaRPr lang="en-GB"/>
          </a:p>
        </p:txBody>
      </p:sp>
      <p:sp>
        <p:nvSpPr>
          <p:cNvPr id="5" name="Footer Placeholder 4">
            <a:extLst>
              <a:ext uri="{FF2B5EF4-FFF2-40B4-BE49-F238E27FC236}">
                <a16:creationId xmlns:a16="http://schemas.microsoft.com/office/drawing/2014/main" id="{940CB040-54F2-FCC2-AA9C-F819A3457CA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FB33543-15CF-D48E-6911-4171E9650188}"/>
              </a:ext>
            </a:extLst>
          </p:cNvPr>
          <p:cNvSpPr>
            <a:spLocks noGrp="1"/>
          </p:cNvSpPr>
          <p:nvPr>
            <p:ph type="sldNum" sz="quarter" idx="12"/>
          </p:nvPr>
        </p:nvSpPr>
        <p:spPr/>
        <p:txBody>
          <a:bodyPr/>
          <a:lstStyle/>
          <a:p>
            <a:fld id="{18AB5EA0-B3A6-4BD1-859C-3B9DC2380994}" type="slidenum">
              <a:rPr lang="en-GB" smtClean="0"/>
              <a:t>‹#›</a:t>
            </a:fld>
            <a:endParaRPr lang="en-GB"/>
          </a:p>
        </p:txBody>
      </p:sp>
    </p:spTree>
    <p:extLst>
      <p:ext uri="{BB962C8B-B14F-4D97-AF65-F5344CB8AC3E}">
        <p14:creationId xmlns:p14="http://schemas.microsoft.com/office/powerpoint/2010/main" val="1032387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E48E52-85AD-EB31-059A-6D27B93E7AF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EBCAD28-B455-6D10-9A5C-E57A38709E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1A1B305-B7B6-C5F7-7864-B2605D02DF5F}"/>
              </a:ext>
            </a:extLst>
          </p:cNvPr>
          <p:cNvSpPr>
            <a:spLocks noGrp="1"/>
          </p:cNvSpPr>
          <p:nvPr>
            <p:ph type="dt" sz="half" idx="10"/>
          </p:nvPr>
        </p:nvSpPr>
        <p:spPr/>
        <p:txBody>
          <a:bodyPr/>
          <a:lstStyle/>
          <a:p>
            <a:fld id="{A50ADC7D-F748-42E7-B2E7-35E70C730AAA}" type="datetimeFigureOut">
              <a:rPr lang="en-GB" smtClean="0"/>
              <a:t>17/06/2023</a:t>
            </a:fld>
            <a:endParaRPr lang="en-GB"/>
          </a:p>
        </p:txBody>
      </p:sp>
      <p:sp>
        <p:nvSpPr>
          <p:cNvPr id="5" name="Footer Placeholder 4">
            <a:extLst>
              <a:ext uri="{FF2B5EF4-FFF2-40B4-BE49-F238E27FC236}">
                <a16:creationId xmlns:a16="http://schemas.microsoft.com/office/drawing/2014/main" id="{F8574BF5-1E57-3D46-392A-F8E5927CC65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AD9915E-FC78-3E8F-6D63-82A2B41EAA9B}"/>
              </a:ext>
            </a:extLst>
          </p:cNvPr>
          <p:cNvSpPr>
            <a:spLocks noGrp="1"/>
          </p:cNvSpPr>
          <p:nvPr>
            <p:ph type="sldNum" sz="quarter" idx="12"/>
          </p:nvPr>
        </p:nvSpPr>
        <p:spPr/>
        <p:txBody>
          <a:bodyPr/>
          <a:lstStyle/>
          <a:p>
            <a:fld id="{18AB5EA0-B3A6-4BD1-859C-3B9DC2380994}" type="slidenum">
              <a:rPr lang="en-GB" smtClean="0"/>
              <a:t>‹#›</a:t>
            </a:fld>
            <a:endParaRPr lang="en-GB"/>
          </a:p>
        </p:txBody>
      </p:sp>
    </p:spTree>
    <p:extLst>
      <p:ext uri="{BB962C8B-B14F-4D97-AF65-F5344CB8AC3E}">
        <p14:creationId xmlns:p14="http://schemas.microsoft.com/office/powerpoint/2010/main" val="3568324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74009-996A-0DE9-355F-2AC1A514A6A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B6007FB-9E0E-AF22-1064-5741F483679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B8EE0DE-3C4D-F02B-AE9A-735501A179BA}"/>
              </a:ext>
            </a:extLst>
          </p:cNvPr>
          <p:cNvSpPr>
            <a:spLocks noGrp="1"/>
          </p:cNvSpPr>
          <p:nvPr>
            <p:ph type="dt" sz="half" idx="10"/>
          </p:nvPr>
        </p:nvSpPr>
        <p:spPr/>
        <p:txBody>
          <a:bodyPr/>
          <a:lstStyle/>
          <a:p>
            <a:fld id="{A50ADC7D-F748-42E7-B2E7-35E70C730AAA}" type="datetimeFigureOut">
              <a:rPr lang="en-GB" smtClean="0"/>
              <a:t>17/06/2023</a:t>
            </a:fld>
            <a:endParaRPr lang="en-GB"/>
          </a:p>
        </p:txBody>
      </p:sp>
      <p:sp>
        <p:nvSpPr>
          <p:cNvPr id="5" name="Footer Placeholder 4">
            <a:extLst>
              <a:ext uri="{FF2B5EF4-FFF2-40B4-BE49-F238E27FC236}">
                <a16:creationId xmlns:a16="http://schemas.microsoft.com/office/drawing/2014/main" id="{AD56C67C-9388-96F7-C79B-EC8394C7000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0B34CA4-2B7F-7886-1D45-1460DB16D8E5}"/>
              </a:ext>
            </a:extLst>
          </p:cNvPr>
          <p:cNvSpPr>
            <a:spLocks noGrp="1"/>
          </p:cNvSpPr>
          <p:nvPr>
            <p:ph type="sldNum" sz="quarter" idx="12"/>
          </p:nvPr>
        </p:nvSpPr>
        <p:spPr/>
        <p:txBody>
          <a:bodyPr/>
          <a:lstStyle/>
          <a:p>
            <a:fld id="{18AB5EA0-B3A6-4BD1-859C-3B9DC2380994}" type="slidenum">
              <a:rPr lang="en-GB" smtClean="0"/>
              <a:t>‹#›</a:t>
            </a:fld>
            <a:endParaRPr lang="en-GB"/>
          </a:p>
        </p:txBody>
      </p:sp>
    </p:spTree>
    <p:extLst>
      <p:ext uri="{BB962C8B-B14F-4D97-AF65-F5344CB8AC3E}">
        <p14:creationId xmlns:p14="http://schemas.microsoft.com/office/powerpoint/2010/main" val="377108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BB876-BBC8-3FF7-5650-FD3C70A502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16FF704-4E99-F4A3-0BB0-99ABD3E09D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FA8BBE6-9BAD-BD7D-CDC3-C49DA011AA5C}"/>
              </a:ext>
            </a:extLst>
          </p:cNvPr>
          <p:cNvSpPr>
            <a:spLocks noGrp="1"/>
          </p:cNvSpPr>
          <p:nvPr>
            <p:ph type="dt" sz="half" idx="10"/>
          </p:nvPr>
        </p:nvSpPr>
        <p:spPr/>
        <p:txBody>
          <a:bodyPr/>
          <a:lstStyle/>
          <a:p>
            <a:fld id="{A50ADC7D-F748-42E7-B2E7-35E70C730AAA}" type="datetimeFigureOut">
              <a:rPr lang="en-GB" smtClean="0"/>
              <a:t>17/06/2023</a:t>
            </a:fld>
            <a:endParaRPr lang="en-GB"/>
          </a:p>
        </p:txBody>
      </p:sp>
      <p:sp>
        <p:nvSpPr>
          <p:cNvPr id="5" name="Footer Placeholder 4">
            <a:extLst>
              <a:ext uri="{FF2B5EF4-FFF2-40B4-BE49-F238E27FC236}">
                <a16:creationId xmlns:a16="http://schemas.microsoft.com/office/drawing/2014/main" id="{0ACCFE28-4C93-A465-D06D-8A24D9DE17B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E6565B-F6CA-9BA4-E596-3A041DC6B65D}"/>
              </a:ext>
            </a:extLst>
          </p:cNvPr>
          <p:cNvSpPr>
            <a:spLocks noGrp="1"/>
          </p:cNvSpPr>
          <p:nvPr>
            <p:ph type="sldNum" sz="quarter" idx="12"/>
          </p:nvPr>
        </p:nvSpPr>
        <p:spPr/>
        <p:txBody>
          <a:bodyPr/>
          <a:lstStyle/>
          <a:p>
            <a:fld id="{18AB5EA0-B3A6-4BD1-859C-3B9DC2380994}" type="slidenum">
              <a:rPr lang="en-GB" smtClean="0"/>
              <a:t>‹#›</a:t>
            </a:fld>
            <a:endParaRPr lang="en-GB"/>
          </a:p>
        </p:txBody>
      </p:sp>
    </p:spTree>
    <p:extLst>
      <p:ext uri="{BB962C8B-B14F-4D97-AF65-F5344CB8AC3E}">
        <p14:creationId xmlns:p14="http://schemas.microsoft.com/office/powerpoint/2010/main" val="822806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7D54A-DBD6-37F2-C7B1-B5FF1F423DE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C16FC92-C098-2B05-F360-CC80A0FD79D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A1E4FF9-0BE5-CAE0-1F2F-F07891DCD9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F8E98BF-00D0-E4E7-2846-CE10417BC052}"/>
              </a:ext>
            </a:extLst>
          </p:cNvPr>
          <p:cNvSpPr>
            <a:spLocks noGrp="1"/>
          </p:cNvSpPr>
          <p:nvPr>
            <p:ph type="dt" sz="half" idx="10"/>
          </p:nvPr>
        </p:nvSpPr>
        <p:spPr/>
        <p:txBody>
          <a:bodyPr/>
          <a:lstStyle/>
          <a:p>
            <a:fld id="{A50ADC7D-F748-42E7-B2E7-35E70C730AAA}" type="datetimeFigureOut">
              <a:rPr lang="en-GB" smtClean="0"/>
              <a:t>17/06/2023</a:t>
            </a:fld>
            <a:endParaRPr lang="en-GB"/>
          </a:p>
        </p:txBody>
      </p:sp>
      <p:sp>
        <p:nvSpPr>
          <p:cNvPr id="6" name="Footer Placeholder 5">
            <a:extLst>
              <a:ext uri="{FF2B5EF4-FFF2-40B4-BE49-F238E27FC236}">
                <a16:creationId xmlns:a16="http://schemas.microsoft.com/office/drawing/2014/main" id="{07F6276E-1F49-5FF9-95DF-E5D866FB54F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B951B8C-ECBC-F5C2-FD4A-69BC79E4CDAE}"/>
              </a:ext>
            </a:extLst>
          </p:cNvPr>
          <p:cNvSpPr>
            <a:spLocks noGrp="1"/>
          </p:cNvSpPr>
          <p:nvPr>
            <p:ph type="sldNum" sz="quarter" idx="12"/>
          </p:nvPr>
        </p:nvSpPr>
        <p:spPr/>
        <p:txBody>
          <a:bodyPr/>
          <a:lstStyle/>
          <a:p>
            <a:fld id="{18AB5EA0-B3A6-4BD1-859C-3B9DC2380994}" type="slidenum">
              <a:rPr lang="en-GB" smtClean="0"/>
              <a:t>‹#›</a:t>
            </a:fld>
            <a:endParaRPr lang="en-GB"/>
          </a:p>
        </p:txBody>
      </p:sp>
    </p:spTree>
    <p:extLst>
      <p:ext uri="{BB962C8B-B14F-4D97-AF65-F5344CB8AC3E}">
        <p14:creationId xmlns:p14="http://schemas.microsoft.com/office/powerpoint/2010/main" val="2382212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92C43-301B-6C7F-9C93-026EFF2AFC2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7F9A5A6-1A8F-75BC-7874-D50FA57418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ECF381D-EC21-90E3-0A33-8B44DE34F46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7931951-4D80-6F85-E64F-B44DE0E8BB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05060C-440D-91AE-0C17-1E129716D7C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BDEC208-A8C3-74B9-3F74-FF75A0FDC42C}"/>
              </a:ext>
            </a:extLst>
          </p:cNvPr>
          <p:cNvSpPr>
            <a:spLocks noGrp="1"/>
          </p:cNvSpPr>
          <p:nvPr>
            <p:ph type="dt" sz="half" idx="10"/>
          </p:nvPr>
        </p:nvSpPr>
        <p:spPr/>
        <p:txBody>
          <a:bodyPr/>
          <a:lstStyle/>
          <a:p>
            <a:fld id="{A50ADC7D-F748-42E7-B2E7-35E70C730AAA}" type="datetimeFigureOut">
              <a:rPr lang="en-GB" smtClean="0"/>
              <a:t>17/06/2023</a:t>
            </a:fld>
            <a:endParaRPr lang="en-GB"/>
          </a:p>
        </p:txBody>
      </p:sp>
      <p:sp>
        <p:nvSpPr>
          <p:cNvPr id="8" name="Footer Placeholder 7">
            <a:extLst>
              <a:ext uri="{FF2B5EF4-FFF2-40B4-BE49-F238E27FC236}">
                <a16:creationId xmlns:a16="http://schemas.microsoft.com/office/drawing/2014/main" id="{EAA57A45-1D35-3D9B-8192-E8D7DB2E110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4E0FE1B-D8C8-A9C8-DB4D-CDD62CD273EA}"/>
              </a:ext>
            </a:extLst>
          </p:cNvPr>
          <p:cNvSpPr>
            <a:spLocks noGrp="1"/>
          </p:cNvSpPr>
          <p:nvPr>
            <p:ph type="sldNum" sz="quarter" idx="12"/>
          </p:nvPr>
        </p:nvSpPr>
        <p:spPr/>
        <p:txBody>
          <a:bodyPr/>
          <a:lstStyle/>
          <a:p>
            <a:fld id="{18AB5EA0-B3A6-4BD1-859C-3B9DC2380994}" type="slidenum">
              <a:rPr lang="en-GB" smtClean="0"/>
              <a:t>‹#›</a:t>
            </a:fld>
            <a:endParaRPr lang="en-GB"/>
          </a:p>
        </p:txBody>
      </p:sp>
    </p:spTree>
    <p:extLst>
      <p:ext uri="{BB962C8B-B14F-4D97-AF65-F5344CB8AC3E}">
        <p14:creationId xmlns:p14="http://schemas.microsoft.com/office/powerpoint/2010/main" val="3764983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8F47F-222B-840B-17E8-4A685C9347A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5438AE2-E333-4827-886F-CAE353396E04}"/>
              </a:ext>
            </a:extLst>
          </p:cNvPr>
          <p:cNvSpPr>
            <a:spLocks noGrp="1"/>
          </p:cNvSpPr>
          <p:nvPr>
            <p:ph type="dt" sz="half" idx="10"/>
          </p:nvPr>
        </p:nvSpPr>
        <p:spPr/>
        <p:txBody>
          <a:bodyPr/>
          <a:lstStyle/>
          <a:p>
            <a:fld id="{A50ADC7D-F748-42E7-B2E7-35E70C730AAA}" type="datetimeFigureOut">
              <a:rPr lang="en-GB" smtClean="0"/>
              <a:t>17/06/2023</a:t>
            </a:fld>
            <a:endParaRPr lang="en-GB"/>
          </a:p>
        </p:txBody>
      </p:sp>
      <p:sp>
        <p:nvSpPr>
          <p:cNvPr id="4" name="Footer Placeholder 3">
            <a:extLst>
              <a:ext uri="{FF2B5EF4-FFF2-40B4-BE49-F238E27FC236}">
                <a16:creationId xmlns:a16="http://schemas.microsoft.com/office/drawing/2014/main" id="{3072925D-0ADE-6D95-97C2-C0CB5B9FB1D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FDB5D68-77CB-D365-C1B6-DA0EC629A7C6}"/>
              </a:ext>
            </a:extLst>
          </p:cNvPr>
          <p:cNvSpPr>
            <a:spLocks noGrp="1"/>
          </p:cNvSpPr>
          <p:nvPr>
            <p:ph type="sldNum" sz="quarter" idx="12"/>
          </p:nvPr>
        </p:nvSpPr>
        <p:spPr/>
        <p:txBody>
          <a:bodyPr/>
          <a:lstStyle/>
          <a:p>
            <a:fld id="{18AB5EA0-B3A6-4BD1-859C-3B9DC2380994}" type="slidenum">
              <a:rPr lang="en-GB" smtClean="0"/>
              <a:t>‹#›</a:t>
            </a:fld>
            <a:endParaRPr lang="en-GB"/>
          </a:p>
        </p:txBody>
      </p:sp>
    </p:spTree>
    <p:extLst>
      <p:ext uri="{BB962C8B-B14F-4D97-AF65-F5344CB8AC3E}">
        <p14:creationId xmlns:p14="http://schemas.microsoft.com/office/powerpoint/2010/main" val="2562822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DA8700-96C2-D62A-BD96-F9C9D3C14342}"/>
              </a:ext>
            </a:extLst>
          </p:cNvPr>
          <p:cNvSpPr>
            <a:spLocks noGrp="1"/>
          </p:cNvSpPr>
          <p:nvPr>
            <p:ph type="dt" sz="half" idx="10"/>
          </p:nvPr>
        </p:nvSpPr>
        <p:spPr/>
        <p:txBody>
          <a:bodyPr/>
          <a:lstStyle/>
          <a:p>
            <a:fld id="{A50ADC7D-F748-42E7-B2E7-35E70C730AAA}" type="datetimeFigureOut">
              <a:rPr lang="en-GB" smtClean="0"/>
              <a:t>17/06/2023</a:t>
            </a:fld>
            <a:endParaRPr lang="en-GB"/>
          </a:p>
        </p:txBody>
      </p:sp>
      <p:sp>
        <p:nvSpPr>
          <p:cNvPr id="3" name="Footer Placeholder 2">
            <a:extLst>
              <a:ext uri="{FF2B5EF4-FFF2-40B4-BE49-F238E27FC236}">
                <a16:creationId xmlns:a16="http://schemas.microsoft.com/office/drawing/2014/main" id="{6086D72B-D107-AB0D-704C-1402D0C9B7E7}"/>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2F5008E-2F69-965A-EABC-4DEF64C52886}"/>
              </a:ext>
            </a:extLst>
          </p:cNvPr>
          <p:cNvSpPr>
            <a:spLocks noGrp="1"/>
          </p:cNvSpPr>
          <p:nvPr>
            <p:ph type="sldNum" sz="quarter" idx="12"/>
          </p:nvPr>
        </p:nvSpPr>
        <p:spPr/>
        <p:txBody>
          <a:bodyPr/>
          <a:lstStyle/>
          <a:p>
            <a:fld id="{18AB5EA0-B3A6-4BD1-859C-3B9DC2380994}" type="slidenum">
              <a:rPr lang="en-GB" smtClean="0"/>
              <a:t>‹#›</a:t>
            </a:fld>
            <a:endParaRPr lang="en-GB"/>
          </a:p>
        </p:txBody>
      </p:sp>
    </p:spTree>
    <p:extLst>
      <p:ext uri="{BB962C8B-B14F-4D97-AF65-F5344CB8AC3E}">
        <p14:creationId xmlns:p14="http://schemas.microsoft.com/office/powerpoint/2010/main" val="2791268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55AFF-9D3B-648F-F529-0FFB4C3DFB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161BBA8-C71F-FBF4-1699-2AD13E6C43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0482EEFF-7E8E-A732-3329-A839FCBF73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339C0B-8873-1392-32B6-1700CF9D260F}"/>
              </a:ext>
            </a:extLst>
          </p:cNvPr>
          <p:cNvSpPr>
            <a:spLocks noGrp="1"/>
          </p:cNvSpPr>
          <p:nvPr>
            <p:ph type="dt" sz="half" idx="10"/>
          </p:nvPr>
        </p:nvSpPr>
        <p:spPr/>
        <p:txBody>
          <a:bodyPr/>
          <a:lstStyle/>
          <a:p>
            <a:fld id="{A50ADC7D-F748-42E7-B2E7-35E70C730AAA}" type="datetimeFigureOut">
              <a:rPr lang="en-GB" smtClean="0"/>
              <a:t>17/06/2023</a:t>
            </a:fld>
            <a:endParaRPr lang="en-GB"/>
          </a:p>
        </p:txBody>
      </p:sp>
      <p:sp>
        <p:nvSpPr>
          <p:cNvPr id="6" name="Footer Placeholder 5">
            <a:extLst>
              <a:ext uri="{FF2B5EF4-FFF2-40B4-BE49-F238E27FC236}">
                <a16:creationId xmlns:a16="http://schemas.microsoft.com/office/drawing/2014/main" id="{5B6B28BD-DD53-4F06-D307-5F88F294E45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61307AD-3E11-FCD5-0F67-2F34A341611A}"/>
              </a:ext>
            </a:extLst>
          </p:cNvPr>
          <p:cNvSpPr>
            <a:spLocks noGrp="1"/>
          </p:cNvSpPr>
          <p:nvPr>
            <p:ph type="sldNum" sz="quarter" idx="12"/>
          </p:nvPr>
        </p:nvSpPr>
        <p:spPr/>
        <p:txBody>
          <a:bodyPr/>
          <a:lstStyle/>
          <a:p>
            <a:fld id="{18AB5EA0-B3A6-4BD1-859C-3B9DC2380994}" type="slidenum">
              <a:rPr lang="en-GB" smtClean="0"/>
              <a:t>‹#›</a:t>
            </a:fld>
            <a:endParaRPr lang="en-GB"/>
          </a:p>
        </p:txBody>
      </p:sp>
    </p:spTree>
    <p:extLst>
      <p:ext uri="{BB962C8B-B14F-4D97-AF65-F5344CB8AC3E}">
        <p14:creationId xmlns:p14="http://schemas.microsoft.com/office/powerpoint/2010/main" val="457796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F88AD-16D3-8F17-F65A-AC0B0AA82C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8715BE1-E1EA-81D5-ADB4-52743492C5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0C977C6-ED26-786E-17CD-EFD5D4DAD4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65A696-2EFA-5D97-6C60-FC5EB90F2096}"/>
              </a:ext>
            </a:extLst>
          </p:cNvPr>
          <p:cNvSpPr>
            <a:spLocks noGrp="1"/>
          </p:cNvSpPr>
          <p:nvPr>
            <p:ph type="dt" sz="half" idx="10"/>
          </p:nvPr>
        </p:nvSpPr>
        <p:spPr/>
        <p:txBody>
          <a:bodyPr/>
          <a:lstStyle/>
          <a:p>
            <a:fld id="{A50ADC7D-F748-42E7-B2E7-35E70C730AAA}" type="datetimeFigureOut">
              <a:rPr lang="en-GB" smtClean="0"/>
              <a:t>17/06/2023</a:t>
            </a:fld>
            <a:endParaRPr lang="en-GB"/>
          </a:p>
        </p:txBody>
      </p:sp>
      <p:sp>
        <p:nvSpPr>
          <p:cNvPr id="6" name="Footer Placeholder 5">
            <a:extLst>
              <a:ext uri="{FF2B5EF4-FFF2-40B4-BE49-F238E27FC236}">
                <a16:creationId xmlns:a16="http://schemas.microsoft.com/office/drawing/2014/main" id="{B640B94B-50A8-0403-57FC-5058550065F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0ECB837-795A-A508-9638-38DA02891733}"/>
              </a:ext>
            </a:extLst>
          </p:cNvPr>
          <p:cNvSpPr>
            <a:spLocks noGrp="1"/>
          </p:cNvSpPr>
          <p:nvPr>
            <p:ph type="sldNum" sz="quarter" idx="12"/>
          </p:nvPr>
        </p:nvSpPr>
        <p:spPr/>
        <p:txBody>
          <a:bodyPr/>
          <a:lstStyle/>
          <a:p>
            <a:fld id="{18AB5EA0-B3A6-4BD1-859C-3B9DC2380994}" type="slidenum">
              <a:rPr lang="en-GB" smtClean="0"/>
              <a:t>‹#›</a:t>
            </a:fld>
            <a:endParaRPr lang="en-GB"/>
          </a:p>
        </p:txBody>
      </p:sp>
    </p:spTree>
    <p:extLst>
      <p:ext uri="{BB962C8B-B14F-4D97-AF65-F5344CB8AC3E}">
        <p14:creationId xmlns:p14="http://schemas.microsoft.com/office/powerpoint/2010/main" val="3141341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B80705-EA00-B135-CD93-943A347028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973C05A-7663-6CAD-C2E8-780EA66482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D6864E0-972F-85E4-B685-90D92A765D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0ADC7D-F748-42E7-B2E7-35E70C730AAA}" type="datetimeFigureOut">
              <a:rPr lang="en-GB" smtClean="0"/>
              <a:t>17/06/2023</a:t>
            </a:fld>
            <a:endParaRPr lang="en-GB"/>
          </a:p>
        </p:txBody>
      </p:sp>
      <p:sp>
        <p:nvSpPr>
          <p:cNvPr id="5" name="Footer Placeholder 4">
            <a:extLst>
              <a:ext uri="{FF2B5EF4-FFF2-40B4-BE49-F238E27FC236}">
                <a16:creationId xmlns:a16="http://schemas.microsoft.com/office/drawing/2014/main" id="{4667CFAB-6C9E-05F0-A59B-A5EA1BD775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7B57CAE6-D531-5B6C-5437-C0B466A71F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AB5EA0-B3A6-4BD1-859C-3B9DC2380994}" type="slidenum">
              <a:rPr lang="en-GB" smtClean="0"/>
              <a:t>‹#›</a:t>
            </a:fld>
            <a:endParaRPr lang="en-GB"/>
          </a:p>
        </p:txBody>
      </p:sp>
    </p:spTree>
    <p:extLst>
      <p:ext uri="{BB962C8B-B14F-4D97-AF65-F5344CB8AC3E}">
        <p14:creationId xmlns:p14="http://schemas.microsoft.com/office/powerpoint/2010/main" val="30696394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5.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41.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9">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493885-0CA3-2E68-F105-159760FE0DF8}"/>
              </a:ext>
            </a:extLst>
          </p:cNvPr>
          <p:cNvSpPr>
            <a:spLocks noGrp="1"/>
          </p:cNvSpPr>
          <p:nvPr>
            <p:ph type="ctrTitle"/>
          </p:nvPr>
        </p:nvSpPr>
        <p:spPr>
          <a:xfrm>
            <a:off x="755903" y="3399769"/>
            <a:ext cx="10640754" cy="775845"/>
          </a:xfrm>
        </p:spPr>
        <p:txBody>
          <a:bodyPr anchor="b">
            <a:noAutofit/>
          </a:bodyPr>
          <a:lstStyle/>
          <a:p>
            <a:r>
              <a:rPr lang="en-GB" sz="5400" dirty="0">
                <a:solidFill>
                  <a:schemeClr val="tx2"/>
                </a:solidFill>
                <a:latin typeface="Verdana" panose="020B0604030504040204" pitchFamily="34" charset="0"/>
                <a:ea typeface="Verdana" panose="020B0604030504040204" pitchFamily="34" charset="0"/>
                <a:cs typeface="Vani" panose="020B0502040204020203" pitchFamily="18" charset="0"/>
              </a:rPr>
              <a:t>Lobbyists4America</a:t>
            </a:r>
          </a:p>
        </p:txBody>
      </p:sp>
      <p:sp>
        <p:nvSpPr>
          <p:cNvPr id="3" name="Subtitle 2">
            <a:extLst>
              <a:ext uri="{FF2B5EF4-FFF2-40B4-BE49-F238E27FC236}">
                <a16:creationId xmlns:a16="http://schemas.microsoft.com/office/drawing/2014/main" id="{2A5A2283-7FC4-5DE3-01D9-66D5A98FF671}"/>
              </a:ext>
            </a:extLst>
          </p:cNvPr>
          <p:cNvSpPr>
            <a:spLocks noGrp="1"/>
          </p:cNvSpPr>
          <p:nvPr>
            <p:ph type="subTitle" idx="1"/>
          </p:nvPr>
        </p:nvSpPr>
        <p:spPr>
          <a:xfrm>
            <a:off x="1513968" y="4514551"/>
            <a:ext cx="9163757" cy="450447"/>
          </a:xfrm>
        </p:spPr>
        <p:txBody>
          <a:bodyPr anchor="ctr">
            <a:normAutofit/>
          </a:bodyPr>
          <a:lstStyle/>
          <a:p>
            <a:r>
              <a:rPr lang="en-GB" sz="2000" dirty="0">
                <a:solidFill>
                  <a:schemeClr val="tx2"/>
                </a:solidFill>
                <a:latin typeface="Verdana" panose="020B0604030504040204" pitchFamily="34" charset="0"/>
                <a:ea typeface="Verdana" panose="020B0604030504040204" pitchFamily="34" charset="0"/>
              </a:rPr>
              <a:t>Analysis of US political tweets 2008-2017</a:t>
            </a:r>
          </a:p>
        </p:txBody>
      </p:sp>
      <p:grpSp>
        <p:nvGrpSpPr>
          <p:cNvPr id="14" name="Group 13">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15" name="Freeform: Shape 14">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8" name="Freeform: Shape 17">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4">
            <a:extLst>
              <a:ext uri="{FF2B5EF4-FFF2-40B4-BE49-F238E27FC236}">
                <a16:creationId xmlns:a16="http://schemas.microsoft.com/office/drawing/2014/main" id="{DF1C8424-DA64-A590-5853-C19D8A7AB0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4508" y="52719"/>
            <a:ext cx="4142676" cy="3376281"/>
          </a:xfrm>
          <a:prstGeom prst="rect">
            <a:avLst/>
          </a:prstGeom>
        </p:spPr>
      </p:pic>
      <p:grpSp>
        <p:nvGrpSpPr>
          <p:cNvPr id="20" name="Group 19">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21" name="Freeform: Shape 20">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95311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1F906C-BDDD-3736-9D47-DB6D34690350}"/>
              </a:ext>
            </a:extLst>
          </p:cNvPr>
          <p:cNvSpPr>
            <a:spLocks noGrp="1"/>
          </p:cNvSpPr>
          <p:nvPr>
            <p:ph type="title"/>
          </p:nvPr>
        </p:nvSpPr>
        <p:spPr>
          <a:xfrm>
            <a:off x="838200" y="365125"/>
            <a:ext cx="10515600" cy="1325563"/>
          </a:xfrm>
        </p:spPr>
        <p:txBody>
          <a:bodyPr>
            <a:normAutofit/>
          </a:bodyPr>
          <a:lstStyle/>
          <a:p>
            <a:r>
              <a:rPr lang="en-GB" sz="4200" dirty="0">
                <a:latin typeface="Verdana" panose="020B0604030504040204" pitchFamily="34" charset="0"/>
                <a:ea typeface="Verdana" panose="020B0604030504040204" pitchFamily="34" charset="0"/>
              </a:rPr>
              <a:t>Creating new metrics - 1</a:t>
            </a:r>
          </a:p>
        </p:txBody>
      </p:sp>
      <p:sp>
        <p:nvSpPr>
          <p:cNvPr id="18"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FA1F3BC-0695-7810-621E-4892A1717365}"/>
              </a:ext>
            </a:extLst>
          </p:cNvPr>
          <p:cNvPicPr>
            <a:picLocks noChangeAspect="1"/>
          </p:cNvPicPr>
          <p:nvPr/>
        </p:nvPicPr>
        <p:blipFill>
          <a:blip r:embed="rId2"/>
          <a:stretch>
            <a:fillRect/>
          </a:stretch>
        </p:blipFill>
        <p:spPr>
          <a:xfrm>
            <a:off x="838200" y="2631011"/>
            <a:ext cx="3298450" cy="2027300"/>
          </a:xfrm>
          <a:prstGeom prst="rect">
            <a:avLst/>
          </a:prstGeom>
        </p:spPr>
      </p:pic>
      <p:sp>
        <p:nvSpPr>
          <p:cNvPr id="6" name="Arrow: Right 5">
            <a:extLst>
              <a:ext uri="{FF2B5EF4-FFF2-40B4-BE49-F238E27FC236}">
                <a16:creationId xmlns:a16="http://schemas.microsoft.com/office/drawing/2014/main" id="{E8E133C2-ED3E-AC5A-5AD0-79ACFF6EFC3A}"/>
              </a:ext>
            </a:extLst>
          </p:cNvPr>
          <p:cNvSpPr/>
          <p:nvPr/>
        </p:nvSpPr>
        <p:spPr>
          <a:xfrm>
            <a:off x="4258499" y="3451384"/>
            <a:ext cx="822960" cy="54864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pic>
        <p:nvPicPr>
          <p:cNvPr id="9" name="Picture 8">
            <a:extLst>
              <a:ext uri="{FF2B5EF4-FFF2-40B4-BE49-F238E27FC236}">
                <a16:creationId xmlns:a16="http://schemas.microsoft.com/office/drawing/2014/main" id="{4EB9DEE0-EB06-93AC-246C-00B724D699C0}"/>
              </a:ext>
            </a:extLst>
          </p:cNvPr>
          <p:cNvPicPr>
            <a:picLocks noChangeAspect="1"/>
          </p:cNvPicPr>
          <p:nvPr/>
        </p:nvPicPr>
        <p:blipFill>
          <a:blip r:embed="rId3"/>
          <a:stretch>
            <a:fillRect/>
          </a:stretch>
        </p:blipFill>
        <p:spPr>
          <a:xfrm>
            <a:off x="5386189" y="2631011"/>
            <a:ext cx="5876171" cy="2387346"/>
          </a:xfrm>
          <a:prstGeom prst="rect">
            <a:avLst/>
          </a:prstGeom>
        </p:spPr>
      </p:pic>
      <p:sp>
        <p:nvSpPr>
          <p:cNvPr id="12" name="Rectangle 11">
            <a:extLst>
              <a:ext uri="{FF2B5EF4-FFF2-40B4-BE49-F238E27FC236}">
                <a16:creationId xmlns:a16="http://schemas.microsoft.com/office/drawing/2014/main" id="{60F07C8A-63FA-A822-9DF5-82FE0F216874}"/>
              </a:ext>
            </a:extLst>
          </p:cNvPr>
          <p:cNvSpPr/>
          <p:nvPr/>
        </p:nvSpPr>
        <p:spPr>
          <a:xfrm>
            <a:off x="10690860" y="2868517"/>
            <a:ext cx="571500" cy="1912334"/>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15" name="TextBox 14">
            <a:extLst>
              <a:ext uri="{FF2B5EF4-FFF2-40B4-BE49-F238E27FC236}">
                <a16:creationId xmlns:a16="http://schemas.microsoft.com/office/drawing/2014/main" id="{8E3A866B-120B-59E7-5D82-16781C666552}"/>
              </a:ext>
            </a:extLst>
          </p:cNvPr>
          <p:cNvSpPr txBox="1"/>
          <p:nvPr/>
        </p:nvSpPr>
        <p:spPr>
          <a:xfrm>
            <a:off x="838200" y="2072640"/>
            <a:ext cx="10149840" cy="369332"/>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Verdana" panose="020B0604030504040204" pitchFamily="34" charset="0"/>
                <a:ea typeface="Verdana" panose="020B0604030504040204" pitchFamily="34" charset="0"/>
              </a:rPr>
              <a:t>The most important created metric: which political party the tweeters belong to</a:t>
            </a:r>
          </a:p>
        </p:txBody>
      </p:sp>
      <p:pic>
        <p:nvPicPr>
          <p:cNvPr id="5" name="Picture 4">
            <a:extLst>
              <a:ext uri="{FF2B5EF4-FFF2-40B4-BE49-F238E27FC236}">
                <a16:creationId xmlns:a16="http://schemas.microsoft.com/office/drawing/2014/main" id="{BE680841-A95E-F29B-4C6E-0E07245E79C7}"/>
              </a:ext>
            </a:extLst>
          </p:cNvPr>
          <p:cNvPicPr>
            <a:picLocks noChangeAspect="1"/>
          </p:cNvPicPr>
          <p:nvPr/>
        </p:nvPicPr>
        <p:blipFill>
          <a:blip r:embed="rId4"/>
          <a:stretch>
            <a:fillRect/>
          </a:stretch>
        </p:blipFill>
        <p:spPr>
          <a:xfrm>
            <a:off x="838200" y="4989465"/>
            <a:ext cx="4362450" cy="1638300"/>
          </a:xfrm>
          <a:prstGeom prst="rect">
            <a:avLst/>
          </a:prstGeom>
        </p:spPr>
      </p:pic>
    </p:spTree>
    <p:extLst>
      <p:ext uri="{BB962C8B-B14F-4D97-AF65-F5344CB8AC3E}">
        <p14:creationId xmlns:p14="http://schemas.microsoft.com/office/powerpoint/2010/main" val="3348954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1F906C-BDDD-3736-9D47-DB6D34690350}"/>
              </a:ext>
            </a:extLst>
          </p:cNvPr>
          <p:cNvSpPr>
            <a:spLocks noGrp="1"/>
          </p:cNvSpPr>
          <p:nvPr>
            <p:ph type="title"/>
          </p:nvPr>
        </p:nvSpPr>
        <p:spPr>
          <a:xfrm>
            <a:off x="838200" y="365125"/>
            <a:ext cx="10515600" cy="1325563"/>
          </a:xfrm>
        </p:spPr>
        <p:txBody>
          <a:bodyPr>
            <a:normAutofit/>
          </a:bodyPr>
          <a:lstStyle/>
          <a:p>
            <a:r>
              <a:rPr lang="en-GB" sz="4200" dirty="0">
                <a:latin typeface="Verdana" panose="020B0604030504040204" pitchFamily="34" charset="0"/>
                <a:ea typeface="Verdana" panose="020B0604030504040204" pitchFamily="34" charset="0"/>
              </a:rPr>
              <a:t>Creating new metrics - 2</a:t>
            </a:r>
          </a:p>
        </p:txBody>
      </p:sp>
      <p:sp>
        <p:nvSpPr>
          <p:cNvPr id="18"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CBDDDDC-D32D-C869-8DDC-7B28472F997F}"/>
              </a:ext>
            </a:extLst>
          </p:cNvPr>
          <p:cNvSpPr>
            <a:spLocks noGrp="1"/>
          </p:cNvSpPr>
          <p:nvPr>
            <p:ph idx="1"/>
          </p:nvPr>
        </p:nvSpPr>
        <p:spPr>
          <a:xfrm>
            <a:off x="838200" y="2292006"/>
            <a:ext cx="10515600" cy="580224"/>
          </a:xfrm>
        </p:spPr>
        <p:txBody>
          <a:bodyPr>
            <a:normAutofit lnSpcReduction="10000"/>
          </a:bodyPr>
          <a:lstStyle/>
          <a:p>
            <a:r>
              <a:rPr lang="en-GB" sz="1800" dirty="0">
                <a:latin typeface="Verdana" panose="020B0604030504040204" pitchFamily="34" charset="0"/>
                <a:ea typeface="Verdana" panose="020B0604030504040204" pitchFamily="34" charset="0"/>
              </a:rPr>
              <a:t>Using the newly found metric we can derive another – what fraction of tweets mention a user from an opposing party.</a:t>
            </a:r>
          </a:p>
        </p:txBody>
      </p:sp>
      <p:pic>
        <p:nvPicPr>
          <p:cNvPr id="7" name="Picture 6">
            <a:extLst>
              <a:ext uri="{FF2B5EF4-FFF2-40B4-BE49-F238E27FC236}">
                <a16:creationId xmlns:a16="http://schemas.microsoft.com/office/drawing/2014/main" id="{A5365818-DCDA-5C74-ECF8-DAE9954FF0EB}"/>
              </a:ext>
            </a:extLst>
          </p:cNvPr>
          <p:cNvPicPr>
            <a:picLocks noChangeAspect="1"/>
          </p:cNvPicPr>
          <p:nvPr/>
        </p:nvPicPr>
        <p:blipFill>
          <a:blip r:embed="rId2"/>
          <a:stretch>
            <a:fillRect/>
          </a:stretch>
        </p:blipFill>
        <p:spPr>
          <a:xfrm>
            <a:off x="1198486" y="3007166"/>
            <a:ext cx="2512380" cy="3076959"/>
          </a:xfrm>
          <a:prstGeom prst="rect">
            <a:avLst/>
          </a:prstGeom>
        </p:spPr>
      </p:pic>
      <p:sp>
        <p:nvSpPr>
          <p:cNvPr id="8" name="Rectangle 7">
            <a:extLst>
              <a:ext uri="{FF2B5EF4-FFF2-40B4-BE49-F238E27FC236}">
                <a16:creationId xmlns:a16="http://schemas.microsoft.com/office/drawing/2014/main" id="{4FA578D3-7E23-4B94-5239-6C556AADE5B8}"/>
              </a:ext>
            </a:extLst>
          </p:cNvPr>
          <p:cNvSpPr/>
          <p:nvPr/>
        </p:nvSpPr>
        <p:spPr>
          <a:xfrm>
            <a:off x="2325950" y="3007166"/>
            <a:ext cx="727968" cy="3076959"/>
          </a:xfrm>
          <a:prstGeom prst="rect">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pic>
        <p:nvPicPr>
          <p:cNvPr id="13" name="Picture 12" descr="A picture containing screenshot, text, diagram, plot&#10;&#10;Description automatically generated">
            <a:extLst>
              <a:ext uri="{FF2B5EF4-FFF2-40B4-BE49-F238E27FC236}">
                <a16:creationId xmlns:a16="http://schemas.microsoft.com/office/drawing/2014/main" id="{507C1BE6-F495-828F-6349-633CED26AB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9437" y="3280635"/>
            <a:ext cx="4353229" cy="2931995"/>
          </a:xfrm>
          <a:prstGeom prst="rect">
            <a:avLst/>
          </a:prstGeom>
        </p:spPr>
      </p:pic>
    </p:spTree>
    <p:extLst>
      <p:ext uri="{BB962C8B-B14F-4D97-AF65-F5344CB8AC3E}">
        <p14:creationId xmlns:p14="http://schemas.microsoft.com/office/powerpoint/2010/main" val="16547962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Freeform: Shape 18">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6" name="Freeform: Shape 20">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2EEA8D0-CE33-A6E7-0C38-C082C0AAA2B1}"/>
              </a:ext>
            </a:extLst>
          </p:cNvPr>
          <p:cNvSpPr>
            <a:spLocks noGrp="1"/>
          </p:cNvSpPr>
          <p:nvPr>
            <p:ph type="title"/>
          </p:nvPr>
        </p:nvSpPr>
        <p:spPr>
          <a:xfrm>
            <a:off x="621792" y="1161288"/>
            <a:ext cx="3602736" cy="4526280"/>
          </a:xfrm>
        </p:spPr>
        <p:txBody>
          <a:bodyPr>
            <a:normAutofit/>
          </a:bodyPr>
          <a:lstStyle/>
          <a:p>
            <a:r>
              <a:rPr lang="en-GB" sz="4000" dirty="0">
                <a:latin typeface="Verdana" panose="020B0604030504040204" pitchFamily="34" charset="0"/>
                <a:ea typeface="Verdana" panose="020B0604030504040204" pitchFamily="34" charset="0"/>
              </a:rPr>
              <a:t>Descriptive statistics</a:t>
            </a:r>
          </a:p>
        </p:txBody>
      </p:sp>
      <p:sp>
        <p:nvSpPr>
          <p:cNvPr id="27" name="Rectangle 22">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 name="Picture 4">
            <a:extLst>
              <a:ext uri="{FF2B5EF4-FFF2-40B4-BE49-F238E27FC236}">
                <a16:creationId xmlns:a16="http://schemas.microsoft.com/office/drawing/2014/main" id="{B11204BC-F85F-EC90-83C6-140B7DA89388}"/>
              </a:ext>
            </a:extLst>
          </p:cNvPr>
          <p:cNvPicPr>
            <a:picLocks noChangeAspect="1"/>
          </p:cNvPicPr>
          <p:nvPr/>
        </p:nvPicPr>
        <p:blipFill>
          <a:blip r:embed="rId2"/>
          <a:stretch>
            <a:fillRect/>
          </a:stretch>
        </p:blipFill>
        <p:spPr>
          <a:xfrm>
            <a:off x="7926293" y="2593816"/>
            <a:ext cx="3857111" cy="1728261"/>
          </a:xfrm>
          <a:prstGeom prst="rect">
            <a:avLst/>
          </a:prstGeom>
          <a:ln>
            <a:solidFill>
              <a:schemeClr val="tx1"/>
            </a:solidFill>
          </a:ln>
        </p:spPr>
      </p:pic>
      <p:grpSp>
        <p:nvGrpSpPr>
          <p:cNvPr id="20" name="Group 19">
            <a:extLst>
              <a:ext uri="{FF2B5EF4-FFF2-40B4-BE49-F238E27FC236}">
                <a16:creationId xmlns:a16="http://schemas.microsoft.com/office/drawing/2014/main" id="{7C93C9F1-4F84-3C59-9D83-2F467B8A36FD}"/>
              </a:ext>
            </a:extLst>
          </p:cNvPr>
          <p:cNvGrpSpPr/>
          <p:nvPr/>
        </p:nvGrpSpPr>
        <p:grpSpPr>
          <a:xfrm>
            <a:off x="5005460" y="4425707"/>
            <a:ext cx="4986677" cy="2192488"/>
            <a:chOff x="5005460" y="4425707"/>
            <a:chExt cx="4986677" cy="2192488"/>
          </a:xfrm>
        </p:grpSpPr>
        <p:pic>
          <p:nvPicPr>
            <p:cNvPr id="7" name="Picture 6" descr="A screenshot of a computer screen&#10;&#10;Description automatically generated with low confidence">
              <a:extLst>
                <a:ext uri="{FF2B5EF4-FFF2-40B4-BE49-F238E27FC236}">
                  <a16:creationId xmlns:a16="http://schemas.microsoft.com/office/drawing/2014/main" id="{F2B4F08E-A8F8-E72F-DEBA-A3BD1FC42866}"/>
                </a:ext>
              </a:extLst>
            </p:cNvPr>
            <p:cNvPicPr>
              <a:picLocks noChangeAspect="1"/>
            </p:cNvPicPr>
            <p:nvPr/>
          </p:nvPicPr>
          <p:blipFill>
            <a:blip r:embed="rId3"/>
            <a:stretch>
              <a:fillRect/>
            </a:stretch>
          </p:blipFill>
          <p:spPr>
            <a:xfrm>
              <a:off x="5005460" y="4425707"/>
              <a:ext cx="4986677" cy="2192488"/>
            </a:xfrm>
            <a:prstGeom prst="rect">
              <a:avLst/>
            </a:prstGeom>
            <a:ln>
              <a:solidFill>
                <a:schemeClr val="tx1"/>
              </a:solidFill>
            </a:ln>
          </p:spPr>
        </p:pic>
        <p:sp>
          <p:nvSpPr>
            <p:cNvPr id="10" name="Rectangle 9">
              <a:extLst>
                <a:ext uri="{FF2B5EF4-FFF2-40B4-BE49-F238E27FC236}">
                  <a16:creationId xmlns:a16="http://schemas.microsoft.com/office/drawing/2014/main" id="{7267390C-FA51-3469-4FA7-7ED371931B7E}"/>
                </a:ext>
              </a:extLst>
            </p:cNvPr>
            <p:cNvSpPr/>
            <p:nvPr/>
          </p:nvSpPr>
          <p:spPr>
            <a:xfrm>
              <a:off x="5077129" y="5130322"/>
              <a:ext cx="994246" cy="216471"/>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grpSp>
      <p:sp>
        <p:nvSpPr>
          <p:cNvPr id="12" name="TextBox 11">
            <a:extLst>
              <a:ext uri="{FF2B5EF4-FFF2-40B4-BE49-F238E27FC236}">
                <a16:creationId xmlns:a16="http://schemas.microsoft.com/office/drawing/2014/main" id="{FD57CFAE-9AAD-65D5-0D8A-F35A537F6B4D}"/>
              </a:ext>
            </a:extLst>
          </p:cNvPr>
          <p:cNvSpPr txBox="1"/>
          <p:nvPr/>
        </p:nvSpPr>
        <p:spPr>
          <a:xfrm>
            <a:off x="149248" y="4283663"/>
            <a:ext cx="4307342" cy="2693045"/>
          </a:xfrm>
          <a:prstGeom prst="rect">
            <a:avLst/>
          </a:prstGeom>
          <a:noFill/>
        </p:spPr>
        <p:txBody>
          <a:bodyPr wrap="square" rtlCol="0">
            <a:spAutoFit/>
          </a:bodyPr>
          <a:lstStyle/>
          <a:p>
            <a:pPr marL="160020" indent="-160020" defTabSz="512064">
              <a:spcAft>
                <a:spcPts val="600"/>
              </a:spcAft>
              <a:buFont typeface="Arial" panose="020B0604020202020204" pitchFamily="34" charset="0"/>
              <a:buChar char="•"/>
            </a:pPr>
            <a:r>
              <a:rPr lang="en-GB" sz="1400" kern="1200" dirty="0">
                <a:solidFill>
                  <a:schemeClr val="tx1"/>
                </a:solidFill>
                <a:latin typeface="Verdana" panose="020B0604030504040204" pitchFamily="34" charset="0"/>
                <a:ea typeface="Verdana" panose="020B0604030504040204" pitchFamily="34" charset="0"/>
                <a:cs typeface="+mn-cs"/>
              </a:rPr>
              <a:t>Clearly, Democrats are more likely to mention a Republican in their tweets then Republicans are to mention a Democrat</a:t>
            </a:r>
          </a:p>
          <a:p>
            <a:pPr marL="160020" indent="-160020" defTabSz="512064">
              <a:spcAft>
                <a:spcPts val="600"/>
              </a:spcAft>
              <a:buFont typeface="Arial" panose="020B0604020202020204" pitchFamily="34" charset="0"/>
              <a:buChar char="•"/>
            </a:pPr>
            <a:r>
              <a:rPr lang="en-GB" sz="1400" dirty="0">
                <a:latin typeface="Verdana" panose="020B0604030504040204" pitchFamily="34" charset="0"/>
                <a:ea typeface="Verdana" panose="020B0604030504040204" pitchFamily="34" charset="0"/>
              </a:rPr>
              <a:t>Follower count statistics are similar, except there are a few Republicans with very high follower counts</a:t>
            </a:r>
            <a:endParaRPr lang="en-GB" sz="1400" kern="1200" dirty="0">
              <a:solidFill>
                <a:schemeClr val="tx1"/>
              </a:solidFill>
              <a:latin typeface="Verdana" panose="020B0604030504040204" pitchFamily="34" charset="0"/>
              <a:ea typeface="Verdana" panose="020B0604030504040204" pitchFamily="34" charset="0"/>
              <a:cs typeface="+mn-cs"/>
            </a:endParaRPr>
          </a:p>
          <a:p>
            <a:pPr marL="160020" indent="-160020" defTabSz="512064">
              <a:spcAft>
                <a:spcPts val="600"/>
              </a:spcAft>
              <a:buFont typeface="Arial" panose="020B0604020202020204" pitchFamily="34" charset="0"/>
              <a:buChar char="•"/>
            </a:pPr>
            <a:endParaRPr lang="en-GB" sz="1400" kern="1200" dirty="0">
              <a:solidFill>
                <a:schemeClr val="tx1"/>
              </a:solidFill>
              <a:latin typeface="Verdana" panose="020B0604030504040204" pitchFamily="34" charset="0"/>
              <a:ea typeface="Verdana" panose="020B0604030504040204" pitchFamily="34" charset="0"/>
              <a:cs typeface="+mn-cs"/>
            </a:endParaRPr>
          </a:p>
          <a:p>
            <a:pPr marL="160020" indent="-160020" defTabSz="512064">
              <a:spcAft>
                <a:spcPts val="600"/>
              </a:spcAft>
              <a:buFont typeface="Arial" panose="020B0604020202020204" pitchFamily="34" charset="0"/>
              <a:buChar char="•"/>
            </a:pPr>
            <a:endParaRPr lang="en-GB" sz="1400" kern="1200" dirty="0">
              <a:solidFill>
                <a:schemeClr val="tx1"/>
              </a:solidFill>
              <a:latin typeface="Verdana" panose="020B0604030504040204" pitchFamily="34" charset="0"/>
              <a:ea typeface="Verdana" panose="020B0604030504040204" pitchFamily="34" charset="0"/>
              <a:cs typeface="+mn-cs"/>
            </a:endParaRPr>
          </a:p>
          <a:p>
            <a:pPr marL="160020" indent="-160020" defTabSz="512064">
              <a:spcAft>
                <a:spcPts val="600"/>
              </a:spcAft>
              <a:buFont typeface="Arial" panose="020B0604020202020204" pitchFamily="34" charset="0"/>
              <a:buChar char="•"/>
            </a:pPr>
            <a:endParaRPr lang="en-GB" sz="1400" kern="1200" dirty="0">
              <a:solidFill>
                <a:schemeClr val="tx1"/>
              </a:solidFill>
              <a:latin typeface="Verdana" panose="020B0604030504040204" pitchFamily="34" charset="0"/>
              <a:ea typeface="Verdana" panose="020B0604030504040204" pitchFamily="34" charset="0"/>
              <a:cs typeface="+mn-cs"/>
            </a:endParaRPr>
          </a:p>
          <a:p>
            <a:pPr marL="285750" indent="-285750">
              <a:spcAft>
                <a:spcPts val="600"/>
              </a:spcAft>
              <a:buFont typeface="Arial" panose="020B0604020202020204" pitchFamily="34" charset="0"/>
              <a:buChar char="•"/>
            </a:pPr>
            <a:endParaRPr lang="en-GB" dirty="0">
              <a:latin typeface="Verdana" panose="020B0604030504040204" pitchFamily="34" charset="0"/>
              <a:ea typeface="Verdana" panose="020B0604030504040204" pitchFamily="34" charset="0"/>
            </a:endParaRPr>
          </a:p>
        </p:txBody>
      </p:sp>
      <p:grpSp>
        <p:nvGrpSpPr>
          <p:cNvPr id="18" name="Group 17">
            <a:extLst>
              <a:ext uri="{FF2B5EF4-FFF2-40B4-BE49-F238E27FC236}">
                <a16:creationId xmlns:a16="http://schemas.microsoft.com/office/drawing/2014/main" id="{303FC2FD-6C7C-3782-7F56-C5B446B3F79C}"/>
              </a:ext>
            </a:extLst>
          </p:cNvPr>
          <p:cNvGrpSpPr/>
          <p:nvPr/>
        </p:nvGrpSpPr>
        <p:grpSpPr>
          <a:xfrm>
            <a:off x="5005460" y="166613"/>
            <a:ext cx="4962322" cy="2311602"/>
            <a:chOff x="5005460" y="166613"/>
            <a:chExt cx="4962322" cy="2311602"/>
          </a:xfrm>
        </p:grpSpPr>
        <p:pic>
          <p:nvPicPr>
            <p:cNvPr id="14" name="Picture 13" descr="A screenshot of a computer screen&#10;&#10;Description automatically generated with low confidence">
              <a:extLst>
                <a:ext uri="{FF2B5EF4-FFF2-40B4-BE49-F238E27FC236}">
                  <a16:creationId xmlns:a16="http://schemas.microsoft.com/office/drawing/2014/main" id="{3825479D-4F4A-D017-E3C0-3160FE20F543}"/>
                </a:ext>
              </a:extLst>
            </p:cNvPr>
            <p:cNvPicPr>
              <a:picLocks noChangeAspect="1"/>
            </p:cNvPicPr>
            <p:nvPr/>
          </p:nvPicPr>
          <p:blipFill>
            <a:blip r:embed="rId4"/>
            <a:stretch>
              <a:fillRect/>
            </a:stretch>
          </p:blipFill>
          <p:spPr>
            <a:xfrm>
              <a:off x="5005460" y="166613"/>
              <a:ext cx="4962322" cy="2311602"/>
            </a:xfrm>
            <a:prstGeom prst="rect">
              <a:avLst/>
            </a:prstGeom>
            <a:ln>
              <a:solidFill>
                <a:schemeClr val="tx1"/>
              </a:solidFill>
            </a:ln>
          </p:spPr>
        </p:pic>
        <p:sp>
          <p:nvSpPr>
            <p:cNvPr id="15" name="Rectangle 14">
              <a:extLst>
                <a:ext uri="{FF2B5EF4-FFF2-40B4-BE49-F238E27FC236}">
                  <a16:creationId xmlns:a16="http://schemas.microsoft.com/office/drawing/2014/main" id="{2EA06DFE-71C8-04B8-DE62-E0B95B7B1C0E}"/>
                </a:ext>
              </a:extLst>
            </p:cNvPr>
            <p:cNvSpPr/>
            <p:nvPr/>
          </p:nvSpPr>
          <p:spPr>
            <a:xfrm>
              <a:off x="5045853" y="912410"/>
              <a:ext cx="993530" cy="228232"/>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grpSp>
      <p:sp>
        <p:nvSpPr>
          <p:cNvPr id="28" name="Arrow: Left-Right-Up 27">
            <a:extLst>
              <a:ext uri="{FF2B5EF4-FFF2-40B4-BE49-F238E27FC236}">
                <a16:creationId xmlns:a16="http://schemas.microsoft.com/office/drawing/2014/main" id="{A77E284A-0E2D-70EB-9733-5E2571390F28}"/>
              </a:ext>
            </a:extLst>
          </p:cNvPr>
          <p:cNvSpPr/>
          <p:nvPr/>
        </p:nvSpPr>
        <p:spPr>
          <a:xfrm rot="5400000">
            <a:off x="6299386" y="2783830"/>
            <a:ext cx="1856563" cy="1382430"/>
          </a:xfrm>
          <a:prstGeom prst="leftRightUpArrow">
            <a:avLst>
              <a:gd name="adj1" fmla="val 16943"/>
              <a:gd name="adj2" fmla="val 16367"/>
              <a:gd name="adj3" fmla="val 2500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9" name="TextBox 28">
            <a:extLst>
              <a:ext uri="{FF2B5EF4-FFF2-40B4-BE49-F238E27FC236}">
                <a16:creationId xmlns:a16="http://schemas.microsoft.com/office/drawing/2014/main" id="{6B971F24-8F82-45DB-7C59-2D477F771B0E}"/>
              </a:ext>
            </a:extLst>
          </p:cNvPr>
          <p:cNvSpPr txBox="1"/>
          <p:nvPr/>
        </p:nvSpPr>
        <p:spPr>
          <a:xfrm>
            <a:off x="5595196" y="3126893"/>
            <a:ext cx="1065320" cy="646331"/>
          </a:xfrm>
          <a:prstGeom prst="rect">
            <a:avLst/>
          </a:prstGeom>
          <a:noFill/>
        </p:spPr>
        <p:txBody>
          <a:bodyPr wrap="square" rtlCol="0">
            <a:spAutoFit/>
          </a:bodyPr>
          <a:lstStyle/>
          <a:p>
            <a:pPr algn="r"/>
            <a:r>
              <a:rPr lang="en-GB" sz="1200" dirty="0">
                <a:latin typeface="Verdana" panose="020B0604030504040204" pitchFamily="34" charset="0"/>
                <a:ea typeface="Verdana" panose="020B0604030504040204" pitchFamily="34" charset="0"/>
              </a:rPr>
              <a:t>Group by political party</a:t>
            </a:r>
          </a:p>
        </p:txBody>
      </p:sp>
      <p:pic>
        <p:nvPicPr>
          <p:cNvPr id="31" name="Picture 30" descr="A red and blue elephant with white stars on it&#10;&#10;Description automatically generated with medium confidence">
            <a:extLst>
              <a:ext uri="{FF2B5EF4-FFF2-40B4-BE49-F238E27FC236}">
                <a16:creationId xmlns:a16="http://schemas.microsoft.com/office/drawing/2014/main" id="{A6D25971-AF8E-81E4-16D2-ED0EDC1E043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76939" y="4974557"/>
            <a:ext cx="1306465" cy="1134227"/>
          </a:xfrm>
          <a:prstGeom prst="rect">
            <a:avLst/>
          </a:prstGeom>
        </p:spPr>
      </p:pic>
      <p:pic>
        <p:nvPicPr>
          <p:cNvPr id="33" name="Picture 32" descr="A red blue and white donkey with white stars&#10;&#10;Description automatically generated with medium confidence">
            <a:extLst>
              <a:ext uri="{FF2B5EF4-FFF2-40B4-BE49-F238E27FC236}">
                <a16:creationId xmlns:a16="http://schemas.microsoft.com/office/drawing/2014/main" id="{4015C394-3B3F-898C-4A60-9B3385D3DE2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438419" y="689898"/>
            <a:ext cx="1283526" cy="1251438"/>
          </a:xfrm>
          <a:prstGeom prst="rect">
            <a:avLst/>
          </a:prstGeom>
        </p:spPr>
      </p:pic>
      <p:sp>
        <p:nvSpPr>
          <p:cNvPr id="34" name="Rectangle 33">
            <a:extLst>
              <a:ext uri="{FF2B5EF4-FFF2-40B4-BE49-F238E27FC236}">
                <a16:creationId xmlns:a16="http://schemas.microsoft.com/office/drawing/2014/main" id="{C96EEA71-8CBD-9CA9-AE87-E37CAF26B9ED}"/>
              </a:ext>
            </a:extLst>
          </p:cNvPr>
          <p:cNvSpPr/>
          <p:nvPr/>
        </p:nvSpPr>
        <p:spPr>
          <a:xfrm>
            <a:off x="7057748" y="2032986"/>
            <a:ext cx="630314" cy="445229"/>
          </a:xfrm>
          <a:prstGeom prst="rect">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35" name="Rectangle 34">
            <a:extLst>
              <a:ext uri="{FF2B5EF4-FFF2-40B4-BE49-F238E27FC236}">
                <a16:creationId xmlns:a16="http://schemas.microsoft.com/office/drawing/2014/main" id="{A97D1BED-31F2-6146-45A9-B36CF6DAEC86}"/>
              </a:ext>
            </a:extLst>
          </p:cNvPr>
          <p:cNvSpPr/>
          <p:nvPr/>
        </p:nvSpPr>
        <p:spPr>
          <a:xfrm>
            <a:off x="7057748" y="6150585"/>
            <a:ext cx="630314" cy="445229"/>
          </a:xfrm>
          <a:prstGeom prst="rect">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pic>
        <p:nvPicPr>
          <p:cNvPr id="39" name="Picture 38">
            <a:extLst>
              <a:ext uri="{FF2B5EF4-FFF2-40B4-BE49-F238E27FC236}">
                <a16:creationId xmlns:a16="http://schemas.microsoft.com/office/drawing/2014/main" id="{8BC16E89-59F6-7F3D-2260-1A32B0ED5F6E}"/>
              </a:ext>
            </a:extLst>
          </p:cNvPr>
          <p:cNvPicPr>
            <a:picLocks noChangeAspect="1"/>
          </p:cNvPicPr>
          <p:nvPr/>
        </p:nvPicPr>
        <p:blipFill>
          <a:blip r:embed="rId7"/>
          <a:stretch>
            <a:fillRect/>
          </a:stretch>
        </p:blipFill>
        <p:spPr>
          <a:xfrm>
            <a:off x="230993" y="428301"/>
            <a:ext cx="3748323" cy="2407631"/>
          </a:xfrm>
          <a:prstGeom prst="rect">
            <a:avLst/>
          </a:prstGeom>
        </p:spPr>
      </p:pic>
    </p:spTree>
    <p:extLst>
      <p:ext uri="{BB962C8B-B14F-4D97-AF65-F5344CB8AC3E}">
        <p14:creationId xmlns:p14="http://schemas.microsoft.com/office/powerpoint/2010/main" val="2427136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Freeform: Shape 18">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6" name="Freeform: Shape 20">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2EEA8D0-CE33-A6E7-0C38-C082C0AAA2B1}"/>
              </a:ext>
            </a:extLst>
          </p:cNvPr>
          <p:cNvSpPr>
            <a:spLocks noGrp="1"/>
          </p:cNvSpPr>
          <p:nvPr>
            <p:ph type="title"/>
          </p:nvPr>
        </p:nvSpPr>
        <p:spPr>
          <a:xfrm>
            <a:off x="621792" y="1161288"/>
            <a:ext cx="3602736" cy="4526280"/>
          </a:xfrm>
        </p:spPr>
        <p:txBody>
          <a:bodyPr>
            <a:normAutofit/>
          </a:bodyPr>
          <a:lstStyle/>
          <a:p>
            <a:r>
              <a:rPr lang="en-GB" sz="4000" dirty="0">
                <a:latin typeface="Verdana" panose="020B0604030504040204" pitchFamily="34" charset="0"/>
                <a:ea typeface="Verdana" panose="020B0604030504040204" pitchFamily="34" charset="0"/>
              </a:rPr>
              <a:t>Correlations and relationships</a:t>
            </a:r>
          </a:p>
        </p:txBody>
      </p:sp>
      <p:sp>
        <p:nvSpPr>
          <p:cNvPr id="27" name="Rectangle 22">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TextBox 11">
            <a:extLst>
              <a:ext uri="{FF2B5EF4-FFF2-40B4-BE49-F238E27FC236}">
                <a16:creationId xmlns:a16="http://schemas.microsoft.com/office/drawing/2014/main" id="{FD57CFAE-9AAD-65D5-0D8A-F35A537F6B4D}"/>
              </a:ext>
            </a:extLst>
          </p:cNvPr>
          <p:cNvSpPr txBox="1"/>
          <p:nvPr/>
        </p:nvSpPr>
        <p:spPr>
          <a:xfrm>
            <a:off x="149248" y="4283663"/>
            <a:ext cx="4307342" cy="2108269"/>
          </a:xfrm>
          <a:prstGeom prst="rect">
            <a:avLst/>
          </a:prstGeom>
          <a:noFill/>
        </p:spPr>
        <p:txBody>
          <a:bodyPr wrap="square" rtlCol="0">
            <a:spAutoFit/>
          </a:bodyPr>
          <a:lstStyle/>
          <a:p>
            <a:pPr marL="160020" indent="-160020" defTabSz="512064">
              <a:spcAft>
                <a:spcPts val="600"/>
              </a:spcAft>
              <a:buFont typeface="Arial" panose="020B0604020202020204" pitchFamily="34" charset="0"/>
              <a:buChar char="•"/>
            </a:pPr>
            <a:r>
              <a:rPr lang="en-GB" sz="1400" kern="1200" dirty="0">
                <a:solidFill>
                  <a:schemeClr val="tx1"/>
                </a:solidFill>
                <a:latin typeface="Verdana" panose="020B0604030504040204" pitchFamily="34" charset="0"/>
                <a:ea typeface="Verdana" panose="020B0604030504040204" pitchFamily="34" charset="0"/>
                <a:cs typeface="+mn-cs"/>
              </a:rPr>
              <a:t>One of my hypotheses has been disproven – there is no correlation between the fraction of mentions that involve a political opponent and any popularity metric!</a:t>
            </a:r>
          </a:p>
          <a:p>
            <a:pPr marL="160020" indent="-160020" defTabSz="512064">
              <a:spcAft>
                <a:spcPts val="600"/>
              </a:spcAft>
              <a:buFont typeface="Arial" panose="020B0604020202020204" pitchFamily="34" charset="0"/>
              <a:buChar char="•"/>
            </a:pPr>
            <a:r>
              <a:rPr lang="en-GB" sz="1400" dirty="0">
                <a:latin typeface="Verdana" panose="020B0604030504040204" pitchFamily="34" charset="0"/>
                <a:ea typeface="Verdana" panose="020B0604030504040204" pitchFamily="34" charset="0"/>
              </a:rPr>
              <a:t>Another interesting point when examining the differences between parties: no correlation between number of friends and number of followers with Republicans, but a moderate correlation with Democrats</a:t>
            </a:r>
          </a:p>
        </p:txBody>
      </p:sp>
      <p:pic>
        <p:nvPicPr>
          <p:cNvPr id="31" name="Picture 30" descr="A red and blue elephant with white stars on it&#10;&#10;Description automatically generated with medium confidence">
            <a:extLst>
              <a:ext uri="{FF2B5EF4-FFF2-40B4-BE49-F238E27FC236}">
                <a16:creationId xmlns:a16="http://schemas.microsoft.com/office/drawing/2014/main" id="{A6D25971-AF8E-81E4-16D2-ED0EDC1E04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8419" y="5223132"/>
            <a:ext cx="1306465" cy="1134227"/>
          </a:xfrm>
          <a:prstGeom prst="rect">
            <a:avLst/>
          </a:prstGeom>
        </p:spPr>
      </p:pic>
      <p:pic>
        <p:nvPicPr>
          <p:cNvPr id="33" name="Picture 32" descr="A red blue and white donkey with white stars&#10;&#10;Description automatically generated with medium confidence">
            <a:extLst>
              <a:ext uri="{FF2B5EF4-FFF2-40B4-BE49-F238E27FC236}">
                <a16:creationId xmlns:a16="http://schemas.microsoft.com/office/drawing/2014/main" id="{4015C394-3B3F-898C-4A60-9B3385D3DE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8419" y="302070"/>
            <a:ext cx="1283526" cy="1251438"/>
          </a:xfrm>
          <a:prstGeom prst="rect">
            <a:avLst/>
          </a:prstGeom>
        </p:spPr>
      </p:pic>
      <p:grpSp>
        <p:nvGrpSpPr>
          <p:cNvPr id="8" name="Group 7">
            <a:extLst>
              <a:ext uri="{FF2B5EF4-FFF2-40B4-BE49-F238E27FC236}">
                <a16:creationId xmlns:a16="http://schemas.microsoft.com/office/drawing/2014/main" id="{B1CE26C5-112A-645C-72AD-4DE39D9C5B72}"/>
              </a:ext>
            </a:extLst>
          </p:cNvPr>
          <p:cNvGrpSpPr/>
          <p:nvPr/>
        </p:nvGrpSpPr>
        <p:grpSpPr>
          <a:xfrm>
            <a:off x="5014969" y="2301697"/>
            <a:ext cx="5887660" cy="1922617"/>
            <a:chOff x="5192522" y="2302724"/>
            <a:chExt cx="5887660" cy="1922617"/>
          </a:xfrm>
        </p:grpSpPr>
        <p:pic>
          <p:nvPicPr>
            <p:cNvPr id="4" name="Picture 3">
              <a:extLst>
                <a:ext uri="{FF2B5EF4-FFF2-40B4-BE49-F238E27FC236}">
                  <a16:creationId xmlns:a16="http://schemas.microsoft.com/office/drawing/2014/main" id="{E4E8AEF7-8DBE-6BA7-277C-DAC9A5D6C51F}"/>
                </a:ext>
              </a:extLst>
            </p:cNvPr>
            <p:cNvPicPr>
              <a:picLocks noChangeAspect="1"/>
            </p:cNvPicPr>
            <p:nvPr/>
          </p:nvPicPr>
          <p:blipFill rotWithShape="1">
            <a:blip r:embed="rId4"/>
            <a:srcRect l="9819"/>
            <a:stretch/>
          </p:blipFill>
          <p:spPr>
            <a:xfrm>
              <a:off x="5192522" y="2302724"/>
              <a:ext cx="5887660" cy="1922617"/>
            </a:xfrm>
            <a:prstGeom prst="rect">
              <a:avLst/>
            </a:prstGeom>
          </p:spPr>
        </p:pic>
        <p:sp>
          <p:nvSpPr>
            <p:cNvPr id="6" name="Rectangle 5">
              <a:extLst>
                <a:ext uri="{FF2B5EF4-FFF2-40B4-BE49-F238E27FC236}">
                  <a16:creationId xmlns:a16="http://schemas.microsoft.com/office/drawing/2014/main" id="{1AF702E8-2C48-E289-68E0-78008F17B2CC}"/>
                </a:ext>
              </a:extLst>
            </p:cNvPr>
            <p:cNvSpPr/>
            <p:nvPr/>
          </p:nvSpPr>
          <p:spPr>
            <a:xfrm>
              <a:off x="6214369" y="2601157"/>
              <a:ext cx="683581" cy="1624184"/>
            </a:xfrm>
            <a:prstGeom prst="rect">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grpSp>
      <p:pic>
        <p:nvPicPr>
          <p:cNvPr id="11" name="Picture 10">
            <a:extLst>
              <a:ext uri="{FF2B5EF4-FFF2-40B4-BE49-F238E27FC236}">
                <a16:creationId xmlns:a16="http://schemas.microsoft.com/office/drawing/2014/main" id="{55F5A557-2568-16AA-B366-D62838AD35B3}"/>
              </a:ext>
            </a:extLst>
          </p:cNvPr>
          <p:cNvPicPr>
            <a:picLocks noChangeAspect="1"/>
          </p:cNvPicPr>
          <p:nvPr/>
        </p:nvPicPr>
        <p:blipFill>
          <a:blip r:embed="rId5"/>
          <a:stretch>
            <a:fillRect/>
          </a:stretch>
        </p:blipFill>
        <p:spPr>
          <a:xfrm>
            <a:off x="5131938" y="4660901"/>
            <a:ext cx="5175189" cy="1731032"/>
          </a:xfrm>
          <a:prstGeom prst="rect">
            <a:avLst/>
          </a:prstGeom>
        </p:spPr>
      </p:pic>
      <p:pic>
        <p:nvPicPr>
          <p:cNvPr id="16" name="Picture 15">
            <a:extLst>
              <a:ext uri="{FF2B5EF4-FFF2-40B4-BE49-F238E27FC236}">
                <a16:creationId xmlns:a16="http://schemas.microsoft.com/office/drawing/2014/main" id="{E732180F-83B9-88EB-F4BB-0668291926D7}"/>
              </a:ext>
            </a:extLst>
          </p:cNvPr>
          <p:cNvPicPr>
            <a:picLocks noChangeAspect="1"/>
          </p:cNvPicPr>
          <p:nvPr/>
        </p:nvPicPr>
        <p:blipFill>
          <a:blip r:embed="rId6"/>
          <a:stretch>
            <a:fillRect/>
          </a:stretch>
        </p:blipFill>
        <p:spPr>
          <a:xfrm>
            <a:off x="4848673" y="134077"/>
            <a:ext cx="5399324" cy="1731033"/>
          </a:xfrm>
          <a:prstGeom prst="rect">
            <a:avLst/>
          </a:prstGeom>
        </p:spPr>
      </p:pic>
      <p:sp>
        <p:nvSpPr>
          <p:cNvPr id="21" name="Rectangle 20">
            <a:extLst>
              <a:ext uri="{FF2B5EF4-FFF2-40B4-BE49-F238E27FC236}">
                <a16:creationId xmlns:a16="http://schemas.microsoft.com/office/drawing/2014/main" id="{C1867724-F12E-F1F0-58E1-DA6CE0AB9D97}"/>
              </a:ext>
            </a:extLst>
          </p:cNvPr>
          <p:cNvSpPr/>
          <p:nvPr/>
        </p:nvSpPr>
        <p:spPr>
          <a:xfrm>
            <a:off x="8229600" y="999593"/>
            <a:ext cx="523783" cy="225525"/>
          </a:xfrm>
          <a:prstGeom prst="rect">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2" name="Rectangle 21">
            <a:extLst>
              <a:ext uri="{FF2B5EF4-FFF2-40B4-BE49-F238E27FC236}">
                <a16:creationId xmlns:a16="http://schemas.microsoft.com/office/drawing/2014/main" id="{347848CD-1D13-96FB-1CC6-C1349144CEFB}"/>
              </a:ext>
            </a:extLst>
          </p:cNvPr>
          <p:cNvSpPr/>
          <p:nvPr/>
        </p:nvSpPr>
        <p:spPr>
          <a:xfrm>
            <a:off x="8376275" y="5526417"/>
            <a:ext cx="523783" cy="225525"/>
          </a:xfrm>
          <a:prstGeom prst="rect">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pic>
        <p:nvPicPr>
          <p:cNvPr id="24" name="Picture 23">
            <a:extLst>
              <a:ext uri="{FF2B5EF4-FFF2-40B4-BE49-F238E27FC236}">
                <a16:creationId xmlns:a16="http://schemas.microsoft.com/office/drawing/2014/main" id="{48C28D03-4C02-6ADB-01FA-E924A14A86B5}"/>
              </a:ext>
            </a:extLst>
          </p:cNvPr>
          <p:cNvPicPr>
            <a:picLocks noChangeAspect="1"/>
          </p:cNvPicPr>
          <p:nvPr/>
        </p:nvPicPr>
        <p:blipFill>
          <a:blip r:embed="rId7"/>
          <a:stretch>
            <a:fillRect/>
          </a:stretch>
        </p:blipFill>
        <p:spPr>
          <a:xfrm>
            <a:off x="511523" y="301043"/>
            <a:ext cx="2881313" cy="2147888"/>
          </a:xfrm>
          <a:prstGeom prst="rect">
            <a:avLst/>
          </a:prstGeom>
        </p:spPr>
      </p:pic>
    </p:spTree>
    <p:extLst>
      <p:ext uri="{BB962C8B-B14F-4D97-AF65-F5344CB8AC3E}">
        <p14:creationId xmlns:p14="http://schemas.microsoft.com/office/powerpoint/2010/main" val="23716890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C20594-A17C-7E58-87A9-7E4EEFE226FB}"/>
              </a:ext>
            </a:extLst>
          </p:cNvPr>
          <p:cNvSpPr>
            <a:spLocks noGrp="1"/>
          </p:cNvSpPr>
          <p:nvPr>
            <p:ph type="title"/>
          </p:nvPr>
        </p:nvSpPr>
        <p:spPr>
          <a:xfrm>
            <a:off x="838200" y="365125"/>
            <a:ext cx="10515600" cy="1325563"/>
          </a:xfrm>
        </p:spPr>
        <p:txBody>
          <a:bodyPr>
            <a:normAutofit/>
          </a:bodyPr>
          <a:lstStyle/>
          <a:p>
            <a:r>
              <a:rPr lang="en-GB" sz="4200" dirty="0">
                <a:latin typeface="Verdana" panose="020B0604030504040204" pitchFamily="34" charset="0"/>
                <a:ea typeface="Verdana" panose="020B0604030504040204" pitchFamily="34" charset="0"/>
              </a:rPr>
              <a:t>A bit more on the frequency of tweeting…</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80B8EE6-2D01-19A1-0EB5-FBD898FB0848}"/>
              </a:ext>
            </a:extLst>
          </p:cNvPr>
          <p:cNvPicPr>
            <a:picLocks noChangeAspect="1"/>
          </p:cNvPicPr>
          <p:nvPr/>
        </p:nvPicPr>
        <p:blipFill>
          <a:blip r:embed="rId2"/>
          <a:stretch>
            <a:fillRect/>
          </a:stretch>
        </p:blipFill>
        <p:spPr>
          <a:xfrm>
            <a:off x="526834" y="2055813"/>
            <a:ext cx="5048250" cy="3209925"/>
          </a:xfrm>
          <a:prstGeom prst="rect">
            <a:avLst/>
          </a:prstGeom>
        </p:spPr>
      </p:pic>
      <p:pic>
        <p:nvPicPr>
          <p:cNvPr id="7" name="Picture 6">
            <a:extLst>
              <a:ext uri="{FF2B5EF4-FFF2-40B4-BE49-F238E27FC236}">
                <a16:creationId xmlns:a16="http://schemas.microsoft.com/office/drawing/2014/main" id="{835A19D1-9859-4144-DEEA-721439D603F7}"/>
              </a:ext>
            </a:extLst>
          </p:cNvPr>
          <p:cNvPicPr>
            <a:picLocks noChangeAspect="1"/>
          </p:cNvPicPr>
          <p:nvPr/>
        </p:nvPicPr>
        <p:blipFill rotWithShape="1">
          <a:blip r:embed="rId3"/>
          <a:srcRect t="3524"/>
          <a:stretch/>
        </p:blipFill>
        <p:spPr>
          <a:xfrm>
            <a:off x="6242989" y="2121191"/>
            <a:ext cx="4959731" cy="3079168"/>
          </a:xfrm>
          <a:prstGeom prst="rect">
            <a:avLst/>
          </a:prstGeom>
        </p:spPr>
      </p:pic>
      <p:sp>
        <p:nvSpPr>
          <p:cNvPr id="9" name="Rectangle 8">
            <a:extLst>
              <a:ext uri="{FF2B5EF4-FFF2-40B4-BE49-F238E27FC236}">
                <a16:creationId xmlns:a16="http://schemas.microsoft.com/office/drawing/2014/main" id="{59F0DF2F-BB26-2CB5-5A17-E4DB7DF80D08}"/>
              </a:ext>
            </a:extLst>
          </p:cNvPr>
          <p:cNvSpPr/>
          <p:nvPr/>
        </p:nvSpPr>
        <p:spPr>
          <a:xfrm>
            <a:off x="3773010" y="2423604"/>
            <a:ext cx="807868" cy="2842134"/>
          </a:xfrm>
          <a:prstGeom prst="rect">
            <a:avLst/>
          </a:prstGeom>
          <a:noFill/>
          <a:ln w="76200">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1" name="Arrow: Right 10">
            <a:extLst>
              <a:ext uri="{FF2B5EF4-FFF2-40B4-BE49-F238E27FC236}">
                <a16:creationId xmlns:a16="http://schemas.microsoft.com/office/drawing/2014/main" id="{F9224B5A-071E-98B9-EADB-6A77E5221258}"/>
              </a:ext>
            </a:extLst>
          </p:cNvPr>
          <p:cNvSpPr/>
          <p:nvPr/>
        </p:nvSpPr>
        <p:spPr>
          <a:xfrm>
            <a:off x="4580878" y="3429000"/>
            <a:ext cx="1811044" cy="3607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32501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C20594-A17C-7E58-87A9-7E4EEFE226FB}"/>
              </a:ext>
            </a:extLst>
          </p:cNvPr>
          <p:cNvSpPr>
            <a:spLocks noGrp="1"/>
          </p:cNvSpPr>
          <p:nvPr>
            <p:ph type="title"/>
          </p:nvPr>
        </p:nvSpPr>
        <p:spPr>
          <a:xfrm>
            <a:off x="838200" y="365125"/>
            <a:ext cx="10515600" cy="1325563"/>
          </a:xfrm>
        </p:spPr>
        <p:txBody>
          <a:bodyPr>
            <a:normAutofit/>
          </a:bodyPr>
          <a:lstStyle/>
          <a:p>
            <a:r>
              <a:rPr lang="en-GB" sz="4400" dirty="0">
                <a:latin typeface="Verdana" panose="020B0604030504040204" pitchFamily="34" charset="0"/>
                <a:ea typeface="Verdana" panose="020B0604030504040204" pitchFamily="34" charset="0"/>
              </a:rPr>
              <a:t>Text analysis</a:t>
            </a:r>
            <a:endParaRPr lang="en-GB" sz="4200" dirty="0">
              <a:latin typeface="Verdana" panose="020B0604030504040204" pitchFamily="34" charset="0"/>
              <a:ea typeface="Verdana" panose="020B0604030504040204" pitchFamily="34" charset="0"/>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DCAFC08-DC8E-3785-728B-F8F6FDF273BB}"/>
              </a:ext>
            </a:extLst>
          </p:cNvPr>
          <p:cNvSpPr txBox="1"/>
          <p:nvPr/>
        </p:nvSpPr>
        <p:spPr>
          <a:xfrm>
            <a:off x="669035" y="2055813"/>
            <a:ext cx="10853927" cy="584775"/>
          </a:xfrm>
          <a:prstGeom prst="rect">
            <a:avLst/>
          </a:prstGeom>
          <a:noFill/>
        </p:spPr>
        <p:txBody>
          <a:bodyPr wrap="square">
            <a:spAutoFit/>
          </a:bodyPr>
          <a:lstStyle/>
          <a:p>
            <a:pPr marL="285750" indent="-285750">
              <a:buFont typeface="Arial" panose="020B0604020202020204" pitchFamily="34" charset="0"/>
              <a:buChar char="•"/>
            </a:pPr>
            <a:r>
              <a:rPr lang="en-GB" sz="1600" dirty="0">
                <a:latin typeface="Verdana" panose="020B0604030504040204" pitchFamily="34" charset="0"/>
                <a:ea typeface="Verdana" panose="020B0604030504040204" pitchFamily="34" charset="0"/>
              </a:rPr>
              <a:t>Using the NLTK module we can use the </a:t>
            </a:r>
            <a:r>
              <a:rPr lang="en-GB" sz="1600" dirty="0" err="1">
                <a:latin typeface="Verdana" panose="020B0604030504040204" pitchFamily="34" charset="0"/>
                <a:ea typeface="Verdana" panose="020B0604030504040204" pitchFamily="34" charset="0"/>
              </a:rPr>
              <a:t>FreqDist</a:t>
            </a:r>
            <a:r>
              <a:rPr lang="en-GB" sz="1600" dirty="0">
                <a:latin typeface="Verdana" panose="020B0604030504040204" pitchFamily="34" charset="0"/>
                <a:ea typeface="Verdana" panose="020B0604030504040204" pitchFamily="34" charset="0"/>
              </a:rPr>
              <a:t> class to find the frequencies of words occurring in the tweets</a:t>
            </a:r>
          </a:p>
        </p:txBody>
      </p:sp>
      <p:pic>
        <p:nvPicPr>
          <p:cNvPr id="12" name="Picture 11">
            <a:extLst>
              <a:ext uri="{FF2B5EF4-FFF2-40B4-BE49-F238E27FC236}">
                <a16:creationId xmlns:a16="http://schemas.microsoft.com/office/drawing/2014/main" id="{AF1544DF-D507-76B4-5FD6-F44AE3C281DF}"/>
              </a:ext>
            </a:extLst>
          </p:cNvPr>
          <p:cNvPicPr>
            <a:picLocks noChangeAspect="1"/>
          </p:cNvPicPr>
          <p:nvPr/>
        </p:nvPicPr>
        <p:blipFill>
          <a:blip r:embed="rId2"/>
          <a:stretch>
            <a:fillRect/>
          </a:stretch>
        </p:blipFill>
        <p:spPr>
          <a:xfrm>
            <a:off x="1095238" y="2740621"/>
            <a:ext cx="9998476" cy="665483"/>
          </a:xfrm>
          <a:prstGeom prst="rect">
            <a:avLst/>
          </a:prstGeom>
        </p:spPr>
      </p:pic>
      <p:pic>
        <p:nvPicPr>
          <p:cNvPr id="14" name="Picture 13">
            <a:extLst>
              <a:ext uri="{FF2B5EF4-FFF2-40B4-BE49-F238E27FC236}">
                <a16:creationId xmlns:a16="http://schemas.microsoft.com/office/drawing/2014/main" id="{370FDD45-8FAA-F100-9901-B4CC9E840BC5}"/>
              </a:ext>
            </a:extLst>
          </p:cNvPr>
          <p:cNvPicPr>
            <a:picLocks noChangeAspect="1"/>
          </p:cNvPicPr>
          <p:nvPr/>
        </p:nvPicPr>
        <p:blipFill>
          <a:blip r:embed="rId3"/>
          <a:stretch>
            <a:fillRect/>
          </a:stretch>
        </p:blipFill>
        <p:spPr>
          <a:xfrm>
            <a:off x="1095238" y="3571054"/>
            <a:ext cx="9998476" cy="781380"/>
          </a:xfrm>
          <a:prstGeom prst="rect">
            <a:avLst/>
          </a:prstGeom>
        </p:spPr>
      </p:pic>
      <p:cxnSp>
        <p:nvCxnSpPr>
          <p:cNvPr id="16" name="Straight Connector 15">
            <a:extLst>
              <a:ext uri="{FF2B5EF4-FFF2-40B4-BE49-F238E27FC236}">
                <a16:creationId xmlns:a16="http://schemas.microsoft.com/office/drawing/2014/main" id="{F938E723-F39A-623C-9A8D-F4629477DEE0}"/>
              </a:ext>
            </a:extLst>
          </p:cNvPr>
          <p:cNvCxnSpPr/>
          <p:nvPr/>
        </p:nvCxnSpPr>
        <p:spPr>
          <a:xfrm>
            <a:off x="6897950" y="4140016"/>
            <a:ext cx="461638" cy="0"/>
          </a:xfrm>
          <a:prstGeom prst="line">
            <a:avLst/>
          </a:prstGeom>
          <a:ln w="76200"/>
        </p:spPr>
        <p:style>
          <a:lnRef idx="1">
            <a:schemeClr val="accent2"/>
          </a:lnRef>
          <a:fillRef idx="0">
            <a:schemeClr val="accent2"/>
          </a:fillRef>
          <a:effectRef idx="0">
            <a:schemeClr val="accent2"/>
          </a:effectRef>
          <a:fontRef idx="minor">
            <a:schemeClr val="tx1"/>
          </a:fontRef>
        </p:style>
      </p:cxnSp>
      <p:cxnSp>
        <p:nvCxnSpPr>
          <p:cNvPr id="17" name="Straight Connector 16">
            <a:extLst>
              <a:ext uri="{FF2B5EF4-FFF2-40B4-BE49-F238E27FC236}">
                <a16:creationId xmlns:a16="http://schemas.microsoft.com/office/drawing/2014/main" id="{5703E0FF-BE88-652A-525B-1AAD95C80CA9}"/>
              </a:ext>
            </a:extLst>
          </p:cNvPr>
          <p:cNvCxnSpPr/>
          <p:nvPr/>
        </p:nvCxnSpPr>
        <p:spPr>
          <a:xfrm>
            <a:off x="9420687" y="4165232"/>
            <a:ext cx="461638" cy="0"/>
          </a:xfrm>
          <a:prstGeom prst="line">
            <a:avLst/>
          </a:prstGeom>
          <a:ln w="76200"/>
        </p:spPr>
        <p:style>
          <a:lnRef idx="1">
            <a:schemeClr val="accent2"/>
          </a:lnRef>
          <a:fillRef idx="0">
            <a:schemeClr val="accent2"/>
          </a:fillRef>
          <a:effectRef idx="0">
            <a:schemeClr val="accent2"/>
          </a:effectRef>
          <a:fontRef idx="minor">
            <a:schemeClr val="tx1"/>
          </a:fontRef>
        </p:style>
      </p:cxnSp>
      <p:cxnSp>
        <p:nvCxnSpPr>
          <p:cNvPr id="18" name="Straight Connector 17">
            <a:extLst>
              <a:ext uri="{FF2B5EF4-FFF2-40B4-BE49-F238E27FC236}">
                <a16:creationId xmlns:a16="http://schemas.microsoft.com/office/drawing/2014/main" id="{0CC48406-5193-18CC-8D3A-233CC867010F}"/>
              </a:ext>
            </a:extLst>
          </p:cNvPr>
          <p:cNvCxnSpPr>
            <a:cxnSpLocks/>
          </p:cNvCxnSpPr>
          <p:nvPr/>
        </p:nvCxnSpPr>
        <p:spPr>
          <a:xfrm>
            <a:off x="10821880" y="3221146"/>
            <a:ext cx="271834" cy="0"/>
          </a:xfrm>
          <a:prstGeom prst="line">
            <a:avLst/>
          </a:prstGeom>
          <a:ln w="76200"/>
        </p:spPr>
        <p:style>
          <a:lnRef idx="1">
            <a:schemeClr val="accent2"/>
          </a:lnRef>
          <a:fillRef idx="0">
            <a:schemeClr val="accent2"/>
          </a:fillRef>
          <a:effectRef idx="0">
            <a:schemeClr val="accent2"/>
          </a:effectRef>
          <a:fontRef idx="minor">
            <a:schemeClr val="tx1"/>
          </a:fontRef>
        </p:style>
      </p:cxnSp>
      <p:cxnSp>
        <p:nvCxnSpPr>
          <p:cNvPr id="20" name="Straight Connector 19">
            <a:extLst>
              <a:ext uri="{FF2B5EF4-FFF2-40B4-BE49-F238E27FC236}">
                <a16:creationId xmlns:a16="http://schemas.microsoft.com/office/drawing/2014/main" id="{23DC3FB1-3DD2-666F-FE90-708221C8F08A}"/>
              </a:ext>
            </a:extLst>
          </p:cNvPr>
          <p:cNvCxnSpPr/>
          <p:nvPr/>
        </p:nvCxnSpPr>
        <p:spPr>
          <a:xfrm>
            <a:off x="1095238" y="3406104"/>
            <a:ext cx="461638" cy="0"/>
          </a:xfrm>
          <a:prstGeom prst="line">
            <a:avLst/>
          </a:prstGeom>
          <a:ln w="76200"/>
        </p:spPr>
        <p:style>
          <a:lnRef idx="1">
            <a:schemeClr val="accent2"/>
          </a:lnRef>
          <a:fillRef idx="0">
            <a:schemeClr val="accent2"/>
          </a:fillRef>
          <a:effectRef idx="0">
            <a:schemeClr val="accent2"/>
          </a:effectRef>
          <a:fontRef idx="minor">
            <a:schemeClr val="tx1"/>
          </a:fontRef>
        </p:style>
      </p:cxnSp>
      <p:sp>
        <p:nvSpPr>
          <p:cNvPr id="22" name="TextBox 21">
            <a:extLst>
              <a:ext uri="{FF2B5EF4-FFF2-40B4-BE49-F238E27FC236}">
                <a16:creationId xmlns:a16="http://schemas.microsoft.com/office/drawing/2014/main" id="{E8AC058B-BFB2-3685-CBD5-57B0DF16B1D7}"/>
              </a:ext>
            </a:extLst>
          </p:cNvPr>
          <p:cNvSpPr txBox="1"/>
          <p:nvPr/>
        </p:nvSpPr>
        <p:spPr>
          <a:xfrm>
            <a:off x="667512" y="4499635"/>
            <a:ext cx="10853927" cy="338554"/>
          </a:xfrm>
          <a:prstGeom prst="rect">
            <a:avLst/>
          </a:prstGeom>
          <a:noFill/>
        </p:spPr>
        <p:txBody>
          <a:bodyPr wrap="square">
            <a:spAutoFit/>
          </a:bodyPr>
          <a:lstStyle/>
          <a:p>
            <a:pPr marL="285750" indent="-285750">
              <a:buFont typeface="Arial" panose="020B0604020202020204" pitchFamily="34" charset="0"/>
              <a:buChar char="•"/>
            </a:pPr>
            <a:r>
              <a:rPr lang="en-GB" sz="1600" dirty="0">
                <a:latin typeface="Verdana" panose="020B0604030504040204" pitchFamily="34" charset="0"/>
                <a:ea typeface="Verdana" panose="020B0604030504040204" pitchFamily="34" charset="0"/>
              </a:rPr>
              <a:t>Certain words stand out (underlined) and this might point us to the priorities of different parties</a:t>
            </a:r>
          </a:p>
        </p:txBody>
      </p:sp>
    </p:spTree>
    <p:extLst>
      <p:ext uri="{BB962C8B-B14F-4D97-AF65-F5344CB8AC3E}">
        <p14:creationId xmlns:p14="http://schemas.microsoft.com/office/powerpoint/2010/main" val="42078948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C20594-A17C-7E58-87A9-7E4EEFE226FB}"/>
              </a:ext>
            </a:extLst>
          </p:cNvPr>
          <p:cNvSpPr>
            <a:spLocks noGrp="1"/>
          </p:cNvSpPr>
          <p:nvPr>
            <p:ph type="title"/>
          </p:nvPr>
        </p:nvSpPr>
        <p:spPr>
          <a:xfrm>
            <a:off x="838200" y="365125"/>
            <a:ext cx="10515600" cy="1325563"/>
          </a:xfrm>
        </p:spPr>
        <p:txBody>
          <a:bodyPr>
            <a:normAutofit/>
          </a:bodyPr>
          <a:lstStyle/>
          <a:p>
            <a:r>
              <a:rPr lang="en-GB" sz="4400" dirty="0">
                <a:latin typeface="Verdana" panose="020B0604030504040204" pitchFamily="34" charset="0"/>
                <a:ea typeface="Verdana" panose="020B0604030504040204" pitchFamily="34" charset="0"/>
              </a:rPr>
              <a:t>Word usage analysis </a:t>
            </a:r>
            <a:endParaRPr lang="en-GB" sz="4200" dirty="0">
              <a:latin typeface="Verdana" panose="020B0604030504040204" pitchFamily="34" charset="0"/>
              <a:ea typeface="Verdana" panose="020B0604030504040204" pitchFamily="34" charset="0"/>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DCAFC08-DC8E-3785-728B-F8F6FDF273BB}"/>
              </a:ext>
            </a:extLst>
          </p:cNvPr>
          <p:cNvSpPr txBox="1"/>
          <p:nvPr/>
        </p:nvSpPr>
        <p:spPr>
          <a:xfrm>
            <a:off x="669035" y="2055813"/>
            <a:ext cx="4817365" cy="1754326"/>
          </a:xfrm>
          <a:prstGeom prst="rect">
            <a:avLst/>
          </a:prstGeom>
          <a:noFill/>
        </p:spPr>
        <p:txBody>
          <a:bodyPr wrap="square">
            <a:spAutoFit/>
          </a:bodyPr>
          <a:lstStyle/>
          <a:p>
            <a:pPr marL="285750" indent="-285750">
              <a:buFont typeface="Arial" panose="020B0604020202020204" pitchFamily="34" charset="0"/>
              <a:buChar char="•"/>
            </a:pPr>
            <a:r>
              <a:rPr lang="en-GB" sz="1800" dirty="0">
                <a:latin typeface="Verdana" panose="020B0604030504040204" pitchFamily="34" charset="0"/>
                <a:ea typeface="Verdana" panose="020B0604030504040204" pitchFamily="34" charset="0"/>
              </a:rPr>
              <a:t>Immigration, crime, healthcare – there seems to be some difference as to when they’re mentioned by different parties – immigration distributions seem to be quite different! </a:t>
            </a:r>
          </a:p>
        </p:txBody>
      </p:sp>
      <p:pic>
        <p:nvPicPr>
          <p:cNvPr id="15" name="Picture 14">
            <a:extLst>
              <a:ext uri="{FF2B5EF4-FFF2-40B4-BE49-F238E27FC236}">
                <a16:creationId xmlns:a16="http://schemas.microsoft.com/office/drawing/2014/main" id="{36C89D53-809A-40EF-7DEE-92576FFCEDED}"/>
              </a:ext>
            </a:extLst>
          </p:cNvPr>
          <p:cNvPicPr>
            <a:picLocks noChangeAspect="1"/>
          </p:cNvPicPr>
          <p:nvPr/>
        </p:nvPicPr>
        <p:blipFill>
          <a:blip r:embed="rId2"/>
          <a:stretch>
            <a:fillRect/>
          </a:stretch>
        </p:blipFill>
        <p:spPr>
          <a:xfrm>
            <a:off x="90807" y="3961497"/>
            <a:ext cx="5912863" cy="2816654"/>
          </a:xfrm>
          <a:prstGeom prst="rect">
            <a:avLst/>
          </a:prstGeom>
        </p:spPr>
      </p:pic>
      <p:pic>
        <p:nvPicPr>
          <p:cNvPr id="21" name="Picture 20">
            <a:extLst>
              <a:ext uri="{FF2B5EF4-FFF2-40B4-BE49-F238E27FC236}">
                <a16:creationId xmlns:a16="http://schemas.microsoft.com/office/drawing/2014/main" id="{86DC35F1-7042-F367-7752-6D41742F46BA}"/>
              </a:ext>
            </a:extLst>
          </p:cNvPr>
          <p:cNvPicPr>
            <a:picLocks noChangeAspect="1"/>
          </p:cNvPicPr>
          <p:nvPr/>
        </p:nvPicPr>
        <p:blipFill>
          <a:blip r:embed="rId3"/>
          <a:stretch>
            <a:fillRect/>
          </a:stretch>
        </p:blipFill>
        <p:spPr>
          <a:xfrm>
            <a:off x="6216393" y="1761762"/>
            <a:ext cx="5137407" cy="2426507"/>
          </a:xfrm>
          <a:prstGeom prst="rect">
            <a:avLst/>
          </a:prstGeom>
        </p:spPr>
      </p:pic>
      <p:pic>
        <p:nvPicPr>
          <p:cNvPr id="24" name="Picture 23">
            <a:extLst>
              <a:ext uri="{FF2B5EF4-FFF2-40B4-BE49-F238E27FC236}">
                <a16:creationId xmlns:a16="http://schemas.microsoft.com/office/drawing/2014/main" id="{6611F7F4-F2E3-7B91-6E4A-0E6CB471CD56}"/>
              </a:ext>
            </a:extLst>
          </p:cNvPr>
          <p:cNvPicPr>
            <a:picLocks noChangeAspect="1"/>
          </p:cNvPicPr>
          <p:nvPr/>
        </p:nvPicPr>
        <p:blipFill>
          <a:blip r:embed="rId4"/>
          <a:stretch>
            <a:fillRect/>
          </a:stretch>
        </p:blipFill>
        <p:spPr>
          <a:xfrm>
            <a:off x="6216392" y="4272658"/>
            <a:ext cx="5108737" cy="2498939"/>
          </a:xfrm>
          <a:prstGeom prst="rect">
            <a:avLst/>
          </a:prstGeom>
        </p:spPr>
      </p:pic>
    </p:spTree>
    <p:extLst>
      <p:ext uri="{BB962C8B-B14F-4D97-AF65-F5344CB8AC3E}">
        <p14:creationId xmlns:p14="http://schemas.microsoft.com/office/powerpoint/2010/main" val="1655720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B3C9AB-0367-5148-828A-D482F01C484C}"/>
              </a:ext>
            </a:extLst>
          </p:cNvPr>
          <p:cNvSpPr>
            <a:spLocks noGrp="1"/>
          </p:cNvSpPr>
          <p:nvPr>
            <p:ph type="title"/>
          </p:nvPr>
        </p:nvSpPr>
        <p:spPr>
          <a:xfrm>
            <a:off x="630936" y="649224"/>
            <a:ext cx="4818888" cy="1481328"/>
          </a:xfrm>
        </p:spPr>
        <p:txBody>
          <a:bodyPr anchor="b">
            <a:normAutofit/>
          </a:bodyPr>
          <a:lstStyle/>
          <a:p>
            <a:r>
              <a:rPr lang="en-GB" sz="4200" dirty="0">
                <a:latin typeface="Verdana" panose="020B0604030504040204" pitchFamily="34" charset="0"/>
                <a:ea typeface="Verdana" panose="020B0604030504040204" pitchFamily="34" charset="0"/>
              </a:rPr>
              <a:t>Sentiment analysis</a:t>
            </a:r>
          </a:p>
        </p:txBody>
      </p:sp>
      <p:sp>
        <p:nvSpPr>
          <p:cNvPr id="17"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E0854BA-7B37-AAF5-8286-E3DCDD6A4A5C}"/>
              </a:ext>
            </a:extLst>
          </p:cNvPr>
          <p:cNvSpPr>
            <a:spLocks noGrp="1"/>
          </p:cNvSpPr>
          <p:nvPr>
            <p:ph idx="1"/>
          </p:nvPr>
        </p:nvSpPr>
        <p:spPr>
          <a:xfrm>
            <a:off x="630937" y="2660904"/>
            <a:ext cx="2980038" cy="3547872"/>
          </a:xfrm>
        </p:spPr>
        <p:txBody>
          <a:bodyPr anchor="t">
            <a:normAutofit/>
          </a:bodyPr>
          <a:lstStyle/>
          <a:p>
            <a:r>
              <a:rPr lang="en-GB" sz="1600" dirty="0">
                <a:latin typeface="Verdana" panose="020B0604030504040204" pitchFamily="34" charset="0"/>
                <a:ea typeface="Verdana" panose="020B0604030504040204" pitchFamily="34" charset="0"/>
              </a:rPr>
              <a:t>Using the </a:t>
            </a:r>
            <a:r>
              <a:rPr lang="en-GB" sz="1600" i="1" dirty="0" err="1">
                <a:latin typeface="Verdana" panose="020B0604030504040204" pitchFamily="34" charset="0"/>
                <a:ea typeface="Verdana" panose="020B0604030504040204" pitchFamily="34" charset="0"/>
              </a:rPr>
              <a:t>textblob</a:t>
            </a:r>
            <a:r>
              <a:rPr lang="en-GB" sz="1600" dirty="0">
                <a:latin typeface="Verdana" panose="020B0604030504040204" pitchFamily="34" charset="0"/>
                <a:ea typeface="Verdana" panose="020B0604030504040204" pitchFamily="34" charset="0"/>
              </a:rPr>
              <a:t> module, we can associate a sentiment to every tweet</a:t>
            </a:r>
          </a:p>
          <a:p>
            <a:r>
              <a:rPr lang="en-GB" sz="1600" dirty="0">
                <a:latin typeface="Verdana" panose="020B0604030504040204" pitchFamily="34" charset="0"/>
                <a:ea typeface="Verdana" panose="020B0604030504040204" pitchFamily="34" charset="0"/>
              </a:rPr>
              <a:t>We can look at overall sentiments and sentiments across the two parties</a:t>
            </a:r>
          </a:p>
          <a:p>
            <a:r>
              <a:rPr lang="en-GB" sz="1600" dirty="0">
                <a:latin typeface="Verdana" panose="020B0604030504040204" pitchFamily="34" charset="0"/>
                <a:ea typeface="Verdana" panose="020B0604030504040204" pitchFamily="34" charset="0"/>
              </a:rPr>
              <a:t>The distributions look quite similar and are both neutral and leaning slightly towards positive</a:t>
            </a:r>
          </a:p>
        </p:txBody>
      </p:sp>
      <p:pic>
        <p:nvPicPr>
          <p:cNvPr id="5" name="Picture 4" descr="A green graph on a white grid&#10;&#10;Description automatically generated with low confidence">
            <a:extLst>
              <a:ext uri="{FF2B5EF4-FFF2-40B4-BE49-F238E27FC236}">
                <a16:creationId xmlns:a16="http://schemas.microsoft.com/office/drawing/2014/main" id="{4DEE1F4F-2137-892E-AF36-F06573077A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2784" y="175779"/>
            <a:ext cx="4307235" cy="3039115"/>
          </a:xfrm>
          <a:prstGeom prst="rect">
            <a:avLst/>
          </a:prstGeom>
        </p:spPr>
      </p:pic>
      <p:pic>
        <p:nvPicPr>
          <p:cNvPr id="7" name="Picture 6" descr="A picture containing square, rectangle, line, screenshot&#10;&#10;Description automatically generated">
            <a:extLst>
              <a:ext uri="{FF2B5EF4-FFF2-40B4-BE49-F238E27FC236}">
                <a16:creationId xmlns:a16="http://schemas.microsoft.com/office/drawing/2014/main" id="{728DE1B3-F358-5CFB-3317-3DD9826BCF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8373" y="3457988"/>
            <a:ext cx="3947571" cy="2645073"/>
          </a:xfrm>
          <a:prstGeom prst="rect">
            <a:avLst/>
          </a:prstGeom>
        </p:spPr>
      </p:pic>
      <p:pic>
        <p:nvPicPr>
          <p:cNvPr id="11" name="Picture 10" descr="A picture containing square, rectangle, line, screenshot&#10;&#10;Description automatically generated">
            <a:extLst>
              <a:ext uri="{FF2B5EF4-FFF2-40B4-BE49-F238E27FC236}">
                <a16:creationId xmlns:a16="http://schemas.microsoft.com/office/drawing/2014/main" id="{5ED38DF2-176C-9F9C-35DF-43A180476B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57030" y="3457988"/>
            <a:ext cx="3947571" cy="2645073"/>
          </a:xfrm>
          <a:prstGeom prst="rect">
            <a:avLst/>
          </a:prstGeom>
        </p:spPr>
      </p:pic>
    </p:spTree>
    <p:extLst>
      <p:ext uri="{BB962C8B-B14F-4D97-AF65-F5344CB8AC3E}">
        <p14:creationId xmlns:p14="http://schemas.microsoft.com/office/powerpoint/2010/main" val="6812001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570CC06-DB21-401C-BCF8-AAC5FF550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FAA57D-14EE-59F9-9D76-A7B6546F9659}"/>
              </a:ext>
            </a:extLst>
          </p:cNvPr>
          <p:cNvSpPr>
            <a:spLocks noGrp="1"/>
          </p:cNvSpPr>
          <p:nvPr>
            <p:ph type="title"/>
          </p:nvPr>
        </p:nvSpPr>
        <p:spPr>
          <a:xfrm>
            <a:off x="640080" y="640080"/>
            <a:ext cx="3566160" cy="3580330"/>
          </a:xfrm>
        </p:spPr>
        <p:txBody>
          <a:bodyPr vert="horz" lIns="91440" tIns="45720" rIns="91440" bIns="45720" rtlCol="0" anchor="b">
            <a:normAutofit/>
          </a:bodyPr>
          <a:lstStyle/>
          <a:p>
            <a:r>
              <a:rPr lang="en-US" sz="4200" dirty="0">
                <a:latin typeface="Verdana" panose="020B0604030504040204" pitchFamily="34" charset="0"/>
                <a:ea typeface="Verdana" panose="020B0604030504040204" pitchFamily="34" charset="0"/>
              </a:rPr>
              <a:t>More sentiment analysis + new metric</a:t>
            </a:r>
          </a:p>
        </p:txBody>
      </p:sp>
      <p:pic>
        <p:nvPicPr>
          <p:cNvPr id="5" name="Picture 4" descr="A blue line on a white background&#10;&#10;Description automatically generated with low confidence">
            <a:extLst>
              <a:ext uri="{FF2B5EF4-FFF2-40B4-BE49-F238E27FC236}">
                <a16:creationId xmlns:a16="http://schemas.microsoft.com/office/drawing/2014/main" id="{82C65497-6AFB-55B5-800F-22E3E75DBA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6218" y="367645"/>
            <a:ext cx="3300984" cy="3002696"/>
          </a:xfrm>
          <a:prstGeom prst="rect">
            <a:avLst/>
          </a:prstGeom>
        </p:spPr>
      </p:pic>
      <p:pic>
        <p:nvPicPr>
          <p:cNvPr id="7" name="Picture 6" descr="A picture containing line, diagram, plot, design&#10;&#10;Description automatically generated">
            <a:extLst>
              <a:ext uri="{FF2B5EF4-FFF2-40B4-BE49-F238E27FC236}">
                <a16:creationId xmlns:a16="http://schemas.microsoft.com/office/drawing/2014/main" id="{34E633E0-1CBC-9DEB-16FD-B806EBD4A3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6218" y="3502746"/>
            <a:ext cx="3300984" cy="2879199"/>
          </a:xfrm>
          <a:prstGeom prst="rect">
            <a:avLst/>
          </a:prstGeom>
        </p:spPr>
      </p:pic>
      <p:sp>
        <p:nvSpPr>
          <p:cNvPr id="17" name="sketch line">
            <a:extLst>
              <a:ext uri="{FF2B5EF4-FFF2-40B4-BE49-F238E27FC236}">
                <a16:creationId xmlns:a16="http://schemas.microsoft.com/office/drawing/2014/main" id="{15B998FC-4B98-4A07-B159-9E629180AF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4409267"/>
            <a:ext cx="3566160" cy="18288"/>
          </a:xfrm>
          <a:custGeom>
            <a:avLst/>
            <a:gdLst>
              <a:gd name="connsiteX0" fmla="*/ 0 w 3566160"/>
              <a:gd name="connsiteY0" fmla="*/ 0 h 18288"/>
              <a:gd name="connsiteX1" fmla="*/ 665683 w 3566160"/>
              <a:gd name="connsiteY1" fmla="*/ 0 h 18288"/>
              <a:gd name="connsiteX2" fmla="*/ 1331366 w 3566160"/>
              <a:gd name="connsiteY2" fmla="*/ 0 h 18288"/>
              <a:gd name="connsiteX3" fmla="*/ 1818742 w 3566160"/>
              <a:gd name="connsiteY3" fmla="*/ 0 h 18288"/>
              <a:gd name="connsiteX4" fmla="*/ 2413102 w 3566160"/>
              <a:gd name="connsiteY4" fmla="*/ 0 h 18288"/>
              <a:gd name="connsiteX5" fmla="*/ 2936138 w 3566160"/>
              <a:gd name="connsiteY5" fmla="*/ 0 h 18288"/>
              <a:gd name="connsiteX6" fmla="*/ 3566160 w 3566160"/>
              <a:gd name="connsiteY6" fmla="*/ 0 h 18288"/>
              <a:gd name="connsiteX7" fmla="*/ 3566160 w 3566160"/>
              <a:gd name="connsiteY7" fmla="*/ 18288 h 18288"/>
              <a:gd name="connsiteX8" fmla="*/ 2971800 w 3566160"/>
              <a:gd name="connsiteY8" fmla="*/ 18288 h 18288"/>
              <a:gd name="connsiteX9" fmla="*/ 2448763 w 3566160"/>
              <a:gd name="connsiteY9" fmla="*/ 18288 h 18288"/>
              <a:gd name="connsiteX10" fmla="*/ 1854403 w 3566160"/>
              <a:gd name="connsiteY10" fmla="*/ 18288 h 18288"/>
              <a:gd name="connsiteX11" fmla="*/ 1295705 w 3566160"/>
              <a:gd name="connsiteY11" fmla="*/ 18288 h 18288"/>
              <a:gd name="connsiteX12" fmla="*/ 772668 w 3566160"/>
              <a:gd name="connsiteY12" fmla="*/ 18288 h 18288"/>
              <a:gd name="connsiteX13" fmla="*/ 0 w 3566160"/>
              <a:gd name="connsiteY13" fmla="*/ 18288 h 18288"/>
              <a:gd name="connsiteX14" fmla="*/ 0 w 356616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66160" h="18288" fill="none" extrusionOk="0">
                <a:moveTo>
                  <a:pt x="0" y="0"/>
                </a:moveTo>
                <a:cubicBezTo>
                  <a:pt x="222644" y="15773"/>
                  <a:pt x="447078" y="-30288"/>
                  <a:pt x="665683" y="0"/>
                </a:cubicBezTo>
                <a:cubicBezTo>
                  <a:pt x="884288" y="30288"/>
                  <a:pt x="1132425" y="-6167"/>
                  <a:pt x="1331366" y="0"/>
                </a:cubicBezTo>
                <a:cubicBezTo>
                  <a:pt x="1530307" y="6167"/>
                  <a:pt x="1680942" y="17562"/>
                  <a:pt x="1818742" y="0"/>
                </a:cubicBezTo>
                <a:cubicBezTo>
                  <a:pt x="1956542" y="-17562"/>
                  <a:pt x="2130227" y="23032"/>
                  <a:pt x="2413102" y="0"/>
                </a:cubicBezTo>
                <a:cubicBezTo>
                  <a:pt x="2695977" y="-23032"/>
                  <a:pt x="2679988" y="-13260"/>
                  <a:pt x="2936138" y="0"/>
                </a:cubicBezTo>
                <a:cubicBezTo>
                  <a:pt x="3192288" y="13260"/>
                  <a:pt x="3378668" y="16268"/>
                  <a:pt x="3566160" y="0"/>
                </a:cubicBezTo>
                <a:cubicBezTo>
                  <a:pt x="3566199" y="7328"/>
                  <a:pt x="3566779" y="9982"/>
                  <a:pt x="3566160" y="18288"/>
                </a:cubicBezTo>
                <a:cubicBezTo>
                  <a:pt x="3315478" y="45899"/>
                  <a:pt x="3188272" y="-7574"/>
                  <a:pt x="2971800" y="18288"/>
                </a:cubicBezTo>
                <a:cubicBezTo>
                  <a:pt x="2755328" y="44150"/>
                  <a:pt x="2598570" y="34692"/>
                  <a:pt x="2448763" y="18288"/>
                </a:cubicBezTo>
                <a:cubicBezTo>
                  <a:pt x="2298956" y="1884"/>
                  <a:pt x="2011344" y="-7043"/>
                  <a:pt x="1854403" y="18288"/>
                </a:cubicBezTo>
                <a:cubicBezTo>
                  <a:pt x="1697462" y="43619"/>
                  <a:pt x="1444994" y="618"/>
                  <a:pt x="1295705" y="18288"/>
                </a:cubicBezTo>
                <a:cubicBezTo>
                  <a:pt x="1146416" y="35958"/>
                  <a:pt x="965401" y="42167"/>
                  <a:pt x="772668" y="18288"/>
                </a:cubicBezTo>
                <a:cubicBezTo>
                  <a:pt x="579935" y="-5591"/>
                  <a:pt x="352420" y="-19381"/>
                  <a:pt x="0" y="18288"/>
                </a:cubicBezTo>
                <a:cubicBezTo>
                  <a:pt x="-593" y="9736"/>
                  <a:pt x="244" y="6610"/>
                  <a:pt x="0" y="0"/>
                </a:cubicBezTo>
                <a:close/>
              </a:path>
              <a:path w="3566160" h="18288" stroke="0" extrusionOk="0">
                <a:moveTo>
                  <a:pt x="0" y="0"/>
                </a:moveTo>
                <a:cubicBezTo>
                  <a:pt x="169947" y="-5008"/>
                  <a:pt x="340602" y="-17518"/>
                  <a:pt x="594360" y="0"/>
                </a:cubicBezTo>
                <a:cubicBezTo>
                  <a:pt x="848118" y="17518"/>
                  <a:pt x="997921" y="8866"/>
                  <a:pt x="1224382" y="0"/>
                </a:cubicBezTo>
                <a:cubicBezTo>
                  <a:pt x="1450843" y="-8866"/>
                  <a:pt x="1572343" y="8392"/>
                  <a:pt x="1783080" y="0"/>
                </a:cubicBezTo>
                <a:cubicBezTo>
                  <a:pt x="1993817" y="-8392"/>
                  <a:pt x="2266728" y="2126"/>
                  <a:pt x="2448763" y="0"/>
                </a:cubicBezTo>
                <a:cubicBezTo>
                  <a:pt x="2630798" y="-2126"/>
                  <a:pt x="2815508" y="-13843"/>
                  <a:pt x="3043123" y="0"/>
                </a:cubicBezTo>
                <a:cubicBezTo>
                  <a:pt x="3270738" y="13843"/>
                  <a:pt x="3420568" y="2184"/>
                  <a:pt x="3566160" y="0"/>
                </a:cubicBezTo>
                <a:cubicBezTo>
                  <a:pt x="3566487" y="8595"/>
                  <a:pt x="3566088" y="13110"/>
                  <a:pt x="3566160" y="18288"/>
                </a:cubicBezTo>
                <a:cubicBezTo>
                  <a:pt x="3421748" y="9323"/>
                  <a:pt x="3176383" y="-3939"/>
                  <a:pt x="2971800" y="18288"/>
                </a:cubicBezTo>
                <a:cubicBezTo>
                  <a:pt x="2767217" y="40515"/>
                  <a:pt x="2590769" y="4336"/>
                  <a:pt x="2306117" y="18288"/>
                </a:cubicBezTo>
                <a:cubicBezTo>
                  <a:pt x="2021465" y="32240"/>
                  <a:pt x="1860727" y="-9280"/>
                  <a:pt x="1676095" y="18288"/>
                </a:cubicBezTo>
                <a:cubicBezTo>
                  <a:pt x="1491463" y="45856"/>
                  <a:pt x="1329173" y="5765"/>
                  <a:pt x="1153058" y="18288"/>
                </a:cubicBezTo>
                <a:cubicBezTo>
                  <a:pt x="976943" y="30811"/>
                  <a:pt x="895178" y="4751"/>
                  <a:pt x="665683" y="18288"/>
                </a:cubicBezTo>
                <a:cubicBezTo>
                  <a:pt x="436189" y="31825"/>
                  <a:pt x="302924" y="2002"/>
                  <a:pt x="0" y="18288"/>
                </a:cubicBezTo>
                <a:cubicBezTo>
                  <a:pt x="822" y="10564"/>
                  <a:pt x="-23" y="457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44897650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picture containing line, design&#10;&#10;Description automatically generated">
            <a:extLst>
              <a:ext uri="{FF2B5EF4-FFF2-40B4-BE49-F238E27FC236}">
                <a16:creationId xmlns:a16="http://schemas.microsoft.com/office/drawing/2014/main" id="{C2ACA249-3403-9F2A-8A82-04D796EB68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33037" y="2102177"/>
            <a:ext cx="3118883" cy="2011680"/>
          </a:xfrm>
          <a:prstGeom prst="rect">
            <a:avLst/>
          </a:prstGeom>
        </p:spPr>
      </p:pic>
      <p:pic>
        <p:nvPicPr>
          <p:cNvPr id="8" name="Picture 7" descr="A blue line on a white background&#10;&#10;Description automatically generated with low confidence">
            <a:extLst>
              <a:ext uri="{FF2B5EF4-FFF2-40B4-BE49-F238E27FC236}">
                <a16:creationId xmlns:a16="http://schemas.microsoft.com/office/drawing/2014/main" id="{75F16DB6-7A82-7084-12E1-A68731C7039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46810" y="4215384"/>
            <a:ext cx="3118883" cy="2011680"/>
          </a:xfrm>
          <a:prstGeom prst="rect">
            <a:avLst/>
          </a:prstGeom>
        </p:spPr>
      </p:pic>
      <p:sp>
        <p:nvSpPr>
          <p:cNvPr id="11" name="TextBox 10">
            <a:extLst>
              <a:ext uri="{FF2B5EF4-FFF2-40B4-BE49-F238E27FC236}">
                <a16:creationId xmlns:a16="http://schemas.microsoft.com/office/drawing/2014/main" id="{B2DDF24F-31DB-5762-F17A-EFC43E4F6C0E}"/>
              </a:ext>
            </a:extLst>
          </p:cNvPr>
          <p:cNvSpPr txBox="1"/>
          <p:nvPr/>
        </p:nvSpPr>
        <p:spPr>
          <a:xfrm>
            <a:off x="640080" y="4496586"/>
            <a:ext cx="3566160" cy="1477328"/>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Verdana" panose="020B0604030504040204" pitchFamily="34" charset="0"/>
                <a:ea typeface="Verdana" panose="020B0604030504040204" pitchFamily="34" charset="0"/>
              </a:rPr>
              <a:t>The average sentiments 2016-2017 for the two parties seem almost like mirror images of each other</a:t>
            </a:r>
          </a:p>
        </p:txBody>
      </p:sp>
      <p:sp>
        <p:nvSpPr>
          <p:cNvPr id="13" name="Rectangle 12">
            <a:extLst>
              <a:ext uri="{FF2B5EF4-FFF2-40B4-BE49-F238E27FC236}">
                <a16:creationId xmlns:a16="http://schemas.microsoft.com/office/drawing/2014/main" id="{DE4B0221-5C62-5EB2-CA73-DBAD88356B89}"/>
              </a:ext>
            </a:extLst>
          </p:cNvPr>
          <p:cNvSpPr/>
          <p:nvPr/>
        </p:nvSpPr>
        <p:spPr>
          <a:xfrm>
            <a:off x="8291744" y="301841"/>
            <a:ext cx="3462291" cy="6105235"/>
          </a:xfrm>
          <a:prstGeom prst="rect">
            <a:avLst/>
          </a:prstGeom>
          <a:solidFill>
            <a:schemeClr val="accent2">
              <a:alpha val="21000"/>
            </a:schemeClr>
          </a:solidFill>
          <a:ln w="381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D535858E-8BCE-3C3D-0E77-2CED80A2093C}"/>
              </a:ext>
            </a:extLst>
          </p:cNvPr>
          <p:cNvSpPr txBox="1"/>
          <p:nvPr/>
        </p:nvSpPr>
        <p:spPr>
          <a:xfrm>
            <a:off x="8433037" y="450924"/>
            <a:ext cx="3118883" cy="1569660"/>
          </a:xfrm>
          <a:prstGeom prst="rect">
            <a:avLst/>
          </a:prstGeom>
          <a:noFill/>
        </p:spPr>
        <p:txBody>
          <a:bodyPr wrap="square" rtlCol="0">
            <a:spAutoFit/>
          </a:bodyPr>
          <a:lstStyle/>
          <a:p>
            <a:pPr marL="285750" indent="-285750">
              <a:buFont typeface="Arial" panose="020B0604020202020204" pitchFamily="34" charset="0"/>
              <a:buChar char="•"/>
            </a:pPr>
            <a:r>
              <a:rPr lang="en-GB" sz="1600" dirty="0">
                <a:latin typeface="Verdana" panose="020B0604030504040204" pitchFamily="34" charset="0"/>
                <a:ea typeface="Verdana" panose="020B0604030504040204" pitchFamily="34" charset="0"/>
              </a:rPr>
              <a:t>New metric: </a:t>
            </a:r>
            <a:r>
              <a:rPr lang="en-GB" sz="1600" u="sng" dirty="0">
                <a:latin typeface="Verdana" panose="020B0604030504040204" pitchFamily="34" charset="0"/>
                <a:ea typeface="Verdana" panose="020B0604030504040204" pitchFamily="34" charset="0"/>
              </a:rPr>
              <a:t>absolute value </a:t>
            </a:r>
            <a:r>
              <a:rPr lang="en-GB" sz="1600" dirty="0">
                <a:latin typeface="Verdana" panose="020B0604030504040204" pitchFamily="34" charset="0"/>
                <a:ea typeface="Verdana" panose="020B0604030504040204" pitchFamily="34" charset="0"/>
              </a:rPr>
              <a:t>of the sentiment – might be useful to find </a:t>
            </a:r>
            <a:r>
              <a:rPr lang="en-GB" sz="1600" i="1" dirty="0">
                <a:latin typeface="Verdana" panose="020B0604030504040204" pitchFamily="34" charset="0"/>
                <a:ea typeface="Verdana" panose="020B0604030504040204" pitchFamily="34" charset="0"/>
              </a:rPr>
              <a:t>how strongly </a:t>
            </a:r>
            <a:r>
              <a:rPr lang="en-GB" sz="1600" dirty="0">
                <a:latin typeface="Verdana" panose="020B0604030504040204" pitchFamily="34" charset="0"/>
                <a:ea typeface="Verdana" panose="020B0604030504040204" pitchFamily="34" charset="0"/>
              </a:rPr>
              <a:t>different politicians feel about a topic</a:t>
            </a:r>
          </a:p>
        </p:txBody>
      </p:sp>
    </p:spTree>
    <p:extLst>
      <p:ext uri="{BB962C8B-B14F-4D97-AF65-F5344CB8AC3E}">
        <p14:creationId xmlns:p14="http://schemas.microsoft.com/office/powerpoint/2010/main" val="20848554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1">
            <a:extLst>
              <a:ext uri="{FF2B5EF4-FFF2-40B4-BE49-F238E27FC236}">
                <a16:creationId xmlns:a16="http://schemas.microsoft.com/office/drawing/2014/main" id="{F83B1BEA-1159-4AE5-AD9B-9440E5189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5CD667-A54B-6699-DA9F-BAC1DE46B0A1}"/>
              </a:ext>
            </a:extLst>
          </p:cNvPr>
          <p:cNvSpPr>
            <a:spLocks noGrp="1"/>
          </p:cNvSpPr>
          <p:nvPr>
            <p:ph type="title"/>
          </p:nvPr>
        </p:nvSpPr>
        <p:spPr>
          <a:xfrm>
            <a:off x="630936" y="381000"/>
            <a:ext cx="3419856" cy="2003057"/>
          </a:xfrm>
        </p:spPr>
        <p:txBody>
          <a:bodyPr anchor="ctr">
            <a:normAutofit/>
          </a:bodyPr>
          <a:lstStyle/>
          <a:p>
            <a:r>
              <a:rPr lang="en-GB" sz="4800" dirty="0">
                <a:latin typeface="Verdana" panose="020B0604030504040204" pitchFamily="34" charset="0"/>
                <a:ea typeface="Verdana" panose="020B0604030504040204" pitchFamily="34" charset="0"/>
              </a:rPr>
              <a:t>Topic modelling</a:t>
            </a:r>
          </a:p>
        </p:txBody>
      </p:sp>
      <p:sp>
        <p:nvSpPr>
          <p:cNvPr id="26" name="sketch line">
            <a:extLst>
              <a:ext uri="{FF2B5EF4-FFF2-40B4-BE49-F238E27FC236}">
                <a16:creationId xmlns:a16="http://schemas.microsoft.com/office/drawing/2014/main" id="{5D50C310-510F-45B8-81D2-BE905D5C6D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570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5BAFD995-B3FB-4B1D-9430-D2CA5C7C8B13}"/>
              </a:ext>
            </a:extLst>
          </p:cNvPr>
          <p:cNvPicPr>
            <a:picLocks noChangeAspect="1"/>
          </p:cNvPicPr>
          <p:nvPr/>
        </p:nvPicPr>
        <p:blipFill>
          <a:blip r:embed="rId2"/>
          <a:stretch>
            <a:fillRect/>
          </a:stretch>
        </p:blipFill>
        <p:spPr>
          <a:xfrm>
            <a:off x="242304" y="3036780"/>
            <a:ext cx="5881688" cy="3440220"/>
          </a:xfrm>
          <a:prstGeom prst="rect">
            <a:avLst/>
          </a:prstGeom>
        </p:spPr>
      </p:pic>
      <p:sp>
        <p:nvSpPr>
          <p:cNvPr id="3" name="Content Placeholder 2">
            <a:extLst>
              <a:ext uri="{FF2B5EF4-FFF2-40B4-BE49-F238E27FC236}">
                <a16:creationId xmlns:a16="http://schemas.microsoft.com/office/drawing/2014/main" id="{8709CF17-35D6-02CB-03F0-D95A21C17EFE}"/>
              </a:ext>
            </a:extLst>
          </p:cNvPr>
          <p:cNvSpPr>
            <a:spLocks noGrp="1"/>
          </p:cNvSpPr>
          <p:nvPr>
            <p:ph idx="1"/>
          </p:nvPr>
        </p:nvSpPr>
        <p:spPr>
          <a:xfrm>
            <a:off x="4666488" y="381000"/>
            <a:ext cx="6894576" cy="2003057"/>
          </a:xfrm>
        </p:spPr>
        <p:txBody>
          <a:bodyPr anchor="ctr">
            <a:normAutofit/>
          </a:bodyPr>
          <a:lstStyle/>
          <a:p>
            <a:r>
              <a:rPr lang="en-GB" sz="1800" dirty="0">
                <a:latin typeface="Verdana" panose="020B0604030504040204" pitchFamily="34" charset="0"/>
                <a:ea typeface="Verdana" panose="020B0604030504040204" pitchFamily="34" charset="0"/>
              </a:rPr>
              <a:t>The topics modelled using the LDA method from the </a:t>
            </a:r>
            <a:r>
              <a:rPr lang="en-GB" sz="1800" i="1" dirty="0" err="1">
                <a:latin typeface="Verdana" panose="020B0604030504040204" pitchFamily="34" charset="0"/>
                <a:ea typeface="Verdana" panose="020B0604030504040204" pitchFamily="34" charset="0"/>
              </a:rPr>
              <a:t>gensim</a:t>
            </a:r>
            <a:r>
              <a:rPr lang="en-GB" sz="1800" dirty="0">
                <a:latin typeface="Verdana" panose="020B0604030504040204" pitchFamily="34" charset="0"/>
                <a:ea typeface="Verdana" panose="020B0604030504040204" pitchFamily="34" charset="0"/>
              </a:rPr>
              <a:t> module gives ten topics and we can see that there are certain topics that matter to one party more than the other</a:t>
            </a:r>
          </a:p>
          <a:p>
            <a:r>
              <a:rPr lang="en-GB" sz="1800" dirty="0">
                <a:latin typeface="Verdana" panose="020B0604030504040204" pitchFamily="34" charset="0"/>
                <a:ea typeface="Verdana" panose="020B0604030504040204" pitchFamily="34" charset="0"/>
              </a:rPr>
              <a:t>Notable: Rep topic 6 (“veterans”), Dem topics 1 (“Russia”) and 5 (“climate”)</a:t>
            </a:r>
          </a:p>
        </p:txBody>
      </p:sp>
      <p:pic>
        <p:nvPicPr>
          <p:cNvPr id="8" name="Picture 7" descr="A red blue and white donkey with white stars&#10;&#10;Description automatically generated with medium confidence">
            <a:extLst>
              <a:ext uri="{FF2B5EF4-FFF2-40B4-BE49-F238E27FC236}">
                <a16:creationId xmlns:a16="http://schemas.microsoft.com/office/drawing/2014/main" id="{CB0B1959-B98D-3783-6B65-038F7FEBB1A1}"/>
              </a:ext>
            </a:extLst>
          </p:cNvPr>
          <p:cNvPicPr>
            <a:picLocks noChangeAspect="1"/>
          </p:cNvPicPr>
          <p:nvPr/>
        </p:nvPicPr>
        <p:blipFill>
          <a:blip r:embed="rId3">
            <a:alphaModFix amt="35000"/>
            <a:extLst>
              <a:ext uri="{28A0092B-C50C-407E-A947-70E740481C1C}">
                <a14:useLocalDpi xmlns:a14="http://schemas.microsoft.com/office/drawing/2010/main" val="0"/>
              </a:ext>
            </a:extLst>
          </a:blip>
          <a:stretch>
            <a:fillRect/>
          </a:stretch>
        </p:blipFill>
        <p:spPr>
          <a:xfrm>
            <a:off x="2541385" y="3999169"/>
            <a:ext cx="1283526" cy="1251438"/>
          </a:xfrm>
          <a:prstGeom prst="rect">
            <a:avLst/>
          </a:prstGeom>
        </p:spPr>
      </p:pic>
      <p:pic>
        <p:nvPicPr>
          <p:cNvPr id="11" name="Picture 10">
            <a:extLst>
              <a:ext uri="{FF2B5EF4-FFF2-40B4-BE49-F238E27FC236}">
                <a16:creationId xmlns:a16="http://schemas.microsoft.com/office/drawing/2014/main" id="{FBF4F6BA-518A-3354-273D-B50F0E94B0B0}"/>
              </a:ext>
            </a:extLst>
          </p:cNvPr>
          <p:cNvPicPr>
            <a:picLocks noChangeAspect="1"/>
          </p:cNvPicPr>
          <p:nvPr/>
        </p:nvPicPr>
        <p:blipFill>
          <a:blip r:embed="rId4"/>
          <a:stretch>
            <a:fillRect/>
          </a:stretch>
        </p:blipFill>
        <p:spPr>
          <a:xfrm>
            <a:off x="6298224" y="3036780"/>
            <a:ext cx="5565378" cy="3440220"/>
          </a:xfrm>
          <a:prstGeom prst="rect">
            <a:avLst/>
          </a:prstGeom>
        </p:spPr>
      </p:pic>
      <p:pic>
        <p:nvPicPr>
          <p:cNvPr id="9" name="Picture 8" descr="A red and blue elephant with white stars on it&#10;&#10;Description automatically generated with medium confidence">
            <a:extLst>
              <a:ext uri="{FF2B5EF4-FFF2-40B4-BE49-F238E27FC236}">
                <a16:creationId xmlns:a16="http://schemas.microsoft.com/office/drawing/2014/main" id="{1A16FE63-DC0E-D8E9-19EB-519D6A14ABD8}"/>
              </a:ext>
            </a:extLst>
          </p:cNvPr>
          <p:cNvPicPr>
            <a:picLocks noChangeAspect="1"/>
          </p:cNvPicPr>
          <p:nvPr/>
        </p:nvPicPr>
        <p:blipFill>
          <a:blip r:embed="rId5">
            <a:alphaModFix amt="35000"/>
            <a:extLst>
              <a:ext uri="{28A0092B-C50C-407E-A947-70E740481C1C}">
                <a14:useLocalDpi xmlns:a14="http://schemas.microsoft.com/office/drawing/2010/main" val="0"/>
              </a:ext>
            </a:extLst>
          </a:blip>
          <a:stretch>
            <a:fillRect/>
          </a:stretch>
        </p:blipFill>
        <p:spPr>
          <a:xfrm>
            <a:off x="8344150" y="4057774"/>
            <a:ext cx="1306465" cy="1134227"/>
          </a:xfrm>
          <a:prstGeom prst="rect">
            <a:avLst/>
          </a:prstGeom>
        </p:spPr>
      </p:pic>
    </p:spTree>
    <p:extLst>
      <p:ext uri="{BB962C8B-B14F-4D97-AF65-F5344CB8AC3E}">
        <p14:creationId xmlns:p14="http://schemas.microsoft.com/office/powerpoint/2010/main" val="2766733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91C67-D5EE-A0BC-35B8-AE89D8AEF0CD}"/>
              </a:ext>
            </a:extLst>
          </p:cNvPr>
          <p:cNvSpPr>
            <a:spLocks noGrp="1"/>
          </p:cNvSpPr>
          <p:nvPr>
            <p:ph type="title"/>
          </p:nvPr>
        </p:nvSpPr>
        <p:spPr/>
        <p:txBody>
          <a:bodyPr>
            <a:normAutofit/>
          </a:bodyPr>
          <a:lstStyle/>
          <a:p>
            <a:r>
              <a:rPr lang="en-GB" sz="4200" dirty="0">
                <a:latin typeface="Verdana" panose="020B0604030504040204" pitchFamily="34" charset="0"/>
                <a:ea typeface="Verdana" panose="020B0604030504040204" pitchFamily="34" charset="0"/>
              </a:rPr>
              <a:t>Who is this presentation for?</a:t>
            </a:r>
          </a:p>
        </p:txBody>
      </p:sp>
      <p:graphicFrame>
        <p:nvGraphicFramePr>
          <p:cNvPr id="7" name="Content Placeholder 2">
            <a:extLst>
              <a:ext uri="{FF2B5EF4-FFF2-40B4-BE49-F238E27FC236}">
                <a16:creationId xmlns:a16="http://schemas.microsoft.com/office/drawing/2014/main" id="{560AFC92-57A7-CDE1-A654-473D9F25C6EF}"/>
              </a:ext>
            </a:extLst>
          </p:cNvPr>
          <p:cNvGraphicFramePr>
            <a:graphicFrameLocks noGrp="1"/>
          </p:cNvGraphicFramePr>
          <p:nvPr>
            <p:ph idx="1"/>
            <p:extLst>
              <p:ext uri="{D42A27DB-BD31-4B8C-83A1-F6EECF244321}">
                <p14:modId xmlns:p14="http://schemas.microsoft.com/office/powerpoint/2010/main" val="262556827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548329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E84B073-7978-494F-BD69-3C15D2CBF8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F1706A-7475-77EE-5E6A-81F94C551A7B}"/>
              </a:ext>
            </a:extLst>
          </p:cNvPr>
          <p:cNvSpPr>
            <a:spLocks noGrp="1"/>
          </p:cNvSpPr>
          <p:nvPr>
            <p:ph type="title"/>
          </p:nvPr>
        </p:nvSpPr>
        <p:spPr>
          <a:xfrm>
            <a:off x="635000" y="4909273"/>
            <a:ext cx="10921640" cy="1314698"/>
          </a:xfrm>
        </p:spPr>
        <p:txBody>
          <a:bodyPr anchor="ctr">
            <a:normAutofit/>
          </a:bodyPr>
          <a:lstStyle/>
          <a:p>
            <a:pPr algn="ctr"/>
            <a:r>
              <a:rPr lang="en-GB" sz="5400">
                <a:latin typeface="Verdana" panose="020B0604030504040204" pitchFamily="34" charset="0"/>
                <a:ea typeface="Verdana" panose="020B0604030504040204" pitchFamily="34" charset="0"/>
              </a:rPr>
              <a:t>Back to our hypotheses</a:t>
            </a:r>
          </a:p>
        </p:txBody>
      </p:sp>
      <p:sp>
        <p:nvSpPr>
          <p:cNvPr id="13" name="sketch line">
            <a:extLst>
              <a:ext uri="{FF2B5EF4-FFF2-40B4-BE49-F238E27FC236}">
                <a16:creationId xmlns:a16="http://schemas.microsoft.com/office/drawing/2014/main" id="{96B05946-1FC4-49B3-AAEC-C8854CA8A2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76" y="4648200"/>
            <a:ext cx="10972800" cy="18288"/>
          </a:xfrm>
          <a:custGeom>
            <a:avLst/>
            <a:gdLst>
              <a:gd name="connsiteX0" fmla="*/ 0 w 10972800"/>
              <a:gd name="connsiteY0" fmla="*/ 0 h 18288"/>
              <a:gd name="connsiteX1" fmla="*/ 466344 w 10972800"/>
              <a:gd name="connsiteY1" fmla="*/ 0 h 18288"/>
              <a:gd name="connsiteX2" fmla="*/ 1152144 w 10972800"/>
              <a:gd name="connsiteY2" fmla="*/ 0 h 18288"/>
              <a:gd name="connsiteX3" fmla="*/ 1947672 w 10972800"/>
              <a:gd name="connsiteY3" fmla="*/ 0 h 18288"/>
              <a:gd name="connsiteX4" fmla="*/ 2304288 w 10972800"/>
              <a:gd name="connsiteY4" fmla="*/ 0 h 18288"/>
              <a:gd name="connsiteX5" fmla="*/ 2660904 w 10972800"/>
              <a:gd name="connsiteY5" fmla="*/ 0 h 18288"/>
              <a:gd name="connsiteX6" fmla="*/ 3566160 w 10972800"/>
              <a:gd name="connsiteY6" fmla="*/ 0 h 18288"/>
              <a:gd name="connsiteX7" fmla="*/ 4251960 w 10972800"/>
              <a:gd name="connsiteY7" fmla="*/ 0 h 18288"/>
              <a:gd name="connsiteX8" fmla="*/ 4608576 w 10972800"/>
              <a:gd name="connsiteY8" fmla="*/ 0 h 18288"/>
              <a:gd name="connsiteX9" fmla="*/ 5294376 w 10972800"/>
              <a:gd name="connsiteY9" fmla="*/ 0 h 18288"/>
              <a:gd name="connsiteX10" fmla="*/ 6199632 w 10972800"/>
              <a:gd name="connsiteY10" fmla="*/ 0 h 18288"/>
              <a:gd name="connsiteX11" fmla="*/ 6775704 w 10972800"/>
              <a:gd name="connsiteY11" fmla="*/ 0 h 18288"/>
              <a:gd name="connsiteX12" fmla="*/ 7351776 w 10972800"/>
              <a:gd name="connsiteY12" fmla="*/ 0 h 18288"/>
              <a:gd name="connsiteX13" fmla="*/ 8037576 w 10972800"/>
              <a:gd name="connsiteY13" fmla="*/ 0 h 18288"/>
              <a:gd name="connsiteX14" fmla="*/ 8833104 w 10972800"/>
              <a:gd name="connsiteY14" fmla="*/ 0 h 18288"/>
              <a:gd name="connsiteX15" fmla="*/ 9628632 w 10972800"/>
              <a:gd name="connsiteY15" fmla="*/ 0 h 18288"/>
              <a:gd name="connsiteX16" fmla="*/ 10972800 w 10972800"/>
              <a:gd name="connsiteY16" fmla="*/ 0 h 18288"/>
              <a:gd name="connsiteX17" fmla="*/ 10972800 w 10972800"/>
              <a:gd name="connsiteY17" fmla="*/ 18288 h 18288"/>
              <a:gd name="connsiteX18" fmla="*/ 10506456 w 10972800"/>
              <a:gd name="connsiteY18" fmla="*/ 18288 h 18288"/>
              <a:gd name="connsiteX19" fmla="*/ 9601200 w 10972800"/>
              <a:gd name="connsiteY19" fmla="*/ 18288 h 18288"/>
              <a:gd name="connsiteX20" fmla="*/ 8915400 w 10972800"/>
              <a:gd name="connsiteY20" fmla="*/ 18288 h 18288"/>
              <a:gd name="connsiteX21" fmla="*/ 8558784 w 10972800"/>
              <a:gd name="connsiteY21" fmla="*/ 18288 h 18288"/>
              <a:gd name="connsiteX22" fmla="*/ 7872984 w 10972800"/>
              <a:gd name="connsiteY22" fmla="*/ 18288 h 18288"/>
              <a:gd name="connsiteX23" fmla="*/ 7296912 w 10972800"/>
              <a:gd name="connsiteY23" fmla="*/ 18288 h 18288"/>
              <a:gd name="connsiteX24" fmla="*/ 6720840 w 10972800"/>
              <a:gd name="connsiteY24" fmla="*/ 18288 h 18288"/>
              <a:gd name="connsiteX25" fmla="*/ 6144768 w 10972800"/>
              <a:gd name="connsiteY25" fmla="*/ 18288 h 18288"/>
              <a:gd name="connsiteX26" fmla="*/ 5568696 w 10972800"/>
              <a:gd name="connsiteY26" fmla="*/ 18288 h 18288"/>
              <a:gd name="connsiteX27" fmla="*/ 4773168 w 10972800"/>
              <a:gd name="connsiteY27" fmla="*/ 18288 h 18288"/>
              <a:gd name="connsiteX28" fmla="*/ 4087368 w 10972800"/>
              <a:gd name="connsiteY28" fmla="*/ 18288 h 18288"/>
              <a:gd name="connsiteX29" fmla="*/ 3730752 w 10972800"/>
              <a:gd name="connsiteY29" fmla="*/ 18288 h 18288"/>
              <a:gd name="connsiteX30" fmla="*/ 3154680 w 10972800"/>
              <a:gd name="connsiteY30" fmla="*/ 18288 h 18288"/>
              <a:gd name="connsiteX31" fmla="*/ 2359152 w 10972800"/>
              <a:gd name="connsiteY31" fmla="*/ 18288 h 18288"/>
              <a:gd name="connsiteX32" fmla="*/ 1892808 w 10972800"/>
              <a:gd name="connsiteY32" fmla="*/ 18288 h 18288"/>
              <a:gd name="connsiteX33" fmla="*/ 987552 w 10972800"/>
              <a:gd name="connsiteY33" fmla="*/ 18288 h 18288"/>
              <a:gd name="connsiteX34" fmla="*/ 0 w 10972800"/>
              <a:gd name="connsiteY34" fmla="*/ 18288 h 18288"/>
              <a:gd name="connsiteX35" fmla="*/ 0 w 10972800"/>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72800" h="18288" fill="none" extrusionOk="0">
                <a:moveTo>
                  <a:pt x="0" y="0"/>
                </a:moveTo>
                <a:cubicBezTo>
                  <a:pt x="217732" y="9945"/>
                  <a:pt x="298196" y="22535"/>
                  <a:pt x="466344" y="0"/>
                </a:cubicBezTo>
                <a:cubicBezTo>
                  <a:pt x="634492" y="-22535"/>
                  <a:pt x="858789" y="28652"/>
                  <a:pt x="1152144" y="0"/>
                </a:cubicBezTo>
                <a:cubicBezTo>
                  <a:pt x="1445499" y="-28652"/>
                  <a:pt x="1660098" y="6227"/>
                  <a:pt x="1947672" y="0"/>
                </a:cubicBezTo>
                <a:cubicBezTo>
                  <a:pt x="2235246" y="-6227"/>
                  <a:pt x="2151108" y="12746"/>
                  <a:pt x="2304288" y="0"/>
                </a:cubicBezTo>
                <a:cubicBezTo>
                  <a:pt x="2457468" y="-12746"/>
                  <a:pt x="2549740" y="1715"/>
                  <a:pt x="2660904" y="0"/>
                </a:cubicBezTo>
                <a:cubicBezTo>
                  <a:pt x="2772068" y="-1715"/>
                  <a:pt x="3205585" y="32116"/>
                  <a:pt x="3566160" y="0"/>
                </a:cubicBezTo>
                <a:cubicBezTo>
                  <a:pt x="3926735" y="-32116"/>
                  <a:pt x="4079235" y="911"/>
                  <a:pt x="4251960" y="0"/>
                </a:cubicBezTo>
                <a:cubicBezTo>
                  <a:pt x="4424685" y="-911"/>
                  <a:pt x="4465207" y="10862"/>
                  <a:pt x="4608576" y="0"/>
                </a:cubicBezTo>
                <a:cubicBezTo>
                  <a:pt x="4751945" y="-10862"/>
                  <a:pt x="5054073" y="-15412"/>
                  <a:pt x="5294376" y="0"/>
                </a:cubicBezTo>
                <a:cubicBezTo>
                  <a:pt x="5534679" y="15412"/>
                  <a:pt x="6010039" y="37888"/>
                  <a:pt x="6199632" y="0"/>
                </a:cubicBezTo>
                <a:cubicBezTo>
                  <a:pt x="6389225" y="-37888"/>
                  <a:pt x="6498419" y="-7738"/>
                  <a:pt x="6775704" y="0"/>
                </a:cubicBezTo>
                <a:cubicBezTo>
                  <a:pt x="7052989" y="7738"/>
                  <a:pt x="7117633" y="16108"/>
                  <a:pt x="7351776" y="0"/>
                </a:cubicBezTo>
                <a:cubicBezTo>
                  <a:pt x="7585919" y="-16108"/>
                  <a:pt x="7842258" y="33102"/>
                  <a:pt x="8037576" y="0"/>
                </a:cubicBezTo>
                <a:cubicBezTo>
                  <a:pt x="8232894" y="-33102"/>
                  <a:pt x="8458258" y="12921"/>
                  <a:pt x="8833104" y="0"/>
                </a:cubicBezTo>
                <a:cubicBezTo>
                  <a:pt x="9207950" y="-12921"/>
                  <a:pt x="9302745" y="-20757"/>
                  <a:pt x="9628632" y="0"/>
                </a:cubicBezTo>
                <a:cubicBezTo>
                  <a:pt x="9954519" y="20757"/>
                  <a:pt x="10517864" y="24471"/>
                  <a:pt x="10972800" y="0"/>
                </a:cubicBezTo>
                <a:cubicBezTo>
                  <a:pt x="10973446" y="4451"/>
                  <a:pt x="10973290" y="9226"/>
                  <a:pt x="10972800" y="18288"/>
                </a:cubicBezTo>
                <a:cubicBezTo>
                  <a:pt x="10808107" y="28483"/>
                  <a:pt x="10682589" y="38429"/>
                  <a:pt x="10506456" y="18288"/>
                </a:cubicBezTo>
                <a:cubicBezTo>
                  <a:pt x="10330323" y="-1853"/>
                  <a:pt x="9840471" y="23246"/>
                  <a:pt x="9601200" y="18288"/>
                </a:cubicBezTo>
                <a:cubicBezTo>
                  <a:pt x="9361929" y="13330"/>
                  <a:pt x="9156925" y="41163"/>
                  <a:pt x="8915400" y="18288"/>
                </a:cubicBezTo>
                <a:cubicBezTo>
                  <a:pt x="8673875" y="-4587"/>
                  <a:pt x="8665599" y="31856"/>
                  <a:pt x="8558784" y="18288"/>
                </a:cubicBezTo>
                <a:cubicBezTo>
                  <a:pt x="8451969" y="4720"/>
                  <a:pt x="8035888" y="10346"/>
                  <a:pt x="7872984" y="18288"/>
                </a:cubicBezTo>
                <a:cubicBezTo>
                  <a:pt x="7710080" y="26230"/>
                  <a:pt x="7430846" y="-4582"/>
                  <a:pt x="7296912" y="18288"/>
                </a:cubicBezTo>
                <a:cubicBezTo>
                  <a:pt x="7162978" y="41158"/>
                  <a:pt x="6873743" y="-7198"/>
                  <a:pt x="6720840" y="18288"/>
                </a:cubicBezTo>
                <a:cubicBezTo>
                  <a:pt x="6567937" y="43774"/>
                  <a:pt x="6374496" y="32082"/>
                  <a:pt x="6144768" y="18288"/>
                </a:cubicBezTo>
                <a:cubicBezTo>
                  <a:pt x="5915040" y="4494"/>
                  <a:pt x="5825493" y="18881"/>
                  <a:pt x="5568696" y="18288"/>
                </a:cubicBezTo>
                <a:cubicBezTo>
                  <a:pt x="5311899" y="17695"/>
                  <a:pt x="4973133" y="4563"/>
                  <a:pt x="4773168" y="18288"/>
                </a:cubicBezTo>
                <a:cubicBezTo>
                  <a:pt x="4573203" y="32013"/>
                  <a:pt x="4293042" y="44680"/>
                  <a:pt x="4087368" y="18288"/>
                </a:cubicBezTo>
                <a:cubicBezTo>
                  <a:pt x="3881694" y="-8104"/>
                  <a:pt x="3814256" y="6426"/>
                  <a:pt x="3730752" y="18288"/>
                </a:cubicBezTo>
                <a:cubicBezTo>
                  <a:pt x="3647248" y="30150"/>
                  <a:pt x="3378212" y="42724"/>
                  <a:pt x="3154680" y="18288"/>
                </a:cubicBezTo>
                <a:cubicBezTo>
                  <a:pt x="2931148" y="-6148"/>
                  <a:pt x="2602053" y="-21406"/>
                  <a:pt x="2359152" y="18288"/>
                </a:cubicBezTo>
                <a:cubicBezTo>
                  <a:pt x="2116251" y="57982"/>
                  <a:pt x="2002697" y="-4126"/>
                  <a:pt x="1892808" y="18288"/>
                </a:cubicBezTo>
                <a:cubicBezTo>
                  <a:pt x="1782919" y="40702"/>
                  <a:pt x="1405444" y="-3354"/>
                  <a:pt x="987552" y="18288"/>
                </a:cubicBezTo>
                <a:cubicBezTo>
                  <a:pt x="569660" y="39930"/>
                  <a:pt x="449421" y="37602"/>
                  <a:pt x="0" y="18288"/>
                </a:cubicBezTo>
                <a:cubicBezTo>
                  <a:pt x="-213" y="9468"/>
                  <a:pt x="187" y="4459"/>
                  <a:pt x="0" y="0"/>
                </a:cubicBezTo>
                <a:close/>
              </a:path>
              <a:path w="10972800" h="18288" stroke="0" extrusionOk="0">
                <a:moveTo>
                  <a:pt x="0" y="0"/>
                </a:moveTo>
                <a:cubicBezTo>
                  <a:pt x="257510" y="5952"/>
                  <a:pt x="323222" y="-23013"/>
                  <a:pt x="576072" y="0"/>
                </a:cubicBezTo>
                <a:cubicBezTo>
                  <a:pt x="828922" y="23013"/>
                  <a:pt x="816759" y="-16566"/>
                  <a:pt x="932688" y="0"/>
                </a:cubicBezTo>
                <a:cubicBezTo>
                  <a:pt x="1048617" y="16566"/>
                  <a:pt x="1488235" y="24107"/>
                  <a:pt x="1837944" y="0"/>
                </a:cubicBezTo>
                <a:cubicBezTo>
                  <a:pt x="2187653" y="-24107"/>
                  <a:pt x="2171643" y="3677"/>
                  <a:pt x="2414016" y="0"/>
                </a:cubicBezTo>
                <a:cubicBezTo>
                  <a:pt x="2656389" y="-3677"/>
                  <a:pt x="2870829" y="26561"/>
                  <a:pt x="2990088" y="0"/>
                </a:cubicBezTo>
                <a:cubicBezTo>
                  <a:pt x="3109347" y="-26561"/>
                  <a:pt x="3477844" y="2550"/>
                  <a:pt x="3895344" y="0"/>
                </a:cubicBezTo>
                <a:cubicBezTo>
                  <a:pt x="4312844" y="-2550"/>
                  <a:pt x="4199069" y="-4131"/>
                  <a:pt x="4361688" y="0"/>
                </a:cubicBezTo>
                <a:cubicBezTo>
                  <a:pt x="4524307" y="4131"/>
                  <a:pt x="5003964" y="26947"/>
                  <a:pt x="5266944" y="0"/>
                </a:cubicBezTo>
                <a:cubicBezTo>
                  <a:pt x="5529924" y="-26947"/>
                  <a:pt x="5742254" y="33144"/>
                  <a:pt x="6172200" y="0"/>
                </a:cubicBezTo>
                <a:cubicBezTo>
                  <a:pt x="6602146" y="-33144"/>
                  <a:pt x="6640797" y="-28229"/>
                  <a:pt x="6858000" y="0"/>
                </a:cubicBezTo>
                <a:cubicBezTo>
                  <a:pt x="7075203" y="28229"/>
                  <a:pt x="7367176" y="-26601"/>
                  <a:pt x="7763256" y="0"/>
                </a:cubicBezTo>
                <a:cubicBezTo>
                  <a:pt x="8159336" y="26601"/>
                  <a:pt x="8107822" y="23306"/>
                  <a:pt x="8339328" y="0"/>
                </a:cubicBezTo>
                <a:cubicBezTo>
                  <a:pt x="8570834" y="-23306"/>
                  <a:pt x="8700578" y="-4637"/>
                  <a:pt x="8915400" y="0"/>
                </a:cubicBezTo>
                <a:cubicBezTo>
                  <a:pt x="9130222" y="4637"/>
                  <a:pt x="9452158" y="24603"/>
                  <a:pt x="9710928" y="0"/>
                </a:cubicBezTo>
                <a:cubicBezTo>
                  <a:pt x="9969698" y="-24603"/>
                  <a:pt x="10062754" y="-5833"/>
                  <a:pt x="10287000" y="0"/>
                </a:cubicBezTo>
                <a:cubicBezTo>
                  <a:pt x="10511246" y="5833"/>
                  <a:pt x="10633845" y="-19785"/>
                  <a:pt x="10972800" y="0"/>
                </a:cubicBezTo>
                <a:cubicBezTo>
                  <a:pt x="10972393" y="8690"/>
                  <a:pt x="10972646" y="14141"/>
                  <a:pt x="10972800" y="18288"/>
                </a:cubicBezTo>
                <a:cubicBezTo>
                  <a:pt x="10625586" y="14932"/>
                  <a:pt x="10409986" y="45569"/>
                  <a:pt x="10177272" y="18288"/>
                </a:cubicBezTo>
                <a:cubicBezTo>
                  <a:pt x="9944558" y="-8993"/>
                  <a:pt x="9953609" y="22881"/>
                  <a:pt x="9820656" y="18288"/>
                </a:cubicBezTo>
                <a:cubicBezTo>
                  <a:pt x="9687703" y="13695"/>
                  <a:pt x="9448894" y="32049"/>
                  <a:pt x="9354312" y="18288"/>
                </a:cubicBezTo>
                <a:cubicBezTo>
                  <a:pt x="9259730" y="4527"/>
                  <a:pt x="8740107" y="46892"/>
                  <a:pt x="8449056" y="18288"/>
                </a:cubicBezTo>
                <a:cubicBezTo>
                  <a:pt x="8158005" y="-10316"/>
                  <a:pt x="8100729" y="40411"/>
                  <a:pt x="7763256" y="18288"/>
                </a:cubicBezTo>
                <a:cubicBezTo>
                  <a:pt x="7425783" y="-3835"/>
                  <a:pt x="7502388" y="34399"/>
                  <a:pt x="7296912" y="18288"/>
                </a:cubicBezTo>
                <a:cubicBezTo>
                  <a:pt x="7091436" y="2177"/>
                  <a:pt x="6886410" y="37744"/>
                  <a:pt x="6611112" y="18288"/>
                </a:cubicBezTo>
                <a:cubicBezTo>
                  <a:pt x="6335814" y="-1168"/>
                  <a:pt x="6351417" y="32387"/>
                  <a:pt x="6254496" y="18288"/>
                </a:cubicBezTo>
                <a:cubicBezTo>
                  <a:pt x="6157575" y="4189"/>
                  <a:pt x="6050733" y="12324"/>
                  <a:pt x="5897880" y="18288"/>
                </a:cubicBezTo>
                <a:cubicBezTo>
                  <a:pt x="5745027" y="24252"/>
                  <a:pt x="5502488" y="17210"/>
                  <a:pt x="5212080" y="18288"/>
                </a:cubicBezTo>
                <a:cubicBezTo>
                  <a:pt x="4921672" y="19366"/>
                  <a:pt x="4866543" y="5417"/>
                  <a:pt x="4745736" y="18288"/>
                </a:cubicBezTo>
                <a:cubicBezTo>
                  <a:pt x="4624929" y="31159"/>
                  <a:pt x="4264830" y="48740"/>
                  <a:pt x="3950208" y="18288"/>
                </a:cubicBezTo>
                <a:cubicBezTo>
                  <a:pt x="3635586" y="-12164"/>
                  <a:pt x="3588352" y="37212"/>
                  <a:pt x="3483864" y="18288"/>
                </a:cubicBezTo>
                <a:cubicBezTo>
                  <a:pt x="3379376" y="-636"/>
                  <a:pt x="2860958" y="31831"/>
                  <a:pt x="2688336" y="18288"/>
                </a:cubicBezTo>
                <a:cubicBezTo>
                  <a:pt x="2515714" y="4745"/>
                  <a:pt x="2499387" y="2756"/>
                  <a:pt x="2331720" y="18288"/>
                </a:cubicBezTo>
                <a:cubicBezTo>
                  <a:pt x="2164053" y="33820"/>
                  <a:pt x="1856425" y="41595"/>
                  <a:pt x="1536192" y="18288"/>
                </a:cubicBezTo>
                <a:cubicBezTo>
                  <a:pt x="1215959" y="-5019"/>
                  <a:pt x="1251307" y="6447"/>
                  <a:pt x="1069848" y="18288"/>
                </a:cubicBezTo>
                <a:cubicBezTo>
                  <a:pt x="888389" y="30129"/>
                  <a:pt x="810998" y="3651"/>
                  <a:pt x="713232" y="18288"/>
                </a:cubicBezTo>
                <a:cubicBezTo>
                  <a:pt x="615466" y="32925"/>
                  <a:pt x="263524" y="-11502"/>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65EBD43-2143-079D-E16E-E847EF53BC9C}"/>
              </a:ext>
            </a:extLst>
          </p:cNvPr>
          <p:cNvSpPr>
            <a:spLocks noGrp="1"/>
          </p:cNvSpPr>
          <p:nvPr>
            <p:ph idx="1"/>
          </p:nvPr>
        </p:nvSpPr>
        <p:spPr>
          <a:xfrm>
            <a:off x="1225118" y="634029"/>
            <a:ext cx="3151573" cy="3615537"/>
          </a:xfrm>
        </p:spPr>
        <p:style>
          <a:lnRef idx="2">
            <a:schemeClr val="accent2"/>
          </a:lnRef>
          <a:fillRef idx="1">
            <a:schemeClr val="lt1"/>
          </a:fillRef>
          <a:effectRef idx="0">
            <a:schemeClr val="accent2"/>
          </a:effectRef>
          <a:fontRef idx="minor">
            <a:schemeClr val="dk1"/>
          </a:fontRef>
        </p:style>
        <p:txBody>
          <a:bodyPr>
            <a:normAutofit lnSpcReduction="10000"/>
          </a:bodyPr>
          <a:lstStyle/>
          <a:p>
            <a:pPr marL="0" indent="0" algn="ctr" defTabSz="758952">
              <a:spcBef>
                <a:spcPts val="830"/>
              </a:spcBef>
              <a:buNone/>
            </a:pPr>
            <a:r>
              <a:rPr lang="en-GB" sz="1600" kern="1200" dirty="0">
                <a:solidFill>
                  <a:schemeClr val="dk1"/>
                </a:solidFill>
                <a:latin typeface="Verdana" panose="020B0604030504040204" pitchFamily="34" charset="0"/>
                <a:ea typeface="Verdana" panose="020B0604030504040204" pitchFamily="34" charset="0"/>
                <a:cs typeface="+mn-cs"/>
              </a:rPr>
              <a:t>Politicians that tweet across party lines, i.e., engage directly with their political opponents, are more popular (have a higher follower/retweet count) than politicians that only engage with their own side. </a:t>
            </a:r>
          </a:p>
          <a:p>
            <a:pPr marL="0" indent="0" algn="ctr" defTabSz="758952">
              <a:spcBef>
                <a:spcPts val="830"/>
              </a:spcBef>
              <a:buNone/>
            </a:pPr>
            <a:endParaRPr lang="en-GB" sz="1328" kern="1200" dirty="0">
              <a:solidFill>
                <a:schemeClr val="dk1"/>
              </a:solidFill>
              <a:latin typeface="Verdana" panose="020B0604030504040204" pitchFamily="34" charset="0"/>
              <a:ea typeface="Verdana" panose="020B0604030504040204" pitchFamily="34" charset="0"/>
              <a:cs typeface="+mn-cs"/>
            </a:endParaRPr>
          </a:p>
          <a:p>
            <a:pPr marL="0" indent="0" algn="ctr" defTabSz="758952">
              <a:spcBef>
                <a:spcPts val="830"/>
              </a:spcBef>
              <a:buNone/>
            </a:pPr>
            <a:r>
              <a:rPr lang="en-GB" sz="2000" kern="1200" dirty="0">
                <a:solidFill>
                  <a:srgbClr val="FF0000"/>
                </a:solidFill>
                <a:latin typeface="Verdana" panose="020B0604030504040204" pitchFamily="34" charset="0"/>
                <a:ea typeface="Verdana" panose="020B0604030504040204" pitchFamily="34" charset="0"/>
                <a:cs typeface="+mn-cs"/>
              </a:rPr>
              <a:t>FALSE</a:t>
            </a:r>
          </a:p>
          <a:p>
            <a:pPr marL="0" indent="0" algn="ctr" defTabSz="758952">
              <a:spcBef>
                <a:spcPts val="830"/>
              </a:spcBef>
              <a:buNone/>
            </a:pPr>
            <a:endParaRPr lang="en-GB" sz="1328" kern="1200" dirty="0">
              <a:solidFill>
                <a:schemeClr val="dk1"/>
              </a:solidFill>
              <a:latin typeface="Verdana" panose="020B0604030504040204" pitchFamily="34" charset="0"/>
              <a:ea typeface="Verdana" panose="020B0604030504040204" pitchFamily="34" charset="0"/>
              <a:cs typeface="+mn-cs"/>
            </a:endParaRPr>
          </a:p>
          <a:p>
            <a:pPr marL="0" indent="0" algn="ctr" defTabSz="758952">
              <a:spcBef>
                <a:spcPts val="830"/>
              </a:spcBef>
              <a:buNone/>
            </a:pPr>
            <a:r>
              <a:rPr lang="en-GB" sz="1200" kern="1200" dirty="0">
                <a:solidFill>
                  <a:schemeClr val="dk1"/>
                </a:solidFill>
                <a:latin typeface="Verdana" panose="020B0604030504040204" pitchFamily="34" charset="0"/>
                <a:ea typeface="Verdana" panose="020B0604030504040204" pitchFamily="34" charset="0"/>
                <a:cs typeface="+mn-cs"/>
              </a:rPr>
              <a:t>There was no correlation between the likelihood of mentioning a political opponent. It doesn’t seem that coming out of your “echo chamber” will immediately make you more popular </a:t>
            </a:r>
          </a:p>
          <a:p>
            <a:pPr marL="0" indent="0">
              <a:buNone/>
            </a:pPr>
            <a:endParaRPr lang="en-GB" dirty="0"/>
          </a:p>
        </p:txBody>
      </p:sp>
      <p:sp>
        <p:nvSpPr>
          <p:cNvPr id="4" name="Content Placeholder 2">
            <a:extLst>
              <a:ext uri="{FF2B5EF4-FFF2-40B4-BE49-F238E27FC236}">
                <a16:creationId xmlns:a16="http://schemas.microsoft.com/office/drawing/2014/main" id="{DD9FD1D2-E08D-34C0-8B2A-C10ED4663EFA}"/>
              </a:ext>
            </a:extLst>
          </p:cNvPr>
          <p:cNvSpPr txBox="1">
            <a:spLocks/>
          </p:cNvSpPr>
          <p:nvPr/>
        </p:nvSpPr>
        <p:spPr>
          <a:xfrm>
            <a:off x="4376691" y="634029"/>
            <a:ext cx="3220844" cy="3615537"/>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defTabSz="758952">
              <a:spcBef>
                <a:spcPts val="830"/>
              </a:spcBef>
              <a:buNone/>
            </a:pPr>
            <a:r>
              <a:rPr lang="en-GB" sz="1600" kern="1200" dirty="0">
                <a:solidFill>
                  <a:schemeClr val="tx1"/>
                </a:solidFill>
                <a:latin typeface="Verdana" panose="020B0604030504040204" pitchFamily="34" charset="0"/>
                <a:ea typeface="Verdana" panose="020B0604030504040204" pitchFamily="34" charset="0"/>
                <a:cs typeface="+mn-cs"/>
              </a:rPr>
              <a:t>Politicians engage with more contentious topics (e.g., immigration/crime/abortion) at certain times (before elections) and express more polarized opinions.</a:t>
            </a:r>
          </a:p>
          <a:p>
            <a:pPr marL="0" indent="0" algn="ctr" defTabSz="758952">
              <a:spcBef>
                <a:spcPts val="830"/>
              </a:spcBef>
              <a:buNone/>
            </a:pPr>
            <a:endParaRPr lang="en-GB" sz="1600" dirty="0">
              <a:latin typeface="Verdana" panose="020B0604030504040204" pitchFamily="34" charset="0"/>
              <a:ea typeface="Verdana" panose="020B0604030504040204" pitchFamily="34" charset="0"/>
            </a:endParaRPr>
          </a:p>
          <a:p>
            <a:pPr marL="0" indent="0" algn="ctr" defTabSz="758952">
              <a:spcBef>
                <a:spcPts val="830"/>
              </a:spcBef>
              <a:buNone/>
            </a:pPr>
            <a:r>
              <a:rPr lang="en-GB" sz="2000" dirty="0">
                <a:solidFill>
                  <a:schemeClr val="accent2">
                    <a:lumMod val="50000"/>
                  </a:schemeClr>
                </a:solidFill>
                <a:latin typeface="Verdana" panose="020B0604030504040204" pitchFamily="34" charset="0"/>
                <a:ea typeface="Verdana" panose="020B0604030504040204" pitchFamily="34" charset="0"/>
              </a:rPr>
              <a:t>PARTIALLY TRUE</a:t>
            </a:r>
            <a:endParaRPr lang="en-GB" sz="1600" dirty="0">
              <a:solidFill>
                <a:schemeClr val="accent2">
                  <a:lumMod val="50000"/>
                </a:schemeClr>
              </a:solidFill>
              <a:latin typeface="Verdana" panose="020B0604030504040204" pitchFamily="34" charset="0"/>
              <a:ea typeface="Verdana" panose="020B0604030504040204" pitchFamily="34" charset="0"/>
            </a:endParaRPr>
          </a:p>
          <a:p>
            <a:pPr marL="0" indent="0" algn="ctr" defTabSz="758952">
              <a:spcBef>
                <a:spcPts val="830"/>
              </a:spcBef>
              <a:buNone/>
            </a:pPr>
            <a:endParaRPr lang="en-GB" sz="1600" kern="1200" dirty="0">
              <a:solidFill>
                <a:srgbClr val="7030A0"/>
              </a:solidFill>
              <a:latin typeface="Verdana" panose="020B0604030504040204" pitchFamily="34" charset="0"/>
              <a:ea typeface="Verdana" panose="020B0604030504040204" pitchFamily="34" charset="0"/>
              <a:cs typeface="+mn-cs"/>
            </a:endParaRPr>
          </a:p>
          <a:p>
            <a:pPr marL="0" indent="0" algn="ctr" defTabSz="758952">
              <a:spcBef>
                <a:spcPts val="830"/>
              </a:spcBef>
              <a:buNone/>
            </a:pPr>
            <a:r>
              <a:rPr lang="en-GB" sz="1200" dirty="0">
                <a:latin typeface="Verdana" panose="020B0604030504040204" pitchFamily="34" charset="0"/>
                <a:ea typeface="Verdana" panose="020B0604030504040204" pitchFamily="34" charset="0"/>
              </a:rPr>
              <a:t>While it is true that topics are mentioned more by the two parties at different times and that sentiment also differs at different times between the two, there is no clear correlation between the topics and the sentiment</a:t>
            </a:r>
            <a:endParaRPr lang="en-GB" dirty="0"/>
          </a:p>
        </p:txBody>
      </p:sp>
      <p:sp>
        <p:nvSpPr>
          <p:cNvPr id="5" name="Content Placeholder 2">
            <a:extLst>
              <a:ext uri="{FF2B5EF4-FFF2-40B4-BE49-F238E27FC236}">
                <a16:creationId xmlns:a16="http://schemas.microsoft.com/office/drawing/2014/main" id="{E94F9119-89DD-3D8C-00C0-91D3E2FEC03A}"/>
              </a:ext>
            </a:extLst>
          </p:cNvPr>
          <p:cNvSpPr txBox="1">
            <a:spLocks/>
          </p:cNvSpPr>
          <p:nvPr/>
        </p:nvSpPr>
        <p:spPr>
          <a:xfrm>
            <a:off x="7597534" y="634029"/>
            <a:ext cx="3013906" cy="3615537"/>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defTabSz="758952">
              <a:spcBef>
                <a:spcPts val="830"/>
              </a:spcBef>
              <a:buNone/>
            </a:pPr>
            <a:r>
              <a:rPr lang="en-US" sz="1600" kern="1200" dirty="0">
                <a:solidFill>
                  <a:schemeClr val="tx1"/>
                </a:solidFill>
                <a:latin typeface="Verdana" panose="020B0604030504040204" pitchFamily="34" charset="0"/>
                <a:ea typeface="Verdana" panose="020B0604030504040204" pitchFamily="34" charset="0"/>
                <a:cs typeface="+mn-cs"/>
              </a:rPr>
              <a:t>Sentiments for tweets are mostly neutral or slightly positive.  </a:t>
            </a:r>
          </a:p>
          <a:p>
            <a:pPr marL="0" indent="0">
              <a:buFont typeface="Arial" panose="020B0604020202020204" pitchFamily="34" charset="0"/>
              <a:buNone/>
            </a:pPr>
            <a:endParaRPr lang="en-GB" sz="1600" dirty="0"/>
          </a:p>
          <a:p>
            <a:pPr marL="0" indent="0">
              <a:buFont typeface="Arial" panose="020B0604020202020204" pitchFamily="34" charset="0"/>
              <a:buNone/>
            </a:pPr>
            <a:endParaRPr lang="en-GB" sz="1600" dirty="0"/>
          </a:p>
          <a:p>
            <a:pPr marL="0" indent="0">
              <a:buFont typeface="Arial" panose="020B0604020202020204" pitchFamily="34" charset="0"/>
              <a:buNone/>
            </a:pPr>
            <a:endParaRPr lang="en-GB" sz="1600" dirty="0"/>
          </a:p>
          <a:p>
            <a:pPr marL="0" indent="0" algn="ctr">
              <a:buFont typeface="Arial" panose="020B0604020202020204" pitchFamily="34" charset="0"/>
              <a:buNone/>
            </a:pPr>
            <a:r>
              <a:rPr lang="en-GB" sz="2000" dirty="0">
                <a:solidFill>
                  <a:srgbClr val="00B050"/>
                </a:solidFill>
                <a:latin typeface="Verdana" panose="020B0604030504040204" pitchFamily="34" charset="0"/>
                <a:ea typeface="Verdana" panose="020B0604030504040204" pitchFamily="34" charset="0"/>
              </a:rPr>
              <a:t>TRUE</a:t>
            </a:r>
          </a:p>
          <a:p>
            <a:pPr marL="0" indent="0" algn="ctr">
              <a:buFont typeface="Arial" panose="020B0604020202020204" pitchFamily="34" charset="0"/>
              <a:buNone/>
            </a:pPr>
            <a:endParaRPr lang="en-GB" sz="1200" dirty="0">
              <a:solidFill>
                <a:srgbClr val="00B050"/>
              </a:solidFill>
              <a:latin typeface="Verdana" panose="020B0604030504040204" pitchFamily="34" charset="0"/>
              <a:ea typeface="Verdana" panose="020B0604030504040204" pitchFamily="34" charset="0"/>
            </a:endParaRPr>
          </a:p>
          <a:p>
            <a:pPr marL="0" indent="0" algn="ctr">
              <a:buFont typeface="Arial" panose="020B0604020202020204" pitchFamily="34" charset="0"/>
              <a:buNone/>
            </a:pPr>
            <a:r>
              <a:rPr lang="en-GB" sz="1200" dirty="0">
                <a:latin typeface="Verdana" panose="020B0604030504040204" pitchFamily="34" charset="0"/>
                <a:ea typeface="Verdana" panose="020B0604030504040204" pitchFamily="34" charset="0"/>
              </a:rPr>
              <a:t>This is clearly true; sentiments always lean towards slightly positive. Nobody wants to hear constant negativity from a politician.</a:t>
            </a:r>
          </a:p>
        </p:txBody>
      </p:sp>
    </p:spTree>
    <p:extLst>
      <p:ext uri="{BB962C8B-B14F-4D97-AF65-F5344CB8AC3E}">
        <p14:creationId xmlns:p14="http://schemas.microsoft.com/office/powerpoint/2010/main" val="29944183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C10CBC8-7837-4750-8EE9-B4C3D5048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69014793-11D4-4A17-9261-1A2E683AD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104482" y="-5104482"/>
            <a:ext cx="1983037" cy="12192001"/>
          </a:xfrm>
          <a:custGeom>
            <a:avLst/>
            <a:gdLst>
              <a:gd name="connsiteX0" fmla="*/ 0 w 1983037"/>
              <a:gd name="connsiteY0" fmla="*/ 0 h 12192001"/>
              <a:gd name="connsiteX1" fmla="*/ 0 w 1983037"/>
              <a:gd name="connsiteY1" fmla="*/ 12192001 h 12192001"/>
              <a:gd name="connsiteX2" fmla="*/ 1945626 w 1983037"/>
              <a:gd name="connsiteY2" fmla="*/ 12192001 h 12192001"/>
              <a:gd name="connsiteX3" fmla="*/ 1914883 w 1983037"/>
              <a:gd name="connsiteY3" fmla="*/ 11926947 h 12192001"/>
              <a:gd name="connsiteX4" fmla="*/ 1887405 w 1983037"/>
              <a:gd name="connsiteY4" fmla="*/ 10882179 h 12192001"/>
              <a:gd name="connsiteX5" fmla="*/ 1955094 w 1983037"/>
              <a:gd name="connsiteY5" fmla="*/ 9717835 h 12192001"/>
              <a:gd name="connsiteX6" fmla="*/ 1955094 w 1983037"/>
              <a:gd name="connsiteY6" fmla="*/ 9338013 h 12192001"/>
              <a:gd name="connsiteX7" fmla="*/ 1947423 w 1983037"/>
              <a:gd name="connsiteY7" fmla="*/ 8936699 h 12192001"/>
              <a:gd name="connsiteX8" fmla="*/ 1949002 w 1983037"/>
              <a:gd name="connsiteY8" fmla="*/ 7709920 h 12192001"/>
              <a:gd name="connsiteX9" fmla="*/ 1930276 w 1983037"/>
              <a:gd name="connsiteY9" fmla="*/ 6277504 h 12192001"/>
              <a:gd name="connsiteX10" fmla="*/ 1954643 w 1983037"/>
              <a:gd name="connsiteY10" fmla="*/ 5307481 h 12192001"/>
              <a:gd name="connsiteX11" fmla="*/ 1944941 w 1983037"/>
              <a:gd name="connsiteY11" fmla="*/ 4949831 h 12192001"/>
              <a:gd name="connsiteX12" fmla="*/ 1961187 w 1983037"/>
              <a:gd name="connsiteY12" fmla="*/ 4137481 h 12192001"/>
              <a:gd name="connsiteX13" fmla="*/ 1964118 w 1983037"/>
              <a:gd name="connsiteY13" fmla="*/ 3194148 h 12192001"/>
              <a:gd name="connsiteX14" fmla="*/ 1914708 w 1983037"/>
              <a:gd name="connsiteY14" fmla="*/ 1979808 h 12192001"/>
              <a:gd name="connsiteX15" fmla="*/ 1949679 w 1983037"/>
              <a:gd name="connsiteY15" fmla="*/ 1443897 h 12192001"/>
              <a:gd name="connsiteX16" fmla="*/ 1942685 w 1983037"/>
              <a:gd name="connsiteY16" fmla="*/ 749860 h 12192001"/>
              <a:gd name="connsiteX17" fmla="*/ 1933706 w 1983037"/>
              <a:gd name="connsiteY17" fmla="*/ 168558 h 12192001"/>
              <a:gd name="connsiteX18" fmla="*/ 1950785 w 1983037"/>
              <a:gd name="connsiteY18" fmla="*/ 0 h 12192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83037" h="12192001">
                <a:moveTo>
                  <a:pt x="0" y="0"/>
                </a:moveTo>
                <a:lnTo>
                  <a:pt x="0" y="12192001"/>
                </a:lnTo>
                <a:lnTo>
                  <a:pt x="1945626" y="12192001"/>
                </a:lnTo>
                <a:lnTo>
                  <a:pt x="1914883" y="11926947"/>
                </a:lnTo>
                <a:cubicBezTo>
                  <a:pt x="1884529" y="11579709"/>
                  <a:pt x="1881652" y="11231009"/>
                  <a:pt x="1887405" y="10882179"/>
                </a:cubicBezTo>
                <a:cubicBezTo>
                  <a:pt x="1893725" y="10493309"/>
                  <a:pt x="1911547" y="10104667"/>
                  <a:pt x="1955094" y="9717835"/>
                </a:cubicBezTo>
                <a:cubicBezTo>
                  <a:pt x="1966715" y="9591491"/>
                  <a:pt x="1966715" y="9464357"/>
                  <a:pt x="1955094" y="9338013"/>
                </a:cubicBezTo>
                <a:cubicBezTo>
                  <a:pt x="1945663" y="9204453"/>
                  <a:pt x="1943091" y="9070511"/>
                  <a:pt x="1947423" y="8936699"/>
                </a:cubicBezTo>
                <a:cubicBezTo>
                  <a:pt x="1960283" y="8527701"/>
                  <a:pt x="1930726" y="8118470"/>
                  <a:pt x="1949002" y="7709920"/>
                </a:cubicBezTo>
                <a:cubicBezTo>
                  <a:pt x="1970436" y="7231918"/>
                  <a:pt x="1945393" y="6755049"/>
                  <a:pt x="1930276" y="6277504"/>
                </a:cubicBezTo>
                <a:cubicBezTo>
                  <a:pt x="1920123" y="5954014"/>
                  <a:pt x="1913803" y="5630292"/>
                  <a:pt x="1954643" y="5307481"/>
                </a:cubicBezTo>
                <a:cubicBezTo>
                  <a:pt x="1969761" y="5188718"/>
                  <a:pt x="1956899" y="5068596"/>
                  <a:pt x="1944941" y="4949831"/>
                </a:cubicBezTo>
                <a:cubicBezTo>
                  <a:pt x="1917866" y="4678139"/>
                  <a:pt x="1932758" y="4407584"/>
                  <a:pt x="1961187" y="4137481"/>
                </a:cubicBezTo>
                <a:cubicBezTo>
                  <a:pt x="1994579" y="3823035"/>
                  <a:pt x="1984877" y="3508818"/>
                  <a:pt x="1964118" y="3194148"/>
                </a:cubicBezTo>
                <a:cubicBezTo>
                  <a:pt x="1937270" y="2789895"/>
                  <a:pt x="1903424" y="2387003"/>
                  <a:pt x="1914708" y="1979808"/>
                </a:cubicBezTo>
                <a:cubicBezTo>
                  <a:pt x="1919446" y="1800868"/>
                  <a:pt x="1935466" y="1622384"/>
                  <a:pt x="1949679" y="1443897"/>
                </a:cubicBezTo>
                <a:cubicBezTo>
                  <a:pt x="1964278" y="1212701"/>
                  <a:pt x="1961931" y="980722"/>
                  <a:pt x="1942685" y="749860"/>
                </a:cubicBezTo>
                <a:cubicBezTo>
                  <a:pt x="1929825" y="555933"/>
                  <a:pt x="1921533" y="362007"/>
                  <a:pt x="1933706" y="168558"/>
                </a:cubicBezTo>
                <a:lnTo>
                  <a:pt x="1950785"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8DD09FD-810D-305D-6564-E135853CCB75}"/>
              </a:ext>
            </a:extLst>
          </p:cNvPr>
          <p:cNvSpPr>
            <a:spLocks noGrp="1"/>
          </p:cNvSpPr>
          <p:nvPr>
            <p:ph type="title"/>
          </p:nvPr>
        </p:nvSpPr>
        <p:spPr>
          <a:xfrm>
            <a:off x="838200" y="365125"/>
            <a:ext cx="10515600" cy="1325563"/>
          </a:xfrm>
        </p:spPr>
        <p:txBody>
          <a:bodyPr>
            <a:normAutofit/>
          </a:bodyPr>
          <a:lstStyle/>
          <a:p>
            <a:r>
              <a:rPr lang="en-GB" sz="5400">
                <a:solidFill>
                  <a:srgbClr val="FFFFFF"/>
                </a:solidFill>
              </a:rPr>
              <a:t>What next?</a:t>
            </a:r>
          </a:p>
        </p:txBody>
      </p:sp>
      <p:graphicFrame>
        <p:nvGraphicFramePr>
          <p:cNvPr id="5" name="Content Placeholder 2">
            <a:extLst>
              <a:ext uri="{FF2B5EF4-FFF2-40B4-BE49-F238E27FC236}">
                <a16:creationId xmlns:a16="http://schemas.microsoft.com/office/drawing/2014/main" id="{E3473423-65C6-CC8B-919B-2D8CDEBCCCC3}"/>
              </a:ext>
            </a:extLst>
          </p:cNvPr>
          <p:cNvGraphicFramePr>
            <a:graphicFrameLocks noGrp="1"/>
          </p:cNvGraphicFramePr>
          <p:nvPr>
            <p:ph idx="1"/>
            <p:extLst>
              <p:ext uri="{D42A27DB-BD31-4B8C-83A1-F6EECF244321}">
                <p14:modId xmlns:p14="http://schemas.microsoft.com/office/powerpoint/2010/main" val="1227254098"/>
              </p:ext>
            </p:extLst>
          </p:nvPr>
        </p:nvGraphicFramePr>
        <p:xfrm>
          <a:off x="838200" y="2348161"/>
          <a:ext cx="10515600" cy="38288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11336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FB97AB-5B20-F837-50CD-6FA8DE3F7B78}"/>
              </a:ext>
            </a:extLst>
          </p:cNvPr>
          <p:cNvSpPr>
            <a:spLocks noGrp="1"/>
          </p:cNvSpPr>
          <p:nvPr>
            <p:ph type="title"/>
          </p:nvPr>
        </p:nvSpPr>
        <p:spPr>
          <a:xfrm>
            <a:off x="640080" y="325369"/>
            <a:ext cx="4368602" cy="1956841"/>
          </a:xfrm>
        </p:spPr>
        <p:txBody>
          <a:bodyPr anchor="b">
            <a:normAutofit/>
          </a:bodyPr>
          <a:lstStyle/>
          <a:p>
            <a:r>
              <a:rPr lang="en-GB" sz="5400" dirty="0">
                <a:latin typeface="Verdana" panose="020B0604030504040204" pitchFamily="34" charset="0"/>
                <a:ea typeface="Verdana" panose="020B0604030504040204" pitchFamily="34" charset="0"/>
              </a:rPr>
              <a:t>Contents</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51EF6EE-CFAE-71F9-1236-7468F980B9C0}"/>
              </a:ext>
            </a:extLst>
          </p:cNvPr>
          <p:cNvSpPr>
            <a:spLocks noGrp="1"/>
          </p:cNvSpPr>
          <p:nvPr>
            <p:ph idx="1"/>
          </p:nvPr>
        </p:nvSpPr>
        <p:spPr>
          <a:xfrm>
            <a:off x="640080" y="2872899"/>
            <a:ext cx="4243589" cy="3320668"/>
          </a:xfrm>
        </p:spPr>
        <p:txBody>
          <a:bodyPr>
            <a:normAutofit/>
          </a:bodyPr>
          <a:lstStyle/>
          <a:p>
            <a:r>
              <a:rPr lang="en-GB" sz="2200" dirty="0">
                <a:latin typeface="Verdana" panose="020B0604030504040204" pitchFamily="34" charset="0"/>
                <a:ea typeface="Verdana" panose="020B0604030504040204" pitchFamily="34" charset="0"/>
              </a:rPr>
              <a:t>Questions/hypotheses</a:t>
            </a:r>
          </a:p>
          <a:p>
            <a:r>
              <a:rPr lang="en-GB" sz="2200" dirty="0">
                <a:latin typeface="Verdana" panose="020B0604030504040204" pitchFamily="34" charset="0"/>
                <a:ea typeface="Verdana" panose="020B0604030504040204" pitchFamily="34" charset="0"/>
              </a:rPr>
              <a:t>Preparing the dataset</a:t>
            </a:r>
          </a:p>
          <a:p>
            <a:r>
              <a:rPr lang="en-GB" sz="2200" dirty="0">
                <a:latin typeface="Verdana" panose="020B0604030504040204" pitchFamily="34" charset="0"/>
                <a:ea typeface="Verdana" panose="020B0604030504040204" pitchFamily="34" charset="0"/>
              </a:rPr>
              <a:t>ERD diagram</a:t>
            </a:r>
          </a:p>
          <a:p>
            <a:r>
              <a:rPr lang="en-GB" sz="2200" dirty="0">
                <a:latin typeface="Verdana" panose="020B0604030504040204" pitchFamily="34" charset="0"/>
                <a:ea typeface="Verdana" panose="020B0604030504040204" pitchFamily="34" charset="0"/>
              </a:rPr>
              <a:t>Descriptive statistics</a:t>
            </a:r>
          </a:p>
          <a:p>
            <a:r>
              <a:rPr lang="en-GB" sz="2200" dirty="0">
                <a:latin typeface="Verdana" panose="020B0604030504040204" pitchFamily="34" charset="0"/>
                <a:ea typeface="Verdana" panose="020B0604030504040204" pitchFamily="34" charset="0"/>
              </a:rPr>
              <a:t>Correlations</a:t>
            </a:r>
          </a:p>
          <a:p>
            <a:r>
              <a:rPr lang="en-GB" sz="2200" dirty="0">
                <a:latin typeface="Verdana" panose="020B0604030504040204" pitchFamily="34" charset="0"/>
                <a:ea typeface="Verdana" panose="020B0604030504040204" pitchFamily="34" charset="0"/>
              </a:rPr>
              <a:t>Text analysis</a:t>
            </a:r>
          </a:p>
          <a:p>
            <a:r>
              <a:rPr lang="en-GB" sz="2200" dirty="0">
                <a:latin typeface="Verdana" panose="020B0604030504040204" pitchFamily="34" charset="0"/>
                <a:ea typeface="Verdana" panose="020B0604030504040204" pitchFamily="34" charset="0"/>
              </a:rPr>
              <a:t>Conclusions</a:t>
            </a:r>
          </a:p>
        </p:txBody>
      </p:sp>
      <p:pic>
        <p:nvPicPr>
          <p:cNvPr id="5" name="Picture 4" descr="Graph on document with pen">
            <a:extLst>
              <a:ext uri="{FF2B5EF4-FFF2-40B4-BE49-F238E27FC236}">
                <a16:creationId xmlns:a16="http://schemas.microsoft.com/office/drawing/2014/main" id="{C6F44721-1EE0-9C1B-AB74-A2A3D9BBE7B0}"/>
              </a:ext>
            </a:extLst>
          </p:cNvPr>
          <p:cNvPicPr>
            <a:picLocks noChangeAspect="1"/>
          </p:cNvPicPr>
          <p:nvPr/>
        </p:nvPicPr>
        <p:blipFill rotWithShape="1">
          <a:blip r:embed="rId2"/>
          <a:srcRect l="23385" r="9662"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42696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4B4039-8782-A232-29A0-108A34C502B6}"/>
              </a:ext>
            </a:extLst>
          </p:cNvPr>
          <p:cNvSpPr>
            <a:spLocks noGrp="1"/>
          </p:cNvSpPr>
          <p:nvPr>
            <p:ph type="title"/>
          </p:nvPr>
        </p:nvSpPr>
        <p:spPr>
          <a:xfrm>
            <a:off x="635000" y="640823"/>
            <a:ext cx="3418659" cy="5583148"/>
          </a:xfrm>
        </p:spPr>
        <p:txBody>
          <a:bodyPr anchor="ctr">
            <a:normAutofit/>
          </a:bodyPr>
          <a:lstStyle/>
          <a:p>
            <a:r>
              <a:rPr lang="en-GB" sz="5000" dirty="0">
                <a:latin typeface="Verdana" panose="020B0604030504040204" pitchFamily="34" charset="0"/>
                <a:ea typeface="Verdana" panose="020B0604030504040204" pitchFamily="34" charset="0"/>
              </a:rPr>
              <a:t>Questions I wanted answered</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8EFE7702-7645-3844-6067-028B6E78F901}"/>
              </a:ext>
            </a:extLst>
          </p:cNvPr>
          <p:cNvGraphicFramePr>
            <a:graphicFrameLocks noGrp="1"/>
          </p:cNvGraphicFramePr>
          <p:nvPr>
            <p:ph idx="1"/>
            <p:extLst>
              <p:ext uri="{D42A27DB-BD31-4B8C-83A1-F6EECF244321}">
                <p14:modId xmlns:p14="http://schemas.microsoft.com/office/powerpoint/2010/main" val="3715961099"/>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85462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E0F210-03ED-AF03-0F25-311739118E26}"/>
              </a:ext>
            </a:extLst>
          </p:cNvPr>
          <p:cNvSpPr>
            <a:spLocks noGrp="1"/>
          </p:cNvSpPr>
          <p:nvPr>
            <p:ph type="title"/>
          </p:nvPr>
        </p:nvSpPr>
        <p:spPr>
          <a:xfrm>
            <a:off x="635000" y="640823"/>
            <a:ext cx="3433064" cy="5583148"/>
          </a:xfrm>
        </p:spPr>
        <p:txBody>
          <a:bodyPr anchor="ctr">
            <a:normAutofit/>
          </a:bodyPr>
          <a:lstStyle/>
          <a:p>
            <a:r>
              <a:rPr lang="en-GB" sz="4200" dirty="0">
                <a:latin typeface="Verdana" panose="020B0604030504040204" pitchFamily="34" charset="0"/>
                <a:ea typeface="Verdana" panose="020B0604030504040204" pitchFamily="34" charset="0"/>
              </a:rPr>
              <a:t>Starting hypotheses</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1C6DCDDC-E86E-7D23-EA1B-B143305BA2FD}"/>
              </a:ext>
            </a:extLst>
          </p:cNvPr>
          <p:cNvGraphicFramePr>
            <a:graphicFrameLocks noGrp="1"/>
          </p:cNvGraphicFramePr>
          <p:nvPr>
            <p:ph idx="1"/>
            <p:extLst>
              <p:ext uri="{D42A27DB-BD31-4B8C-83A1-F6EECF244321}">
                <p14:modId xmlns:p14="http://schemas.microsoft.com/office/powerpoint/2010/main" val="671208739"/>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86456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E0F210-03ED-AF03-0F25-311739118E26}"/>
              </a:ext>
            </a:extLst>
          </p:cNvPr>
          <p:cNvSpPr>
            <a:spLocks noGrp="1"/>
          </p:cNvSpPr>
          <p:nvPr>
            <p:ph type="title"/>
          </p:nvPr>
        </p:nvSpPr>
        <p:spPr>
          <a:xfrm>
            <a:off x="635000" y="640823"/>
            <a:ext cx="3418659" cy="5583148"/>
          </a:xfrm>
        </p:spPr>
        <p:txBody>
          <a:bodyPr anchor="ctr">
            <a:normAutofit/>
          </a:bodyPr>
          <a:lstStyle/>
          <a:p>
            <a:r>
              <a:rPr lang="en-GB" sz="4200" dirty="0">
                <a:latin typeface="Verdana" panose="020B0604030504040204" pitchFamily="34" charset="0"/>
                <a:ea typeface="Verdana" panose="020B0604030504040204" pitchFamily="34" charset="0"/>
              </a:rPr>
              <a:t>Approach</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1C6DCDDC-E86E-7D23-EA1B-B143305BA2FD}"/>
              </a:ext>
            </a:extLst>
          </p:cNvPr>
          <p:cNvGraphicFramePr>
            <a:graphicFrameLocks noGrp="1"/>
          </p:cNvGraphicFramePr>
          <p:nvPr>
            <p:ph idx="1"/>
            <p:extLst>
              <p:ext uri="{D42A27DB-BD31-4B8C-83A1-F6EECF244321}">
                <p14:modId xmlns:p14="http://schemas.microsoft.com/office/powerpoint/2010/main" val="2547944468"/>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55585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9A3A81D7-356E-3D99-7FC6-62166CF021EA}"/>
              </a:ext>
            </a:extLst>
          </p:cNvPr>
          <p:cNvSpPr>
            <a:spLocks noGrp="1"/>
          </p:cNvSpPr>
          <p:nvPr>
            <p:ph type="title"/>
          </p:nvPr>
        </p:nvSpPr>
        <p:spPr>
          <a:xfrm>
            <a:off x="841246" y="673770"/>
            <a:ext cx="3644489" cy="2414488"/>
          </a:xfrm>
        </p:spPr>
        <p:txBody>
          <a:bodyPr anchor="t">
            <a:normAutofit/>
          </a:bodyPr>
          <a:lstStyle/>
          <a:p>
            <a:r>
              <a:rPr lang="en-GB" sz="5400">
                <a:solidFill>
                  <a:srgbClr val="FFFFFF"/>
                </a:solidFill>
                <a:latin typeface="Verdana" panose="020B0604030504040204" pitchFamily="34" charset="0"/>
                <a:ea typeface="Verdana" panose="020B0604030504040204" pitchFamily="34" charset="0"/>
              </a:rPr>
              <a:t>Preparing the dataset</a:t>
            </a:r>
          </a:p>
        </p:txBody>
      </p:sp>
      <p:sp>
        <p:nvSpPr>
          <p:cNvPr id="3" name="Content Placeholder 2">
            <a:extLst>
              <a:ext uri="{FF2B5EF4-FFF2-40B4-BE49-F238E27FC236}">
                <a16:creationId xmlns:a16="http://schemas.microsoft.com/office/drawing/2014/main" id="{364BDDB7-5CE9-F647-D390-4B38C425B21E}"/>
              </a:ext>
            </a:extLst>
          </p:cNvPr>
          <p:cNvSpPr>
            <a:spLocks noGrp="1"/>
          </p:cNvSpPr>
          <p:nvPr>
            <p:ph idx="1"/>
          </p:nvPr>
        </p:nvSpPr>
        <p:spPr>
          <a:xfrm>
            <a:off x="6095999" y="882315"/>
            <a:ext cx="5254754" cy="5294647"/>
          </a:xfrm>
        </p:spPr>
        <p:txBody>
          <a:bodyPr>
            <a:normAutofit/>
          </a:bodyPr>
          <a:lstStyle/>
          <a:p>
            <a:r>
              <a:rPr lang="en-GB" sz="2200"/>
              <a:t>The problems with preparing the dataset had mostly to do with memory and length of computation:</a:t>
            </a:r>
          </a:p>
          <a:p>
            <a:pPr lvl="1">
              <a:buFont typeface="Wingdings" panose="05000000000000000000" pitchFamily="2" charset="2"/>
              <a:buChar char="Ø"/>
            </a:pPr>
            <a:r>
              <a:rPr lang="en-GB" sz="2200"/>
              <a:t>The tweet dataset is very large (&gt;1,200,000 tweets, 31 columns)</a:t>
            </a:r>
          </a:p>
          <a:p>
            <a:pPr lvl="1">
              <a:buFont typeface="Wingdings" panose="05000000000000000000" pitchFamily="2" charset="2"/>
              <a:buChar char="Ø"/>
            </a:pPr>
            <a:r>
              <a:rPr lang="en-GB" sz="2200"/>
              <a:t>The joins can take quite a long time</a:t>
            </a:r>
          </a:p>
          <a:p>
            <a:r>
              <a:rPr lang="en-GB" sz="2200"/>
              <a:t>Part of the metric calculation involved finding the political parties to which the tweeters belong using the Wikipedia API, which can give inconsistent results</a:t>
            </a:r>
          </a:p>
          <a:p>
            <a:r>
              <a:rPr lang="en-GB" sz="2200"/>
              <a:t>Use of SQL is quite difficult for statistics compared to the functionalities offered by pandas library</a:t>
            </a:r>
          </a:p>
        </p:txBody>
      </p:sp>
      <p:pic>
        <p:nvPicPr>
          <p:cNvPr id="5" name="Picture 4">
            <a:extLst>
              <a:ext uri="{FF2B5EF4-FFF2-40B4-BE49-F238E27FC236}">
                <a16:creationId xmlns:a16="http://schemas.microsoft.com/office/drawing/2014/main" id="{B96EBF74-7828-959A-3E64-BFF1C4E7D2A6}"/>
              </a:ext>
            </a:extLst>
          </p:cNvPr>
          <p:cNvPicPr>
            <a:picLocks noChangeAspect="1"/>
          </p:cNvPicPr>
          <p:nvPr/>
        </p:nvPicPr>
        <p:blipFill>
          <a:blip r:embed="rId2"/>
          <a:stretch>
            <a:fillRect/>
          </a:stretch>
        </p:blipFill>
        <p:spPr>
          <a:xfrm>
            <a:off x="104235" y="4603824"/>
            <a:ext cx="6167025" cy="1897201"/>
          </a:xfrm>
          <a:prstGeom prst="rect">
            <a:avLst/>
          </a:prstGeom>
        </p:spPr>
      </p:pic>
    </p:spTree>
    <p:extLst>
      <p:ext uri="{BB962C8B-B14F-4D97-AF65-F5344CB8AC3E}">
        <p14:creationId xmlns:p14="http://schemas.microsoft.com/office/powerpoint/2010/main" val="1404021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omputer&#10;&#10;Description automatically generated with medium confidence">
            <a:extLst>
              <a:ext uri="{FF2B5EF4-FFF2-40B4-BE49-F238E27FC236}">
                <a16:creationId xmlns:a16="http://schemas.microsoft.com/office/drawing/2014/main" id="{CCB598AC-48C3-4135-1016-40FD481DFB0D}"/>
              </a:ext>
            </a:extLst>
          </p:cNvPr>
          <p:cNvPicPr>
            <a:picLocks noChangeAspect="1"/>
          </p:cNvPicPr>
          <p:nvPr/>
        </p:nvPicPr>
        <p:blipFill rotWithShape="1">
          <a:blip r:embed="rId2">
            <a:extLst>
              <a:ext uri="{28A0092B-C50C-407E-A947-70E740481C1C}">
                <a14:useLocalDpi xmlns:a14="http://schemas.microsoft.com/office/drawing/2010/main" val="0"/>
              </a:ext>
            </a:extLst>
          </a:blip>
          <a:srcRect r="10185" b="27351"/>
          <a:stretch/>
        </p:blipFill>
        <p:spPr>
          <a:xfrm>
            <a:off x="4055745" y="1580388"/>
            <a:ext cx="7872377" cy="4393692"/>
          </a:xfrm>
          <a:prstGeom prst="rect">
            <a:avLst/>
          </a:prstGeom>
        </p:spPr>
      </p:pic>
      <p:sp>
        <p:nvSpPr>
          <p:cNvPr id="2" name="Title 1">
            <a:extLst>
              <a:ext uri="{FF2B5EF4-FFF2-40B4-BE49-F238E27FC236}">
                <a16:creationId xmlns:a16="http://schemas.microsoft.com/office/drawing/2014/main" id="{ABBC5D34-05B7-B6A1-1314-5BEEC87808B4}"/>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dirty="0">
                <a:solidFill>
                  <a:schemeClr val="tx1"/>
                </a:solidFill>
                <a:latin typeface="+mj-lt"/>
                <a:ea typeface="+mj-ea"/>
                <a:cs typeface="+mj-cs"/>
              </a:rPr>
              <a:t>ERD diagram</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6ED842B-9280-909C-B007-AA285BC22BBF}"/>
              </a:ext>
            </a:extLst>
          </p:cNvPr>
          <p:cNvSpPr txBox="1"/>
          <p:nvPr/>
        </p:nvSpPr>
        <p:spPr>
          <a:xfrm>
            <a:off x="571500" y="4533900"/>
            <a:ext cx="3639192" cy="584775"/>
          </a:xfrm>
          <a:prstGeom prst="rect">
            <a:avLst/>
          </a:prstGeom>
          <a:noFill/>
        </p:spPr>
        <p:txBody>
          <a:bodyPr wrap="square" rtlCol="0">
            <a:spAutoFit/>
          </a:bodyPr>
          <a:lstStyle/>
          <a:p>
            <a:pPr marL="285750" indent="-285750">
              <a:buFont typeface="Arial" panose="020B0604020202020204" pitchFamily="34" charset="0"/>
              <a:buChar char="•"/>
            </a:pPr>
            <a:r>
              <a:rPr lang="en-GB" sz="1600" dirty="0">
                <a:latin typeface="Verdana" panose="020B0604030504040204" pitchFamily="34" charset="0"/>
                <a:ea typeface="Verdana" panose="020B0604030504040204" pitchFamily="34" charset="0"/>
              </a:rPr>
              <a:t>Created with the </a:t>
            </a:r>
            <a:r>
              <a:rPr lang="en-GB" sz="1600" dirty="0" err="1">
                <a:latin typeface="Verdana" panose="020B0604030504040204" pitchFamily="34" charset="0"/>
                <a:ea typeface="Verdana" panose="020B0604030504040204" pitchFamily="34" charset="0"/>
              </a:rPr>
              <a:t>PgAdmin</a:t>
            </a:r>
            <a:r>
              <a:rPr lang="en-GB" sz="1600" dirty="0">
                <a:latin typeface="Verdana" panose="020B0604030504040204" pitchFamily="34" charset="0"/>
                <a:ea typeface="Verdana" panose="020B0604030504040204" pitchFamily="34" charset="0"/>
              </a:rPr>
              <a:t> ERD tool </a:t>
            </a:r>
          </a:p>
        </p:txBody>
      </p:sp>
    </p:spTree>
    <p:extLst>
      <p:ext uri="{BB962C8B-B14F-4D97-AF65-F5344CB8AC3E}">
        <p14:creationId xmlns:p14="http://schemas.microsoft.com/office/powerpoint/2010/main" val="1533567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1F906C-BDDD-3736-9D47-DB6D34690350}"/>
              </a:ext>
            </a:extLst>
          </p:cNvPr>
          <p:cNvSpPr>
            <a:spLocks noGrp="1"/>
          </p:cNvSpPr>
          <p:nvPr>
            <p:ph type="title"/>
          </p:nvPr>
        </p:nvSpPr>
        <p:spPr>
          <a:xfrm>
            <a:off x="838200" y="365125"/>
            <a:ext cx="10515600" cy="1325563"/>
          </a:xfrm>
        </p:spPr>
        <p:txBody>
          <a:bodyPr>
            <a:normAutofit/>
          </a:bodyPr>
          <a:lstStyle/>
          <a:p>
            <a:r>
              <a:rPr lang="en-GB" sz="4200" dirty="0">
                <a:latin typeface="Verdana" panose="020B0604030504040204" pitchFamily="34" charset="0"/>
                <a:ea typeface="Verdana" panose="020B0604030504040204" pitchFamily="34" charset="0"/>
              </a:rPr>
              <a:t>Initial findings</a:t>
            </a:r>
          </a:p>
        </p:txBody>
      </p:sp>
      <p:sp>
        <p:nvSpPr>
          <p:cNvPr id="18"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81CF36E-440E-CFAD-4A82-21F730CF63BB}"/>
              </a:ext>
            </a:extLst>
          </p:cNvPr>
          <p:cNvPicPr>
            <a:picLocks noChangeAspect="1"/>
          </p:cNvPicPr>
          <p:nvPr/>
        </p:nvPicPr>
        <p:blipFill rotWithShape="1">
          <a:blip r:embed="rId2"/>
          <a:srcRect t="1938"/>
          <a:stretch/>
        </p:blipFill>
        <p:spPr>
          <a:xfrm>
            <a:off x="838200" y="3065589"/>
            <a:ext cx="4359821" cy="2656988"/>
          </a:xfrm>
          <a:prstGeom prst="rect">
            <a:avLst/>
          </a:prstGeom>
        </p:spPr>
      </p:pic>
      <p:pic>
        <p:nvPicPr>
          <p:cNvPr id="7" name="Picture 6" descr="A screenshot of a computer&#10;&#10;Description automatically generated with medium confidence">
            <a:extLst>
              <a:ext uri="{FF2B5EF4-FFF2-40B4-BE49-F238E27FC236}">
                <a16:creationId xmlns:a16="http://schemas.microsoft.com/office/drawing/2014/main" id="{FFC082C1-2EEA-50FA-F3A8-928506969775}"/>
              </a:ext>
            </a:extLst>
          </p:cNvPr>
          <p:cNvPicPr>
            <a:picLocks noChangeAspect="1"/>
          </p:cNvPicPr>
          <p:nvPr/>
        </p:nvPicPr>
        <p:blipFill rotWithShape="1">
          <a:blip r:embed="rId3"/>
          <a:srcRect t="13378" r="64852"/>
          <a:stretch/>
        </p:blipFill>
        <p:spPr>
          <a:xfrm>
            <a:off x="5592623" y="3011125"/>
            <a:ext cx="2426315" cy="2765915"/>
          </a:xfrm>
          <a:prstGeom prst="rect">
            <a:avLst/>
          </a:prstGeom>
        </p:spPr>
      </p:pic>
      <p:sp>
        <p:nvSpPr>
          <p:cNvPr id="10" name="TextBox 9">
            <a:extLst>
              <a:ext uri="{FF2B5EF4-FFF2-40B4-BE49-F238E27FC236}">
                <a16:creationId xmlns:a16="http://schemas.microsoft.com/office/drawing/2014/main" id="{2502BF75-74F0-A71B-9EAD-66151FEBCD35}"/>
              </a:ext>
            </a:extLst>
          </p:cNvPr>
          <p:cNvSpPr txBox="1"/>
          <p:nvPr/>
        </p:nvSpPr>
        <p:spPr>
          <a:xfrm>
            <a:off x="1000524" y="2531362"/>
            <a:ext cx="4276523" cy="384721"/>
          </a:xfrm>
          <a:prstGeom prst="rect">
            <a:avLst/>
          </a:prstGeom>
          <a:noFill/>
        </p:spPr>
        <p:txBody>
          <a:bodyPr wrap="square" rtlCol="0">
            <a:spAutoFit/>
          </a:bodyPr>
          <a:lstStyle/>
          <a:p>
            <a:pPr marL="320040" indent="-320040" defTabSz="1024128">
              <a:spcAft>
                <a:spcPts val="600"/>
              </a:spcAft>
              <a:buFont typeface="Arial" panose="020B0604020202020204" pitchFamily="34" charset="0"/>
              <a:buChar char="•"/>
            </a:pPr>
            <a:r>
              <a:rPr lang="en-GB" sz="1900" kern="1200" dirty="0">
                <a:solidFill>
                  <a:schemeClr val="tx1"/>
                </a:solidFill>
                <a:latin typeface="Verdana" panose="020B0604030504040204" pitchFamily="34" charset="0"/>
                <a:ea typeface="Verdana" panose="020B0604030504040204" pitchFamily="34" charset="0"/>
              </a:rPr>
              <a:t>The time range of the dataset:</a:t>
            </a:r>
            <a:endParaRPr lang="en-GB" sz="1900" dirty="0">
              <a:latin typeface="Verdana" panose="020B0604030504040204" pitchFamily="34" charset="0"/>
              <a:ea typeface="Verdana" panose="020B0604030504040204" pitchFamily="34" charset="0"/>
            </a:endParaRPr>
          </a:p>
        </p:txBody>
      </p:sp>
      <p:sp>
        <p:nvSpPr>
          <p:cNvPr id="11" name="TextBox 10">
            <a:extLst>
              <a:ext uri="{FF2B5EF4-FFF2-40B4-BE49-F238E27FC236}">
                <a16:creationId xmlns:a16="http://schemas.microsoft.com/office/drawing/2014/main" id="{842B609A-60E5-3C5D-7898-D24236F42F68}"/>
              </a:ext>
            </a:extLst>
          </p:cNvPr>
          <p:cNvSpPr txBox="1"/>
          <p:nvPr/>
        </p:nvSpPr>
        <p:spPr>
          <a:xfrm>
            <a:off x="5332297" y="2531361"/>
            <a:ext cx="4276523" cy="384721"/>
          </a:xfrm>
          <a:prstGeom prst="rect">
            <a:avLst/>
          </a:prstGeom>
          <a:noFill/>
        </p:spPr>
        <p:txBody>
          <a:bodyPr wrap="square" rtlCol="0">
            <a:spAutoFit/>
          </a:bodyPr>
          <a:lstStyle/>
          <a:p>
            <a:pPr marL="320040" indent="-320040" defTabSz="1024128">
              <a:spcAft>
                <a:spcPts val="600"/>
              </a:spcAft>
              <a:buFont typeface="Arial" panose="020B0604020202020204" pitchFamily="34" charset="0"/>
              <a:buChar char="•"/>
            </a:pPr>
            <a:r>
              <a:rPr lang="en-GB" sz="1900" kern="1200" dirty="0">
                <a:solidFill>
                  <a:schemeClr val="tx1"/>
                </a:solidFill>
                <a:latin typeface="Verdana" panose="020B0604030504040204" pitchFamily="34" charset="0"/>
                <a:ea typeface="Verdana" panose="020B0604030504040204" pitchFamily="34" charset="0"/>
              </a:rPr>
              <a:t>The most prolific tweeters:</a:t>
            </a:r>
            <a:endParaRPr lang="en-GB" sz="1900" dirty="0">
              <a:latin typeface="Verdana" panose="020B0604030504040204" pitchFamily="34" charset="0"/>
              <a:ea typeface="Verdana" panose="020B0604030504040204" pitchFamily="34" charset="0"/>
            </a:endParaRPr>
          </a:p>
        </p:txBody>
      </p:sp>
      <p:sp>
        <p:nvSpPr>
          <p:cNvPr id="13" name="TextBox 12">
            <a:extLst>
              <a:ext uri="{FF2B5EF4-FFF2-40B4-BE49-F238E27FC236}">
                <a16:creationId xmlns:a16="http://schemas.microsoft.com/office/drawing/2014/main" id="{382B419A-77F3-8194-B0FF-1D0459612094}"/>
              </a:ext>
            </a:extLst>
          </p:cNvPr>
          <p:cNvSpPr txBox="1"/>
          <p:nvPr/>
        </p:nvSpPr>
        <p:spPr>
          <a:xfrm>
            <a:off x="7947660" y="3065589"/>
            <a:ext cx="2339340" cy="954107"/>
          </a:xfrm>
          <a:prstGeom prst="rect">
            <a:avLst/>
          </a:prstGeom>
          <a:noFill/>
        </p:spPr>
        <p:txBody>
          <a:bodyPr wrap="square" rtlCol="0">
            <a:spAutoFit/>
          </a:bodyPr>
          <a:lstStyle/>
          <a:p>
            <a:pPr marL="285750" indent="-285750">
              <a:buFont typeface="Wingdings" panose="05000000000000000000" pitchFamily="2" charset="2"/>
              <a:buChar char="Ø"/>
            </a:pPr>
            <a:r>
              <a:rPr lang="en-GB" sz="1400" dirty="0">
                <a:latin typeface="Verdana" panose="020B0604030504040204" pitchFamily="34" charset="0"/>
                <a:ea typeface="Verdana" panose="020B0604030504040204" pitchFamily="34" charset="0"/>
              </a:rPr>
              <a:t>Note the very similar tweet counts for the top ten tweeters!</a:t>
            </a:r>
          </a:p>
        </p:txBody>
      </p:sp>
    </p:spTree>
    <p:extLst>
      <p:ext uri="{BB962C8B-B14F-4D97-AF65-F5344CB8AC3E}">
        <p14:creationId xmlns:p14="http://schemas.microsoft.com/office/powerpoint/2010/main" val="36688194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3432</TotalTime>
  <Words>1206</Words>
  <Application>Microsoft Office PowerPoint</Application>
  <PresentationFormat>Widescreen</PresentationFormat>
  <Paragraphs>102</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Verdana</vt:lpstr>
      <vt:lpstr>Wingdings</vt:lpstr>
      <vt:lpstr>Office Theme</vt:lpstr>
      <vt:lpstr>Lobbyists4America</vt:lpstr>
      <vt:lpstr>Who is this presentation for?</vt:lpstr>
      <vt:lpstr>Contents</vt:lpstr>
      <vt:lpstr>Questions I wanted answered</vt:lpstr>
      <vt:lpstr>Starting hypotheses</vt:lpstr>
      <vt:lpstr>Approach</vt:lpstr>
      <vt:lpstr>Preparing the dataset</vt:lpstr>
      <vt:lpstr>ERD diagram</vt:lpstr>
      <vt:lpstr>Initial findings</vt:lpstr>
      <vt:lpstr>Creating new metrics - 1</vt:lpstr>
      <vt:lpstr>Creating new metrics - 2</vt:lpstr>
      <vt:lpstr>Descriptive statistics</vt:lpstr>
      <vt:lpstr>Correlations and relationships</vt:lpstr>
      <vt:lpstr>A bit more on the frequency of tweeting…</vt:lpstr>
      <vt:lpstr>Text analysis</vt:lpstr>
      <vt:lpstr>Word usage analysis </vt:lpstr>
      <vt:lpstr>Sentiment analysis</vt:lpstr>
      <vt:lpstr>More sentiment analysis + new metric</vt:lpstr>
      <vt:lpstr>Topic modelling</vt:lpstr>
      <vt:lpstr>Back to our hypotheses</vt:lpstr>
      <vt:lpstr>What next?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Lobbyists4America</dc:title>
  <dc:creator>Filip Vranješević</dc:creator>
  <cp:lastModifiedBy>Filip Vranješević</cp:lastModifiedBy>
  <cp:revision>16</cp:revision>
  <dcterms:created xsi:type="dcterms:W3CDTF">2023-06-15T08:48:50Z</dcterms:created>
  <dcterms:modified xsi:type="dcterms:W3CDTF">2023-06-17T20:42:51Z</dcterms:modified>
</cp:coreProperties>
</file>