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69" r:id="rId2"/>
    <p:sldId id="282" r:id="rId3"/>
    <p:sldId id="270" r:id="rId4"/>
    <p:sldId id="272" r:id="rId5"/>
    <p:sldId id="273" r:id="rId6"/>
    <p:sldId id="271" r:id="rId7"/>
    <p:sldId id="274" r:id="rId8"/>
    <p:sldId id="275" r:id="rId9"/>
    <p:sldId id="283" r:id="rId10"/>
    <p:sldId id="276" r:id="rId11"/>
    <p:sldId id="277" r:id="rId12"/>
    <p:sldId id="278" r:id="rId13"/>
    <p:sldId id="279" r:id="rId14"/>
    <p:sldId id="281" r:id="rId15"/>
    <p:sldId id="284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7/2/2018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Industry Trends &amp;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Bengyak</a:t>
            </a:r>
          </a:p>
          <a:p>
            <a:r>
              <a:rPr lang="en-US" dirty="0"/>
              <a:t>Christopher Goode</a:t>
            </a:r>
          </a:p>
          <a:p>
            <a:r>
              <a:rPr lang="en-US" dirty="0"/>
              <a:t>Grayson Niehaus</a:t>
            </a:r>
          </a:p>
          <a:p>
            <a:r>
              <a:rPr lang="en-US" dirty="0"/>
              <a:t>Francis Vu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we overall movie ratings have barely changed!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46774-E9E4-48AF-AE7F-74300D90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25600"/>
            <a:ext cx="65913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Company Analysis 1</a:t>
            </a:r>
          </a:p>
        </p:txBody>
      </p:sp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Companies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2F3563-607B-444D-9B91-201E6053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814B-3E46-4B4F-A449-2D17ABFA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lead actor, males have seen a higher ROI on budget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0223-C356-4E96-A667-BEFA3EFC8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t="8974" r="7651" b="49743"/>
          <a:stretch/>
        </p:blipFill>
        <p:spPr>
          <a:xfrm>
            <a:off x="493683" y="2057400"/>
            <a:ext cx="815663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documents.</a:t>
            </a:r>
          </a:p>
          <a:p>
            <a:r>
              <a:rPr lang="en-US" dirty="0"/>
              <a:t>Close the sale.</a:t>
            </a:r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>
            <a:normAutofit/>
          </a:bodyPr>
          <a:lstStyle/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800" dirty="0"/>
              <a:t>Questions, Data, and Sources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800" dirty="0"/>
              <a:t>Overall Movie Industry Trends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800" dirty="0"/>
              <a:t>Production Company Analysis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800" dirty="0"/>
              <a:t>Gender of Lead Cast Member Analysis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800" dirty="0"/>
              <a:t>Key Takeaways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800" dirty="0"/>
              <a:t>Future Considerations In Movie Industry</a:t>
            </a:r>
          </a:p>
        </p:txBody>
      </p:sp>
    </p:spTree>
    <p:extLst>
      <p:ext uri="{BB962C8B-B14F-4D97-AF65-F5344CB8AC3E}">
        <p14:creationId xmlns:p14="http://schemas.microsoft.com/office/powerpoint/2010/main" val="246278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were looking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>
            <a:normAutofit/>
          </a:bodyPr>
          <a:lstStyle/>
          <a:p>
            <a:pPr marL="502920" lvl="0" indent="-457200">
              <a:buFont typeface="Wingdings" panose="05000000000000000000" pitchFamily="2" charset="2"/>
              <a:buChar char="§"/>
            </a:pPr>
            <a:r>
              <a:rPr lang="en-US" sz="2800" dirty="0"/>
              <a:t>Across total movies and total revenue, how has the movie industry changed over the past decade?</a:t>
            </a:r>
          </a:p>
          <a:p>
            <a:pPr marL="502920" lvl="0" indent="-457200">
              <a:buFont typeface="Wingdings" panose="05000000000000000000" pitchFamily="2" charset="2"/>
              <a:buChar char="§"/>
            </a:pPr>
            <a:r>
              <a:rPr lang="en-US" sz="2800" dirty="0"/>
              <a:t>Which production companies have been the most successful over the past decade?</a:t>
            </a:r>
          </a:p>
          <a:p>
            <a:pPr marL="502920" lvl="0" indent="-457200">
              <a:buFont typeface="Wingdings" panose="05000000000000000000" pitchFamily="2" charset="2"/>
              <a:buChar char="§"/>
            </a:pPr>
            <a:r>
              <a:rPr lang="en-US" sz="2800" dirty="0"/>
              <a:t>How does the success of the movies compare when examining the gender of the lead actor or actress?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876800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dirty="0"/>
              <a:t>Kaggle – collective data set of revenue, budget, cast, crew,  language of movie, and country of release</a:t>
            </a:r>
          </a:p>
          <a:p>
            <a:pPr marL="1149350" lvl="1" indent="-457200">
              <a:buFont typeface="Wingdings" panose="05000000000000000000" pitchFamily="2" charset="2"/>
              <a:buChar char="§"/>
            </a:pPr>
            <a:r>
              <a:rPr lang="en-US" dirty="0"/>
              <a:t>Revenue: domestic revenue only</a:t>
            </a:r>
          </a:p>
          <a:p>
            <a:pPr marL="1149350" lvl="1" indent="-457200">
              <a:buFont typeface="Wingdings" panose="05000000000000000000" pitchFamily="2" charset="2"/>
              <a:buChar char="§"/>
            </a:pPr>
            <a:r>
              <a:rPr lang="en-US" dirty="0"/>
              <a:t>Budget: total budget</a:t>
            </a:r>
          </a:p>
          <a:p>
            <a:pPr marL="1444625" lvl="2" indent="-457200">
              <a:buFont typeface="Wingdings" panose="05000000000000000000" pitchFamily="2" charset="2"/>
              <a:buChar char="§"/>
            </a:pPr>
            <a:r>
              <a:rPr lang="en-US" dirty="0"/>
              <a:t>Consideration: portion of budget may have been spent on overseas marketing, but we were unable to filter out this spend</a:t>
            </a:r>
          </a:p>
          <a:p>
            <a:pPr marL="1149350" lvl="1" indent="-457200">
              <a:buFont typeface="Wingdings" panose="05000000000000000000" pitchFamily="2" charset="2"/>
              <a:buChar char="§"/>
            </a:pPr>
            <a:r>
              <a:rPr lang="en-US" dirty="0"/>
              <a:t>Cast – lead actor/actress of each movie only</a:t>
            </a:r>
          </a:p>
          <a:p>
            <a:pPr marL="1149350" lvl="1" indent="-457200">
              <a:buFont typeface="Wingdings" panose="05000000000000000000" pitchFamily="2" charset="2"/>
              <a:buChar char="§"/>
            </a:pPr>
            <a:r>
              <a:rPr lang="en-US" dirty="0"/>
              <a:t>Language: English only </a:t>
            </a:r>
          </a:p>
          <a:p>
            <a:pPr marL="1149350" lvl="1" indent="-457200">
              <a:buFont typeface="Wingdings" panose="05000000000000000000" pitchFamily="2" charset="2"/>
              <a:buChar char="§"/>
            </a:pPr>
            <a:r>
              <a:rPr lang="en-US" dirty="0"/>
              <a:t>Country: United States</a:t>
            </a:r>
          </a:p>
          <a:p>
            <a:pPr marL="1149350" lvl="1" indent="-457200">
              <a:buFont typeface="Wingdings" panose="05000000000000000000" pitchFamily="2" charset="2"/>
              <a:buChar char="§"/>
            </a:pPr>
            <a:r>
              <a:rPr lang="en-US" dirty="0"/>
              <a:t>Distribution: Theatres only (sorry, Netflix)</a:t>
            </a:r>
          </a:p>
          <a:p>
            <a:pPr marL="1149350" lvl="1" indent="-457200">
              <a:buFont typeface="Wingdings" panose="05000000000000000000" pitchFamily="2" charset="2"/>
              <a:buChar char="§"/>
            </a:pPr>
            <a:r>
              <a:rPr lang="en-US" dirty="0"/>
              <a:t>Timeframe: 1995 – 2017</a:t>
            </a:r>
          </a:p>
          <a:p>
            <a:pPr marL="1444625" lvl="2" indent="-457200">
              <a:buFont typeface="Wingdings" panose="05000000000000000000" pitchFamily="2" charset="2"/>
              <a:buChar char="§"/>
            </a:pPr>
            <a:r>
              <a:rPr lang="en-US" dirty="0"/>
              <a:t>2017 currently in progress</a:t>
            </a:r>
          </a:p>
          <a:p>
            <a:pPr marL="1149350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Filtering: Porn, Parsing, and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411663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dirty="0"/>
              <a:t>Porn: our original dataset from a separate database included </a:t>
            </a:r>
            <a:r>
              <a:rPr lang="en-US" dirty="0" err="1"/>
              <a:t>many,many,many</a:t>
            </a:r>
            <a:r>
              <a:rPr lang="en-US" dirty="0"/>
              <a:t> porn titles, leading us to abandon the original dataset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b="1" dirty="0"/>
              <a:t>Parsing: FRANCIS/GRAYSON FILL OUT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dirty="0"/>
              <a:t>Price Index: All numbers are adjusted for inflation to 2017 numbers using the Consumer Price Index from the U.S Bureau of Labor Statistics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dirty="0"/>
              <a:t>Potential Issues: we used total budget, which may include overseas marketing spend, but only analyzed domestic revenue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for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411663"/>
          </a:xfrm>
        </p:spPr>
        <p:txBody>
          <a:bodyPr>
            <a:normAutofit/>
          </a:bodyPr>
          <a:lstStyle/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400" dirty="0"/>
              <a:t>Revenue – everyone needs to make money!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400" dirty="0"/>
              <a:t>Rating – viewer score based on votes from IMDB, TMDB, and Movie ID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400" dirty="0"/>
              <a:t>Budget – need to spend money to make money!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relationship between these three factors determined the answers to each of the questions proposed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2B7496-9A69-4727-AB1D-A39090716E1F}"/>
              </a:ext>
            </a:extLst>
          </p:cNvPr>
          <p:cNvSpPr/>
          <p:nvPr/>
        </p:nvSpPr>
        <p:spPr bwMode="auto">
          <a:xfrm>
            <a:off x="405914" y="4572000"/>
            <a:ext cx="2496312" cy="6096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4487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6A75A-2AF2-453B-9CE5-A5C2600AAF6C}"/>
              </a:ext>
            </a:extLst>
          </p:cNvPr>
          <p:cNvSpPr/>
          <p:nvPr/>
        </p:nvSpPr>
        <p:spPr bwMode="auto">
          <a:xfrm>
            <a:off x="3352800" y="4572000"/>
            <a:ext cx="2496312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4487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5FBA0-00D7-4408-B440-D9A2B452AC4E}"/>
              </a:ext>
            </a:extLst>
          </p:cNvPr>
          <p:cNvSpPr/>
          <p:nvPr/>
        </p:nvSpPr>
        <p:spPr bwMode="auto">
          <a:xfrm>
            <a:off x="6300421" y="4572000"/>
            <a:ext cx="2496312" cy="609600"/>
          </a:xfrm>
          <a:prstGeom prst="rect">
            <a:avLst/>
          </a:prstGeom>
          <a:solidFill>
            <a:srgbClr val="CC00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4487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CC4E0-0D45-4190-8A96-BA213FB5AC54}"/>
              </a:ext>
            </a:extLst>
          </p:cNvPr>
          <p:cNvSpPr/>
          <p:nvPr/>
        </p:nvSpPr>
        <p:spPr bwMode="auto">
          <a:xfrm>
            <a:off x="408842" y="5132204"/>
            <a:ext cx="2486758" cy="107223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4487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2C41F7-3A2A-49EB-BA3C-BEA5DDA40E92}"/>
              </a:ext>
            </a:extLst>
          </p:cNvPr>
          <p:cNvSpPr/>
          <p:nvPr/>
        </p:nvSpPr>
        <p:spPr bwMode="auto">
          <a:xfrm>
            <a:off x="3352800" y="5099965"/>
            <a:ext cx="2487168" cy="11044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4487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8C90C-819D-479E-99EB-F2357202716D}"/>
              </a:ext>
            </a:extLst>
          </p:cNvPr>
          <p:cNvSpPr/>
          <p:nvPr/>
        </p:nvSpPr>
        <p:spPr bwMode="auto">
          <a:xfrm>
            <a:off x="6300421" y="5181600"/>
            <a:ext cx="2486758" cy="1022836"/>
          </a:xfrm>
          <a:prstGeom prst="rect">
            <a:avLst/>
          </a:prstGeom>
          <a:noFill/>
          <a:ln>
            <a:solidFill>
              <a:srgbClr val="CC00FF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4487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919F6-DE96-4A53-8775-5E62BBC17E1F}"/>
              </a:ext>
            </a:extLst>
          </p:cNvPr>
          <p:cNvSpPr txBox="1"/>
          <p:nvPr/>
        </p:nvSpPr>
        <p:spPr>
          <a:xfrm>
            <a:off x="394925" y="4707523"/>
            <a:ext cx="269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</a:rPr>
              <a:t>Average Movie Revenue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9BBE4-821A-44F5-A55D-46B823864108}"/>
              </a:ext>
            </a:extLst>
          </p:cNvPr>
          <p:cNvSpPr txBox="1"/>
          <p:nvPr/>
        </p:nvSpPr>
        <p:spPr>
          <a:xfrm>
            <a:off x="3401893" y="4698731"/>
            <a:ext cx="269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</a:rPr>
              <a:t>Average Movie Budget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457E3-38FB-436F-81CC-71E9B46877B6}"/>
              </a:ext>
            </a:extLst>
          </p:cNvPr>
          <p:cNvSpPr txBox="1"/>
          <p:nvPr/>
        </p:nvSpPr>
        <p:spPr>
          <a:xfrm>
            <a:off x="6400800" y="4698731"/>
            <a:ext cx="269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</a:rPr>
              <a:t>Average Movie Rating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A75BC-77C8-49A9-980B-E9AD47331FA0}"/>
              </a:ext>
            </a:extLst>
          </p:cNvPr>
          <p:cNvSpPr txBox="1"/>
          <p:nvPr/>
        </p:nvSpPr>
        <p:spPr>
          <a:xfrm>
            <a:off x="1066800" y="5467290"/>
            <a:ext cx="269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</a:rPr>
              <a:t>$130M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82E4D-88C3-4207-B5A2-BB9AA65762C7}"/>
              </a:ext>
            </a:extLst>
          </p:cNvPr>
          <p:cNvSpPr txBox="1"/>
          <p:nvPr/>
        </p:nvSpPr>
        <p:spPr>
          <a:xfrm>
            <a:off x="4163893" y="5467290"/>
            <a:ext cx="269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$48M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71D0A-21C2-4FDC-AE3D-F6227D582877}"/>
              </a:ext>
            </a:extLst>
          </p:cNvPr>
          <p:cNvSpPr txBox="1"/>
          <p:nvPr/>
        </p:nvSpPr>
        <p:spPr>
          <a:xfrm>
            <a:off x="7328390" y="5467290"/>
            <a:ext cx="269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CC00FF"/>
                </a:solidFill>
              </a:rPr>
              <a:t>6.2</a:t>
            </a: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movie industry hit it’s peak in 2008, and has not rebounded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333999"/>
            <a:ext cx="8382000" cy="1295400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1800" dirty="0"/>
              <a:t>Domestic movie revenue and total releases hit their peak in 2008, but both have  been declining back to similar numbers seen in the 1990s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1800" dirty="0"/>
              <a:t>Current revenue and movie releases have remained relatively similar over the last 6 years</a:t>
            </a:r>
          </a:p>
          <a:p>
            <a:pPr marL="502920" indent="-457200">
              <a:buFont typeface="Wingdings" panose="05000000000000000000" pitchFamily="2" charset="2"/>
              <a:buChar char="§"/>
            </a:pPr>
            <a:r>
              <a:rPr lang="en-US" sz="1800" dirty="0"/>
              <a:t>Key Considerations: Writer’s strike in 2008 and economic downturn</a:t>
            </a:r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188EC5-AE67-485B-AD37-40380FE1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23208"/>
            <a:ext cx="4479733" cy="2986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1CCCD-2E62-477E-89CB-8EDB5CBC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" y="2065216"/>
            <a:ext cx="4353709" cy="29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annual movie budgets have begun to decrease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111ED-5B2A-465B-8D9E-8710F3861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per-film basis, revenue has increased while budget stagnated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B75B0-ACED-4A2C-A557-F819D9E5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6286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32994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191</TotalTime>
  <Words>465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Sales training presentation</vt:lpstr>
      <vt:lpstr>Movie Industry Trends &amp; Analysis</vt:lpstr>
      <vt:lpstr>Agenda</vt:lpstr>
      <vt:lpstr>What we were looking for:</vt:lpstr>
      <vt:lpstr>Dataset and Filters</vt:lpstr>
      <vt:lpstr>Data Filtering: Porn, Parsing, and Price Index</vt:lpstr>
      <vt:lpstr>KPIs for analysis:</vt:lpstr>
      <vt:lpstr>The movie industry hit it’s peak in 2008, and has not rebounded</vt:lpstr>
      <vt:lpstr>However, annual movie budgets have begun to decrease</vt:lpstr>
      <vt:lpstr>On a per-film basis, revenue has increased while budget stagnated </vt:lpstr>
      <vt:lpstr>However, we overall movie ratings have barely changed!</vt:lpstr>
      <vt:lpstr>Production Company Analysis 1</vt:lpstr>
      <vt:lpstr>Production Companies 2</vt:lpstr>
      <vt:lpstr>Based on lead actor, males have seen a higher ROI on budget</vt:lpstr>
      <vt:lpstr>Key Takeaways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Industry Trends &amp; Analysis</dc:title>
  <dc:creator>eric bengyak</dc:creator>
  <cp:lastModifiedBy>eric bengyak</cp:lastModifiedBy>
  <cp:revision>16</cp:revision>
  <dcterms:created xsi:type="dcterms:W3CDTF">2018-07-03T04:18:28Z</dcterms:created>
  <dcterms:modified xsi:type="dcterms:W3CDTF">2018-07-03T07:29:37Z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