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</p:sldMasterIdLst>
  <p:notesMasterIdLst>
    <p:notesMasterId r:id="rId6"/>
  </p:notesMasterIdLst>
  <p:sldIdLst>
    <p:sldId id="264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51" userDrawn="1">
          <p15:clr>
            <a:srgbClr val="A4A3A4"/>
          </p15:clr>
        </p15:guide>
        <p15:guide id="2" pos="6735" userDrawn="1">
          <p15:clr>
            <a:srgbClr val="A4A3A4"/>
          </p15:clr>
        </p15:guide>
        <p15:guide id="3" pos="67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91"/>
    <a:srgbClr val="FFD26C"/>
    <a:srgbClr val="69C257"/>
    <a:srgbClr val="00C357"/>
    <a:srgbClr val="FFF4E2"/>
    <a:srgbClr val="FFAA88"/>
    <a:srgbClr val="E79A1D"/>
    <a:srgbClr val="819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55" autoAdjust="0"/>
    <p:restoredTop sz="94626" autoAdjust="0"/>
  </p:normalViewPr>
  <p:slideViewPr>
    <p:cSldViewPr snapToGrid="0">
      <p:cViewPr varScale="1">
        <p:scale>
          <a:sx n="27" d="100"/>
          <a:sy n="27" d="100"/>
        </p:scale>
        <p:origin x="4256" y="264"/>
      </p:cViewPr>
      <p:guideLst>
        <p:guide orient="horz" pos="9551"/>
        <p:guide pos="6735"/>
        <p:guide pos="67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252D0-9F3D-4D31-A60B-F1EF88A5967E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E795C-633B-4E7C-AB51-DD70AA8924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46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1pPr>
    <a:lvl2pPr marL="312405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2pPr>
    <a:lvl3pPr marL="624810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3pPr>
    <a:lvl4pPr marL="937214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4pPr>
    <a:lvl5pPr marL="1249619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5pPr>
    <a:lvl6pPr marL="1562024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6pPr>
    <a:lvl7pPr marL="1874429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7pPr>
    <a:lvl8pPr marL="2186833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8pPr>
    <a:lvl9pPr marL="2499238" algn="l" defTabSz="624810" rtl="0" eaLnBrk="1" latinLnBrk="1" hangingPunct="1">
      <a:defRPr sz="8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E795C-633B-4E7C-AB51-DD70AA89240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311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7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313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4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6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73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7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20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4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3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02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406C3-155C-49C8-859A-5C858647F2AB}" type="datetimeFigureOut">
              <a:rPr lang="ko-KR" altLang="en-US" smtClean="0"/>
              <a:pPr/>
              <a:t>2025. 3. 21.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205A0-F867-465D-A91A-ABBE6645ACD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6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391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een owl with yellow legs and a white background&#10;&#10;Description automatically generated">
            <a:extLst>
              <a:ext uri="{FF2B5EF4-FFF2-40B4-BE49-F238E27FC236}">
                <a16:creationId xmlns:a16="http://schemas.microsoft.com/office/drawing/2014/main" id="{6BF7B744-1259-85D2-5EE6-A746D8852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500" b="90000" l="10000" r="90000">
                        <a14:foregroundMark x1="57833" y1="11000" x2="57833" y2="11000"/>
                        <a14:foregroundMark x1="56500" y1="8167" x2="56500" y2="8167"/>
                        <a14:foregroundMark x1="33333" y1="3000" x2="33333" y2="3000"/>
                        <a14:foregroundMark x1="66500" y1="2500" x2="66500" y2="2500"/>
                        <a14:foregroundMark x1="59500" y1="20500" x2="59500" y2="20500"/>
                        <a14:foregroundMark x1="62500" y1="23833" x2="62500" y2="23833"/>
                        <a14:foregroundMark x1="61167" y1="20167" x2="61167" y2="20167"/>
                        <a14:foregroundMark x1="40333" y1="22333" x2="40333" y2="22333"/>
                        <a14:foregroundMark x1="55500" y1="60333" x2="55500" y2="60333"/>
                        <a14:foregroundMark x1="40833" y1="61333" x2="40833" y2="61333"/>
                        <a14:foregroundMark x1="62333" y1="25333" x2="62333" y2="25333"/>
                        <a14:foregroundMark x1="62333" y1="25333" x2="62333" y2="25333"/>
                        <a14:foregroundMark x1="62333" y1="25333" x2="62333" y2="25333"/>
                        <a14:foregroundMark x1="63833" y1="25333" x2="63833" y2="25333"/>
                        <a14:foregroundMark x1="63833" y1="25333" x2="63833" y2="25333"/>
                        <a14:foregroundMark x1="63833" y1="25333" x2="63833" y2="25333"/>
                        <a14:foregroundMark x1="63833" y1="25333" x2="63833" y2="25333"/>
                        <a14:foregroundMark x1="63833" y1="25333" x2="63833" y2="25333"/>
                        <a14:foregroundMark x1="63833" y1="25333" x2="63833" y2="25333"/>
                        <a14:foregroundMark x1="34833" y1="16833" x2="34833" y2="16833"/>
                        <a14:foregroundMark x1="34667" y1="16833" x2="34667" y2="16833"/>
                        <a14:foregroundMark x1="34667" y1="16833" x2="34667" y2="16833"/>
                        <a14:foregroundMark x1="34667" y1="16833" x2="34667" y2="16833"/>
                        <a14:foregroundMark x1="34667" y1="17333" x2="34667" y2="17333"/>
                        <a14:foregroundMark x1="34667" y1="17667" x2="34667" y2="17667"/>
                        <a14:foregroundMark x1="34667" y1="17667" x2="39667" y2="14500"/>
                        <a14:foregroundMark x1="34333" y1="17833" x2="36500" y2="31000"/>
                        <a14:foregroundMark x1="36500" y1="31000" x2="45000" y2="20833"/>
                        <a14:foregroundMark x1="45000" y1="20833" x2="43500" y2="29833"/>
                        <a14:foregroundMark x1="38000" y1="19333" x2="26833" y2="13500"/>
                        <a14:foregroundMark x1="26833" y1="13500" x2="40333" y2="12000"/>
                        <a14:foregroundMark x1="40333" y1="12000" x2="46167" y2="24667"/>
                        <a14:foregroundMark x1="46167" y1="24667" x2="40833" y2="27000"/>
                        <a14:foregroundMark x1="60500" y1="11667" x2="55167" y2="25833"/>
                        <a14:foregroundMark x1="55167" y1="25833" x2="67500" y2="28000"/>
                        <a14:foregroundMark x1="67500" y1="28000" x2="62333" y2="15000"/>
                        <a14:foregroundMark x1="62333" y1="15000" x2="55500" y2="14000"/>
                        <a14:foregroundMark x1="62167" y1="14667" x2="29667" y2="16000"/>
                        <a14:foregroundMark x1="29667" y1="16000" x2="30167" y2="30500"/>
                        <a14:foregroundMark x1="30167" y1="30500" x2="48667" y2="35833"/>
                        <a14:foregroundMark x1="48667" y1="35833" x2="61167" y2="31167"/>
                        <a14:foregroundMark x1="61167" y1="31167" x2="56000" y2="15333"/>
                        <a14:foregroundMark x1="55000" y1="13000" x2="55000" y2="13000"/>
                        <a14:foregroundMark x1="54333" y1="13333" x2="61667" y2="23667"/>
                        <a14:foregroundMark x1="61667" y1="23667" x2="55500" y2="12833"/>
                        <a14:foregroundMark x1="55500" y1="12833" x2="55000" y2="13500"/>
                        <a14:foregroundMark x1="59333" y1="12333" x2="57667" y2="10000"/>
                        <a14:foregroundMark x1="64000" y1="19500" x2="68000" y2="29000"/>
                        <a14:foregroundMark x1="33000" y1="19667" x2="39167" y2="30833"/>
                        <a14:foregroundMark x1="39167" y1="30833" x2="38167" y2="23333"/>
                        <a14:foregroundMark x1="62167" y1="14333" x2="58667" y2="11833"/>
                        <a14:foregroundMark x1="62000" y1="14833" x2="72833" y2="22667"/>
                        <a14:foregroundMark x1="72833" y1="22667" x2="63167" y2="14500"/>
                        <a14:foregroundMark x1="63167" y1="14500" x2="67000" y2="19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148" y="2674388"/>
            <a:ext cx="3864766" cy="3864766"/>
          </a:xfrm>
          <a:prstGeom prst="rect">
            <a:avLst/>
          </a:prstGeom>
        </p:spPr>
      </p:pic>
      <p:sp>
        <p:nvSpPr>
          <p:cNvPr id="47" name="직사각형 173">
            <a:extLst>
              <a:ext uri="{FF2B5EF4-FFF2-40B4-BE49-F238E27FC236}">
                <a16:creationId xmlns:a16="http://schemas.microsoft.com/office/drawing/2014/main" id="{F24F9476-8710-BED8-F8AA-F6786D26E3F9}"/>
              </a:ext>
            </a:extLst>
          </p:cNvPr>
          <p:cNvSpPr/>
          <p:nvPr/>
        </p:nvSpPr>
        <p:spPr>
          <a:xfrm>
            <a:off x="513400" y="4968982"/>
            <a:ext cx="20362972" cy="3743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C00000"/>
              </a:buClr>
              <a:buSzPct val="120000"/>
            </a:pPr>
            <a:endParaRPr lang="en-GB" altLang="ko-KR" sz="2112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직사각형 58">
            <a:extLst>
              <a:ext uri="{FF2B5EF4-FFF2-40B4-BE49-F238E27FC236}">
                <a16:creationId xmlns:a16="http://schemas.microsoft.com/office/drawing/2014/main" id="{8D21DEC5-E96B-5DE2-B9F2-2184D8503BA2}"/>
              </a:ext>
            </a:extLst>
          </p:cNvPr>
          <p:cNvSpPr/>
          <p:nvPr/>
        </p:nvSpPr>
        <p:spPr>
          <a:xfrm>
            <a:off x="513399" y="4244560"/>
            <a:ext cx="20362972" cy="8548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ko-KR" sz="3168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  </a:t>
            </a:r>
            <a:r>
              <a:rPr lang="en-GB" altLang="ko-KR" sz="3564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Introduction &amp; Objectives</a:t>
            </a:r>
            <a:endParaRPr lang="en-GB" altLang="ko-KR" sz="3168" kern="100">
              <a:solidFill>
                <a:schemeClr val="bg1"/>
              </a:solidFill>
              <a:latin typeface="Source Sans Pro" panose="020B050303040302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87" name="AutoShape 135" descr="한국연구재단 - 나무위키"/>
          <p:cNvSpPr>
            <a:spLocks noChangeAspect="1" noChangeArrowheads="1"/>
          </p:cNvSpPr>
          <p:nvPr/>
        </p:nvSpPr>
        <p:spPr bwMode="auto">
          <a:xfrm>
            <a:off x="111061" y="785986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1030" name="AutoShape 137" descr="한국연구재단 - 나무위키"/>
          <p:cNvSpPr>
            <a:spLocks noChangeAspect="1" noChangeArrowheads="1"/>
          </p:cNvSpPr>
          <p:nvPr/>
        </p:nvSpPr>
        <p:spPr bwMode="auto">
          <a:xfrm>
            <a:off x="211646" y="886571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AutoShape 139" descr="한국연구재단 CI"/>
          <p:cNvSpPr>
            <a:spLocks noChangeAspect="1" noChangeArrowheads="1"/>
          </p:cNvSpPr>
          <p:nvPr/>
        </p:nvSpPr>
        <p:spPr bwMode="auto">
          <a:xfrm>
            <a:off x="312230" y="987155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282" name="AutoShape 281" descr="https://stabilityai-stable-fast-3d.hf.space/file=/tmp/gradio/7d20a2e7415e4fbfec817d9bcbaf127707085a66f5bf4c994476669633419342/image.webp"/>
          <p:cNvSpPr>
            <a:spLocks noChangeAspect="1" noChangeArrowheads="1"/>
          </p:cNvSpPr>
          <p:nvPr/>
        </p:nvSpPr>
        <p:spPr bwMode="auto">
          <a:xfrm>
            <a:off x="412815" y="1087739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AutoShape 283" descr="https://stabilityai-stable-fast-3d.hf.space/file=/tmp/gradio/7d20a2e7415e4fbfec817d9bcbaf127707085a66f5bf4c994476669633419342/image.webp"/>
          <p:cNvSpPr>
            <a:spLocks noChangeAspect="1" noChangeArrowheads="1"/>
          </p:cNvSpPr>
          <p:nvPr/>
        </p:nvSpPr>
        <p:spPr bwMode="auto">
          <a:xfrm>
            <a:off x="513399" y="1188324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284" name="AutoShape 285" descr="https://stabilityai-stable-fast-3d.hf.space/file=/tmp/gradio/7d20a2e7415e4fbfec817d9bcbaf127707085a66f5bf4c994476669633419342/image.webp"/>
          <p:cNvSpPr>
            <a:spLocks noChangeAspect="1" noChangeArrowheads="1"/>
          </p:cNvSpPr>
          <p:nvPr/>
        </p:nvSpPr>
        <p:spPr bwMode="auto">
          <a:xfrm>
            <a:off x="613984" y="1288908"/>
            <a:ext cx="201169" cy="20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0351" tIns="30175" rIns="60351" bIns="30175" numCol="1" anchor="t" anchorCtr="0" compatLnSpc="1">
            <a:prstTxWarp prst="textNoShape">
              <a:avLst/>
            </a:prstTxWarp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788360" y="16833662"/>
            <a:ext cx="309637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EE07F6-D4D8-8AA4-F675-4D5E1C94F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23937" y="206970"/>
            <a:ext cx="2848042" cy="821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6F4456-801A-F26C-7292-922B24A0A278}"/>
              </a:ext>
            </a:extLst>
          </p:cNvPr>
          <p:cNvSpPr txBox="1"/>
          <p:nvPr/>
        </p:nvSpPr>
        <p:spPr>
          <a:xfrm>
            <a:off x="513847" y="971427"/>
            <a:ext cx="201556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How We Learned A Language Before Duolingo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5AB99-12D2-BFEC-D2DF-6464360FDCBB}"/>
              </a:ext>
            </a:extLst>
          </p:cNvPr>
          <p:cNvSpPr txBox="1"/>
          <p:nvPr/>
        </p:nvSpPr>
        <p:spPr>
          <a:xfrm>
            <a:off x="556770" y="2213984"/>
            <a:ext cx="15544731" cy="70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970" b="1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Hyoyeon Lee</a:t>
            </a:r>
            <a:r>
              <a:rPr lang="en-GB" sz="2970" b="1" baseline="3000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1</a:t>
            </a:r>
            <a:r>
              <a:rPr lang="en-GB" sz="297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, supervised by </a:t>
            </a:r>
            <a:r>
              <a:rPr lang="en-GB" sz="2970" b="1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Dr Seth Bullock</a:t>
            </a:r>
            <a:r>
              <a:rPr lang="en-GB" sz="2970" b="1" baseline="3000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1 </a:t>
            </a:r>
            <a:r>
              <a:rPr lang="en-GB" sz="297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and </a:t>
            </a:r>
            <a:r>
              <a:rPr lang="en-GB" sz="2970" b="1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Dr Conor Houghton</a:t>
            </a:r>
            <a:r>
              <a:rPr lang="en-GB" sz="2970" b="1" baseline="3000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2</a:t>
            </a:r>
          </a:p>
        </p:txBody>
      </p:sp>
      <p:sp>
        <p:nvSpPr>
          <p:cNvPr id="12" name="직사각형 4">
            <a:extLst>
              <a:ext uri="{FF2B5EF4-FFF2-40B4-BE49-F238E27FC236}">
                <a16:creationId xmlns:a16="http://schemas.microsoft.com/office/drawing/2014/main" id="{BC19F698-F6B4-D9EF-6A1D-D0F0BA8E5793}"/>
              </a:ext>
            </a:extLst>
          </p:cNvPr>
          <p:cNvSpPr>
            <a:spLocks/>
          </p:cNvSpPr>
          <p:nvPr/>
        </p:nvSpPr>
        <p:spPr>
          <a:xfrm>
            <a:off x="513847" y="9564608"/>
            <a:ext cx="10177965" cy="58259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57">
            <a:extLst>
              <a:ext uri="{FF2B5EF4-FFF2-40B4-BE49-F238E27FC236}">
                <a16:creationId xmlns:a16="http://schemas.microsoft.com/office/drawing/2014/main" id="{89F23B44-71A7-0046-4247-BD7532ADBF11}"/>
              </a:ext>
            </a:extLst>
          </p:cNvPr>
          <p:cNvSpPr>
            <a:spLocks/>
          </p:cNvSpPr>
          <p:nvPr/>
        </p:nvSpPr>
        <p:spPr>
          <a:xfrm>
            <a:off x="513399" y="8970606"/>
            <a:ext cx="10178189" cy="8548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  <a:effectLst>
            <a:glow>
              <a:schemeClr val="accent1"/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ko-KR" sz="3564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SSILM Training Process (Replication)</a:t>
            </a:r>
            <a:r>
              <a:rPr lang="en-GB" altLang="ko-KR" sz="3564" kern="100" baseline="3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[1]</a:t>
            </a:r>
            <a:endParaRPr lang="en-GB" altLang="ko-KR" sz="3960" kern="100" baseline="30000">
              <a:solidFill>
                <a:schemeClr val="bg1"/>
              </a:solidFill>
              <a:latin typeface="Source Sans Pro" panose="020B0503030403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69" name="직사각형 173">
            <a:extLst>
              <a:ext uri="{FF2B5EF4-FFF2-40B4-BE49-F238E27FC236}">
                <a16:creationId xmlns:a16="http://schemas.microsoft.com/office/drawing/2014/main" id="{9F304442-FD56-70CD-5EC6-6EBCC1A3C9DD}"/>
              </a:ext>
            </a:extLst>
          </p:cNvPr>
          <p:cNvSpPr>
            <a:spLocks/>
          </p:cNvSpPr>
          <p:nvPr/>
        </p:nvSpPr>
        <p:spPr>
          <a:xfrm>
            <a:off x="512950" y="22914979"/>
            <a:ext cx="20361498" cy="49758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537F9C-DA60-54C4-B538-21619DA4FE69}"/>
              </a:ext>
            </a:extLst>
          </p:cNvPr>
          <p:cNvSpPr txBox="1"/>
          <p:nvPr/>
        </p:nvSpPr>
        <p:spPr>
          <a:xfrm>
            <a:off x="746168" y="5212962"/>
            <a:ext cx="20362973" cy="3373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Linguistics is the scientific study of language, focusing on structure, grammar, meaning, and evolution.</a:t>
            </a:r>
          </a:p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Computational modelling help explore key questions:</a:t>
            </a:r>
          </a:p>
          <a:p>
            <a:pPr marL="810216" lvl="3">
              <a:lnSpc>
                <a:spcPct val="150000"/>
              </a:lnSpc>
              <a:buClr>
                <a:srgbClr val="C00000"/>
              </a:buClr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		1. What properties make human languages learnable and interpretable for communication?</a:t>
            </a:r>
          </a:p>
          <a:p>
            <a:pPr marL="508464" lvl="2">
              <a:lnSpc>
                <a:spcPct val="150000"/>
              </a:lnSpc>
              <a:buClr>
                <a:srgbClr val="C00000"/>
              </a:buClr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	</a:t>
            </a:r>
            <a:r>
              <a:rPr lang="en-GB" altLang="ko-KR" sz="2904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  <a:r>
              <a:rPr lang="en-GB" altLang="ko-KR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How do languages obtain these properties?</a:t>
            </a:r>
            <a:endParaRPr lang="en-GB" sz="2904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I built an ILM using a Variational Autoencoder and explore whether image-based meaning space exhibits similar properties.</a:t>
            </a:r>
          </a:p>
        </p:txBody>
      </p:sp>
      <p:sp>
        <p:nvSpPr>
          <p:cNvPr id="83" name="직사각형 4">
            <a:extLst>
              <a:ext uri="{FF2B5EF4-FFF2-40B4-BE49-F238E27FC236}">
                <a16:creationId xmlns:a16="http://schemas.microsoft.com/office/drawing/2014/main" id="{94BEBF39-6B27-834D-2FAA-95B7453EED6A}"/>
              </a:ext>
            </a:extLst>
          </p:cNvPr>
          <p:cNvSpPr>
            <a:spLocks/>
          </p:cNvSpPr>
          <p:nvPr/>
        </p:nvSpPr>
        <p:spPr>
          <a:xfrm>
            <a:off x="10864120" y="9571440"/>
            <a:ext cx="10012251" cy="1321215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직사각형 57">
            <a:extLst>
              <a:ext uri="{FF2B5EF4-FFF2-40B4-BE49-F238E27FC236}">
                <a16:creationId xmlns:a16="http://schemas.microsoft.com/office/drawing/2014/main" id="{BCF46F76-283D-4205-4E24-19DDE0B162DB}"/>
              </a:ext>
            </a:extLst>
          </p:cNvPr>
          <p:cNvSpPr>
            <a:spLocks/>
          </p:cNvSpPr>
          <p:nvPr/>
        </p:nvSpPr>
        <p:spPr>
          <a:xfrm>
            <a:off x="10863672" y="8977439"/>
            <a:ext cx="10012251" cy="8548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  <a:effectLst>
            <a:glow>
              <a:schemeClr val="accent1"/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ko-KR" sz="3960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 </a:t>
            </a:r>
            <a:r>
              <a:rPr lang="en-GB" altLang="ko-KR" sz="3564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Image-based SSILM with VAE</a:t>
            </a:r>
            <a:endParaRPr lang="en-GB" altLang="ko-KR" sz="3960" kern="100">
              <a:solidFill>
                <a:schemeClr val="bg1"/>
              </a:solidFill>
              <a:latin typeface="Source Sans Pro" panose="020B0503030403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01BC61-C0EF-3334-1039-8DC7159CF6E5}"/>
              </a:ext>
            </a:extLst>
          </p:cNvPr>
          <p:cNvSpPr txBox="1"/>
          <p:nvPr/>
        </p:nvSpPr>
        <p:spPr>
          <a:xfrm>
            <a:off x="714568" y="13471518"/>
            <a:ext cx="9723864" cy="136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Supervised: child-directed language learning</a:t>
            </a:r>
          </a:p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Unsupervised: child hearing utterances related to some</a:t>
            </a:r>
          </a:p>
        </p:txBody>
      </p:sp>
      <p:pic>
        <p:nvPicPr>
          <p:cNvPr id="60" name="Picture 59" descr="A diagram of a machine&#10;&#10;Description automatically generated">
            <a:extLst>
              <a:ext uri="{FF2B5EF4-FFF2-40B4-BE49-F238E27FC236}">
                <a16:creationId xmlns:a16="http://schemas.microsoft.com/office/drawing/2014/main" id="{C9FEA945-FDA1-E1BF-9418-803E7D794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" r="2982"/>
          <a:stretch/>
        </p:blipFill>
        <p:spPr>
          <a:xfrm>
            <a:off x="10932671" y="10156498"/>
            <a:ext cx="9851588" cy="4333002"/>
          </a:xfrm>
          <a:prstGeom prst="rect">
            <a:avLst/>
          </a:prstGeom>
        </p:spPr>
      </p:pic>
      <p:sp>
        <p:nvSpPr>
          <p:cNvPr id="89" name="직사각형 4">
            <a:extLst>
              <a:ext uri="{FF2B5EF4-FFF2-40B4-BE49-F238E27FC236}">
                <a16:creationId xmlns:a16="http://schemas.microsoft.com/office/drawing/2014/main" id="{AA610416-E3EC-66DA-3A23-C886259EEF10}"/>
              </a:ext>
            </a:extLst>
          </p:cNvPr>
          <p:cNvSpPr>
            <a:spLocks/>
          </p:cNvSpPr>
          <p:nvPr/>
        </p:nvSpPr>
        <p:spPr>
          <a:xfrm>
            <a:off x="513398" y="16220124"/>
            <a:ext cx="10178190" cy="65371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812">
              <a:latin typeface="Arial" pitchFamily="34" charset="0"/>
              <a:cs typeface="Arial" pitchFamily="34" charset="0"/>
            </a:endParaRPr>
          </a:p>
        </p:txBody>
      </p:sp>
      <p:pic>
        <p:nvPicPr>
          <p:cNvPr id="91" name="Picture 90" descr="A graph with orange lines&#10;&#10;Description automatically generated">
            <a:extLst>
              <a:ext uri="{FF2B5EF4-FFF2-40B4-BE49-F238E27FC236}">
                <a16:creationId xmlns:a16="http://schemas.microsoft.com/office/drawing/2014/main" id="{112ADD2C-C859-370B-AA4C-3E661838559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" t="9667" r="7223"/>
          <a:stretch/>
        </p:blipFill>
        <p:spPr>
          <a:xfrm>
            <a:off x="5576499" y="16533522"/>
            <a:ext cx="4841298" cy="3171926"/>
          </a:xfrm>
          <a:prstGeom prst="rect">
            <a:avLst/>
          </a:prstGeom>
        </p:spPr>
      </p:pic>
      <p:pic>
        <p:nvPicPr>
          <p:cNvPr id="92" name="Picture 91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22D2818-159A-6C55-4967-AF735DC65AB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6" t="9564" r="7693"/>
          <a:stretch/>
        </p:blipFill>
        <p:spPr>
          <a:xfrm>
            <a:off x="694578" y="16468241"/>
            <a:ext cx="4535146" cy="3083605"/>
          </a:xfrm>
          <a:prstGeom prst="rect">
            <a:avLst/>
          </a:prstGeom>
        </p:spPr>
      </p:pic>
      <p:pic>
        <p:nvPicPr>
          <p:cNvPr id="96" name="Picture 95" descr="A diagram of a diagram&#10;&#10;Description automatically generated">
            <a:extLst>
              <a:ext uri="{FF2B5EF4-FFF2-40B4-BE49-F238E27FC236}">
                <a16:creationId xmlns:a16="http://schemas.microsoft.com/office/drawing/2014/main" id="{DB65F4FB-6778-8291-2499-AE8D91C52D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808" y="9998759"/>
            <a:ext cx="8787372" cy="3576417"/>
          </a:xfrm>
          <a:prstGeom prst="rect">
            <a:avLst/>
          </a:prstGeom>
        </p:spPr>
      </p:pic>
      <p:pic>
        <p:nvPicPr>
          <p:cNvPr id="99" name="Picture 98" descr="A graph with blue lines&#10;&#10;Description automatically generated">
            <a:extLst>
              <a:ext uri="{FF2B5EF4-FFF2-40B4-BE49-F238E27FC236}">
                <a16:creationId xmlns:a16="http://schemas.microsoft.com/office/drawing/2014/main" id="{34530219-563C-E74C-4905-B01FA91A0EF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9484" r="8344"/>
          <a:stretch/>
        </p:blipFill>
        <p:spPr>
          <a:xfrm>
            <a:off x="594205" y="19563547"/>
            <a:ext cx="4635519" cy="3175244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A8117D2-1455-EE18-9909-077E7379AB3B}"/>
              </a:ext>
            </a:extLst>
          </p:cNvPr>
          <p:cNvSpPr txBox="1"/>
          <p:nvPr/>
        </p:nvSpPr>
        <p:spPr>
          <a:xfrm>
            <a:off x="6092936" y="20077086"/>
            <a:ext cx="4458856" cy="2032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Stability</a:t>
            </a:r>
          </a:p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Expressivity</a:t>
            </a:r>
          </a:p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Compositionality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CE5B5E0-54DB-ED3F-CBE6-7BB1B119F3CF}"/>
              </a:ext>
            </a:extLst>
          </p:cNvPr>
          <p:cNvSpPr txBox="1"/>
          <p:nvPr/>
        </p:nvSpPr>
        <p:spPr>
          <a:xfrm>
            <a:off x="3443205" y="14605780"/>
            <a:ext cx="6478542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situations they are engaged in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A917509-CFDA-5D33-D5DB-2919DFA93762}"/>
              </a:ext>
            </a:extLst>
          </p:cNvPr>
          <p:cNvSpPr txBox="1"/>
          <p:nvPr/>
        </p:nvSpPr>
        <p:spPr>
          <a:xfrm>
            <a:off x="550195" y="2995277"/>
            <a:ext cx="1056203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76" dirty="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1 School of Computer Science, University of Bristol</a:t>
            </a:r>
          </a:p>
          <a:p>
            <a:r>
              <a:rPr lang="en-GB" sz="2376" dirty="0">
                <a:latin typeface="Source Sans Pro" panose="020B0503030403020204" pitchFamily="34" charset="0"/>
                <a:ea typeface="Source Sans Pro" panose="020B0503030403020204" pitchFamily="34" charset="0"/>
                <a:cs typeface="Roboto" panose="02000000000000000000" pitchFamily="2" charset="0"/>
              </a:rPr>
              <a:t>2 School of Engineering Mathematics and Technology, University of Bristol</a:t>
            </a:r>
          </a:p>
          <a:p>
            <a:endParaRPr lang="en-GB" sz="2376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C3E9F92-161D-948B-7F63-E8417D65EFF9}"/>
              </a:ext>
            </a:extLst>
          </p:cNvPr>
          <p:cNvSpPr txBox="1"/>
          <p:nvPr/>
        </p:nvSpPr>
        <p:spPr>
          <a:xfrm>
            <a:off x="550195" y="28148691"/>
            <a:ext cx="2023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Reference</a:t>
            </a:r>
          </a:p>
          <a:p>
            <a:r>
              <a:rPr lang="en-GB" sz="2400" dirty="0"/>
              <a:t>[1] Jack Bunyan, Seth Bullock, and Conor Houghton. An iterated learning model of language change that mixes supervised and unsupervised learning. 2024. arXiv:2405.20818. </a:t>
            </a:r>
          </a:p>
        </p:txBody>
      </p:sp>
      <p:sp>
        <p:nvSpPr>
          <p:cNvPr id="105" name="직사각형 57">
            <a:extLst>
              <a:ext uri="{FF2B5EF4-FFF2-40B4-BE49-F238E27FC236}">
                <a16:creationId xmlns:a16="http://schemas.microsoft.com/office/drawing/2014/main" id="{1041F6B8-3DB3-04BD-3514-8905DD6D2932}"/>
              </a:ext>
            </a:extLst>
          </p:cNvPr>
          <p:cNvSpPr>
            <a:spLocks/>
          </p:cNvSpPr>
          <p:nvPr/>
        </p:nvSpPr>
        <p:spPr>
          <a:xfrm>
            <a:off x="523546" y="22907262"/>
            <a:ext cx="20366746" cy="8548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  <a:effectLst>
            <a:glow>
              <a:schemeClr val="accent1"/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ko-KR" sz="3564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 Results</a:t>
            </a:r>
            <a:endParaRPr lang="en-GB" altLang="ko-KR" sz="3960" kern="100">
              <a:solidFill>
                <a:schemeClr val="bg1"/>
              </a:solidFill>
              <a:latin typeface="Source Sans Pro" panose="020B0503030403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pic>
        <p:nvPicPr>
          <p:cNvPr id="109" name="Picture 108" descr="A collage of images of a heart&#10;&#10;Description automatically generated">
            <a:extLst>
              <a:ext uri="{FF2B5EF4-FFF2-40B4-BE49-F238E27FC236}">
                <a16:creationId xmlns:a16="http://schemas.microsoft.com/office/drawing/2014/main" id="{9B13A128-1F5A-2D4A-CE48-B8736163D84F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6" t="4390" r="7716" b="11391"/>
          <a:stretch/>
        </p:blipFill>
        <p:spPr>
          <a:xfrm>
            <a:off x="988644" y="24040924"/>
            <a:ext cx="6840985" cy="3508424"/>
          </a:xfrm>
          <a:prstGeom prst="rect">
            <a:avLst/>
          </a:prstGeom>
        </p:spPr>
      </p:pic>
      <p:sp>
        <p:nvSpPr>
          <p:cNvPr id="1040" name="TextBox 1039">
            <a:extLst>
              <a:ext uri="{FF2B5EF4-FFF2-40B4-BE49-F238E27FC236}">
                <a16:creationId xmlns:a16="http://schemas.microsoft.com/office/drawing/2014/main" id="{42240AA8-D47A-4E0E-E8F3-9264BF65FFB6}"/>
              </a:ext>
            </a:extLst>
          </p:cNvPr>
          <p:cNvSpPr txBox="1"/>
          <p:nvPr/>
        </p:nvSpPr>
        <p:spPr>
          <a:xfrm>
            <a:off x="11156237" y="14447425"/>
            <a:ext cx="9461128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Limitations of SSILM: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796931F-E69D-8DA6-D71B-C5C3F0576C68}"/>
              </a:ext>
            </a:extLst>
          </p:cNvPr>
          <p:cNvSpPr txBox="1"/>
          <p:nvPr/>
        </p:nvSpPr>
        <p:spPr>
          <a:xfrm>
            <a:off x="11703563" y="15127082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n-bit binary vectors are too simplistic to capture the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BBAED77-880B-D710-9972-BF3D4304DE8B}"/>
              </a:ext>
            </a:extLst>
          </p:cNvPr>
          <p:cNvSpPr txBox="1"/>
          <p:nvPr/>
        </p:nvSpPr>
        <p:spPr>
          <a:xfrm>
            <a:off x="12064746" y="15669246"/>
            <a:ext cx="6478542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richness of human language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D15514A-F547-40A3-D391-7D9EF7352E2F}"/>
              </a:ext>
            </a:extLst>
          </p:cNvPr>
          <p:cNvSpPr txBox="1"/>
          <p:nvPr/>
        </p:nvSpPr>
        <p:spPr>
          <a:xfrm>
            <a:off x="11703563" y="16361208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Enforce a 1-to-1 mapping between meaning-signals 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38A018A-5EBA-34D3-F61E-C572EF1A5DDB}"/>
              </a:ext>
            </a:extLst>
          </p:cNvPr>
          <p:cNvSpPr txBox="1"/>
          <p:nvPr/>
        </p:nvSpPr>
        <p:spPr>
          <a:xfrm>
            <a:off x="11156237" y="17578324"/>
            <a:ext cx="9461128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452628">
              <a:lnSpc>
                <a:spcPct val="150000"/>
              </a:lnSpc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Implementation of SSILM with VAE: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56D3E30F-F03E-F7F1-883D-13B5EBA283E1}"/>
              </a:ext>
            </a:extLst>
          </p:cNvPr>
          <p:cNvSpPr txBox="1"/>
          <p:nvPr/>
        </p:nvSpPr>
        <p:spPr>
          <a:xfrm>
            <a:off x="11724790" y="18361219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Samples a probabilistic distribution and a latent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AF8DEAA-47A8-C421-2A75-F8921707868F}"/>
              </a:ext>
            </a:extLst>
          </p:cNvPr>
          <p:cNvSpPr txBox="1"/>
          <p:nvPr/>
        </p:nvSpPr>
        <p:spPr>
          <a:xfrm>
            <a:off x="12111118" y="18903383"/>
            <a:ext cx="7268214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representation via reparameterisation trick</a:t>
            </a: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441F283-336C-C325-5A75-B8BCFB65657A}"/>
              </a:ext>
            </a:extLst>
          </p:cNvPr>
          <p:cNvSpPr txBox="1"/>
          <p:nvPr/>
        </p:nvSpPr>
        <p:spPr>
          <a:xfrm>
            <a:off x="11712517" y="19705448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Enables larger meaning space with visual meanings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E346B5A8-5DB7-2454-1945-3880680F3BE3}"/>
              </a:ext>
            </a:extLst>
          </p:cNvPr>
          <p:cNvSpPr txBox="1"/>
          <p:nvPr/>
        </p:nvSpPr>
        <p:spPr>
          <a:xfrm>
            <a:off x="11724790" y="20576334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>
                <a:latin typeface="Source Sans Pro" panose="020B0503030403020204" pitchFamily="34" charset="0"/>
                <a:ea typeface="Source Sans Pro" panose="020B0503030403020204" pitchFamily="34" charset="0"/>
              </a:rPr>
              <a:t>Better reflects human uncertainty and variability by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B0717409-4516-0BC6-984C-15CC9CCF1D7B}"/>
              </a:ext>
            </a:extLst>
          </p:cNvPr>
          <p:cNvSpPr txBox="1"/>
          <p:nvPr/>
        </p:nvSpPr>
        <p:spPr>
          <a:xfrm>
            <a:off x="12085972" y="21118497"/>
            <a:ext cx="8147383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matching a distribution with single meaning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6A6004D0-2B84-C1F1-6E45-97562E699257}"/>
              </a:ext>
            </a:extLst>
          </p:cNvPr>
          <p:cNvSpPr txBox="1"/>
          <p:nvPr/>
        </p:nvSpPr>
        <p:spPr>
          <a:xfrm>
            <a:off x="8231947" y="24274385"/>
            <a:ext cx="8977329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Current Process &amp; Goals:</a:t>
            </a:r>
          </a:p>
        </p:txBody>
      </p:sp>
      <p:sp>
        <p:nvSpPr>
          <p:cNvPr id="90" name="직사각형 57">
            <a:extLst>
              <a:ext uri="{FF2B5EF4-FFF2-40B4-BE49-F238E27FC236}">
                <a16:creationId xmlns:a16="http://schemas.microsoft.com/office/drawing/2014/main" id="{3DB1E8C1-55AC-3384-E9D0-56C7AF067541}"/>
              </a:ext>
            </a:extLst>
          </p:cNvPr>
          <p:cNvSpPr>
            <a:spLocks/>
          </p:cNvSpPr>
          <p:nvPr/>
        </p:nvSpPr>
        <p:spPr>
          <a:xfrm>
            <a:off x="507253" y="15604569"/>
            <a:ext cx="10184113" cy="854844"/>
          </a:xfrm>
          <a:prstGeom prst="rect">
            <a:avLst/>
          </a:prstGeom>
          <a:gradFill flip="none" rotWithShape="1">
            <a:gsLst>
              <a:gs pos="0">
                <a:srgbClr val="C00000"/>
              </a:gs>
              <a:gs pos="50000">
                <a:srgbClr val="C00000"/>
              </a:gs>
              <a:gs pos="100000">
                <a:srgbClr val="C00000"/>
              </a:gs>
            </a:gsLst>
            <a:lin ang="5400000" scaled="1"/>
            <a:tileRect/>
          </a:gradFill>
          <a:ln>
            <a:noFill/>
          </a:ln>
          <a:effectLst>
            <a:glow>
              <a:schemeClr val="accent1"/>
            </a:glo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ko-KR" sz="3564" kern="1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itchFamily="34" charset="0"/>
              </a:rPr>
              <a:t>  Replicated SSILM Evaluation (Metrics)</a:t>
            </a:r>
            <a:endParaRPr lang="en-GB" altLang="ko-KR" sz="3960" kern="100">
              <a:solidFill>
                <a:schemeClr val="bg1"/>
              </a:solidFill>
              <a:latin typeface="Source Sans Pro" panose="020B0503030403020204" pitchFamily="34" charset="0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8E0B1931-3FC9-55F8-20F9-391F69B276D4}"/>
              </a:ext>
            </a:extLst>
          </p:cNvPr>
          <p:cNvSpPr txBox="1"/>
          <p:nvPr/>
        </p:nvSpPr>
        <p:spPr>
          <a:xfrm>
            <a:off x="8792979" y="24966561"/>
            <a:ext cx="11855088" cy="1362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Analyse if the new model follows the same trends in stability, expressivity, and compositionality as prior models.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D8C90426-63C1-AAC0-FD62-0BEB32917A69}"/>
              </a:ext>
            </a:extLst>
          </p:cNvPr>
          <p:cNvSpPr txBox="1"/>
          <p:nvPr/>
        </p:nvSpPr>
        <p:spPr>
          <a:xfrm>
            <a:off x="8798102" y="26445659"/>
            <a:ext cx="11855088" cy="69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7588" indent="-381348">
              <a:lnSpc>
                <a:spcPct val="150000"/>
              </a:lnSpc>
              <a:spcAft>
                <a:spcPts val="396"/>
              </a:spcAft>
              <a:buClr>
                <a:srgbClr val="C00000"/>
              </a:buClr>
              <a:buFont typeface="System Font Regular"/>
              <a:buChar char="►"/>
            </a:pPr>
            <a:r>
              <a:rPr lang="en-GB" sz="2904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Develop a new calculation method for compositionality.</a:t>
            </a:r>
          </a:p>
        </p:txBody>
      </p:sp>
    </p:spTree>
    <p:extLst>
      <p:ext uri="{BB962C8B-B14F-4D97-AF65-F5344CB8AC3E}">
        <p14:creationId xmlns:p14="http://schemas.microsoft.com/office/powerpoint/2010/main" val="222260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9E70CE85A173045BF3F9A9C81E8C81D" ma:contentTypeVersion="2" ma:contentTypeDescription="새 문서를 만듭니다." ma:contentTypeScope="" ma:versionID="b03d4b490a234371a1430cdb834b9c7a">
  <xsd:schema xmlns:xsd="http://www.w3.org/2001/XMLSchema" xmlns:xs="http://www.w3.org/2001/XMLSchema" xmlns:p="http://schemas.microsoft.com/office/2006/metadata/properties" xmlns:ns3="369d53f4-4f88-458b-93c8-d4022e174014" targetNamespace="http://schemas.microsoft.com/office/2006/metadata/properties" ma:root="true" ma:fieldsID="aef9c676cb324f65d741e4695fa9ba69" ns3:_="">
    <xsd:import namespace="369d53f4-4f88-458b-93c8-d4022e1740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9d53f4-4f88-458b-93c8-d4022e1740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B68553-795D-4301-BC7D-05824E865E7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69d53f4-4f88-458b-93c8-d4022e17401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FE86CA-3744-447C-AC1A-A91B83AFBD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9d53f4-4f88-458b-93c8-d4022e1740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4794CE-77DC-455C-BED1-50BECF68D9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12094</TotalTime>
  <Words>285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System Font Regular</vt:lpstr>
      <vt:lpstr>Aptos</vt:lpstr>
      <vt:lpstr>Aptos Display</vt:lpstr>
      <vt:lpstr>Arial</vt:lpstr>
      <vt:lpstr>Source Sans Pro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이서영</dc:creator>
  <cp:lastModifiedBy>Hyoyeon Lee</cp:lastModifiedBy>
  <cp:revision>93</cp:revision>
  <cp:lastPrinted>2025-03-17T13:50:08Z</cp:lastPrinted>
  <dcterms:created xsi:type="dcterms:W3CDTF">2024-01-15T03:55:21Z</dcterms:created>
  <dcterms:modified xsi:type="dcterms:W3CDTF">2025-03-21T14:17:04Z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0x010100F9E70CE85A173045BF3F9A9C81E8C81D</vt:lpwstr>
  </property>
</Properties>
</file>