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1" r:id="rId3"/>
    <p:sldId id="264" r:id="rId4"/>
    <p:sldId id="265" r:id="rId5"/>
    <p:sldId id="266" r:id="rId6"/>
    <p:sldId id="260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4F6"/>
    <a:srgbClr val="F66BE3"/>
    <a:srgbClr val="009FFC"/>
    <a:srgbClr val="FF9FFC"/>
    <a:srgbClr val="28F61A"/>
    <a:srgbClr val="2DEF5B"/>
    <a:srgbClr val="0EF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61" autoAdjust="0"/>
  </p:normalViewPr>
  <p:slideViewPr>
    <p:cSldViewPr snapToGrid="0">
      <p:cViewPr varScale="1">
        <p:scale>
          <a:sx n="64" d="100"/>
          <a:sy n="64" d="100"/>
        </p:scale>
        <p:origin x="18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2FE6F-241F-44BC-AA8F-297CFDA87A99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71DC4-12CB-4132-B1FC-45B6C7EDB2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23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1DC4-12CB-4132-B1FC-45B6C7EDB2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77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1DC4-12CB-4132-B1FC-45B6C7EDB27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35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1DC4-12CB-4132-B1FC-45B6C7EDB2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14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1DC4-12CB-4132-B1FC-45B6C7EDB2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814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1DC4-12CB-4132-B1FC-45B6C7EDB27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12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1DC4-12CB-4132-B1FC-45B6C7EDB27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66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143F3-DDA2-4832-80F5-D1B0A0C76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19BA4A-3247-4F1F-B8C4-F10F914D5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08EB4-1993-4C5B-A767-5A2255DB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EDB-7C44-475B-91C5-E3F45CE23A01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8683F-C02A-437B-882E-5DF33FF9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A0B05-2414-4F38-A0B6-B0503A78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B5C8-1253-40EA-93A7-AB411C49C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39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3AB15-B877-49DA-A5AB-50A2C1BF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002F6D-60BD-45DC-AE2E-838658FA0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4EA03-E262-43E2-AD58-40ABC072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EDB-7C44-475B-91C5-E3F45CE23A01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674BE-CEB9-45AA-88C4-4CEF7A15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2BFA29-1B3C-4148-AF13-9838B563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B5C8-1253-40EA-93A7-AB411C49C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77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B97857-0260-4E71-A898-F5FCE6C8A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311099-98B0-498B-BFC0-96AD76043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75809-526A-4AB5-8201-6C57A576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EDB-7C44-475B-91C5-E3F45CE23A01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785C4-0E3E-4C00-BB5A-393459E4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EE3E1-ACCE-42C9-B4D1-D2076037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B5C8-1253-40EA-93A7-AB411C49C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1D26C-63BD-44AB-947E-68EF4B88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DEF5C-0327-4F8E-B27F-F7EC64066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4C1FF-1E09-4203-86B8-95572F0A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EDB-7C44-475B-91C5-E3F45CE23A01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E63A7-EAB3-4A48-B279-5F97AD9D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8BE84-4DAC-4371-A7FC-9972B266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B5C8-1253-40EA-93A7-AB411C49C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09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B7DED-1A01-4CA7-8EBE-DAA4C9E5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A70D5B-C5DC-4712-8CBC-B322CB30C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79299-77CA-43B2-97E7-9493307B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EDB-7C44-475B-91C5-E3F45CE23A01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A8DCC-23BF-4986-891C-A634A19A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F7BDC-7EF6-4446-B806-4E4651FF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B5C8-1253-40EA-93A7-AB411C49C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7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F4CAA-850C-49E3-B2C4-60523530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89D4B-ED11-4024-BA9D-7150738FC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77310C-F614-488B-A22C-890364C88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C1FD99-D6BC-43BB-B4CB-2B870751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EDB-7C44-475B-91C5-E3F45CE23A01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09939-4588-4731-83CA-CB9E69BC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42FB7-6DBC-452A-8714-559C0BDD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B5C8-1253-40EA-93A7-AB411C49C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66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B1CFA-F08F-4526-B3AE-D6AEDC73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5DEE09-219C-4E96-8BB0-A1CDCDAAD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849DBA-5AC2-48D5-ADAB-CBB3175D9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0E06F3-43B3-4090-B3E4-0CA73A944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429B85-1DA2-449D-AD40-96D9FA320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593D3B-A8B2-48DB-A241-2B5C199D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EDB-7C44-475B-91C5-E3F45CE23A01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B6F112-EC17-4D93-8E83-0C4DC7D4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6F99C5-B123-4A91-B5AB-699898C2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B5C8-1253-40EA-93A7-AB411C49C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4EA00-AED2-4218-BD8E-68400108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2D1D84-5FCF-40F9-B7E1-4D54AC10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EDB-7C44-475B-91C5-E3F45CE23A01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70E11D-EC73-46C1-AF0E-C54E6F7F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D7B56C-DBBE-473A-B30F-986E0E80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B5C8-1253-40EA-93A7-AB411C49C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37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01198E-D0F9-4F17-8742-B5ED02B5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EDB-7C44-475B-91C5-E3F45CE23A01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6B1E05-5BDD-4916-BE55-825FD8B2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C85320-5CFF-4266-AE3F-61EA3583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B5C8-1253-40EA-93A7-AB411C49C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5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8E322-AB45-4D54-ABE1-E6BD88E3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6A0135-5530-435D-B776-025E96BE6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DA6A31-D4CF-4C56-8E52-71ECE2C6C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55F2C1-7C34-4589-91F8-351D4675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EDB-7C44-475B-91C5-E3F45CE23A01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492C5-222B-4AF9-8ECC-477C4D39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8CC16F-5AEA-42C9-A6C1-1A9C605C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B5C8-1253-40EA-93A7-AB411C49C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9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6D9A4-BC57-4962-8851-B9091226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BBAB19-2B7A-4D46-81BA-360C6AA0B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8E1EB7-8F05-458E-B415-E44058FC2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16F74D-BD9C-416D-B8ED-B14FCE26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CEDB-7C44-475B-91C5-E3F45CE23A01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CDEC32-0708-42F5-9137-76536619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3077A2-D861-4B7C-B06E-9059F748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4B5C8-1253-40EA-93A7-AB411C49C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2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D9F103-FDAC-47AD-B53F-3CA76E93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2DCF59-BD88-46B5-85C7-CBBFAE9B3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5BC19-B570-49CD-A16D-9F4E7B44D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5CEDB-7C44-475B-91C5-E3F45CE23A01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17BD48-12B2-4BA9-829A-031D6AEB0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98529-1F6E-4952-95BD-09FC4C7FC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4B5C8-1253-40EA-93A7-AB411C49C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37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4108FDB-2255-460C-9525-71CAF8D6F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785" y="5830"/>
            <a:ext cx="12379569" cy="684633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013477F-7A71-4118-B405-2DB9C706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223" y="1841827"/>
            <a:ext cx="4929554" cy="1325563"/>
          </a:xfrm>
        </p:spPr>
        <p:txBody>
          <a:bodyPr>
            <a:normAutofit fontScale="90000"/>
          </a:bodyPr>
          <a:lstStyle/>
          <a:p>
            <a:r>
              <a:rPr lang="ja-JP" altLang="en-US" sz="6700" dirty="0">
                <a:solidFill>
                  <a:schemeClr val="bg1"/>
                </a:solidFill>
              </a:rPr>
              <a:t>ロベールの旅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1C858-26D2-437A-844E-800749A7B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0987"/>
            <a:ext cx="10515600" cy="1839425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ジャンル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</a:rPr>
              <a:t>ARPG</a:t>
            </a:r>
          </a:p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ターゲト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</a:rPr>
              <a:t>6</a:t>
            </a:r>
            <a:r>
              <a:rPr lang="ja-JP" altLang="en-US" sz="2400" dirty="0">
                <a:solidFill>
                  <a:schemeClr val="bg1"/>
                </a:solidFill>
              </a:rPr>
              <a:t>歳以上男性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プレイ</a:t>
            </a:r>
            <a:r>
              <a:rPr lang="zh-CN" altLang="en-US" sz="2400" dirty="0">
                <a:solidFill>
                  <a:schemeClr val="bg1"/>
                </a:solidFill>
              </a:rPr>
              <a:t>入数：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ja-JP" altLang="en-US" sz="2400" dirty="0">
                <a:solidFill>
                  <a:schemeClr val="bg1"/>
                </a:solidFill>
              </a:rPr>
              <a:t>人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対応機種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</a:rPr>
              <a:t>PC-</a:t>
            </a:r>
            <a:r>
              <a:rPr lang="ja-JP" altLang="en-US" sz="2400" dirty="0">
                <a:solidFill>
                  <a:schemeClr val="bg1"/>
                </a:solidFill>
              </a:rPr>
              <a:t>キーボードマウス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499C0B-83D3-4100-94BF-4E97E654BB13}"/>
              </a:ext>
            </a:extLst>
          </p:cNvPr>
          <p:cNvSpPr txBox="1"/>
          <p:nvPr/>
        </p:nvSpPr>
        <p:spPr>
          <a:xfrm>
            <a:off x="6296628" y="2905779"/>
            <a:ext cx="589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chemeClr val="bg1"/>
                </a:solidFill>
              </a:rPr>
              <a:t>―</a:t>
            </a:r>
            <a:r>
              <a:rPr lang="ja-JP" altLang="en-US" sz="2800" dirty="0">
                <a:solidFill>
                  <a:schemeClr val="bg1"/>
                </a:solidFill>
              </a:rPr>
              <a:t>ファンタジー世界での探索と成長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56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DA79E4C-22C0-4A96-B7BE-DE9C4691DCC6}"/>
              </a:ext>
            </a:extLst>
          </p:cNvPr>
          <p:cNvSpPr/>
          <p:nvPr/>
        </p:nvSpPr>
        <p:spPr>
          <a:xfrm>
            <a:off x="6002221" y="2718047"/>
            <a:ext cx="5767751" cy="37882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87D8D84-42B0-4BCD-8946-6B360C1BEFDC}"/>
              </a:ext>
            </a:extLst>
          </p:cNvPr>
          <p:cNvSpPr/>
          <p:nvPr/>
        </p:nvSpPr>
        <p:spPr>
          <a:xfrm>
            <a:off x="375138" y="334961"/>
            <a:ext cx="11441723" cy="191086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B25D7-FEF4-4A73-A4F6-B52C7915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015" y="441157"/>
            <a:ext cx="10515600" cy="1289539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ja-JP" altLang="en-US" dirty="0"/>
              <a:t>タイトルはゲームの</a:t>
            </a:r>
            <a:r>
              <a:rPr lang="en-US" altLang="ja-JP" dirty="0"/>
              <a:t>2</a:t>
            </a:r>
            <a:r>
              <a:rPr lang="ja-JP" altLang="en-US" dirty="0"/>
              <a:t>つの部分を指している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8E0F56-7882-4010-89A6-4AE07DD7DD3B}"/>
              </a:ext>
            </a:extLst>
          </p:cNvPr>
          <p:cNvSpPr txBox="1"/>
          <p:nvPr/>
        </p:nvSpPr>
        <p:spPr>
          <a:xfrm>
            <a:off x="7725506" y="562707"/>
            <a:ext cx="1688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/>
              <a:t>主人公名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E3E687-50B8-45F2-87F9-C7E7E0294EC1}"/>
              </a:ext>
            </a:extLst>
          </p:cNvPr>
          <p:cNvSpPr txBox="1"/>
          <p:nvPr/>
        </p:nvSpPr>
        <p:spPr>
          <a:xfrm>
            <a:off x="9765323" y="562707"/>
            <a:ext cx="2110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キャラ育成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826E94-8A33-4CD8-8AD5-961159406987}"/>
              </a:ext>
            </a:extLst>
          </p:cNvPr>
          <p:cNvSpPr txBox="1"/>
          <p:nvPr/>
        </p:nvSpPr>
        <p:spPr>
          <a:xfrm>
            <a:off x="7936525" y="1416949"/>
            <a:ext cx="996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2800" dirty="0"/>
              <a:t>旅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FE013-989E-429A-AD3C-125BEF7572B4}"/>
              </a:ext>
            </a:extLst>
          </p:cNvPr>
          <p:cNvSpPr txBox="1"/>
          <p:nvPr/>
        </p:nvSpPr>
        <p:spPr>
          <a:xfrm>
            <a:off x="10111154" y="1416949"/>
            <a:ext cx="996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探索</a:t>
            </a:r>
            <a:endParaRPr lang="zh-CN" altLang="en-US" sz="28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776E5CD-A7EA-4BAD-9252-288C971833DE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9413630" y="824317"/>
            <a:ext cx="35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74FE674-A05B-4A38-BDF8-E7979D6F8210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9413630" y="824317"/>
            <a:ext cx="351693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5770E59-1C57-4415-BE73-C6EE27564158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8932986" y="1678559"/>
            <a:ext cx="1178168" cy="0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92058C9-2299-4B80-8F7D-04E997A3AACD}"/>
              </a:ext>
            </a:extLst>
          </p:cNvPr>
          <p:cNvSpPr/>
          <p:nvPr/>
        </p:nvSpPr>
        <p:spPr>
          <a:xfrm>
            <a:off x="328249" y="2734778"/>
            <a:ext cx="5266224" cy="37882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3B32BA2-CAC1-4FD5-8892-3ED008F2AB39}"/>
              </a:ext>
            </a:extLst>
          </p:cNvPr>
          <p:cNvSpPr txBox="1"/>
          <p:nvPr/>
        </p:nvSpPr>
        <p:spPr>
          <a:xfrm>
            <a:off x="1868877" y="2833882"/>
            <a:ext cx="218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ゲーム体験</a:t>
            </a:r>
            <a:endParaRPr lang="zh-CN" altLang="en-US" sz="28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DC09020-78AE-406B-8AC8-F36AB767F244}"/>
              </a:ext>
            </a:extLst>
          </p:cNvPr>
          <p:cNvSpPr txBox="1"/>
          <p:nvPr/>
        </p:nvSpPr>
        <p:spPr>
          <a:xfrm>
            <a:off x="422028" y="3414496"/>
            <a:ext cx="50643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ja-JP" altLang="en-US" sz="2800" dirty="0"/>
              <a:t>探索のサスペンスと新鮮さ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綺麗な風景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爽快なアクション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操作キャラ強くなるの成長</a:t>
            </a:r>
            <a:endParaRPr lang="en-US" altLang="ja-JP" sz="2800" dirty="0"/>
          </a:p>
          <a:p>
            <a:endParaRPr lang="en-US" altLang="zh-CN" sz="2800" dirty="0"/>
          </a:p>
          <a:p>
            <a:r>
              <a:rPr lang="ja-JP" altLang="en-US" sz="2800" dirty="0"/>
              <a:t>ターゲットの好奇心と闘争心を満足</a:t>
            </a:r>
            <a:endParaRPr lang="en-US" altLang="zh-CN" sz="2800" dirty="0"/>
          </a:p>
        </p:txBody>
      </p:sp>
      <p:sp>
        <p:nvSpPr>
          <p:cNvPr id="50" name="内容占位符 2">
            <a:extLst>
              <a:ext uri="{FF2B5EF4-FFF2-40B4-BE49-F238E27FC236}">
                <a16:creationId xmlns:a16="http://schemas.microsoft.com/office/drawing/2014/main" id="{95526F99-0D38-48D4-B779-4C133217E63F}"/>
              </a:ext>
            </a:extLst>
          </p:cNvPr>
          <p:cNvSpPr txBox="1">
            <a:spLocks/>
          </p:cNvSpPr>
          <p:nvPr/>
        </p:nvSpPr>
        <p:spPr>
          <a:xfrm>
            <a:off x="7769468" y="2833882"/>
            <a:ext cx="2233247" cy="600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どうして</a:t>
            </a:r>
            <a:r>
              <a:rPr lang="en-US" altLang="zh-CN" dirty="0"/>
              <a:t>PC?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70F7BF0-E711-4070-9ECA-E073518F6E51}"/>
              </a:ext>
            </a:extLst>
          </p:cNvPr>
          <p:cNvSpPr txBox="1"/>
          <p:nvPr/>
        </p:nvSpPr>
        <p:spPr>
          <a:xfrm>
            <a:off x="6096000" y="3356027"/>
            <a:ext cx="56739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PC</a:t>
            </a:r>
            <a:r>
              <a:rPr lang="ja-JP" altLang="en-US" sz="2800" dirty="0"/>
              <a:t>ゲーム市場は世界範囲で広い。だくさんの大手会社もゲームを</a:t>
            </a:r>
            <a:r>
              <a:rPr lang="en-US" altLang="ja-JP" sz="2800" dirty="0"/>
              <a:t>PC</a:t>
            </a:r>
            <a:r>
              <a:rPr lang="ja-JP" altLang="en-US" sz="2800" dirty="0"/>
              <a:t>に移植する。</a:t>
            </a:r>
            <a:endParaRPr lang="en-US" altLang="zh-CN" sz="2800" dirty="0"/>
          </a:p>
          <a:p>
            <a:pPr marL="514350" indent="-514350">
              <a:buAutoNum type="arabicPeriod"/>
            </a:pPr>
            <a:r>
              <a:rPr lang="ja-JP" altLang="en-US" sz="2800" dirty="0"/>
              <a:t>コントロールのボタンは圧倒的少ない。複数の機能を一つのボタンに設置すて、プレイが不便になるゲームもある。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3941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DA79E4C-22C0-4A96-B7BE-DE9C4691DCC6}"/>
              </a:ext>
            </a:extLst>
          </p:cNvPr>
          <p:cNvSpPr/>
          <p:nvPr/>
        </p:nvSpPr>
        <p:spPr>
          <a:xfrm>
            <a:off x="37212" y="2132282"/>
            <a:ext cx="3718188" cy="20454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FD0A0BEE-6F84-4572-9F15-64D2340448AF}"/>
              </a:ext>
            </a:extLst>
          </p:cNvPr>
          <p:cNvSpPr/>
          <p:nvPr/>
        </p:nvSpPr>
        <p:spPr>
          <a:xfrm rot="1807220">
            <a:off x="7450626" y="2640040"/>
            <a:ext cx="845916" cy="4207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5459D28-EC41-44AF-A7D1-187C5289C415}"/>
              </a:ext>
            </a:extLst>
          </p:cNvPr>
          <p:cNvSpPr txBox="1"/>
          <p:nvPr/>
        </p:nvSpPr>
        <p:spPr>
          <a:xfrm>
            <a:off x="611688" y="2308713"/>
            <a:ext cx="256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/>
              <a:t>新エリア解放</a:t>
            </a:r>
            <a:endParaRPr lang="zh-CN" altLang="en-US" sz="2800" dirty="0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F6AE9160-E295-404A-B722-AF49917D10B2}"/>
              </a:ext>
            </a:extLst>
          </p:cNvPr>
          <p:cNvSpPr/>
          <p:nvPr/>
        </p:nvSpPr>
        <p:spPr>
          <a:xfrm rot="9689765">
            <a:off x="6597928" y="4640315"/>
            <a:ext cx="845916" cy="4207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80DA9BEA-8153-4343-B2D1-9C202A3609DF}"/>
              </a:ext>
            </a:extLst>
          </p:cNvPr>
          <p:cNvSpPr/>
          <p:nvPr/>
        </p:nvSpPr>
        <p:spPr>
          <a:xfrm rot="19870697">
            <a:off x="3799792" y="2567483"/>
            <a:ext cx="845916" cy="4207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37F3A335-98F0-40DD-B5D2-1ABFB5931000}"/>
              </a:ext>
            </a:extLst>
          </p:cNvPr>
          <p:cNvSpPr/>
          <p:nvPr/>
        </p:nvSpPr>
        <p:spPr>
          <a:xfrm rot="13439278">
            <a:off x="3739679" y="3960198"/>
            <a:ext cx="845916" cy="4207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标题 1">
            <a:extLst>
              <a:ext uri="{FF2B5EF4-FFF2-40B4-BE49-F238E27FC236}">
                <a16:creationId xmlns:a16="http://schemas.microsoft.com/office/drawing/2014/main" id="{4BAB10C4-13FB-4B96-ADE3-BC4CF161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sz="4400" dirty="0"/>
              <a:t>ゲーム</a:t>
            </a:r>
            <a:r>
              <a:rPr lang="ja-JP" altLang="en-US" dirty="0"/>
              <a:t>の</a:t>
            </a:r>
            <a:r>
              <a:rPr lang="ja-JP" altLang="en-US" sz="4400" dirty="0"/>
              <a:t>流れ</a:t>
            </a:r>
            <a:endParaRPr lang="zh-CN" altLang="en-US" sz="4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1C203D8-6D7D-4561-86BE-DB3EA48C4B11}"/>
              </a:ext>
            </a:extLst>
          </p:cNvPr>
          <p:cNvSpPr txBox="1"/>
          <p:nvPr/>
        </p:nvSpPr>
        <p:spPr>
          <a:xfrm>
            <a:off x="402542" y="3027379"/>
            <a:ext cx="29875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ダッシュ、登り、泳ぎ、障害物破壊</a:t>
            </a:r>
            <a:endParaRPr lang="en-US" altLang="zh-CN" sz="2400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FF9D7C3-B420-477B-98EF-52E774E0B53D}"/>
              </a:ext>
            </a:extLst>
          </p:cNvPr>
          <p:cNvSpPr/>
          <p:nvPr/>
        </p:nvSpPr>
        <p:spPr>
          <a:xfrm>
            <a:off x="4325246" y="-7443"/>
            <a:ext cx="3718188" cy="253419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8622692-7995-4043-9BB1-9E89E4590BAD}"/>
              </a:ext>
            </a:extLst>
          </p:cNvPr>
          <p:cNvSpPr txBox="1"/>
          <p:nvPr/>
        </p:nvSpPr>
        <p:spPr>
          <a:xfrm>
            <a:off x="5187172" y="184048"/>
            <a:ext cx="1994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探索</a:t>
            </a:r>
            <a:endParaRPr lang="zh-CN" altLang="en-US" sz="2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3225A47-B371-4AC5-9B7B-BE1965A8EAE9}"/>
              </a:ext>
            </a:extLst>
          </p:cNvPr>
          <p:cNvSpPr txBox="1"/>
          <p:nvPr/>
        </p:nvSpPr>
        <p:spPr>
          <a:xfrm>
            <a:off x="4690576" y="718785"/>
            <a:ext cx="2987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分かれ道、回り道、一方通行のドア、異なる景色、重い場から軽い場の移行</a:t>
            </a:r>
            <a:endParaRPr lang="en-US" altLang="zh-CN" sz="2400" dirty="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AE5C7E9-5DA5-4C61-AA5A-DE95FE61BCA4}"/>
              </a:ext>
            </a:extLst>
          </p:cNvPr>
          <p:cNvSpPr/>
          <p:nvPr/>
        </p:nvSpPr>
        <p:spPr>
          <a:xfrm>
            <a:off x="8322127" y="1675050"/>
            <a:ext cx="3718188" cy="20287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D917123-6BA7-4227-AAB6-108328312550}"/>
              </a:ext>
            </a:extLst>
          </p:cNvPr>
          <p:cNvSpPr txBox="1"/>
          <p:nvPr/>
        </p:nvSpPr>
        <p:spPr>
          <a:xfrm>
            <a:off x="9184053" y="1830912"/>
            <a:ext cx="1994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収穫</a:t>
            </a:r>
            <a:endParaRPr lang="zh-CN" altLang="en-US" sz="2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ED377C3-C01D-49CB-9771-059AB6278D23}"/>
              </a:ext>
            </a:extLst>
          </p:cNvPr>
          <p:cNvSpPr txBox="1"/>
          <p:nvPr/>
        </p:nvSpPr>
        <p:spPr>
          <a:xfrm>
            <a:off x="8687457" y="2407199"/>
            <a:ext cx="2987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装備、スキル、強化素材、道を開く鍵かヒント</a:t>
            </a:r>
            <a:endParaRPr lang="en-US" altLang="zh-CN" sz="2400" dirty="0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135D9FA-5C48-4A23-8496-07652B018FA3}"/>
              </a:ext>
            </a:extLst>
          </p:cNvPr>
          <p:cNvSpPr/>
          <p:nvPr/>
        </p:nvSpPr>
        <p:spPr>
          <a:xfrm>
            <a:off x="7501424" y="4408782"/>
            <a:ext cx="3718188" cy="20748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8B4C928-5635-4BEC-B6A7-8D17B98606D7}"/>
              </a:ext>
            </a:extLst>
          </p:cNvPr>
          <p:cNvSpPr txBox="1"/>
          <p:nvPr/>
        </p:nvSpPr>
        <p:spPr>
          <a:xfrm>
            <a:off x="8366025" y="4583072"/>
            <a:ext cx="1994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キャラ育成</a:t>
            </a:r>
            <a:endParaRPr lang="zh-CN" altLang="en-US" sz="28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1BEF8C4-802C-40E3-965F-675C61C02EDB}"/>
              </a:ext>
            </a:extLst>
          </p:cNvPr>
          <p:cNvSpPr txBox="1"/>
          <p:nvPr/>
        </p:nvSpPr>
        <p:spPr>
          <a:xfrm>
            <a:off x="7866754" y="5158339"/>
            <a:ext cx="2987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装備システム、育成システム、鍛冶システム</a:t>
            </a:r>
            <a:endParaRPr lang="en-US" altLang="zh-CN" sz="2400" dirty="0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E1662352-7689-4B72-816B-4AF1A9F0B408}"/>
              </a:ext>
            </a:extLst>
          </p:cNvPr>
          <p:cNvSpPr/>
          <p:nvPr/>
        </p:nvSpPr>
        <p:spPr>
          <a:xfrm>
            <a:off x="2831482" y="4567796"/>
            <a:ext cx="3718188" cy="22902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4E4500B-A810-4731-A675-D5A848D8B622}"/>
              </a:ext>
            </a:extLst>
          </p:cNvPr>
          <p:cNvSpPr txBox="1"/>
          <p:nvPr/>
        </p:nvSpPr>
        <p:spPr>
          <a:xfrm>
            <a:off x="3169275" y="4678790"/>
            <a:ext cx="3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フィードバック</a:t>
            </a:r>
            <a:endParaRPr lang="zh-CN" altLang="en-US" sz="28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9D9EB39-82E6-47B5-940E-1E591D4EACC3}"/>
              </a:ext>
            </a:extLst>
          </p:cNvPr>
          <p:cNvSpPr txBox="1"/>
          <p:nvPr/>
        </p:nvSpPr>
        <p:spPr>
          <a:xfrm>
            <a:off x="3062204" y="5223894"/>
            <a:ext cx="3255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エリア</a:t>
            </a:r>
            <a:r>
              <a:rPr lang="en-US" altLang="ja-JP" sz="2400" dirty="0"/>
              <a:t>boss</a:t>
            </a:r>
            <a:r>
              <a:rPr lang="ja-JP" altLang="en-US" sz="2400" dirty="0"/>
              <a:t>、野良の挑戦</a:t>
            </a:r>
            <a:r>
              <a:rPr lang="en-US" altLang="ja-JP" sz="2400" dirty="0"/>
              <a:t>boss</a:t>
            </a:r>
            <a:r>
              <a:rPr lang="zh-CN" altLang="en-US" sz="2400" dirty="0"/>
              <a:t>、</a:t>
            </a:r>
            <a:r>
              <a:rPr lang="ja-JP" altLang="en-US" sz="2400" dirty="0"/>
              <a:t>高ダメージ挑戦、レコード、自由な高レベルルート</a:t>
            </a:r>
            <a:endParaRPr lang="en-US" altLang="zh-CN" sz="2400" dirty="0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A93E831A-A581-4FF9-808D-C19D5EB96FA0}"/>
              </a:ext>
            </a:extLst>
          </p:cNvPr>
          <p:cNvSpPr/>
          <p:nvPr/>
        </p:nvSpPr>
        <p:spPr>
          <a:xfrm rot="6370478">
            <a:off x="7710583" y="3783808"/>
            <a:ext cx="845916" cy="42073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84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AC07B-4BA9-41E9-BB0D-C105A98F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ゲーム特徴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06C40-B1AC-43E7-8F45-B11B432B5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17206"/>
            <a:ext cx="6732000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 dirty="0"/>
              <a:t>爽快な戦い</a:t>
            </a:r>
            <a:endParaRPr lang="en-US" altLang="zh-CN" sz="3200" dirty="0"/>
          </a:p>
          <a:p>
            <a:pPr marL="0" indent="0">
              <a:buNone/>
            </a:pPr>
            <a:r>
              <a:rPr lang="ja-JP" altLang="en-US" dirty="0"/>
              <a:t>大体のスキルの予備動作と停止動作が短い、停止動作一部スキップ可能。代わりにクール時間がある。プレイヤは連続で複数異なるボタンを入力して、熱い戦闘を体験する。</a:t>
            </a:r>
            <a:endParaRPr lang="en-US" altLang="ja-JP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FB86C5-EC75-4505-9DAD-EB73D4CFDA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3" t="-2965" r="12153" b="2965"/>
          <a:stretch/>
        </p:blipFill>
        <p:spPr>
          <a:xfrm>
            <a:off x="7690799" y="4182269"/>
            <a:ext cx="1514686" cy="15051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0F2350-7189-4B71-9EBF-C86E0A8105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9" b="4862"/>
          <a:stretch/>
        </p:blipFill>
        <p:spPr>
          <a:xfrm>
            <a:off x="10677314" y="4182269"/>
            <a:ext cx="1514686" cy="1505160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C42A1DC5-0C0E-4114-A271-8E159CE549AC}"/>
              </a:ext>
            </a:extLst>
          </p:cNvPr>
          <p:cNvSpPr/>
          <p:nvPr/>
        </p:nvSpPr>
        <p:spPr>
          <a:xfrm>
            <a:off x="9539870" y="4790382"/>
            <a:ext cx="845916" cy="42073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56B2CE-C035-4AB6-ABCF-3C486D1A53E4}"/>
              </a:ext>
            </a:extLst>
          </p:cNvPr>
          <p:cNvSpPr txBox="1"/>
          <p:nvPr/>
        </p:nvSpPr>
        <p:spPr>
          <a:xfrm>
            <a:off x="9205485" y="4018905"/>
            <a:ext cx="1514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切り替え早い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2F0FA4-1346-4B5B-A81C-E8CCECFE5F3B}"/>
              </a:ext>
            </a:extLst>
          </p:cNvPr>
          <p:cNvSpPr txBox="1"/>
          <p:nvPr/>
        </p:nvSpPr>
        <p:spPr>
          <a:xfrm>
            <a:off x="838200" y="1825200"/>
            <a:ext cx="6973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/>
            </a:lvl1pPr>
          </a:lstStyle>
          <a:p>
            <a:r>
              <a:rPr lang="ja-JP" altLang="en-US" dirty="0"/>
              <a:t>有限の視野</a:t>
            </a:r>
          </a:p>
          <a:p>
            <a:r>
              <a:rPr lang="ja-JP" altLang="en-US" sz="2800" dirty="0"/>
              <a:t>視野は障害物に遮断される。これにより、ドーアとかの狭いところを通る時緊張感と求知心が感じる。ロードなしの多層地図のデザインも可能になる。 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987B16-4D1E-4E0A-A904-1D1B96878B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74" r="8255"/>
          <a:stretch/>
        </p:blipFill>
        <p:spPr>
          <a:xfrm>
            <a:off x="7690800" y="1838645"/>
            <a:ext cx="4501200" cy="168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8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AC07B-4BA9-41E9-BB0D-C105A98F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ゲーム特徴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06C40-B1AC-43E7-8F45-B11B432B5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73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積極的な攻撃を励むスタン機能</a:t>
            </a:r>
            <a:endParaRPr lang="en-US" altLang="zh-CN" sz="3200" dirty="0"/>
          </a:p>
          <a:p>
            <a:pPr marL="0" indent="0">
              <a:buNone/>
            </a:pPr>
            <a:r>
              <a:rPr lang="ja-JP" altLang="en-US" dirty="0"/>
              <a:t>連続攻撃すると、敵がスタンになて、しばらく動けなくなれる。スタン中の敵を攻撃すれば、さらにスタン時間が伸ばせる。スタンになる難易度は敵によって違う。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412A91-FCC4-4710-BD6B-25C21DE5C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470" y="1825625"/>
            <a:ext cx="2353003" cy="2124371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3CD500F-DC86-43C4-8ADF-62F136ADE193}"/>
              </a:ext>
            </a:extLst>
          </p:cNvPr>
          <p:cNvSpPr txBox="1">
            <a:spLocks/>
          </p:cNvSpPr>
          <p:nvPr/>
        </p:nvSpPr>
        <p:spPr>
          <a:xfrm>
            <a:off x="838199" y="4783026"/>
            <a:ext cx="673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3200" dirty="0"/>
              <a:t>華麗なスキル</a:t>
            </a:r>
            <a:endParaRPr lang="en-US" altLang="zh-CN" sz="3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色とりどり、形さまざまなスキルある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A616A5-5086-487F-9D07-C19956DCD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470" y="4389486"/>
            <a:ext cx="2219635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E799663-25C8-4A3C-AA92-F109F0F3DB5D}"/>
              </a:ext>
            </a:extLst>
          </p:cNvPr>
          <p:cNvSpPr/>
          <p:nvPr/>
        </p:nvSpPr>
        <p:spPr>
          <a:xfrm>
            <a:off x="9708360" y="506591"/>
            <a:ext cx="2101939" cy="257857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2A3A057-72ED-48A0-92F0-D7A7D9E64B00}"/>
              </a:ext>
            </a:extLst>
          </p:cNvPr>
          <p:cNvSpPr/>
          <p:nvPr/>
        </p:nvSpPr>
        <p:spPr>
          <a:xfrm>
            <a:off x="84180" y="4491986"/>
            <a:ext cx="2607270" cy="210558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4C73780-0BFA-4A04-A2BD-01DCC39AFE6D}"/>
              </a:ext>
            </a:extLst>
          </p:cNvPr>
          <p:cNvSpPr/>
          <p:nvPr/>
        </p:nvSpPr>
        <p:spPr>
          <a:xfrm>
            <a:off x="66933" y="1446299"/>
            <a:ext cx="2519735" cy="248909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2D54EB5-9864-4117-A4D4-08B436062A21}"/>
              </a:ext>
            </a:extLst>
          </p:cNvPr>
          <p:cNvSpPr/>
          <p:nvPr/>
        </p:nvSpPr>
        <p:spPr>
          <a:xfrm>
            <a:off x="3959337" y="161839"/>
            <a:ext cx="5531904" cy="18214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6D10E788-1FB6-4DCF-8A80-2EB70B6F5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861" y="2230497"/>
            <a:ext cx="6282000" cy="352242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D4404D5-7F29-4C2F-A90D-58174449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ゲーム画面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BFE102-8C1F-4781-A676-137AA4F22E69}"/>
              </a:ext>
            </a:extLst>
          </p:cNvPr>
          <p:cNvSpPr/>
          <p:nvPr/>
        </p:nvSpPr>
        <p:spPr>
          <a:xfrm>
            <a:off x="2989385" y="2203938"/>
            <a:ext cx="2919046" cy="574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107A94-CD02-4A9A-826D-835ED3E815D6}"/>
              </a:ext>
            </a:extLst>
          </p:cNvPr>
          <p:cNvSpPr/>
          <p:nvPr/>
        </p:nvSpPr>
        <p:spPr>
          <a:xfrm>
            <a:off x="7982052" y="2203938"/>
            <a:ext cx="1254824" cy="1008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3B9016-3EC5-4AF6-A2A0-22EBD82B6FDE}"/>
              </a:ext>
            </a:extLst>
          </p:cNvPr>
          <p:cNvSpPr/>
          <p:nvPr/>
        </p:nvSpPr>
        <p:spPr>
          <a:xfrm>
            <a:off x="2955123" y="5205046"/>
            <a:ext cx="1569985" cy="574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3B77E2-750A-46D3-857E-186ACC0DCDD5}"/>
              </a:ext>
            </a:extLst>
          </p:cNvPr>
          <p:cNvSpPr txBox="1"/>
          <p:nvPr/>
        </p:nvSpPr>
        <p:spPr>
          <a:xfrm>
            <a:off x="174732" y="1475630"/>
            <a:ext cx="2390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ステータス</a:t>
            </a:r>
            <a:endParaRPr lang="en-US" altLang="zh-CN" sz="2800" dirty="0"/>
          </a:p>
          <a:p>
            <a:r>
              <a:rPr lang="en-US" altLang="zh-CN" sz="2400" dirty="0"/>
              <a:t>HP</a:t>
            </a:r>
            <a:r>
              <a:rPr lang="zh-CN" altLang="en-US" sz="2400" dirty="0"/>
              <a:t>、</a:t>
            </a:r>
            <a:r>
              <a:rPr lang="en-US" altLang="zh-CN" sz="2400" dirty="0"/>
              <a:t>MP</a:t>
            </a:r>
            <a:r>
              <a:rPr lang="zh-CN" altLang="en-US" sz="2400" dirty="0"/>
              <a:t>、</a:t>
            </a:r>
            <a:r>
              <a:rPr lang="en-US" altLang="zh-CN" sz="2400" dirty="0"/>
              <a:t>BUFF</a:t>
            </a:r>
            <a:r>
              <a:rPr lang="ja-JP" altLang="en-US" sz="2400" dirty="0"/>
              <a:t>のゲージ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HP</a:t>
            </a:r>
            <a:r>
              <a:rPr lang="ja-JP" altLang="en-US" sz="2400" dirty="0"/>
              <a:t>０になると死亡、前の回復ポイントで復活。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51981D-DD78-4084-8E1F-99AE25432168}"/>
              </a:ext>
            </a:extLst>
          </p:cNvPr>
          <p:cNvSpPr txBox="1"/>
          <p:nvPr/>
        </p:nvSpPr>
        <p:spPr>
          <a:xfrm>
            <a:off x="84180" y="4491987"/>
            <a:ext cx="26220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アイテム</a:t>
            </a:r>
            <a:endParaRPr lang="en-US" altLang="zh-CN" sz="2800" dirty="0"/>
          </a:p>
          <a:p>
            <a:r>
              <a:rPr lang="ja-JP" altLang="en-US" sz="2400" dirty="0"/>
              <a:t>対応ボタン押してアイテムを使う。クール中は黒くなり使えない。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9FD2BF-3429-4C6B-89F5-C729E7AD7B6B}"/>
              </a:ext>
            </a:extLst>
          </p:cNvPr>
          <p:cNvSpPr txBox="1"/>
          <p:nvPr/>
        </p:nvSpPr>
        <p:spPr>
          <a:xfrm>
            <a:off x="9727885" y="577635"/>
            <a:ext cx="217892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スキル</a:t>
            </a:r>
            <a:endParaRPr lang="en-US" altLang="zh-CN" sz="2800" dirty="0"/>
          </a:p>
          <a:p>
            <a:r>
              <a:rPr lang="ja-JP" altLang="en-US" sz="2400" dirty="0"/>
              <a:t>対応ボタン押してスキルを使う。クール中は黒くなり使えない。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CE04BF-CA1A-42B7-92A2-80302CAE8C16}"/>
              </a:ext>
            </a:extLst>
          </p:cNvPr>
          <p:cNvSpPr txBox="1"/>
          <p:nvPr/>
        </p:nvSpPr>
        <p:spPr>
          <a:xfrm>
            <a:off x="10154909" y="5089285"/>
            <a:ext cx="203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操作キャラ</a:t>
            </a:r>
            <a:endParaRPr lang="en-US" altLang="zh-CN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8AAFB0-B70A-4137-BF16-287652DB9D71}"/>
              </a:ext>
            </a:extLst>
          </p:cNvPr>
          <p:cNvSpPr txBox="1"/>
          <p:nvPr/>
        </p:nvSpPr>
        <p:spPr>
          <a:xfrm>
            <a:off x="10328030" y="3772836"/>
            <a:ext cx="186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敵</a:t>
            </a:r>
            <a:endParaRPr lang="en-US" altLang="zh-CN" sz="2800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216DBCC-0661-4EFF-A9E2-80155BB2E817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2565332" y="2491154"/>
            <a:ext cx="424053" cy="1694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925516C-AAAE-41C4-8B9C-F17E41D4C5E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2706188" y="5492261"/>
            <a:ext cx="24893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567F42B-7EFA-44DC-992E-8DE3D4B5307E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>
            <a:off x="9236876" y="1762575"/>
            <a:ext cx="491009" cy="9454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2097FF-92FF-4020-90D0-03542911857E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295293" y="4214841"/>
            <a:ext cx="3859616" cy="11360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808A67D-8865-41B9-85EC-3E320A47DE2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898511" y="4034446"/>
            <a:ext cx="3429519" cy="521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7DAE8B7-F6EE-42E8-8A28-511B93176E19}"/>
              </a:ext>
            </a:extLst>
          </p:cNvPr>
          <p:cNvSpPr txBox="1"/>
          <p:nvPr/>
        </p:nvSpPr>
        <p:spPr>
          <a:xfrm>
            <a:off x="4063810" y="241270"/>
            <a:ext cx="54051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/>
              <a:t>どうして</a:t>
            </a:r>
            <a:r>
              <a:rPr lang="en-US" altLang="ja-JP" sz="2800" dirty="0"/>
              <a:t>2d</a:t>
            </a:r>
            <a:r>
              <a:rPr lang="ja-JP" altLang="en-US" sz="2800" dirty="0"/>
              <a:t>トップダウンビュー</a:t>
            </a:r>
            <a:r>
              <a:rPr lang="en-US" altLang="zh-CN" sz="2800" dirty="0"/>
              <a:t>?</a:t>
            </a:r>
            <a:endParaRPr lang="zh-CN" altLang="en-US" sz="2800" dirty="0"/>
          </a:p>
          <a:p>
            <a:r>
              <a:rPr lang="ja-JP" altLang="en-US" sz="2400" dirty="0"/>
              <a:t>良さ：良い距離感、強い技の圧迫感表現しやすい</a:t>
            </a:r>
            <a:endParaRPr lang="en-US" altLang="zh-CN" sz="2400" dirty="0"/>
          </a:p>
          <a:p>
            <a:r>
              <a:rPr lang="ja-JP" altLang="en-US" sz="2400" dirty="0"/>
              <a:t>悪さ：キャラ動作の感情移入が難しい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278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6E26FF8-6B5A-4A64-BE25-3161DE2B1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672" y="3533172"/>
            <a:ext cx="4072711" cy="23076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3FCFAD0-04E2-4016-B3FF-9DD21ADD4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172" y="325291"/>
            <a:ext cx="4129102" cy="23076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CFF3E5F-F4DF-471E-BAF0-E4B0DEDDB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095" y="3533172"/>
            <a:ext cx="4118179" cy="23076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883B296-1D7F-4ED2-8AA4-6DA11F10C346}"/>
              </a:ext>
            </a:extLst>
          </p:cNvPr>
          <p:cNvSpPr txBox="1"/>
          <p:nvPr/>
        </p:nvSpPr>
        <p:spPr>
          <a:xfrm>
            <a:off x="2121547" y="2690336"/>
            <a:ext cx="3402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メインメニュー</a:t>
            </a:r>
            <a:endParaRPr lang="en-US" altLang="zh-CN" sz="2400" dirty="0"/>
          </a:p>
          <a:p>
            <a:pPr algn="ctr"/>
            <a:r>
              <a:rPr lang="ja-JP" altLang="en-US" dirty="0"/>
              <a:t>セーブなどの基本機能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641079A-9DB6-431B-847A-3D7B85A22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7783" y="376322"/>
            <a:ext cx="4071600" cy="2255413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48D5CE79-2606-41CB-A74D-6D4C07483232}"/>
              </a:ext>
            </a:extLst>
          </p:cNvPr>
          <p:cNvSpPr txBox="1"/>
          <p:nvPr/>
        </p:nvSpPr>
        <p:spPr>
          <a:xfrm>
            <a:off x="6563244" y="2690336"/>
            <a:ext cx="3402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装備メニュー</a:t>
            </a:r>
            <a:endParaRPr lang="en-US" altLang="zh-CN" sz="2400" dirty="0"/>
          </a:p>
          <a:p>
            <a:pPr algn="ctr"/>
            <a:r>
              <a:rPr lang="ja-JP" altLang="en-US" dirty="0"/>
              <a:t>詳細ステータス確認と装備配置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1294DB0-0088-43DB-B6D7-8401C6556433}"/>
              </a:ext>
            </a:extLst>
          </p:cNvPr>
          <p:cNvSpPr txBox="1"/>
          <p:nvPr/>
        </p:nvSpPr>
        <p:spPr>
          <a:xfrm>
            <a:off x="2121548" y="5952501"/>
            <a:ext cx="3402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アイテムメニュー</a:t>
            </a:r>
            <a:endParaRPr lang="en-US" altLang="zh-CN" sz="2400" dirty="0"/>
          </a:p>
          <a:p>
            <a:pPr algn="ctr"/>
            <a:r>
              <a:rPr lang="ja-JP" altLang="en-US" dirty="0"/>
              <a:t>アイテムの配置と使用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76EDDF5-401C-4E6F-A718-9DFC11A471E6}"/>
              </a:ext>
            </a:extLst>
          </p:cNvPr>
          <p:cNvSpPr txBox="1"/>
          <p:nvPr/>
        </p:nvSpPr>
        <p:spPr>
          <a:xfrm>
            <a:off x="6563244" y="5952501"/>
            <a:ext cx="34029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/>
              <a:t>スキルメニュー</a:t>
            </a:r>
            <a:endParaRPr lang="en-US" altLang="zh-CN" sz="2400" dirty="0"/>
          </a:p>
          <a:p>
            <a:pPr algn="ctr"/>
            <a:r>
              <a:rPr lang="ja-JP" altLang="en-US" dirty="0"/>
              <a:t>スキルの配置と使用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39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459</Words>
  <Application>Microsoft Office PowerPoint</Application>
  <PresentationFormat>宽屏</PresentationFormat>
  <Paragraphs>71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ロベールの旅</vt:lpstr>
      <vt:lpstr>PowerPoint 演示文稿</vt:lpstr>
      <vt:lpstr>ゲームの流れ</vt:lpstr>
      <vt:lpstr>ゲーム特徴</vt:lpstr>
      <vt:lpstr>ゲーム特徴</vt:lpstr>
      <vt:lpstr>ゲーム画面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</dc:creator>
  <cp:lastModifiedBy>zz</cp:lastModifiedBy>
  <cp:revision>238</cp:revision>
  <dcterms:created xsi:type="dcterms:W3CDTF">2025-02-14T13:37:38Z</dcterms:created>
  <dcterms:modified xsi:type="dcterms:W3CDTF">2025-06-05T01:37:14Z</dcterms:modified>
</cp:coreProperties>
</file>