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76" r:id="rId4"/>
    <p:sldId id="277" r:id="rId5"/>
    <p:sldId id="278" r:id="rId6"/>
    <p:sldId id="263" r:id="rId7"/>
    <p:sldId id="264" r:id="rId8"/>
    <p:sldId id="267" r:id="rId9"/>
    <p:sldId id="268" r:id="rId10"/>
    <p:sldId id="271" r:id="rId11"/>
    <p:sldId id="273" r:id="rId12"/>
  </p:sldIdLst>
  <p:sldSz cx="9144000" cy="6858000" type="screen4x3"/>
  <p:notesSz cx="6858000" cy="99456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2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903" cy="497426"/>
          </a:xfrm>
          <a:prstGeom prst="rect">
            <a:avLst/>
          </a:prstGeom>
        </p:spPr>
        <p:txBody>
          <a:bodyPr vert="horz" lIns="92403" tIns="46202" rIns="92403" bIns="46202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549" y="1"/>
            <a:ext cx="2971903" cy="497426"/>
          </a:xfrm>
          <a:prstGeom prst="rect">
            <a:avLst/>
          </a:prstGeom>
        </p:spPr>
        <p:txBody>
          <a:bodyPr vert="horz" lIns="92403" tIns="46202" rIns="92403" bIns="46202" rtlCol="0"/>
          <a:lstStyle>
            <a:lvl1pPr algn="r">
              <a:defRPr sz="1200"/>
            </a:lvl1pPr>
          </a:lstStyle>
          <a:p>
            <a:pPr>
              <a:defRPr/>
            </a:pPr>
            <a:fld id="{B1E518CC-4885-4C27-A3DA-89B2A778566E}" type="datetimeFigureOut">
              <a:rPr lang="en-US"/>
              <a:pPr>
                <a:defRPr/>
              </a:pPr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6846"/>
            <a:ext cx="2971903" cy="497426"/>
          </a:xfrm>
          <a:prstGeom prst="rect">
            <a:avLst/>
          </a:prstGeom>
        </p:spPr>
        <p:txBody>
          <a:bodyPr vert="horz" lIns="92403" tIns="46202" rIns="92403" bIns="4620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549" y="9446846"/>
            <a:ext cx="2971903" cy="497426"/>
          </a:xfrm>
          <a:prstGeom prst="rect">
            <a:avLst/>
          </a:prstGeom>
        </p:spPr>
        <p:txBody>
          <a:bodyPr vert="horz" lIns="92403" tIns="46202" rIns="92403" bIns="46202" rtlCol="0" anchor="b"/>
          <a:lstStyle>
            <a:lvl1pPr algn="r">
              <a:defRPr sz="1200"/>
            </a:lvl1pPr>
          </a:lstStyle>
          <a:p>
            <a:pPr>
              <a:defRPr/>
            </a:pPr>
            <a:fld id="{3B04B04F-4499-427B-A965-CCC1D95AE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1857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6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6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F94C0-6F9E-4C9C-B482-79DC5293ABD6}" type="datetimeFigureOut">
              <a:rPr lang="id-ID" smtClean="0"/>
              <a:pPr/>
              <a:t>17/04/2015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99"/>
            <a:ext cx="5486400" cy="447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302"/>
            <a:ext cx="2971800" cy="496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302"/>
            <a:ext cx="2971800" cy="496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DD010-017C-4FA4-88FF-10EB5DB51A1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0818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A8DE59-AE07-4421-9518-2636E7DB4F05}" type="slidenum">
              <a:rPr lang="en-US" smtClean="0">
                <a:ea typeface="SimSun" pitchFamily="2" charset="-122"/>
              </a:rPr>
              <a:pPr/>
              <a:t>2</a:t>
            </a:fld>
            <a:endParaRPr lang="en-US" smtClean="0">
              <a:ea typeface="SimSun" pitchFamily="2" charset="-122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46125"/>
            <a:ext cx="4970462" cy="3729038"/>
          </a:xfrm>
          <a:solidFill>
            <a:srgbClr val="FFFFFF"/>
          </a:solidFill>
          <a:ln/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337" y="4723524"/>
            <a:ext cx="5487326" cy="4475899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A139EA-D25E-4AC0-B345-ADA6F72178BC}" type="slidenum">
              <a:rPr lang="en-US" smtClean="0">
                <a:ea typeface="SimSun" pitchFamily="2" charset="-122"/>
              </a:rPr>
              <a:pPr/>
              <a:t>3</a:t>
            </a:fld>
            <a:endParaRPr lang="en-US" smtClean="0">
              <a:ea typeface="SimSun" pitchFamily="2" charset="-122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46125"/>
            <a:ext cx="4970462" cy="3729038"/>
          </a:xfrm>
          <a:solidFill>
            <a:srgbClr val="FFFFFF"/>
          </a:solidFill>
          <a:ln/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337" y="4723524"/>
            <a:ext cx="5487326" cy="4475899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B6B449-B56C-4264-9575-D74D1CBFA392}" type="slidenum">
              <a:rPr lang="en-US" smtClean="0">
                <a:ea typeface="SimSun" pitchFamily="2" charset="-122"/>
              </a:rPr>
              <a:pPr/>
              <a:t>5</a:t>
            </a:fld>
            <a:endParaRPr lang="en-US" smtClean="0">
              <a:ea typeface="SimSun" pitchFamily="2" charset="-122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4563" y="746125"/>
            <a:ext cx="4970462" cy="3729038"/>
          </a:xfrm>
          <a:solidFill>
            <a:srgbClr val="FFFFFF"/>
          </a:solidFill>
          <a:ln/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337" y="4723524"/>
            <a:ext cx="5487326" cy="4475899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F75824-39CE-4DC1-BD60-613BD06AE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88DDA-E77B-49B6-9F4E-BD8E37F20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32C0-CE25-4FF0-B0E5-A7CBA9030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3DA56-FEAC-4907-85F7-E6DC6658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CB8256-87B0-49A0-A8BC-07202A26B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E4B3E-239E-46AF-A663-253499C74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EE79D0-1BB1-40C1-84B9-6E79E7089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7B310-05A9-46AD-9C83-AB3C5D001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424B52-322C-46F5-8E08-E0DF12F7A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5ACAA6-4E84-47EB-9739-9DD4AF87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FDE886-1CBE-4341-AB85-402AAE94E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987E1C3-0EAC-478B-8691-EC9B57631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0" r:id="rId2"/>
    <p:sldLayoutId id="2147483816" r:id="rId3"/>
    <p:sldLayoutId id="2147483811" r:id="rId4"/>
    <p:sldLayoutId id="2147483817" r:id="rId5"/>
    <p:sldLayoutId id="2147483812" r:id="rId6"/>
    <p:sldLayoutId id="2147483818" r:id="rId7"/>
    <p:sldLayoutId id="2147483819" r:id="rId8"/>
    <p:sldLayoutId id="2147483820" r:id="rId9"/>
    <p:sldLayoutId id="2147483813" r:id="rId10"/>
    <p:sldLayoutId id="2147483814" r:id="rId11"/>
  </p:sldLayoutIdLst>
  <p:transition>
    <p:dissolv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81000"/>
            <a:ext cx="7635875" cy="1471613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Monitoring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Pengawasan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dan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Pengendalian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Kepegawaian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(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Wasdalpeg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)</a:t>
            </a:r>
            <a:b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</a:b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pada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UPTD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Pendidikan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Kecamatan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Licin</a:t>
            </a:r>
            <a:endParaRPr lang="en-US" sz="2400" dirty="0" smtClean="0">
              <a:solidFill>
                <a:schemeClr val="tx2">
                  <a:satMod val="130000"/>
                </a:schemeClr>
              </a:solidFill>
              <a:latin typeface="Microsoft Sans Serif" pitchFamily="34" charset="0"/>
              <a:ea typeface="Microsoft JhengHei" pitchFamily="34" charset="-120"/>
              <a:cs typeface="Microsoft Sans Serif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27125" y="2209800"/>
            <a:ext cx="7635875" cy="3581400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2606675" lvl="0" indent="-2606675" algn="just" eaLnBrk="1" fontAlgn="auto" hangingPunct="1">
              <a:spcAft>
                <a:spcPts val="600"/>
              </a:spcAft>
              <a:defRPr/>
            </a:pPr>
            <a:r>
              <a:rPr kumimoji="0" 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Dasar</a:t>
            </a:r>
            <a:r>
              <a:rPr kumimoji="0" lang="en-US" sz="19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kumimoji="0" 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Pelaksanaan</a:t>
            </a:r>
            <a:r>
              <a:rPr kumimoji="0" lang="en-US" sz="19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: </a:t>
            </a:r>
            <a:r>
              <a:rPr kumimoji="0" 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Surat</a:t>
            </a:r>
            <a:r>
              <a:rPr kumimoji="0" lang="en-US" sz="19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 </a:t>
            </a:r>
            <a:r>
              <a:rPr kumimoji="0" 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Perintah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Tugas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Kepala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Badan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Kepegawaian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dan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Diklat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Kabupaten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Banyuwangi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Nomor</a:t>
            </a:r>
            <a:r>
              <a:rPr kumimoji="0" lang="en-US" sz="190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: 800/956/429.202/2015 </a:t>
            </a:r>
            <a:r>
              <a:rPr kumimoji="0" lang="en-US" sz="190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Tanggal</a:t>
            </a:r>
            <a:r>
              <a:rPr kumimoji="0" lang="en-US" sz="190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kumimoji="0" lang="en-US" sz="1900" i="0" u="none" strike="noStrike" kern="1200" cap="none" spc="0" normalizeH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13 April 2015</a:t>
            </a:r>
            <a:endParaRPr kumimoji="0" lang="en-US" sz="1900" i="0" u="none" strike="noStrike" kern="1200" cap="none" spc="0" normalizeH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Microsoft Sans Serif" pitchFamily="34" charset="0"/>
              <a:ea typeface="Microsoft JhengHei" pitchFamily="34" charset="-120"/>
              <a:cs typeface="Microsoft Sans Serif" pitchFamily="34" charset="0"/>
            </a:endParaRPr>
          </a:p>
          <a:p>
            <a:pPr marL="2606675" lvl="0" indent="-2606675" algn="just"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900" baseline="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Wakt</a:t>
            </a: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u</a:t>
            </a: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Pelaksanaan</a:t>
            </a: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    :   14 s/d 17 April 2015 </a:t>
            </a:r>
          </a:p>
          <a:p>
            <a:pPr marL="1609725" lvl="0" indent="-1609725" algn="just" eaLnBrk="1" fontAlgn="auto" hangingPunct="1">
              <a:spcAft>
                <a:spcPts val="600"/>
              </a:spcAft>
              <a:defRPr/>
            </a:pP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Pelaksana</a:t>
            </a: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:1. HERI HADI WALUYO, S.AP, </a:t>
            </a: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Kabid</a:t>
            </a: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Pengendalian</a:t>
            </a: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dan</a:t>
            </a: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Pengolahan</a:t>
            </a: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Data </a:t>
            </a:r>
          </a:p>
          <a:p>
            <a:pPr marL="2606675" lvl="0" indent="-1255713" algn="just" eaLnBrk="1" fontAlgn="auto" hangingPunct="1">
              <a:spcAft>
                <a:spcPts val="600"/>
              </a:spcAft>
              <a:defRPr/>
            </a:pP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2. MOEKHAMAD HARIADI, SH, </a:t>
            </a: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Kasubbid</a:t>
            </a: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Pengendalian</a:t>
            </a:r>
            <a:endParaRPr lang="en-US" sz="19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Microsoft Sans Serif" pitchFamily="34" charset="0"/>
              <a:ea typeface="Microsoft JhengHei" pitchFamily="34" charset="-120"/>
              <a:cs typeface="Microsoft Sans Serif" pitchFamily="34" charset="0"/>
            </a:endParaRPr>
          </a:p>
          <a:p>
            <a:pPr marL="2606675" lvl="0" indent="-1255713" algn="just" eaLnBrk="1" fontAlgn="auto" hangingPunct="1">
              <a:spcAft>
                <a:spcPts val="600"/>
              </a:spcAft>
              <a:defRPr/>
            </a:pPr>
            <a:r>
              <a:rPr lang="en-US" sz="1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3. BUDI HARTONO, SIP, Auditor </a:t>
            </a:r>
            <a:r>
              <a:rPr lang="en-US" sz="19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Kepegawaian</a:t>
            </a:r>
            <a:endParaRPr lang="en-US" sz="19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Microsoft Sans Serif" pitchFamily="34" charset="0"/>
              <a:ea typeface="Microsoft JhengHei" pitchFamily="34" charset="-120"/>
              <a:cs typeface="Microsoft Sans Serif" pitchFamily="34" charset="0"/>
            </a:endParaRPr>
          </a:p>
          <a:p>
            <a:pPr marL="2606675" lvl="0" indent="-2606675" algn="just" eaLnBrk="1" fontAlgn="auto" hangingPunct="1">
              <a:spcAft>
                <a:spcPts val="600"/>
              </a:spcAft>
              <a:defRPr/>
            </a:pPr>
            <a:endParaRPr kumimoji="0" lang="en-US" sz="190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Microsoft Sans Serif" pitchFamily="34" charset="0"/>
              <a:ea typeface="Microsoft JhengHei" pitchFamily="34" charset="-120"/>
              <a:cs typeface="Microsoft Sans Serif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228600"/>
            <a:ext cx="80772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 eaLnBrk="1" fontAlgn="auto" hangingPunct="1">
              <a:spcAft>
                <a:spcPts val="600"/>
              </a:spcAft>
              <a:defRPr/>
            </a:pPr>
            <a:r>
              <a:rPr lang="en-US" dirty="0" smtClean="0"/>
              <a:t>    </a:t>
            </a:r>
          </a:p>
          <a:p>
            <a:pPr marL="355600" lvl="0" indent="-355600" algn="just" eaLnBrk="1" fontAlgn="auto" hangingPunct="1">
              <a:spcAft>
                <a:spcPts val="600"/>
              </a:spcAft>
              <a:defRPr/>
            </a:pPr>
            <a:endParaRPr lang="en-US" dirty="0" smtClean="0"/>
          </a:p>
          <a:p>
            <a:pPr marL="355600" lvl="0" algn="just" eaLnBrk="1" fontAlgn="auto" hangingPunct="1">
              <a:spcAft>
                <a:spcPts val="600"/>
              </a:spcAft>
              <a:defRPr/>
            </a:pPr>
            <a:r>
              <a:rPr lang="en-US" sz="2000" dirty="0" err="1" smtClean="0"/>
              <a:t>Menyesuaikan</a:t>
            </a:r>
            <a:r>
              <a:rPr lang="en-US" sz="2000" dirty="0" smtClean="0"/>
              <a:t> </a:t>
            </a:r>
            <a:r>
              <a:rPr lang="en-US" sz="2000" dirty="0" err="1" smtClean="0"/>
              <a:t>Penomoran</a:t>
            </a:r>
            <a:r>
              <a:rPr lang="en-US" sz="2000" dirty="0" smtClean="0"/>
              <a:t> </a:t>
            </a:r>
            <a:r>
              <a:rPr lang="en-US" sz="2000" dirty="0" err="1" smtClean="0"/>
              <a:t>surat</a:t>
            </a:r>
            <a:r>
              <a:rPr lang="en-US" sz="2000" dirty="0" smtClean="0"/>
              <a:t> – </a:t>
            </a:r>
            <a:r>
              <a:rPr lang="en-US" sz="2000" dirty="0" err="1" smtClean="0"/>
              <a:t>surat</a:t>
            </a:r>
            <a:r>
              <a:rPr lang="en-US" sz="2000" dirty="0" smtClean="0"/>
              <a:t> </a:t>
            </a:r>
            <a:r>
              <a:rPr lang="en-US" sz="2000" dirty="0" err="1" smtClean="0"/>
              <a:t>dinas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instansi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ketentuan</a:t>
            </a:r>
            <a:endParaRPr lang="en-US" sz="2000" dirty="0" smtClean="0"/>
          </a:p>
          <a:p>
            <a:pPr marL="355600" lvl="0" algn="just" eaLnBrk="1" fontAlgn="auto" hangingPunct="1">
              <a:spcAft>
                <a:spcPts val="0"/>
              </a:spcAft>
              <a:defRPr/>
            </a:pPr>
            <a:r>
              <a:rPr lang="en-US" dirty="0" smtClean="0"/>
              <a:t>KODE INSTANSI UNTUK SDN DI LINGKUP UPTD PENDIDIKAN KECAMATAN LICIN : </a:t>
            </a:r>
            <a:r>
              <a:rPr lang="en-US" b="1" dirty="0" smtClean="0"/>
              <a:t>429.101.22</a:t>
            </a:r>
          </a:p>
          <a:p>
            <a:pPr marL="355600" lvl="0" algn="just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429 : </a:t>
            </a:r>
            <a:r>
              <a:rPr lang="en-US" b="1" dirty="0" err="1" smtClean="0"/>
              <a:t>Pemerintah</a:t>
            </a:r>
            <a:r>
              <a:rPr lang="en-US" b="1" dirty="0" smtClean="0"/>
              <a:t> </a:t>
            </a:r>
            <a:r>
              <a:rPr lang="en-US" b="1" dirty="0" err="1" smtClean="0"/>
              <a:t>Kabupaten</a:t>
            </a:r>
            <a:r>
              <a:rPr lang="en-US" b="1" dirty="0" smtClean="0"/>
              <a:t> </a:t>
            </a:r>
            <a:r>
              <a:rPr lang="en-US" b="1" dirty="0" err="1" smtClean="0"/>
              <a:t>Banyuwangi</a:t>
            </a:r>
            <a:endParaRPr lang="en-US" b="1" dirty="0" smtClean="0"/>
          </a:p>
          <a:p>
            <a:pPr marL="355600" lvl="0" algn="just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101 : </a:t>
            </a:r>
            <a:r>
              <a:rPr lang="en-US" b="1" dirty="0" err="1" smtClean="0"/>
              <a:t>Dinas</a:t>
            </a:r>
            <a:r>
              <a:rPr lang="en-US" b="1" dirty="0" smtClean="0"/>
              <a:t> </a:t>
            </a:r>
            <a:r>
              <a:rPr lang="en-US" b="1" dirty="0" err="1" smtClean="0"/>
              <a:t>Pendidikan</a:t>
            </a:r>
            <a:r>
              <a:rPr lang="en-US" b="1" dirty="0" smtClean="0"/>
              <a:t> </a:t>
            </a:r>
            <a:r>
              <a:rPr lang="en-US" b="1" dirty="0" err="1" smtClean="0"/>
              <a:t>Kabupaten</a:t>
            </a:r>
            <a:r>
              <a:rPr lang="en-US" b="1" dirty="0" smtClean="0"/>
              <a:t> </a:t>
            </a:r>
            <a:r>
              <a:rPr lang="en-US" b="1" dirty="0" err="1" smtClean="0"/>
              <a:t>Banyuwangi</a:t>
            </a:r>
            <a:endParaRPr lang="en-US" b="1" dirty="0" smtClean="0"/>
          </a:p>
          <a:p>
            <a:pPr marL="355600" lvl="0" algn="just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22   : UPTD </a:t>
            </a:r>
            <a:r>
              <a:rPr lang="en-US" b="1" dirty="0" err="1" smtClean="0"/>
              <a:t>Pendidikan</a:t>
            </a:r>
            <a:r>
              <a:rPr lang="en-US" b="1" dirty="0" smtClean="0"/>
              <a:t> </a:t>
            </a:r>
            <a:r>
              <a:rPr lang="en-US" b="1" dirty="0" err="1" smtClean="0"/>
              <a:t>Kecamatan</a:t>
            </a:r>
            <a:r>
              <a:rPr lang="en-US" b="1" dirty="0" smtClean="0"/>
              <a:t> </a:t>
            </a:r>
            <a:r>
              <a:rPr lang="en-US" b="1" dirty="0" err="1" smtClean="0"/>
              <a:t>Licin</a:t>
            </a:r>
            <a:endParaRPr lang="en-US" b="1" dirty="0" smtClean="0"/>
          </a:p>
          <a:p>
            <a:pPr marL="355600" lvl="0" algn="just" eaLnBrk="1" fontAlgn="auto" hangingPunct="1">
              <a:spcAft>
                <a:spcPts val="0"/>
              </a:spcAft>
              <a:defRPr/>
            </a:pPr>
            <a:endParaRPr lang="en-US" b="1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marL="355600" lvl="0" algn="just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Plt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Kepala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Sekolah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harus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mencatumkan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sebutan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Plt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dalam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penandatanganan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surat-surat</a:t>
            </a:r>
            <a:r>
              <a:rPr lang="en-US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dinas</a:t>
            </a:r>
            <a:endParaRPr lang="en-US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marL="355600" lvl="0" algn="just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  <a:p>
            <a:pPr marL="355600" lvl="0" algn="just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ttp://aonhewittcareers.files.wordpress.com/2011/08/business-consultan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609600"/>
            <a:ext cx="5724525" cy="3810000"/>
          </a:xfrm>
          <a:ln w="190500" cap="sq">
            <a:solidFill>
              <a:srgbClr val="C8C6BD"/>
            </a:solidFill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ounded Rectangle 4"/>
          <p:cNvSpPr/>
          <p:nvPr/>
        </p:nvSpPr>
        <p:spPr>
          <a:xfrm>
            <a:off x="1371600" y="5257800"/>
            <a:ext cx="6477000" cy="6858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800" b="1" i="1" dirty="0">
                <a:latin typeface="Monotype Corsiva" pitchFamily="66" charset="0"/>
              </a:rPr>
              <a:t>TERIMA  KASIH DAN  SAMPAI   JUMPA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" y="2971800"/>
            <a:ext cx="4343400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013" indent="-60801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SASARAN WASDALPEG </a:t>
            </a:r>
            <a:r>
              <a:rPr lang="en-US" sz="26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: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657600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/>
              <a:t>Ketaatan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ketentuan</a:t>
            </a:r>
            <a:r>
              <a:rPr lang="en-US" sz="2000" dirty="0" smtClean="0"/>
              <a:t> jam </a:t>
            </a:r>
            <a:r>
              <a:rPr lang="en-US" sz="2000" dirty="0" err="1" smtClean="0"/>
              <a:t>kerja</a:t>
            </a:r>
            <a:endParaRPr lang="en-US" sz="2000" dirty="0" smtClean="0"/>
          </a:p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dirty="0" err="1" smtClean="0"/>
              <a:t>Urut</a:t>
            </a:r>
            <a:r>
              <a:rPr lang="en-US" sz="2000" dirty="0" smtClean="0"/>
              <a:t> </a:t>
            </a:r>
            <a:r>
              <a:rPr lang="en-US" sz="2000" dirty="0" err="1" smtClean="0"/>
              <a:t>Kepangkatan</a:t>
            </a:r>
            <a:r>
              <a:rPr lang="en-US" sz="2000" dirty="0" smtClean="0"/>
              <a:t> (DUK) PNS </a:t>
            </a:r>
            <a:r>
              <a:rPr lang="en-US" sz="2000" dirty="0" err="1" smtClean="0"/>
              <a:t>Tahun</a:t>
            </a:r>
            <a:r>
              <a:rPr lang="en-US" sz="2000" dirty="0" smtClean="0"/>
              <a:t> 2014</a:t>
            </a:r>
          </a:p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/>
              <a:t>Pelaksanaan</a:t>
            </a:r>
            <a:r>
              <a:rPr lang="en-US" sz="2000" dirty="0" smtClean="0"/>
              <a:t> </a:t>
            </a:r>
            <a:r>
              <a:rPr lang="en-US" sz="2000" dirty="0" err="1" smtClean="0"/>
              <a:t>Pemberian</a:t>
            </a:r>
            <a:r>
              <a:rPr lang="en-US" sz="2000" dirty="0" smtClean="0"/>
              <a:t> </a:t>
            </a:r>
            <a:r>
              <a:rPr lang="en-US" sz="2000" dirty="0" err="1" smtClean="0"/>
              <a:t>Cuti</a:t>
            </a:r>
            <a:r>
              <a:rPr lang="en-US" sz="2000" dirty="0" smtClean="0"/>
              <a:t> PNS</a:t>
            </a:r>
          </a:p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/>
              <a:t>Pelaksanaan</a:t>
            </a:r>
            <a:r>
              <a:rPr lang="en-US" sz="2000" dirty="0" smtClean="0"/>
              <a:t> </a:t>
            </a:r>
            <a:r>
              <a:rPr lang="en-US" sz="2000" dirty="0" err="1" smtClean="0"/>
              <a:t>Penerapan</a:t>
            </a:r>
            <a:r>
              <a:rPr lang="en-US" sz="2000" dirty="0" smtClean="0"/>
              <a:t> </a:t>
            </a:r>
            <a:r>
              <a:rPr lang="en-US" sz="2000" dirty="0" err="1" smtClean="0"/>
              <a:t>Sanksi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Pelanggaran</a:t>
            </a:r>
            <a:r>
              <a:rPr lang="en-US" sz="2000" dirty="0" smtClean="0"/>
              <a:t> </a:t>
            </a:r>
            <a:r>
              <a:rPr lang="en-US" sz="2000" dirty="0" err="1" smtClean="0"/>
              <a:t>Hukuman</a:t>
            </a:r>
            <a:r>
              <a:rPr lang="en-US" sz="2000" dirty="0" smtClean="0"/>
              <a:t> </a:t>
            </a:r>
            <a:r>
              <a:rPr lang="en-US" sz="2000" dirty="0" err="1" smtClean="0"/>
              <a:t>Disiplin</a:t>
            </a:r>
            <a:r>
              <a:rPr lang="en-US" sz="2000" dirty="0" smtClean="0"/>
              <a:t> PNS</a:t>
            </a:r>
          </a:p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Penilaian</a:t>
            </a:r>
            <a:r>
              <a:rPr lang="en-US" sz="2000" dirty="0" smtClean="0"/>
              <a:t> </a:t>
            </a:r>
            <a:r>
              <a:rPr lang="en-US" sz="2000" dirty="0" err="1" smtClean="0"/>
              <a:t>Prestasi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PNS </a:t>
            </a:r>
            <a:r>
              <a:rPr lang="en-US" sz="2000" dirty="0" err="1" smtClean="0"/>
              <a:t>Tahun</a:t>
            </a:r>
            <a:r>
              <a:rPr lang="en-US" sz="2000" dirty="0" smtClean="0"/>
              <a:t> 2014</a:t>
            </a:r>
          </a:p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/>
              <a:t>Kenaikan</a:t>
            </a:r>
            <a:r>
              <a:rPr lang="en-US" sz="2000" dirty="0" smtClean="0"/>
              <a:t> </a:t>
            </a:r>
            <a:r>
              <a:rPr lang="en-US" sz="2000" dirty="0" err="1" smtClean="0"/>
              <a:t>Pangkat</a:t>
            </a:r>
            <a:r>
              <a:rPr lang="en-US" sz="2000" dirty="0" smtClean="0"/>
              <a:t> PNS</a:t>
            </a:r>
          </a:p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Pelaksanaan</a:t>
            </a: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Tata Usaha </a:t>
            </a:r>
            <a:r>
              <a:rPr lang="en-US" sz="20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Kepegawaian</a:t>
            </a:r>
            <a:endParaRPr lang="en-US" sz="20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Microsoft Sans Serif" pitchFamily="34" charset="0"/>
              <a:ea typeface="Microsoft JhengHei" pitchFamily="34" charset="-120"/>
              <a:cs typeface="Microsoft Sans Serif" pitchFamily="34" charset="0"/>
            </a:endParaRPr>
          </a:p>
          <a:p>
            <a:pPr marL="457200" lvl="0" indent="-457200" algn="just" eaLnBrk="1" fontAlgn="auto" hangingPunct="1">
              <a:spcAft>
                <a:spcPts val="600"/>
              </a:spcAft>
              <a:buFontTx/>
              <a:buAutoNum type="arabicPeriod"/>
              <a:defRPr/>
            </a:pPr>
            <a:endParaRPr lang="en-US" sz="20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Microsoft Sans Serif" pitchFamily="34" charset="0"/>
              <a:ea typeface="Microsoft JhengHei" pitchFamily="34" charset="-120"/>
              <a:cs typeface="Microsoft Sans Serif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304800"/>
            <a:ext cx="4343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013" indent="-60801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TUJUAN  WASDALPEG :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762000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/>
              <a:t>Menilai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pelaksanaan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pengelolaan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administrasi</a:t>
            </a:r>
            <a:r>
              <a:rPr lang="en-US" sz="2000" dirty="0" smtClean="0"/>
              <a:t> </a:t>
            </a:r>
            <a:r>
              <a:rPr lang="en-US" sz="2000" dirty="0" err="1" smtClean="0"/>
              <a:t>kepegawaian</a:t>
            </a:r>
            <a:r>
              <a:rPr lang="en-US" sz="2000" dirty="0" smtClean="0"/>
              <a:t>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Peraturan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berlaku</a:t>
            </a:r>
            <a:endParaRPr lang="en-US" sz="2000" dirty="0" smtClean="0"/>
          </a:p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/>
              <a:t>Mengidentifikasi</a:t>
            </a:r>
            <a:r>
              <a:rPr lang="en-US" sz="2000" dirty="0" smtClean="0"/>
              <a:t>  </a:t>
            </a:r>
            <a:r>
              <a:rPr lang="en-US" sz="2000" dirty="0" err="1" smtClean="0"/>
              <a:t>faktor-faktor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mempengaruhi</a:t>
            </a:r>
            <a:r>
              <a:rPr lang="en-US" sz="2000" dirty="0" smtClean="0"/>
              <a:t> </a:t>
            </a:r>
            <a:r>
              <a:rPr lang="en-US" sz="2000" dirty="0" err="1" smtClean="0"/>
              <a:t>pelaksanaan</a:t>
            </a:r>
            <a:r>
              <a:rPr lang="en-US" sz="2000" dirty="0" smtClean="0"/>
              <a:t> </a:t>
            </a:r>
            <a:r>
              <a:rPr lang="en-US" sz="2000" dirty="0" err="1" smtClean="0"/>
              <a:t>administrasi</a:t>
            </a:r>
            <a:r>
              <a:rPr lang="en-US" sz="2000" dirty="0" smtClean="0"/>
              <a:t> </a:t>
            </a:r>
            <a:r>
              <a:rPr lang="en-US" sz="2000" dirty="0" err="1" smtClean="0"/>
              <a:t>kepegawaian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Peraturan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belaku</a:t>
            </a:r>
            <a:endParaRPr lang="en-US" sz="2000" dirty="0" smtClean="0"/>
          </a:p>
          <a:p>
            <a:pPr marL="457200" lvl="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 smtClean="0"/>
              <a:t>Memberikan</a:t>
            </a:r>
            <a:r>
              <a:rPr lang="en-US" sz="2000" dirty="0" smtClean="0"/>
              <a:t> Saran </a:t>
            </a:r>
            <a:r>
              <a:rPr lang="en-US" sz="2000" dirty="0" err="1" smtClean="0"/>
              <a:t>Perbaikan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kelemahan</a:t>
            </a:r>
            <a:r>
              <a:rPr lang="en-US" sz="2000" dirty="0" smtClean="0"/>
              <a:t>/</a:t>
            </a:r>
            <a:r>
              <a:rPr lang="en-US" sz="2000" dirty="0" err="1" smtClean="0"/>
              <a:t>kekurangan</a:t>
            </a:r>
            <a:endParaRPr lang="en-US" sz="20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Microsoft Sans Serif" pitchFamily="34" charset="0"/>
              <a:ea typeface="Microsoft JhengHei" pitchFamily="34" charset="-120"/>
              <a:cs typeface="Microsoft Sans Serif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6896" y="1920470"/>
            <a:ext cx="8202304" cy="3403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457200" lvl="0" indent="-457200" algn="just" eaLnBrk="1" fontAlgn="auto" hangingPunct="1"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umumnya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k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etaatan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pada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ketentuan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jam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kerja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sudah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berjalan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baik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namun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secara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administrasi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perlu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koreksi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dalam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hal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Format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Daftar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Hadir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belum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sesuai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format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tata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naskah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berlaku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penandatanganan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daftar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hadir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hanya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satu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kali</a:t>
            </a:r>
          </a:p>
          <a:p>
            <a:pPr marL="457200" lvl="0" indent="-457200" algn="just" eaLnBrk="1" fontAlgn="auto" hangingPunct="1"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Daftar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Urut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Kepangkatan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(DUK) PNS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2014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belum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dibuat</a:t>
            </a:r>
            <a:endParaRPr lang="en-US" sz="2000" dirty="0" smtClean="0">
              <a:ea typeface="Tahoma" pitchFamily="34" charset="0"/>
              <a:cs typeface="Tahoma" pitchFamily="34" charset="0"/>
            </a:endParaRPr>
          </a:p>
          <a:p>
            <a:pPr marL="457200" lvl="0" indent="-457200" algn="just" eaLnBrk="1" fontAlgn="auto" hangingPunct="1"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Terdapat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Guru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Pegawai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Negeri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Sipil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yang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tidak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masuk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kerja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karena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sakit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lebih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dari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2 (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dua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)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hari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,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namun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tidak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mengajukan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permohonan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cuti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sakit</a:t>
            </a:r>
            <a:endParaRPr lang="en-US" sz="2000" dirty="0" smtClean="0">
              <a:ea typeface="Tahoma" pitchFamily="34" charset="0"/>
              <a:cs typeface="Tahoma" pitchFamily="34" charset="0"/>
            </a:endParaRPr>
          </a:p>
          <a:p>
            <a:pPr marL="457200" lvl="0" indent="-457200" algn="just" eaLnBrk="1" fontAlgn="auto" hangingPunct="1"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Pembuatan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Penilaian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Prestasi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Kerja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PNS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2014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masih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perlu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ea typeface="Tahoma" pitchFamily="34" charset="0"/>
                <a:cs typeface="Tahoma" pitchFamily="34" charset="0"/>
              </a:rPr>
              <a:t>perbaikan</a:t>
            </a:r>
            <a:endParaRPr lang="en-US" sz="2000" dirty="0" smtClean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457200"/>
            <a:ext cx="8458200" cy="1091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608013" indent="-608013" algn="ctr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Hasil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Monitoring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Pengawasan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dan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Pengendalian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Kepegawaian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(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Wasdalpeg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)</a:t>
            </a:r>
            <a:b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</a:b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pada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UPTD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Pendidikan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Kecamatan</a:t>
            </a:r>
            <a:r>
              <a:rPr lang="en-US" sz="2400" dirty="0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satMod val="130000"/>
                  </a:schemeClr>
                </a:solidFill>
                <a:latin typeface="Microsoft Sans Serif" pitchFamily="34" charset="0"/>
                <a:ea typeface="Microsoft JhengHei" pitchFamily="34" charset="-120"/>
                <a:cs typeface="Microsoft Sans Serif" pitchFamily="34" charset="0"/>
              </a:rPr>
              <a:t>Licin</a:t>
            </a:r>
            <a:endParaRPr lang="en-US" sz="2400" dirty="0" smtClean="0">
              <a:solidFill>
                <a:schemeClr val="tx2">
                  <a:satMod val="130000"/>
                </a:schemeClr>
              </a:solidFill>
              <a:latin typeface="Microsoft Sans Serif" pitchFamily="34" charset="0"/>
              <a:ea typeface="Microsoft JhengHei" pitchFamily="34" charset="-120"/>
              <a:cs typeface="Microsoft Sans Serif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19513"/>
            <a:ext cx="8001000" cy="761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eaLnBrk="1" fontAlgn="auto" hangingPunct="1">
              <a:spcAft>
                <a:spcPts val="600"/>
              </a:spcAft>
              <a:tabLst>
                <a:tab pos="355600" algn="l"/>
              </a:tabLst>
              <a:defRPr/>
            </a:pPr>
            <a:r>
              <a:rPr lang="en-US" sz="2000" dirty="0" smtClean="0"/>
              <a:t>6. </a:t>
            </a:r>
            <a:r>
              <a:rPr lang="en-US" sz="2000" dirty="0" err="1" smtClean="0"/>
              <a:t>Pelaporan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menyangkut</a:t>
            </a:r>
            <a:r>
              <a:rPr lang="en-US" sz="2000" dirty="0" smtClean="0"/>
              <a:t> Tata Usaha </a:t>
            </a:r>
            <a:r>
              <a:rPr lang="en-US" sz="2000" dirty="0" err="1" smtClean="0"/>
              <a:t>Kepegawaian</a:t>
            </a:r>
            <a:r>
              <a:rPr lang="en-US" sz="2000" dirty="0" smtClean="0"/>
              <a:t>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tertib</a:t>
            </a:r>
            <a:r>
              <a:rPr lang="en-US" sz="2000" dirty="0" smtClean="0"/>
              <a:t>,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lain :</a:t>
            </a:r>
          </a:p>
          <a:p>
            <a:pPr marL="812800" lvl="0" indent="-457200" algn="just" eaLnBrk="1" fontAlgn="auto" hangingPunct="1">
              <a:spcAft>
                <a:spcPts val="0"/>
              </a:spcAft>
              <a:buAutoNum type="alphaLcPeriod"/>
              <a:defRPr/>
            </a:pPr>
            <a:r>
              <a:rPr lang="en-US" sz="2000" dirty="0" err="1" smtClean="0"/>
              <a:t>Buku</a:t>
            </a:r>
            <a:r>
              <a:rPr lang="en-US" sz="2000" dirty="0" smtClean="0"/>
              <a:t> - </a:t>
            </a:r>
            <a:r>
              <a:rPr lang="en-US" sz="2000" dirty="0" err="1" smtClean="0"/>
              <a:t>Buku</a:t>
            </a:r>
            <a:r>
              <a:rPr lang="en-US" sz="2000" dirty="0" smtClean="0"/>
              <a:t> Tata Usaha </a:t>
            </a:r>
            <a:r>
              <a:rPr lang="en-US" sz="2000" dirty="0" err="1" smtClean="0"/>
              <a:t>Kepegawaian</a:t>
            </a:r>
            <a:r>
              <a:rPr lang="en-US" sz="2000" dirty="0" smtClean="0"/>
              <a:t>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tertib</a:t>
            </a:r>
            <a:endParaRPr lang="en-US" sz="2000" dirty="0" smtClean="0"/>
          </a:p>
          <a:p>
            <a:pPr marL="812800" lvl="0" indent="-457200" algn="just" eaLnBrk="1" fontAlgn="auto" hangingPunct="1">
              <a:spcAft>
                <a:spcPts val="0"/>
              </a:spcAft>
              <a:buAutoNum type="alphaLcPeriod"/>
              <a:defRPr/>
            </a:pPr>
            <a:r>
              <a:rPr lang="en-US" sz="2000" dirty="0" smtClean="0"/>
              <a:t>Agenda </a:t>
            </a:r>
            <a:r>
              <a:rPr lang="en-US" sz="2000" dirty="0" err="1" smtClean="0"/>
              <a:t>surat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keluar</a:t>
            </a:r>
            <a:r>
              <a:rPr lang="en-US" sz="2000" dirty="0" smtClean="0"/>
              <a:t>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tertib</a:t>
            </a:r>
            <a:endParaRPr lang="en-US" sz="2000" dirty="0" smtClean="0"/>
          </a:p>
          <a:p>
            <a:pPr marL="812800" lvl="0" indent="-457200" algn="just" eaLnBrk="1" fontAlgn="auto" hangingPunct="1">
              <a:spcAft>
                <a:spcPts val="0"/>
              </a:spcAft>
              <a:buAutoNum type="alphaLcPeriod"/>
              <a:defRPr/>
            </a:pPr>
            <a:r>
              <a:rPr lang="en-US" sz="2000" dirty="0" err="1" smtClean="0"/>
              <a:t>Penomoran</a:t>
            </a:r>
            <a:r>
              <a:rPr lang="en-US" sz="2000" dirty="0" smtClean="0"/>
              <a:t> </a:t>
            </a:r>
            <a:r>
              <a:rPr lang="en-US" sz="2000" dirty="0" err="1" smtClean="0"/>
              <a:t>surat</a:t>
            </a:r>
            <a:r>
              <a:rPr lang="en-US" sz="2000" dirty="0" smtClean="0"/>
              <a:t> – </a:t>
            </a:r>
            <a:r>
              <a:rPr lang="en-US" sz="2000" dirty="0" err="1" smtClean="0"/>
              <a:t>surat</a:t>
            </a:r>
            <a:r>
              <a:rPr lang="en-US" sz="2000" dirty="0" smtClean="0"/>
              <a:t> </a:t>
            </a:r>
            <a:r>
              <a:rPr lang="en-US" sz="2000" dirty="0" err="1" smtClean="0"/>
              <a:t>dinas</a:t>
            </a:r>
            <a:r>
              <a:rPr lang="en-US" sz="2000" dirty="0" smtClean="0"/>
              <a:t>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instansi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ketentuan</a:t>
            </a:r>
            <a:r>
              <a:rPr lang="en-US" sz="2000" dirty="0" smtClean="0"/>
              <a:t>/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instansi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endParaRPr lang="en-US" sz="2000" dirty="0" smtClean="0"/>
          </a:p>
          <a:p>
            <a:pPr marL="812800" lvl="0" indent="-457200" algn="just" eaLnBrk="1" fontAlgn="auto" hangingPunct="1">
              <a:spcAft>
                <a:spcPts val="0"/>
              </a:spcAft>
              <a:buAutoNum type="alphaLcPeriod"/>
              <a:defRPr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penandatanganan</a:t>
            </a:r>
            <a:r>
              <a:rPr lang="en-US" sz="2000" dirty="0" smtClean="0"/>
              <a:t> </a:t>
            </a:r>
            <a:r>
              <a:rPr lang="en-US" sz="2000" dirty="0" err="1" smtClean="0"/>
              <a:t>surat-surat</a:t>
            </a:r>
            <a:r>
              <a:rPr lang="en-US" sz="2000" dirty="0" smtClean="0"/>
              <a:t> </a:t>
            </a:r>
            <a:r>
              <a:rPr lang="en-US" sz="2000" dirty="0" err="1" smtClean="0"/>
              <a:t>dinas</a:t>
            </a:r>
            <a:r>
              <a:rPr lang="en-US" sz="2000" dirty="0" smtClean="0"/>
              <a:t> </a:t>
            </a:r>
            <a:r>
              <a:rPr lang="en-US" sz="2000" dirty="0" err="1" smtClean="0"/>
              <a:t>tahun</a:t>
            </a:r>
            <a:r>
              <a:rPr lang="en-US" sz="2000" dirty="0" smtClean="0"/>
              <a:t> 2014, </a:t>
            </a:r>
            <a:r>
              <a:rPr lang="en-US" sz="2000" dirty="0" err="1" smtClean="0"/>
              <a:t>masih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Pelaksana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(</a:t>
            </a:r>
            <a:r>
              <a:rPr lang="en-US" sz="2000" dirty="0" err="1" smtClean="0"/>
              <a:t>Plt</a:t>
            </a:r>
            <a:r>
              <a:rPr lang="en-US" sz="2000" dirty="0" smtClean="0"/>
              <a:t>.) </a:t>
            </a:r>
            <a:r>
              <a:rPr lang="en-US" sz="2000" dirty="0" err="1" smtClean="0"/>
              <a:t>Kepala</a:t>
            </a:r>
            <a:r>
              <a:rPr lang="en-US" sz="2000" dirty="0" smtClean="0"/>
              <a:t>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mencantumkan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sebutan</a:t>
            </a:r>
            <a:r>
              <a:rPr lang="en-US" sz="2000" dirty="0" smtClean="0"/>
              <a:t> </a:t>
            </a:r>
            <a:r>
              <a:rPr lang="en-US" sz="2000" dirty="0" err="1" smtClean="0"/>
              <a:t>Plt</a:t>
            </a:r>
            <a:r>
              <a:rPr lang="en-US" sz="2000" dirty="0" smtClean="0"/>
              <a:t>. :</a:t>
            </a:r>
          </a:p>
          <a:p>
            <a:pPr marL="812800" lvl="0" indent="-7938" algn="just" eaLnBrk="1" fontAlgn="auto" hangingPunct="1">
              <a:spcAft>
                <a:spcPts val="0"/>
              </a:spcAft>
              <a:defRPr/>
            </a:pPr>
            <a:r>
              <a:rPr lang="en-US" dirty="0" smtClean="0"/>
              <a:t>SDN yang </a:t>
            </a:r>
            <a:r>
              <a:rPr lang="en-US" dirty="0" err="1" smtClean="0"/>
              <a:t>kami</a:t>
            </a:r>
            <a:r>
              <a:rPr lang="en-US" dirty="0" smtClean="0"/>
              <a:t> monitoring :</a:t>
            </a:r>
          </a:p>
          <a:p>
            <a:pPr marL="1262063" lvl="0" indent="-4572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 err="1" smtClean="0"/>
              <a:t>Plt</a:t>
            </a:r>
            <a:r>
              <a:rPr lang="en-US" dirty="0" smtClean="0"/>
              <a:t>. </a:t>
            </a:r>
            <a:r>
              <a:rPr lang="en-US" dirty="0" err="1" smtClean="0"/>
              <a:t>Kepala</a:t>
            </a:r>
            <a:r>
              <a:rPr lang="en-US" dirty="0" smtClean="0"/>
              <a:t> SDN 1 </a:t>
            </a:r>
            <a:r>
              <a:rPr lang="en-US" dirty="0" err="1" smtClean="0"/>
              <a:t>Licin</a:t>
            </a:r>
            <a:r>
              <a:rPr lang="en-US" dirty="0" smtClean="0"/>
              <a:t> (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Kasek</a:t>
            </a:r>
            <a:r>
              <a:rPr lang="en-US" dirty="0" smtClean="0"/>
              <a:t> </a:t>
            </a:r>
            <a:r>
              <a:rPr lang="en-US" dirty="0" err="1" smtClean="0"/>
              <a:t>definitif</a:t>
            </a:r>
            <a:r>
              <a:rPr lang="en-US" dirty="0" smtClean="0"/>
              <a:t>)</a:t>
            </a:r>
          </a:p>
          <a:p>
            <a:pPr marL="1262063" lvl="0" indent="-4572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 err="1" smtClean="0"/>
              <a:t>Plt</a:t>
            </a:r>
            <a:r>
              <a:rPr lang="en-US" dirty="0" smtClean="0"/>
              <a:t>. </a:t>
            </a:r>
            <a:r>
              <a:rPr lang="en-US" dirty="0" err="1" smtClean="0"/>
              <a:t>Kepala</a:t>
            </a:r>
            <a:r>
              <a:rPr lang="en-US" dirty="0" smtClean="0"/>
              <a:t> SDN 2 </a:t>
            </a:r>
            <a:r>
              <a:rPr lang="en-US" dirty="0" err="1" smtClean="0"/>
              <a:t>Tamansari</a:t>
            </a:r>
            <a:endParaRPr lang="en-US" dirty="0" smtClean="0"/>
          </a:p>
          <a:p>
            <a:pPr marL="1262063" lvl="0" indent="-457200" algn="just" eaLnBrk="1" fontAlgn="auto" hangingPunct="1">
              <a:spcAft>
                <a:spcPts val="0"/>
              </a:spcAft>
              <a:defRPr/>
            </a:pPr>
            <a:r>
              <a:rPr lang="en-US" dirty="0" smtClean="0"/>
              <a:t>SDN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kami</a:t>
            </a:r>
            <a:r>
              <a:rPr lang="en-US" dirty="0" smtClean="0"/>
              <a:t> monitoring :</a:t>
            </a:r>
          </a:p>
          <a:p>
            <a:pPr marL="1262063" lvl="0" indent="-4572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 smtClean="0"/>
              <a:t>Plt</a:t>
            </a:r>
            <a:r>
              <a:rPr lang="en-US" sz="1600" dirty="0" smtClean="0"/>
              <a:t>. </a:t>
            </a:r>
            <a:r>
              <a:rPr lang="en-US" sz="1600" dirty="0" err="1" smtClean="0"/>
              <a:t>Kepala</a:t>
            </a:r>
            <a:r>
              <a:rPr lang="en-US" sz="1600" dirty="0" smtClean="0"/>
              <a:t> SDN 1 </a:t>
            </a:r>
            <a:r>
              <a:rPr lang="en-US" sz="1600" dirty="0" err="1" smtClean="0"/>
              <a:t>Segobang</a:t>
            </a:r>
            <a:endParaRPr lang="en-US" sz="1600" dirty="0" smtClean="0"/>
          </a:p>
          <a:p>
            <a:pPr marL="1262063" lvl="0" indent="-4572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 smtClean="0"/>
              <a:t>Plt</a:t>
            </a:r>
            <a:r>
              <a:rPr lang="en-US" sz="1600" dirty="0" smtClean="0"/>
              <a:t>. </a:t>
            </a:r>
            <a:r>
              <a:rPr lang="en-US" sz="1600" dirty="0" err="1" smtClean="0"/>
              <a:t>Kepala</a:t>
            </a:r>
            <a:r>
              <a:rPr lang="en-US" sz="1600" dirty="0" smtClean="0"/>
              <a:t> SDN 2 </a:t>
            </a:r>
            <a:r>
              <a:rPr lang="en-US" sz="1600" dirty="0" err="1" smtClean="0"/>
              <a:t>Segobang</a:t>
            </a:r>
            <a:endParaRPr lang="en-US" sz="1600" dirty="0" smtClean="0"/>
          </a:p>
          <a:p>
            <a:pPr marL="1262063" lvl="0" indent="-4572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 smtClean="0"/>
              <a:t>Plt</a:t>
            </a:r>
            <a:r>
              <a:rPr lang="en-US" sz="1600" dirty="0" smtClean="0"/>
              <a:t>. </a:t>
            </a:r>
            <a:r>
              <a:rPr lang="en-US" sz="1600" dirty="0" err="1" smtClean="0"/>
              <a:t>Kepala</a:t>
            </a:r>
            <a:r>
              <a:rPr lang="en-US" sz="1600" dirty="0" smtClean="0"/>
              <a:t> SDN 3 </a:t>
            </a:r>
            <a:r>
              <a:rPr lang="en-US" sz="1600" dirty="0" err="1" smtClean="0"/>
              <a:t>Kluncing</a:t>
            </a:r>
            <a:endParaRPr lang="en-US" sz="1600" dirty="0" smtClean="0"/>
          </a:p>
          <a:p>
            <a:pPr marL="1262063" lvl="0" indent="-4572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 smtClean="0"/>
              <a:t>Plt</a:t>
            </a:r>
            <a:r>
              <a:rPr lang="en-US" sz="1600" dirty="0" smtClean="0"/>
              <a:t>. </a:t>
            </a:r>
            <a:r>
              <a:rPr lang="en-US" sz="1600" dirty="0" err="1" smtClean="0"/>
              <a:t>Kepala</a:t>
            </a:r>
            <a:r>
              <a:rPr lang="en-US" sz="1600" dirty="0" smtClean="0"/>
              <a:t> SDN 4 </a:t>
            </a:r>
            <a:r>
              <a:rPr lang="en-US" sz="1600" dirty="0" err="1" smtClean="0"/>
              <a:t>Kluncing</a:t>
            </a:r>
            <a:r>
              <a:rPr lang="en-US" sz="1600" dirty="0" smtClean="0"/>
              <a:t> </a:t>
            </a:r>
          </a:p>
          <a:p>
            <a:pPr marL="1262063" lvl="0" indent="-4572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 smtClean="0"/>
              <a:t>Plt</a:t>
            </a:r>
            <a:r>
              <a:rPr lang="en-US" sz="1600" dirty="0" smtClean="0"/>
              <a:t>. </a:t>
            </a:r>
            <a:r>
              <a:rPr lang="en-US" sz="1600" dirty="0" err="1" smtClean="0"/>
              <a:t>Kepala</a:t>
            </a:r>
            <a:r>
              <a:rPr lang="en-US" sz="1600" dirty="0" smtClean="0"/>
              <a:t> SDN 1 </a:t>
            </a:r>
            <a:r>
              <a:rPr lang="en-US" sz="1600" dirty="0" err="1" smtClean="0"/>
              <a:t>Jelun</a:t>
            </a:r>
            <a:r>
              <a:rPr lang="en-US" sz="1600" dirty="0" smtClean="0"/>
              <a:t> (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ditetapkan</a:t>
            </a:r>
            <a:r>
              <a:rPr lang="en-US" sz="1600" dirty="0" smtClean="0"/>
              <a:t> </a:t>
            </a:r>
            <a:r>
              <a:rPr lang="en-US" sz="1600" dirty="0" err="1" smtClean="0"/>
              <a:t>Kasek</a:t>
            </a:r>
            <a:r>
              <a:rPr lang="en-US" sz="1600" dirty="0" smtClean="0"/>
              <a:t> </a:t>
            </a:r>
            <a:r>
              <a:rPr lang="en-US" sz="1600" dirty="0" err="1" smtClean="0"/>
              <a:t>definitif</a:t>
            </a:r>
            <a:r>
              <a:rPr lang="en-US" sz="1600" dirty="0" smtClean="0"/>
              <a:t>)</a:t>
            </a:r>
          </a:p>
          <a:p>
            <a:pPr marL="1262063" lvl="0" indent="-4572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 smtClean="0"/>
              <a:t>Plt</a:t>
            </a:r>
            <a:r>
              <a:rPr lang="en-US" sz="1600" dirty="0" smtClean="0"/>
              <a:t>. </a:t>
            </a:r>
            <a:r>
              <a:rPr lang="en-US" sz="1600" dirty="0" err="1" smtClean="0"/>
              <a:t>Kepala</a:t>
            </a:r>
            <a:r>
              <a:rPr lang="en-US" sz="1600" dirty="0" smtClean="0"/>
              <a:t> SDN 2 </a:t>
            </a:r>
            <a:r>
              <a:rPr lang="en-US" sz="1600" dirty="0" err="1" smtClean="0"/>
              <a:t>Gumuk</a:t>
            </a:r>
            <a:r>
              <a:rPr lang="en-US" sz="1600" dirty="0" smtClean="0"/>
              <a:t> (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ditetapkan</a:t>
            </a:r>
            <a:r>
              <a:rPr lang="en-US" sz="1600" dirty="0" smtClean="0"/>
              <a:t> </a:t>
            </a:r>
            <a:r>
              <a:rPr lang="en-US" sz="1600" dirty="0" err="1" smtClean="0"/>
              <a:t>Kasek</a:t>
            </a:r>
            <a:r>
              <a:rPr lang="en-US" sz="1600" dirty="0" smtClean="0"/>
              <a:t> </a:t>
            </a:r>
            <a:r>
              <a:rPr lang="en-US" sz="1600" dirty="0" err="1" smtClean="0"/>
              <a:t>definitif</a:t>
            </a:r>
            <a:r>
              <a:rPr lang="en-US" sz="1600" dirty="0" smtClean="0"/>
              <a:t>)</a:t>
            </a:r>
          </a:p>
          <a:p>
            <a:pPr marL="1262063" lvl="0" indent="-457200"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sz="1600" dirty="0" err="1" smtClean="0"/>
              <a:t>Plt</a:t>
            </a:r>
            <a:r>
              <a:rPr lang="en-US" sz="1600" dirty="0" smtClean="0"/>
              <a:t>. </a:t>
            </a:r>
            <a:r>
              <a:rPr lang="en-US" sz="1600" dirty="0" err="1" smtClean="0"/>
              <a:t>Kepala</a:t>
            </a:r>
            <a:r>
              <a:rPr lang="en-US" sz="1600" dirty="0" smtClean="0"/>
              <a:t> SDN 5 </a:t>
            </a:r>
            <a:r>
              <a:rPr lang="en-US" sz="1600" dirty="0" err="1" smtClean="0"/>
              <a:t>Tamansari</a:t>
            </a:r>
            <a:r>
              <a:rPr lang="en-US" sz="1600" dirty="0" smtClean="0"/>
              <a:t> (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ditetapkan</a:t>
            </a:r>
            <a:r>
              <a:rPr lang="en-US" sz="1600" dirty="0" smtClean="0"/>
              <a:t> </a:t>
            </a:r>
            <a:r>
              <a:rPr lang="en-US" sz="1600" dirty="0" err="1" smtClean="0"/>
              <a:t>Kasek</a:t>
            </a:r>
            <a:r>
              <a:rPr lang="en-US" sz="1600" dirty="0" smtClean="0"/>
              <a:t> </a:t>
            </a:r>
            <a:r>
              <a:rPr lang="en-US" sz="1600" dirty="0" err="1" smtClean="0"/>
              <a:t>definitif</a:t>
            </a:r>
            <a:r>
              <a:rPr lang="en-US" sz="1600" dirty="0" smtClean="0"/>
              <a:t>)</a:t>
            </a:r>
          </a:p>
          <a:p>
            <a:pPr marL="1262063" lvl="0" indent="-457200" algn="just" eaLnBrk="1" fontAlgn="auto" hangingPunct="1">
              <a:spcAft>
                <a:spcPts val="0"/>
              </a:spcAft>
              <a:defRPr/>
            </a:pPr>
            <a:endParaRPr lang="en-US" sz="2000" dirty="0" smtClean="0"/>
          </a:p>
          <a:p>
            <a:pPr marL="1262063" lvl="0" indent="-457200" algn="just" eaLnBrk="1" fontAlgn="auto" hangingPunct="1">
              <a:spcAft>
                <a:spcPts val="0"/>
              </a:spcAft>
              <a:defRPr/>
            </a:pPr>
            <a:endParaRPr lang="en-US" sz="2000" dirty="0" smtClean="0"/>
          </a:p>
          <a:p>
            <a:pPr marL="982663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608013" indent="-60801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41313" indent="-341313">
              <a:spcBef>
                <a:spcPts val="500"/>
              </a:spcBef>
              <a:buSzPct val="10000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US" sz="2400" b="1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444500" y="238453"/>
            <a:ext cx="8255000" cy="253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 rot="10800000" flipV="1">
            <a:off x="302684" y="350144"/>
            <a:ext cx="8365067" cy="55934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608013" indent="-60801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608013" indent="-60801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b="1" dirty="0" smtClean="0">
                <a:solidFill>
                  <a:srgbClr val="000000"/>
                </a:solidFill>
              </a:rPr>
              <a:t>REKOMENDASI :</a:t>
            </a:r>
          </a:p>
          <a:p>
            <a:pPr marL="608013" indent="-60801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608013" indent="-608013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Format </a:t>
            </a:r>
            <a:r>
              <a:rPr lang="en-US" sz="2400" dirty="0" err="1" smtClean="0">
                <a:solidFill>
                  <a:srgbClr val="000000"/>
                </a:solidFill>
              </a:rPr>
              <a:t>daftar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hadir</a:t>
            </a:r>
            <a:r>
              <a:rPr lang="en-US" sz="2400" dirty="0" smtClean="0">
                <a:solidFill>
                  <a:srgbClr val="000000"/>
                </a:solidFill>
              </a:rPr>
              <a:t> agar </a:t>
            </a:r>
            <a:r>
              <a:rPr lang="en-US" sz="2400" dirty="0" err="1" smtClean="0">
                <a:solidFill>
                  <a:srgbClr val="000000"/>
                </a:solidFill>
              </a:rPr>
              <a:t>diseragamkan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disesuaikan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tata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naskah</a:t>
            </a:r>
            <a:r>
              <a:rPr lang="en-US" sz="2400" dirty="0" smtClean="0">
                <a:solidFill>
                  <a:srgbClr val="000000"/>
                </a:solidFill>
              </a:rPr>
              <a:t> yang </a:t>
            </a:r>
            <a:r>
              <a:rPr lang="en-US" sz="2400" dirty="0" err="1" smtClean="0">
                <a:solidFill>
                  <a:srgbClr val="000000"/>
                </a:solidFill>
              </a:rPr>
              <a:t>berlaku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sesuai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/>
              <a:t>Peraturan</a:t>
            </a:r>
            <a:r>
              <a:rPr lang="en-US" sz="2400" dirty="0" smtClean="0"/>
              <a:t> </a:t>
            </a:r>
            <a:r>
              <a:rPr lang="en-US" sz="2400" dirty="0" err="1" smtClean="0"/>
              <a:t>Bupati</a:t>
            </a:r>
            <a:r>
              <a:rPr lang="en-US" sz="2400" dirty="0" smtClean="0"/>
              <a:t> </a:t>
            </a:r>
            <a:r>
              <a:rPr lang="en-US" sz="2400" dirty="0" err="1" smtClean="0"/>
              <a:t>Banyuwangi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16 </a:t>
            </a:r>
            <a:r>
              <a:rPr lang="en-US" sz="2400" dirty="0" err="1" smtClean="0"/>
              <a:t>Tahun</a:t>
            </a:r>
            <a:r>
              <a:rPr lang="en-US" sz="2400" dirty="0" smtClean="0"/>
              <a:t> 2010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Tata </a:t>
            </a:r>
            <a:r>
              <a:rPr lang="en-US" sz="2400" dirty="0" err="1" smtClean="0"/>
              <a:t>Naskah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Kabupaten</a:t>
            </a:r>
            <a:r>
              <a:rPr lang="en-US" sz="2400" dirty="0" smtClean="0"/>
              <a:t> </a:t>
            </a:r>
            <a:r>
              <a:rPr lang="en-US" sz="2400" dirty="0" err="1" smtClean="0"/>
              <a:t>Banyuwangi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catatan</a:t>
            </a:r>
            <a:r>
              <a:rPr lang="en-US" sz="2400" dirty="0" smtClean="0">
                <a:solidFill>
                  <a:srgbClr val="000000"/>
                </a:solidFill>
              </a:rPr>
              <a:t> :</a:t>
            </a:r>
          </a:p>
          <a:p>
            <a:pPr marL="982663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err="1" smtClean="0">
                <a:solidFill>
                  <a:srgbClr val="000000"/>
                </a:solidFill>
              </a:rPr>
              <a:t>Daftar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hadir</a:t>
            </a:r>
            <a:r>
              <a:rPr lang="en-US" sz="2400" dirty="0" smtClean="0">
                <a:solidFill>
                  <a:srgbClr val="000000"/>
                </a:solidFill>
              </a:rPr>
              <a:t> PNS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Non PNS </a:t>
            </a:r>
            <a:r>
              <a:rPr lang="en-US" sz="2400" dirty="0" err="1" smtClean="0">
                <a:solidFill>
                  <a:srgbClr val="000000"/>
                </a:solidFill>
              </a:rPr>
              <a:t>dibuat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terpisah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982663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err="1" smtClean="0">
                <a:solidFill>
                  <a:srgbClr val="000000"/>
                </a:solidFill>
              </a:rPr>
              <a:t>Pengisian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daftar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hadir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dalam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satu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hari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kerja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dilaksanakan</a:t>
            </a:r>
            <a:r>
              <a:rPr lang="en-US" sz="2400" dirty="0" smtClean="0">
                <a:solidFill>
                  <a:srgbClr val="000000"/>
                </a:solidFill>
              </a:rPr>
              <a:t> 2 (</a:t>
            </a:r>
            <a:r>
              <a:rPr lang="en-US" sz="2400" dirty="0" err="1" smtClean="0">
                <a:solidFill>
                  <a:srgbClr val="000000"/>
                </a:solidFill>
              </a:rPr>
              <a:t>dua</a:t>
            </a:r>
            <a:r>
              <a:rPr lang="en-US" sz="2400" dirty="0" smtClean="0">
                <a:solidFill>
                  <a:srgbClr val="000000"/>
                </a:solidFill>
              </a:rPr>
              <a:t>) kali, </a:t>
            </a:r>
            <a:r>
              <a:rPr lang="en-US" sz="2400" dirty="0" err="1" smtClean="0">
                <a:solidFill>
                  <a:srgbClr val="000000"/>
                </a:solidFill>
              </a:rPr>
              <a:t>yaitu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pagi</a:t>
            </a:r>
            <a:r>
              <a:rPr lang="en-US" sz="2400" dirty="0" smtClean="0">
                <a:solidFill>
                  <a:srgbClr val="000000"/>
                </a:solidFill>
              </a:rPr>
              <a:t>/ </a:t>
            </a:r>
            <a:r>
              <a:rPr lang="en-US" sz="2400" dirty="0" err="1" smtClean="0">
                <a:solidFill>
                  <a:srgbClr val="000000"/>
                </a:solidFill>
              </a:rPr>
              <a:t>datang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siang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pulang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</a:rPr>
              <a:t>tidak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boleh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ditandatangani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sekaligus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982663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450850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CONTOH FORMAT DAFTAR HADIR TERLAMPIR</a:t>
            </a:r>
          </a:p>
          <a:p>
            <a:pPr marL="450850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/>
          <a:lstStyle/>
          <a:p>
            <a:pPr marL="608013" indent="-60801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400" b="1" dirty="0" smtClean="0">
              <a:solidFill>
                <a:srgbClr val="000000"/>
              </a:solidFill>
            </a:endParaRPr>
          </a:p>
          <a:p>
            <a:pPr marL="355600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2. Agar </a:t>
            </a:r>
            <a:r>
              <a:rPr lang="en-US" sz="2400" dirty="0" err="1" smtClean="0">
                <a:solidFill>
                  <a:srgbClr val="000000"/>
                </a:solidFill>
              </a:rPr>
              <a:t>membuat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Daftar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Urut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Kepangkatan</a:t>
            </a:r>
            <a:r>
              <a:rPr lang="en-US" sz="2400" dirty="0" smtClean="0">
                <a:solidFill>
                  <a:srgbClr val="000000"/>
                </a:solidFill>
              </a:rPr>
              <a:t> (DUK) PNS </a:t>
            </a:r>
            <a:r>
              <a:rPr lang="en-US" sz="2400" dirty="0" err="1" smtClean="0">
                <a:solidFill>
                  <a:srgbClr val="000000"/>
                </a:solidFill>
              </a:rPr>
              <a:t>Tahun</a:t>
            </a:r>
            <a:r>
              <a:rPr lang="en-US" sz="2400" dirty="0" smtClean="0">
                <a:solidFill>
                  <a:srgbClr val="000000"/>
                </a:solidFill>
              </a:rPr>
              <a:t> 2014,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Surat</a:t>
            </a:r>
            <a:r>
              <a:rPr lang="en-US" sz="2400" dirty="0" smtClean="0"/>
              <a:t> </a:t>
            </a:r>
            <a:r>
              <a:rPr lang="en-US" sz="2400" dirty="0" err="1" smtClean="0"/>
              <a:t>Edaran</a:t>
            </a:r>
            <a:r>
              <a:rPr lang="en-US" sz="2400" dirty="0" smtClean="0"/>
              <a:t> </a:t>
            </a:r>
            <a:r>
              <a:rPr lang="en-US" sz="2400" dirty="0" err="1" smtClean="0"/>
              <a:t>Kepala</a:t>
            </a:r>
            <a:r>
              <a:rPr lang="en-US" sz="2400" dirty="0" smtClean="0"/>
              <a:t> </a:t>
            </a:r>
            <a:r>
              <a:rPr lang="en-US" sz="2400" dirty="0" err="1" smtClean="0"/>
              <a:t>Badan</a:t>
            </a:r>
            <a:r>
              <a:rPr lang="en-US" sz="2400" dirty="0" smtClean="0"/>
              <a:t> </a:t>
            </a:r>
            <a:r>
              <a:rPr lang="en-US" sz="2400" dirty="0" err="1" smtClean="0"/>
              <a:t>Administrasi</a:t>
            </a:r>
            <a:r>
              <a:rPr lang="en-US" sz="2400" dirty="0" smtClean="0"/>
              <a:t> Negara </a:t>
            </a:r>
            <a:r>
              <a:rPr lang="en-US" sz="2400" dirty="0" err="1" smtClean="0"/>
              <a:t>Nomor</a:t>
            </a:r>
            <a:r>
              <a:rPr lang="en-US" sz="2400" dirty="0" smtClean="0"/>
              <a:t> : 03/SE/1980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Daftar</a:t>
            </a:r>
            <a:r>
              <a:rPr lang="en-US" sz="2400" dirty="0" smtClean="0"/>
              <a:t> </a:t>
            </a:r>
            <a:r>
              <a:rPr lang="en-US" sz="2400" dirty="0" err="1" smtClean="0"/>
              <a:t>Urut</a:t>
            </a:r>
            <a:r>
              <a:rPr lang="en-US" sz="2400" dirty="0" smtClean="0"/>
              <a:t> </a:t>
            </a:r>
            <a:r>
              <a:rPr lang="en-US" sz="2400" dirty="0" err="1" smtClean="0"/>
              <a:t>Kepangkatan</a:t>
            </a:r>
            <a:r>
              <a:rPr lang="en-US" sz="2400" dirty="0" smtClean="0"/>
              <a:t> </a:t>
            </a:r>
            <a:r>
              <a:rPr lang="en-US" sz="2400" dirty="0" err="1" smtClean="0"/>
              <a:t>Pegawai</a:t>
            </a:r>
            <a:r>
              <a:rPr lang="en-US" sz="2400" dirty="0" smtClean="0"/>
              <a:t> </a:t>
            </a:r>
            <a:r>
              <a:rPr lang="en-US" sz="2400" dirty="0" err="1" smtClean="0"/>
              <a:t>Negeri</a:t>
            </a:r>
            <a:r>
              <a:rPr lang="en-US" sz="2400" dirty="0" smtClean="0"/>
              <a:t> </a:t>
            </a:r>
            <a:r>
              <a:rPr lang="en-US" sz="2400" dirty="0" err="1" smtClean="0"/>
              <a:t>Sipil</a:t>
            </a:r>
            <a:r>
              <a:rPr lang="en-US" sz="2400" dirty="0" smtClean="0">
                <a:solidFill>
                  <a:srgbClr val="000000"/>
                </a:solidFill>
              </a:rPr>
              <a:t>, yang </a:t>
            </a:r>
            <a:r>
              <a:rPr lang="en-US" sz="2400" dirty="0" err="1" smtClean="0">
                <a:solidFill>
                  <a:srgbClr val="000000"/>
                </a:solidFill>
              </a:rPr>
              <a:t>dibuat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keadaan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sampai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desember</a:t>
            </a:r>
            <a:r>
              <a:rPr lang="en-US" sz="2400" dirty="0" smtClean="0">
                <a:solidFill>
                  <a:srgbClr val="000000"/>
                </a:solidFill>
              </a:rPr>
              <a:t> 2014. </a:t>
            </a:r>
            <a:r>
              <a:rPr lang="en-US" sz="2400" dirty="0" err="1" smtClean="0">
                <a:solidFill>
                  <a:srgbClr val="000000"/>
                </a:solidFill>
              </a:rPr>
              <a:t>dengan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urutan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sebagai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berikut</a:t>
            </a:r>
            <a:r>
              <a:rPr lang="en-US" sz="2400" dirty="0" smtClean="0">
                <a:solidFill>
                  <a:srgbClr val="000000"/>
                </a:solidFill>
              </a:rPr>
              <a:t> :</a:t>
            </a:r>
          </a:p>
          <a:p>
            <a:pPr marL="825500" indent="-4572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err="1" smtClean="0">
                <a:solidFill>
                  <a:srgbClr val="000000"/>
                </a:solidFill>
              </a:rPr>
              <a:t>Pangkat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marL="825500" indent="-4572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err="1" smtClean="0">
                <a:solidFill>
                  <a:srgbClr val="000000"/>
                </a:solidFill>
              </a:rPr>
              <a:t>Jabatan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825500" indent="-4572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err="1" smtClean="0">
                <a:solidFill>
                  <a:srgbClr val="000000"/>
                </a:solidFill>
              </a:rPr>
              <a:t>Masa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Kerja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825500" indent="-4572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err="1" smtClean="0">
                <a:solidFill>
                  <a:srgbClr val="000000"/>
                </a:solidFill>
              </a:rPr>
              <a:t>Latihan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Jabatan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825500" indent="-4572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err="1" smtClean="0">
                <a:solidFill>
                  <a:srgbClr val="000000"/>
                </a:solidFill>
              </a:rPr>
              <a:t>Pendidikan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</a:p>
          <a:p>
            <a:pPr marL="825500" indent="-4572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err="1" smtClean="0">
                <a:solidFill>
                  <a:srgbClr val="000000"/>
                </a:solidFill>
              </a:rPr>
              <a:t>Usia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982663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450850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CONTOH FORMAT DUK TERLAMPIR</a:t>
            </a:r>
          </a:p>
          <a:p>
            <a:pPr marL="450850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/>
          <a:lstStyle/>
          <a:p>
            <a:pPr marL="608013" indent="-60801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marL="355600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3. </a:t>
            </a:r>
            <a:r>
              <a:rPr lang="en-US" sz="2000" dirty="0" err="1" smtClean="0">
                <a:solidFill>
                  <a:srgbClr val="000000"/>
                </a:solidFill>
              </a:rPr>
              <a:t>Kepala</a:t>
            </a:r>
            <a:r>
              <a:rPr lang="en-US" sz="2000" dirty="0" smtClean="0">
                <a:solidFill>
                  <a:srgbClr val="000000"/>
                </a:solidFill>
              </a:rPr>
              <a:t> UPTD </a:t>
            </a:r>
            <a:r>
              <a:rPr lang="en-US" sz="2000" dirty="0" err="1" smtClean="0">
                <a:solidFill>
                  <a:srgbClr val="000000"/>
                </a:solidFill>
              </a:rPr>
              <a:t>perlu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mengadakan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Sosialisasi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/>
              <a:t>Peraturan</a:t>
            </a:r>
            <a:r>
              <a:rPr lang="en-US" sz="2000" dirty="0" smtClean="0"/>
              <a:t> </a:t>
            </a:r>
            <a:r>
              <a:rPr lang="en-US" sz="2000" dirty="0" err="1" smtClean="0"/>
              <a:t>Bupati</a:t>
            </a:r>
            <a:r>
              <a:rPr lang="en-US" sz="2000" dirty="0" smtClean="0"/>
              <a:t> </a:t>
            </a:r>
            <a:r>
              <a:rPr lang="en-US" sz="2000" dirty="0" err="1" smtClean="0"/>
              <a:t>Banyuwangi</a:t>
            </a:r>
            <a:r>
              <a:rPr lang="en-US" sz="2000" dirty="0" smtClean="0"/>
              <a:t> </a:t>
            </a:r>
            <a:r>
              <a:rPr lang="en-US" sz="2000" dirty="0" err="1" smtClean="0"/>
              <a:t>Nomor</a:t>
            </a:r>
            <a:r>
              <a:rPr lang="en-US" sz="2000" dirty="0" smtClean="0"/>
              <a:t> 41 </a:t>
            </a:r>
            <a:r>
              <a:rPr lang="en-US" sz="2000" dirty="0" err="1" smtClean="0"/>
              <a:t>Tahun</a:t>
            </a:r>
            <a:r>
              <a:rPr lang="en-US" sz="2000" dirty="0" smtClean="0"/>
              <a:t> 2012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Cuti</a:t>
            </a:r>
            <a:r>
              <a:rPr lang="en-US" sz="2000" dirty="0" smtClean="0"/>
              <a:t> </a:t>
            </a:r>
            <a:r>
              <a:rPr lang="en-US" sz="2000" dirty="0" err="1" smtClean="0"/>
              <a:t>Pegawai</a:t>
            </a:r>
            <a:r>
              <a:rPr lang="en-US" sz="2000" dirty="0" smtClean="0"/>
              <a:t> </a:t>
            </a:r>
            <a:r>
              <a:rPr lang="en-US" sz="2000" dirty="0" err="1" smtClean="0"/>
              <a:t>Negeri</a:t>
            </a:r>
            <a:r>
              <a:rPr lang="en-US" sz="2000" dirty="0" smtClean="0"/>
              <a:t> </a:t>
            </a:r>
            <a:r>
              <a:rPr lang="en-US" sz="2000" dirty="0" err="1" smtClean="0"/>
              <a:t>Sipil</a:t>
            </a:r>
            <a:r>
              <a:rPr lang="en-US" sz="2000" dirty="0" smtClean="0"/>
              <a:t>, agar </a:t>
            </a:r>
            <a:r>
              <a:rPr lang="en-US" sz="2000" dirty="0" smtClean="0">
                <a:solidFill>
                  <a:srgbClr val="000000"/>
                </a:solidFill>
              </a:rPr>
              <a:t> PNS </a:t>
            </a:r>
            <a:r>
              <a:rPr lang="en-US" sz="2000" dirty="0" err="1" smtClean="0">
                <a:solidFill>
                  <a:srgbClr val="000000"/>
                </a:solidFill>
              </a:rPr>
              <a:t>di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lingkup</a:t>
            </a:r>
            <a:r>
              <a:rPr lang="en-US" sz="2000" dirty="0" smtClean="0">
                <a:solidFill>
                  <a:srgbClr val="000000"/>
                </a:solidFill>
              </a:rPr>
              <a:t> UPTD </a:t>
            </a:r>
            <a:r>
              <a:rPr lang="en-US" sz="2000" dirty="0" err="1" smtClean="0">
                <a:solidFill>
                  <a:srgbClr val="000000"/>
                </a:solidFill>
              </a:rPr>
              <a:t>Pendidikan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Kecamatan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Rogojampi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memahami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perihal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ketentuan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antara</a:t>
            </a:r>
            <a:r>
              <a:rPr lang="en-US" sz="2000" dirty="0" smtClean="0">
                <a:solidFill>
                  <a:srgbClr val="000000"/>
                </a:solidFill>
              </a:rPr>
              <a:t> lain </a:t>
            </a:r>
            <a:r>
              <a:rPr lang="en-US" sz="2000" dirty="0" err="1" smtClean="0">
                <a:solidFill>
                  <a:srgbClr val="000000"/>
                </a:solidFill>
              </a:rPr>
              <a:t>sebagai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berikut</a:t>
            </a:r>
            <a:r>
              <a:rPr lang="en-US" sz="2000" dirty="0" smtClean="0">
                <a:solidFill>
                  <a:srgbClr val="000000"/>
                </a:solidFill>
              </a:rPr>
              <a:t> :</a:t>
            </a:r>
          </a:p>
          <a:p>
            <a:pPr marL="825500" indent="-4572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Sakit</a:t>
            </a:r>
            <a:r>
              <a:rPr lang="en-US" sz="2000" dirty="0" smtClean="0">
                <a:solidFill>
                  <a:srgbClr val="000000"/>
                </a:solidFill>
              </a:rPr>
              <a:t> :</a:t>
            </a:r>
          </a:p>
          <a:p>
            <a:pPr marL="1255713" indent="-45085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1). </a:t>
            </a:r>
            <a:r>
              <a:rPr lang="en-US" sz="2000" dirty="0" err="1" smtClean="0">
                <a:solidFill>
                  <a:srgbClr val="000000"/>
                </a:solidFill>
              </a:rPr>
              <a:t>Setiap</a:t>
            </a:r>
            <a:r>
              <a:rPr lang="en-US" sz="2000" dirty="0" smtClean="0">
                <a:solidFill>
                  <a:srgbClr val="000000"/>
                </a:solidFill>
              </a:rPr>
              <a:t> PNS yang </a:t>
            </a:r>
            <a:r>
              <a:rPr lang="en-US" sz="2000" dirty="0" err="1" smtClean="0">
                <a:solidFill>
                  <a:srgbClr val="000000"/>
                </a:solidFill>
              </a:rPr>
              <a:t>menderita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sakit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berhak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atas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sakit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1255713" indent="-45085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2). PNS yang </a:t>
            </a:r>
            <a:r>
              <a:rPr lang="en-US" sz="2000" dirty="0" err="1" smtClean="0">
                <a:solidFill>
                  <a:srgbClr val="000000"/>
                </a:solidFill>
              </a:rPr>
              <a:t>sakit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selama</a:t>
            </a:r>
            <a:r>
              <a:rPr lang="en-US" sz="2000" dirty="0" smtClean="0">
                <a:solidFill>
                  <a:srgbClr val="000000"/>
                </a:solidFill>
              </a:rPr>
              <a:t> 1 (</a:t>
            </a:r>
            <a:r>
              <a:rPr lang="en-US" sz="2000" dirty="0" err="1" smtClean="0">
                <a:solidFill>
                  <a:srgbClr val="000000"/>
                </a:solidFill>
              </a:rPr>
              <a:t>satu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</a:rPr>
              <a:t>atau</a:t>
            </a:r>
            <a:r>
              <a:rPr lang="en-US" sz="2000" dirty="0" smtClean="0">
                <a:solidFill>
                  <a:srgbClr val="000000"/>
                </a:solidFill>
              </a:rPr>
              <a:t> 2 (</a:t>
            </a:r>
            <a:r>
              <a:rPr lang="en-US" sz="2000" dirty="0" err="1" smtClean="0">
                <a:solidFill>
                  <a:srgbClr val="000000"/>
                </a:solidFill>
              </a:rPr>
              <a:t>dua</a:t>
            </a:r>
            <a:r>
              <a:rPr lang="en-US" sz="2000" dirty="0" smtClean="0">
                <a:solidFill>
                  <a:srgbClr val="000000"/>
                </a:solidFill>
              </a:rPr>
              <a:t>)  </a:t>
            </a:r>
            <a:r>
              <a:rPr lang="en-US" sz="2000" dirty="0" err="1" smtClean="0">
                <a:solidFill>
                  <a:srgbClr val="000000"/>
                </a:solidFill>
              </a:rPr>
              <a:t>hari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harus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memberitahukannya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kepada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atasannya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secara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tertulis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marL="1160463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3). PNS yang </a:t>
            </a:r>
            <a:r>
              <a:rPr lang="en-US" sz="2000" dirty="0" err="1" smtClean="0">
                <a:solidFill>
                  <a:srgbClr val="000000"/>
                </a:solidFill>
              </a:rPr>
              <a:t>sakit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lebih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dari</a:t>
            </a:r>
            <a:r>
              <a:rPr lang="en-US" sz="2000" dirty="0" smtClean="0">
                <a:solidFill>
                  <a:srgbClr val="000000"/>
                </a:solidFill>
              </a:rPr>
              <a:t> 2 (</a:t>
            </a:r>
            <a:r>
              <a:rPr lang="en-US" sz="2000" dirty="0" err="1" smtClean="0">
                <a:solidFill>
                  <a:srgbClr val="000000"/>
                </a:solidFill>
              </a:rPr>
              <a:t>dua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</a:rPr>
              <a:t>hari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sampai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dengan</a:t>
            </a:r>
            <a:r>
              <a:rPr lang="en-US" sz="2000" dirty="0" smtClean="0">
                <a:solidFill>
                  <a:srgbClr val="000000"/>
                </a:solidFill>
              </a:rPr>
              <a:t> 14 (</a:t>
            </a:r>
            <a:r>
              <a:rPr lang="en-US" sz="2000" dirty="0" err="1" smtClean="0">
                <a:solidFill>
                  <a:srgbClr val="000000"/>
                </a:solidFill>
              </a:rPr>
              <a:t>empat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belas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</a:rPr>
              <a:t>hari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harus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mengajukan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permintaan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sakit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secara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tertulis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kepada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pejabat</a:t>
            </a:r>
            <a:r>
              <a:rPr lang="en-US" sz="2000" dirty="0" smtClean="0">
                <a:solidFill>
                  <a:srgbClr val="000000"/>
                </a:solidFill>
              </a:rPr>
              <a:t> yang </a:t>
            </a:r>
            <a:r>
              <a:rPr lang="en-US" sz="2000" dirty="0" err="1" smtClean="0">
                <a:solidFill>
                  <a:srgbClr val="000000"/>
                </a:solidFill>
              </a:rPr>
              <a:t>berwenang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memberikan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dengan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melampirkan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surat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keterangan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dokter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baik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dokter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Pemerintah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maupun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dokter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swasta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982663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lphaLcPeriod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0850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CONTOH FORMAT PERMOHONAN CUTI TERLAMPIR</a:t>
            </a:r>
          </a:p>
          <a:p>
            <a:pPr marL="450850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76200"/>
            <a:ext cx="8153400" cy="6550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013" indent="-608013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sz="2000" b="1" dirty="0" smtClean="0">
              <a:solidFill>
                <a:srgbClr val="000000"/>
              </a:solidFill>
            </a:endParaRPr>
          </a:p>
          <a:p>
            <a:pPr marL="355600" indent="-355600" algn="just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b.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Karena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Alasan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Penting</a:t>
            </a:r>
            <a:r>
              <a:rPr lang="en-US" sz="2000" dirty="0" smtClean="0">
                <a:solidFill>
                  <a:srgbClr val="000000"/>
                </a:solidFill>
              </a:rPr>
              <a:t> :</a:t>
            </a:r>
          </a:p>
          <a:p>
            <a:pPr marL="627063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1). PNS </a:t>
            </a:r>
            <a:r>
              <a:rPr lang="en-US" sz="2000" dirty="0" err="1" smtClean="0">
                <a:solidFill>
                  <a:srgbClr val="000000"/>
                </a:solidFill>
              </a:rPr>
              <a:t>berhak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atas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karena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alasan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penting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27063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2). </a:t>
            </a:r>
            <a:r>
              <a:rPr lang="en-US" sz="2000" dirty="0" err="1" smtClean="0">
                <a:solidFill>
                  <a:srgbClr val="000000"/>
                </a:solidFill>
              </a:rPr>
              <a:t>Lamanya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karena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alasan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penting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ditentukan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oleh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pejabat</a:t>
            </a:r>
            <a:r>
              <a:rPr lang="en-US" sz="2000" dirty="0" smtClean="0">
                <a:solidFill>
                  <a:srgbClr val="000000"/>
                </a:solidFill>
              </a:rPr>
              <a:t> yang </a:t>
            </a:r>
            <a:r>
              <a:rPr lang="en-US" sz="2000" dirty="0" err="1" smtClean="0">
                <a:solidFill>
                  <a:srgbClr val="000000"/>
                </a:solidFill>
              </a:rPr>
              <a:t>berwenang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memberikan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untuk</a:t>
            </a:r>
            <a:r>
              <a:rPr lang="en-US" sz="2000" dirty="0" smtClean="0">
                <a:solidFill>
                  <a:srgbClr val="000000"/>
                </a:solidFill>
              </a:rPr>
              <a:t> paling lama 2 (</a:t>
            </a:r>
            <a:r>
              <a:rPr lang="en-US" sz="2000" dirty="0" err="1" smtClean="0">
                <a:solidFill>
                  <a:srgbClr val="000000"/>
                </a:solidFill>
              </a:rPr>
              <a:t>dua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</a:rPr>
              <a:t>bulan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</a:p>
          <a:p>
            <a:pPr marL="273050" indent="-1588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err="1" smtClean="0">
                <a:solidFill>
                  <a:srgbClr val="000000"/>
                </a:solidFill>
              </a:rPr>
              <a:t>Mengingat</a:t>
            </a:r>
            <a:r>
              <a:rPr lang="en-US" sz="2000" dirty="0" smtClean="0">
                <a:solidFill>
                  <a:srgbClr val="000000"/>
                </a:solidFill>
              </a:rPr>
              <a:t> :</a:t>
            </a:r>
          </a:p>
          <a:p>
            <a:pPr marL="627063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1). </a:t>
            </a:r>
            <a:r>
              <a:rPr lang="en-US" sz="2000" dirty="0" err="1" smtClean="0">
                <a:solidFill>
                  <a:srgbClr val="000000"/>
                </a:solidFill>
              </a:rPr>
              <a:t>Bahwa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setiap</a:t>
            </a:r>
            <a:r>
              <a:rPr lang="en-US" sz="2000" dirty="0" smtClean="0">
                <a:solidFill>
                  <a:srgbClr val="000000"/>
                </a:solidFill>
              </a:rPr>
              <a:t> PNS yang </a:t>
            </a:r>
            <a:r>
              <a:rPr lang="en-US" sz="2000" dirty="0" err="1" smtClean="0">
                <a:solidFill>
                  <a:srgbClr val="000000"/>
                </a:solidFill>
              </a:rPr>
              <a:t>ijin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tidak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masuk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kerja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lebih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dari</a:t>
            </a:r>
            <a:r>
              <a:rPr lang="en-US" sz="2000" dirty="0" smtClean="0">
                <a:solidFill>
                  <a:srgbClr val="000000"/>
                </a:solidFill>
              </a:rPr>
              <a:t> 2 (</a:t>
            </a:r>
            <a:r>
              <a:rPr lang="en-US" sz="2000" dirty="0" err="1" smtClean="0">
                <a:solidFill>
                  <a:srgbClr val="000000"/>
                </a:solidFill>
              </a:rPr>
              <a:t>dua</a:t>
            </a:r>
            <a:r>
              <a:rPr lang="en-US" sz="2000" dirty="0" smtClean="0">
                <a:solidFill>
                  <a:srgbClr val="000000"/>
                </a:solidFill>
              </a:rPr>
              <a:t>)  </a:t>
            </a:r>
            <a:r>
              <a:rPr lang="en-US" sz="2000" dirty="0" err="1" smtClean="0">
                <a:solidFill>
                  <a:srgbClr val="000000"/>
                </a:solidFill>
              </a:rPr>
              <a:t>hari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harus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mengajukan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dan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27063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2). PNS  yang  </a:t>
            </a:r>
            <a:r>
              <a:rPr lang="en-US" sz="2000" dirty="0" err="1" smtClean="0">
                <a:solidFill>
                  <a:srgbClr val="000000"/>
                </a:solidFill>
              </a:rPr>
              <a:t>menjadi</a:t>
            </a:r>
            <a:r>
              <a:rPr lang="en-US" sz="2000" dirty="0" smtClean="0">
                <a:solidFill>
                  <a:srgbClr val="000000"/>
                </a:solidFill>
              </a:rPr>
              <a:t>  guru  </a:t>
            </a:r>
            <a:r>
              <a:rPr lang="en-US" sz="2000" dirty="0" err="1" smtClean="0">
                <a:solidFill>
                  <a:srgbClr val="000000"/>
                </a:solidFill>
              </a:rPr>
              <a:t>pada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sekolah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dan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dosen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pada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perguruan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tinggi</a:t>
            </a:r>
            <a:r>
              <a:rPr lang="en-US" sz="2000" dirty="0" smtClean="0">
                <a:solidFill>
                  <a:srgbClr val="000000"/>
                </a:solidFill>
              </a:rPr>
              <a:t> yang </a:t>
            </a:r>
            <a:r>
              <a:rPr lang="en-US" sz="2000" dirty="0" err="1" smtClean="0">
                <a:solidFill>
                  <a:srgbClr val="000000"/>
                </a:solidFill>
              </a:rPr>
              <a:t>mendapat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liburan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menurut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peraturan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perundang-undangan</a:t>
            </a:r>
            <a:r>
              <a:rPr lang="en-US" sz="2000" dirty="0" smtClean="0">
                <a:solidFill>
                  <a:srgbClr val="000000"/>
                </a:solidFill>
              </a:rPr>
              <a:t> yang </a:t>
            </a:r>
            <a:r>
              <a:rPr lang="en-US" sz="2000" dirty="0" err="1" smtClean="0">
                <a:solidFill>
                  <a:srgbClr val="000000"/>
                </a:solidFill>
              </a:rPr>
              <a:t>berlaku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tidak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berhak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atas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tahunan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273050" indent="-1588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err="1" smtClean="0">
                <a:solidFill>
                  <a:srgbClr val="000000"/>
                </a:solidFill>
              </a:rPr>
              <a:t>maka</a:t>
            </a:r>
            <a:r>
              <a:rPr lang="en-US" sz="2000" dirty="0" smtClean="0">
                <a:solidFill>
                  <a:srgbClr val="000000"/>
                </a:solidFill>
              </a:rPr>
              <a:t> PNS Guru  yang </a:t>
            </a:r>
            <a:r>
              <a:rPr lang="en-US" sz="2000" dirty="0" err="1" smtClean="0">
                <a:solidFill>
                  <a:srgbClr val="000000"/>
                </a:solidFill>
              </a:rPr>
              <a:t>ijin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tidak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masuk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kerja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lebih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dari</a:t>
            </a:r>
            <a:r>
              <a:rPr lang="en-US" sz="2000" dirty="0" smtClean="0">
                <a:solidFill>
                  <a:srgbClr val="000000"/>
                </a:solidFill>
              </a:rPr>
              <a:t> 2 (</a:t>
            </a:r>
            <a:r>
              <a:rPr lang="en-US" sz="2000" dirty="0" err="1" smtClean="0">
                <a:solidFill>
                  <a:srgbClr val="000000"/>
                </a:solidFill>
              </a:rPr>
              <a:t>dua</a:t>
            </a:r>
            <a:r>
              <a:rPr lang="en-US" sz="2000" dirty="0" smtClean="0">
                <a:solidFill>
                  <a:srgbClr val="000000"/>
                </a:solidFill>
              </a:rPr>
              <a:t>)  </a:t>
            </a:r>
            <a:r>
              <a:rPr lang="en-US" sz="2000" dirty="0" err="1" smtClean="0">
                <a:solidFill>
                  <a:srgbClr val="000000"/>
                </a:solidFill>
              </a:rPr>
              <a:t>hari</a:t>
            </a:r>
            <a:r>
              <a:rPr lang="en-US" sz="2000" dirty="0" smtClean="0">
                <a:solidFill>
                  <a:srgbClr val="000000"/>
                </a:solidFill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</a:rPr>
              <a:t>dapat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mengajukan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cuti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karena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alasan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penting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misalnya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alasan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penting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karena</a:t>
            </a:r>
            <a:r>
              <a:rPr lang="en-US" sz="2000" dirty="0" smtClean="0">
                <a:solidFill>
                  <a:srgbClr val="000000"/>
                </a:solidFill>
              </a:rPr>
              <a:t> :</a:t>
            </a:r>
          </a:p>
          <a:p>
            <a:pPr marL="627063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1). </a:t>
            </a:r>
            <a:r>
              <a:rPr lang="en-US" sz="2000" dirty="0" err="1" smtClean="0">
                <a:solidFill>
                  <a:srgbClr val="000000"/>
                </a:solidFill>
              </a:rPr>
              <a:t>ibu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bapak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isteri</a:t>
            </a:r>
            <a:r>
              <a:rPr lang="en-US" sz="2000" dirty="0" smtClean="0">
                <a:solidFill>
                  <a:srgbClr val="000000"/>
                </a:solidFill>
              </a:rPr>
              <a:t>/ </a:t>
            </a:r>
            <a:r>
              <a:rPr lang="en-US" sz="2000" dirty="0" err="1" smtClean="0">
                <a:solidFill>
                  <a:srgbClr val="000000"/>
                </a:solidFill>
              </a:rPr>
              <a:t>suami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anak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adik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kakak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mertua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atau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menantu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sakit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keras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atau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meninggal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dunia</a:t>
            </a:r>
            <a:r>
              <a:rPr lang="en-US" sz="2000" dirty="0" smtClean="0">
                <a:solidFill>
                  <a:srgbClr val="000000"/>
                </a:solidFill>
              </a:rPr>
              <a:t>; </a:t>
            </a:r>
          </a:p>
          <a:p>
            <a:pPr marL="627063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2). </a:t>
            </a:r>
            <a:r>
              <a:rPr lang="en-US" sz="2000" dirty="0" err="1" smtClean="0">
                <a:solidFill>
                  <a:srgbClr val="000000"/>
                </a:solidFill>
              </a:rPr>
              <a:t>Melangsungkan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pernikahan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pertama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</a:rPr>
              <a:t>atau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pernikahan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anak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627063" indent="-355600" algn="just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None/>
              <a:tabLst>
                <a:tab pos="7629525" algn="l"/>
                <a:tab pos="8493125" algn="l"/>
                <a:tab pos="9407525" algn="l"/>
                <a:tab pos="103219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0850" indent="-3556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tabLst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CONTOH FORMAT PERMOHONAN CUTI TERLAMPIR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"/>
            <a:ext cx="8305800" cy="6400800"/>
          </a:xfrm>
        </p:spPr>
        <p:txBody>
          <a:bodyPr>
            <a:normAutofit/>
          </a:bodyPr>
          <a:lstStyle/>
          <a:p>
            <a:pPr marL="365760" lvl="0" indent="-283464"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3050" lvl="0" indent="-273050"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4.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Pembuatan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Penilaian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Prestasi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PNS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2014 agar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disesuaikan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Peraturan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Kepala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Badan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Kepegawaian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Negara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Nomor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: 1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2013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Ketentuan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Pelaksanaan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Peraturan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Pemerintah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Nomor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46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Tahun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2011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tentang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Penilaian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Prestasi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Pegawai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Negeri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Sipil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49263" lvl="0" indent="-449263"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49263" lvl="0" indent="-449263"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5. </a:t>
            </a:r>
            <a:r>
              <a:rPr lang="en-US" sz="2000" dirty="0" smtClean="0"/>
              <a:t> Agar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buku-buku</a:t>
            </a:r>
            <a:r>
              <a:rPr lang="en-US" sz="2000" dirty="0" smtClean="0"/>
              <a:t> Tata Usaha </a:t>
            </a:r>
            <a:r>
              <a:rPr lang="en-US" sz="2000" dirty="0" err="1" smtClean="0"/>
              <a:t>Kepegawaian</a:t>
            </a:r>
            <a:r>
              <a:rPr lang="en-US" sz="2000" dirty="0" smtClean="0"/>
              <a:t>, </a:t>
            </a:r>
            <a:r>
              <a:rPr lang="en-US" sz="2000" dirty="0" err="1" smtClean="0"/>
              <a:t>meliputi</a:t>
            </a:r>
            <a:r>
              <a:rPr lang="en-US" sz="2000" dirty="0" smtClean="0"/>
              <a:t> :</a:t>
            </a:r>
          </a:p>
          <a:p>
            <a:pPr marL="627063" lvl="0" algn="just" eaLnBrk="1" fontAlgn="auto" hangingPunct="1"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sz="2000" dirty="0" smtClean="0"/>
              <a:t>a. </a:t>
            </a:r>
            <a:r>
              <a:rPr lang="en-US" sz="2000" dirty="0" err="1" smtClean="0"/>
              <a:t>Buku</a:t>
            </a:r>
            <a:r>
              <a:rPr lang="en-US" sz="2000" dirty="0" smtClean="0"/>
              <a:t> Tata Usaha </a:t>
            </a:r>
            <a:r>
              <a:rPr lang="en-US" sz="2000" dirty="0" err="1" smtClean="0"/>
              <a:t>Kepegawaian</a:t>
            </a:r>
            <a:r>
              <a:rPr lang="en-US" sz="2000" dirty="0" smtClean="0"/>
              <a:t> :,</a:t>
            </a:r>
          </a:p>
          <a:p>
            <a:pPr marL="1084263" lvl="0" indent="-457200" algn="just" eaLnBrk="1" fontAlgn="auto" hangingPunct="1"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sz="2000" dirty="0" smtClean="0"/>
              <a:t>1).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mutasi</a:t>
            </a:r>
            <a:r>
              <a:rPr lang="en-US" sz="2000" dirty="0" smtClean="0"/>
              <a:t> PNS</a:t>
            </a:r>
          </a:p>
          <a:p>
            <a:pPr marL="1084263" lvl="0" indent="-457200" algn="just" eaLnBrk="1" fontAlgn="auto" hangingPunct="1"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sz="2000" dirty="0" smtClean="0"/>
              <a:t>2).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penjagaan</a:t>
            </a:r>
            <a:r>
              <a:rPr lang="en-US" sz="2000" dirty="0" smtClean="0"/>
              <a:t> </a:t>
            </a:r>
            <a:r>
              <a:rPr lang="en-US" sz="2000" dirty="0" err="1" smtClean="0"/>
              <a:t>Kenaikan</a:t>
            </a:r>
            <a:r>
              <a:rPr lang="en-US" sz="2000" dirty="0" smtClean="0"/>
              <a:t> </a:t>
            </a:r>
            <a:r>
              <a:rPr lang="en-US" sz="2000" dirty="0" err="1" smtClean="0"/>
              <a:t>Pangkat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realisasinya</a:t>
            </a:r>
            <a:endParaRPr lang="en-US" sz="2000" dirty="0" smtClean="0"/>
          </a:p>
          <a:p>
            <a:pPr marL="1084263" lvl="0" indent="-457200" algn="just" eaLnBrk="1" fontAlgn="auto" hangingPunct="1"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sz="2000" dirty="0" smtClean="0"/>
              <a:t>3).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penjagaan</a:t>
            </a:r>
            <a:r>
              <a:rPr lang="en-US" sz="2000" dirty="0" smtClean="0"/>
              <a:t> KGB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realisasinya</a:t>
            </a:r>
            <a:endParaRPr lang="en-US" sz="2000" dirty="0" smtClean="0"/>
          </a:p>
          <a:p>
            <a:pPr marL="1084263" lvl="0" indent="-457200" algn="just" eaLnBrk="1" fontAlgn="auto" hangingPunct="1"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sz="2000" dirty="0" smtClean="0"/>
              <a:t>4).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penjagaan</a:t>
            </a:r>
            <a:r>
              <a:rPr lang="en-US" sz="2000" dirty="0" smtClean="0"/>
              <a:t> </a:t>
            </a:r>
            <a:r>
              <a:rPr lang="en-US" sz="2000" dirty="0" err="1" smtClean="0"/>
              <a:t>Pensiun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realisasinya</a:t>
            </a:r>
            <a:endParaRPr lang="en-US" sz="2000" dirty="0" smtClean="0"/>
          </a:p>
          <a:p>
            <a:pPr marL="1084263" lvl="0" indent="-457200" algn="just" eaLnBrk="1" fontAlgn="auto" hangingPunct="1">
              <a:spcBef>
                <a:spcPts val="200"/>
              </a:spcBef>
              <a:spcAft>
                <a:spcPts val="200"/>
              </a:spcAft>
              <a:buNone/>
              <a:defRPr/>
            </a:pPr>
            <a:r>
              <a:rPr lang="en-US" sz="2000" dirty="0" smtClean="0"/>
              <a:t>5).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Cuti</a:t>
            </a:r>
            <a:r>
              <a:rPr lang="en-US" sz="2000" dirty="0" smtClean="0"/>
              <a:t> PNS</a:t>
            </a:r>
          </a:p>
          <a:p>
            <a:pPr marL="1084263" lvl="0" indent="-457200" algn="just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6).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Karis</a:t>
            </a:r>
            <a:r>
              <a:rPr lang="en-US" sz="2000" dirty="0" smtClean="0"/>
              <a:t>/ </a:t>
            </a:r>
            <a:r>
              <a:rPr lang="en-US" sz="2000" dirty="0" err="1" smtClean="0"/>
              <a:t>Karsu</a:t>
            </a:r>
            <a:endParaRPr lang="en-US" sz="2000" dirty="0" smtClean="0"/>
          </a:p>
          <a:p>
            <a:pPr marL="1084263" lvl="0" indent="-457200" algn="just" eaLnBrk="1" fontAlgn="auto" hangingPunct="1">
              <a:spcAft>
                <a:spcPts val="600"/>
              </a:spcAft>
              <a:buNone/>
              <a:defRPr/>
            </a:pPr>
            <a:r>
              <a:rPr lang="en-US" sz="2000" dirty="0" smtClean="0"/>
              <a:t>CONTOH FORMAT BUKU TUK TERLAMPIR</a:t>
            </a:r>
          </a:p>
          <a:p>
            <a:pPr marL="723900" lvl="0" indent="-368300"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b. </a:t>
            </a:r>
            <a:r>
              <a:rPr lang="en-US" sz="2000" dirty="0" err="1" smtClean="0"/>
              <a:t>Buku</a:t>
            </a:r>
            <a:r>
              <a:rPr lang="en-US" sz="2000" dirty="0" smtClean="0"/>
              <a:t> Agenda </a:t>
            </a:r>
            <a:r>
              <a:rPr lang="en-US" sz="2000" dirty="0" err="1" smtClean="0"/>
              <a:t>surat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keluar</a:t>
            </a:r>
            <a:r>
              <a:rPr lang="en-US" sz="2000" dirty="0" smtClean="0"/>
              <a:t> </a:t>
            </a:r>
            <a:r>
              <a:rPr lang="en-US" sz="2000" dirty="0" err="1" smtClean="0"/>
              <a:t>diaktifkan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/ </a:t>
            </a:r>
            <a:r>
              <a:rPr lang="en-US" sz="2000" dirty="0" err="1" smtClean="0"/>
              <a:t>ditertibkan</a:t>
            </a:r>
            <a:endParaRPr lang="en-US" sz="2000" dirty="0" smtClean="0"/>
          </a:p>
          <a:p>
            <a:pPr marL="723900" lvl="0" indent="-368300" algn="just" eaLnBrk="1" fontAlgn="auto" hangingPunct="1">
              <a:spcAft>
                <a:spcPts val="0"/>
              </a:spcAft>
              <a:defRPr/>
            </a:pPr>
            <a:endParaRPr lang="en-US" sz="2000" dirty="0" smtClean="0"/>
          </a:p>
          <a:p>
            <a:pPr marL="449263" lvl="0" indent="-449263"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31813" lvl="0" indent="-449263" algn="just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65760" indent="-283464" algn="just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979</TotalTime>
  <Words>983</Words>
  <Application>Microsoft Office PowerPoint</Application>
  <PresentationFormat>On-screen Show (4:3)</PresentationFormat>
  <Paragraphs>108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Monitoring Pengawasan dan Pengendalian Kepegawaian (Wasdalpeg) pada UPTD Pendidikan Kecamatan Licin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CARA PEMERIKSAAN</dc:title>
  <dc:creator>default</dc:creator>
  <cp:lastModifiedBy>ANGKONG</cp:lastModifiedBy>
  <cp:revision>115</cp:revision>
  <cp:lastPrinted>2015-01-23T00:05:26Z</cp:lastPrinted>
  <dcterms:created xsi:type="dcterms:W3CDTF">2006-11-13T01:07:55Z</dcterms:created>
  <dcterms:modified xsi:type="dcterms:W3CDTF">2015-04-17T01:32:11Z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