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  <p:sldMasterId id="2147483946" r:id="rId5"/>
  </p:sldMasterIdLst>
  <p:notesMasterIdLst>
    <p:notesMasterId r:id="rId12"/>
  </p:notesMasterIdLst>
  <p:handoutMasterIdLst>
    <p:handoutMasterId r:id="rId13"/>
  </p:handout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3">
          <p15:clr>
            <a:srgbClr val="A4A3A4"/>
          </p15:clr>
        </p15:guide>
        <p15:guide id="2" pos="74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846" autoAdjust="0"/>
    <p:restoredTop sz="50000" autoAdjust="0"/>
  </p:normalViewPr>
  <p:slideViewPr>
    <p:cSldViewPr snapToGrid="0" showGuides="1">
      <p:cViewPr varScale="1">
        <p:scale>
          <a:sx n="99" d="100"/>
          <a:sy n="99" d="100"/>
        </p:scale>
        <p:origin x="208" y="632"/>
      </p:cViewPr>
      <p:guideLst>
        <p:guide orient="horz" pos="4173"/>
        <p:guide pos="74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11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4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895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285103"/>
            <a:ext cx="11369809" cy="4633783"/>
          </a:xfrm>
        </p:spPr>
        <p:txBody>
          <a:bodyPr/>
          <a:lstStyle>
            <a:lvl1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1pPr>
            <a:lvl2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2pPr>
            <a:lvl3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3pPr>
            <a:lvl4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4pPr>
            <a:lvl5pPr marL="1482725" indent="-222250">
              <a:buFont typeface="Arial" panose="020B0604020202020204" pitchFamily="34" charset="0"/>
              <a:buChar char="•"/>
              <a:defRPr b="0" i="0">
                <a:latin typeface="PT Sans Narrow" charset="-52"/>
                <a:ea typeface="PT Sans Narrow" charset="-52"/>
                <a:cs typeface="PT Sans Narrow" charset="-5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4420402" y="2472321"/>
            <a:ext cx="3348111" cy="1519311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This is a text box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251099" y="1899138"/>
            <a:ext cx="25049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latin typeface="+mn-lt"/>
              </a:rPr>
              <a:t>This is a text box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  <p:sp>
        <p:nvSpPr>
          <p:cNvPr id="14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3" name="Picture 22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24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285103"/>
            <a:ext cx="11369809" cy="4633783"/>
          </a:xfrm>
        </p:spPr>
        <p:txBody>
          <a:bodyPr/>
          <a:lstStyle>
            <a:lvl1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1pPr>
            <a:lvl2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2pPr>
            <a:lvl3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3pPr>
            <a:lvl4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4pPr>
            <a:lvl5pPr marL="1482725" indent="-222250">
              <a:buFont typeface="Arial" panose="020B0604020202020204" pitchFamily="34" charset="0"/>
              <a:buChar char="•"/>
              <a:defRPr b="0" i="0">
                <a:latin typeface="PT Sans Narrow" charset="-52"/>
                <a:ea typeface="PT Sans Narrow" charset="-52"/>
                <a:cs typeface="PT Sans Narrow" charset="-5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0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11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44121" y="6481068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37" r:id="rId2"/>
    <p:sldLayoutId id="2147483939" r:id="rId3"/>
    <p:sldLayoutId id="2147483940" r:id="rId4"/>
    <p:sldLayoutId id="2147483941" r:id="rId5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0" kern="1200">
          <a:solidFill>
            <a:schemeClr val="tx2"/>
          </a:solidFill>
          <a:latin typeface="PT Sans Narrow" charset="-52"/>
          <a:ea typeface="PT Sans Narrow" charset="-52"/>
          <a:cs typeface="PT Sans Narrow" charset="-52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44121" y="6481068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2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0" kern="1200">
          <a:solidFill>
            <a:schemeClr val="tx2"/>
          </a:solidFill>
          <a:latin typeface="PT Sans Narrow" charset="-52"/>
          <a:ea typeface="PT Sans Narrow" charset="-52"/>
          <a:cs typeface="PT Sans Narrow" charset="-52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511166"/>
          </a:xfrm>
        </p:spPr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Feiyi</a:t>
            </a:r>
            <a:r>
              <a:rPr lang="en-US" dirty="0"/>
              <a:t> Wang (</a:t>
            </a:r>
            <a:r>
              <a:rPr lang="en-US" dirty="0" err="1"/>
              <a:t>Ph.D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581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BD49-2F8B-A64F-8D1B-2CC8ED99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Feature and Labels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53B52A-086E-C948-AF53-9664EDD03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55" y="1711567"/>
            <a:ext cx="279400" cy="27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A7540D-E060-814A-A370-FCEF7B7D4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884" y="1622667"/>
            <a:ext cx="2057400" cy="457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1959F7-9031-3C4E-A3F8-F79BC1BF13F4}"/>
              </a:ext>
            </a:extLst>
          </p:cNvPr>
          <p:cNvSpPr txBox="1"/>
          <p:nvPr/>
        </p:nvSpPr>
        <p:spPr>
          <a:xfrm>
            <a:off x="1388008" y="2575934"/>
            <a:ext cx="26810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x is a feature vector</a:t>
            </a:r>
          </a:p>
          <a:p>
            <a:pPr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y is class label</a:t>
            </a:r>
          </a:p>
          <a:p>
            <a:pPr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y hat is predicted class label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F17CDB-2C5E-DF4C-A6AE-324FD6435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955" y="4654408"/>
            <a:ext cx="457200" cy="368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9B4520-4E6B-BC47-9E53-70D83FB847FC}"/>
              </a:ext>
            </a:extLst>
          </p:cNvPr>
          <p:cNvSpPr txBox="1"/>
          <p:nvPr/>
        </p:nvSpPr>
        <p:spPr>
          <a:xfrm>
            <a:off x="1388008" y="5235333"/>
            <a:ext cx="268107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Dimensions of  feature vector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12C188-F866-8E4E-9CDA-1D6202BCA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5418" y="3200400"/>
            <a:ext cx="5308600" cy="45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188F0C-D864-EA41-816B-1A076625468B}"/>
              </a:ext>
            </a:extLst>
          </p:cNvPr>
          <p:cNvSpPr txBox="1"/>
          <p:nvPr/>
        </p:nvSpPr>
        <p:spPr>
          <a:xfrm>
            <a:off x="5965410" y="2079867"/>
            <a:ext cx="4683462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Example: Logistical Regression</a:t>
            </a:r>
          </a:p>
          <a:p>
            <a:pPr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Given a x, the model predicts the probability of y hat is 1</a:t>
            </a:r>
          </a:p>
        </p:txBody>
      </p:sp>
    </p:spTree>
    <p:extLst>
      <p:ext uri="{BB962C8B-B14F-4D97-AF65-F5344CB8AC3E}">
        <p14:creationId xmlns:p14="http://schemas.microsoft.com/office/powerpoint/2010/main" val="299872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43C6-D1C6-2249-9325-34B69B8D5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Training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11DA0-A72C-D345-9019-52BC8B2D4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35" y="2674620"/>
            <a:ext cx="3022600" cy="54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364D3-C666-BA49-A69C-C2169EFAA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35" y="1652583"/>
            <a:ext cx="1511300" cy="40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E405E2-4AE1-2741-B9D0-5EBA877EE4E7}"/>
              </a:ext>
            </a:extLst>
          </p:cNvPr>
          <p:cNvSpPr txBox="1"/>
          <p:nvPr/>
        </p:nvSpPr>
        <p:spPr>
          <a:xfrm>
            <a:off x="5479948" y="1638868"/>
            <a:ext cx="2681072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The sample data size is m,  that is, we have a total of m samples</a:t>
            </a:r>
          </a:p>
        </p:txBody>
      </p:sp>
    </p:spTree>
    <p:extLst>
      <p:ext uri="{BB962C8B-B14F-4D97-AF65-F5344CB8AC3E}">
        <p14:creationId xmlns:p14="http://schemas.microsoft.com/office/powerpoint/2010/main" val="284007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68FC-8E6A-194D-8C78-5004BD09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Model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29483-26C7-0342-B622-AB7D372FB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5" y="1776981"/>
            <a:ext cx="42926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0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155C-C7B5-9646-A38D-518DDDE6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Sigmoid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6CB66-C127-4B44-9AFB-8FE5FD0AF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2" y="1974850"/>
            <a:ext cx="2832100" cy="96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349FBD-3CE0-F041-9C3C-4A9BCE861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2" y="3429000"/>
            <a:ext cx="23749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9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1180-51AC-2245-BA0C-8DA6B18C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0678C-6302-994E-87F9-BF5F2F95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7100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PT Narrow">
      <a:majorFont>
        <a:latin typeface="PT Sans Narrow"/>
        <a:ea typeface=""/>
        <a:cs typeface=""/>
      </a:majorFont>
      <a:minorFont>
        <a:latin typeface="PT Sans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r-status" id="{4765B27C-46E9-2E46-B5CB-7059CFDA8624}" vid="{1485B433-31AE-AD4E-A0C4-5BBD64226407}"/>
    </a:ext>
  </a:extLst>
</a:theme>
</file>

<file path=ppt/theme/theme2.xml><?xml version="1.0" encoding="utf-8"?>
<a:theme xmlns:a="http://schemas.openxmlformats.org/drawingml/2006/main" name="ORNL Customized Theme (Wide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ur-status" id="{4765B27C-46E9-2E46-B5CB-7059CFDA8624}" vid="{D755D59E-0BB5-7243-9E66-E81C71EBD1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BB6CFE-4507-4B02-9220-33DC2E0B46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87</TotalTime>
  <Words>70</Words>
  <Application>Microsoft Macintosh PowerPoint</Application>
  <PresentationFormat>Custom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PT Sans Narrow</vt:lpstr>
      <vt:lpstr>Presentations (Wide Screen)</vt:lpstr>
      <vt:lpstr>ORNL Customized Theme (Wide)</vt:lpstr>
      <vt:lpstr>Notation</vt:lpstr>
      <vt:lpstr>Feature and Labels</vt:lpstr>
      <vt:lpstr>Training Data </vt:lpstr>
      <vt:lpstr>Model Parameters</vt:lpstr>
      <vt:lpstr>Sigmoid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</dc:title>
  <dc:creator>Feiyi Wang</dc:creator>
  <cp:lastModifiedBy>Feiyi Wang</cp:lastModifiedBy>
  <cp:revision>10</cp:revision>
  <cp:lastPrinted>2015-09-14T20:56:03Z</cp:lastPrinted>
  <dcterms:created xsi:type="dcterms:W3CDTF">2019-03-04T16:56:17Z</dcterms:created>
  <dcterms:modified xsi:type="dcterms:W3CDTF">2019-03-07T17:17:18Z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