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46" r:id="rId5"/>
  </p:sldMasterIdLst>
  <p:notesMasterIdLst>
    <p:notesMasterId r:id="rId18"/>
  </p:notesMasterIdLst>
  <p:handoutMasterIdLst>
    <p:handoutMasterId r:id="rId1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0" autoAdjust="0"/>
    <p:restoredTop sz="50000" autoAdjust="0"/>
  </p:normalViewPr>
  <p:slideViewPr>
    <p:cSldViewPr snapToGrid="0" showGuides="1">
      <p:cViewPr varScale="1">
        <p:scale>
          <a:sx n="86" d="100"/>
          <a:sy n="86" d="100"/>
        </p:scale>
        <p:origin x="232" y="704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895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4420402" y="2472321"/>
            <a:ext cx="3348111" cy="1519311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This is a text box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251099" y="1899138"/>
            <a:ext cx="250497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latin typeface="+mn-lt"/>
              </a:rPr>
              <a:t>This is a text box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6" name="Picture 25" descr="DifScat_better vibe.jpg.jpe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  <p:sp>
        <p:nvSpPr>
          <p:cNvPr id="14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355073" y="6296108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ORNL is managed by UT-Battelle </a:t>
            </a:r>
            <a:b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</a:br>
            <a:r>
              <a:rPr lang="en-US" sz="1000" b="0" i="0" dirty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rPr>
              <a:t>for the US Department of Energy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1143650"/>
          </a:xfrm>
        </p:spPr>
        <p:txBody>
          <a:bodyPr/>
          <a:lstStyle>
            <a:lvl1pPr algn="l">
              <a:defRPr sz="3200" b="1" i="0">
                <a:solidFill>
                  <a:schemeClr val="tx2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3756700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1286" y="1266091"/>
            <a:ext cx="2152274" cy="2152275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</p:pic>
      <p:pic>
        <p:nvPicPr>
          <p:cNvPr id="23" name="Picture 22" descr="DifScat_better vibe.jpg.jpeg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7620" y="1856187"/>
            <a:ext cx="1868502" cy="1868502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2888" y="3169875"/>
            <a:ext cx="1665404" cy="1665404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3011" y="3294120"/>
            <a:ext cx="1425642" cy="13863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2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85103"/>
            <a:ext cx="11369809" cy="4633783"/>
          </a:xfrm>
        </p:spPr>
        <p:txBody>
          <a:bodyPr/>
          <a:lstStyle>
            <a:lvl1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1pPr>
            <a:lvl2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2pPr>
            <a:lvl3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3pPr>
            <a:lvl4pPr>
              <a:defRPr b="0" i="0">
                <a:latin typeface="PT Sans Narrow" charset="-52"/>
                <a:ea typeface="PT Sans Narrow" charset="-52"/>
                <a:cs typeface="PT Sans Narrow" charset="-52"/>
              </a:defRPr>
            </a:lvl4pPr>
            <a:lvl5pPr marL="1482725" indent="-222250">
              <a:buFont typeface="Arial" panose="020B0604020202020204" pitchFamily="34" charset="0"/>
              <a:buChar char="•"/>
              <a:defRPr b="0" i="0">
                <a:latin typeface="PT Sans Narrow" charset="-52"/>
                <a:ea typeface="PT Sans Narrow" charset="-52"/>
                <a:cs typeface="PT Sans Narrow" charset="-5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1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44121" y="6481068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i="0" kern="1200">
          <a:solidFill>
            <a:schemeClr val="tx2"/>
          </a:solidFill>
          <a:latin typeface="PT Sans Narrow" charset="-52"/>
          <a:ea typeface="PT Sans Narrow" charset="-52"/>
          <a:cs typeface="PT Sans Narrow" charset="-52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b="0" i="0" kern="1200">
          <a:solidFill>
            <a:schemeClr val="tx1"/>
          </a:solidFill>
          <a:latin typeface="PT Sans Narrow" charset="-52"/>
          <a:ea typeface="PT Sans Narrow" charset="-52"/>
          <a:cs typeface="PT Sans Narrow" charset="-5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511166"/>
          </a:xfrm>
        </p:spPr>
        <p:txBody>
          <a:bodyPr/>
          <a:lstStyle/>
          <a:p>
            <a:r>
              <a:rPr lang="en-US" altLang="zh-CN" dirty="0"/>
              <a:t>Linear Algebra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Feiyi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2705818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056B-4EF7-1A49-8321-85D0743E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C079-EDE8-5545-8191-F4759D33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1C97-DAA6-034D-8486-BF7ACFA2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Matrix 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13193-8648-BA4B-8461-F50AA191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23" y="831206"/>
            <a:ext cx="24638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D0857-19B0-5349-9E8B-E28F869E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23" y="1634472"/>
            <a:ext cx="4064000" cy="5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6AB97-9B74-8945-8126-3D6517F683A3}"/>
              </a:ext>
            </a:extLst>
          </p:cNvPr>
          <p:cNvSpPr txBox="1"/>
          <p:nvPr/>
        </p:nvSpPr>
        <p:spPr>
          <a:xfrm>
            <a:off x="215135" y="1634472"/>
            <a:ext cx="543982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Only square matrix can have inverse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+mn-lt"/>
              </a:rPr>
              <a:t>If a square matrix has inverse, then this will hold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CD997B-164D-7840-9CFF-0C0840BE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5" y="2927740"/>
            <a:ext cx="3845341" cy="30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9E48-44F6-C648-90D4-25F60CD6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0442A-4380-D641-97CC-F58C7A18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m x n matrix</a:t>
            </a:r>
          </a:p>
          <a:p>
            <a:r>
              <a:rPr lang="en-US" dirty="0"/>
              <a:t>Let B be the transpose of A</a:t>
            </a:r>
          </a:p>
          <a:p>
            <a:r>
              <a:rPr lang="en-US" dirty="0"/>
              <a:t>and B is n x m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532C0-A10D-5E4C-B279-70A00DF5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2768600"/>
            <a:ext cx="17780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7332-DC19-4846-91EB-8411586E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D08D-A676-234C-AF68-EA8FA47D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Rectangular array of numbers</a:t>
            </a:r>
          </a:p>
          <a:p>
            <a:r>
              <a:rPr lang="en-US" dirty="0"/>
              <a:t>Identify element in matrix</a:t>
            </a:r>
          </a:p>
          <a:p>
            <a:r>
              <a:rPr lang="en-US" dirty="0"/>
              <a:t>Identify 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2ED62-3D50-7841-A0C6-61991FAD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1" y="3578346"/>
            <a:ext cx="914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2A62-4133-7D49-ACD3-CE5B1FD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24C3-D77E-4546-814F-F1BEAAC11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is n x 1 matrix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72019-D607-E147-B49B-FD7A79C8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18" y="1599774"/>
            <a:ext cx="1778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F211-4060-7A4E-9CF8-0FA1B584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Matrix Addition and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838D-A27D-FC4A-81E7-0EDF3E1C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87C2-1EE1-6A46-A3A5-AB9F73B5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Matrix - Vector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CFB0F-54DA-3641-9CF0-7145B18C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8" y="2387600"/>
            <a:ext cx="3251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F6CB-5CD7-1D4B-AF53-1CE3295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A6716-DCE7-E647-B4DC-52B85F34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93" y="1237928"/>
            <a:ext cx="3517900" cy="50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577D1-9C68-454C-BE05-EA7D0B9AD7E9}"/>
              </a:ext>
            </a:extLst>
          </p:cNvPr>
          <p:cNvSpPr txBox="1"/>
          <p:nvPr/>
        </p:nvSpPr>
        <p:spPr>
          <a:xfrm>
            <a:off x="736168" y="1181488"/>
            <a:ext cx="1160895" cy="2336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x is Heights: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172 cm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80 cm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60 cm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180 cm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y is Weights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1958B-4546-1243-939B-4ABB62B4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12" y="3517512"/>
            <a:ext cx="3746500" cy="2057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E9F3BC-E8BE-AE40-A50D-B6443C10BB5D}"/>
              </a:ext>
            </a:extLst>
          </p:cNvPr>
          <p:cNvCxnSpPr>
            <a:cxnSpLocks/>
          </p:cNvCxnSpPr>
          <p:nvPr/>
        </p:nvCxnSpPr>
        <p:spPr>
          <a:xfrm flipH="1">
            <a:off x="6515100" y="2095500"/>
            <a:ext cx="1733551" cy="1790700"/>
          </a:xfrm>
          <a:prstGeom prst="straightConnector1">
            <a:avLst/>
          </a:prstGeom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AFEB9-D058-E54F-83E5-DA78CD546283}"/>
              </a:ext>
            </a:extLst>
          </p:cNvPr>
          <p:cNvCxnSpPr>
            <a:cxnSpLocks/>
          </p:cNvCxnSpPr>
          <p:nvPr/>
        </p:nvCxnSpPr>
        <p:spPr>
          <a:xfrm>
            <a:off x="1897063" y="2349500"/>
            <a:ext cx="1174751" cy="1187838"/>
          </a:xfrm>
          <a:prstGeom prst="straightConnector1">
            <a:avLst/>
          </a:prstGeom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387A-04C9-9346-A623-07F36DDB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Matrix – Matrix Multiplication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6FE47-E166-9C43-8F53-72AB9D9BEB9F}"/>
              </a:ext>
            </a:extLst>
          </p:cNvPr>
          <p:cNvSpPr/>
          <p:nvPr/>
        </p:nvSpPr>
        <p:spPr>
          <a:xfrm>
            <a:off x="562155" y="2592238"/>
            <a:ext cx="1656272" cy="16735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DFCBC-E6A0-D846-B662-A7D120259790}"/>
              </a:ext>
            </a:extLst>
          </p:cNvPr>
          <p:cNvSpPr/>
          <p:nvPr/>
        </p:nvSpPr>
        <p:spPr>
          <a:xfrm>
            <a:off x="3810001" y="2592238"/>
            <a:ext cx="537713" cy="16735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22CE1-A402-4C4E-A728-06A090D944C2}"/>
              </a:ext>
            </a:extLst>
          </p:cNvPr>
          <p:cNvSpPr/>
          <p:nvPr/>
        </p:nvSpPr>
        <p:spPr>
          <a:xfrm>
            <a:off x="4583503" y="2592238"/>
            <a:ext cx="537713" cy="16735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6CEF9-F627-8B4C-869F-5EEEA1322F58}"/>
              </a:ext>
            </a:extLst>
          </p:cNvPr>
          <p:cNvSpPr/>
          <p:nvPr/>
        </p:nvSpPr>
        <p:spPr>
          <a:xfrm>
            <a:off x="5357005" y="2592238"/>
            <a:ext cx="537713" cy="16735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DB3CA2-06B0-0749-83C3-8A766139FB23}"/>
                  </a:ext>
                </a:extLst>
              </p:cNvPr>
              <p:cNvSpPr txBox="1"/>
              <p:nvPr/>
            </p:nvSpPr>
            <p:spPr>
              <a:xfrm>
                <a:off x="2454216" y="3179701"/>
                <a:ext cx="1149693" cy="249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DB3CA2-06B0-0749-83C3-8A766139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16" y="3179701"/>
                <a:ext cx="1149693" cy="249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97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CF00-7F84-604B-ADD4-7F1EC022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Matrix Multiplication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70687-8C00-AE45-BC16-10486034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200400"/>
            <a:ext cx="51689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37FCBD-3C72-DE43-ACBF-BD136084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2438400"/>
            <a:ext cx="2921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8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404C-F046-744A-A19F-A0F509E3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1166"/>
          </a:xfrm>
        </p:spPr>
        <p:txBody>
          <a:bodyPr/>
          <a:lstStyle/>
          <a:p>
            <a:r>
              <a:rPr lang="en-US" dirty="0"/>
              <a:t>Identity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59769-D845-8647-AEF3-74C11066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12" y="3175000"/>
            <a:ext cx="40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78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PT Narrow">
      <a:majorFont>
        <a:latin typeface="PT Sans Narrow"/>
        <a:ea typeface=""/>
        <a:cs typeface=""/>
      </a:majorFont>
      <a:minorFont>
        <a:latin typeface="PT Sans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1485B433-31AE-AD4E-A0C4-5BBD64226407}"/>
    </a:ext>
  </a:extLst>
</a:theme>
</file>

<file path=ppt/theme/theme2.xml><?xml version="1.0" encoding="utf-8"?>
<a:theme xmlns:a="http://schemas.openxmlformats.org/drawingml/2006/main" name="ORNL Customized Theme (Wide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ur-status" id="{4765B27C-46E9-2E46-B5CB-7059CFDA8624}" vid="{D755D59E-0BB5-7243-9E66-E81C71EBD1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153</TotalTime>
  <Words>97</Words>
  <Application>Microsoft Macintosh PowerPoint</Application>
  <PresentationFormat>Custom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PT Sans Narrow</vt:lpstr>
      <vt:lpstr>Presentations (Wide Screen)</vt:lpstr>
      <vt:lpstr>ORNL Customized Theme (Wide)</vt:lpstr>
      <vt:lpstr>Linear Algebra</vt:lpstr>
      <vt:lpstr>Matrix</vt:lpstr>
      <vt:lpstr>Vector</vt:lpstr>
      <vt:lpstr>Matrix Addition and Subtraction</vt:lpstr>
      <vt:lpstr>Matrix - Vector Multiplication</vt:lpstr>
      <vt:lpstr>Example</vt:lpstr>
      <vt:lpstr>Matrix – Matrix Multiplication</vt:lpstr>
      <vt:lpstr>Matrix Multiplication Properties</vt:lpstr>
      <vt:lpstr>Identity Matrix</vt:lpstr>
      <vt:lpstr>PowerPoint Presentation</vt:lpstr>
      <vt:lpstr>Matrix Inverse</vt:lpstr>
      <vt:lpstr>Matrix Transpose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</dc:title>
  <dc:creator>Feiyi Wang</dc:creator>
  <cp:lastModifiedBy>Feiyi Wang</cp:lastModifiedBy>
  <cp:revision>14</cp:revision>
  <cp:lastPrinted>2015-09-14T20:56:03Z</cp:lastPrinted>
  <dcterms:created xsi:type="dcterms:W3CDTF">2019-03-04T16:56:17Z</dcterms:created>
  <dcterms:modified xsi:type="dcterms:W3CDTF">2019-03-08T18:37:53Z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