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8" r:id="rId7"/>
    <p:sldId id="259" r:id="rId8"/>
    <p:sldId id="257" r:id="rId9"/>
    <p:sldId id="260" r:id="rId10"/>
    <p:sldId id="264" r:id="rId11"/>
    <p:sldId id="263" r:id="rId12"/>
    <p:sldId id="261" r:id="rId13"/>
    <p:sldId id="262" r:id="rId1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92" autoAdjust="0"/>
    <p:restoredTop sz="50000" autoAdjust="0"/>
  </p:normalViewPr>
  <p:slideViewPr>
    <p:cSldViewPr snapToGrid="0" showGuides="1">
      <p:cViewPr varScale="1">
        <p:scale>
          <a:sx n="107" d="100"/>
          <a:sy n="107" d="100"/>
        </p:scale>
        <p:origin x="184" y="328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altLang="zh-CN" dirty="0"/>
              <a:t>Machine Learning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Feiyi</a:t>
            </a:r>
            <a:r>
              <a:rPr lang="en-US" dirty="0"/>
              <a:t> Wang (</a:t>
            </a:r>
            <a:r>
              <a:rPr lang="en-US" dirty="0" err="1"/>
              <a:t>Ph.D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Technology Integration</a:t>
            </a:r>
          </a:p>
          <a:p>
            <a:r>
              <a:rPr lang="en-US" dirty="0"/>
              <a:t>Oak Ridge Leadership Computing</a:t>
            </a:r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74A8-8556-A646-A593-262C2553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Learn from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033078-A91F-D046-A7C7-AB2251C2C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5564"/>
              </p:ext>
            </p:extLst>
          </p:nvPr>
        </p:nvGraphicFramePr>
        <p:xfrm>
          <a:off x="3394759" y="2240214"/>
          <a:ext cx="5732616" cy="191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33154">
                  <a:extLst>
                    <a:ext uri="{9D8B030D-6E8A-4147-A177-3AD203B41FA5}">
                      <a16:colId xmlns:a16="http://schemas.microsoft.com/office/drawing/2014/main" val="2765204027"/>
                    </a:ext>
                  </a:extLst>
                </a:gridCol>
                <a:gridCol w="1433154">
                  <a:extLst>
                    <a:ext uri="{9D8B030D-6E8A-4147-A177-3AD203B41FA5}">
                      <a16:colId xmlns:a16="http://schemas.microsoft.com/office/drawing/2014/main" val="3814114632"/>
                    </a:ext>
                  </a:extLst>
                </a:gridCol>
                <a:gridCol w="1433154">
                  <a:extLst>
                    <a:ext uri="{9D8B030D-6E8A-4147-A177-3AD203B41FA5}">
                      <a16:colId xmlns:a16="http://schemas.microsoft.com/office/drawing/2014/main" val="2395374679"/>
                    </a:ext>
                  </a:extLst>
                </a:gridCol>
                <a:gridCol w="1433154">
                  <a:extLst>
                    <a:ext uri="{9D8B030D-6E8A-4147-A177-3AD203B41FA5}">
                      <a16:colId xmlns:a16="http://schemas.microsoft.com/office/drawing/2014/main" val="475881594"/>
                    </a:ext>
                  </a:extLst>
                </a:gridCol>
              </a:tblGrid>
              <a:tr h="47796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11420"/>
                  </a:ext>
                </a:extLst>
              </a:tr>
              <a:tr h="47796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16252"/>
                  </a:ext>
                </a:extLst>
              </a:tr>
              <a:tr h="47796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53895"/>
                  </a:ext>
                </a:extLst>
              </a:tr>
              <a:tr h="47796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11274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A9C345-8044-8F49-92CC-74983A4D2F42}"/>
              </a:ext>
            </a:extLst>
          </p:cNvPr>
          <p:cNvCxnSpPr/>
          <p:nvPr/>
        </p:nvCxnSpPr>
        <p:spPr>
          <a:xfrm>
            <a:off x="7132320" y="1940869"/>
            <a:ext cx="0" cy="221118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E3494B-4212-2F44-95B5-93859F11BFC7}"/>
              </a:ext>
            </a:extLst>
          </p:cNvPr>
          <p:cNvCxnSpPr/>
          <p:nvPr/>
        </p:nvCxnSpPr>
        <p:spPr>
          <a:xfrm>
            <a:off x="3394759" y="1691487"/>
            <a:ext cx="3172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B6D5EF-7820-9345-995C-5C40E0376717}"/>
              </a:ext>
            </a:extLst>
          </p:cNvPr>
          <p:cNvCxnSpPr/>
          <p:nvPr/>
        </p:nvCxnSpPr>
        <p:spPr>
          <a:xfrm>
            <a:off x="2729347" y="1940869"/>
            <a:ext cx="0" cy="221118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42C94C-42F8-C744-AF48-F3E9C08AECCE}"/>
              </a:ext>
            </a:extLst>
          </p:cNvPr>
          <p:cNvSpPr txBox="1"/>
          <p:nvPr/>
        </p:nvSpPr>
        <p:spPr>
          <a:xfrm>
            <a:off x="4216317" y="1322173"/>
            <a:ext cx="13292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Feature 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D3F71-C74D-D543-AB99-905CE40CCB5D}"/>
              </a:ext>
            </a:extLst>
          </p:cNvPr>
          <p:cNvSpPr txBox="1"/>
          <p:nvPr/>
        </p:nvSpPr>
        <p:spPr>
          <a:xfrm>
            <a:off x="1635774" y="2854502"/>
            <a:ext cx="85632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2AED2-44C3-FC48-B8F9-BECB3916CC74}"/>
              </a:ext>
            </a:extLst>
          </p:cNvPr>
          <p:cNvSpPr txBox="1"/>
          <p:nvPr/>
        </p:nvSpPr>
        <p:spPr>
          <a:xfrm>
            <a:off x="7456207" y="1319994"/>
            <a:ext cx="70083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Labels</a:t>
            </a:r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159EFE9B-EDB9-FB4E-97A6-400F6180BE33}"/>
              </a:ext>
            </a:extLst>
          </p:cNvPr>
          <p:cNvSpPr/>
          <p:nvPr/>
        </p:nvSpPr>
        <p:spPr>
          <a:xfrm>
            <a:off x="2855861" y="1490810"/>
            <a:ext cx="4149946" cy="277836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C62E-646A-624B-B2FB-F15B3EF0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Type of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0718-807A-E641-83D0-046EEAE1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Semi supervised Learning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5013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6701-5038-334D-8C4F-8976C329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The Learning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6C0D4-80EE-FA48-AF87-9CB6439088DA}"/>
              </a:ext>
            </a:extLst>
          </p:cNvPr>
          <p:cNvSpPr/>
          <p:nvPr/>
        </p:nvSpPr>
        <p:spPr>
          <a:xfrm>
            <a:off x="1068946" y="3129566"/>
            <a:ext cx="1481070" cy="7984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7D43-EB10-2C49-A9E6-3AE8E2918C11}"/>
              </a:ext>
            </a:extLst>
          </p:cNvPr>
          <p:cNvSpPr/>
          <p:nvPr/>
        </p:nvSpPr>
        <p:spPr>
          <a:xfrm>
            <a:off x="3745604" y="3129566"/>
            <a:ext cx="1481070" cy="7984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Learning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A5E3-9D13-9645-858C-B19AFBD1F660}"/>
              </a:ext>
            </a:extLst>
          </p:cNvPr>
          <p:cNvSpPr/>
          <p:nvPr/>
        </p:nvSpPr>
        <p:spPr>
          <a:xfrm>
            <a:off x="6422262" y="3129565"/>
            <a:ext cx="1481070" cy="7984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Learned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18FDC-7EE6-2043-BEA6-C3BAF32718AE}"/>
              </a:ext>
            </a:extLst>
          </p:cNvPr>
          <p:cNvSpPr/>
          <p:nvPr/>
        </p:nvSpPr>
        <p:spPr>
          <a:xfrm>
            <a:off x="6456603" y="4810262"/>
            <a:ext cx="1481070" cy="7984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089F3-EAD1-5E48-86F1-9DAE5F099AF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50016" y="3528810"/>
            <a:ext cx="1195588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C8F96-3291-544C-A467-FEE5D954DCE7}"/>
              </a:ext>
            </a:extLst>
          </p:cNvPr>
          <p:cNvCxnSpPr>
            <a:cxnSpLocks/>
          </p:cNvCxnSpPr>
          <p:nvPr/>
        </p:nvCxnSpPr>
        <p:spPr>
          <a:xfrm>
            <a:off x="5226674" y="3528809"/>
            <a:ext cx="1195588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FF0BC6-3DF3-8D4C-8108-9C29858F6EA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162797" y="3928055"/>
            <a:ext cx="0" cy="8822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7C45CD-2412-4649-ACDF-0C6AB93C6168}"/>
              </a:ext>
            </a:extLst>
          </p:cNvPr>
          <p:cNvSpPr txBox="1"/>
          <p:nvPr/>
        </p:nvSpPr>
        <p:spPr>
          <a:xfrm>
            <a:off x="8730133" y="3357993"/>
            <a:ext cx="90120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Outcome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8B442-5569-A94E-9121-934D62AC3B8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03332" y="3528809"/>
            <a:ext cx="82680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81DF4-BA8E-EE45-AA42-11CCC8425F48}"/>
              </a:ext>
            </a:extLst>
          </p:cNvPr>
          <p:cNvSpPr/>
          <p:nvPr/>
        </p:nvSpPr>
        <p:spPr>
          <a:xfrm>
            <a:off x="6422262" y="1366943"/>
            <a:ext cx="1481070" cy="7984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New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546ED-D1BC-734C-A16C-CC75E6DA2BD3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7162797" y="2165433"/>
            <a:ext cx="0" cy="96413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305EF989-A5AF-6E4B-9CA0-EF77D3EE99B7}"/>
              </a:ext>
            </a:extLst>
          </p:cNvPr>
          <p:cNvSpPr/>
          <p:nvPr/>
        </p:nvSpPr>
        <p:spPr>
          <a:xfrm rot="5400000">
            <a:off x="3915754" y="689417"/>
            <a:ext cx="785446" cy="3516923"/>
          </a:xfrm>
          <a:prstGeom prst="leftBrace">
            <a:avLst>
              <a:gd name="adj1" fmla="val 36691"/>
              <a:gd name="adj2" fmla="val 496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C4966C-5298-8040-B787-C56A8551E917}"/>
              </a:ext>
            </a:extLst>
          </p:cNvPr>
          <p:cNvSpPr txBox="1"/>
          <p:nvPr/>
        </p:nvSpPr>
        <p:spPr>
          <a:xfrm>
            <a:off x="3788142" y="1638753"/>
            <a:ext cx="104067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SF Mono Heavy" panose="020B0009000002000000" pitchFamily="49" charset="0"/>
              </a:rPr>
              <a:t>fit ()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230E201-C104-1140-9AF7-4CE6979C5B33}"/>
              </a:ext>
            </a:extLst>
          </p:cNvPr>
          <p:cNvSpPr/>
          <p:nvPr/>
        </p:nvSpPr>
        <p:spPr>
          <a:xfrm rot="10800000">
            <a:off x="8395291" y="1549629"/>
            <a:ext cx="420463" cy="1779562"/>
          </a:xfrm>
          <a:prstGeom prst="leftBrace">
            <a:avLst>
              <a:gd name="adj1" fmla="val 30720"/>
              <a:gd name="adj2" fmla="val 4901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219608-54D7-C04A-851E-8635D4C04D14}"/>
              </a:ext>
            </a:extLst>
          </p:cNvPr>
          <p:cNvSpPr txBox="1"/>
          <p:nvPr/>
        </p:nvSpPr>
        <p:spPr>
          <a:xfrm>
            <a:off x="9286520" y="2282995"/>
            <a:ext cx="16113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SF Mono Heavy" panose="020B0009000002000000" pitchFamily="49" charset="0"/>
              </a:rPr>
              <a:t>predict ()</a:t>
            </a:r>
          </a:p>
        </p:txBody>
      </p:sp>
    </p:spTree>
    <p:extLst>
      <p:ext uri="{BB962C8B-B14F-4D97-AF65-F5344CB8AC3E}">
        <p14:creationId xmlns:p14="http://schemas.microsoft.com/office/powerpoint/2010/main" val="236828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878F-BFA0-084B-9DD0-250FFA3C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What Has Been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A53B-00F7-6C45-A1E6-D6D6F4DC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</a:t>
            </a:r>
          </a:p>
        </p:txBody>
      </p:sp>
    </p:spTree>
    <p:extLst>
      <p:ext uri="{BB962C8B-B14F-4D97-AF65-F5344CB8AC3E}">
        <p14:creationId xmlns:p14="http://schemas.microsoft.com/office/powerpoint/2010/main" val="39169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2464-6380-4940-B7C4-30D2B425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9FD3-5173-814F-8CBE-29637D49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- Housing price predication</a:t>
            </a:r>
          </a:p>
          <a:p>
            <a:pPr marL="0" indent="0">
              <a:buNone/>
            </a:pPr>
            <a:r>
              <a:rPr lang="en-US" dirty="0"/>
              <a:t>B - Spam detection</a:t>
            </a:r>
          </a:p>
          <a:p>
            <a:endParaRPr lang="en-US" dirty="0"/>
          </a:p>
          <a:p>
            <a:r>
              <a:rPr lang="en-US" dirty="0"/>
              <a:t>Common: “right answers” are given</a:t>
            </a:r>
          </a:p>
          <a:p>
            <a:r>
              <a:rPr lang="en-US" dirty="0"/>
              <a:t>Housing price is “regression” problem</a:t>
            </a:r>
          </a:p>
          <a:p>
            <a:r>
              <a:rPr lang="en-US" dirty="0"/>
              <a:t>Spam detection is “classification” problem</a:t>
            </a:r>
          </a:p>
        </p:txBody>
      </p:sp>
    </p:spTree>
    <p:extLst>
      <p:ext uri="{BB962C8B-B14F-4D97-AF65-F5344CB8AC3E}">
        <p14:creationId xmlns:p14="http://schemas.microsoft.com/office/powerpoint/2010/main" val="98820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16F-32F5-554A-BA10-7AC2BD53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Regression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431D-D53F-B145-9CFF-8EEF84F4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6D3-E852-DE4B-9A8A-633972EB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Example: Spam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9658-05AA-B04C-8652-C7DB3DEA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BAC0-E306-E346-96F7-EC04D9C9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Example: Predict Housing Price</a:t>
            </a:r>
          </a:p>
        </p:txBody>
      </p:sp>
    </p:spTree>
    <p:extLst>
      <p:ext uri="{BB962C8B-B14F-4D97-AF65-F5344CB8AC3E}">
        <p14:creationId xmlns:p14="http://schemas.microsoft.com/office/powerpoint/2010/main" val="33616719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83</TotalTime>
  <Words>122</Words>
  <Application>Microsoft Macintosh PowerPoint</Application>
  <PresentationFormat>Custom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PT Sans Narrow</vt:lpstr>
      <vt:lpstr>SF Mono</vt:lpstr>
      <vt:lpstr>SF Mono Heavy</vt:lpstr>
      <vt:lpstr>Presentations (Wide Screen)</vt:lpstr>
      <vt:lpstr>ORNL Customized Theme (Wide)</vt:lpstr>
      <vt:lpstr>Machine Learning</vt:lpstr>
      <vt:lpstr>Learn from Data</vt:lpstr>
      <vt:lpstr>Type of Learning Algorithms</vt:lpstr>
      <vt:lpstr>The Learning Flow</vt:lpstr>
      <vt:lpstr>What Has Been Learned?</vt:lpstr>
      <vt:lpstr>More Examples</vt:lpstr>
      <vt:lpstr>Regression vs. Classification</vt:lpstr>
      <vt:lpstr>Example: Spam Detection</vt:lpstr>
      <vt:lpstr>Example: Predict Housing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15</cp:revision>
  <cp:lastPrinted>2015-09-14T20:56:03Z</cp:lastPrinted>
  <dcterms:created xsi:type="dcterms:W3CDTF">2019-03-04T16:56:17Z</dcterms:created>
  <dcterms:modified xsi:type="dcterms:W3CDTF">2019-03-13T10:12:28Z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