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  <p:sldMasterId id="2147483946" r:id="rId5"/>
  </p:sldMasterIdLst>
  <p:notesMasterIdLst>
    <p:notesMasterId r:id="rId19"/>
  </p:notesMasterIdLst>
  <p:handoutMasterIdLst>
    <p:handoutMasterId r:id="rId20"/>
  </p:handoutMasterIdLst>
  <p:sldIdLst>
    <p:sldId id="256" r:id="rId6"/>
    <p:sldId id="260" r:id="rId7"/>
    <p:sldId id="261" r:id="rId8"/>
    <p:sldId id="262" r:id="rId9"/>
    <p:sldId id="259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63" r:id="rId18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73">
          <p15:clr>
            <a:srgbClr val="A4A3A4"/>
          </p15:clr>
        </p15:guide>
        <p15:guide id="2" pos="74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638" autoAdjust="0"/>
    <p:restoredTop sz="50000" autoAdjust="0"/>
  </p:normalViewPr>
  <p:slideViewPr>
    <p:cSldViewPr snapToGrid="0" showGuides="1">
      <p:cViewPr varScale="1">
        <p:scale>
          <a:sx n="76" d="100"/>
          <a:sy n="76" d="100"/>
        </p:scale>
        <p:origin x="200" y="856"/>
      </p:cViewPr>
      <p:guideLst>
        <p:guide orient="horz" pos="4173"/>
        <p:guide pos="74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6" name="Picture 25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311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4" y="320040"/>
            <a:ext cx="11501908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4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6" name="Picture 25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895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285103"/>
            <a:ext cx="11369809" cy="4633783"/>
          </a:xfrm>
        </p:spPr>
        <p:txBody>
          <a:bodyPr/>
          <a:lstStyle>
            <a:lvl1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1pPr>
            <a:lvl2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2pPr>
            <a:lvl3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3pPr>
            <a:lvl4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4pPr>
            <a:lvl5pPr marL="1482725" indent="-222250">
              <a:buFont typeface="Arial" panose="020B0604020202020204" pitchFamily="34" charset="0"/>
              <a:buChar char="•"/>
              <a:defRPr b="0" i="0">
                <a:latin typeface="PT Sans Narrow" charset="-52"/>
                <a:ea typeface="PT Sans Narrow" charset="-52"/>
                <a:cs typeface="PT Sans Narrow" charset="-52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254" y="320040"/>
            <a:ext cx="1150190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44475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227033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44475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27033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6" y="320040"/>
            <a:ext cx="3803952" cy="877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4" y="320040"/>
            <a:ext cx="11501908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4420402" y="2472321"/>
            <a:ext cx="3348111" cy="1519311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This is a text box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251099" y="1899138"/>
            <a:ext cx="250497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latin typeface="+mn-lt"/>
              </a:rPr>
              <a:t>This is a text box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6" name="Picture 25" descr="DifScat_better vibe.jpg.jpe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  <p:sp>
        <p:nvSpPr>
          <p:cNvPr id="14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3" name="Picture 22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24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285103"/>
            <a:ext cx="11369809" cy="4633783"/>
          </a:xfrm>
        </p:spPr>
        <p:txBody>
          <a:bodyPr/>
          <a:lstStyle>
            <a:lvl1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1pPr>
            <a:lvl2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2pPr>
            <a:lvl3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3pPr>
            <a:lvl4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4pPr>
            <a:lvl5pPr marL="1482725" indent="-222250">
              <a:buFont typeface="Arial" panose="020B0604020202020204" pitchFamily="34" charset="0"/>
              <a:buChar char="•"/>
              <a:defRPr b="0" i="0">
                <a:latin typeface="PT Sans Narrow" charset="-52"/>
                <a:ea typeface="PT Sans Narrow" charset="-52"/>
                <a:cs typeface="PT Sans Narrow" charset="-5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0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254" y="320040"/>
            <a:ext cx="1150190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44475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227033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44475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27033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6" y="320040"/>
            <a:ext cx="3803952" cy="877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Freeform 13"/>
          <p:cNvSpPr>
            <a:spLocks/>
          </p:cNvSpPr>
          <p:nvPr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11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4121" y="320040"/>
            <a:ext cx="11375136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472" y="1508760"/>
            <a:ext cx="11520519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344121" y="6481068"/>
            <a:ext cx="28032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37" r:id="rId2"/>
    <p:sldLayoutId id="2147483939" r:id="rId3"/>
    <p:sldLayoutId id="2147483940" r:id="rId4"/>
    <p:sldLayoutId id="2147483941" r:id="rId5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0" kern="1200">
          <a:solidFill>
            <a:schemeClr val="tx2"/>
          </a:solidFill>
          <a:latin typeface="PT Sans Narrow" charset="-52"/>
          <a:ea typeface="PT Sans Narrow" charset="-52"/>
          <a:cs typeface="PT Sans Narrow" charset="-52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4121" y="320040"/>
            <a:ext cx="11375136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472" y="1508760"/>
            <a:ext cx="11520519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344121" y="6481068"/>
            <a:ext cx="28032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2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0" kern="1200">
          <a:solidFill>
            <a:schemeClr val="tx2"/>
          </a:solidFill>
          <a:latin typeface="PT Sans Narrow" charset="-52"/>
          <a:ea typeface="PT Sans Narrow" charset="-52"/>
          <a:cs typeface="PT Sans Narrow" charset="-52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511166"/>
          </a:xfrm>
        </p:spPr>
        <p:txBody>
          <a:bodyPr/>
          <a:lstStyle/>
          <a:p>
            <a:r>
              <a:rPr lang="en-US" altLang="zh-CN" dirty="0"/>
              <a:t>Linear Regression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Feiyi Wang</a:t>
            </a:r>
          </a:p>
        </p:txBody>
      </p:sp>
    </p:spTree>
    <p:extLst>
      <p:ext uri="{BB962C8B-B14F-4D97-AF65-F5344CB8AC3E}">
        <p14:creationId xmlns:p14="http://schemas.microsoft.com/office/powerpoint/2010/main" val="2705818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2A7B-9487-D542-9CE7-770C65455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Learning / Optimization / Minimization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859B3-01E4-A54F-99CC-3FA91DB28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660" y="2187466"/>
            <a:ext cx="5029200" cy="119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D6D7AD-9F08-6745-AE89-8CE28AB9E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16" y="1444355"/>
            <a:ext cx="1193800" cy="736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5673E6-A858-4440-B2E9-4F39CF436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377" y="4235876"/>
            <a:ext cx="39751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33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33B2-DE6E-534A-9A59-FD32FB772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What if the model has one extra parameter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BDF2E-2F0D-7445-8090-A5618CE77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57" y="1632827"/>
            <a:ext cx="439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00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DC56-10AA-0040-8827-351371A26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Overfitting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0B8B62-933B-794A-949B-83398A646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734" y="1136650"/>
            <a:ext cx="60325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41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4855-31F0-9B4B-B0D3-5DC9A9EF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The questions we might ask ourselves: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D29E0-BFF1-DA43-99D0-80BB0D4FD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squared difference as loss?</a:t>
            </a:r>
          </a:p>
          <a:p>
            <a:r>
              <a:rPr lang="en-US" dirty="0"/>
              <a:t>Why not absolute value?</a:t>
            </a:r>
          </a:p>
          <a:p>
            <a:r>
              <a:rPr lang="en-US" dirty="0"/>
              <a:t>Why linear combination? Can’t it be quadratic or polynomial?</a:t>
            </a:r>
          </a:p>
        </p:txBody>
      </p:sp>
    </p:spTree>
    <p:extLst>
      <p:ext uri="{BB962C8B-B14F-4D97-AF65-F5344CB8AC3E}">
        <p14:creationId xmlns:p14="http://schemas.microsoft.com/office/powerpoint/2010/main" val="262259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B979-A53F-8D44-9679-5ABCC537A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681C3-7CFB-2646-BA6D-D2EAE52D9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collection of N data points and labels (target value)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43FA9-F1D9-D64E-AE16-B755FCDE8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03" y="3601994"/>
            <a:ext cx="4165600" cy="246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B6F462-40A5-1B47-B208-6A54316A7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338" y="1936979"/>
            <a:ext cx="2146300" cy="546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CDE4DA-2550-4C40-B05C-C1B718CAF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102" y="2594076"/>
            <a:ext cx="6908800" cy="685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E95111-BB5B-E241-ACB9-82661DA1B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934" y="4225575"/>
            <a:ext cx="4978986" cy="3521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B31F6A-D5D8-034F-A952-771806D24A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5934" y="4995034"/>
            <a:ext cx="6593672" cy="35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7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820C-B753-4540-B490-E3AEDBC47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One Feature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6BD75-2250-0D4B-98E3-B404AC05F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build a model that is linear combinations of features of example 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say model f is parameterized by these two values: w0 and w1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13D09E-6B1A-2245-BFF3-D6E7E7277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2562991"/>
            <a:ext cx="4521200" cy="59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BEAC28-F321-904D-B94D-8FE166D92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412" y="5321986"/>
            <a:ext cx="29210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3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E74A-B002-E846-862F-767CC3D0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Once we have the model, we can then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B30BF3-5437-5D4F-8F5C-380FCCF7D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245" y="2920438"/>
            <a:ext cx="61214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9A38-971A-D54E-85DA-634B7005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Loss Function and 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7252B-3ABF-8C42-8644-A5E281DB1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88" y="1285103"/>
            <a:ext cx="11372993" cy="4946364"/>
          </a:xfrm>
        </p:spPr>
        <p:txBody>
          <a:bodyPr/>
          <a:lstStyle/>
          <a:p>
            <a:r>
              <a:rPr lang="en-US" dirty="0"/>
              <a:t>For each sample, we define loss function as: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all samples, we define cost function as: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03D42E-C119-2447-AB5F-43CECC958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121" y="3831938"/>
            <a:ext cx="3429000" cy="1143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42B792-4446-A24E-84D2-50380B00C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08" y="5407583"/>
            <a:ext cx="685800" cy="9652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C871A4-9AF5-8B41-B38B-F15DA63AAB9A}"/>
              </a:ext>
            </a:extLst>
          </p:cNvPr>
          <p:cNvCxnSpPr/>
          <p:nvPr/>
        </p:nvCxnSpPr>
        <p:spPr>
          <a:xfrm flipV="1">
            <a:off x="3456708" y="4897078"/>
            <a:ext cx="271462" cy="5498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EDC3B82-3549-5346-ABA4-574592ECDAED}"/>
              </a:ext>
            </a:extLst>
          </p:cNvPr>
          <p:cNvSpPr/>
          <p:nvPr/>
        </p:nvSpPr>
        <p:spPr>
          <a:xfrm>
            <a:off x="3592439" y="3831938"/>
            <a:ext cx="736674" cy="1143000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15E418-FB47-EB48-81E5-789887764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908" y="1961621"/>
            <a:ext cx="6032500" cy="596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47CB3A-C0EE-F84F-ADC5-598C8C178231}"/>
              </a:ext>
            </a:extLst>
          </p:cNvPr>
          <p:cNvSpPr txBox="1"/>
          <p:nvPr/>
        </p:nvSpPr>
        <p:spPr>
          <a:xfrm>
            <a:off x="6705807" y="3515814"/>
            <a:ext cx="2307811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Sometimes, we lose w sub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when it is clear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C21D63-0129-024A-A6A0-138680E418C4}"/>
              </a:ext>
            </a:extLst>
          </p:cNvPr>
          <p:cNvCxnSpPr>
            <a:cxnSpLocks/>
          </p:cNvCxnSpPr>
          <p:nvPr/>
        </p:nvCxnSpPr>
        <p:spPr>
          <a:xfrm flipH="1" flipV="1">
            <a:off x="4810011" y="2532348"/>
            <a:ext cx="1954293" cy="827617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6EBF11-8691-7840-BECF-72AB27B86BE8}"/>
              </a:ext>
            </a:extLst>
          </p:cNvPr>
          <p:cNvSpPr txBox="1"/>
          <p:nvPr/>
        </p:nvSpPr>
        <p:spPr>
          <a:xfrm>
            <a:off x="4257701" y="5960493"/>
            <a:ext cx="244810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This is done for convenience</a:t>
            </a:r>
          </a:p>
        </p:txBody>
      </p:sp>
    </p:spTree>
    <p:extLst>
      <p:ext uri="{BB962C8B-B14F-4D97-AF65-F5344CB8AC3E}">
        <p14:creationId xmlns:p14="http://schemas.microsoft.com/office/powerpoint/2010/main" val="3129273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CA90-719B-C447-82FC-1FDC0A76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Simplified Example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16098D-B533-DE4C-A67D-EDDE3B45E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825089"/>
              </p:ext>
            </p:extLst>
          </p:nvPr>
        </p:nvGraphicFramePr>
        <p:xfrm>
          <a:off x="475887" y="1891488"/>
          <a:ext cx="2920092" cy="1924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325">
                  <a:extLst>
                    <a:ext uri="{9D8B030D-6E8A-4147-A177-3AD203B41FA5}">
                      <a16:colId xmlns:a16="http://schemas.microsoft.com/office/drawing/2014/main" val="3012013593"/>
                    </a:ext>
                  </a:extLst>
                </a:gridCol>
                <a:gridCol w="1621767">
                  <a:extLst>
                    <a:ext uri="{9D8B030D-6E8A-4147-A177-3AD203B41FA5}">
                      <a16:colId xmlns:a16="http://schemas.microsoft.com/office/drawing/2014/main" val="355243967"/>
                    </a:ext>
                  </a:extLst>
                </a:gridCol>
              </a:tblGrid>
              <a:tr h="307880">
                <a:tc>
                  <a:txBody>
                    <a:bodyPr/>
                    <a:lstStyle/>
                    <a:p>
                      <a:r>
                        <a:rPr lang="en-US" dirty="0"/>
                        <a:t>Weight (kg)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 (m)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593006"/>
                  </a:ext>
                </a:extLst>
              </a:tr>
              <a:tr h="307880"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421977"/>
                  </a:ext>
                </a:extLst>
              </a:tr>
              <a:tr h="307880"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52513"/>
                  </a:ext>
                </a:extLst>
              </a:tr>
              <a:tr h="46105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035504"/>
                  </a:ext>
                </a:extLst>
              </a:tr>
              <a:tr h="307880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00935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751D8DD-D84C-F642-A97C-BA28053E5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877" y="1891488"/>
            <a:ext cx="25654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73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B911-2F24-DA46-BA2A-A709BB6BA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Generate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D294C6-C125-D342-B028-239E7F51A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8" y="1193800"/>
            <a:ext cx="6032500" cy="4470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1D14B2-4DCA-8242-8C1D-3E54C043106E}"/>
              </a:ext>
            </a:extLst>
          </p:cNvPr>
          <p:cNvSpPr txBox="1"/>
          <p:nvPr/>
        </p:nvSpPr>
        <p:spPr>
          <a:xfrm>
            <a:off x="6810704" y="2102483"/>
            <a:ext cx="4508938" cy="13265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rng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np.random.RandomState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Fira Code" panose="020B05090500000200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X = </a:t>
            </a:r>
            <a:r>
              <a:rPr lang="en-US" sz="1600" dirty="0">
                <a:solidFill>
                  <a:srgbClr val="09885A"/>
                </a:solidFill>
                <a:latin typeface="Fira Code" panose="020B05090500000200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rng.rand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Fira Code" panose="020B0509050000020004" pitchFamily="49" charset="0"/>
              </a:rPr>
              <a:t>50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y = </a:t>
            </a:r>
            <a:r>
              <a:rPr lang="en-US" sz="1600" dirty="0">
                <a:solidFill>
                  <a:srgbClr val="09885A"/>
                </a:solidFill>
                <a:latin typeface="Fira Code" panose="020B05090500000200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 * x + </a:t>
            </a:r>
            <a:r>
              <a:rPr lang="en-US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rng.randn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Fira Code" panose="020B0509050000020004" pitchFamily="49" charset="0"/>
              </a:rPr>
              <a:t>50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) * </a:t>
            </a:r>
            <a:r>
              <a:rPr lang="en-US" sz="1600" dirty="0">
                <a:solidFill>
                  <a:srgbClr val="09885A"/>
                </a:solidFill>
                <a:latin typeface="Fira Code" panose="020B0509050000020004" pitchFamily="49" charset="0"/>
              </a:rPr>
              <a:t>2</a:t>
            </a:r>
            <a:endParaRPr lang="en-US" sz="16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plt.scatter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X,y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)</a:t>
            </a:r>
          </a:p>
          <a:p>
            <a:pPr algn="ctr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CE49-4469-6740-A354-23CB4FE1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Cost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1CB22B-A2C1-4341-BFDE-761E4938C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77" y="1144158"/>
            <a:ext cx="3518264" cy="8206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1337D1-28B8-4A4F-AEC8-309122896B63}"/>
              </a:ext>
            </a:extLst>
          </p:cNvPr>
          <p:cNvSpPr txBox="1"/>
          <p:nvPr/>
        </p:nvSpPr>
        <p:spPr>
          <a:xfrm>
            <a:off x="5711130" y="1048588"/>
            <a:ext cx="6133407" cy="25576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Fira Code" panose="020B05090500000200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cost_func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(X, y, w):</a:t>
            </a:r>
          </a:p>
          <a:p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    n = </a:t>
            </a:r>
            <a:r>
              <a:rPr lang="en-US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(X)</a:t>
            </a:r>
          </a:p>
          <a:p>
            <a:r>
              <a:rPr lang="en-US" sz="1600" dirty="0">
                <a:solidFill>
                  <a:srgbClr val="0000FF"/>
                </a:solidFill>
                <a:latin typeface="Fira Code" panose="020B05090500000200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1600" dirty="0">
                <a:solidFill>
                  <a:srgbClr val="09885A"/>
                </a:solidFill>
                <a:latin typeface="Fira Code" panose="020B05090500000200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./(</a:t>
            </a:r>
            <a:r>
              <a:rPr lang="en-US" sz="1600" dirty="0">
                <a:solidFill>
                  <a:srgbClr val="09885A"/>
                </a:solidFill>
                <a:latin typeface="Fira Code" panose="020B05090500000200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*n) * </a:t>
            </a:r>
            <a:r>
              <a:rPr lang="en-US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np.sum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(( w * X - y)**</a:t>
            </a:r>
            <a:r>
              <a:rPr lang="en-US" sz="1600" dirty="0">
                <a:solidFill>
                  <a:srgbClr val="09885A"/>
                </a:solidFill>
                <a:latin typeface="Fira Code" panose="020B05090500000200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) </a:t>
            </a:r>
          </a:p>
          <a:p>
            <a:b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w1 = </a:t>
            </a:r>
            <a:r>
              <a:rPr lang="en-US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np.linspace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Fira Code" panose="020B05090500000200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,</a:t>
            </a:r>
            <a:r>
              <a:rPr lang="en-US" sz="1600" dirty="0">
                <a:solidFill>
                  <a:srgbClr val="09885A"/>
                </a:solidFill>
                <a:latin typeface="Fira Code" panose="020B05090500000200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,</a:t>
            </a:r>
            <a:r>
              <a:rPr lang="en-US" sz="1600" dirty="0">
                <a:solidFill>
                  <a:srgbClr val="09885A"/>
                </a:solidFill>
                <a:latin typeface="Fira Code" panose="020B0509050000020004" pitchFamily="49" charset="0"/>
              </a:rPr>
              <a:t>50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ycost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 = []</a:t>
            </a:r>
          </a:p>
          <a:p>
            <a:r>
              <a:rPr lang="en-US" sz="1600" dirty="0">
                <a:solidFill>
                  <a:srgbClr val="0000FF"/>
                </a:solidFill>
                <a:latin typeface="Fira Code" panose="020B05090500000200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 w </a:t>
            </a:r>
            <a:r>
              <a:rPr lang="en-US" sz="1600" dirty="0">
                <a:solidFill>
                  <a:srgbClr val="0000FF"/>
                </a:solidFill>
                <a:latin typeface="Fira Code" panose="020B05090500000200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 w1:</a:t>
            </a:r>
          </a:p>
          <a:p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ycost.append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cost_func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X,y,w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))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plt.scatter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(w1, </a:t>
            </a:r>
            <a:r>
              <a:rPr lang="en-US" sz="1600" dirty="0" err="1">
                <a:solidFill>
                  <a:srgbClr val="000000"/>
                </a:solidFill>
                <a:latin typeface="Fira Code" panose="020B0509050000020004" pitchFamily="49" charset="0"/>
              </a:rPr>
              <a:t>ycost</a:t>
            </a:r>
            <a:r>
              <a:rPr lang="en-US" sz="1600" dirty="0">
                <a:solidFill>
                  <a:srgbClr val="000000"/>
                </a:solidFill>
                <a:latin typeface="Fira Code" panose="020B0509050000020004" pitchFamily="49" charset="0"/>
              </a:rPr>
              <a:t>)</a:t>
            </a:r>
          </a:p>
          <a:p>
            <a:pPr algn="ctr">
              <a:lnSpc>
                <a:spcPct val="90000"/>
              </a:lnSpc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99B26-58A0-8846-85E3-D202D344A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8" y="2277747"/>
            <a:ext cx="5091454" cy="37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0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00DB-7733-094E-A207-47AAEE413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Cost function (learn from model)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2B827F-AF8E-8244-AC41-4CC631599584}"/>
              </a:ext>
            </a:extLst>
          </p:cNvPr>
          <p:cNvSpPr txBox="1"/>
          <p:nvPr/>
        </p:nvSpPr>
        <p:spPr>
          <a:xfrm>
            <a:off x="5633142" y="902332"/>
            <a:ext cx="6133407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latin typeface="Fira Code" panose="020B0509050000020004" pitchFamily="49" charset="0"/>
              </a:rPr>
              <a:t>from</a:t>
            </a:r>
            <a:r>
              <a:rPr lang="en-US" sz="15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Fira Code" panose="020B0509050000020004" pitchFamily="49" charset="0"/>
              </a:rPr>
              <a:t>sklearn.linear_model</a:t>
            </a:r>
            <a:r>
              <a:rPr lang="en-US" sz="15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Fira Code" panose="020B0509050000020004" pitchFamily="49" charset="0"/>
              </a:rPr>
              <a:t>import</a:t>
            </a:r>
            <a:r>
              <a:rPr lang="en-US" sz="1500" dirty="0">
                <a:solidFill>
                  <a:srgbClr val="000000"/>
                </a:solidFill>
                <a:latin typeface="Fira Code" panose="020B05090500000200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Fira Code" panose="020B0509050000020004" pitchFamily="49" charset="0"/>
              </a:rPr>
              <a:t>LinearRegression</a:t>
            </a:r>
            <a:endParaRPr lang="en-US" sz="1500" dirty="0">
              <a:solidFill>
                <a:srgbClr val="000000"/>
              </a:solidFill>
              <a:latin typeface="Fira Code" panose="020B05090500000200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Fira Code" panose="020B0509050000020004" pitchFamily="49" charset="0"/>
              </a:rPr>
              <a:t>model = </a:t>
            </a:r>
            <a:r>
              <a:rPr lang="en-US" sz="1500" dirty="0" err="1">
                <a:solidFill>
                  <a:srgbClr val="000000"/>
                </a:solidFill>
                <a:latin typeface="Fira Code" panose="020B0509050000020004" pitchFamily="49" charset="0"/>
              </a:rPr>
              <a:t>LinearRegression</a:t>
            </a:r>
            <a:r>
              <a:rPr lang="en-US" sz="1500" dirty="0">
                <a:solidFill>
                  <a:srgbClr val="000000"/>
                </a:solidFill>
                <a:latin typeface="Fira Code" panose="020B0509050000020004" pitchFamily="49" charset="0"/>
              </a:rPr>
              <a:t>()</a:t>
            </a:r>
          </a:p>
          <a:p>
            <a:r>
              <a:rPr lang="en-US" sz="1500" dirty="0" err="1">
                <a:solidFill>
                  <a:srgbClr val="000000"/>
                </a:solidFill>
                <a:latin typeface="Fira Code" panose="020B0509050000020004" pitchFamily="49" charset="0"/>
              </a:rPr>
              <a:t>model.fit</a:t>
            </a:r>
            <a:r>
              <a:rPr lang="en-US" sz="1500" dirty="0">
                <a:solidFill>
                  <a:srgbClr val="000000"/>
                </a:solidFill>
                <a:latin typeface="Fira Code" panose="020B0509050000020004" pitchFamily="49" charset="0"/>
              </a:rPr>
              <a:t>(X[:,</a:t>
            </a:r>
            <a:r>
              <a:rPr lang="en-US" sz="1500" dirty="0">
                <a:solidFill>
                  <a:srgbClr val="0000FF"/>
                </a:solidFill>
                <a:latin typeface="Fira Code" panose="020B0509050000020004" pitchFamily="49" charset="0"/>
              </a:rPr>
              <a:t>None</a:t>
            </a:r>
            <a:r>
              <a:rPr lang="en-US" sz="1500" dirty="0">
                <a:solidFill>
                  <a:srgbClr val="000000"/>
                </a:solidFill>
                <a:latin typeface="Fira Code" panose="020B0509050000020004" pitchFamily="49" charset="0"/>
              </a:rPr>
              <a:t>],y)</a:t>
            </a:r>
          </a:p>
          <a:p>
            <a:r>
              <a:rPr lang="en-US" sz="1500" dirty="0" err="1">
                <a:solidFill>
                  <a:srgbClr val="000000"/>
                </a:solidFill>
                <a:latin typeface="Fira Code" panose="020B0509050000020004" pitchFamily="49" charset="0"/>
              </a:rPr>
              <a:t>model.coef</a:t>
            </a:r>
            <a:r>
              <a:rPr lang="en-US" sz="1500" dirty="0">
                <a:solidFill>
                  <a:srgbClr val="000000"/>
                </a:solidFill>
                <a:latin typeface="Fira Code" panose="020B0509050000020004" pitchFamily="49" charset="0"/>
              </a:rPr>
              <a:t>_</a:t>
            </a:r>
          </a:p>
          <a:p>
            <a:r>
              <a:rPr lang="en-US" sz="1500" dirty="0" err="1">
                <a:solidFill>
                  <a:srgbClr val="000000"/>
                </a:solidFill>
                <a:latin typeface="Fira Code" panose="020B0509050000020004" pitchFamily="49" charset="0"/>
              </a:rPr>
              <a:t>model.intercept</a:t>
            </a:r>
            <a:r>
              <a:rPr lang="en-US" sz="1500" dirty="0">
                <a:solidFill>
                  <a:srgbClr val="000000"/>
                </a:solidFill>
                <a:latin typeface="Fira Code" panose="020B0509050000020004" pitchFamily="49" charset="0"/>
              </a:rPr>
              <a:t>_</a:t>
            </a:r>
          </a:p>
          <a:p>
            <a:br>
              <a:rPr lang="en-US" sz="1500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r>
              <a:rPr lang="en-US" sz="1500" dirty="0">
                <a:solidFill>
                  <a:srgbClr val="000000"/>
                </a:solidFill>
                <a:latin typeface="Fira Code" panose="020B0509050000020004" pitchFamily="49" charset="0"/>
              </a:rPr>
              <a:t>array([</a:t>
            </a:r>
            <a:r>
              <a:rPr lang="en-US" sz="1500" dirty="0">
                <a:solidFill>
                  <a:srgbClr val="09885A"/>
                </a:solidFill>
                <a:latin typeface="Fira Code" panose="020B0509050000020004" pitchFamily="49" charset="0"/>
              </a:rPr>
              <a:t>2.05441762</a:t>
            </a:r>
            <a:r>
              <a:rPr lang="en-US" sz="1500" dirty="0">
                <a:solidFill>
                  <a:srgbClr val="000000"/>
                </a:solidFill>
                <a:latin typeface="Fira Code" panose="020B0509050000020004" pitchFamily="49" charset="0"/>
              </a:rPr>
              <a:t>])</a:t>
            </a:r>
          </a:p>
          <a:p>
            <a:r>
              <a:rPr lang="en-US" sz="1500" dirty="0">
                <a:solidFill>
                  <a:srgbClr val="09885A"/>
                </a:solidFill>
                <a:latin typeface="Fira Code" panose="020B0509050000020004" pitchFamily="49" charset="0"/>
              </a:rPr>
              <a:t>0.00284582889358731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E47733-A1F7-A344-8898-EB40051E9AEA}"/>
              </a:ext>
            </a:extLst>
          </p:cNvPr>
          <p:cNvSpPr txBox="1"/>
          <p:nvPr/>
        </p:nvSpPr>
        <p:spPr>
          <a:xfrm>
            <a:off x="5633142" y="3429000"/>
            <a:ext cx="6133407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Fira Code" panose="020B0509050000020004" pitchFamily="49" charset="0"/>
              </a:rPr>
              <a:t>w1 = </a:t>
            </a:r>
            <a:r>
              <a:rPr lang="en-US" sz="1500" dirty="0" err="1">
                <a:solidFill>
                  <a:srgbClr val="000000"/>
                </a:solidFill>
                <a:latin typeface="Fira Code" panose="020B0509050000020004" pitchFamily="49" charset="0"/>
              </a:rPr>
              <a:t>np.linspace</a:t>
            </a:r>
            <a:r>
              <a:rPr lang="en-US" sz="1500" dirty="0">
                <a:solidFill>
                  <a:srgbClr val="000000"/>
                </a:solidFill>
                <a:latin typeface="Fira Code" panose="020B0509050000020004" pitchFamily="49" charset="0"/>
              </a:rPr>
              <a:t>(model.coef_-</a:t>
            </a:r>
            <a:r>
              <a:rPr lang="en-US" sz="1500" dirty="0">
                <a:solidFill>
                  <a:srgbClr val="09885A"/>
                </a:solidFill>
                <a:latin typeface="Fira Code" panose="020B0509050000020004" pitchFamily="49" charset="0"/>
              </a:rPr>
              <a:t>2</a:t>
            </a:r>
            <a:r>
              <a:rPr lang="en-US" sz="1500" dirty="0">
                <a:solidFill>
                  <a:srgbClr val="000000"/>
                </a:solidFill>
                <a:latin typeface="Fira Code" panose="020B0509050000020004" pitchFamily="49" charset="0"/>
              </a:rPr>
              <a:t>, model.coef_+</a:t>
            </a:r>
            <a:r>
              <a:rPr lang="en-US" sz="1500" dirty="0">
                <a:solidFill>
                  <a:srgbClr val="09885A"/>
                </a:solidFill>
                <a:latin typeface="Fira Code" panose="020B0509050000020004" pitchFamily="49" charset="0"/>
              </a:rPr>
              <a:t>2</a:t>
            </a:r>
            <a:r>
              <a:rPr lang="en-US" sz="1500" dirty="0">
                <a:solidFill>
                  <a:srgbClr val="000000"/>
                </a:solidFill>
                <a:latin typeface="Fira Code" panose="020B0509050000020004" pitchFamily="49" charset="0"/>
              </a:rPr>
              <a:t>, </a:t>
            </a:r>
            <a:r>
              <a:rPr lang="en-US" sz="1500" dirty="0">
                <a:solidFill>
                  <a:srgbClr val="09885A"/>
                </a:solidFill>
                <a:latin typeface="Fira Code" panose="020B0509050000020004" pitchFamily="49" charset="0"/>
              </a:rPr>
              <a:t>50</a:t>
            </a:r>
            <a:r>
              <a:rPr lang="en-US" sz="1500" dirty="0">
                <a:solidFill>
                  <a:srgbClr val="000000"/>
                </a:solidFill>
                <a:latin typeface="Fira Code" panose="020B0509050000020004" pitchFamily="49" charset="0"/>
              </a:rPr>
              <a:t>)</a:t>
            </a:r>
          </a:p>
          <a:p>
            <a:r>
              <a:rPr lang="en-US" sz="1500" dirty="0" err="1">
                <a:solidFill>
                  <a:srgbClr val="000000"/>
                </a:solidFill>
                <a:latin typeface="Fira Code" panose="020B0509050000020004" pitchFamily="49" charset="0"/>
              </a:rPr>
              <a:t>ycost</a:t>
            </a:r>
            <a:r>
              <a:rPr lang="en-US" sz="1500" dirty="0">
                <a:solidFill>
                  <a:srgbClr val="000000"/>
                </a:solidFill>
                <a:latin typeface="Fira Code" panose="020B0509050000020004" pitchFamily="49" charset="0"/>
              </a:rPr>
              <a:t> = []</a:t>
            </a:r>
          </a:p>
          <a:p>
            <a:r>
              <a:rPr lang="en-US" sz="1500" dirty="0">
                <a:solidFill>
                  <a:srgbClr val="0000FF"/>
                </a:solidFill>
                <a:latin typeface="Fira Code" panose="020B05090500000200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Fira Code" panose="020B0509050000020004" pitchFamily="49" charset="0"/>
              </a:rPr>
              <a:t> w </a:t>
            </a:r>
            <a:r>
              <a:rPr lang="en-US" sz="1500" dirty="0">
                <a:solidFill>
                  <a:srgbClr val="0000FF"/>
                </a:solidFill>
                <a:latin typeface="Fira Code" panose="020B0509050000020004" pitchFamily="49" charset="0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Fira Code" panose="020B0509050000020004" pitchFamily="49" charset="0"/>
              </a:rPr>
              <a:t> w1:</a:t>
            </a:r>
          </a:p>
          <a:p>
            <a:r>
              <a:rPr lang="en-US" sz="1500" dirty="0" err="1">
                <a:solidFill>
                  <a:srgbClr val="000000"/>
                </a:solidFill>
                <a:latin typeface="Fira Code" panose="020B0509050000020004" pitchFamily="49" charset="0"/>
              </a:rPr>
              <a:t>ycost.append</a:t>
            </a:r>
            <a:r>
              <a:rPr lang="en-US" sz="15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Fira Code" panose="020B0509050000020004" pitchFamily="49" charset="0"/>
              </a:rPr>
              <a:t>cost_func</a:t>
            </a:r>
            <a:r>
              <a:rPr lang="en-US" sz="15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Fira Code" panose="020B0509050000020004" pitchFamily="49" charset="0"/>
              </a:rPr>
              <a:t>X,y,w</a:t>
            </a:r>
            <a:r>
              <a:rPr lang="en-US" sz="1500" dirty="0">
                <a:solidFill>
                  <a:srgbClr val="000000"/>
                </a:solidFill>
                <a:latin typeface="Fira Code" panose="020B0509050000020004" pitchFamily="49" charset="0"/>
              </a:rPr>
              <a:t>))</a:t>
            </a:r>
          </a:p>
          <a:p>
            <a:br>
              <a:rPr lang="en-US" sz="1500" dirty="0">
                <a:solidFill>
                  <a:srgbClr val="000000"/>
                </a:solidFill>
                <a:latin typeface="Fira Code" panose="020B0509050000020004" pitchFamily="49" charset="0"/>
              </a:rPr>
            </a:br>
            <a:r>
              <a:rPr lang="en-US" sz="1500" dirty="0" err="1">
                <a:solidFill>
                  <a:srgbClr val="000000"/>
                </a:solidFill>
                <a:latin typeface="Fira Code" panose="020B0509050000020004" pitchFamily="49" charset="0"/>
              </a:rPr>
              <a:t>plt.scatter</a:t>
            </a:r>
            <a:r>
              <a:rPr lang="en-US" sz="1500" dirty="0">
                <a:solidFill>
                  <a:srgbClr val="000000"/>
                </a:solidFill>
                <a:latin typeface="Fira Code" panose="020B0509050000020004" pitchFamily="49" charset="0"/>
              </a:rPr>
              <a:t>(w1, </a:t>
            </a:r>
            <a:r>
              <a:rPr lang="en-US" sz="1500" dirty="0" err="1">
                <a:solidFill>
                  <a:srgbClr val="000000"/>
                </a:solidFill>
                <a:latin typeface="Fira Code" panose="020B0509050000020004" pitchFamily="49" charset="0"/>
              </a:rPr>
              <a:t>ycost</a:t>
            </a:r>
            <a:r>
              <a:rPr lang="en-US" sz="1500" dirty="0">
                <a:solidFill>
                  <a:srgbClr val="000000"/>
                </a:solidFill>
                <a:latin typeface="Fira Code" panose="020B0509050000020004" pitchFamily="49" charset="0"/>
              </a:rPr>
              <a:t>)</a:t>
            </a:r>
          </a:p>
          <a:p>
            <a:r>
              <a:rPr lang="en-US" sz="1500" dirty="0" err="1">
                <a:solidFill>
                  <a:srgbClr val="000000"/>
                </a:solidFill>
                <a:latin typeface="Fira Code" panose="020B0509050000020004" pitchFamily="49" charset="0"/>
              </a:rPr>
              <a:t>plt.title</a:t>
            </a:r>
            <a:r>
              <a:rPr lang="en-US" sz="1500" dirty="0">
                <a:solidFill>
                  <a:srgbClr val="000000"/>
                </a:solidFill>
                <a:latin typeface="Fira Code" panose="020B05090500000200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Fira Code" panose="020B0509050000020004" pitchFamily="49" charset="0"/>
              </a:rPr>
              <a:t>"Cost function estimated (</a:t>
            </a:r>
            <a:r>
              <a:rPr lang="en-US" sz="1500" dirty="0" err="1">
                <a:solidFill>
                  <a:srgbClr val="A31515"/>
                </a:solidFill>
                <a:latin typeface="Fira Code" panose="020B0509050000020004" pitchFamily="49" charset="0"/>
              </a:rPr>
              <a:t>model.coef</a:t>
            </a:r>
            <a:r>
              <a:rPr lang="en-US" sz="1500" dirty="0">
                <a:solidFill>
                  <a:srgbClr val="A31515"/>
                </a:solidFill>
                <a:latin typeface="Fira Code" panose="020B0509050000020004" pitchFamily="49" charset="0"/>
              </a:rPr>
              <a:t>_ = 2.05441762)"</a:t>
            </a:r>
            <a:r>
              <a:rPr lang="en-US" sz="1500" dirty="0">
                <a:solidFill>
                  <a:srgbClr val="000000"/>
                </a:solidFill>
                <a:latin typeface="Fira Code" panose="020B0509050000020004" pitchFamily="49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9F3761-04BA-0D4B-BF7A-DBA2D081F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8" y="1473207"/>
            <a:ext cx="5132605" cy="391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268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PT Narrow">
      <a:majorFont>
        <a:latin typeface="PT Sans Narrow"/>
        <a:ea typeface=""/>
        <a:cs typeface=""/>
      </a:majorFont>
      <a:minorFont>
        <a:latin typeface="PT Sans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ur-status" id="{4765B27C-46E9-2E46-B5CB-7059CFDA8624}" vid="{1485B433-31AE-AD4E-A0C4-5BBD64226407}"/>
    </a:ext>
  </a:extLst>
</a:theme>
</file>

<file path=ppt/theme/theme2.xml><?xml version="1.0" encoding="utf-8"?>
<a:theme xmlns:a="http://schemas.openxmlformats.org/drawingml/2006/main" name="ORNL Customized Theme (Wide)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ur-status" id="{4765B27C-46E9-2E46-B5CB-7059CFDA8624}" vid="{D755D59E-0BB5-7243-9E66-E81C71EBD13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BB6CFE-4507-4B02-9220-33DC2E0B46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(Wide Screen)</Template>
  <TotalTime>211</TotalTime>
  <Words>326</Words>
  <Application>Microsoft Macintosh PowerPoint</Application>
  <PresentationFormat>Custom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Fira Code</vt:lpstr>
      <vt:lpstr>PT Sans Narrow</vt:lpstr>
      <vt:lpstr>Presentations (Wide Screen)</vt:lpstr>
      <vt:lpstr>ORNL Customized Theme (Wide)</vt:lpstr>
      <vt:lpstr>Linear Regression</vt:lpstr>
      <vt:lpstr>Problems</vt:lpstr>
      <vt:lpstr>One Feature Linear Model</vt:lpstr>
      <vt:lpstr>Once we have the model, we can then</vt:lpstr>
      <vt:lpstr>Loss Function and Cost Function</vt:lpstr>
      <vt:lpstr>Simplified Example</vt:lpstr>
      <vt:lpstr>Generate data</vt:lpstr>
      <vt:lpstr>Cost Function</vt:lpstr>
      <vt:lpstr>Cost function (learn from model)</vt:lpstr>
      <vt:lpstr>Learning / Optimization / Minimization </vt:lpstr>
      <vt:lpstr>What if the model has one extra parameter</vt:lpstr>
      <vt:lpstr>Overfitting</vt:lpstr>
      <vt:lpstr>The questions we might ask ourselves: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B-Tree</dc:title>
  <dc:creator>Feiyi Wang</dc:creator>
  <cp:lastModifiedBy>Wang, Feiyi (Feiyi Wang)</cp:lastModifiedBy>
  <cp:revision>31</cp:revision>
  <cp:lastPrinted>2015-09-14T20:56:03Z</cp:lastPrinted>
  <dcterms:created xsi:type="dcterms:W3CDTF">2019-03-04T16:56:17Z</dcterms:created>
  <dcterms:modified xsi:type="dcterms:W3CDTF">2019-03-13T12:38:53Z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