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9"/>
  </p:notesMasterIdLst>
  <p:handoutMasterIdLst>
    <p:handoutMasterId r:id="rId20"/>
  </p:handoutMasterIdLst>
  <p:sldIdLst>
    <p:sldId id="25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7607" userDrawn="1">
          <p15:clr>
            <a:srgbClr val="A4A3A4"/>
          </p15:clr>
        </p15:guide>
        <p15:guide id="3" orient="horz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22" autoAdjust="0"/>
    <p:restoredTop sz="95638" autoAdjust="0"/>
  </p:normalViewPr>
  <p:slideViewPr>
    <p:cSldViewPr snapToGrid="0" showGuides="1">
      <p:cViewPr varScale="1">
        <p:scale>
          <a:sx n="84" d="100"/>
          <a:sy n="84" d="100"/>
        </p:scale>
        <p:origin x="184" y="752"/>
      </p:cViewPr>
      <p:guideLst>
        <p:guide pos="7607"/>
        <p:guide orient="horz" pos="4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Feiyi Wang</a:t>
            </a:r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8028-8E1E-1F43-83EE-3CCC38B4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DCA6-A1E3-3F4D-85F9-DCFBBB59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“Batch” – each step of the gradient descent uses ALL the training samples </a:t>
            </a:r>
          </a:p>
        </p:txBody>
      </p:sp>
    </p:spTree>
    <p:extLst>
      <p:ext uri="{BB962C8B-B14F-4D97-AF65-F5344CB8AC3E}">
        <p14:creationId xmlns:p14="http://schemas.microsoft.com/office/powerpoint/2010/main" val="188758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2930-88A4-A044-964F-AC9EA991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Implementation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1802-AC5A-9A46-92AF-B6C5F204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3" y="1035721"/>
            <a:ext cx="9336854" cy="126413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compute_cost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(X, y, w):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./(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*n) *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(X, w) - y[:,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])**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6C5158-4A44-6C40-B14B-84B6CE332D56}"/>
              </a:ext>
            </a:extLst>
          </p:cNvPr>
          <p:cNvSpPr txBox="1">
            <a:spLocks/>
          </p:cNvSpPr>
          <p:nvPr/>
        </p:nvSpPr>
        <p:spPr bwMode="auto">
          <a:xfrm>
            <a:off x="344288" y="2506022"/>
            <a:ext cx="9336854" cy="4104250"/>
          </a:xfrm>
          <a:prstGeom prst="rect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8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gradient_descent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y, alpha=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):</a:t>
            </a:r>
          </a:p>
          <a:p>
            <a:pPr marL="395287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n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(X)</a:t>
            </a:r>
          </a:p>
          <a:p>
            <a:pPr marL="395287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w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np.full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395287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c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np.zeros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range(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):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c[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compute_cost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y, w)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temp0 = w[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- alpha /(n) * \ 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 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X,w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 - y[:,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 * X[:,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temp1 = w[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- alpha /(n) * \ 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 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X,w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 - y[:,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 * X[:,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w[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= temp0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w[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= temp1</a:t>
            </a:r>
          </a:p>
          <a:p>
            <a:pPr marL="395287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c, w</a:t>
            </a:r>
          </a:p>
          <a:p>
            <a:pPr marL="0" indent="0"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088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BE28-164D-6948-AFCE-246EA823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Cost Function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A8F44-2C38-5046-AD79-FBFD5C621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79" y="139930"/>
            <a:ext cx="5546666" cy="3697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D1817-EA12-A946-82F6-12F38510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0" y="3718214"/>
            <a:ext cx="10278934" cy="20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E5DC-5B9F-F94A-87CA-7ABD4CC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Cost Function: Surf and Contour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7C1C0-F6AC-3943-BAC6-ACA787E6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1456460"/>
            <a:ext cx="5520109" cy="3586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D1A0E-00C3-DF4C-8B79-C398908C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34" y="1456460"/>
            <a:ext cx="5615398" cy="38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C70A-ED09-4A43-A9FD-43540DA1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Problem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A27D-6820-3040-BCB6-EEA6E65A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one or more features</a:t>
            </a:r>
          </a:p>
          <a:p>
            <a:r>
              <a:rPr lang="en-US" dirty="0"/>
              <a:t>We want to find a linear combinations that can minimize the cost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0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D309-9C0D-2845-80B8-C041D16A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6255E-3AE0-5F44-8C54-76C72890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have two parameters: </a:t>
            </a:r>
          </a:p>
          <a:p>
            <a:pPr marL="0" indent="0">
              <a:buNone/>
            </a:pPr>
            <a:r>
              <a:rPr lang="en-US" sz="2400" dirty="0"/>
              <a:t>Step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Step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Step 3: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5548D-A08D-534B-9444-C341420C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17" y="1399943"/>
            <a:ext cx="1072056" cy="353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468C5-DE4C-F34D-8568-D2538CE3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406" y="2146340"/>
            <a:ext cx="4273048" cy="776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8E868-4E4A-DC45-B3F9-872BD3C3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406" y="3890921"/>
            <a:ext cx="4273048" cy="776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1F544-9578-824B-93F6-3369A9327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407" y="5106640"/>
            <a:ext cx="1543880" cy="7760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EF68D-6160-584C-BCAA-58B28438AC76}"/>
              </a:ext>
            </a:extLst>
          </p:cNvPr>
          <p:cNvCxnSpPr>
            <a:cxnSpLocks/>
          </p:cNvCxnSpPr>
          <p:nvPr/>
        </p:nvCxnSpPr>
        <p:spPr>
          <a:xfrm flipV="1">
            <a:off x="4552265" y="3509999"/>
            <a:ext cx="587294" cy="52092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EAA0BC-70EF-4849-9841-AEEEEDD70733}"/>
              </a:ext>
            </a:extLst>
          </p:cNvPr>
          <p:cNvSpPr txBox="1"/>
          <p:nvPr/>
        </p:nvSpPr>
        <p:spPr>
          <a:xfrm>
            <a:off x="5139559" y="3402722"/>
            <a:ext cx="123572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84393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79FC-AD00-4B47-B578-AC216218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Gradient Descent Intuition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E0D9D-ECA4-574A-A38A-1769EEBDF68A}"/>
              </a:ext>
            </a:extLst>
          </p:cNvPr>
          <p:cNvGrpSpPr/>
          <p:nvPr/>
        </p:nvGrpSpPr>
        <p:grpSpPr>
          <a:xfrm>
            <a:off x="5589914" y="575623"/>
            <a:ext cx="3164517" cy="2553006"/>
            <a:chOff x="5589914" y="575623"/>
            <a:chExt cx="3164517" cy="255300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5CDB161-26C7-CF4D-A17E-2565FF5796A5}"/>
                </a:ext>
              </a:extLst>
            </p:cNvPr>
            <p:cNvSpPr/>
            <p:nvPr/>
          </p:nvSpPr>
          <p:spPr>
            <a:xfrm>
              <a:off x="5894715" y="1371611"/>
              <a:ext cx="2219272" cy="1109012"/>
            </a:xfrm>
            <a:custGeom>
              <a:avLst/>
              <a:gdLst>
                <a:gd name="connsiteX0" fmla="*/ 0 w 4776951"/>
                <a:gd name="connsiteY0" fmla="*/ 0 h 2112579"/>
                <a:gd name="connsiteX1" fmla="*/ 2522482 w 4776951"/>
                <a:gd name="connsiteY1" fmla="*/ 2112579 h 2112579"/>
                <a:gd name="connsiteX2" fmla="*/ 4776951 w 4776951"/>
                <a:gd name="connsiteY2" fmla="*/ 0 h 211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951" h="2112579">
                  <a:moveTo>
                    <a:pt x="0" y="0"/>
                  </a:moveTo>
                  <a:cubicBezTo>
                    <a:pt x="863162" y="1056289"/>
                    <a:pt x="1726324" y="2112579"/>
                    <a:pt x="2522482" y="2112579"/>
                  </a:cubicBezTo>
                  <a:cubicBezTo>
                    <a:pt x="3318640" y="2112579"/>
                    <a:pt x="4047795" y="1056289"/>
                    <a:pt x="4776951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D49C0E-CA99-1345-9798-1FBC1EDB7FBF}"/>
                </a:ext>
              </a:extLst>
            </p:cNvPr>
            <p:cNvGrpSpPr/>
            <p:nvPr/>
          </p:nvGrpSpPr>
          <p:grpSpPr>
            <a:xfrm>
              <a:off x="5589914" y="575623"/>
              <a:ext cx="3164517" cy="2553006"/>
              <a:chOff x="5589914" y="575623"/>
              <a:chExt cx="3164517" cy="255300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86381C-668B-2C4A-901A-136659E89F51}"/>
                  </a:ext>
                </a:extLst>
              </p:cNvPr>
              <p:cNvGrpSpPr/>
              <p:nvPr/>
            </p:nvGrpSpPr>
            <p:grpSpPr>
              <a:xfrm>
                <a:off x="5589914" y="575623"/>
                <a:ext cx="2617077" cy="2328042"/>
                <a:chOff x="4785873" y="189186"/>
                <a:chExt cx="2617077" cy="2328042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B3E2C872-EDA9-C444-ADB3-D91030841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73" y="2364828"/>
                  <a:ext cx="2617077" cy="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C3454EE4-2707-8E48-8732-86AF77776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8273" y="189186"/>
                  <a:ext cx="0" cy="232804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9FB1AB2-7B9D-974A-849E-3C5B93EE9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20653" y="2880017"/>
                <a:ext cx="310765" cy="24861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C488CB4-7544-2144-8C4D-62CD9A84E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532" y="1117611"/>
                <a:ext cx="596899" cy="254000"/>
              </a:xfrm>
              <a:prstGeom prst="rect">
                <a:avLst/>
              </a:prstGeom>
            </p:spPr>
          </p:pic>
        </p:grpSp>
      </p:grpSp>
      <p:sp>
        <p:nvSpPr>
          <p:cNvPr id="18" name="Triangle 17">
            <a:extLst>
              <a:ext uri="{FF2B5EF4-FFF2-40B4-BE49-F238E27FC236}">
                <a16:creationId xmlns:a16="http://schemas.microsoft.com/office/drawing/2014/main" id="{7069078C-7292-8048-8C3B-0818D1CDE156}"/>
              </a:ext>
            </a:extLst>
          </p:cNvPr>
          <p:cNvSpPr/>
          <p:nvPr/>
        </p:nvSpPr>
        <p:spPr>
          <a:xfrm>
            <a:off x="6073828" y="1602049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2B2C7-CEC3-4342-A657-DDC476A2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569" y="1739644"/>
            <a:ext cx="2445241" cy="3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3213-165F-C04D-BB97-9667B03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Learning Rate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583119-ACAE-5D4C-ADD6-6538AF5950B8}"/>
              </a:ext>
            </a:extLst>
          </p:cNvPr>
          <p:cNvGrpSpPr/>
          <p:nvPr/>
        </p:nvGrpSpPr>
        <p:grpSpPr>
          <a:xfrm>
            <a:off x="5589914" y="575623"/>
            <a:ext cx="3164517" cy="2553006"/>
            <a:chOff x="5589914" y="575623"/>
            <a:chExt cx="3164517" cy="2553006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D52CDA0-BF56-804D-850C-28AE1C20B63E}"/>
                </a:ext>
              </a:extLst>
            </p:cNvPr>
            <p:cNvSpPr/>
            <p:nvPr/>
          </p:nvSpPr>
          <p:spPr>
            <a:xfrm>
              <a:off x="5894715" y="1371611"/>
              <a:ext cx="2219272" cy="1109012"/>
            </a:xfrm>
            <a:custGeom>
              <a:avLst/>
              <a:gdLst>
                <a:gd name="connsiteX0" fmla="*/ 0 w 4776951"/>
                <a:gd name="connsiteY0" fmla="*/ 0 h 2112579"/>
                <a:gd name="connsiteX1" fmla="*/ 2522482 w 4776951"/>
                <a:gd name="connsiteY1" fmla="*/ 2112579 h 2112579"/>
                <a:gd name="connsiteX2" fmla="*/ 4776951 w 4776951"/>
                <a:gd name="connsiteY2" fmla="*/ 0 h 211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951" h="2112579">
                  <a:moveTo>
                    <a:pt x="0" y="0"/>
                  </a:moveTo>
                  <a:cubicBezTo>
                    <a:pt x="863162" y="1056289"/>
                    <a:pt x="1726324" y="2112579"/>
                    <a:pt x="2522482" y="2112579"/>
                  </a:cubicBezTo>
                  <a:cubicBezTo>
                    <a:pt x="3318640" y="2112579"/>
                    <a:pt x="4047795" y="1056289"/>
                    <a:pt x="4776951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EA13A7-D471-4342-B6C4-EE976B0A7D28}"/>
                </a:ext>
              </a:extLst>
            </p:cNvPr>
            <p:cNvGrpSpPr/>
            <p:nvPr/>
          </p:nvGrpSpPr>
          <p:grpSpPr>
            <a:xfrm>
              <a:off x="5589914" y="575623"/>
              <a:ext cx="3164517" cy="2553006"/>
              <a:chOff x="5589914" y="575623"/>
              <a:chExt cx="3164517" cy="255300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5C8CF59-A653-014E-B51F-B34B8ADA4D48}"/>
                  </a:ext>
                </a:extLst>
              </p:cNvPr>
              <p:cNvGrpSpPr/>
              <p:nvPr/>
            </p:nvGrpSpPr>
            <p:grpSpPr>
              <a:xfrm>
                <a:off x="5589914" y="575623"/>
                <a:ext cx="2617077" cy="2328042"/>
                <a:chOff x="4785873" y="189186"/>
                <a:chExt cx="2617077" cy="2328042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F43BB4FE-0321-E14A-9E2A-C5EFA6DD1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73" y="2364828"/>
                  <a:ext cx="2617077" cy="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81178CBA-8C39-F848-B6C5-0A7E47FCE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8273" y="189186"/>
                  <a:ext cx="0" cy="232804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5F0BF3-44A3-E74C-BAFB-B5AFB8684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0653" y="2880017"/>
                <a:ext cx="310765" cy="24861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9518741-1CB1-6946-9497-94F01DCE9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7532" y="1117611"/>
                <a:ext cx="596899" cy="254000"/>
              </a:xfrm>
              <a:prstGeom prst="rect">
                <a:avLst/>
              </a:prstGeom>
            </p:spPr>
          </p:pic>
        </p:grpSp>
      </p:grpSp>
      <p:sp>
        <p:nvSpPr>
          <p:cNvPr id="18" name="Triangle 17">
            <a:extLst>
              <a:ext uri="{FF2B5EF4-FFF2-40B4-BE49-F238E27FC236}">
                <a16:creationId xmlns:a16="http://schemas.microsoft.com/office/drawing/2014/main" id="{5D2BBE9C-141A-6348-B40E-5DD00476479F}"/>
              </a:ext>
            </a:extLst>
          </p:cNvPr>
          <p:cNvSpPr/>
          <p:nvPr/>
        </p:nvSpPr>
        <p:spPr>
          <a:xfrm>
            <a:off x="6299020" y="1908005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7D3C-8AEB-5040-A1A4-E0C2DCC3CA52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417261" y="2002598"/>
            <a:ext cx="961001" cy="33952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FEA8-1AF4-2345-885B-688CACB8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When does gradient decent end?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835FA0-6266-DA47-8952-DC6DBAE058CB}"/>
              </a:ext>
            </a:extLst>
          </p:cNvPr>
          <p:cNvGrpSpPr/>
          <p:nvPr/>
        </p:nvGrpSpPr>
        <p:grpSpPr>
          <a:xfrm>
            <a:off x="4030199" y="1208995"/>
            <a:ext cx="4150501" cy="3149728"/>
            <a:chOff x="5589914" y="575623"/>
            <a:chExt cx="2617077" cy="232804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2B9BE17-346E-BA4B-A8D8-E2096CD01D27}"/>
                </a:ext>
              </a:extLst>
            </p:cNvPr>
            <p:cNvSpPr/>
            <p:nvPr/>
          </p:nvSpPr>
          <p:spPr>
            <a:xfrm>
              <a:off x="5894715" y="1371611"/>
              <a:ext cx="2219272" cy="1109012"/>
            </a:xfrm>
            <a:custGeom>
              <a:avLst/>
              <a:gdLst>
                <a:gd name="connsiteX0" fmla="*/ 0 w 4776951"/>
                <a:gd name="connsiteY0" fmla="*/ 0 h 2112579"/>
                <a:gd name="connsiteX1" fmla="*/ 2522482 w 4776951"/>
                <a:gd name="connsiteY1" fmla="*/ 2112579 h 2112579"/>
                <a:gd name="connsiteX2" fmla="*/ 4776951 w 4776951"/>
                <a:gd name="connsiteY2" fmla="*/ 0 h 211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951" h="2112579">
                  <a:moveTo>
                    <a:pt x="0" y="0"/>
                  </a:moveTo>
                  <a:cubicBezTo>
                    <a:pt x="863162" y="1056289"/>
                    <a:pt x="1726324" y="2112579"/>
                    <a:pt x="2522482" y="2112579"/>
                  </a:cubicBezTo>
                  <a:cubicBezTo>
                    <a:pt x="3318640" y="2112579"/>
                    <a:pt x="4047795" y="1056289"/>
                    <a:pt x="4776951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F3D5FE-1103-6548-8AA5-3FB379591CA1}"/>
                </a:ext>
              </a:extLst>
            </p:cNvPr>
            <p:cNvGrpSpPr/>
            <p:nvPr/>
          </p:nvGrpSpPr>
          <p:grpSpPr>
            <a:xfrm>
              <a:off x="5589914" y="575623"/>
              <a:ext cx="2617077" cy="2328042"/>
              <a:chOff x="4785873" y="189186"/>
              <a:chExt cx="2617077" cy="2328042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3FDA17B-CE47-3446-84E8-99617E6DA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73" y="2364828"/>
                <a:ext cx="2617077" cy="0"/>
              </a:xfrm>
              <a:prstGeom prst="straightConnector1">
                <a:avLst/>
              </a:prstGeom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6F52632-772B-B548-916F-82BEB70F3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8273" y="189186"/>
                <a:ext cx="0" cy="2328042"/>
              </a:xfrm>
              <a:prstGeom prst="straightConnector1">
                <a:avLst/>
              </a:prstGeom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FD8FAA-197A-4942-AC85-D76FD6A19F2F}"/>
              </a:ext>
            </a:extLst>
          </p:cNvPr>
          <p:cNvCxnSpPr>
            <a:cxnSpLocks/>
          </p:cNvCxnSpPr>
          <p:nvPr/>
        </p:nvCxnSpPr>
        <p:spPr>
          <a:xfrm flipV="1">
            <a:off x="4068821" y="3786368"/>
            <a:ext cx="2001075" cy="145472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AD15339-FD23-FC40-B33F-B3959A7B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37" y="5190988"/>
            <a:ext cx="2035157" cy="7820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39F1C2-0FA4-0643-8AEB-24B514F05387}"/>
              </a:ext>
            </a:extLst>
          </p:cNvPr>
          <p:cNvSpPr txBox="1"/>
          <p:nvPr/>
        </p:nvSpPr>
        <p:spPr>
          <a:xfrm>
            <a:off x="963551" y="2467074"/>
            <a:ext cx="3076483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Each descent step gets smaller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when it approaches minimum,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even when learning rate is constant 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5181B48-8014-CF43-BE0D-CC6B13971A9D}"/>
              </a:ext>
            </a:extLst>
          </p:cNvPr>
          <p:cNvSpPr/>
          <p:nvPr/>
        </p:nvSpPr>
        <p:spPr>
          <a:xfrm>
            <a:off x="4599214" y="2338346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59219FC7-8FA3-D040-9BE1-EF98622E93CC}"/>
              </a:ext>
            </a:extLst>
          </p:cNvPr>
          <p:cNvSpPr/>
          <p:nvPr/>
        </p:nvSpPr>
        <p:spPr>
          <a:xfrm>
            <a:off x="5991068" y="3604677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DF86FD3F-725B-2F4E-957D-42C967E2E0EB}"/>
              </a:ext>
            </a:extLst>
          </p:cNvPr>
          <p:cNvSpPr/>
          <p:nvPr/>
        </p:nvSpPr>
        <p:spPr>
          <a:xfrm>
            <a:off x="5519765" y="3313985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157F98-D37B-5543-967C-DD5FB1031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79" y="4232692"/>
            <a:ext cx="357503" cy="2860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EA3F64-4F98-4846-B950-284F56270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07" y="1848845"/>
            <a:ext cx="838741" cy="3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A82B-307A-5746-B43A-2150CB2A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Apply Gradient Descent to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8D29A-D7F2-E540-A529-539ED5BF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1" y="1534472"/>
            <a:ext cx="8271595" cy="3936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9401B-D451-E54D-AC1C-8F1F3F69F307}"/>
              </a:ext>
            </a:extLst>
          </p:cNvPr>
          <p:cNvSpPr txBox="1"/>
          <p:nvPr/>
        </p:nvSpPr>
        <p:spPr>
          <a:xfrm>
            <a:off x="8614173" y="3207349"/>
            <a:ext cx="139493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We lose w sub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when it is clear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8CE62-D2CD-2846-A8EB-AFDF53248AAC}"/>
              </a:ext>
            </a:extLst>
          </p:cNvPr>
          <p:cNvSpPr txBox="1"/>
          <p:nvPr/>
        </p:nvSpPr>
        <p:spPr>
          <a:xfrm>
            <a:off x="344288" y="3896669"/>
            <a:ext cx="15648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j here really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can be just 0 or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F1BF2-0B5D-6A4F-82BD-18E09337D06A}"/>
              </a:ext>
            </a:extLst>
          </p:cNvPr>
          <p:cNvCxnSpPr>
            <a:cxnSpLocks/>
          </p:cNvCxnSpPr>
          <p:nvPr/>
        </p:nvCxnSpPr>
        <p:spPr>
          <a:xfrm flipH="1" flipV="1">
            <a:off x="1126714" y="2865120"/>
            <a:ext cx="213360" cy="9331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D0535-3304-8240-94E7-A98999F86B9C}"/>
              </a:ext>
            </a:extLst>
          </p:cNvPr>
          <p:cNvCxnSpPr>
            <a:cxnSpLocks/>
          </p:cNvCxnSpPr>
          <p:nvPr/>
        </p:nvCxnSpPr>
        <p:spPr>
          <a:xfrm flipV="1">
            <a:off x="1492474" y="3798280"/>
            <a:ext cx="1265966" cy="1524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87B3AC-7C35-F44A-BFD5-1DCAF6A9684A}"/>
              </a:ext>
            </a:extLst>
          </p:cNvPr>
          <p:cNvCxnSpPr>
            <a:cxnSpLocks/>
          </p:cNvCxnSpPr>
          <p:nvPr/>
        </p:nvCxnSpPr>
        <p:spPr>
          <a:xfrm flipH="1" flipV="1">
            <a:off x="6659880" y="2504083"/>
            <a:ext cx="1954293" cy="82761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844-F0A1-904F-A24A-BF5C8A7E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Partials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453FD-AA15-9F49-848C-3D75D804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36" y="2743200"/>
            <a:ext cx="70358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613B1-88AA-1645-A72B-2379BF86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36" y="4445968"/>
            <a:ext cx="76327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BDA64-186D-9040-89A6-683512E4F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136" y="1523624"/>
            <a:ext cx="3937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6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D309-9C0D-2845-80B8-C041D16A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Rewrite Gradient Descent Algorithm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6255E-3AE0-5F44-8C54-76C72890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have two parameters: </a:t>
            </a:r>
          </a:p>
          <a:p>
            <a:pPr marL="0" indent="0">
              <a:buNone/>
            </a:pPr>
            <a:r>
              <a:rPr lang="en-US" sz="2400" dirty="0"/>
              <a:t>Step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Step 3: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5548D-A08D-534B-9444-C341420C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17" y="1399943"/>
            <a:ext cx="1072056" cy="353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1F544-9578-824B-93F6-3369A932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406" y="5106640"/>
            <a:ext cx="1757911" cy="883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3D4EF-5AD0-9746-B298-A2B9024E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406" y="2159620"/>
            <a:ext cx="5132280" cy="1039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FB6B40-E8DD-0C47-81F7-719218A2A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406" y="3601994"/>
            <a:ext cx="6109194" cy="10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502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379</TotalTime>
  <Words>349</Words>
  <Application>Microsoft Macintosh PowerPoint</Application>
  <PresentationFormat>Custom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Fira Code</vt:lpstr>
      <vt:lpstr>PT Sans Narrow</vt:lpstr>
      <vt:lpstr>Presentations (Wide Screen)</vt:lpstr>
      <vt:lpstr>ORNL Customized Theme (Wide)</vt:lpstr>
      <vt:lpstr>Gradient Descent</vt:lpstr>
      <vt:lpstr>Problem Recap</vt:lpstr>
      <vt:lpstr>Gradient Descent Algorithm</vt:lpstr>
      <vt:lpstr>Gradient Descent Intuition</vt:lpstr>
      <vt:lpstr>Learning Rate</vt:lpstr>
      <vt:lpstr>When does gradient decent end?</vt:lpstr>
      <vt:lpstr>Apply Gradient Descent to Linear Regression</vt:lpstr>
      <vt:lpstr>Partials</vt:lpstr>
      <vt:lpstr>Rewrite Gradient Descent Algorithm </vt:lpstr>
      <vt:lpstr>Batch Gradient Descent</vt:lpstr>
      <vt:lpstr>Implementation Details </vt:lpstr>
      <vt:lpstr>Cost Function </vt:lpstr>
      <vt:lpstr>Cost Function: Surf and Contour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45</cp:revision>
  <cp:lastPrinted>2015-09-14T20:56:03Z</cp:lastPrinted>
  <dcterms:created xsi:type="dcterms:W3CDTF">2019-03-04T16:56:17Z</dcterms:created>
  <dcterms:modified xsi:type="dcterms:W3CDTF">2019-03-13T11:46:51Z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