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  <p:sldMasterId id="2147483982" r:id="rId6"/>
  </p:sldMasterIdLst>
  <p:notesMasterIdLst>
    <p:notesMasterId r:id="rId48"/>
  </p:notesMasterIdLst>
  <p:handoutMasterIdLst>
    <p:handoutMasterId r:id="rId49"/>
  </p:handoutMasterIdLst>
  <p:sldIdLst>
    <p:sldId id="295" r:id="rId7"/>
    <p:sldId id="296" r:id="rId8"/>
    <p:sldId id="272" r:id="rId9"/>
    <p:sldId id="297" r:id="rId10"/>
    <p:sldId id="260" r:id="rId11"/>
    <p:sldId id="261" r:id="rId12"/>
    <p:sldId id="262" r:id="rId13"/>
    <p:sldId id="259" r:id="rId14"/>
    <p:sldId id="27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63" r:id="rId23"/>
    <p:sldId id="273" r:id="rId24"/>
    <p:sldId id="274" r:id="rId25"/>
    <p:sldId id="257" r:id="rId26"/>
    <p:sldId id="258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94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7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82" autoAdjust="0"/>
    <p:restoredTop sz="50000" autoAdjust="0"/>
  </p:normalViewPr>
  <p:slideViewPr>
    <p:cSldViewPr snapToGrid="0" showGuides="1">
      <p:cViewPr varScale="1">
        <p:scale>
          <a:sx n="101" d="100"/>
          <a:sy n="101" d="100"/>
        </p:scale>
        <p:origin x="216" y="1768"/>
      </p:cViewPr>
      <p:guideLst>
        <p:guide orient="horz" pos="4248"/>
        <p:guide pos="7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A1BD-CB26-5649-A855-E51D23173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256" y="665163"/>
            <a:ext cx="9141619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AB35-DC20-0A4F-A999-110690D6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55" y="3429000"/>
            <a:ext cx="9141619" cy="1655762"/>
          </a:xfrm>
        </p:spPr>
        <p:txBody>
          <a:bodyPr/>
          <a:lstStyle>
            <a:lvl1pPr marL="0" indent="0" algn="l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0FF2-AEE9-AE41-B221-C0F969D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2255" y="6218726"/>
            <a:ext cx="2742486" cy="365125"/>
          </a:xfrm>
        </p:spPr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068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989E-AFE3-F545-B689-27D9EAA4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1" cy="8587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199F-48A3-E149-9399-F0F3B3B7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463040"/>
            <a:ext cx="10512861" cy="47139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5B66-3029-3F40-990C-A233FA2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2A2F-132D-5247-8303-03BDF2BA43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4CCB-574F-E944-B6FF-84024E81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CB24-0D5A-EB4C-B4E2-778D41D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</p:spPr>
        <p:txBody>
          <a:bodyPr/>
          <a:lstStyle/>
          <a:p>
            <a:r>
              <a:rPr lang="en-US" dirty="0" err="1"/>
              <a:t>Feiyi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13667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2205-959D-5E4F-BAA4-8EA60C4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54D3-B6B9-154B-9212-3CB780E2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E715-F092-1F45-9305-89D90C3C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1FA8-06AE-3F43-90A3-4A9DB1BA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BBCE-B68B-CF4E-90DD-AE189A27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31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E42-43FD-5B45-B6A5-49BC913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BDB6-E367-5642-A71A-FB1A0281E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16D5E-93C7-C946-8782-6B5DEF6B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68E3-39A5-CB41-B018-FAACE9F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8D91-633D-B54D-931A-818F6455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B831-0A7A-F646-90F9-1DCA9AC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166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696F-67DB-8145-88CD-F3F0460C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61D6-1442-1C43-91FC-03D107B9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59DF-2E18-2545-8247-74E92E6D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38952-6EED-4040-A0F4-9B3228A74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4C4EE-E545-C949-BEAC-51B34389D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24307-A810-1640-BA58-4ABD6CB6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05C61-16B8-8744-803B-582520B1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F187A-BD9A-7349-B4E8-15BF88F1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C8A1-C5D4-5C49-8A94-4A1A20FF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8A5B1-78AA-5941-9CA9-F7DC9C6A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2A0D0-E1AD-1E4F-89ED-9EA583F6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6867-FD4F-4243-BCB6-5E770A24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DD564-16E2-B04A-AAD1-67F2C03C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7FC6E-B4FA-1B4A-AAE2-E48E3D2C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7471E-7789-1F4C-BE6B-9D95F798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12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1D66-D7C1-914B-A036-BAA067E5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9C26-1231-A845-A49F-B475CE3B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1A5F-B380-8245-92F2-E13AD95C5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95EC1-8082-AD49-A167-400B6E7C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7AFCD-CF18-0D40-94B9-88CE1C7A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E14E2-9D83-D44F-BDB9-A9407A9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45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9271-8F71-2A4C-A8D6-72B75597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36A36-9196-474A-BF78-B86FB79C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958B-C985-B34B-86E0-1D261362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7AFA7-3071-5F43-9616-96386267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3141-BF61-E94B-9E43-15A433CA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9EB7-A83E-3240-B4BB-1DEC99FF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745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58" y="895227"/>
            <a:ext cx="6657830" cy="13907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5E7D090-1BE4-DA44-AF4D-37E2ABFE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58" y="3014663"/>
            <a:ext cx="6657830" cy="325604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8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4C300-E851-0341-A13D-B3B016AF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32F4-FDF9-3540-A2AE-EF013777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58598-4314-3642-9167-30B591A51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0804-BAB1-0642-B101-00226429807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C5F9-7FBC-D046-95C3-7F7685B58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86D6-C527-F84D-9921-5C8C725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F0155-2089-4F4E-86ED-DE5B0A7C61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D9C6E-8692-294A-AFA8-4587F018595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4" r:id="rId10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17D5-7CC3-4B4B-A70B-325F9A01B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03053-B864-E04E-82EB-4244F349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CA90-719B-C447-82FC-1FDC0A76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Simplified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16098D-B533-DE4C-A67D-EDDE3B45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25089"/>
              </p:ext>
            </p:extLst>
          </p:nvPr>
        </p:nvGraphicFramePr>
        <p:xfrm>
          <a:off x="475887" y="1891488"/>
          <a:ext cx="2920092" cy="192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25">
                  <a:extLst>
                    <a:ext uri="{9D8B030D-6E8A-4147-A177-3AD203B41FA5}">
                      <a16:colId xmlns:a16="http://schemas.microsoft.com/office/drawing/2014/main" val="3012013593"/>
                    </a:ext>
                  </a:extLst>
                </a:gridCol>
                <a:gridCol w="1621767">
                  <a:extLst>
                    <a:ext uri="{9D8B030D-6E8A-4147-A177-3AD203B41FA5}">
                      <a16:colId xmlns:a16="http://schemas.microsoft.com/office/drawing/2014/main" val="355243967"/>
                    </a:ext>
                  </a:extLst>
                </a:gridCol>
              </a:tblGrid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93006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21977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2513"/>
                  </a:ext>
                </a:extLst>
              </a:tr>
              <a:tr h="46105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35504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093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751D8DD-D84C-F642-A97C-BA28053E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77" y="1891488"/>
            <a:ext cx="2565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911-2F24-DA46-BA2A-A709BB6B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294C6-C125-D342-B028-239E7F51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193800"/>
            <a:ext cx="6032500" cy="447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D14B2-4DCA-8242-8C1D-3E54C043106E}"/>
              </a:ext>
            </a:extLst>
          </p:cNvPr>
          <p:cNvSpPr txBox="1"/>
          <p:nvPr/>
        </p:nvSpPr>
        <p:spPr>
          <a:xfrm>
            <a:off x="6810704" y="2102483"/>
            <a:ext cx="4508938" cy="1326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np.random.RandomState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X =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rng.rand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y =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* x +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rng.randn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 *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plt.scatter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X,y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CE49-4469-6740-A354-23CB4FE1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337D1-28B8-4A4F-AEC8-309122896B63}"/>
              </a:ext>
            </a:extLst>
          </p:cNvPr>
          <p:cNvSpPr txBox="1"/>
          <p:nvPr/>
        </p:nvSpPr>
        <p:spPr>
          <a:xfrm>
            <a:off x="5711130" y="2457663"/>
            <a:ext cx="4587113" cy="1446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w):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n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(X)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./(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*n) *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 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w) – y[:,None])**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99B26-58A0-8846-85E3-D202D344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2277747"/>
            <a:ext cx="5091454" cy="3766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54C3B-DD6E-EA4A-A0DD-ACB9CFD9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4" y="1037896"/>
            <a:ext cx="5135884" cy="8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00DB-7733-094E-A207-47AAEE4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 (learn from model)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B827F-AF8E-8244-AC41-4CC631599584}"/>
              </a:ext>
            </a:extLst>
          </p:cNvPr>
          <p:cNvSpPr txBox="1"/>
          <p:nvPr/>
        </p:nvSpPr>
        <p:spPr>
          <a:xfrm>
            <a:off x="5633139" y="1613117"/>
            <a:ext cx="5699423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sklearn.linear_model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LinearRegression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model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LinearRegression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model.fit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],y)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model.coef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_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model.intercept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_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array([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2.05441762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0.00284582889358731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47733-A1F7-A344-8898-EB40051E9AEA}"/>
              </a:ext>
            </a:extLst>
          </p:cNvPr>
          <p:cNvSpPr txBox="1"/>
          <p:nvPr/>
        </p:nvSpPr>
        <p:spPr>
          <a:xfrm>
            <a:off x="5633139" y="3578816"/>
            <a:ext cx="5699424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w1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np.linspace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(model.coef_-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model.coef_+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= []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w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w1: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ycost.append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cost_func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X,y,w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plt.scatter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(w1,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plt.title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</a:rPr>
              <a:t>"Cost function estimated (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</a:rPr>
              <a:t>model.coef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</a:rPr>
              <a:t>_ = 2.05441762)"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F3761-04BA-0D4B-BF7A-DBA2D081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473207"/>
            <a:ext cx="5132605" cy="39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2A7B-9487-D542-9CE7-770C654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/ Optimization / Minimization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859B3-01E4-A54F-99CC-3FA91DB2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60" y="2187466"/>
            <a:ext cx="50292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6D7AD-9F08-6745-AE89-8CE28AB9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6" y="1444355"/>
            <a:ext cx="11938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673E6-A858-4440-B2E9-4F39CF43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77" y="4235876"/>
            <a:ext cx="3975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33B2-DE6E-534A-9A59-FD32FB7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model has one extra parameter?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DF2E-2F0D-7445-8090-A5618CE7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7" y="1632827"/>
            <a:ext cx="439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DC56-10AA-0040-8827-351371A2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Overfitting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B8B62-933B-794A-949B-83398A646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34" y="1136650"/>
            <a:ext cx="60325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855-31F0-9B4B-B0D3-5DC9A9E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The questions we might ask ourselves: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29E0-BFF1-DA43-99D0-80BB0D4F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squared difference as loss?</a:t>
            </a:r>
          </a:p>
          <a:p>
            <a:r>
              <a:rPr lang="en-US" dirty="0"/>
              <a:t>Why not absolute value?</a:t>
            </a:r>
          </a:p>
          <a:p>
            <a:r>
              <a:rPr lang="en-US" dirty="0"/>
              <a:t>Why linear combination? Can’t it be quadratic or polynomial?</a:t>
            </a:r>
          </a:p>
        </p:txBody>
      </p:sp>
    </p:spTree>
    <p:extLst>
      <p:ext uri="{BB962C8B-B14F-4D97-AF65-F5344CB8AC3E}">
        <p14:creationId xmlns:p14="http://schemas.microsoft.com/office/powerpoint/2010/main" val="262259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CB6FB-B2C8-584A-BEB4-4257F0A1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9080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C70A-ED09-4A43-A9FD-43540DA1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A27D-6820-3040-BCB6-EEA6E65A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one or more features</a:t>
            </a:r>
          </a:p>
          <a:p>
            <a:r>
              <a:rPr lang="en-US" dirty="0"/>
              <a:t>We want to find a linear combinations that can minimize the cost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5DCB-0667-C94D-BA6A-D778EB9B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B71F-4E1C-3145-95E0-BE39C627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training data set, which has a number of examples/observations/feature vector</a:t>
            </a:r>
          </a:p>
          <a:p>
            <a:r>
              <a:rPr lang="en-US" dirty="0"/>
              <a:t>We are going to study a learning algorithm, known as “Linear Regression” to learn from the training data set</a:t>
            </a:r>
          </a:p>
          <a:p>
            <a:r>
              <a:rPr lang="en-US" dirty="0"/>
              <a:t>What we learned is known as “model”, or ”hypothesis” (h)</a:t>
            </a:r>
          </a:p>
          <a:p>
            <a:r>
              <a:rPr lang="en-US" dirty="0"/>
              <a:t>So that, when new data is available, we can ask the model to generate a new output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9FA0-ACA0-E542-B522-25FF3237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Feiyi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6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D309-9C0D-2845-80B8-C041D16A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255E-3AE0-5F44-8C54-76C72890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two parameters: </a:t>
            </a:r>
          </a:p>
          <a:p>
            <a:pPr marL="0" indent="0">
              <a:buNone/>
            </a:pPr>
            <a:r>
              <a:rPr lang="en-US" sz="2400" dirty="0"/>
              <a:t>Step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 3: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5548D-A08D-534B-9444-C341420C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17" y="1399943"/>
            <a:ext cx="1072056" cy="353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468C5-DE4C-F34D-8568-D2538CE3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06" y="2146340"/>
            <a:ext cx="4273048" cy="77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8E868-4E4A-DC45-B3F9-872BD3C3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406" y="3890921"/>
            <a:ext cx="4273048" cy="776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1F544-9578-824B-93F6-3369A9327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407" y="5106640"/>
            <a:ext cx="1543880" cy="7760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EF68D-6160-584C-BCAA-58B28438AC76}"/>
              </a:ext>
            </a:extLst>
          </p:cNvPr>
          <p:cNvCxnSpPr>
            <a:cxnSpLocks/>
          </p:cNvCxnSpPr>
          <p:nvPr/>
        </p:nvCxnSpPr>
        <p:spPr>
          <a:xfrm flipV="1">
            <a:off x="4552265" y="3509999"/>
            <a:ext cx="587294" cy="5209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EAA0BC-70EF-4849-9841-AEEEEDD70733}"/>
              </a:ext>
            </a:extLst>
          </p:cNvPr>
          <p:cNvSpPr txBox="1"/>
          <p:nvPr/>
        </p:nvSpPr>
        <p:spPr>
          <a:xfrm>
            <a:off x="5139559" y="3402722"/>
            <a:ext cx="12357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80012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79FC-AD00-4B47-B578-AC216218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 Intuition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E0D9D-ECA4-574A-A38A-1769EEBDF68A}"/>
              </a:ext>
            </a:extLst>
          </p:cNvPr>
          <p:cNvGrpSpPr/>
          <p:nvPr/>
        </p:nvGrpSpPr>
        <p:grpSpPr>
          <a:xfrm>
            <a:off x="5589914" y="575623"/>
            <a:ext cx="3164517" cy="2553006"/>
            <a:chOff x="5589914" y="575623"/>
            <a:chExt cx="3164517" cy="255300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5CDB161-26C7-CF4D-A17E-2565FF5796A5}"/>
                </a:ext>
              </a:extLst>
            </p:cNvPr>
            <p:cNvSpPr/>
            <p:nvPr/>
          </p:nvSpPr>
          <p:spPr>
            <a:xfrm>
              <a:off x="5894715" y="1371611"/>
              <a:ext cx="2219272" cy="1109012"/>
            </a:xfrm>
            <a:custGeom>
              <a:avLst/>
              <a:gdLst>
                <a:gd name="connsiteX0" fmla="*/ 0 w 4776951"/>
                <a:gd name="connsiteY0" fmla="*/ 0 h 2112579"/>
                <a:gd name="connsiteX1" fmla="*/ 2522482 w 4776951"/>
                <a:gd name="connsiteY1" fmla="*/ 2112579 h 2112579"/>
                <a:gd name="connsiteX2" fmla="*/ 4776951 w 4776951"/>
                <a:gd name="connsiteY2" fmla="*/ 0 h 211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951" h="2112579">
                  <a:moveTo>
                    <a:pt x="0" y="0"/>
                  </a:moveTo>
                  <a:cubicBezTo>
                    <a:pt x="863162" y="1056289"/>
                    <a:pt x="1726324" y="2112579"/>
                    <a:pt x="2522482" y="2112579"/>
                  </a:cubicBezTo>
                  <a:cubicBezTo>
                    <a:pt x="3318640" y="2112579"/>
                    <a:pt x="4047795" y="1056289"/>
                    <a:pt x="477695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D49C0E-CA99-1345-9798-1FBC1EDB7FBF}"/>
                </a:ext>
              </a:extLst>
            </p:cNvPr>
            <p:cNvGrpSpPr/>
            <p:nvPr/>
          </p:nvGrpSpPr>
          <p:grpSpPr>
            <a:xfrm>
              <a:off x="5589914" y="575623"/>
              <a:ext cx="3164517" cy="2553006"/>
              <a:chOff x="5589914" y="575623"/>
              <a:chExt cx="3164517" cy="255300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86381C-668B-2C4A-901A-136659E89F51}"/>
                  </a:ext>
                </a:extLst>
              </p:cNvPr>
              <p:cNvGrpSpPr/>
              <p:nvPr/>
            </p:nvGrpSpPr>
            <p:grpSpPr>
              <a:xfrm>
                <a:off x="5589914" y="575623"/>
                <a:ext cx="2617077" cy="2328042"/>
                <a:chOff x="4785873" y="189186"/>
                <a:chExt cx="2617077" cy="2328042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B3E2C872-EDA9-C444-ADB3-D91030841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73" y="2364828"/>
                  <a:ext cx="2617077" cy="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C3454EE4-2707-8E48-8732-86AF77776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8273" y="189186"/>
                  <a:ext cx="0" cy="232804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9FB1AB2-7B9D-974A-849E-3C5B93EE9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20653" y="2880017"/>
                <a:ext cx="310765" cy="24861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C488CB4-7544-2144-8C4D-62CD9A84E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532" y="1117611"/>
                <a:ext cx="596899" cy="254000"/>
              </a:xfrm>
              <a:prstGeom prst="rect">
                <a:avLst/>
              </a:prstGeom>
            </p:spPr>
          </p:pic>
        </p:grpSp>
      </p:grpSp>
      <p:sp>
        <p:nvSpPr>
          <p:cNvPr id="18" name="Triangle 17">
            <a:extLst>
              <a:ext uri="{FF2B5EF4-FFF2-40B4-BE49-F238E27FC236}">
                <a16:creationId xmlns:a16="http://schemas.microsoft.com/office/drawing/2014/main" id="{7069078C-7292-8048-8C3B-0818D1CDE156}"/>
              </a:ext>
            </a:extLst>
          </p:cNvPr>
          <p:cNvSpPr/>
          <p:nvPr/>
        </p:nvSpPr>
        <p:spPr>
          <a:xfrm>
            <a:off x="6073828" y="1602049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2B2C7-CEC3-4342-A657-DDC476A2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69" y="1739644"/>
            <a:ext cx="2445241" cy="3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6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3213-165F-C04D-BB97-9667B03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Rate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583119-ACAE-5D4C-ADD6-6538AF5950B8}"/>
              </a:ext>
            </a:extLst>
          </p:cNvPr>
          <p:cNvGrpSpPr/>
          <p:nvPr/>
        </p:nvGrpSpPr>
        <p:grpSpPr>
          <a:xfrm>
            <a:off x="5589914" y="575623"/>
            <a:ext cx="3164517" cy="2553006"/>
            <a:chOff x="5589914" y="575623"/>
            <a:chExt cx="3164517" cy="2553006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D52CDA0-BF56-804D-850C-28AE1C20B63E}"/>
                </a:ext>
              </a:extLst>
            </p:cNvPr>
            <p:cNvSpPr/>
            <p:nvPr/>
          </p:nvSpPr>
          <p:spPr>
            <a:xfrm>
              <a:off x="5894715" y="1371611"/>
              <a:ext cx="2219272" cy="1109012"/>
            </a:xfrm>
            <a:custGeom>
              <a:avLst/>
              <a:gdLst>
                <a:gd name="connsiteX0" fmla="*/ 0 w 4776951"/>
                <a:gd name="connsiteY0" fmla="*/ 0 h 2112579"/>
                <a:gd name="connsiteX1" fmla="*/ 2522482 w 4776951"/>
                <a:gd name="connsiteY1" fmla="*/ 2112579 h 2112579"/>
                <a:gd name="connsiteX2" fmla="*/ 4776951 w 4776951"/>
                <a:gd name="connsiteY2" fmla="*/ 0 h 211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951" h="2112579">
                  <a:moveTo>
                    <a:pt x="0" y="0"/>
                  </a:moveTo>
                  <a:cubicBezTo>
                    <a:pt x="863162" y="1056289"/>
                    <a:pt x="1726324" y="2112579"/>
                    <a:pt x="2522482" y="2112579"/>
                  </a:cubicBezTo>
                  <a:cubicBezTo>
                    <a:pt x="3318640" y="2112579"/>
                    <a:pt x="4047795" y="1056289"/>
                    <a:pt x="477695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EA13A7-D471-4342-B6C4-EE976B0A7D28}"/>
                </a:ext>
              </a:extLst>
            </p:cNvPr>
            <p:cNvGrpSpPr/>
            <p:nvPr/>
          </p:nvGrpSpPr>
          <p:grpSpPr>
            <a:xfrm>
              <a:off x="5589914" y="575623"/>
              <a:ext cx="3164517" cy="2553006"/>
              <a:chOff x="5589914" y="575623"/>
              <a:chExt cx="3164517" cy="25530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5C8CF59-A653-014E-B51F-B34B8ADA4D48}"/>
                  </a:ext>
                </a:extLst>
              </p:cNvPr>
              <p:cNvGrpSpPr/>
              <p:nvPr/>
            </p:nvGrpSpPr>
            <p:grpSpPr>
              <a:xfrm>
                <a:off x="5589914" y="575623"/>
                <a:ext cx="2617077" cy="2328042"/>
                <a:chOff x="4785873" y="189186"/>
                <a:chExt cx="2617077" cy="2328042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F43BB4FE-0321-E14A-9E2A-C5EFA6DD1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73" y="2364828"/>
                  <a:ext cx="2617077" cy="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1178CBA-8C39-F848-B6C5-0A7E47FCE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8273" y="189186"/>
                  <a:ext cx="0" cy="232804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5F0BF3-44A3-E74C-BAFB-B5AFB868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0653" y="2880017"/>
                <a:ext cx="310765" cy="24861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9518741-1CB1-6946-9497-94F01DCE9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7532" y="1117611"/>
                <a:ext cx="596899" cy="254000"/>
              </a:xfrm>
              <a:prstGeom prst="rect">
                <a:avLst/>
              </a:prstGeom>
            </p:spPr>
          </p:pic>
        </p:grpSp>
      </p:grpSp>
      <p:sp>
        <p:nvSpPr>
          <p:cNvPr id="18" name="Triangle 17">
            <a:extLst>
              <a:ext uri="{FF2B5EF4-FFF2-40B4-BE49-F238E27FC236}">
                <a16:creationId xmlns:a16="http://schemas.microsoft.com/office/drawing/2014/main" id="{5D2BBE9C-141A-6348-B40E-5DD00476479F}"/>
              </a:ext>
            </a:extLst>
          </p:cNvPr>
          <p:cNvSpPr/>
          <p:nvPr/>
        </p:nvSpPr>
        <p:spPr>
          <a:xfrm>
            <a:off x="6299020" y="1908005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7D3C-8AEB-5040-A1A4-E0C2DCC3CA5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417261" y="2002598"/>
            <a:ext cx="961001" cy="33952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09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EA8-1AF4-2345-885B-688CACB8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When does gradient decent end?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835FA0-6266-DA47-8952-DC6DBAE058CB}"/>
              </a:ext>
            </a:extLst>
          </p:cNvPr>
          <p:cNvGrpSpPr/>
          <p:nvPr/>
        </p:nvGrpSpPr>
        <p:grpSpPr>
          <a:xfrm>
            <a:off x="4030199" y="1208995"/>
            <a:ext cx="4150501" cy="3149728"/>
            <a:chOff x="5589914" y="575623"/>
            <a:chExt cx="2617077" cy="232804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2B9BE17-346E-BA4B-A8D8-E2096CD01D27}"/>
                </a:ext>
              </a:extLst>
            </p:cNvPr>
            <p:cNvSpPr/>
            <p:nvPr/>
          </p:nvSpPr>
          <p:spPr>
            <a:xfrm>
              <a:off x="5894715" y="1371611"/>
              <a:ext cx="2219272" cy="1109012"/>
            </a:xfrm>
            <a:custGeom>
              <a:avLst/>
              <a:gdLst>
                <a:gd name="connsiteX0" fmla="*/ 0 w 4776951"/>
                <a:gd name="connsiteY0" fmla="*/ 0 h 2112579"/>
                <a:gd name="connsiteX1" fmla="*/ 2522482 w 4776951"/>
                <a:gd name="connsiteY1" fmla="*/ 2112579 h 2112579"/>
                <a:gd name="connsiteX2" fmla="*/ 4776951 w 4776951"/>
                <a:gd name="connsiteY2" fmla="*/ 0 h 211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951" h="2112579">
                  <a:moveTo>
                    <a:pt x="0" y="0"/>
                  </a:moveTo>
                  <a:cubicBezTo>
                    <a:pt x="863162" y="1056289"/>
                    <a:pt x="1726324" y="2112579"/>
                    <a:pt x="2522482" y="2112579"/>
                  </a:cubicBezTo>
                  <a:cubicBezTo>
                    <a:pt x="3318640" y="2112579"/>
                    <a:pt x="4047795" y="1056289"/>
                    <a:pt x="477695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F3D5FE-1103-6548-8AA5-3FB379591CA1}"/>
                </a:ext>
              </a:extLst>
            </p:cNvPr>
            <p:cNvGrpSpPr/>
            <p:nvPr/>
          </p:nvGrpSpPr>
          <p:grpSpPr>
            <a:xfrm>
              <a:off x="5589914" y="575623"/>
              <a:ext cx="2617077" cy="2328042"/>
              <a:chOff x="4785873" y="189186"/>
              <a:chExt cx="2617077" cy="232804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3FDA17B-CE47-3446-84E8-99617E6DA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73" y="2364828"/>
                <a:ext cx="2617077" cy="0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6F52632-772B-B548-916F-82BEB70F3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8273" y="189186"/>
                <a:ext cx="0" cy="2328042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D8FAA-197A-4942-AC85-D76FD6A19F2F}"/>
              </a:ext>
            </a:extLst>
          </p:cNvPr>
          <p:cNvCxnSpPr>
            <a:cxnSpLocks/>
          </p:cNvCxnSpPr>
          <p:nvPr/>
        </p:nvCxnSpPr>
        <p:spPr>
          <a:xfrm flipV="1">
            <a:off x="4068821" y="3786368"/>
            <a:ext cx="2001075" cy="145472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D15339-FD23-FC40-B33F-B3959A7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37" y="5190988"/>
            <a:ext cx="2035157" cy="7820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39F1C2-0FA4-0643-8AEB-24B514F05387}"/>
              </a:ext>
            </a:extLst>
          </p:cNvPr>
          <p:cNvSpPr txBox="1"/>
          <p:nvPr/>
        </p:nvSpPr>
        <p:spPr>
          <a:xfrm>
            <a:off x="963551" y="2467074"/>
            <a:ext cx="307648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Each descent step gets smaller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when it approaches minimum,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even when learning rate is constant 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5181B48-8014-CF43-BE0D-CC6B13971A9D}"/>
              </a:ext>
            </a:extLst>
          </p:cNvPr>
          <p:cNvSpPr/>
          <p:nvPr/>
        </p:nvSpPr>
        <p:spPr>
          <a:xfrm>
            <a:off x="4599214" y="2338346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59219FC7-8FA3-D040-9BE1-EF98622E93CC}"/>
              </a:ext>
            </a:extLst>
          </p:cNvPr>
          <p:cNvSpPr/>
          <p:nvPr/>
        </p:nvSpPr>
        <p:spPr>
          <a:xfrm>
            <a:off x="5991068" y="3604677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F86FD3F-725B-2F4E-957D-42C967E2E0EB}"/>
              </a:ext>
            </a:extLst>
          </p:cNvPr>
          <p:cNvSpPr/>
          <p:nvPr/>
        </p:nvSpPr>
        <p:spPr>
          <a:xfrm>
            <a:off x="5519765" y="3313985"/>
            <a:ext cx="157655" cy="189186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157F98-D37B-5543-967C-DD5FB103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79" y="4232692"/>
            <a:ext cx="357503" cy="2860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EA3F64-4F98-4846-B950-284F56270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07" y="1848845"/>
            <a:ext cx="838741" cy="3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A82B-307A-5746-B43A-2150CB2A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Gradient Descent to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8D29A-D7F2-E540-A529-539ED5BF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1" y="1534472"/>
            <a:ext cx="8271595" cy="3936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9401B-D451-E54D-AC1C-8F1F3F69F307}"/>
              </a:ext>
            </a:extLst>
          </p:cNvPr>
          <p:cNvSpPr txBox="1"/>
          <p:nvPr/>
        </p:nvSpPr>
        <p:spPr>
          <a:xfrm>
            <a:off x="8614173" y="3207349"/>
            <a:ext cx="139493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We lose w sub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when it is clear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8CE62-D2CD-2846-A8EB-AFDF53248AAC}"/>
              </a:ext>
            </a:extLst>
          </p:cNvPr>
          <p:cNvSpPr txBox="1"/>
          <p:nvPr/>
        </p:nvSpPr>
        <p:spPr>
          <a:xfrm>
            <a:off x="344288" y="3896669"/>
            <a:ext cx="15648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j here really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can be just 0 or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F1BF2-0B5D-6A4F-82BD-18E09337D06A}"/>
              </a:ext>
            </a:extLst>
          </p:cNvPr>
          <p:cNvCxnSpPr>
            <a:cxnSpLocks/>
          </p:cNvCxnSpPr>
          <p:nvPr/>
        </p:nvCxnSpPr>
        <p:spPr>
          <a:xfrm flipH="1" flipV="1">
            <a:off x="1126714" y="2865120"/>
            <a:ext cx="213360" cy="9331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D0535-3304-8240-94E7-A98999F86B9C}"/>
              </a:ext>
            </a:extLst>
          </p:cNvPr>
          <p:cNvCxnSpPr>
            <a:cxnSpLocks/>
          </p:cNvCxnSpPr>
          <p:nvPr/>
        </p:nvCxnSpPr>
        <p:spPr>
          <a:xfrm flipV="1">
            <a:off x="1492474" y="3798280"/>
            <a:ext cx="1265966" cy="1524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87B3AC-7C35-F44A-BFD5-1DCAF6A9684A}"/>
              </a:ext>
            </a:extLst>
          </p:cNvPr>
          <p:cNvCxnSpPr>
            <a:cxnSpLocks/>
          </p:cNvCxnSpPr>
          <p:nvPr/>
        </p:nvCxnSpPr>
        <p:spPr>
          <a:xfrm flipH="1" flipV="1">
            <a:off x="6659880" y="2504083"/>
            <a:ext cx="1954293" cy="82761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9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844-F0A1-904F-A24A-BF5C8A7E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Partials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453FD-AA15-9F49-848C-3D75D804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36" y="2743200"/>
            <a:ext cx="70358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613B1-88AA-1645-A72B-2379BF86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36" y="4445968"/>
            <a:ext cx="76327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BDA64-186D-9040-89A6-683512E4F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136" y="1523624"/>
            <a:ext cx="3937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D309-9C0D-2845-80B8-C041D16A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Rewrite Gradient Descent Algorithm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255E-3AE0-5F44-8C54-76C72890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we have two parameters: </a:t>
            </a:r>
          </a:p>
          <a:p>
            <a:pPr marL="0" indent="0">
              <a:buNone/>
            </a:pPr>
            <a:r>
              <a:rPr lang="en-US" sz="2400" dirty="0"/>
              <a:t>Step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 3: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5548D-A08D-534B-9444-C341420C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17" y="1399943"/>
            <a:ext cx="1072056" cy="353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1F544-9578-824B-93F6-3369A932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06" y="5106640"/>
            <a:ext cx="1757911" cy="883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3D4EF-5AD0-9746-B298-A2B9024E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406" y="2159620"/>
            <a:ext cx="5132280" cy="1039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B6B40-E8DD-0C47-81F7-719218A2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406" y="3601994"/>
            <a:ext cx="6109194" cy="10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8028-8E1E-1F43-83EE-3CCC38B4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DCA6-A1E3-3F4D-85F9-DCFBBB59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“Batch” – each step of the gradient descent uses ALL the training samples </a:t>
            </a:r>
          </a:p>
        </p:txBody>
      </p:sp>
    </p:spTree>
    <p:extLst>
      <p:ext uri="{BB962C8B-B14F-4D97-AF65-F5344CB8AC3E}">
        <p14:creationId xmlns:p14="http://schemas.microsoft.com/office/powerpoint/2010/main" val="3342865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2930-88A4-A044-964F-AC9EA991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1802-AC5A-9A46-92AF-B6C5F204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3" y="1035721"/>
            <a:ext cx="9336854" cy="126413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(X, y, w):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./(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*n) *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(X, w) - y[:,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])**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6C5158-4A44-6C40-B14B-84B6CE332D56}"/>
              </a:ext>
            </a:extLst>
          </p:cNvPr>
          <p:cNvSpPr txBox="1">
            <a:spLocks/>
          </p:cNvSpPr>
          <p:nvPr/>
        </p:nvSpPr>
        <p:spPr bwMode="auto">
          <a:xfrm>
            <a:off x="344288" y="2506022"/>
            <a:ext cx="9336854" cy="4104250"/>
          </a:xfrm>
          <a:prstGeom prst="rect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8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PT Sans Narrow" charset="-52"/>
                <a:ea typeface="PT Sans Narrow" charset="-52"/>
                <a:cs typeface="PT Sans Narrow" charset="-5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gradient_descent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alpha=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pPr marL="395287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n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(X)</a:t>
            </a:r>
          </a:p>
          <a:p>
            <a:pPr marL="395287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np.full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395287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c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range(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c[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w)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temp0 = 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- alpha /(n) * \ 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 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X,w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- y[:,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 * X[:,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temp1 = 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- alpha /(n) * \ 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 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X,w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- y[:,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 * X[:,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temp0</a:t>
            </a:r>
          </a:p>
          <a:p>
            <a:pPr marL="684212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temp1</a:t>
            </a:r>
          </a:p>
          <a:p>
            <a:pPr marL="395287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c, w</a:t>
            </a:r>
          </a:p>
          <a:p>
            <a:pPr marL="0" indent="0"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144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BE28-164D-6948-AFCE-246EA823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A8F44-2C38-5046-AD79-FBFD5C62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79" y="139930"/>
            <a:ext cx="5546666" cy="3697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D1817-EA12-A946-82F6-12F38510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0" y="3718214"/>
            <a:ext cx="10278934" cy="20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CB6FB-B2C8-584A-BEB4-4257F0A1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05" y="320039"/>
            <a:ext cx="4881637" cy="4121331"/>
          </a:xfrm>
        </p:spPr>
        <p:txBody>
          <a:bodyPr>
            <a:normAutofit/>
          </a:bodyPr>
          <a:lstStyle/>
          <a:p>
            <a:r>
              <a:rPr lang="en-US" sz="3200" dirty="0"/>
              <a:t>single variable case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0459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E5DC-5B9F-F94A-87CA-7ABD4CC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Function: Surf and Contour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7C1C0-F6AC-3943-BAC6-ACA787E6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456460"/>
            <a:ext cx="5520109" cy="3586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D1A0E-00C3-DF4C-8B79-C398908C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34" y="1456460"/>
            <a:ext cx="5615398" cy="38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955B51-C1D3-0A40-ADDF-DCD18132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92974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Multivariable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40717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685A-77A0-C646-8848-2F30EA51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Notation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AA28A-295C-794F-BAB3-6B370673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6" y="1078187"/>
            <a:ext cx="32893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A38A4-7E6C-3346-9618-08E6C4B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6" y="2229069"/>
            <a:ext cx="74930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2E7BA-4633-5742-BB22-8C43BF01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596" y="3379951"/>
            <a:ext cx="817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9BE7-89D7-EF4F-AA20-DE89FA2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 Extra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01A92-9F37-CB46-A412-95334CFA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97100"/>
            <a:ext cx="9321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AF59-7F96-414F-94A7-383AF37B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Recap: Minimize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42449-845E-364A-A628-B1F74EAF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10" y="1496392"/>
            <a:ext cx="44831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74C6D-8A6F-6742-BA2E-7D1A6EB3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23" y="3583609"/>
            <a:ext cx="23749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FC4DA-93F8-3A40-BDD6-A116BCE53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675" y="3583609"/>
            <a:ext cx="1917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5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A9A8-3C2E-5F46-B2AE-4808F809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A More General Gradient Descent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DF93-A9B8-684A-8D4F-6F2ED33128E7}"/>
              </a:ext>
            </a:extLst>
          </p:cNvPr>
          <p:cNvSpPr txBox="1"/>
          <p:nvPr/>
        </p:nvSpPr>
        <p:spPr>
          <a:xfrm>
            <a:off x="369967" y="3355300"/>
            <a:ext cx="7595349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gradient_descentv2(X, y, alpha=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1500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</a:rPr>
              <a:t>""" do gradient descent on any feature matrix """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n, m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X.shape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c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w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np.full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((m,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</a:t>
            </a: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</a:rPr>
              <a:t># initialize w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temp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np.full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((m,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range(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num_iters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c[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w)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    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j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range(m):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    temp[j] = w[j] - alpha / (n) * \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w) - y[:,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 * X[:, j][:,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    w = temp 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c, 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16818-3D1F-7C49-97E0-B18AC3A2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" y="1231348"/>
            <a:ext cx="69088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79D12-B73C-A340-AF32-F35278A2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753" y="1663148"/>
            <a:ext cx="2374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2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5C00-CDBE-FC46-8EA8-4A236AC5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97F8B-F07E-9945-921A-A4716419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84" y="1841776"/>
            <a:ext cx="35687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08026-51A8-3448-8CEC-D2D0AA93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2" y="4129157"/>
            <a:ext cx="41656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C2547-75BC-174D-A15B-F7750FE52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70" y="4129157"/>
            <a:ext cx="1739900" cy="50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B75C93-D281-EA47-A744-D68628634BF3}"/>
              </a:ext>
            </a:extLst>
          </p:cNvPr>
          <p:cNvCxnSpPr>
            <a:cxnSpLocks/>
          </p:cNvCxnSpPr>
          <p:nvPr/>
        </p:nvCxnSpPr>
        <p:spPr>
          <a:xfrm flipH="1">
            <a:off x="3403427" y="2963723"/>
            <a:ext cx="876232" cy="99840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5DD969-9710-DB4D-AA6D-6E7B60779A1D}"/>
              </a:ext>
            </a:extLst>
          </p:cNvPr>
          <p:cNvCxnSpPr>
            <a:cxnSpLocks/>
          </p:cNvCxnSpPr>
          <p:nvPr/>
        </p:nvCxnSpPr>
        <p:spPr>
          <a:xfrm>
            <a:off x="4823516" y="2963724"/>
            <a:ext cx="1054168" cy="99840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83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2DE5-68B6-EA4F-A8CB-1305C034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rate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C848-B6BB-164E-86D0-27BF0BE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2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8F8-E6BB-DD4F-B5F2-4DBFA9B7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Debugging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5339-53CE-0C42-9C0F-803200E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6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71D5-81CB-4342-90BC-E47F92C4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Closed Form Solution: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7154-6F29-6945-95C1-ACA40D55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CE1E-6AEA-5942-A424-EF04C0F6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EA277-CD81-744B-A192-81F4A150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Feiyi Wang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EA1CD-DC5C-0241-A151-962A30DB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30617"/>
              </p:ext>
            </p:extLst>
          </p:nvPr>
        </p:nvGraphicFramePr>
        <p:xfrm>
          <a:off x="837982" y="1749072"/>
          <a:ext cx="8436648" cy="301887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312991">
                  <a:extLst>
                    <a:ext uri="{9D8B030D-6E8A-4147-A177-3AD203B41FA5}">
                      <a16:colId xmlns:a16="http://schemas.microsoft.com/office/drawing/2014/main" val="1343824171"/>
                    </a:ext>
                  </a:extLst>
                </a:gridCol>
                <a:gridCol w="6123657">
                  <a:extLst>
                    <a:ext uri="{9D8B030D-6E8A-4147-A177-3AD203B41FA5}">
                      <a16:colId xmlns:a16="http://schemas.microsoft.com/office/drawing/2014/main" val="76383018"/>
                    </a:ext>
                  </a:extLst>
                </a:gridCol>
              </a:tblGrid>
              <a:tr h="5031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training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8082"/>
                  </a:ext>
                </a:extLst>
              </a:tr>
              <a:tr h="5031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01076"/>
                  </a:ext>
                </a:extLst>
              </a:tr>
              <a:tr h="5031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output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1265"/>
                  </a:ext>
                </a:extLst>
              </a:tr>
              <a:tr h="5031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 training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32548"/>
                  </a:ext>
                </a:extLst>
              </a:tr>
              <a:tr h="5031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i-th</a:t>
                      </a:r>
                      <a:r>
                        <a:rPr lang="en-US" sz="2000" dirty="0"/>
                        <a:t>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81549"/>
                  </a:ext>
                </a:extLst>
              </a:tr>
              <a:tr h="5031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1232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530644F-817C-B847-AE92-EC870A20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1" y="1868773"/>
            <a:ext cx="241300" cy="17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DF36D6-E9FE-6045-A597-937BCE56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81" y="2406773"/>
            <a:ext cx="177800" cy="17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252F9E-98B7-DB4C-8AEF-BB8A02437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31" y="2896957"/>
            <a:ext cx="177800" cy="24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B17B8-F17C-E24C-BFD1-E450FC5EB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81" y="3358640"/>
            <a:ext cx="673100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11AFA7-AEC1-424E-B99C-CD83A7ED0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25" y="3847391"/>
            <a:ext cx="9144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957463-517A-1B4E-8D6F-DC130AF9B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82" y="4300342"/>
            <a:ext cx="1739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08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3A4-706B-2F4E-9CC8-3D73624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 vs.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A7D-58BC-0E4B-BBDF-73F8430F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9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3A4-706B-2F4E-9CC8-3D73624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A7D-58BC-0E4B-BBDF-73F8430F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B979-A53F-8D44-9679-5ABCC537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 as a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43FA9-F1D9-D64E-AE16-B755FCDE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8" y="2073794"/>
            <a:ext cx="3522093" cy="2083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95111-BB5B-E241-ACB9-82661DA1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11" y="2427254"/>
            <a:ext cx="4978986" cy="352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31F6A-D5D8-034F-A952-771806D24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211" y="3115388"/>
            <a:ext cx="5907927" cy="3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20C-B753-4540-B490-E3AEDBC4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One Feature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BD75-2250-0D4B-98E3-B404AC05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build a model that is linear combinations of features.</a:t>
            </a:r>
          </a:p>
          <a:p>
            <a:r>
              <a:rPr lang="en-US" dirty="0"/>
              <a:t>We start with just one feature,  represented by variable x, and two parameters w0 and w1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say model f is parameterized by these two values: w0 and w1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3D09E-6B1A-2245-BFF3-D6E7E727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94" y="2533650"/>
            <a:ext cx="45212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EAC28-F321-904D-B94D-8FE166D9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94" y="4379097"/>
            <a:ext cx="2921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3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E74A-B002-E846-862F-767CC3D0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Once we have the model, we can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30BF3-5437-5D4F-8F5C-380FCCF7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8" y="1542212"/>
            <a:ext cx="6121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97BADE-E8D9-774D-98B0-CA6DFAD5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76" y="3662039"/>
            <a:ext cx="3429000" cy="132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E9A38-971A-D54E-85DA-634B7005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Loss Function and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252B-3ABF-8C42-8644-A5E281DB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88" y="1285103"/>
            <a:ext cx="11372993" cy="4946364"/>
          </a:xfrm>
        </p:spPr>
        <p:txBody>
          <a:bodyPr/>
          <a:lstStyle/>
          <a:p>
            <a:r>
              <a:rPr lang="en-US" dirty="0"/>
              <a:t>For each sample, we define loss function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all samples, we define cost function as: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C871A4-9AF5-8B41-B38B-F15DA63AAB9A}"/>
              </a:ext>
            </a:extLst>
          </p:cNvPr>
          <p:cNvCxnSpPr>
            <a:cxnSpLocks/>
          </p:cNvCxnSpPr>
          <p:nvPr/>
        </p:nvCxnSpPr>
        <p:spPr>
          <a:xfrm flipV="1">
            <a:off x="3456708" y="4974938"/>
            <a:ext cx="264765" cy="47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DC3B82-3549-5346-ABA4-574592ECDAED}"/>
              </a:ext>
            </a:extLst>
          </p:cNvPr>
          <p:cNvSpPr/>
          <p:nvPr/>
        </p:nvSpPr>
        <p:spPr>
          <a:xfrm>
            <a:off x="3721473" y="3662039"/>
            <a:ext cx="607640" cy="1312899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7CB3A-C0EE-F84F-ADC5-598C8C178231}"/>
              </a:ext>
            </a:extLst>
          </p:cNvPr>
          <p:cNvSpPr txBox="1"/>
          <p:nvPr/>
        </p:nvSpPr>
        <p:spPr>
          <a:xfrm>
            <a:off x="6705807" y="3515814"/>
            <a:ext cx="230781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Sometimes, we lose w sub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when it is clear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C21D63-0129-024A-A6A0-138680E418C4}"/>
              </a:ext>
            </a:extLst>
          </p:cNvPr>
          <p:cNvCxnSpPr>
            <a:cxnSpLocks/>
          </p:cNvCxnSpPr>
          <p:nvPr/>
        </p:nvCxnSpPr>
        <p:spPr>
          <a:xfrm flipH="1" flipV="1">
            <a:off x="6249121" y="2714220"/>
            <a:ext cx="515184" cy="6457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EBF11-8691-7840-BECF-72AB27B86BE8}"/>
              </a:ext>
            </a:extLst>
          </p:cNvPr>
          <p:cNvSpPr txBox="1"/>
          <p:nvPr/>
        </p:nvSpPr>
        <p:spPr>
          <a:xfrm>
            <a:off x="4257701" y="5960493"/>
            <a:ext cx="244810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This is done for convenience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069B-92FE-634D-B8C1-2403A30C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6" y="1949451"/>
            <a:ext cx="6578600" cy="685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B70C86-3827-8A47-AC08-260AC2E32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371" y="5446912"/>
            <a:ext cx="338337" cy="6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7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27C6-238D-8B47-96EB-C8DB07DE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 Parameterized by w0 and w1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86016-4414-5B4C-842F-7C51E875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2" y="1761618"/>
            <a:ext cx="7453348" cy="12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48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2757</TotalTime>
  <Words>983</Words>
  <Application>Microsoft Macintosh PowerPoint</Application>
  <PresentationFormat>Custom</PresentationFormat>
  <Paragraphs>157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Fira Code</vt:lpstr>
      <vt:lpstr>PT Sans Narrow</vt:lpstr>
      <vt:lpstr>Presentations (Wide Screen)</vt:lpstr>
      <vt:lpstr>ORNL Customized Theme (Wide)</vt:lpstr>
      <vt:lpstr>Office Theme</vt:lpstr>
      <vt:lpstr>Linear Regression</vt:lpstr>
      <vt:lpstr>Overview</vt:lpstr>
      <vt:lpstr>single variable case  </vt:lpstr>
      <vt:lpstr>Notations</vt:lpstr>
      <vt:lpstr>Data set as a matrix</vt:lpstr>
      <vt:lpstr>One Feature Linear Model</vt:lpstr>
      <vt:lpstr>Once we have the model, we can then</vt:lpstr>
      <vt:lpstr>Loss Function and Cost Function</vt:lpstr>
      <vt:lpstr>Cost Function Parameterized by w0 and w1</vt:lpstr>
      <vt:lpstr>Simplified Example</vt:lpstr>
      <vt:lpstr>Generate data</vt:lpstr>
      <vt:lpstr>Cost Function</vt:lpstr>
      <vt:lpstr>Cost function (learn from model)</vt:lpstr>
      <vt:lpstr>Learning / Optimization / Minimization </vt:lpstr>
      <vt:lpstr>What if the model has one extra parameter?</vt:lpstr>
      <vt:lpstr>Overfitting</vt:lpstr>
      <vt:lpstr>The questions we might ask ourselves:</vt:lpstr>
      <vt:lpstr>Gradient Descent</vt:lpstr>
      <vt:lpstr>Problem Recap</vt:lpstr>
      <vt:lpstr>Gradient Descent Algorithm</vt:lpstr>
      <vt:lpstr>Gradient Descent Intuition</vt:lpstr>
      <vt:lpstr>Learning Rate</vt:lpstr>
      <vt:lpstr>When does gradient decent end?</vt:lpstr>
      <vt:lpstr>Apply Gradient Descent to Linear Regression</vt:lpstr>
      <vt:lpstr>Partials</vt:lpstr>
      <vt:lpstr>Rewrite Gradient Descent Algorithm </vt:lpstr>
      <vt:lpstr>Batch Gradient Descent</vt:lpstr>
      <vt:lpstr>Implementation Details </vt:lpstr>
      <vt:lpstr>Cost Function </vt:lpstr>
      <vt:lpstr>Cost Function: Surf and Contour</vt:lpstr>
      <vt:lpstr>Multivariable Gradient Descent</vt:lpstr>
      <vt:lpstr>Notation update</vt:lpstr>
      <vt:lpstr>Adding One Extra Column</vt:lpstr>
      <vt:lpstr>Objective Recap: Minimize Cost Function</vt:lpstr>
      <vt:lpstr>A More General Gradient Descent Implementation</vt:lpstr>
      <vt:lpstr>Feature Scaling</vt:lpstr>
      <vt:lpstr>Learning rate tuning</vt:lpstr>
      <vt:lpstr>Debugging Cost Function</vt:lpstr>
      <vt:lpstr>Closed Form Solution: Normal Equation</vt:lpstr>
      <vt:lpstr>Gradient Descent vs. Normal Equation</vt:lpstr>
      <vt:lpstr>Implementation of Normal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49</cp:revision>
  <cp:lastPrinted>2015-09-14T20:56:03Z</cp:lastPrinted>
  <dcterms:created xsi:type="dcterms:W3CDTF">2019-03-04T16:56:17Z</dcterms:created>
  <dcterms:modified xsi:type="dcterms:W3CDTF">2019-04-11T20:25:06Z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