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6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7535" userDrawn="1">
          <p15:clr>
            <a:srgbClr val="A4A3A4"/>
          </p15:clr>
        </p15:guide>
        <p15:guide id="3" orient="horz" pos="39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714" autoAdjust="0"/>
    <p:restoredTop sz="95638" autoAdjust="0"/>
  </p:normalViewPr>
  <p:slideViewPr>
    <p:cSldViewPr snapToGrid="0" showGuides="1">
      <p:cViewPr varScale="1">
        <p:scale>
          <a:sx n="96" d="100"/>
          <a:sy n="96" d="100"/>
        </p:scale>
        <p:origin x="200" y="1816"/>
      </p:cViewPr>
      <p:guideLst>
        <p:guide pos="7535"/>
        <p:guide orient="horz" pos="39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9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420402" y="2472321"/>
            <a:ext cx="3348111" cy="15193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is a text box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51099" y="1899138"/>
            <a:ext cx="25049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+mn-lt"/>
              </a:rPr>
              <a:t>This is a text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3" name="Picture 22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511166"/>
          </a:xfrm>
        </p:spPr>
        <p:txBody>
          <a:bodyPr/>
          <a:lstStyle/>
          <a:p>
            <a:r>
              <a:rPr lang="en-US" dirty="0"/>
              <a:t>Multivariate Gradient Descent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Feiyi Wang</a:t>
            </a:r>
          </a:p>
        </p:txBody>
      </p:sp>
    </p:spTree>
    <p:extLst>
      <p:ext uri="{BB962C8B-B14F-4D97-AF65-F5344CB8AC3E}">
        <p14:creationId xmlns:p14="http://schemas.microsoft.com/office/powerpoint/2010/main" val="270581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03A4-706B-2F4E-9CC8-3D736245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Gradient Descent vs. Normal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2A7D-58BC-0E4B-BBDF-73F8430F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2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03A4-706B-2F4E-9CC8-3D736245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Implementation of Normal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2A7D-58BC-0E4B-BBDF-73F8430F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685A-77A0-C646-8848-2F30EA51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Notation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AA28A-295C-794F-BAB3-6B370673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96" y="1078187"/>
            <a:ext cx="3289300" cy="50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A38A4-7E6C-3346-9618-08E6C4B8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96" y="2229069"/>
            <a:ext cx="74930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2E7BA-4633-5742-BB22-8C43BF010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596" y="3379951"/>
            <a:ext cx="8178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7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9BE7-89D7-EF4F-AA20-DE89FA28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Adding One Extra Column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01A92-9F37-CB46-A412-95334CFA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197100"/>
            <a:ext cx="9321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AF59-7F96-414F-94A7-383AF37B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Objective Recap: Minimize Cost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42449-845E-364A-A628-B1F74EAF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10" y="1496392"/>
            <a:ext cx="4483100" cy="132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B74C6D-8A6F-6742-BA2E-7D1A6EB3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23" y="3583609"/>
            <a:ext cx="23749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FC4DA-93F8-3A40-BDD6-A116BCE53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675" y="3583609"/>
            <a:ext cx="1917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6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A9A8-3C2E-5F46-B2AE-4808F809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A More General Gradient Descent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DF93-A9B8-684A-8D4F-6F2ED33128E7}"/>
              </a:ext>
            </a:extLst>
          </p:cNvPr>
          <p:cNvSpPr txBox="1"/>
          <p:nvPr/>
        </p:nvSpPr>
        <p:spPr>
          <a:xfrm>
            <a:off x="369967" y="3355300"/>
            <a:ext cx="7595349" cy="2893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gradient_descentv2(X, y, alpha=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0.01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num_iters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1500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):</a:t>
            </a:r>
          </a:p>
          <a:p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</a:rPr>
              <a:t>""" do gradient descent on any feature matrix """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n, m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X.shape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c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np.zeros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num_iters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w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np.full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((m,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0.0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 </a:t>
            </a:r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</a:rPr>
              <a:t># initialize w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temp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np.full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((m,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0.0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range(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num_iters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    c[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compute_cost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(X, y, w)</a:t>
            </a: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        for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j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range(m):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        temp[j] = w[j] - alpha / (n) * \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np.sum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np.dot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(X, w) - y[:,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]) * X[:, j][:,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])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    w = temp </a:t>
            </a: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c, 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16818-3D1F-7C49-97E0-B18AC3A2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2" y="1231348"/>
            <a:ext cx="6908800" cy="132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79D12-B73C-A340-AF32-F35278A2F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753" y="1663148"/>
            <a:ext cx="2374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3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5C00-CDBE-FC46-8EA8-4A236AC5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Feature Scaling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97F8B-F07E-9945-921A-A47164194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84" y="1841776"/>
            <a:ext cx="35687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608026-51A8-3448-8CEC-D2D0AA93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82" y="4129157"/>
            <a:ext cx="41656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C2547-75BC-174D-A15B-F7750FE52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870" y="4129157"/>
            <a:ext cx="1739900" cy="50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B75C93-D281-EA47-A744-D68628634BF3}"/>
              </a:ext>
            </a:extLst>
          </p:cNvPr>
          <p:cNvCxnSpPr>
            <a:cxnSpLocks/>
          </p:cNvCxnSpPr>
          <p:nvPr/>
        </p:nvCxnSpPr>
        <p:spPr>
          <a:xfrm flipH="1">
            <a:off x="3403427" y="2963723"/>
            <a:ext cx="876232" cy="99840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5DD969-9710-DB4D-AA6D-6E7B60779A1D}"/>
              </a:ext>
            </a:extLst>
          </p:cNvPr>
          <p:cNvCxnSpPr>
            <a:cxnSpLocks/>
          </p:cNvCxnSpPr>
          <p:nvPr/>
        </p:nvCxnSpPr>
        <p:spPr>
          <a:xfrm>
            <a:off x="4823516" y="2963724"/>
            <a:ext cx="1054168" cy="99840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37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2DE5-68B6-EA4F-A8CB-1305C034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Learning rate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8C848-B6BB-164E-86D0-27BF0BE6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9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38F8-E6BB-DD4F-B5F2-4DBFA9B7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Debugging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5339-53CE-0C42-9C0F-803200E6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71D5-81CB-4342-90BC-E47F92C4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Closed Form Solution: Normal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7154-6F29-6945-95C1-ACA40D55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77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PT Narrow">
      <a:majorFont>
        <a:latin typeface="PT Sans Narrow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1485B433-31AE-AD4E-A0C4-5BBD64226407}"/>
    </a:ext>
  </a:extLst>
</a:theme>
</file>

<file path=ppt/theme/theme2.xml><?xml version="1.0" encoding="utf-8"?>
<a:theme xmlns:a="http://schemas.openxmlformats.org/drawingml/2006/main" name="ORNL Customized Theme (Wide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D755D59E-0BB5-7243-9E66-E81C71EBD1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389</TotalTime>
  <Words>209</Words>
  <Application>Microsoft Macintosh PowerPoint</Application>
  <PresentationFormat>Custom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Fira Code</vt:lpstr>
      <vt:lpstr>PT Sans Narrow</vt:lpstr>
      <vt:lpstr>Presentations (Wide Screen)</vt:lpstr>
      <vt:lpstr>ORNL Customized Theme (Wide)</vt:lpstr>
      <vt:lpstr>Multivariate Gradient Descent</vt:lpstr>
      <vt:lpstr>Notation update</vt:lpstr>
      <vt:lpstr>Adding One Extra Column</vt:lpstr>
      <vt:lpstr>Objective Recap: Minimize Cost Function</vt:lpstr>
      <vt:lpstr>A More General Gradient Descent Implementation</vt:lpstr>
      <vt:lpstr>Feature Scaling</vt:lpstr>
      <vt:lpstr>Learning rate tuning</vt:lpstr>
      <vt:lpstr>Debugging Cost Function</vt:lpstr>
      <vt:lpstr>Closed Form Solution: Normal Equation</vt:lpstr>
      <vt:lpstr>Gradient Descent vs. Normal Equation</vt:lpstr>
      <vt:lpstr>Implementation of Normal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Feiyi Wang</dc:creator>
  <cp:lastModifiedBy>Wang, Feiyi (Feiyi Wang)</cp:lastModifiedBy>
  <cp:revision>45</cp:revision>
  <cp:lastPrinted>2015-09-14T20:56:03Z</cp:lastPrinted>
  <dcterms:created xsi:type="dcterms:W3CDTF">2019-03-04T16:56:17Z</dcterms:created>
  <dcterms:modified xsi:type="dcterms:W3CDTF">2019-03-13T13:38:58Z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