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86" r:id="rId2"/>
    <p:sldId id="420" r:id="rId3"/>
    <p:sldId id="421" r:id="rId4"/>
    <p:sldId id="431" r:id="rId5"/>
    <p:sldId id="432" r:id="rId6"/>
    <p:sldId id="423" r:id="rId7"/>
    <p:sldId id="424" r:id="rId8"/>
    <p:sldId id="425" r:id="rId9"/>
    <p:sldId id="433" r:id="rId10"/>
    <p:sldId id="426" r:id="rId11"/>
    <p:sldId id="427" r:id="rId12"/>
    <p:sldId id="428" r:id="rId13"/>
    <p:sldId id="429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7C700"/>
    <a:srgbClr val="B1B100"/>
    <a:srgbClr val="808000"/>
    <a:srgbClr val="DEE5EC"/>
    <a:srgbClr val="91A4C1"/>
    <a:srgbClr val="D1DCE5"/>
    <a:srgbClr val="EACFDF"/>
    <a:srgbClr val="BACAD7"/>
    <a:srgbClr val="FFEBC6"/>
    <a:srgbClr val="267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86192" autoAdjust="0"/>
  </p:normalViewPr>
  <p:slideViewPr>
    <p:cSldViewPr snapToGrid="0">
      <p:cViewPr varScale="1">
        <p:scale>
          <a:sx n="135" d="100"/>
          <a:sy n="135" d="100"/>
        </p:scale>
        <p:origin x="-112" y="-304"/>
      </p:cViewPr>
      <p:guideLst>
        <p:guide orient="horz" pos="2109"/>
        <p:guide pos="3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106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07909152-948E-8D4C-BE27-FBB9D46BC814}" type="datetime1">
              <a:rPr lang="en-US">
                <a:latin typeface="Times New Roman"/>
              </a:rPr>
              <a:pPr>
                <a:defRPr/>
              </a:pPr>
              <a:t>11/12/13</a:t>
            </a:fld>
            <a:endParaRPr lang="en-US" dirty="0">
              <a:latin typeface="Times New Roman"/>
            </a:endParaRP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4968DA16-AC7F-EB49-AD7B-F085FA06B7E1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0485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682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</a:t>
            </a:r>
            <a:r>
              <a:rPr lang="en-US" baseline="0" dirty="0" smtClean="0"/>
              <a:t> the subject?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11/13/13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4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over IB: </a:t>
            </a:r>
            <a:r>
              <a:rPr lang="en-US" baseline="0" dirty="0" err="1" smtClean="0"/>
              <a:t>Ceph</a:t>
            </a:r>
            <a:r>
              <a:rPr lang="en-US" baseline="0" dirty="0" smtClean="0"/>
              <a:t> uses BSD socket, we use </a:t>
            </a:r>
            <a:r>
              <a:rPr lang="en-US" baseline="0" dirty="0" err="1" smtClean="0"/>
              <a:t>IPoIB</a:t>
            </a:r>
            <a:r>
              <a:rPr lang="en-US" baseline="0" dirty="0" smtClean="0"/>
              <a:t> for networking. The </a:t>
            </a:r>
            <a:r>
              <a:rPr lang="en-US" baseline="0" dirty="0" err="1" smtClean="0"/>
              <a:t>IPoIB</a:t>
            </a:r>
            <a:r>
              <a:rPr lang="en-US" baseline="0" dirty="0" smtClean="0"/>
              <a:t> over IB QDR can transfer data at around 2.7 GB, it is in the neighborhood of 11 GB/s. Given the performance we observed at both RADOS and File system, we say, IP over IB is not a bottleneck in this case.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/>
              </a:rPr>
              <a:t>Solution (1) net/ipv4/</a:t>
            </a:r>
            <a:r>
              <a:rPr lang="en-US" sz="1200" dirty="0" err="1" smtClean="0">
                <a:latin typeface="Times New Roman"/>
              </a:rPr>
              <a:t>tcp_moderrate_rcvbuf</a:t>
            </a:r>
            <a:endParaRPr lang="en-US" sz="1200" dirty="0" smtClean="0">
              <a:latin typeface="Times New Roman"/>
            </a:endParaRPr>
          </a:p>
          <a:p>
            <a:endParaRPr lang="en-US" sz="1200" dirty="0" smtClean="0">
              <a:latin typeface="Times New Roman"/>
            </a:endParaRPr>
          </a:p>
          <a:p>
            <a:r>
              <a:rPr lang="en-US" sz="1200" dirty="0" smtClean="0">
                <a:latin typeface="Times New Roman"/>
              </a:rPr>
              <a:t>Solution (2) </a:t>
            </a:r>
            <a:r>
              <a:rPr lang="en-US" sz="1200" dirty="0" err="1" smtClean="0">
                <a:latin typeface="Times New Roman"/>
              </a:rPr>
              <a:t>Ceph</a:t>
            </a:r>
            <a:r>
              <a:rPr lang="en-US" sz="1200" dirty="0" smtClean="0">
                <a:latin typeface="Times New Roman"/>
              </a:rPr>
              <a:t> manually controller the buffer size.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0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38799" y="0"/>
            <a:ext cx="45719" cy="9906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5638800" y="3581400"/>
            <a:ext cx="45719" cy="32766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27" name="Picture 3" descr="C:\Users\aib\Pictures\Image Library One\Electric Power\ORNL Solar Cell Array-1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9918" y="2895600"/>
            <a:ext cx="2561675" cy="2438400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C:\Users\aib\Pictures\Image Library One\Electric Power\DSCN2699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8829" y="1447800"/>
            <a:ext cx="2558971" cy="2514600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9" name="Picture 5" descr="C:\Users\aib\Pictures\Image Library One\Computers\Cray XT5\XT5 High-Res Cutout-squar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996233"/>
            <a:ext cx="2514600" cy="2421655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53988"/>
            <a:ext cx="2193925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" y="153988"/>
            <a:ext cx="6429375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5"/>
          <p:cNvSpPr>
            <a:spLocks noChangeArrowheads="1"/>
          </p:cNvSpPr>
          <p:nvPr userDrawn="1"/>
        </p:nvSpPr>
        <p:spPr bwMode="auto">
          <a:xfrm>
            <a:off x="127000" y="6496050"/>
            <a:ext cx="3278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Managed by UT-Battelle</a:t>
            </a:r>
            <a:b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</a:br>
            <a: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for the Department of Energy</a:t>
            </a:r>
          </a:p>
        </p:txBody>
      </p:sp>
      <p:sp>
        <p:nvSpPr>
          <p:cNvPr id="5" name="Freeform 257"/>
          <p:cNvSpPr>
            <a:spLocks/>
          </p:cNvSpPr>
          <p:nvPr userDrawn="1"/>
        </p:nvSpPr>
        <p:spPr bwMode="auto">
          <a:xfrm>
            <a:off x="7075488" y="3624263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 New Roman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6" name="Picture 258" descr="ORNL_leaf 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37513" y="6264275"/>
            <a:ext cx="1074737" cy="557213"/>
          </a:xfrm>
          <a:prstGeom prst="rect">
            <a:avLst/>
          </a:prstGeom>
          <a:noFill/>
          <a:effectLst>
            <a:outerShdw blurRad="63500" algn="ctr" rotWithShape="0">
              <a:schemeClr val="bg2">
                <a:alpha val="74998"/>
              </a:schemeClr>
            </a:outerShdw>
          </a:effectLst>
        </p:spPr>
      </p:pic>
      <p:sp>
        <p:nvSpPr>
          <p:cNvPr id="160991" name="Rectangle 223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247900"/>
            <a:ext cx="3733800" cy="1485900"/>
          </a:xfrm>
        </p:spPr>
        <p:txBody>
          <a:bodyPr/>
          <a:lstStyle>
            <a:lvl1pPr marL="0" indent="0" algn="r">
              <a:buFont typeface="Symbol" pitchFamily="-10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0992" name="Rectangle 224"/>
          <p:cNvSpPr>
            <a:spLocks noGrp="1" noChangeArrowheads="1"/>
          </p:cNvSpPr>
          <p:nvPr>
            <p:ph type="ctrTitle"/>
          </p:nvPr>
        </p:nvSpPr>
        <p:spPr>
          <a:xfrm>
            <a:off x="800100" y="157163"/>
            <a:ext cx="8229600" cy="4619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49" y="1020620"/>
            <a:ext cx="8554173" cy="486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153988"/>
            <a:ext cx="8775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9979" name="Rectangle 235"/>
          <p:cNvSpPr>
            <a:spLocks noChangeArrowheads="1"/>
          </p:cNvSpPr>
          <p:nvPr/>
        </p:nvSpPr>
        <p:spPr bwMode="auto">
          <a:xfrm>
            <a:off x="63500" y="6367463"/>
            <a:ext cx="2160588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 algn="ctr">
              <a:lnSpc>
                <a:spcPct val="90000"/>
              </a:lnSpc>
              <a:defRPr/>
            </a:pPr>
            <a:r>
              <a:rPr lang="en-US" sz="1200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Managed by UT-Battelle for the</a:t>
            </a:r>
          </a:p>
          <a:p>
            <a:pPr marL="171450" indent="-171450" algn="ctr">
              <a:lnSpc>
                <a:spcPct val="90000"/>
              </a:lnSpc>
              <a:defRPr/>
            </a:pPr>
            <a:r>
              <a:rPr lang="en-US" sz="1200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U. S.  Department of Energy</a:t>
            </a:r>
          </a:p>
        </p:txBody>
      </p:sp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5488" y="3624263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 New Roman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37513" y="6264275"/>
            <a:ext cx="1074737" cy="557213"/>
          </a:xfrm>
          <a:prstGeom prst="rect">
            <a:avLst/>
          </a:prstGeom>
          <a:noFill/>
          <a:effectLst>
            <a:outerShdw blurRad="63500" algn="ctr" rotWithShape="0">
              <a:schemeClr val="bg2">
                <a:alpha val="74998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673E"/>
          </a:solidFill>
          <a:latin typeface="Times New Roman"/>
          <a:ea typeface="ＭＳ Ｐゴシック" pitchFamily="-108" charset="-128"/>
          <a:cs typeface="Times New Roman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charset="2"/>
        <a:buChar char="·"/>
        <a:defRPr sz="28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charset="2"/>
        <a:buChar char="·"/>
        <a:defRPr sz="20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charset="2"/>
        <a:buChar char="·"/>
        <a:defRPr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78" y="1085334"/>
            <a:ext cx="4454622" cy="1673535"/>
          </a:xfrm>
        </p:spPr>
        <p:txBody>
          <a:bodyPr/>
          <a:lstStyle/>
          <a:p>
            <a:r>
              <a:rPr lang="en-US" dirty="0" smtClean="0"/>
              <a:t>Performance and Scalability Evaluation of the </a:t>
            </a:r>
            <a:r>
              <a:rPr lang="en-US" dirty="0" err="1" smtClean="0"/>
              <a:t>Ceph</a:t>
            </a:r>
            <a:r>
              <a:rPr lang="en-US" dirty="0" smtClean="0"/>
              <a:t> Parallel File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377" y="3595302"/>
            <a:ext cx="4307569" cy="175432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latin typeface="Times New Roman"/>
              </a:rPr>
              <a:t>Presented by Feiyi Wang</a:t>
            </a:r>
          </a:p>
          <a:p>
            <a:endParaRPr lang="en-US" dirty="0" smtClean="0">
              <a:latin typeface="Times New Roman"/>
            </a:endParaRPr>
          </a:p>
          <a:p>
            <a:r>
              <a:rPr lang="en-US" dirty="0" smtClean="0">
                <a:latin typeface="Times New Roman"/>
              </a:rPr>
              <a:t>Co-authors: Mark Nelson (</a:t>
            </a:r>
            <a:r>
              <a:rPr lang="en-US" dirty="0" err="1" smtClean="0">
                <a:latin typeface="Times New Roman"/>
              </a:rPr>
              <a:t>Inktank</a:t>
            </a:r>
            <a:r>
              <a:rPr lang="en-US" dirty="0" smtClean="0">
                <a:latin typeface="Times New Roman"/>
              </a:rPr>
              <a:t>), </a:t>
            </a:r>
            <a:r>
              <a:rPr lang="en-US" dirty="0" err="1" smtClean="0">
                <a:latin typeface="Times New Roman"/>
              </a:rPr>
              <a:t>Sarp</a:t>
            </a:r>
            <a:r>
              <a:rPr lang="en-US" dirty="0" smtClean="0">
                <a:latin typeface="Times New Roman"/>
              </a:rPr>
              <a:t> Oral,  Scotty </a:t>
            </a:r>
            <a:r>
              <a:rPr lang="en-US" dirty="0" err="1" smtClean="0">
                <a:latin typeface="Times New Roman"/>
              </a:rPr>
              <a:t>Atchley</a:t>
            </a:r>
            <a:r>
              <a:rPr lang="en-US" dirty="0" smtClean="0">
                <a:latin typeface="Times New Roman"/>
              </a:rPr>
              <a:t>, Sage Weil (</a:t>
            </a:r>
            <a:r>
              <a:rPr lang="en-US" dirty="0" err="1" smtClean="0">
                <a:latin typeface="Times New Roman"/>
              </a:rPr>
              <a:t>Inktank</a:t>
            </a:r>
            <a:r>
              <a:rPr lang="en-US" dirty="0" smtClean="0">
                <a:latin typeface="Times New Roman"/>
              </a:rPr>
              <a:t>), Bradley W. </a:t>
            </a:r>
            <a:r>
              <a:rPr lang="en-US" dirty="0" err="1" smtClean="0">
                <a:latin typeface="Times New Roman"/>
              </a:rPr>
              <a:t>Settlemyer</a:t>
            </a:r>
            <a:r>
              <a:rPr lang="en-US" dirty="0" smtClean="0">
                <a:latin typeface="Times New Roman"/>
              </a:rPr>
              <a:t>, Blake Caldwell, Jason Hill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Level: A Different Story</a:t>
            </a:r>
            <a:endParaRPr lang="en-US" dirty="0"/>
          </a:p>
        </p:txBody>
      </p:sp>
      <p:pic>
        <p:nvPicPr>
          <p:cNvPr id="4" name="Picture 3" descr="ior_4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1" y="810846"/>
            <a:ext cx="3503247" cy="3503247"/>
          </a:xfrm>
          <a:prstGeom prst="rect">
            <a:avLst/>
          </a:prstGeom>
        </p:spPr>
      </p:pic>
      <p:pic>
        <p:nvPicPr>
          <p:cNvPr id="5" name="Picture 4" descr="ior_4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53" y="830385"/>
            <a:ext cx="3509107" cy="3509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154" y="4874587"/>
            <a:ext cx="763349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Bottom line: though we have obtained reasonable performance at RADOS level, it did not translate into </a:t>
            </a:r>
          </a:p>
          <a:p>
            <a:r>
              <a:rPr lang="en-US" sz="1400" dirty="0">
                <a:latin typeface="Times New Roman"/>
              </a:rPr>
              <a:t>f</a:t>
            </a:r>
            <a:r>
              <a:rPr lang="en-US" sz="1400" dirty="0" smtClean="0">
                <a:latin typeface="Times New Roman"/>
              </a:rPr>
              <a:t>ile system level performance, at all. </a:t>
            </a:r>
          </a:p>
        </p:txBody>
      </p:sp>
    </p:spTree>
    <p:extLst>
      <p:ext uri="{BB962C8B-B14F-4D97-AF65-F5344CB8AC3E}">
        <p14:creationId xmlns:p14="http://schemas.microsoft.com/office/powerpoint/2010/main" val="393420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3" y="3995615"/>
            <a:ext cx="5587745" cy="2078038"/>
          </a:xfrm>
        </p:spPr>
        <p:txBody>
          <a:bodyPr/>
          <a:lstStyle/>
          <a:p>
            <a:r>
              <a:rPr lang="en-US" sz="1600" dirty="0" err="1"/>
              <a:t>o</a:t>
            </a:r>
            <a:r>
              <a:rPr lang="en-US" sz="1600" dirty="0" err="1" smtClean="0"/>
              <a:t>sd_op_threads</a:t>
            </a:r>
            <a:r>
              <a:rPr lang="en-US" sz="1600" dirty="0" smtClean="0"/>
              <a:t>, 7.3% and 9% improvement</a:t>
            </a:r>
          </a:p>
          <a:p>
            <a:r>
              <a:rPr lang="en-US" sz="1600" dirty="0" err="1" smtClean="0"/>
              <a:t>j</a:t>
            </a:r>
            <a:r>
              <a:rPr lang="en-US" sz="1600" dirty="0" err="1" smtClean="0"/>
              <a:t>ournal_aio</a:t>
            </a:r>
            <a:r>
              <a:rPr lang="en-US" sz="1600" dirty="0" smtClean="0"/>
              <a:t>, 11.5% and 16.3% improvement</a:t>
            </a:r>
          </a:p>
          <a:p>
            <a:r>
              <a:rPr lang="en-US" sz="1600" dirty="0" smtClean="0"/>
              <a:t>Other probed parameters: no tangible and repeatable impacts</a:t>
            </a:r>
            <a:endParaRPr lang="en-US" sz="1600" dirty="0"/>
          </a:p>
        </p:txBody>
      </p:sp>
      <p:pic>
        <p:nvPicPr>
          <p:cNvPr id="4" name="Picture 3" descr="para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0" y="931007"/>
            <a:ext cx="6731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Ceph</a:t>
            </a:r>
            <a:r>
              <a:rPr lang="en-US" dirty="0" smtClean="0"/>
              <a:t> File System Performance</a:t>
            </a:r>
            <a:endParaRPr lang="en-US" dirty="0"/>
          </a:p>
        </p:txBody>
      </p:sp>
      <p:pic>
        <p:nvPicPr>
          <p:cNvPr id="13" name="Picture 12" descr="crc3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" y="995774"/>
            <a:ext cx="4110791" cy="2475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4725" y="1281262"/>
            <a:ext cx="4076719" cy="116955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We observed significant performance impact </a:t>
            </a:r>
          </a:p>
          <a:p>
            <a:r>
              <a:rPr lang="en-US" sz="1400" dirty="0" smtClean="0">
                <a:latin typeface="Times New Roman"/>
              </a:rPr>
              <a:t>due to client side CRC32. More so on write then read.</a:t>
            </a:r>
          </a:p>
          <a:p>
            <a:endParaRPr lang="en-US" sz="1400" dirty="0">
              <a:latin typeface="Times New Roman"/>
            </a:endParaRPr>
          </a:p>
          <a:p>
            <a:r>
              <a:rPr lang="en-US" sz="1400" dirty="0" err="1" smtClean="0">
                <a:latin typeface="Times New Roman"/>
              </a:rPr>
              <a:t>Inktank</a:t>
            </a:r>
            <a:r>
              <a:rPr lang="en-US" sz="1400" dirty="0" smtClean="0">
                <a:latin typeface="Times New Roman"/>
              </a:rPr>
              <a:t> has since implemented SSE4 instruction </a:t>
            </a:r>
          </a:p>
          <a:p>
            <a:r>
              <a:rPr lang="en-US" sz="1400" dirty="0" smtClean="0">
                <a:latin typeface="Times New Roman"/>
              </a:rPr>
              <a:t>based CRC32 for Intel CPU.</a:t>
            </a:r>
          </a:p>
        </p:txBody>
      </p:sp>
      <p:pic>
        <p:nvPicPr>
          <p:cNvPr id="15" name="Picture 14" descr="ior-064-4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" y="3574815"/>
            <a:ext cx="4823677" cy="27093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84725" y="3960015"/>
            <a:ext cx="3531736" cy="13849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To improvement IOR read performance:</a:t>
            </a:r>
          </a:p>
          <a:p>
            <a:endParaRPr lang="en-US" sz="1400" dirty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(1) Increase read-ahead cache on client side</a:t>
            </a:r>
          </a:p>
          <a:p>
            <a:r>
              <a:rPr lang="en-US" sz="1400" dirty="0" smtClean="0">
                <a:latin typeface="Times New Roman"/>
              </a:rPr>
              <a:t>(2) </a:t>
            </a:r>
            <a:r>
              <a:rPr lang="en-US" sz="1400" dirty="0" err="1" smtClean="0">
                <a:latin typeface="Times New Roman"/>
              </a:rPr>
              <a:t>Inktank</a:t>
            </a:r>
            <a:r>
              <a:rPr lang="en-US" sz="1400" dirty="0" smtClean="0">
                <a:latin typeface="Times New Roman"/>
              </a:rPr>
              <a:t> investigated heavy lock contention</a:t>
            </a:r>
          </a:p>
          <a:p>
            <a:r>
              <a:rPr lang="en-US" sz="1400" dirty="0">
                <a:latin typeface="Times New Roman"/>
              </a:rPr>
              <a:t>d</a:t>
            </a:r>
            <a:r>
              <a:rPr lang="en-US" sz="1400" dirty="0" smtClean="0">
                <a:latin typeface="Times New Roman"/>
              </a:rPr>
              <a:t>uring parallel compaction in Linux memory </a:t>
            </a:r>
          </a:p>
          <a:p>
            <a:r>
              <a:rPr lang="en-US" sz="1400" dirty="0">
                <a:latin typeface="Times New Roman"/>
              </a:rPr>
              <a:t>m</a:t>
            </a:r>
            <a:r>
              <a:rPr lang="en-US" sz="1400" dirty="0" smtClean="0">
                <a:latin typeface="Times New Roman"/>
              </a:rPr>
              <a:t>anager. </a:t>
            </a:r>
          </a:p>
        </p:txBody>
      </p:sp>
    </p:spTree>
    <p:extLst>
      <p:ext uri="{BB962C8B-B14F-4D97-AF65-F5344CB8AC3E}">
        <p14:creationId xmlns:p14="http://schemas.microsoft.com/office/powerpoint/2010/main" val="270339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Ceph</a:t>
            </a:r>
            <a:r>
              <a:rPr lang="en-US" sz="2400" dirty="0"/>
              <a:t> </a:t>
            </a:r>
            <a:r>
              <a:rPr lang="en-US" sz="2400" dirty="0" smtClean="0"/>
              <a:t>is still under rapid development, and our results shows that. In between versions, large performance swings. Comparing to </a:t>
            </a:r>
            <a:r>
              <a:rPr lang="en-US" sz="2400" dirty="0" err="1" smtClean="0"/>
              <a:t>CephFS</a:t>
            </a:r>
            <a:r>
              <a:rPr lang="en-US" sz="2400" dirty="0" smtClean="0"/>
              <a:t>, RADOS is much more stable.</a:t>
            </a:r>
          </a:p>
          <a:p>
            <a:r>
              <a:rPr lang="en-US" sz="2400" dirty="0" smtClean="0"/>
              <a:t>Through tuning efforts, we are able to observe </a:t>
            </a:r>
            <a:r>
              <a:rPr lang="en-US" sz="2400" dirty="0" err="1" smtClean="0"/>
              <a:t>Ceph</a:t>
            </a:r>
            <a:r>
              <a:rPr lang="en-US" sz="2400" dirty="0" smtClean="0"/>
              <a:t> perform at about 70% of raw hardware capacity at RADOS level and 62% at file system level.</a:t>
            </a:r>
          </a:p>
          <a:p>
            <a:r>
              <a:rPr lang="en-US" sz="2400" dirty="0" err="1" smtClean="0"/>
              <a:t>Ceph</a:t>
            </a:r>
            <a:r>
              <a:rPr lang="en-US" sz="2400" dirty="0" smtClean="0"/>
              <a:t> performs “metadata + data” journaling, which maybe fine for host system with locally attached disks, but hurts in SFA10K-alike hardware, where block devices are exposed through IB over SRP protocol.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2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Oak Ridge Leadership Computing (OLCF) </a:t>
            </a:r>
          </a:p>
          <a:p>
            <a:pPr lvl="1"/>
            <a:r>
              <a:rPr lang="en-US" dirty="0" smtClean="0"/>
              <a:t>Jaguar, served by Spider 1 (2008), 240 GB/s, 10 PB, serving more than 26,000 clients. 192 OSS and 1, 344 OSTs</a:t>
            </a:r>
          </a:p>
          <a:p>
            <a:pPr lvl="1"/>
            <a:r>
              <a:rPr lang="en-US" dirty="0" smtClean="0"/>
              <a:t>Titan, to be served by Spider 2 (2013), 1TB/s, 32 PB (after RAID)</a:t>
            </a:r>
            <a:endParaRPr lang="en-US" dirty="0"/>
          </a:p>
          <a:p>
            <a:r>
              <a:rPr lang="en-US" dirty="0" smtClean="0"/>
              <a:t>Both Spider 1 and 2 are used for scratch I/O. HPSS is used for archival storage.</a:t>
            </a:r>
          </a:p>
          <a:p>
            <a:r>
              <a:rPr lang="en-US" dirty="0" smtClean="0"/>
              <a:t>New technology evaluation: </a:t>
            </a:r>
            <a:r>
              <a:rPr lang="en-US" dirty="0" err="1" smtClean="0"/>
              <a:t>Ceph</a:t>
            </a:r>
            <a:r>
              <a:rPr lang="en-US" dirty="0" smtClean="0"/>
              <a:t> for HPC?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Ceph</a:t>
            </a:r>
            <a:r>
              <a:rPr lang="en-US" sz="2400" dirty="0" smtClean="0"/>
              <a:t> is a distributed storage system designed for scalability, reliability and performance.</a:t>
            </a:r>
          </a:p>
          <a:p>
            <a:r>
              <a:rPr lang="en-US" sz="2400" dirty="0" smtClean="0"/>
              <a:t>The system is based on a distributed object storage service called (RADOS).</a:t>
            </a:r>
          </a:p>
          <a:p>
            <a:r>
              <a:rPr lang="en-US" sz="2400" dirty="0" smtClean="0"/>
              <a:t>Data objects are distributed across Object Storage Devices (OSD), using CRUSH, a deterministic hashing function that allows flexible placement policies.</a:t>
            </a:r>
          </a:p>
          <a:p>
            <a:r>
              <a:rPr lang="en-US" sz="2400" dirty="0" err="1" smtClean="0"/>
              <a:t>CephFS</a:t>
            </a:r>
            <a:r>
              <a:rPr lang="en-US" sz="2400" dirty="0" smtClean="0"/>
              <a:t> builds distributed cache-coherent file system on top of RADOS.</a:t>
            </a:r>
          </a:p>
          <a:p>
            <a:r>
              <a:rPr lang="en-US" sz="2400" dirty="0" err="1" smtClean="0"/>
              <a:t>Ceph</a:t>
            </a:r>
            <a:r>
              <a:rPr lang="en-US" sz="2400" dirty="0" smtClean="0"/>
              <a:t> metadata servers store all metadata in RADOS objects; </a:t>
            </a:r>
            <a:r>
              <a:rPr lang="en-US" sz="2400" dirty="0" err="1" smtClean="0"/>
              <a:t>Ceph</a:t>
            </a:r>
            <a:r>
              <a:rPr lang="en-US" sz="2400" dirty="0" smtClean="0"/>
              <a:t> can adaptively adjust the distribution of namespace across a pool of metadata servers.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27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8" y="1116137"/>
            <a:ext cx="6868721" cy="48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9" y="1020620"/>
            <a:ext cx="6393083" cy="5089278"/>
          </a:xfrm>
        </p:spPr>
        <p:txBody>
          <a:bodyPr/>
          <a:lstStyle/>
          <a:p>
            <a:r>
              <a:rPr lang="en-US" dirty="0" smtClean="0"/>
              <a:t>DDN SFA10K as storage backend</a:t>
            </a:r>
          </a:p>
          <a:p>
            <a:r>
              <a:rPr lang="en-US" dirty="0" smtClean="0"/>
              <a:t>SFA10K organizes disks into various RAID levels by two active-active RAID controllers; each RAID controller has two RAID processors; each RAID processor has a dual-port IB QDR cards.</a:t>
            </a:r>
          </a:p>
          <a:p>
            <a:r>
              <a:rPr lang="en-US" dirty="0" smtClean="0"/>
              <a:t>200 SAS drives and 280 SATA drives in 10 disk enclosures. Exported as 56 RAID 6 groups.</a:t>
            </a:r>
          </a:p>
          <a:p>
            <a:r>
              <a:rPr lang="en-US" dirty="0" smtClean="0"/>
              <a:t>The storage rack is driven by 4 server hosts with IB QDR connections.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9128" y="3376957"/>
            <a:ext cx="1346200" cy="143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98" y="1203077"/>
            <a:ext cx="2358848" cy="19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9" y="1030027"/>
            <a:ext cx="8554173" cy="4867418"/>
          </a:xfrm>
        </p:spPr>
        <p:txBody>
          <a:bodyPr/>
          <a:lstStyle/>
          <a:p>
            <a:r>
              <a:rPr lang="en-US" sz="2400" dirty="0" smtClean="0"/>
              <a:t>Our strategy is bottom up. Along I/O path, we establish first the expected theoretical performance, then the observed performance. After tuning efforts, we finally establish the baseline performance at that level. </a:t>
            </a:r>
          </a:p>
          <a:p>
            <a:r>
              <a:rPr lang="en-US" sz="2400" dirty="0" smtClean="0"/>
              <a:t>Generally, we expect performance loss as we move up; The degree of the loss is an indication of how well the system is </a:t>
            </a:r>
            <a:r>
              <a:rPr lang="en-US" sz="2400" dirty="0" smtClean="0"/>
              <a:t>engineered and balanced.</a:t>
            </a:r>
            <a:endParaRPr lang="en-US" sz="2400" dirty="0" smtClean="0"/>
          </a:p>
          <a:p>
            <a:r>
              <a:rPr lang="en-US" sz="2400" dirty="0" smtClean="0"/>
              <a:t>Three key components:</a:t>
            </a:r>
          </a:p>
          <a:p>
            <a:pPr lvl="1"/>
            <a:r>
              <a:rPr lang="en-US" sz="2000" dirty="0" smtClean="0"/>
              <a:t>Block devices</a:t>
            </a:r>
          </a:p>
          <a:p>
            <a:pPr lvl="1"/>
            <a:r>
              <a:rPr lang="en-US" sz="2000" dirty="0" smtClean="0"/>
              <a:t>Local/back-end file system</a:t>
            </a:r>
          </a:p>
          <a:p>
            <a:pPr lvl="1"/>
            <a:r>
              <a:rPr lang="en-US" sz="2000" dirty="0" smtClean="0"/>
              <a:t>Storage network</a:t>
            </a:r>
          </a:p>
          <a:p>
            <a:pPr lvl="1"/>
            <a:r>
              <a:rPr lang="en-US" sz="2000" dirty="0" smtClean="0"/>
              <a:t>Parallel File system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63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IB QDR theoretical maximum is around 3.2GB/s, in practice, we observed 3.0 GB/s. With 4 IB QDR connections, we are inline with DDN’s theoretical maximum: 12 GB/s.</a:t>
            </a:r>
          </a:p>
          <a:p>
            <a:r>
              <a:rPr lang="en-US" sz="2400" dirty="0" smtClean="0"/>
              <a:t>Block-level:</a:t>
            </a:r>
          </a:p>
          <a:p>
            <a:pPr lvl="1"/>
            <a:r>
              <a:rPr lang="en-US" sz="2000" dirty="0" smtClean="0"/>
              <a:t>Each LUN is a RAID 6 (8+2) array – 8 data disks and 2 parity disks</a:t>
            </a:r>
          </a:p>
          <a:p>
            <a:pPr lvl="1"/>
            <a:r>
              <a:rPr lang="en-US" sz="2000" dirty="0" smtClean="0"/>
              <a:t>Write-back cache on has a major impact on SATA RAID group (288 MB vs. 955 MB/s), a minor impact on SAS RAID group (1.12 GB vs. 1.4 GB/s)</a:t>
            </a:r>
          </a:p>
          <a:p>
            <a:r>
              <a:rPr lang="en-US" sz="2400" dirty="0" smtClean="0"/>
              <a:t>Aggregate performance: we observe 11 GB/s for 28 SATA LUNs or 20 SAS LUNs</a:t>
            </a:r>
          </a:p>
          <a:p>
            <a:r>
              <a:rPr lang="en-US" sz="2400" dirty="0" smtClean="0"/>
              <a:t>We conclude that 11 GB/s as baseline performance number, and limitation comes from RAID controller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31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RADOS Scaling (1)</a:t>
            </a:r>
            <a:endParaRPr lang="en-US" dirty="0"/>
          </a:p>
        </p:txBody>
      </p:sp>
      <p:pic>
        <p:nvPicPr>
          <p:cNvPr id="4" name="Picture 3" descr="autotune-enabl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6" y="789756"/>
            <a:ext cx="4034692" cy="2420815"/>
          </a:xfrm>
          <a:prstGeom prst="rect">
            <a:avLst/>
          </a:prstGeom>
        </p:spPr>
      </p:pic>
      <p:pic>
        <p:nvPicPr>
          <p:cNvPr id="5" name="Picture 4" descr="autotune-disab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53" y="3561861"/>
            <a:ext cx="4174718" cy="2504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3231" y="1129205"/>
            <a:ext cx="3018692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4 Servers, 4 Clients, 4MB I/O</a:t>
            </a:r>
          </a:p>
          <a:p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We observed  period of high performance followed by period</a:t>
            </a:r>
          </a:p>
          <a:p>
            <a:r>
              <a:rPr lang="en-US" sz="1400" dirty="0">
                <a:latin typeface="Times New Roman"/>
              </a:rPr>
              <a:t>o</a:t>
            </a:r>
            <a:r>
              <a:rPr lang="en-US" sz="1400" dirty="0" smtClean="0">
                <a:latin typeface="Times New Roman"/>
              </a:rPr>
              <a:t>f low performance or outright stalls across different backend file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7016" y="3493478"/>
            <a:ext cx="208426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(1) TCP auto-tune enabled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1262" y="6127263"/>
            <a:ext cx="212432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(2) TCP auto-tune disabled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247" y="4173040"/>
            <a:ext cx="3018692" cy="160043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Jim </a:t>
            </a:r>
            <a:r>
              <a:rPr lang="en-US" sz="1400" dirty="0" err="1" smtClean="0">
                <a:latin typeface="Times New Roman"/>
              </a:rPr>
              <a:t>Schutt</a:t>
            </a:r>
            <a:r>
              <a:rPr lang="en-US" sz="1400" dirty="0" smtClean="0">
                <a:latin typeface="Times New Roman"/>
              </a:rPr>
              <a:t>: “ … </a:t>
            </a:r>
            <a:r>
              <a:rPr lang="en-US" sz="1400" i="1" dirty="0" smtClean="0">
                <a:latin typeface="Times New Roman"/>
              </a:rPr>
              <a:t>unfortunate interaction between the number of OSDs/server, number of clients, TCP socket buffer </a:t>
            </a:r>
            <a:r>
              <a:rPr lang="en-US" sz="1400" i="1" dirty="0" err="1" smtClean="0">
                <a:latin typeface="Times New Roman"/>
              </a:rPr>
              <a:t>autotuning</a:t>
            </a:r>
            <a:r>
              <a:rPr lang="en-US" sz="1400" i="1" dirty="0" smtClean="0">
                <a:latin typeface="Times New Roman"/>
              </a:rPr>
              <a:t>, the policy </a:t>
            </a:r>
            <a:r>
              <a:rPr lang="en-US" sz="1400" i="1" dirty="0" err="1" smtClean="0">
                <a:latin typeface="Times New Roman"/>
              </a:rPr>
              <a:t>throtter</a:t>
            </a:r>
            <a:r>
              <a:rPr lang="en-US" sz="1400" i="1" dirty="0" smtClean="0">
                <a:latin typeface="Times New Roman"/>
              </a:rPr>
              <a:t>, and limits on the total memory used by TCP stack</a:t>
            </a:r>
            <a:r>
              <a:rPr lang="en-US" sz="1400" dirty="0" smtClean="0">
                <a:latin typeface="Times New Roman"/>
              </a:rPr>
              <a:t>”</a:t>
            </a:r>
          </a:p>
          <a:p>
            <a:endParaRPr lang="en-US" sz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882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RADOS Scaling (2)</a:t>
            </a:r>
            <a:endParaRPr lang="en-US" dirty="0"/>
          </a:p>
        </p:txBody>
      </p:sp>
      <p:pic>
        <p:nvPicPr>
          <p:cNvPr id="4" name="Picture 3" descr="rados_os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3" y="1000676"/>
            <a:ext cx="3820723" cy="2674506"/>
          </a:xfrm>
          <a:prstGeom prst="rect">
            <a:avLst/>
          </a:prstGeom>
        </p:spPr>
      </p:pic>
      <p:pic>
        <p:nvPicPr>
          <p:cNvPr id="5" name="Picture 4" descr="rados_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958360"/>
            <a:ext cx="3878384" cy="2714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2846" y="3849077"/>
            <a:ext cx="213391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(a) Scaling OSD per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5246" y="3874477"/>
            <a:ext cx="193479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(b) Scaling OSD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769" y="4267333"/>
            <a:ext cx="7096815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(a) Through experimentation, we observed that number of concurrent operations</a:t>
            </a:r>
          </a:p>
          <a:p>
            <a:r>
              <a:rPr lang="en-US" sz="1400" dirty="0" smtClean="0">
                <a:latin typeface="Times New Roman"/>
              </a:rPr>
              <a:t>are critical to archive high throughput. The graph shows 32 concurrent 4MB objects in flight.</a:t>
            </a:r>
          </a:p>
          <a:p>
            <a:r>
              <a:rPr lang="en-US" sz="1400" dirty="0" smtClean="0">
                <a:latin typeface="Times New Roman"/>
              </a:rPr>
              <a:t>All tests are performed with replication set to 1.</a:t>
            </a:r>
          </a:p>
          <a:p>
            <a:endParaRPr lang="en-US" sz="1400" dirty="0">
              <a:latin typeface="Times New Roman"/>
            </a:endParaRPr>
          </a:p>
          <a:p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(b) 4 OSD servers, each with 11 OSDs. The perfect scaling would give us aggregate read </a:t>
            </a:r>
          </a:p>
          <a:p>
            <a:r>
              <a:rPr lang="en-US" sz="1400" dirty="0">
                <a:latin typeface="Times New Roman"/>
              </a:rPr>
              <a:t>a</a:t>
            </a:r>
            <a:r>
              <a:rPr lang="en-US" sz="1400" dirty="0" smtClean="0">
                <a:latin typeface="Times New Roman"/>
              </a:rPr>
              <a:t>t 6616MB/s and write at 5640 MB/s; We are observing a loss of 13.6% and 16.0% respectively.</a:t>
            </a:r>
          </a:p>
          <a:p>
            <a:endParaRPr lang="en-US" sz="14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88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dirty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  <a:txDef>
      <a:spPr>
        <a:noFill/>
      </a:spPr>
      <a:bodyPr wrap="none" rtlCol="0" anchor="ctr" anchorCtr="0">
        <a:spAutoFit/>
      </a:bodyPr>
      <a:lstStyle>
        <a:defPPr>
          <a:defRPr sz="1400" dirty="0" smtClean="0">
            <a:latin typeface="Times New Roman"/>
          </a:defRPr>
        </a:defPPr>
      </a:lstStyle>
    </a:tx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 template_0704</Template>
  <TotalTime>25165</TotalTime>
  <Words>1064</Words>
  <Application>Microsoft Macintosh PowerPoint</Application>
  <PresentationFormat>On-screen Show (4:3)</PresentationFormat>
  <Paragraphs>99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ORNL template_0704</vt:lpstr>
      <vt:lpstr>Performance and Scalability Evaluation of the Ceph Parallel File System</vt:lpstr>
      <vt:lpstr>Introduction</vt:lpstr>
      <vt:lpstr>Ceph Overview</vt:lpstr>
      <vt:lpstr>Ceph Architecture</vt:lpstr>
      <vt:lpstr>Testbed Environment</vt:lpstr>
      <vt:lpstr>Test Methodology</vt:lpstr>
      <vt:lpstr>Baseline Performance</vt:lpstr>
      <vt:lpstr>RADOS Scaling (1)</vt:lpstr>
      <vt:lpstr>RADOS Scaling (2)</vt:lpstr>
      <vt:lpstr>File System Level: A Different Story</vt:lpstr>
      <vt:lpstr>Improving RADOS</vt:lpstr>
      <vt:lpstr>Improving Ceph File System Performance</vt:lpstr>
      <vt:lpstr>Summary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xnv</dc:creator>
  <cp:lastModifiedBy>Feiyi Wang</cp:lastModifiedBy>
  <cp:revision>672</cp:revision>
  <cp:lastPrinted>2009-04-22T19:24:48Z</cp:lastPrinted>
  <dcterms:created xsi:type="dcterms:W3CDTF">2010-03-20T18:26:43Z</dcterms:created>
  <dcterms:modified xsi:type="dcterms:W3CDTF">2013-11-13T18:03:06Z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