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4F32-1DA6-E88C-C51F-BE75760919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F34E4-7930-235B-2D1A-796B9451A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B3C6B6-A367-829B-9FD6-AB17D8245D6D}"/>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5" name="Footer Placeholder 4">
            <a:extLst>
              <a:ext uri="{FF2B5EF4-FFF2-40B4-BE49-F238E27FC236}">
                <a16:creationId xmlns:a16="http://schemas.microsoft.com/office/drawing/2014/main" id="{A1C8C57E-ED52-53FF-56F6-9C7BC0DA0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23D73-108D-D2D4-5244-705740971C81}"/>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109107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7CAE-CC17-04BD-16F0-8D39AA20F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6465BA-1CD9-A928-7340-7D0BD925B4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5A462-7A20-83BA-60A1-24EC47FCB7F5}"/>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5" name="Footer Placeholder 4">
            <a:extLst>
              <a:ext uri="{FF2B5EF4-FFF2-40B4-BE49-F238E27FC236}">
                <a16:creationId xmlns:a16="http://schemas.microsoft.com/office/drawing/2014/main" id="{ED8F7966-13A4-D1EA-512D-EE3B945F8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5127C-B728-2EC8-187A-136E4D3DD428}"/>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236126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A2381-6FA8-DDA6-FD2D-794B84DA14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11D5D7-5CDA-D8B2-EF3E-FE91CFC811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6C2C3-5180-359B-10D3-022122ED30BD}"/>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5" name="Footer Placeholder 4">
            <a:extLst>
              <a:ext uri="{FF2B5EF4-FFF2-40B4-BE49-F238E27FC236}">
                <a16:creationId xmlns:a16="http://schemas.microsoft.com/office/drawing/2014/main" id="{559F8D4E-8912-7A67-AD2C-870497E87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96999-54A1-781F-0BC7-E621B10B2965}"/>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143919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29A3-E918-D20F-D554-969240548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F831D-9187-8F80-06E8-A0D186B9BC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6CB18-28AD-0B64-62F5-F67C72824605}"/>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5" name="Footer Placeholder 4">
            <a:extLst>
              <a:ext uri="{FF2B5EF4-FFF2-40B4-BE49-F238E27FC236}">
                <a16:creationId xmlns:a16="http://schemas.microsoft.com/office/drawing/2014/main" id="{D46B448C-3937-F05C-CC91-991D4422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F5DC2-D093-1A65-05A8-9893963026D8}"/>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252871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178A-9EAC-ECF4-E1B8-C0BBBB0E5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556E75-7E80-6A61-BDF8-251970A400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10F108-A247-C2B0-EE63-33C8654C0E40}"/>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5" name="Footer Placeholder 4">
            <a:extLst>
              <a:ext uri="{FF2B5EF4-FFF2-40B4-BE49-F238E27FC236}">
                <a16:creationId xmlns:a16="http://schemas.microsoft.com/office/drawing/2014/main" id="{07F8B310-3A1C-5DE5-F68F-1907C2BDF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F3198-3FB5-DC1E-0676-C3DDB63B5A58}"/>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111945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ABEB-5B75-F8E9-B51D-101F45EF9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8E91A-C13F-D520-DAC2-5E949FA26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7531B-2AD0-33AB-E379-5A880DF4A9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E73F92-A258-C24D-D6DF-5556409612D6}"/>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6" name="Footer Placeholder 5">
            <a:extLst>
              <a:ext uri="{FF2B5EF4-FFF2-40B4-BE49-F238E27FC236}">
                <a16:creationId xmlns:a16="http://schemas.microsoft.com/office/drawing/2014/main" id="{D03B08C7-AB2B-73FA-3A17-F8E6D154F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AC230-0672-FED6-5B2B-DA5685570605}"/>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234944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FD2F-B162-3D13-D625-E85B5391BC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103E04-3FB2-12D7-79F0-4DB6579A2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06AC75-1941-2ABE-6807-A17F07D73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A63644-F1E6-E2CB-45EC-6A134B656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B7092D-6493-01D9-CD98-F222783B8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4D6156-72B5-0E0F-1251-E1F9BF5586C6}"/>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8" name="Footer Placeholder 7">
            <a:extLst>
              <a:ext uri="{FF2B5EF4-FFF2-40B4-BE49-F238E27FC236}">
                <a16:creationId xmlns:a16="http://schemas.microsoft.com/office/drawing/2014/main" id="{EBB2692C-56C6-80E8-E257-3BEC0F0BF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F17029-2B91-D0F9-D6E4-2889EDC5736E}"/>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15847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0253-8ED9-3795-D2F0-F0C784A5E6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F68F0-B60C-85E2-DF9F-ACCA4293423A}"/>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4" name="Footer Placeholder 3">
            <a:extLst>
              <a:ext uri="{FF2B5EF4-FFF2-40B4-BE49-F238E27FC236}">
                <a16:creationId xmlns:a16="http://schemas.microsoft.com/office/drawing/2014/main" id="{3076D259-DC8A-AED7-33D6-990EEE362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920A07-AEAE-4E47-66F1-4EF83AA4E28D}"/>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343437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27BE3-37A9-E07B-2E00-8CAA7F3278AE}"/>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3" name="Footer Placeholder 2">
            <a:extLst>
              <a:ext uri="{FF2B5EF4-FFF2-40B4-BE49-F238E27FC236}">
                <a16:creationId xmlns:a16="http://schemas.microsoft.com/office/drawing/2014/main" id="{779BBA12-3C1A-B3CD-78C1-B6E3228A14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DA2691-8EEA-BAD1-508A-335CE4A48190}"/>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65856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A023-1C66-00A6-EA31-23F3E3D78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B5166B-AF73-B6D5-FDC8-20892EEEB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D8FE3B-429A-5E49-3CD9-A53FE5E96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D463A-CB82-7EB8-7750-63D5B42AD5A9}"/>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6" name="Footer Placeholder 5">
            <a:extLst>
              <a:ext uri="{FF2B5EF4-FFF2-40B4-BE49-F238E27FC236}">
                <a16:creationId xmlns:a16="http://schemas.microsoft.com/office/drawing/2014/main" id="{8CC17410-7F2C-9846-A986-5AFE14763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EA704-CD15-D4C2-4753-1099019F8039}"/>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195826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150C-BE4B-AAB2-5D85-67F58BE70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A63D1-8413-85EE-1DA9-7E2F539828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C55F00-6536-E3D3-B7DE-FB3C914C0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91269-386F-FFF1-F317-6638F2544EBE}"/>
              </a:ext>
            </a:extLst>
          </p:cNvPr>
          <p:cNvSpPr>
            <a:spLocks noGrp="1"/>
          </p:cNvSpPr>
          <p:nvPr>
            <p:ph type="dt" sz="half" idx="10"/>
          </p:nvPr>
        </p:nvSpPr>
        <p:spPr/>
        <p:txBody>
          <a:bodyPr/>
          <a:lstStyle/>
          <a:p>
            <a:fld id="{915F340F-162E-428C-AEAA-3F6104C495B5}" type="datetimeFigureOut">
              <a:rPr lang="en-US" smtClean="0"/>
              <a:t>26-Jul-23</a:t>
            </a:fld>
            <a:endParaRPr lang="en-US"/>
          </a:p>
        </p:txBody>
      </p:sp>
      <p:sp>
        <p:nvSpPr>
          <p:cNvPr id="6" name="Footer Placeholder 5">
            <a:extLst>
              <a:ext uri="{FF2B5EF4-FFF2-40B4-BE49-F238E27FC236}">
                <a16:creationId xmlns:a16="http://schemas.microsoft.com/office/drawing/2014/main" id="{F986D1B5-D263-5F64-2062-38D91CADC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98234-5F6B-9967-EAC3-FC5FB1FA391A}"/>
              </a:ext>
            </a:extLst>
          </p:cNvPr>
          <p:cNvSpPr>
            <a:spLocks noGrp="1"/>
          </p:cNvSpPr>
          <p:nvPr>
            <p:ph type="sldNum" sz="quarter" idx="12"/>
          </p:nvPr>
        </p:nvSpPr>
        <p:spPr/>
        <p:txBody>
          <a:bodyPr/>
          <a:lstStyle/>
          <a:p>
            <a:fld id="{58247076-A685-4CA2-944E-3F26340EE5FE}" type="slidenum">
              <a:rPr lang="en-US" smtClean="0"/>
              <a:t>‹#›</a:t>
            </a:fld>
            <a:endParaRPr lang="en-US"/>
          </a:p>
        </p:txBody>
      </p:sp>
    </p:spTree>
    <p:extLst>
      <p:ext uri="{BB962C8B-B14F-4D97-AF65-F5344CB8AC3E}">
        <p14:creationId xmlns:p14="http://schemas.microsoft.com/office/powerpoint/2010/main" val="303859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95D779-6994-21DF-7A57-3D31EC35E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0D4CAC-B26E-CE87-1407-246AC8565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88EBA-3B6E-3E72-775E-AA421DE1D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F340F-162E-428C-AEAA-3F6104C495B5}" type="datetimeFigureOut">
              <a:rPr lang="en-US" smtClean="0"/>
              <a:t>26-Jul-23</a:t>
            </a:fld>
            <a:endParaRPr lang="en-US"/>
          </a:p>
        </p:txBody>
      </p:sp>
      <p:sp>
        <p:nvSpPr>
          <p:cNvPr id="5" name="Footer Placeholder 4">
            <a:extLst>
              <a:ext uri="{FF2B5EF4-FFF2-40B4-BE49-F238E27FC236}">
                <a16:creationId xmlns:a16="http://schemas.microsoft.com/office/drawing/2014/main" id="{B49F434F-2F2E-F6EC-5E01-181FD91C12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A6184A-D141-3C39-1096-123F9BC9A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47076-A685-4CA2-944E-3F26340EE5FE}" type="slidenum">
              <a:rPr lang="en-US" smtClean="0"/>
              <a:t>‹#›</a:t>
            </a:fld>
            <a:endParaRPr lang="en-US"/>
          </a:p>
        </p:txBody>
      </p:sp>
    </p:spTree>
    <p:extLst>
      <p:ext uri="{BB962C8B-B14F-4D97-AF65-F5344CB8AC3E}">
        <p14:creationId xmlns:p14="http://schemas.microsoft.com/office/powerpoint/2010/main" val="781093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stu.edu/pages/academic/programs/MBA.html?v=152d5605f2" TargetMode="External"/><Relationship Id="rId2" Type="http://schemas.openxmlformats.org/officeDocument/2006/relationships/hyperlink" Target="https://www.cstu.edu/pages/academic/programs/MSCSE.html?v=90709eed62" TargetMode="External"/><Relationship Id="rId1" Type="http://schemas.openxmlformats.org/officeDocument/2006/relationships/slideLayout" Target="../slideLayouts/slideLayout1.xml"/><Relationship Id="rId4" Type="http://schemas.openxmlformats.org/officeDocument/2006/relationships/hyperlink" Target="https://www.cstu.edu/pages/academic/programs/ET.html?v=160c93f733"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cstu.edu/pages/academic/academic_policies/academic_01.html?v=425b0d574e" TargetMode="External"/><Relationship Id="rId2" Type="http://schemas.openxmlformats.org/officeDocument/2006/relationships/hyperlink" Target="https://www.cstu.edu/pages/tmpl/Catalog.pdf"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5B60-78D1-309D-3140-FDE8CA4C70AE}"/>
              </a:ext>
            </a:extLst>
          </p:cNvPr>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ChatGPT Project</a:t>
            </a:r>
          </a:p>
        </p:txBody>
      </p:sp>
      <p:sp>
        <p:nvSpPr>
          <p:cNvPr id="3" name="Subtitle 2">
            <a:extLst>
              <a:ext uri="{FF2B5EF4-FFF2-40B4-BE49-F238E27FC236}">
                <a16:creationId xmlns:a16="http://schemas.microsoft.com/office/drawing/2014/main" id="{5D81BF97-97D6-0E41-B753-3F6EA908BE8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3316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CFBE-2949-67A4-1C8D-061E7BB20EFF}"/>
              </a:ext>
            </a:extLst>
          </p:cNvPr>
          <p:cNvSpPr>
            <a:spLocks noGrp="1"/>
          </p:cNvSpPr>
          <p:nvPr>
            <p:ph type="title"/>
          </p:nvPr>
        </p:nvSpPr>
        <p:spPr/>
        <p:txBody>
          <a:bodyPr>
            <a:normAutofit/>
          </a:bodyPr>
          <a:lstStyle/>
          <a:p>
            <a:pPr algn="ctr"/>
            <a:r>
              <a:rPr lang="en-US" sz="2400" b="1" dirty="0">
                <a:latin typeface="Arial" panose="020B0604020202020204" pitchFamily="34" charset="0"/>
                <a:cs typeface="Arial" panose="020B0604020202020204" pitchFamily="34" charset="0"/>
              </a:rPr>
              <a:t>IMPROVMENTS</a:t>
            </a:r>
            <a:br>
              <a:rPr lang="en-US" sz="2400" b="1" dirty="0">
                <a:latin typeface="Arial" panose="020B0604020202020204" pitchFamily="34" charset="0"/>
                <a:cs typeface="Arial" panose="020B0604020202020204" pitchFamily="34" charset="0"/>
              </a:rPr>
            </a:br>
            <a:endParaRPr lang="en-US" sz="2400" dirty="0"/>
          </a:p>
        </p:txBody>
      </p:sp>
      <p:sp>
        <p:nvSpPr>
          <p:cNvPr id="3" name="Content Placeholder 2">
            <a:extLst>
              <a:ext uri="{FF2B5EF4-FFF2-40B4-BE49-F238E27FC236}">
                <a16:creationId xmlns:a16="http://schemas.microsoft.com/office/drawing/2014/main" id="{4CBC1010-A270-3207-9CDB-D2B592AD6D42}"/>
              </a:ext>
            </a:extLst>
          </p:cNvPr>
          <p:cNvSpPr>
            <a:spLocks noGrp="1"/>
          </p:cNvSpPr>
          <p:nvPr>
            <p:ph idx="1"/>
          </p:nvPr>
        </p:nvSpPr>
        <p:spPr/>
        <p:txBody>
          <a:bodyPr/>
          <a:lstStyle/>
          <a:p>
            <a:pPr>
              <a:lnSpc>
                <a:spcPct val="150000"/>
              </a:lnSpc>
            </a:pPr>
            <a:r>
              <a:rPr lang="en-US" dirty="0">
                <a:latin typeface="Arial" panose="020B0604020202020204" pitchFamily="34" charset="0"/>
                <a:cs typeface="Arial" panose="020B0604020202020204" pitchFamily="34" charset="0"/>
              </a:rPr>
              <a:t>Redesigning the JSON file to store </a:t>
            </a:r>
            <a:r>
              <a:rPr lang="en-US" dirty="0">
                <a:solidFill>
                  <a:srgbClr val="A31515"/>
                </a:solidFill>
                <a:latin typeface="Arial" panose="020B0604020202020204" pitchFamily="34" charset="0"/>
                <a:cs typeface="Arial" panose="020B0604020202020204" pitchFamily="34" charset="0"/>
              </a:rPr>
              <a:t>system guides </a:t>
            </a:r>
            <a:r>
              <a:rPr lang="en-US" dirty="0">
                <a:latin typeface="Arial" panose="020B0604020202020204" pitchFamily="34" charset="0"/>
                <a:cs typeface="Arial" panose="020B0604020202020204" pitchFamily="34" charset="0"/>
              </a:rPr>
              <a:t>as an initial context</a:t>
            </a:r>
          </a:p>
          <a:p>
            <a:pPr>
              <a:lnSpc>
                <a:spcPct val="150000"/>
              </a:lnSpc>
            </a:pPr>
            <a:r>
              <a:rPr lang="en-US" dirty="0">
                <a:latin typeface="Arial" panose="020B0604020202020204" pitchFamily="34" charset="0"/>
                <a:cs typeface="Arial" panose="020B0604020202020204" pitchFamily="34" charset="0"/>
              </a:rPr>
              <a:t>Use the model </a:t>
            </a:r>
            <a:r>
              <a:rPr lang="en-US" b="0" dirty="0">
                <a:solidFill>
                  <a:srgbClr val="A31515"/>
                </a:solidFill>
                <a:effectLst/>
                <a:latin typeface="Arial" panose="020B0604020202020204" pitchFamily="34" charset="0"/>
                <a:cs typeface="Arial" panose="020B0604020202020204" pitchFamily="34" charset="0"/>
              </a:rPr>
              <a:t>gpt-3.5-turbo </a:t>
            </a:r>
            <a:r>
              <a:rPr lang="en-US" b="0" dirty="0">
                <a:effectLst/>
                <a:latin typeface="Arial" panose="020B0604020202020204" pitchFamily="34" charset="0"/>
                <a:cs typeface="Arial" panose="020B0604020202020204" pitchFamily="34" charset="0"/>
              </a:rPr>
              <a:t>instead of text-davinci-002</a:t>
            </a:r>
          </a:p>
          <a:p>
            <a:pPr>
              <a:lnSpc>
                <a:spcPct val="150000"/>
              </a:lnSpc>
            </a:pPr>
            <a:r>
              <a:rPr lang="en-US" dirty="0">
                <a:solidFill>
                  <a:srgbClr val="C00000"/>
                </a:solidFill>
                <a:latin typeface="Arial" panose="020B0604020202020204" pitchFamily="34" charset="0"/>
                <a:cs typeface="Arial" panose="020B0604020202020204" pitchFamily="34" charset="0"/>
              </a:rPr>
              <a:t>Updating the context </a:t>
            </a:r>
            <a:r>
              <a:rPr lang="en-US" dirty="0">
                <a:latin typeface="Arial" panose="020B0604020202020204" pitchFamily="34" charset="0"/>
                <a:cs typeface="Arial" panose="020B0604020202020204" pitchFamily="34" charset="0"/>
              </a:rPr>
              <a:t>from the previous </a:t>
            </a:r>
            <a:r>
              <a:rPr lang="en-US" dirty="0" err="1">
                <a:latin typeface="Arial" panose="020B0604020202020204" pitchFamily="34" charset="0"/>
                <a:cs typeface="Arial" panose="020B0604020202020204" pitchFamily="34" charset="0"/>
              </a:rPr>
              <a:t>OpenAPI</a:t>
            </a:r>
            <a:r>
              <a:rPr lang="en-US" dirty="0">
                <a:latin typeface="Arial" panose="020B0604020202020204" pitchFamily="34" charset="0"/>
                <a:cs typeface="Arial" panose="020B0604020202020204" pitchFamily="34" charset="0"/>
              </a:rPr>
              <a:t> response to retain memory</a:t>
            </a:r>
            <a:endParaRPr lang="en-US" b="0" dirty="0">
              <a:solidFill>
                <a:srgbClr val="000000"/>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275051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D81BF97-97D6-0E41-B753-3F6EA908BE8C}"/>
              </a:ext>
            </a:extLst>
          </p:cNvPr>
          <p:cNvSpPr>
            <a:spLocks noGrp="1"/>
          </p:cNvSpPr>
          <p:nvPr>
            <p:ph type="subTitle" idx="1"/>
          </p:nvPr>
        </p:nvSpPr>
        <p:spPr>
          <a:xfrm>
            <a:off x="821267" y="211668"/>
            <a:ext cx="10388600" cy="6180666"/>
          </a:xfrm>
        </p:spPr>
        <p:txBody>
          <a:bodyPr>
            <a:normAutofit fontScale="62500" lnSpcReduction="20000"/>
          </a:bodyPr>
          <a:lstStyle/>
          <a:p>
            <a:r>
              <a:rPr lang="en-US" sz="3600" b="1" dirty="0">
                <a:latin typeface="Arial" panose="020B0604020202020204" pitchFamily="34" charset="0"/>
                <a:cs typeface="Arial" panose="020B0604020202020204" pitchFamily="34" charset="0"/>
              </a:rPr>
              <a:t>JSON DATA</a:t>
            </a:r>
          </a:p>
          <a:p>
            <a:pPr algn="just"/>
            <a:r>
              <a:rPr lang="en-US" b="1" dirty="0"/>
              <a:t> </a:t>
            </a:r>
            <a:r>
              <a:rPr lang="en-US" sz="3400" b="1" dirty="0"/>
              <a:t>{</a:t>
            </a:r>
          </a:p>
          <a:p>
            <a:pPr algn="just"/>
            <a:r>
              <a:rPr lang="en-US" sz="3400" b="1" dirty="0"/>
              <a:t>"system guide": </a:t>
            </a:r>
          </a:p>
          <a:p>
            <a:pPr algn="just"/>
            <a:r>
              <a:rPr lang="en-US" sz="3400" b="1" dirty="0"/>
              <a:t>   [</a:t>
            </a:r>
          </a:p>
          <a:p>
            <a:pPr algn="just"/>
            <a:r>
              <a:rPr lang="en-US" sz="3400" b="1" dirty="0"/>
              <a:t>      {"role": "system", </a:t>
            </a:r>
          </a:p>
          <a:p>
            <a:pPr algn="just"/>
            <a:r>
              <a:rPr lang="en-US" sz="3400" b="1" dirty="0"/>
              <a:t>      "content": "You are a smart and friendly virtual assistant. Please start by greeting and offering assistance with short sentences or short paragraphs in conversational manner of step-by-step. Combine the following information with your knowledge to provide answers.  </a:t>
            </a:r>
          </a:p>
          <a:p>
            <a:pPr algn="just" defTabSz="287338"/>
            <a:r>
              <a:rPr lang="en-US" sz="3400" b="1" dirty="0"/>
              <a:t>	Note that CSTU stands for California Science and Technology University. CSTU offers 03 following programs:</a:t>
            </a:r>
          </a:p>
          <a:p>
            <a:pPr marL="457200" indent="-457200" algn="just" defTabSz="287338">
              <a:buFontTx/>
              <a:buChar char="-"/>
            </a:pPr>
            <a:r>
              <a:rPr lang="en-US" sz="3400" b="1" dirty="0"/>
              <a:t>Master of Science In Computer Systems and Engineering (MSCSE) </a:t>
            </a:r>
          </a:p>
          <a:p>
            <a:pPr marL="457200" indent="-457200" algn="just" defTabSz="287338">
              <a:buFontTx/>
              <a:buChar char="-"/>
            </a:pPr>
            <a:r>
              <a:rPr lang="en-US" sz="3400" b="1" dirty="0"/>
              <a:t>Master of Business Administration (MBA)</a:t>
            </a:r>
          </a:p>
          <a:p>
            <a:pPr marL="457200" indent="-457200" algn="just" defTabSz="287338">
              <a:buFontTx/>
              <a:buChar char="-"/>
            </a:pPr>
            <a:r>
              <a:rPr lang="en-US" sz="3400" b="1" dirty="0"/>
              <a:t>Emerging Technology Training Program (ETTP) </a:t>
            </a:r>
          </a:p>
          <a:p>
            <a:pPr algn="just" defTabSz="287338"/>
            <a:r>
              <a:rPr lang="en-US" sz="3400" b="1" dirty="0"/>
              <a:t>	These programs are described in the following corresponding links: </a:t>
            </a:r>
          </a:p>
          <a:p>
            <a:pPr marL="457200" indent="-457200" algn="just" defTabSz="287338">
              <a:buFontTx/>
              <a:buChar char="-"/>
            </a:pPr>
            <a:r>
              <a:rPr lang="en-US" sz="3400" b="1" dirty="0">
                <a:hlinkClick r:id="rId2"/>
              </a:rPr>
              <a:t>https://www.cstu.edu/pages/academic/programs/MSCSE.html?v=90709eed62</a:t>
            </a:r>
            <a:r>
              <a:rPr lang="en-US" sz="3400" b="1" dirty="0"/>
              <a:t> for MSCSE, </a:t>
            </a:r>
          </a:p>
          <a:p>
            <a:pPr marL="457200" indent="-457200" algn="just" defTabSz="287338">
              <a:buFontTx/>
              <a:buChar char="-"/>
            </a:pPr>
            <a:r>
              <a:rPr lang="en-US" sz="3400" b="1" dirty="0">
                <a:hlinkClick r:id="rId3"/>
              </a:rPr>
              <a:t>https://www.cstu.edu/pages/academic/programs/MBA.html?v=152d5605f2</a:t>
            </a:r>
            <a:r>
              <a:rPr lang="en-US" sz="3400" b="1" dirty="0"/>
              <a:t> for MBA, </a:t>
            </a:r>
          </a:p>
          <a:p>
            <a:pPr marL="457200" indent="-457200" algn="just" defTabSz="287338">
              <a:buFontTx/>
              <a:buChar char="-"/>
            </a:pPr>
            <a:r>
              <a:rPr lang="en-US" sz="3400" b="1" dirty="0">
                <a:hlinkClick r:id="rId4"/>
              </a:rPr>
              <a:t>https://www.cstu.edu/pages/academic/programs/ET.html?v=160c93f733</a:t>
            </a:r>
            <a:r>
              <a:rPr lang="en-US" sz="3400" b="1" dirty="0"/>
              <a:t> for ETTP. </a:t>
            </a:r>
          </a:p>
        </p:txBody>
      </p:sp>
    </p:spTree>
    <p:extLst>
      <p:ext uri="{BB962C8B-B14F-4D97-AF65-F5344CB8AC3E}">
        <p14:creationId xmlns:p14="http://schemas.microsoft.com/office/powerpoint/2010/main" val="278609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D81BF97-97D6-0E41-B753-3F6EA908BE8C}"/>
              </a:ext>
            </a:extLst>
          </p:cNvPr>
          <p:cNvSpPr>
            <a:spLocks noGrp="1"/>
          </p:cNvSpPr>
          <p:nvPr>
            <p:ph type="subTitle" idx="1"/>
          </p:nvPr>
        </p:nvSpPr>
        <p:spPr>
          <a:xfrm>
            <a:off x="643467" y="228600"/>
            <a:ext cx="11218333" cy="6900333"/>
          </a:xfrm>
        </p:spPr>
        <p:txBody>
          <a:bodyPr>
            <a:normAutofit fontScale="77500" lnSpcReduction="20000"/>
          </a:bodyPr>
          <a:lstStyle/>
          <a:p>
            <a:r>
              <a:rPr lang="en-US" sz="3600" b="1" dirty="0">
                <a:latin typeface="Arial" panose="020B0604020202020204" pitchFamily="34" charset="0"/>
                <a:cs typeface="Arial" panose="020B0604020202020204" pitchFamily="34" charset="0"/>
              </a:rPr>
              <a:t>JSON DATA</a:t>
            </a:r>
          </a:p>
          <a:p>
            <a:pPr algn="just" defTabSz="287338"/>
            <a:r>
              <a:rPr lang="en-US" sz="2400" b="1" dirty="0"/>
              <a:t>The current courses available for register in July-August 2023 includes:  </a:t>
            </a:r>
          </a:p>
          <a:p>
            <a:pPr algn="just" defTabSz="287338"/>
            <a:r>
              <a:rPr lang="en-US" sz="2400" b="1" dirty="0"/>
              <a:t>-     UX/Product Design, Instructor: Prof. </a:t>
            </a:r>
            <a:r>
              <a:rPr lang="en-US" sz="2400" b="1" dirty="0" err="1"/>
              <a:t>Xinyu</a:t>
            </a:r>
            <a:r>
              <a:rPr lang="en-US" sz="2400" b="1" dirty="0"/>
              <a:t> Zhang, Time Saturday morning 9:30-11:30 </a:t>
            </a:r>
          </a:p>
          <a:p>
            <a:pPr marL="342900" indent="-342900" algn="just" defTabSz="287338">
              <a:buFontTx/>
              <a:buChar char="-"/>
            </a:pPr>
            <a:r>
              <a:rPr lang="en-US" sz="2400" b="1" dirty="0"/>
              <a:t>AI and Reinforcement Learning, Instructor: Prof. </a:t>
            </a:r>
            <a:r>
              <a:rPr lang="en-US" b="1" dirty="0" err="1"/>
              <a:t>Yongchang</a:t>
            </a:r>
            <a:r>
              <a:rPr lang="en-US" b="1" dirty="0"/>
              <a:t> Feng</a:t>
            </a:r>
            <a:r>
              <a:rPr lang="en-US" sz="2400" b="1" dirty="0"/>
              <a:t>,  Time: Monday night 19:30-21:00 and Saturday 15:10-17:10 </a:t>
            </a:r>
          </a:p>
          <a:p>
            <a:pPr marL="342900" indent="-342900" algn="just" defTabSz="287338">
              <a:buFontTx/>
              <a:buChar char="-"/>
            </a:pPr>
            <a:r>
              <a:rPr lang="en-US" sz="2400" b="1" dirty="0"/>
              <a:t>Data Visualization, </a:t>
            </a:r>
            <a:r>
              <a:rPr lang="en-US" sz="2400" b="1" dirty="0" err="1"/>
              <a:t>Instuctor</a:t>
            </a:r>
            <a:r>
              <a:rPr lang="en-US" sz="2400" b="1" dirty="0"/>
              <a:t>: Prof. George Jen,  Time: Tuesday night 19:30-21:00 and Saturday 13:30 - 15:00 </a:t>
            </a:r>
          </a:p>
          <a:p>
            <a:pPr marL="342900" indent="-342900" algn="just" defTabSz="287338">
              <a:buFontTx/>
              <a:buChar char="-"/>
            </a:pPr>
            <a:r>
              <a:rPr lang="en-US" sz="2400" b="1" dirty="0"/>
              <a:t>CSTUGPT, Instructor: Prof. Michael Hu, Time: Wednesday night 19:30-21:30 </a:t>
            </a:r>
          </a:p>
          <a:p>
            <a:pPr marL="342900" indent="-342900" algn="just" defTabSz="287338">
              <a:buFontTx/>
              <a:buChar char="-"/>
            </a:pPr>
            <a:r>
              <a:rPr lang="en-US" sz="2400" b="1" dirty="0"/>
              <a:t>Python, </a:t>
            </a:r>
            <a:r>
              <a:rPr lang="en-US" sz="2400" b="1" dirty="0" err="1"/>
              <a:t>Insturctor</a:t>
            </a:r>
            <a:r>
              <a:rPr lang="en-US" sz="2400" b="1" dirty="0"/>
              <a:t>: Prof. Glen Qin, Time: Thursday night: 19:30-21:30 </a:t>
            </a:r>
          </a:p>
          <a:p>
            <a:pPr marL="342900" indent="-342900" algn="just" defTabSz="287338">
              <a:buFontTx/>
              <a:buChar char="-"/>
            </a:pPr>
            <a:r>
              <a:rPr lang="en-US" sz="2400" b="1" dirty="0"/>
              <a:t>Security and Risk Management, </a:t>
            </a:r>
            <a:r>
              <a:rPr lang="en-US" sz="2400" b="1" dirty="0" err="1"/>
              <a:t>Insturctor</a:t>
            </a:r>
            <a:r>
              <a:rPr lang="en-US" sz="2400" b="1" dirty="0"/>
              <a:t>: Prof. </a:t>
            </a:r>
            <a:r>
              <a:rPr lang="en-US" sz="2400" b="1" dirty="0" err="1"/>
              <a:t>Wickey</a:t>
            </a:r>
            <a:r>
              <a:rPr lang="en-US" sz="2400" b="1" dirty="0"/>
              <a:t> Wang, Time: Friday night 19:30-21:30 </a:t>
            </a:r>
          </a:p>
          <a:p>
            <a:pPr algn="just" defTabSz="287338"/>
            <a:r>
              <a:rPr lang="en-US" sz="2400" b="1" dirty="0"/>
              <a:t>If students would like to know more about the programs and courses at CSTU, tell them to refer to the CSTU catalog at the following link </a:t>
            </a:r>
            <a:r>
              <a:rPr lang="en-US" sz="2400" b="1" dirty="0">
                <a:hlinkClick r:id="rId2"/>
              </a:rPr>
              <a:t>https://www.cstu.edu/pages/tmpl/Catalog.pdf</a:t>
            </a:r>
            <a:r>
              <a:rPr lang="en-US" sz="2400" b="1" dirty="0"/>
              <a:t>   </a:t>
            </a:r>
          </a:p>
          <a:p>
            <a:pPr algn="just" defTabSz="287338"/>
            <a:r>
              <a:rPr lang="en-US" sz="2400" b="1" dirty="0"/>
              <a:t>If students want to register for courses, ask them for email, inform them that they will receive a confirmation email upon completion. After collecting all registrations, summarize them and check if the student wishes to enroll in any additional courses. </a:t>
            </a:r>
          </a:p>
          <a:p>
            <a:pPr algn="just" defTabSz="287338"/>
            <a:r>
              <a:rPr lang="en-US" b="1" dirty="0"/>
              <a:t>If students ask about academic policy at CSTU, tell them to refer to the following link  </a:t>
            </a:r>
            <a:r>
              <a:rPr lang="en-US" b="1" dirty="0">
                <a:hlinkClick r:id="rId3"/>
              </a:rPr>
              <a:t>www.cstu.edu/pages/academic/academic_policies/academic_01.html?v=425b0d574e</a:t>
            </a:r>
            <a:r>
              <a:rPr lang="en-US" b="1" dirty="0"/>
              <a:t> </a:t>
            </a:r>
          </a:p>
          <a:p>
            <a:pPr algn="just" defTabSz="287338"/>
            <a:r>
              <a:rPr lang="en-US" sz="2400" b="1" dirty="0"/>
              <a:t>If users ask for CSTU's information not provided above, tell them to check the CSTU web pages or contact the CSTU staff. If users say yes to your questions, don't repeat the previous question but ask them for more detail information"</a:t>
            </a:r>
          </a:p>
          <a:p>
            <a:pPr algn="just"/>
            <a:r>
              <a:rPr lang="en-US" sz="2400" b="1" dirty="0"/>
              <a:t>      }      </a:t>
            </a:r>
          </a:p>
          <a:p>
            <a:pPr algn="just"/>
            <a:r>
              <a:rPr lang="en-US" sz="2400" b="1" dirty="0"/>
              <a:t>   ]</a:t>
            </a:r>
          </a:p>
          <a:p>
            <a:pPr algn="just"/>
            <a:r>
              <a:rPr lang="en-US" sz="2400" b="1" dirty="0"/>
              <a:t>}</a:t>
            </a:r>
          </a:p>
        </p:txBody>
      </p:sp>
    </p:spTree>
    <p:extLst>
      <p:ext uri="{BB962C8B-B14F-4D97-AF65-F5344CB8AC3E}">
        <p14:creationId xmlns:p14="http://schemas.microsoft.com/office/powerpoint/2010/main" val="9558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D81BF97-97D6-0E41-B753-3F6EA908BE8C}"/>
              </a:ext>
            </a:extLst>
          </p:cNvPr>
          <p:cNvSpPr>
            <a:spLocks noGrp="1"/>
          </p:cNvSpPr>
          <p:nvPr>
            <p:ph type="subTitle" idx="1"/>
          </p:nvPr>
        </p:nvSpPr>
        <p:spPr>
          <a:xfrm>
            <a:off x="821267" y="211667"/>
            <a:ext cx="10388600" cy="6400799"/>
          </a:xfrm>
        </p:spPr>
        <p:txBody>
          <a:bodyPr>
            <a:normAutofit fontScale="92500" lnSpcReduction="10000"/>
          </a:bodyPr>
          <a:lstStyle/>
          <a:p>
            <a:pPr defTabSz="287338"/>
            <a:r>
              <a:rPr lang="en-US" sz="3200" b="1" dirty="0"/>
              <a:t>GPT-3.5 API </a:t>
            </a:r>
            <a:r>
              <a:rPr lang="en-US" sz="3000" b="1" dirty="0"/>
              <a:t>CODES</a:t>
            </a:r>
          </a:p>
          <a:p>
            <a:pPr algn="just" defTabSz="287338"/>
            <a:r>
              <a:rPr lang="en-US" sz="2400" b="1" dirty="0"/>
              <a:t># Load JSON data</a:t>
            </a:r>
          </a:p>
          <a:p>
            <a:pPr algn="just" defTabSz="287338"/>
            <a:r>
              <a:rPr lang="en-US" sz="2400" b="1" dirty="0" err="1"/>
              <a:t>json_data</a:t>
            </a:r>
            <a:r>
              <a:rPr lang="en-US" sz="2400" b="1" dirty="0"/>
              <a:t> = </a:t>
            </a:r>
            <a:r>
              <a:rPr lang="en-US" sz="2400" b="1" dirty="0" err="1"/>
              <a:t>json.loads</a:t>
            </a:r>
            <a:r>
              <a:rPr lang="en-US" sz="2400" b="1" dirty="0"/>
              <a:t>(open("</a:t>
            </a:r>
            <a:r>
              <a:rPr lang="en-US" sz="2400" b="1" dirty="0" err="1"/>
              <a:t>data.json</a:t>
            </a:r>
            <a:r>
              <a:rPr lang="en-US" sz="2400" b="1" dirty="0"/>
              <a:t>", "r").read())   </a:t>
            </a:r>
          </a:p>
          <a:p>
            <a:pPr algn="just" defTabSz="287338"/>
            <a:r>
              <a:rPr lang="en-US" sz="2400" b="1" dirty="0"/>
              <a:t>context = </a:t>
            </a:r>
            <a:r>
              <a:rPr lang="en-US" sz="2400" b="1" dirty="0" err="1"/>
              <a:t>json_data</a:t>
            </a:r>
            <a:r>
              <a:rPr lang="en-US" sz="2400" b="1" dirty="0"/>
              <a:t>["system guide"].copy()</a:t>
            </a:r>
          </a:p>
          <a:p>
            <a:pPr algn="just" defTabSz="287338"/>
            <a:endParaRPr lang="en-US" sz="2400" b="1" dirty="0"/>
          </a:p>
          <a:p>
            <a:pPr algn="just" defTabSz="287338"/>
            <a:r>
              <a:rPr lang="en-US" sz="2400" b="1" dirty="0"/>
              <a:t># Generating responses from the GPT-3.5 API</a:t>
            </a:r>
          </a:p>
          <a:p>
            <a:pPr algn="just" defTabSz="287338"/>
            <a:r>
              <a:rPr lang="en-US" sz="2400" b="1" dirty="0"/>
              <a:t>def </a:t>
            </a:r>
            <a:r>
              <a:rPr lang="en-US" sz="2400" b="1" dirty="0" err="1"/>
              <a:t>generate_response</a:t>
            </a:r>
            <a:r>
              <a:rPr lang="en-US" sz="2400" b="1" dirty="0"/>
              <a:t>(prompt):</a:t>
            </a:r>
          </a:p>
          <a:p>
            <a:pPr algn="just" defTabSz="287338"/>
            <a:r>
              <a:rPr lang="en-US" sz="2400" b="1" dirty="0"/>
              <a:t>  	global context</a:t>
            </a:r>
          </a:p>
          <a:p>
            <a:pPr algn="just" defTabSz="287338"/>
            <a:r>
              <a:rPr lang="en-US" sz="2400" b="1" dirty="0"/>
              <a:t> 		 response = </a:t>
            </a:r>
            <a:r>
              <a:rPr lang="en-US" sz="2400" b="1" dirty="0" err="1"/>
              <a:t>openai.ChatCompletion.create</a:t>
            </a:r>
            <a:r>
              <a:rPr lang="en-US" sz="2400" b="1" dirty="0"/>
              <a:t>(</a:t>
            </a:r>
          </a:p>
          <a:p>
            <a:pPr algn="just" defTabSz="287338"/>
            <a:r>
              <a:rPr lang="en-US" sz="2400" b="1" dirty="0"/>
              <a:t>  		  model="gpt-3.5-turbo",  </a:t>
            </a:r>
          </a:p>
          <a:p>
            <a:pPr algn="just" defTabSz="287338"/>
            <a:r>
              <a:rPr lang="en-US" sz="2400" b="1" dirty="0"/>
              <a:t>    		  messages=context+[{"</a:t>
            </a:r>
            <a:r>
              <a:rPr lang="en-US" sz="2400" b="1" dirty="0" err="1"/>
              <a:t>role":"user</a:t>
            </a:r>
            <a:r>
              <a:rPr lang="en-US" sz="2400" b="1" dirty="0"/>
              <a:t>", "</a:t>
            </a:r>
            <a:r>
              <a:rPr lang="en-US" sz="2400" b="1" dirty="0" err="1"/>
              <a:t>content":prompt</a:t>
            </a:r>
            <a:r>
              <a:rPr lang="en-US" sz="2400" b="1" dirty="0"/>
              <a:t>}],</a:t>
            </a:r>
          </a:p>
          <a:p>
            <a:pPr algn="just" defTabSz="287338"/>
            <a:r>
              <a:rPr lang="en-US" sz="2400" b="1" dirty="0"/>
              <a:t>  		  temperature=0,</a:t>
            </a:r>
          </a:p>
          <a:p>
            <a:pPr algn="just" defTabSz="287338"/>
            <a:r>
              <a:rPr lang="en-US" sz="2400" b="1" dirty="0"/>
              <a:t>   		  </a:t>
            </a:r>
            <a:r>
              <a:rPr lang="en-US" sz="2400" b="1" dirty="0" err="1"/>
              <a:t>max_tokens</a:t>
            </a:r>
            <a:r>
              <a:rPr lang="en-US" sz="2400" b="1" dirty="0"/>
              <a:t>=150)</a:t>
            </a:r>
          </a:p>
          <a:p>
            <a:pPr algn="just" defTabSz="287338"/>
            <a:r>
              <a:rPr lang="en-US" sz="2400" b="1" dirty="0"/>
              <a:t>	 answer = </a:t>
            </a:r>
            <a:r>
              <a:rPr lang="en-US" sz="2400" b="1" dirty="0" err="1"/>
              <a:t>response.choices</a:t>
            </a:r>
            <a:r>
              <a:rPr lang="en-US" sz="2400" b="1" dirty="0"/>
              <a:t>[0]["message"]["content"]</a:t>
            </a:r>
          </a:p>
          <a:p>
            <a:pPr algn="just" defTabSz="287338"/>
            <a:r>
              <a:rPr lang="en-US" sz="2400" b="1" dirty="0"/>
              <a:t>	 context = context + [{"</a:t>
            </a:r>
            <a:r>
              <a:rPr lang="en-US" sz="2400" b="1" dirty="0" err="1"/>
              <a:t>role":"assistant</a:t>
            </a:r>
            <a:r>
              <a:rPr lang="en-US" sz="2400" b="1" dirty="0"/>
              <a:t>", "content": answer}]</a:t>
            </a:r>
          </a:p>
          <a:p>
            <a:pPr algn="just" defTabSz="287338"/>
            <a:r>
              <a:rPr lang="en-US" sz="2400" b="1" dirty="0"/>
              <a:t>	 return answer</a:t>
            </a:r>
          </a:p>
        </p:txBody>
      </p:sp>
    </p:spTree>
    <p:extLst>
      <p:ext uri="{BB962C8B-B14F-4D97-AF65-F5344CB8AC3E}">
        <p14:creationId xmlns:p14="http://schemas.microsoft.com/office/powerpoint/2010/main" val="320321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D81BF97-97D6-0E41-B753-3F6EA908BE8C}"/>
              </a:ext>
            </a:extLst>
          </p:cNvPr>
          <p:cNvSpPr>
            <a:spLocks noGrp="1"/>
          </p:cNvSpPr>
          <p:nvPr>
            <p:ph type="subTitle" idx="1"/>
          </p:nvPr>
        </p:nvSpPr>
        <p:spPr>
          <a:xfrm>
            <a:off x="516467" y="177801"/>
            <a:ext cx="11286066" cy="6798732"/>
          </a:xfrm>
        </p:spPr>
        <p:txBody>
          <a:bodyPr>
            <a:normAutofit fontScale="70000" lnSpcReduction="20000"/>
          </a:bodyPr>
          <a:lstStyle/>
          <a:p>
            <a:pPr defTabSz="287338"/>
            <a:r>
              <a:rPr lang="en-US" sz="3200" b="1" dirty="0"/>
              <a:t>CHAT </a:t>
            </a:r>
            <a:r>
              <a:rPr lang="en-US" sz="3200" b="1"/>
              <a:t>BOT INTERFACE CODES</a:t>
            </a:r>
            <a:endParaRPr lang="en-US" sz="3000" b="1" dirty="0"/>
          </a:p>
          <a:p>
            <a:pPr algn="just" defTabSz="287338"/>
            <a:r>
              <a:rPr lang="en-US" sz="2400" b="1" dirty="0"/>
              <a:t>    </a:t>
            </a:r>
            <a:r>
              <a:rPr lang="en-US" sz="2400" b="1" dirty="0" err="1"/>
              <a:t>st.title</a:t>
            </a:r>
            <a:r>
              <a:rPr lang="en-US" sz="2400" b="1" dirty="0"/>
              <a:t>("Welcome to CSTU Chat GPT")</a:t>
            </a:r>
          </a:p>
          <a:p>
            <a:pPr algn="just" defTabSz="287338"/>
            <a:r>
              <a:rPr lang="en-US" sz="2400" b="1" dirty="0"/>
              <a:t>    </a:t>
            </a:r>
            <a:r>
              <a:rPr lang="en-US" sz="2400" b="1" dirty="0" err="1"/>
              <a:t>st.write</a:t>
            </a:r>
            <a:r>
              <a:rPr lang="en-US" sz="2400" b="1" dirty="0"/>
              <a:t>("This is the chat box interface designed by team 2. Please enter your question into the box below and then press the Submit button")</a:t>
            </a:r>
          </a:p>
          <a:p>
            <a:pPr algn="just" defTabSz="287338"/>
            <a:r>
              <a:rPr lang="en-US" sz="2400" b="1" dirty="0"/>
              <a:t>    if "</a:t>
            </a:r>
            <a:r>
              <a:rPr lang="en-US" sz="2400" b="1" dirty="0" err="1"/>
              <a:t>chat_history</a:t>
            </a:r>
            <a:r>
              <a:rPr lang="en-US" sz="2400" b="1" dirty="0"/>
              <a:t>" not in </a:t>
            </a:r>
            <a:r>
              <a:rPr lang="en-US" sz="2400" b="1" dirty="0" err="1"/>
              <a:t>st.session_state</a:t>
            </a:r>
            <a:r>
              <a:rPr lang="en-US" sz="2400" b="1" dirty="0"/>
              <a:t>:  </a:t>
            </a:r>
            <a:r>
              <a:rPr lang="en-US" sz="2400" b="1" dirty="0" err="1"/>
              <a:t>st.session_state.chat_history</a:t>
            </a:r>
            <a:r>
              <a:rPr lang="en-US" sz="2400" b="1" dirty="0"/>
              <a:t> = []</a:t>
            </a:r>
          </a:p>
          <a:p>
            <a:pPr algn="just" defTabSz="287338"/>
            <a:r>
              <a:rPr lang="en-US" sz="2400" b="1" dirty="0"/>
              <a:t>    </a:t>
            </a:r>
            <a:r>
              <a:rPr lang="en-US" sz="2400" b="1" dirty="0" err="1"/>
              <a:t>user_input</a:t>
            </a:r>
            <a:r>
              <a:rPr lang="en-US" sz="2400" b="1" dirty="0"/>
              <a:t> = </a:t>
            </a:r>
            <a:r>
              <a:rPr lang="en-US" sz="2400" b="1" dirty="0" err="1"/>
              <a:t>st.text_area</a:t>
            </a:r>
            <a:r>
              <a:rPr lang="en-US" sz="2400" b="1" dirty="0"/>
              <a:t>("Your question:", key="</a:t>
            </a:r>
            <a:r>
              <a:rPr lang="en-US" sz="2400" b="1" dirty="0" err="1"/>
              <a:t>user_input</a:t>
            </a:r>
            <a:r>
              <a:rPr lang="en-US" sz="2400" b="1" dirty="0"/>
              <a:t>", value="", placeholder="Type your question here", height=None)</a:t>
            </a:r>
          </a:p>
          <a:p>
            <a:pPr algn="just" defTabSz="287338"/>
            <a:r>
              <a:rPr lang="en-US" sz="2400" b="1" dirty="0"/>
              <a:t>    if </a:t>
            </a:r>
            <a:r>
              <a:rPr lang="en-US" sz="2400" b="1" dirty="0" err="1"/>
              <a:t>st.button</a:t>
            </a:r>
            <a:r>
              <a:rPr lang="en-US" sz="2400" b="1" dirty="0"/>
              <a:t>("Submit"):</a:t>
            </a:r>
          </a:p>
          <a:p>
            <a:pPr algn="just" defTabSz="287338"/>
            <a:r>
              <a:rPr lang="en-US" sz="2400" b="1" dirty="0"/>
              <a:t>        if </a:t>
            </a:r>
            <a:r>
              <a:rPr lang="en-US" sz="2400" b="1" dirty="0" err="1"/>
              <a:t>user_input.strip</a:t>
            </a:r>
            <a:r>
              <a:rPr lang="en-US" sz="2400" b="1" dirty="0"/>
              <a:t>():</a:t>
            </a:r>
          </a:p>
          <a:p>
            <a:pPr algn="just" defTabSz="287338"/>
            <a:r>
              <a:rPr lang="en-US" sz="2400" b="1" dirty="0"/>
              <a:t>            # Clean the user input by removing leading and trailing spaces</a:t>
            </a:r>
          </a:p>
          <a:p>
            <a:pPr algn="just" defTabSz="287338"/>
            <a:r>
              <a:rPr lang="en-US" sz="2400" b="1" dirty="0"/>
              <a:t>            </a:t>
            </a:r>
            <a:r>
              <a:rPr lang="en-US" sz="2400" b="1" dirty="0" err="1"/>
              <a:t>cleaned_input</a:t>
            </a:r>
            <a:r>
              <a:rPr lang="en-US" sz="2400" b="1" dirty="0"/>
              <a:t> = </a:t>
            </a:r>
            <a:r>
              <a:rPr lang="en-US" sz="2400" b="1" dirty="0" err="1"/>
              <a:t>user_input.strip</a:t>
            </a:r>
            <a:r>
              <a:rPr lang="en-US" sz="2400" b="1" dirty="0"/>
              <a:t>()</a:t>
            </a:r>
          </a:p>
          <a:p>
            <a:pPr algn="just" defTabSz="287338"/>
            <a:r>
              <a:rPr lang="en-US" sz="2400" b="1" dirty="0"/>
              <a:t>            # Generate response using the GPT model with potential context from JSON data</a:t>
            </a:r>
          </a:p>
          <a:p>
            <a:pPr algn="just" defTabSz="287338"/>
            <a:r>
              <a:rPr lang="en-US" sz="2400" b="1" dirty="0"/>
              <a:t>            gpt3_response = </a:t>
            </a:r>
            <a:r>
              <a:rPr lang="en-US" sz="2400" b="1" dirty="0" err="1"/>
              <a:t>generate_response</a:t>
            </a:r>
            <a:r>
              <a:rPr lang="en-US" sz="2400" b="1" dirty="0"/>
              <a:t>(</a:t>
            </a:r>
            <a:r>
              <a:rPr lang="en-US" sz="2400" b="1" dirty="0" err="1"/>
              <a:t>cleaned_input</a:t>
            </a:r>
            <a:r>
              <a:rPr lang="en-US" sz="2400" b="1" dirty="0"/>
              <a:t>)</a:t>
            </a:r>
          </a:p>
          <a:p>
            <a:pPr algn="just" defTabSz="287338"/>
            <a:r>
              <a:rPr lang="en-US" sz="2400" b="1" dirty="0"/>
              <a:t>            # Save the user input and chatbot response to chat history</a:t>
            </a:r>
          </a:p>
          <a:p>
            <a:pPr algn="just" defTabSz="287338"/>
            <a:r>
              <a:rPr lang="en-US" sz="2400" b="1" dirty="0"/>
              <a:t>            </a:t>
            </a:r>
            <a:r>
              <a:rPr lang="en-US" sz="2400" b="1" dirty="0" err="1"/>
              <a:t>st.session_state.chat_history.append</a:t>
            </a:r>
            <a:r>
              <a:rPr lang="en-US" sz="2400" b="1" dirty="0"/>
              <a:t>(("User", </a:t>
            </a:r>
            <a:r>
              <a:rPr lang="en-US" sz="2400" b="1" dirty="0" err="1"/>
              <a:t>cleaned_input</a:t>
            </a:r>
            <a:r>
              <a:rPr lang="en-US" sz="2400" b="1" dirty="0"/>
              <a:t>))</a:t>
            </a:r>
          </a:p>
          <a:p>
            <a:pPr algn="just" defTabSz="287338"/>
            <a:r>
              <a:rPr lang="en-US" sz="2400" b="1" dirty="0"/>
              <a:t>            </a:t>
            </a:r>
            <a:r>
              <a:rPr lang="en-US" sz="2400" b="1" dirty="0" err="1"/>
              <a:t>st.session_state.chat_history.append</a:t>
            </a:r>
            <a:r>
              <a:rPr lang="en-US" sz="2400" b="1" dirty="0"/>
              <a:t>(("Assistant", gpt3_response))</a:t>
            </a:r>
          </a:p>
          <a:p>
            <a:pPr algn="just" defTabSz="287338"/>
            <a:r>
              <a:rPr lang="en-US" sz="2400" b="1" dirty="0"/>
              <a:t>            # Empty the input field after submitting using a JavaScript workaround</a:t>
            </a:r>
          </a:p>
          <a:p>
            <a:pPr algn="just" defTabSz="287338"/>
            <a:r>
              <a:rPr lang="en-US" sz="2400" b="1" dirty="0"/>
              <a:t>            </a:t>
            </a:r>
            <a:r>
              <a:rPr lang="en-US" sz="2400" b="1" dirty="0" err="1"/>
              <a:t>st.markdown</a:t>
            </a:r>
            <a:r>
              <a:rPr lang="en-US" sz="2400" b="1" dirty="0"/>
              <a:t>("&lt;script&gt;</a:t>
            </a:r>
            <a:r>
              <a:rPr lang="en-US" sz="2400" b="1" dirty="0" err="1"/>
              <a:t>document.getElementById</a:t>
            </a:r>
            <a:r>
              <a:rPr lang="en-US" sz="2400" b="1" dirty="0"/>
              <a:t>('</a:t>
            </a:r>
            <a:r>
              <a:rPr lang="en-US" sz="2400" b="1" dirty="0" err="1"/>
              <a:t>user_input</a:t>
            </a:r>
            <a:r>
              <a:rPr lang="en-US" sz="2400" b="1" dirty="0"/>
              <a:t>').value = '';&lt;/script&gt;", </a:t>
            </a:r>
            <a:r>
              <a:rPr lang="en-US" sz="2400" b="1" dirty="0" err="1"/>
              <a:t>unsafe_allow_html</a:t>
            </a:r>
            <a:r>
              <a:rPr lang="en-US" sz="2400" b="1" dirty="0"/>
              <a:t>=True)</a:t>
            </a:r>
          </a:p>
          <a:p>
            <a:pPr algn="just" defTabSz="287338"/>
            <a:r>
              <a:rPr lang="en-US" sz="2400" b="1" dirty="0"/>
              <a:t>    # Display the chat history</a:t>
            </a:r>
          </a:p>
          <a:p>
            <a:pPr algn="just" defTabSz="287338"/>
            <a:r>
              <a:rPr lang="en-US" sz="2400" b="1" dirty="0"/>
              <a:t>    </a:t>
            </a:r>
            <a:r>
              <a:rPr lang="en-US" sz="2400" b="1" dirty="0" err="1"/>
              <a:t>st.write</a:t>
            </a:r>
            <a:r>
              <a:rPr lang="en-US" sz="2400" b="1" dirty="0"/>
              <a:t>("Conversation content:")</a:t>
            </a:r>
          </a:p>
          <a:p>
            <a:pPr algn="just" defTabSz="287338"/>
            <a:r>
              <a:rPr lang="en-US" sz="2400" b="1" dirty="0"/>
              <a:t>    for sender, message in </a:t>
            </a:r>
            <a:r>
              <a:rPr lang="en-US" sz="2400" b="1" dirty="0" err="1"/>
              <a:t>st.session_state.chat_history</a:t>
            </a:r>
            <a:r>
              <a:rPr lang="en-US" sz="2400" b="1" dirty="0"/>
              <a:t>:</a:t>
            </a:r>
          </a:p>
          <a:p>
            <a:pPr algn="just" defTabSz="287338"/>
            <a:r>
              <a:rPr lang="en-US" sz="2400" b="1" dirty="0"/>
              <a:t>        </a:t>
            </a:r>
            <a:r>
              <a:rPr lang="en-US" sz="2400" b="1" dirty="0" err="1"/>
              <a:t>st.text</a:t>
            </a:r>
            <a:r>
              <a:rPr lang="en-US" sz="2400" b="1" dirty="0"/>
              <a:t>(f"{sender}: {message}")</a:t>
            </a:r>
          </a:p>
        </p:txBody>
      </p:sp>
    </p:spTree>
    <p:extLst>
      <p:ext uri="{BB962C8B-B14F-4D97-AF65-F5344CB8AC3E}">
        <p14:creationId xmlns:p14="http://schemas.microsoft.com/office/powerpoint/2010/main" val="419393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961</Words>
  <Application>Microsoft Office PowerPoint</Application>
  <PresentationFormat>Widescreen</PresentationFormat>
  <Paragraphs>70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ChatGPT Project</vt:lpstr>
      <vt:lpstr>IMPROVMENTS </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Project</dc:title>
  <dc:creator>Lam Dao</dc:creator>
  <cp:lastModifiedBy>Lam Dao</cp:lastModifiedBy>
  <cp:revision>4</cp:revision>
  <dcterms:created xsi:type="dcterms:W3CDTF">2023-07-26T21:34:23Z</dcterms:created>
  <dcterms:modified xsi:type="dcterms:W3CDTF">2023-07-27T02:10:54Z</dcterms:modified>
</cp:coreProperties>
</file>