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Montserrat"/>
      <p:regular r:id="rId52"/>
      <p:bold r:id="rId53"/>
      <p:italic r:id="rId54"/>
      <p:boldItalic r:id="rId55"/>
    </p:embeddedFont>
    <p:embeddedFont>
      <p:font typeface="Source Sans Pr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imon Muthusi"/>
  <p:cmAuthor clrIdx="1" id="1" initials="" lastIdx="1" name="Purity Main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SourceSansPro-bold.fntdata"/><Relationship Id="rId12" Type="http://schemas.openxmlformats.org/officeDocument/2006/relationships/slide" Target="slides/slide6.xml"/><Relationship Id="rId56" Type="http://schemas.openxmlformats.org/officeDocument/2006/relationships/font" Target="fonts/SourceSansPro-regular.fntdata"/><Relationship Id="rId15" Type="http://schemas.openxmlformats.org/officeDocument/2006/relationships/slide" Target="slides/slide9.xml"/><Relationship Id="rId59" Type="http://schemas.openxmlformats.org/officeDocument/2006/relationships/font" Target="fonts/SourceSansPro-boldItalic.fntdata"/><Relationship Id="rId14" Type="http://schemas.openxmlformats.org/officeDocument/2006/relationships/slide" Target="slides/slide8.xml"/><Relationship Id="rId58" Type="http://schemas.openxmlformats.org/officeDocument/2006/relationships/font" Target="fonts/SourceSans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06-23T09:00:15.546">
    <p:pos x="6000" y="0"/>
    <p:text>This is great +purity.maina@busaracenter.org</p:text>
  </p:cm>
  <p:cm authorId="1" idx="1" dt="2017-06-23T09:00:15.546">
    <p:pos x="6000" y="100"/>
    <p:text>Thank you very much sir.
[image: http://www.busaracenter.org/] &lt;http://www.busaracenter.org/&gt;
*Purity Maina*
*Programmer*
purity.maina@busaracenter.org
 +(254) 706 943 520
Daykio Plaza, 5th Floor* |* Ngong Lane, Nairobi
*busaracenter.org &lt;http://busaracenter.org/&gt;    *[image:
https://www.linkedin.com/company/busara-center-for-behavioral-economics]
&lt;https://www.linkedin.com/company/busara-center-for-behavioral-economics&gt;
    [image: https://www.facebook.com/busaracenter]
&lt;https://www.facebook.com/busaracenter&gt;    [image:
https://twitter.com/busaracenter] &lt;https://twitter.com/busaracenter&gt;
*THE BUSARA FAMILY HAS MOVED!*
*Come visit us at our new address:*
Daykio Plaza, 5th Floor*, *Ngong Lane,  off Ngong Road, Nairobi, Kenya
* See map here
&lt;https://www.google.com/maps/place/Daykio+Plaza/@-1.3007156,36.7826972,17z/data=%213m1%214b1%214m5%213m4%211s0x182f109c4a6abd09:0x5c1edefb83fd723b%218m2%213d-1.300721%214d36.7848912&gt;*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txBox="1"/>
          <p:nvPr>
            <p:ph idx="1" type="body"/>
          </p:nvPr>
        </p:nvSpPr>
        <p:spPr>
          <a:xfrm>
            <a:off x="685800" y="4400550"/>
            <a:ext cx="5486399" cy="360045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2" name="Shape 7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Page">
    <p:spTree>
      <p:nvGrpSpPr>
        <p:cNvPr id="66" name="Shape 66"/>
        <p:cNvGrpSpPr/>
        <p:nvPr/>
      </p:nvGrpSpPr>
      <p:grpSpPr>
        <a:xfrm>
          <a:off x="0" y="0"/>
          <a:ext cx="0" cy="0"/>
          <a:chOff x="0" y="0"/>
          <a:chExt cx="0" cy="0"/>
        </a:xfrm>
      </p:grpSpPr>
      <p:sp>
        <p:nvSpPr>
          <p:cNvPr id="67" name="Shape 67"/>
          <p:cNvSpPr txBox="1"/>
          <p:nvPr>
            <p:ph type="title"/>
          </p:nvPr>
        </p:nvSpPr>
        <p:spPr>
          <a:xfrm>
            <a:off x="628650" y="1381991"/>
            <a:ext cx="7886699" cy="1360010"/>
          </a:xfrm>
          <a:prstGeom prst="rect">
            <a:avLst/>
          </a:prstGeom>
          <a:noFill/>
          <a:ln>
            <a:noFill/>
          </a:ln>
        </p:spPr>
        <p:txBody>
          <a:bodyPr anchorCtr="0" anchor="t" bIns="68575" lIns="68575" rIns="68575" tIns="68575"/>
          <a:lstStyle>
            <a:lvl1pPr indent="0" lvl="0" marL="0" marR="0" rtl="0" algn="ctr">
              <a:lnSpc>
                <a:spcPct val="90000"/>
              </a:lnSpc>
              <a:spcBef>
                <a:spcPts val="0"/>
              </a:spcBef>
              <a:buClr>
                <a:schemeClr val="lt1"/>
              </a:buClr>
              <a:buSzPct val="25000"/>
              <a:buFont typeface="Montserrat"/>
              <a:buNone/>
              <a:defRPr b="1" i="0" sz="4500" u="none" cap="none" strike="noStrike">
                <a:solidFill>
                  <a:schemeClr val="lt1"/>
                </a:solidFill>
                <a:latin typeface="Montserrat"/>
                <a:ea typeface="Montserrat"/>
                <a:cs typeface="Montserrat"/>
                <a:sym typeface="Montserrat"/>
              </a:defRPr>
            </a:lvl1pPr>
            <a:lvl2pPr indent="0" lvl="1">
              <a:spcBef>
                <a:spcPts val="0"/>
              </a:spcBef>
              <a:buSzPct val="78571"/>
              <a:buNone/>
              <a:defRPr sz="1400"/>
            </a:lvl2pPr>
            <a:lvl3pPr indent="0" lvl="2">
              <a:spcBef>
                <a:spcPts val="0"/>
              </a:spcBef>
              <a:buSzPct val="78571"/>
              <a:buNone/>
              <a:defRPr sz="1400"/>
            </a:lvl3pPr>
            <a:lvl4pPr indent="0" lvl="3">
              <a:spcBef>
                <a:spcPts val="0"/>
              </a:spcBef>
              <a:buSzPct val="78571"/>
              <a:buNone/>
              <a:defRPr sz="1400"/>
            </a:lvl4pPr>
            <a:lvl5pPr indent="0" lvl="4">
              <a:spcBef>
                <a:spcPts val="0"/>
              </a:spcBef>
              <a:buSzPct val="78571"/>
              <a:buNone/>
              <a:defRPr sz="1400"/>
            </a:lvl5pPr>
            <a:lvl6pPr indent="0" lvl="5">
              <a:spcBef>
                <a:spcPts val="0"/>
              </a:spcBef>
              <a:buSzPct val="78571"/>
              <a:buNone/>
              <a:defRPr sz="1400"/>
            </a:lvl6pPr>
            <a:lvl7pPr indent="0" lvl="6">
              <a:spcBef>
                <a:spcPts val="0"/>
              </a:spcBef>
              <a:buSzPct val="78571"/>
              <a:buNone/>
              <a:defRPr sz="1400"/>
            </a:lvl7pPr>
            <a:lvl8pPr indent="0" lvl="7">
              <a:spcBef>
                <a:spcPts val="0"/>
              </a:spcBef>
              <a:buSzPct val="78571"/>
              <a:buNone/>
              <a:defRPr sz="1400"/>
            </a:lvl8pPr>
            <a:lvl9pPr indent="0" lvl="8">
              <a:spcBef>
                <a:spcPts val="0"/>
              </a:spcBef>
              <a:buSzPct val="78571"/>
              <a:buNone/>
              <a:defRPr sz="1400"/>
            </a:lvl9pPr>
          </a:lstStyle>
          <a:p/>
        </p:txBody>
      </p:sp>
      <p:sp>
        <p:nvSpPr>
          <p:cNvPr id="68" name="Shape 68"/>
          <p:cNvSpPr txBox="1"/>
          <p:nvPr>
            <p:ph idx="1" type="body"/>
          </p:nvPr>
        </p:nvSpPr>
        <p:spPr>
          <a:xfrm>
            <a:off x="628650" y="2760702"/>
            <a:ext cx="7886699" cy="631031"/>
          </a:xfrm>
          <a:prstGeom prst="rect">
            <a:avLst/>
          </a:prstGeom>
          <a:noFill/>
          <a:ln>
            <a:noFill/>
          </a:ln>
        </p:spPr>
        <p:txBody>
          <a:bodyPr anchorCtr="0" anchor="t" bIns="68575" lIns="68575" rIns="68575" tIns="68575"/>
          <a:lstStyle>
            <a:lvl1pPr indent="0" lvl="0" marL="0" marR="0" rtl="0" algn="ctr">
              <a:lnSpc>
                <a:spcPct val="90000"/>
              </a:lnSpc>
              <a:spcBef>
                <a:spcPts val="800"/>
              </a:spcBef>
              <a:buClr>
                <a:schemeClr val="lt1"/>
              </a:buClr>
              <a:buSzPct val="61111"/>
              <a:buFont typeface="Arial"/>
              <a:buNone/>
              <a:defRPr b="1" i="0" sz="1800" u="none" cap="none" strike="noStrike">
                <a:solidFill>
                  <a:schemeClr val="lt1"/>
                </a:solidFill>
                <a:latin typeface="Montserrat"/>
                <a:ea typeface="Montserrat"/>
                <a:cs typeface="Montserrat"/>
                <a:sym typeface="Montserrat"/>
              </a:defRPr>
            </a:lvl1pPr>
            <a:lvl2pPr indent="0" lvl="1" marL="3429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2pPr>
            <a:lvl3pPr indent="0" lvl="2" marL="6858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3pPr>
            <a:lvl4pPr indent="0" lvl="3" marL="10287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4pPr>
            <a:lvl5pPr indent="0" lvl="4" marL="13716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69" name="Shape 69"/>
          <p:cNvSpPr txBox="1"/>
          <p:nvPr>
            <p:ph idx="2" type="body"/>
          </p:nvPr>
        </p:nvSpPr>
        <p:spPr>
          <a:xfrm>
            <a:off x="628650" y="3391734"/>
            <a:ext cx="7886699" cy="631031"/>
          </a:xfrm>
          <a:prstGeom prst="rect">
            <a:avLst/>
          </a:prstGeom>
          <a:noFill/>
          <a:ln>
            <a:noFill/>
          </a:ln>
        </p:spPr>
        <p:txBody>
          <a:bodyPr anchorCtr="0" anchor="t" bIns="68575" lIns="68575" rIns="68575" tIns="68575"/>
          <a:lstStyle>
            <a:lvl1pPr indent="0" lvl="0" marL="0" marR="0" rtl="0" algn="ctr">
              <a:lnSpc>
                <a:spcPct val="90000"/>
              </a:lnSpc>
              <a:spcBef>
                <a:spcPts val="800"/>
              </a:spcBef>
              <a:buClr>
                <a:schemeClr val="lt1"/>
              </a:buClr>
              <a:buSzPct val="61111"/>
              <a:buFont typeface="Arial"/>
              <a:buNone/>
              <a:defRPr b="1" i="0" sz="1800" u="none" cap="none" strike="noStrike">
                <a:solidFill>
                  <a:schemeClr val="lt1"/>
                </a:solidFill>
                <a:latin typeface="Montserrat"/>
                <a:ea typeface="Montserrat"/>
                <a:cs typeface="Montserrat"/>
                <a:sym typeface="Montserrat"/>
              </a:defRPr>
            </a:lvl1pPr>
            <a:lvl2pPr indent="0" lvl="1" marL="3429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2pPr>
            <a:lvl3pPr indent="0" lvl="2" marL="6858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3pPr>
            <a:lvl4pPr indent="0" lvl="3" marL="10287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4pPr>
            <a:lvl5pPr indent="0" lvl="4" marL="1371600" marR="0" rtl="0" algn="l">
              <a:lnSpc>
                <a:spcPct val="90000"/>
              </a:lnSpc>
              <a:spcBef>
                <a:spcPts val="400"/>
              </a:spcBef>
              <a:buClr>
                <a:schemeClr val="lt1"/>
              </a:buClr>
              <a:buSzPct val="61111"/>
              <a:buFont typeface="Arial"/>
              <a:buNone/>
              <a:defRPr b="0" i="0" sz="1800" u="none" cap="none" strike="noStrike">
                <a:solidFill>
                  <a:schemeClr val="lt1"/>
                </a:solidFill>
                <a:latin typeface="Montserrat"/>
                <a:ea typeface="Montserrat"/>
                <a:cs typeface="Montserrat"/>
                <a:sym typeface="Montserrat"/>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pic>
        <p:nvPicPr>
          <p:cNvPr id="64" name="Shape 64"/>
          <p:cNvPicPr preferRelativeResize="0"/>
          <p:nvPr/>
        </p:nvPicPr>
        <p:blipFill rotWithShape="1">
          <a:blip r:embed="rId1">
            <a:alphaModFix/>
          </a:blip>
          <a:srcRect b="0" l="0" r="0" t="0"/>
          <a:stretch/>
        </p:blipFill>
        <p:spPr>
          <a:xfrm>
            <a:off x="0" y="0"/>
            <a:ext cx="9144000" cy="5143500"/>
          </a:xfrm>
          <a:prstGeom prst="rect">
            <a:avLst/>
          </a:prstGeom>
          <a:noFill/>
          <a:ln>
            <a:noFill/>
          </a:ln>
        </p:spPr>
      </p:pic>
      <p:pic>
        <p:nvPicPr>
          <p:cNvPr id="65" name="Shape 65"/>
          <p:cNvPicPr preferRelativeResize="0"/>
          <p:nvPr/>
        </p:nvPicPr>
        <p:blipFill rotWithShape="1">
          <a:blip r:embed="rId2">
            <a:alphaModFix/>
          </a:blip>
          <a:srcRect b="0" l="0" r="0" t="0"/>
          <a:stretch/>
        </p:blipFill>
        <p:spPr>
          <a:xfrm>
            <a:off x="-419426" y="3773761"/>
            <a:ext cx="3171830" cy="15859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asana.com/guide/more/examples/meeting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asana.com/guide/help/fundamentals/search#gl-search-view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comments" Target="../comments/commen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28650" y="1381991"/>
            <a:ext cx="7886699" cy="1360010"/>
          </a:xfrm>
          <a:prstGeom prst="rect">
            <a:avLst/>
          </a:prstGeom>
          <a:noFill/>
          <a:ln>
            <a:noFill/>
          </a:ln>
        </p:spPr>
        <p:txBody>
          <a:bodyPr anchorCtr="0" anchor="t" bIns="34275" lIns="68575" rIns="68575" tIns="34275">
            <a:noAutofit/>
          </a:bodyPr>
          <a:lstStyle/>
          <a:p>
            <a:pPr indent="0" lvl="0" marL="0" marR="0" rtl="0" algn="ctr">
              <a:lnSpc>
                <a:spcPct val="90000"/>
              </a:lnSpc>
              <a:spcBef>
                <a:spcPts val="0"/>
              </a:spcBef>
              <a:buClr>
                <a:schemeClr val="lt1"/>
              </a:buClr>
              <a:buSzPct val="25000"/>
              <a:buFont typeface="Montserrat"/>
              <a:buNone/>
            </a:pPr>
            <a:r>
              <a:rPr lang="en" sz="4200"/>
              <a:t>TASK</a:t>
            </a:r>
            <a:r>
              <a:rPr lang="en" sz="4200"/>
              <a:t> MANAGEMENT</a:t>
            </a:r>
          </a:p>
        </p:txBody>
      </p:sp>
      <p:sp>
        <p:nvSpPr>
          <p:cNvPr id="75" name="Shape 75"/>
          <p:cNvSpPr txBox="1"/>
          <p:nvPr>
            <p:ph idx="2" type="body"/>
          </p:nvPr>
        </p:nvSpPr>
        <p:spPr>
          <a:xfrm>
            <a:off x="628650" y="2342109"/>
            <a:ext cx="7886700" cy="630900"/>
          </a:xfrm>
          <a:prstGeom prst="rect">
            <a:avLst/>
          </a:prstGeom>
          <a:noFill/>
          <a:ln>
            <a:noFill/>
          </a:ln>
        </p:spPr>
        <p:txBody>
          <a:bodyPr anchorCtr="0" anchor="t" bIns="34275" lIns="68575" rIns="68575" tIns="34275">
            <a:noAutofit/>
          </a:bodyPr>
          <a:lstStyle/>
          <a:p>
            <a:pPr indent="0" lvl="0" marL="0" marR="0" rtl="0" algn="ctr">
              <a:lnSpc>
                <a:spcPct val="90000"/>
              </a:lnSpc>
              <a:spcBef>
                <a:spcPts val="0"/>
              </a:spcBef>
              <a:buClr>
                <a:schemeClr val="lt1"/>
              </a:buClr>
              <a:buSzPct val="25000"/>
              <a:buFont typeface="Arial"/>
              <a:buNone/>
            </a:pPr>
            <a:r>
              <a:rPr lang="en" sz="3000"/>
              <a:t>Using Asana</a:t>
            </a:r>
          </a:p>
        </p:txBody>
      </p:sp>
      <p:sp>
        <p:nvSpPr>
          <p:cNvPr id="76" name="Shape 76"/>
          <p:cNvSpPr txBox="1"/>
          <p:nvPr>
            <p:ph idx="2" type="body"/>
          </p:nvPr>
        </p:nvSpPr>
        <p:spPr>
          <a:xfrm>
            <a:off x="753475" y="2973009"/>
            <a:ext cx="7886700" cy="630900"/>
          </a:xfrm>
          <a:prstGeom prst="rect">
            <a:avLst/>
          </a:prstGeom>
          <a:noFill/>
          <a:ln>
            <a:noFill/>
          </a:ln>
        </p:spPr>
        <p:txBody>
          <a:bodyPr anchorCtr="0" anchor="t" bIns="34275" lIns="68575" rIns="68575" tIns="34275">
            <a:noAutofit/>
          </a:bodyPr>
          <a:lstStyle/>
          <a:p>
            <a:pPr indent="0" lvl="0" marL="0" marR="0" rtl="0" algn="ctr">
              <a:lnSpc>
                <a:spcPct val="90000"/>
              </a:lnSpc>
              <a:spcBef>
                <a:spcPts val="0"/>
              </a:spcBef>
              <a:buClr>
                <a:schemeClr val="lt1"/>
              </a:buClr>
              <a:buSzPct val="25000"/>
              <a:buFont typeface="Arial"/>
              <a:buNone/>
            </a:pPr>
            <a:r>
              <a:rPr i="1" lang="en" sz="3000"/>
              <a:t>Data/Programming Team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Shape 127"/>
          <p:cNvPicPr preferRelativeResize="0"/>
          <p:nvPr/>
        </p:nvPicPr>
        <p:blipFill>
          <a:blip r:embed="rId3">
            <a:alphaModFix/>
          </a:blip>
          <a:stretch>
            <a:fillRect/>
          </a:stretch>
        </p:blipFill>
        <p:spPr>
          <a:xfrm>
            <a:off x="523999" y="328600"/>
            <a:ext cx="7984150" cy="448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31" name="Shape 131"/>
        <p:cNvGrpSpPr/>
        <p:nvPr/>
      </p:nvGrpSpPr>
      <p:grpSpPr>
        <a:xfrm>
          <a:off x="0" y="0"/>
          <a:ext cx="0" cy="0"/>
          <a:chOff x="0" y="0"/>
          <a:chExt cx="0" cy="0"/>
        </a:xfrm>
      </p:grpSpPr>
      <p:sp>
        <p:nvSpPr>
          <p:cNvPr id="132" name="Shape 132"/>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lnSpc>
                <a:spcPct val="130000"/>
              </a:lnSpc>
              <a:spcBef>
                <a:spcPts val="0"/>
              </a:spcBef>
              <a:buNone/>
            </a:pPr>
            <a:r>
              <a:rPr lang="en">
                <a:latin typeface="Montserrat"/>
                <a:ea typeface="Montserrat"/>
                <a:cs typeface="Montserrat"/>
                <a:sym typeface="Montserrat"/>
              </a:rPr>
              <a:t>The Eisenhower Decision Matrix</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36" name="Shape 136"/>
        <p:cNvGrpSpPr/>
        <p:nvPr/>
      </p:nvGrpSpPr>
      <p:grpSpPr>
        <a:xfrm>
          <a:off x="0" y="0"/>
          <a:ext cx="0" cy="0"/>
          <a:chOff x="0" y="0"/>
          <a:chExt cx="0" cy="0"/>
        </a:xfrm>
      </p:grpSpPr>
      <p:sp>
        <p:nvSpPr>
          <p:cNvPr id="137" name="Shape 137"/>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sz="3000">
                <a:latin typeface="Montserrat"/>
                <a:ea typeface="Montserrat"/>
                <a:cs typeface="Montserrat"/>
                <a:sym typeface="Montserrat"/>
              </a:rPr>
              <a:t>Why you need to manage your tasks</a:t>
            </a:r>
          </a:p>
        </p:txBody>
      </p:sp>
      <p:sp>
        <p:nvSpPr>
          <p:cNvPr id="138" name="Shape 13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spcBef>
                <a:spcPts val="0"/>
              </a:spcBef>
              <a:spcAft>
                <a:spcPts val="1400"/>
              </a:spcAft>
              <a:buClr>
                <a:srgbClr val="000000"/>
              </a:buClr>
              <a:buSzPct val="100000"/>
              <a:buFont typeface="Source Sans Pro"/>
              <a:buChar char="★"/>
            </a:pPr>
            <a:r>
              <a:rPr lang="en" sz="2000">
                <a:solidFill>
                  <a:srgbClr val="000000"/>
                </a:solidFill>
                <a:latin typeface="Source Sans Pro"/>
                <a:ea typeface="Source Sans Pro"/>
                <a:cs typeface="Source Sans Pro"/>
                <a:sym typeface="Source Sans Pro"/>
              </a:rPr>
              <a:t>To manage your tasks, the first thing you have to do is to make a list of your activities and individual tasks for the day. Ideally, you should spend 10 minutes for this. A very good thing about making a to-do list is that you can clear your mind of unnecessary worries brought about by thinking of how you can get everything done on time.</a:t>
            </a:r>
          </a:p>
          <a:p>
            <a:pPr lvl="0" rtl="0">
              <a:lnSpc>
                <a:spcPct val="100000"/>
              </a:lnSpc>
              <a:spcBef>
                <a:spcPts val="0"/>
              </a:spcBef>
              <a:buNone/>
            </a:pPr>
            <a:r>
              <a:t/>
            </a:r>
            <a:endParaRPr sz="1050">
              <a:solidFill>
                <a:srgbClr val="000000"/>
              </a:solidFill>
              <a:highlight>
                <a:srgbClr val="FFFFFF"/>
              </a:highlight>
              <a:latin typeface="Arial"/>
              <a:ea typeface="Arial"/>
              <a:cs typeface="Arial"/>
              <a:sym typeface="Arial"/>
            </a:endParaRPr>
          </a:p>
          <a:p>
            <a:pPr lvl="0" rtl="0">
              <a:lnSpc>
                <a:spcPct val="100000"/>
              </a:lnSpc>
              <a:spcBef>
                <a:spcPts val="0"/>
              </a:spcBef>
              <a:buNone/>
            </a:pPr>
            <a:r>
              <a:t/>
            </a:r>
            <a:endParaRPr sz="2000">
              <a:solidFill>
                <a:srgbClr val="000000"/>
              </a:solidFill>
              <a:highlight>
                <a:srgbClr val="FFFFFF"/>
              </a:highlight>
              <a:latin typeface="Source Sans Pro"/>
              <a:ea typeface="Source Sans Pro"/>
              <a:cs typeface="Source Sans Pro"/>
              <a:sym typeface="Source Sans Pro"/>
            </a:endParaRPr>
          </a:p>
          <a:p>
            <a:pPr lvl="0">
              <a:lnSpc>
                <a:spcPct val="100000"/>
              </a:lnSpc>
              <a:spcBef>
                <a:spcPts val="0"/>
              </a:spcBef>
              <a:buNone/>
            </a:pPr>
            <a:r>
              <a:t/>
            </a:r>
            <a:endParaRPr sz="2000">
              <a:solidFill>
                <a:srgbClr val="434343"/>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Task Management lessons from a president!</a:t>
            </a:r>
          </a:p>
        </p:txBody>
      </p:sp>
      <p:sp>
        <p:nvSpPr>
          <p:cNvPr id="144" name="Shape 14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100"/>
              </a:spcAft>
              <a:buClr>
                <a:srgbClr val="192024"/>
              </a:buClr>
              <a:buSzPct val="100000"/>
              <a:buFont typeface="Source Sans Pro"/>
              <a:buChar char="★"/>
            </a:pPr>
            <a:r>
              <a:rPr lang="en" sz="2000">
                <a:solidFill>
                  <a:srgbClr val="192024"/>
                </a:solidFill>
                <a:highlight>
                  <a:srgbClr val="FFFFFF"/>
                </a:highlight>
                <a:latin typeface="Source Sans Pro"/>
                <a:ea typeface="Source Sans Pro"/>
                <a:cs typeface="Source Sans Pro"/>
                <a:sym typeface="Source Sans Pro"/>
              </a:rPr>
              <a:t>Eisenhower was the 34th President of the United States, serving two terms from 1953 to 1961. During his time in office, he launched programs that directly led to the development of the Interstate Highway System in the United States, the launch of the internet (DARPA), the exploration of space (NASA), and the peaceful use of alternative energy sources (Atomic Energy Act).</a:t>
            </a:r>
          </a:p>
          <a:p>
            <a:pPr lvl="0" rtl="0">
              <a:lnSpc>
                <a:spcPct val="160000"/>
              </a:lnSpc>
              <a:spcBef>
                <a:spcPts val="0"/>
              </a:spcBef>
              <a:spcAft>
                <a:spcPts val="1100"/>
              </a:spcAft>
              <a:buNone/>
            </a:pPr>
            <a:r>
              <a:t/>
            </a:r>
            <a:endParaRPr sz="1500">
              <a:solidFill>
                <a:srgbClr val="192024"/>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The Eisenhower Decision Matrix</a:t>
            </a:r>
          </a:p>
        </p:txBody>
      </p:sp>
      <p:sp>
        <p:nvSpPr>
          <p:cNvPr id="150" name="Shape 15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100"/>
              </a:spcAft>
              <a:buClr>
                <a:srgbClr val="192024"/>
              </a:buClr>
              <a:buSzPct val="100000"/>
              <a:buFont typeface="Source Sans Pro"/>
              <a:buChar char="★"/>
            </a:pPr>
            <a:r>
              <a:rPr lang="en" sz="2000">
                <a:solidFill>
                  <a:srgbClr val="192024"/>
                </a:solidFill>
                <a:highlight>
                  <a:srgbClr val="FFFFFF"/>
                </a:highlight>
                <a:latin typeface="Source Sans Pro"/>
                <a:ea typeface="Source Sans Pro"/>
                <a:cs typeface="Source Sans Pro"/>
                <a:sym typeface="Source Sans Pro"/>
              </a:rPr>
              <a:t>Before becoming president, Eisenhower was a five-star general in the United States Army, served as the Supreme Commander of the Allied Forces in Europe during World War II, and was responsible for planning and executing invasions of North Africa, France, and Germany.</a:t>
            </a:r>
          </a:p>
          <a:p>
            <a:pPr indent="-355600" lvl="0" marL="457200" rtl="0">
              <a:lnSpc>
                <a:spcPct val="115000"/>
              </a:lnSpc>
              <a:spcBef>
                <a:spcPts val="0"/>
              </a:spcBef>
              <a:spcAft>
                <a:spcPts val="1100"/>
              </a:spcAft>
              <a:buClr>
                <a:srgbClr val="192024"/>
              </a:buClr>
              <a:buSzPct val="100000"/>
              <a:buFont typeface="Source Sans Pro"/>
              <a:buChar char="★"/>
            </a:pPr>
            <a:r>
              <a:rPr lang="en" sz="2000">
                <a:solidFill>
                  <a:srgbClr val="192024"/>
                </a:solidFill>
                <a:highlight>
                  <a:srgbClr val="FFFFFF"/>
                </a:highlight>
                <a:latin typeface="Source Sans Pro"/>
                <a:ea typeface="Source Sans Pro"/>
                <a:cs typeface="Source Sans Pro"/>
                <a:sym typeface="Source Sans Pro"/>
              </a:rPr>
              <a:t>At other points along the way, he served as President of Columbia University, became the first Supreme Commander of NATO, and somehow found time to pursue hobbies like golfing and oil painting.</a:t>
            </a:r>
          </a:p>
          <a:p>
            <a:pPr lvl="0" rtl="0">
              <a:lnSpc>
                <a:spcPct val="160000"/>
              </a:lnSpc>
              <a:spcBef>
                <a:spcPts val="0"/>
              </a:spcBef>
              <a:spcAft>
                <a:spcPts val="1100"/>
              </a:spcAft>
              <a:buNone/>
            </a:pPr>
            <a:r>
              <a:t/>
            </a:r>
            <a:endParaRPr sz="1500">
              <a:solidFill>
                <a:srgbClr val="192024"/>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b="1" lang="en" sz="3000">
                <a:solidFill>
                  <a:srgbClr val="FFFFFF"/>
                </a:solidFill>
                <a:latin typeface="Montserrat"/>
                <a:ea typeface="Montserrat"/>
                <a:cs typeface="Montserrat"/>
                <a:sym typeface="Montserrat"/>
              </a:rPr>
              <a:t>The Eisenhower Decision Matrix</a:t>
            </a:r>
          </a:p>
        </p:txBody>
      </p:sp>
      <p:sp>
        <p:nvSpPr>
          <p:cNvPr id="156" name="Shape 15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100"/>
              </a:spcAft>
              <a:buClr>
                <a:srgbClr val="192024"/>
              </a:buClr>
              <a:buSzPct val="100000"/>
              <a:buFont typeface="Source Sans Pro"/>
              <a:buChar char="★"/>
            </a:pPr>
            <a:r>
              <a:rPr lang="en" sz="2000">
                <a:solidFill>
                  <a:srgbClr val="192024"/>
                </a:solidFill>
                <a:highlight>
                  <a:srgbClr val="FFFFFF"/>
                </a:highlight>
                <a:latin typeface="Source Sans Pro"/>
                <a:ea typeface="Source Sans Pro"/>
                <a:cs typeface="Source Sans Pro"/>
                <a:sym typeface="Source Sans Pro"/>
              </a:rPr>
              <a:t>Eisenhower had an incredible ability to sustain his productivity not just for weeks or months, but for decades. And for that reason, it is no surprise that his methods for time management, task management, and productivity have been studied by many people.</a:t>
            </a:r>
          </a:p>
          <a:p>
            <a:pPr indent="-355600" lvl="0" marL="457200" rtl="0">
              <a:lnSpc>
                <a:spcPct val="115000"/>
              </a:lnSpc>
              <a:spcBef>
                <a:spcPts val="0"/>
              </a:spcBef>
              <a:spcAft>
                <a:spcPts val="1100"/>
              </a:spcAft>
              <a:buClr>
                <a:srgbClr val="192024"/>
              </a:buClr>
              <a:buSzPct val="100000"/>
              <a:buFont typeface="Source Sans Pro"/>
              <a:buChar char="★"/>
            </a:pPr>
            <a:r>
              <a:rPr lang="en" sz="2000">
                <a:solidFill>
                  <a:srgbClr val="192024"/>
                </a:solidFill>
                <a:highlight>
                  <a:srgbClr val="FFFFFF"/>
                </a:highlight>
                <a:latin typeface="Source Sans Pro"/>
                <a:ea typeface="Source Sans Pro"/>
                <a:cs typeface="Source Sans Pro"/>
                <a:sym typeface="Source Sans Pro"/>
              </a:rPr>
              <a:t>His most famous productivity strategy is known as the Eisenhower Box and it’s a simple decision-making tool that you can use right now. Let's talk about how to be more productive and how Eisenhower's strategy works.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1119784" y="0"/>
            <a:ext cx="636508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Random Fun Fact</a:t>
            </a:r>
          </a:p>
        </p:txBody>
      </p:sp>
      <p:sp>
        <p:nvSpPr>
          <p:cNvPr id="167" name="Shape 16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t/>
            </a:r>
            <a:endParaRPr/>
          </a:p>
        </p:txBody>
      </p:sp>
      <p:pic>
        <p:nvPicPr>
          <p:cNvPr id="168" name="Shape 168"/>
          <p:cNvPicPr preferRelativeResize="0"/>
          <p:nvPr/>
        </p:nvPicPr>
        <p:blipFill>
          <a:blip r:embed="rId3">
            <a:alphaModFix/>
          </a:blip>
          <a:stretch>
            <a:fillRect/>
          </a:stretch>
        </p:blipFill>
        <p:spPr>
          <a:xfrm>
            <a:off x="140950" y="1794125"/>
            <a:ext cx="8739523" cy="319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lang="en"/>
              <a:t>Task</a:t>
            </a:r>
            <a:r>
              <a:rPr lang="en"/>
              <a:t> Management Tools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7" name="Shape 177"/>
        <p:cNvGrpSpPr/>
        <p:nvPr/>
      </p:nvGrpSpPr>
      <p:grpSpPr>
        <a:xfrm>
          <a:off x="0" y="0"/>
          <a:ext cx="0" cy="0"/>
          <a:chOff x="0" y="0"/>
          <a:chExt cx="0" cy="0"/>
        </a:xfrm>
      </p:grpSpPr>
      <p:sp>
        <p:nvSpPr>
          <p:cNvPr id="178" name="Shape 178"/>
          <p:cNvSpPr/>
          <p:nvPr/>
        </p:nvSpPr>
        <p:spPr>
          <a:xfrm>
            <a:off x="340933" y="2199000"/>
            <a:ext cx="1872300" cy="745500"/>
          </a:xfrm>
          <a:prstGeom prst="homePlate">
            <a:avLst>
              <a:gd fmla="val 50000" name="adj"/>
            </a:avLst>
          </a:prstGeom>
          <a:solidFill>
            <a:srgbClr val="0B5394"/>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79" name="Shape 179"/>
          <p:cNvSpPr txBox="1"/>
          <p:nvPr>
            <p:ph idx="4294967295" type="body"/>
          </p:nvPr>
        </p:nvSpPr>
        <p:spPr>
          <a:xfrm>
            <a:off x="340923" y="2336550"/>
            <a:ext cx="1455599" cy="470400"/>
          </a:xfrm>
          <a:prstGeom prst="rect">
            <a:avLst/>
          </a:prstGeom>
        </p:spPr>
        <p:txBody>
          <a:bodyPr anchorCtr="0" anchor="ctr" bIns="91425" lIns="91425" rIns="91425" tIns="91425">
            <a:noAutofit/>
          </a:bodyPr>
          <a:lstStyle/>
          <a:p>
            <a:pPr lvl="0" algn="ctr">
              <a:lnSpc>
                <a:spcPct val="100000"/>
              </a:lnSpc>
              <a:spcBef>
                <a:spcPts val="0"/>
              </a:spcBef>
              <a:spcAft>
                <a:spcPts val="0"/>
              </a:spcAft>
              <a:buNone/>
            </a:pPr>
            <a:r>
              <a:rPr lang="en">
                <a:solidFill>
                  <a:schemeClr val="lt1"/>
                </a:solidFill>
                <a:latin typeface="Montserrat"/>
                <a:ea typeface="Montserrat"/>
                <a:cs typeface="Montserrat"/>
                <a:sym typeface="Montserrat"/>
              </a:rPr>
              <a:t>Asana</a:t>
            </a:r>
          </a:p>
        </p:txBody>
      </p:sp>
      <p:grpSp>
        <p:nvGrpSpPr>
          <p:cNvPr id="180" name="Shape 180"/>
          <p:cNvGrpSpPr/>
          <p:nvPr/>
        </p:nvGrpSpPr>
        <p:grpSpPr>
          <a:xfrm>
            <a:off x="912819" y="1610215"/>
            <a:ext cx="198899" cy="593656"/>
            <a:chOff x="777446" y="1610215"/>
            <a:chExt cx="198899" cy="593656"/>
          </a:xfrm>
        </p:grpSpPr>
        <p:cxnSp>
          <p:nvCxnSpPr>
            <p:cNvPr id="181" name="Shape 181"/>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82" name="Shape 182"/>
            <p:cNvSpPr/>
            <p:nvPr/>
          </p:nvSpPr>
          <p:spPr>
            <a:xfrm>
              <a:off x="777446" y="1610215"/>
              <a:ext cx="198899" cy="198899"/>
            </a:xfrm>
            <a:prstGeom prst="ellips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83" name="Shape 183"/>
          <p:cNvSpPr txBox="1"/>
          <p:nvPr>
            <p:ph idx="4294967295" type="body"/>
          </p:nvPr>
        </p:nvSpPr>
        <p:spPr>
          <a:xfrm>
            <a:off x="318375" y="374700"/>
            <a:ext cx="2242800" cy="906300"/>
          </a:xfrm>
          <a:prstGeom prst="rect">
            <a:avLst/>
          </a:prstGeom>
        </p:spPr>
        <p:txBody>
          <a:bodyPr anchorCtr="0" anchor="t" bIns="91425" lIns="91425" rIns="91425" tIns="91425">
            <a:noAutofit/>
          </a:bodyPr>
          <a:lstStyle/>
          <a:p>
            <a:pPr lvl="0">
              <a:spcBef>
                <a:spcPts val="0"/>
              </a:spcBef>
              <a:buNone/>
            </a:pPr>
            <a:r>
              <a:rPr lang="en" sz="1500">
                <a:solidFill>
                  <a:srgbClr val="4D4D4D"/>
                </a:solidFill>
                <a:highlight>
                  <a:srgbClr val="FFFFFF"/>
                </a:highlight>
                <a:latin typeface="Source Sans Pro"/>
                <a:ea typeface="Source Sans Pro"/>
                <a:cs typeface="Source Sans Pro"/>
                <a:sym typeface="Source Sans Pro"/>
              </a:rPr>
              <a:t>Each to-do list functions as its own project, with tasks listed underneath the project hierarchy.</a:t>
            </a:r>
          </a:p>
        </p:txBody>
      </p:sp>
      <p:sp>
        <p:nvSpPr>
          <p:cNvPr id="184" name="Shape 184"/>
          <p:cNvSpPr/>
          <p:nvPr/>
        </p:nvSpPr>
        <p:spPr>
          <a:xfrm>
            <a:off x="1817053" y="2199000"/>
            <a:ext cx="2051100" cy="745500"/>
          </a:xfrm>
          <a:prstGeom prst="chevron">
            <a:avLst>
              <a:gd fmla="val 50000" name="adj"/>
            </a:avLst>
          </a:prstGeom>
          <a:solidFill>
            <a:srgbClr val="0B5394"/>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85" name="Shape 185"/>
          <p:cNvSpPr txBox="1"/>
          <p:nvPr>
            <p:ph idx="4294967295" type="body"/>
          </p:nvPr>
        </p:nvSpPr>
        <p:spPr>
          <a:xfrm>
            <a:off x="2126316" y="2336550"/>
            <a:ext cx="1315499" cy="470400"/>
          </a:xfrm>
          <a:prstGeom prst="rect">
            <a:avLst/>
          </a:prstGeom>
        </p:spPr>
        <p:txBody>
          <a:bodyPr anchorCtr="0" anchor="ctr" bIns="91425" lIns="91425" rIns="91425" tIns="91425">
            <a:noAutofit/>
          </a:bodyPr>
          <a:lstStyle/>
          <a:p>
            <a:pPr lvl="0" algn="ctr">
              <a:lnSpc>
                <a:spcPct val="100000"/>
              </a:lnSpc>
              <a:spcBef>
                <a:spcPts val="0"/>
              </a:spcBef>
              <a:spcAft>
                <a:spcPts val="0"/>
              </a:spcAft>
              <a:buNone/>
            </a:pPr>
            <a:r>
              <a:rPr lang="en">
                <a:solidFill>
                  <a:schemeClr val="lt1"/>
                </a:solidFill>
                <a:latin typeface="Montserrat"/>
                <a:ea typeface="Montserrat"/>
                <a:cs typeface="Montserrat"/>
                <a:sym typeface="Montserrat"/>
              </a:rPr>
              <a:t>Jira</a:t>
            </a:r>
          </a:p>
        </p:txBody>
      </p:sp>
      <p:grpSp>
        <p:nvGrpSpPr>
          <p:cNvPr id="186" name="Shape 186"/>
          <p:cNvGrpSpPr/>
          <p:nvPr/>
        </p:nvGrpSpPr>
        <p:grpSpPr>
          <a:xfrm>
            <a:off x="2266282" y="2938957"/>
            <a:ext cx="198899" cy="593655"/>
            <a:chOff x="2223534" y="2938957"/>
            <a:chExt cx="198899" cy="593655"/>
          </a:xfrm>
        </p:grpSpPr>
        <p:cxnSp>
          <p:nvCxnSpPr>
            <p:cNvPr id="187" name="Shape 187"/>
            <p:cNvCxnSpPr/>
            <p:nvPr/>
          </p:nvCxnSpPr>
          <p:spPr>
            <a:xfrm rot="10800000">
              <a:off x="2322996" y="2938957"/>
              <a:ext cx="0" cy="554700"/>
            </a:xfrm>
            <a:prstGeom prst="straightConnector1">
              <a:avLst/>
            </a:prstGeom>
            <a:noFill/>
            <a:ln cap="flat" cmpd="sng" w="9525">
              <a:solidFill>
                <a:schemeClr val="dk2"/>
              </a:solidFill>
              <a:prstDash val="solid"/>
              <a:round/>
              <a:headEnd len="med" w="med" type="none"/>
              <a:tailEnd len="med" w="med" type="none"/>
            </a:ln>
          </p:spPr>
        </p:cxnSp>
        <p:sp>
          <p:nvSpPr>
            <p:cNvPr id="188" name="Shape 188"/>
            <p:cNvSpPr/>
            <p:nvPr/>
          </p:nvSpPr>
          <p:spPr>
            <a:xfrm flipH="1" rot="10800000">
              <a:off x="2223534" y="3333713"/>
              <a:ext cx="198899" cy="198899"/>
            </a:xfrm>
            <a:prstGeom prst="ellips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89" name="Shape 189"/>
          <p:cNvSpPr txBox="1"/>
          <p:nvPr>
            <p:ph idx="4294967295" type="body"/>
          </p:nvPr>
        </p:nvSpPr>
        <p:spPr>
          <a:xfrm>
            <a:off x="1111725" y="3757725"/>
            <a:ext cx="2946900" cy="906300"/>
          </a:xfrm>
          <a:prstGeom prst="rect">
            <a:avLst/>
          </a:prstGeom>
        </p:spPr>
        <p:txBody>
          <a:bodyPr anchorCtr="0" anchor="t" bIns="91425" lIns="91425" rIns="91425" tIns="91425">
            <a:noAutofit/>
          </a:bodyPr>
          <a:lstStyle/>
          <a:p>
            <a:pPr lvl="0">
              <a:spcBef>
                <a:spcPts val="0"/>
              </a:spcBef>
              <a:buNone/>
            </a:pPr>
            <a:r>
              <a:rPr lang="en" sz="1500">
                <a:solidFill>
                  <a:srgbClr val="545454"/>
                </a:solidFill>
                <a:highlight>
                  <a:srgbClr val="FFFFFF"/>
                </a:highlight>
                <a:latin typeface="Source Sans Pro"/>
                <a:ea typeface="Source Sans Pro"/>
                <a:cs typeface="Source Sans Pro"/>
                <a:sym typeface="Source Sans Pro"/>
              </a:rPr>
              <a:t>Enterprise issue tracker; </a:t>
            </a:r>
            <a:r>
              <a:rPr lang="en" sz="1500">
                <a:solidFill>
                  <a:srgbClr val="505F79"/>
                </a:solidFill>
                <a:highlight>
                  <a:srgbClr val="FFFFFF"/>
                </a:highlight>
                <a:latin typeface="Source Sans Pro"/>
                <a:ea typeface="Source Sans Pro"/>
                <a:cs typeface="Source Sans Pro"/>
                <a:sym typeface="Source Sans Pro"/>
              </a:rPr>
              <a:t>Creates user stories and issues, plan sprints, and distribute tasks across software team</a:t>
            </a:r>
            <a:r>
              <a:rPr lang="en" sz="1500">
                <a:solidFill>
                  <a:srgbClr val="000000"/>
                </a:solidFill>
                <a:highlight>
                  <a:srgbClr val="FFFFFF"/>
                </a:highlight>
                <a:latin typeface="Source Sans Pro"/>
                <a:ea typeface="Source Sans Pro"/>
                <a:cs typeface="Source Sans Pro"/>
                <a:sym typeface="Source Sans Pro"/>
              </a:rPr>
              <a:t>. </a:t>
            </a:r>
          </a:p>
        </p:txBody>
      </p:sp>
      <p:sp>
        <p:nvSpPr>
          <p:cNvPr id="190" name="Shape 190"/>
          <p:cNvSpPr/>
          <p:nvPr/>
        </p:nvSpPr>
        <p:spPr>
          <a:xfrm>
            <a:off x="3471973" y="2199000"/>
            <a:ext cx="2051100" cy="745500"/>
          </a:xfrm>
          <a:prstGeom prst="chevron">
            <a:avLst>
              <a:gd fmla="val 50000" name="adj"/>
            </a:avLst>
          </a:prstGeom>
          <a:solidFill>
            <a:srgbClr val="0B5394"/>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91" name="Shape 191"/>
          <p:cNvSpPr txBox="1"/>
          <p:nvPr>
            <p:ph idx="4294967295" type="body"/>
          </p:nvPr>
        </p:nvSpPr>
        <p:spPr>
          <a:xfrm>
            <a:off x="3767754" y="2336550"/>
            <a:ext cx="1315499" cy="470400"/>
          </a:xfrm>
          <a:prstGeom prst="rect">
            <a:avLst/>
          </a:prstGeom>
        </p:spPr>
        <p:txBody>
          <a:bodyPr anchorCtr="0" anchor="ctr" bIns="91425" lIns="91425" rIns="91425" tIns="91425">
            <a:noAutofit/>
          </a:bodyPr>
          <a:lstStyle/>
          <a:p>
            <a:pPr lvl="0" algn="ctr">
              <a:lnSpc>
                <a:spcPct val="100000"/>
              </a:lnSpc>
              <a:spcBef>
                <a:spcPts val="0"/>
              </a:spcBef>
              <a:spcAft>
                <a:spcPts val="0"/>
              </a:spcAft>
              <a:buNone/>
            </a:pPr>
            <a:r>
              <a:rPr lang="en">
                <a:solidFill>
                  <a:schemeClr val="lt1"/>
                </a:solidFill>
                <a:latin typeface="Montserrat"/>
                <a:ea typeface="Montserrat"/>
                <a:cs typeface="Montserrat"/>
                <a:sym typeface="Montserrat"/>
              </a:rPr>
              <a:t>Trello</a:t>
            </a:r>
          </a:p>
        </p:txBody>
      </p:sp>
      <p:grpSp>
        <p:nvGrpSpPr>
          <p:cNvPr id="192" name="Shape 192"/>
          <p:cNvGrpSpPr/>
          <p:nvPr/>
        </p:nvGrpSpPr>
        <p:grpSpPr>
          <a:xfrm>
            <a:off x="4058732" y="1610215"/>
            <a:ext cx="198899" cy="593656"/>
            <a:chOff x="3918083" y="1610215"/>
            <a:chExt cx="198899" cy="593656"/>
          </a:xfrm>
        </p:grpSpPr>
        <p:cxnSp>
          <p:nvCxnSpPr>
            <p:cNvPr id="193" name="Shape 193"/>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94" name="Shape 194"/>
            <p:cNvSpPr/>
            <p:nvPr/>
          </p:nvSpPr>
          <p:spPr>
            <a:xfrm>
              <a:off x="3918083" y="1610215"/>
              <a:ext cx="198899" cy="198899"/>
            </a:xfrm>
            <a:prstGeom prst="ellips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95" name="Shape 195"/>
          <p:cNvSpPr txBox="1"/>
          <p:nvPr>
            <p:ph idx="4294967295" type="body"/>
          </p:nvPr>
        </p:nvSpPr>
        <p:spPr>
          <a:xfrm>
            <a:off x="3304094" y="374700"/>
            <a:ext cx="2242800" cy="906300"/>
          </a:xfrm>
          <a:prstGeom prst="rect">
            <a:avLst/>
          </a:prstGeom>
        </p:spPr>
        <p:txBody>
          <a:bodyPr anchorCtr="0" anchor="t" bIns="91425" lIns="91425" rIns="91425" tIns="91425">
            <a:noAutofit/>
          </a:bodyPr>
          <a:lstStyle/>
          <a:p>
            <a:pPr lvl="0">
              <a:spcBef>
                <a:spcPts val="0"/>
              </a:spcBef>
              <a:buNone/>
            </a:pPr>
            <a:r>
              <a:rPr lang="en" sz="1500">
                <a:solidFill>
                  <a:srgbClr val="4D4D4D"/>
                </a:solidFill>
                <a:highlight>
                  <a:srgbClr val="FFFFFF"/>
                </a:highlight>
                <a:latin typeface="Source Sans Pro"/>
                <a:ea typeface="Source Sans Pro"/>
                <a:cs typeface="Source Sans Pro"/>
                <a:sym typeface="Source Sans Pro"/>
              </a:rPr>
              <a:t>Trello offers a digital board to create, organize and prioritize actions. </a:t>
            </a:r>
          </a:p>
        </p:txBody>
      </p:sp>
      <p:sp>
        <p:nvSpPr>
          <p:cNvPr id="196" name="Shape 196"/>
          <p:cNvSpPr/>
          <p:nvPr/>
        </p:nvSpPr>
        <p:spPr>
          <a:xfrm>
            <a:off x="5126899" y="2199000"/>
            <a:ext cx="2319600" cy="745500"/>
          </a:xfrm>
          <a:prstGeom prst="chevron">
            <a:avLst>
              <a:gd fmla="val 50000" name="adj"/>
            </a:avLst>
          </a:prstGeom>
          <a:solidFill>
            <a:srgbClr val="0B5394"/>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197" name="Shape 197"/>
          <p:cNvSpPr txBox="1"/>
          <p:nvPr>
            <p:ph idx="4294967295" type="body"/>
          </p:nvPr>
        </p:nvSpPr>
        <p:spPr>
          <a:xfrm>
            <a:off x="5416699" y="2336550"/>
            <a:ext cx="1315499" cy="470400"/>
          </a:xfrm>
          <a:prstGeom prst="rect">
            <a:avLst/>
          </a:prstGeom>
        </p:spPr>
        <p:txBody>
          <a:bodyPr anchorCtr="0" anchor="ctr" bIns="91425" lIns="91425" rIns="91425" tIns="91425">
            <a:noAutofit/>
          </a:bodyPr>
          <a:lstStyle/>
          <a:p>
            <a:pPr lvl="0" algn="ctr">
              <a:lnSpc>
                <a:spcPct val="100000"/>
              </a:lnSpc>
              <a:spcBef>
                <a:spcPts val="0"/>
              </a:spcBef>
              <a:spcAft>
                <a:spcPts val="0"/>
              </a:spcAft>
              <a:buNone/>
            </a:pPr>
            <a:r>
              <a:rPr lang="en" sz="1700">
                <a:solidFill>
                  <a:schemeClr val="lt1"/>
                </a:solidFill>
                <a:latin typeface="Montserrat"/>
                <a:ea typeface="Montserrat"/>
                <a:cs typeface="Montserrat"/>
                <a:sym typeface="Montserrat"/>
              </a:rPr>
              <a:t>Basecamp</a:t>
            </a:r>
          </a:p>
        </p:txBody>
      </p:sp>
      <p:grpSp>
        <p:nvGrpSpPr>
          <p:cNvPr id="198" name="Shape 198"/>
          <p:cNvGrpSpPr/>
          <p:nvPr/>
        </p:nvGrpSpPr>
        <p:grpSpPr>
          <a:xfrm>
            <a:off x="5973069" y="2938957"/>
            <a:ext cx="198899" cy="593655"/>
            <a:chOff x="5958946" y="2938957"/>
            <a:chExt cx="198899" cy="593655"/>
          </a:xfrm>
        </p:grpSpPr>
        <p:cxnSp>
          <p:nvCxnSpPr>
            <p:cNvPr id="199" name="Shape 199"/>
            <p:cNvCxnSpPr/>
            <p:nvPr/>
          </p:nvCxnSpPr>
          <p:spPr>
            <a:xfrm rot="10800000">
              <a:off x="6058408" y="2938957"/>
              <a:ext cx="0" cy="554700"/>
            </a:xfrm>
            <a:prstGeom prst="straightConnector1">
              <a:avLst/>
            </a:prstGeom>
            <a:noFill/>
            <a:ln cap="flat" cmpd="sng" w="9525">
              <a:solidFill>
                <a:schemeClr val="dk2"/>
              </a:solidFill>
              <a:prstDash val="solid"/>
              <a:round/>
              <a:headEnd len="med" w="med" type="none"/>
              <a:tailEnd len="med" w="med" type="none"/>
            </a:ln>
          </p:spPr>
        </p:cxnSp>
        <p:sp>
          <p:nvSpPr>
            <p:cNvPr id="200" name="Shape 200"/>
            <p:cNvSpPr/>
            <p:nvPr/>
          </p:nvSpPr>
          <p:spPr>
            <a:xfrm flipH="1" rot="10800000">
              <a:off x="5958946" y="3333713"/>
              <a:ext cx="198899" cy="198899"/>
            </a:xfrm>
            <a:prstGeom prst="ellips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01" name="Shape 201"/>
          <p:cNvSpPr txBox="1"/>
          <p:nvPr>
            <p:ph idx="4294967295" type="body"/>
          </p:nvPr>
        </p:nvSpPr>
        <p:spPr>
          <a:xfrm>
            <a:off x="5126899" y="3757725"/>
            <a:ext cx="3020399" cy="906300"/>
          </a:xfrm>
          <a:prstGeom prst="rect">
            <a:avLst/>
          </a:prstGeom>
        </p:spPr>
        <p:txBody>
          <a:bodyPr anchorCtr="0" anchor="t" bIns="91425" lIns="91425" rIns="91425" tIns="91425">
            <a:noAutofit/>
          </a:bodyPr>
          <a:lstStyle/>
          <a:p>
            <a:pPr lvl="0" rtl="0" algn="ctr">
              <a:lnSpc>
                <a:spcPct val="125000"/>
              </a:lnSpc>
              <a:spcBef>
                <a:spcPts val="0"/>
              </a:spcBef>
              <a:spcAft>
                <a:spcPts val="400"/>
              </a:spcAft>
              <a:buNone/>
            </a:pPr>
            <a:r>
              <a:rPr lang="en" sz="1500">
                <a:solidFill>
                  <a:srgbClr val="283C46"/>
                </a:solidFill>
                <a:latin typeface="Source Sans Pro"/>
                <a:ea typeface="Source Sans Pro"/>
                <a:cs typeface="Source Sans Pro"/>
                <a:sym typeface="Source Sans Pro"/>
              </a:rPr>
              <a:t>Basecamp organizes your projects, internal communications, and client work </a:t>
            </a:r>
            <a:r>
              <a:rPr i="1" lang="en" sz="1500">
                <a:solidFill>
                  <a:srgbClr val="283C46"/>
                </a:solidFill>
                <a:latin typeface="Source Sans Pro"/>
                <a:ea typeface="Source Sans Pro"/>
                <a:cs typeface="Source Sans Pro"/>
                <a:sym typeface="Source Sans Pro"/>
              </a:rPr>
              <a:t>in one place</a:t>
            </a:r>
            <a:r>
              <a:rPr lang="en" sz="1500">
                <a:solidFill>
                  <a:srgbClr val="283C46"/>
                </a:solidFill>
                <a:latin typeface="Source Sans Pro"/>
                <a:ea typeface="Source Sans Pro"/>
                <a:cs typeface="Source Sans Pro"/>
                <a:sym typeface="Source Sans Pro"/>
              </a:rPr>
              <a:t> so you have a </a:t>
            </a:r>
            <a:r>
              <a:rPr i="1" lang="en" sz="1500">
                <a:solidFill>
                  <a:srgbClr val="283C46"/>
                </a:solidFill>
                <a:latin typeface="Source Sans Pro"/>
                <a:ea typeface="Source Sans Pro"/>
                <a:cs typeface="Source Sans Pro"/>
                <a:sym typeface="Source Sans Pro"/>
              </a:rPr>
              <a:t>central source of truth</a:t>
            </a:r>
            <a:r>
              <a:rPr lang="en" sz="1500">
                <a:solidFill>
                  <a:srgbClr val="283C46"/>
                </a:solidFill>
                <a:latin typeface="Source Sans Pro"/>
                <a:ea typeface="Source Sans Pro"/>
                <a:cs typeface="Source Sans Pro"/>
                <a:sym typeface="Source Sans Pro"/>
              </a:rPr>
              <a:t>.</a:t>
            </a:r>
          </a:p>
          <a:p>
            <a:pPr lvl="0">
              <a:spcBef>
                <a:spcPts val="0"/>
              </a:spcBef>
              <a:buNone/>
            </a:pPr>
            <a:r>
              <a:t/>
            </a:r>
            <a:endParaRPr sz="1600"/>
          </a:p>
        </p:txBody>
      </p:sp>
      <p:sp>
        <p:nvSpPr>
          <p:cNvPr id="202" name="Shape 202"/>
          <p:cNvSpPr/>
          <p:nvPr/>
        </p:nvSpPr>
        <p:spPr>
          <a:xfrm>
            <a:off x="6781813" y="2199000"/>
            <a:ext cx="2051100" cy="745500"/>
          </a:xfrm>
          <a:prstGeom prst="chevron">
            <a:avLst>
              <a:gd fmla="val 50000" name="adj"/>
            </a:avLst>
          </a:prstGeom>
          <a:solidFill>
            <a:srgbClr val="0B5394"/>
          </a:solidFill>
          <a:ln cap="flat" cmpd="sng" w="9525">
            <a:solidFill>
              <a:schemeClr val="lt1"/>
            </a:solidFill>
            <a:prstDash val="solid"/>
            <a:round/>
            <a:headEnd len="med" w="med" type="none"/>
            <a:tailEnd len="med" w="med" type="none"/>
          </a:ln>
        </p:spPr>
        <p:txBody>
          <a:bodyPr anchorCtr="0" anchor="ctr" bIns="121875" lIns="121875" rIns="121875" tIns="121875">
            <a:noAutofit/>
          </a:bodyPr>
          <a:lstStyle/>
          <a:p>
            <a:pPr lvl="0">
              <a:spcBef>
                <a:spcPts val="0"/>
              </a:spcBef>
              <a:buNone/>
            </a:pPr>
            <a:r>
              <a:t/>
            </a:r>
            <a:endParaRPr/>
          </a:p>
        </p:txBody>
      </p:sp>
      <p:sp>
        <p:nvSpPr>
          <p:cNvPr id="203" name="Shape 203"/>
          <p:cNvSpPr txBox="1"/>
          <p:nvPr>
            <p:ph idx="4294967295" type="body"/>
          </p:nvPr>
        </p:nvSpPr>
        <p:spPr>
          <a:xfrm>
            <a:off x="7111511" y="2336550"/>
            <a:ext cx="1315499" cy="470400"/>
          </a:xfrm>
          <a:prstGeom prst="rect">
            <a:avLst/>
          </a:prstGeom>
        </p:spPr>
        <p:txBody>
          <a:bodyPr anchorCtr="0" anchor="ctr" bIns="91425" lIns="91425" rIns="91425" tIns="91425">
            <a:noAutofit/>
          </a:bodyPr>
          <a:lstStyle/>
          <a:p>
            <a:pPr lvl="0" algn="ctr">
              <a:lnSpc>
                <a:spcPct val="100000"/>
              </a:lnSpc>
              <a:spcBef>
                <a:spcPts val="0"/>
              </a:spcBef>
              <a:spcAft>
                <a:spcPts val="0"/>
              </a:spcAft>
              <a:buNone/>
            </a:pPr>
            <a:r>
              <a:rPr lang="en">
                <a:solidFill>
                  <a:schemeClr val="lt1"/>
                </a:solidFill>
                <a:latin typeface="Montserrat"/>
                <a:ea typeface="Montserrat"/>
                <a:cs typeface="Montserrat"/>
                <a:sym typeface="Montserrat"/>
              </a:rPr>
              <a:t>Podio</a:t>
            </a:r>
          </a:p>
        </p:txBody>
      </p:sp>
      <p:grpSp>
        <p:nvGrpSpPr>
          <p:cNvPr id="204" name="Shape 204"/>
          <p:cNvGrpSpPr/>
          <p:nvPr/>
        </p:nvGrpSpPr>
        <p:grpSpPr>
          <a:xfrm>
            <a:off x="7669807" y="1610215"/>
            <a:ext cx="198899" cy="593656"/>
            <a:chOff x="3918083" y="1610215"/>
            <a:chExt cx="198899" cy="593656"/>
          </a:xfrm>
        </p:grpSpPr>
        <p:cxnSp>
          <p:nvCxnSpPr>
            <p:cNvPr id="205" name="Shape 205"/>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206" name="Shape 206"/>
            <p:cNvSpPr/>
            <p:nvPr/>
          </p:nvSpPr>
          <p:spPr>
            <a:xfrm>
              <a:off x="3918083" y="1610215"/>
              <a:ext cx="198899" cy="198899"/>
            </a:xfrm>
            <a:prstGeom prst="ellips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07" name="Shape 207"/>
          <p:cNvSpPr txBox="1"/>
          <p:nvPr>
            <p:ph idx="4294967295" type="body"/>
          </p:nvPr>
        </p:nvSpPr>
        <p:spPr>
          <a:xfrm>
            <a:off x="6501374" y="251250"/>
            <a:ext cx="2427300" cy="906300"/>
          </a:xfrm>
          <a:prstGeom prst="rect">
            <a:avLst/>
          </a:prstGeom>
        </p:spPr>
        <p:txBody>
          <a:bodyPr anchorCtr="0" anchor="t" bIns="91425" lIns="91425" rIns="91425" tIns="91425">
            <a:noAutofit/>
          </a:bodyPr>
          <a:lstStyle/>
          <a:p>
            <a:pPr lvl="0">
              <a:spcBef>
                <a:spcPts val="0"/>
              </a:spcBef>
              <a:buNone/>
            </a:pPr>
            <a:r>
              <a:rPr lang="en" sz="1500">
                <a:solidFill>
                  <a:srgbClr val="444444"/>
                </a:solidFill>
                <a:highlight>
                  <a:srgbClr val="FFFFFF"/>
                </a:highlight>
                <a:latin typeface="Source Sans Pro"/>
                <a:ea typeface="Source Sans Pro"/>
                <a:cs typeface="Source Sans Pro"/>
                <a:sym typeface="Source Sans Pro"/>
              </a:rPr>
              <a:t>Gets everything related to a job on one page, instantly makes collaboration easier, all updates are in real time.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265500" y="1649300"/>
            <a:ext cx="4045200" cy="1707000"/>
          </a:xfrm>
          <a:prstGeom prst="rect">
            <a:avLst/>
          </a:prstGeom>
        </p:spPr>
        <p:txBody>
          <a:bodyPr anchorCtr="0" anchor="ctr" bIns="91425" lIns="91425" rIns="91425" tIns="91425">
            <a:noAutofit/>
          </a:bodyPr>
          <a:lstStyle/>
          <a:p>
            <a:pPr lvl="0">
              <a:spcBef>
                <a:spcPts val="0"/>
              </a:spcBef>
              <a:buNone/>
            </a:pPr>
            <a:r>
              <a:rPr lang="en">
                <a:latin typeface="Montserrat"/>
                <a:ea typeface="Montserrat"/>
                <a:cs typeface="Montserrat"/>
                <a:sym typeface="Montserrat"/>
              </a:rPr>
              <a:t>Audience</a:t>
            </a:r>
          </a:p>
        </p:txBody>
      </p:sp>
      <p:sp>
        <p:nvSpPr>
          <p:cNvPr id="82" name="Shape 82"/>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355600" lvl="0" marL="457200">
              <a:spcBef>
                <a:spcPts val="0"/>
              </a:spcBef>
              <a:buSzPct val="100000"/>
              <a:buFont typeface="Source Sans Pro"/>
              <a:buNone/>
            </a:pPr>
            <a:r>
              <a:rPr lang="en" sz="2000">
                <a:latin typeface="Source Sans Pro"/>
                <a:ea typeface="Source Sans Pro"/>
                <a:cs typeface="Source Sans Pro"/>
                <a:sym typeface="Source Sans Pro"/>
              </a:rPr>
              <a:t>You</a:t>
            </a:r>
          </a:p>
          <a:p>
            <a:pPr indent="-355600" lvl="0" marL="457200">
              <a:spcBef>
                <a:spcPts val="0"/>
              </a:spcBef>
              <a:buSzPct val="100000"/>
              <a:buFont typeface="Source Sans Pro"/>
              <a:buNone/>
            </a:pPr>
            <a:r>
              <a:rPr lang="en" sz="2000">
                <a:latin typeface="Source Sans Pro"/>
                <a:ea typeface="Source Sans Pro"/>
                <a:cs typeface="Source Sans Pro"/>
                <a:sym typeface="Source Sans Pro"/>
              </a:rPr>
              <a:t>Me</a:t>
            </a:r>
          </a:p>
          <a:p>
            <a:pPr indent="-355600" lvl="0" marL="457200">
              <a:spcBef>
                <a:spcPts val="0"/>
              </a:spcBef>
              <a:buSzPct val="100000"/>
              <a:buFont typeface="Source Sans Pro"/>
              <a:buNone/>
            </a:pPr>
            <a:r>
              <a:rPr lang="en" sz="2000">
                <a:latin typeface="Source Sans Pro"/>
                <a:ea typeface="Source Sans Pro"/>
                <a:cs typeface="Source Sans Pro"/>
                <a:sym typeface="Source Sans Pro"/>
              </a:rPr>
              <a:t>Everyone in this room</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Shape 212"/>
          <p:cNvPicPr preferRelativeResize="0"/>
          <p:nvPr/>
        </p:nvPicPr>
        <p:blipFill>
          <a:blip r:embed="rId3">
            <a:alphaModFix/>
          </a:blip>
          <a:stretch>
            <a:fillRect/>
          </a:stretch>
        </p:blipFill>
        <p:spPr>
          <a:xfrm>
            <a:off x="381999" y="225350"/>
            <a:ext cx="8514424" cy="4768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Shape 217"/>
          <p:cNvPicPr preferRelativeResize="0"/>
          <p:nvPr/>
        </p:nvPicPr>
        <p:blipFill>
          <a:blip r:embed="rId3">
            <a:alphaModFix/>
          </a:blip>
          <a:stretch>
            <a:fillRect/>
          </a:stretch>
        </p:blipFill>
        <p:spPr>
          <a:xfrm>
            <a:off x="134470" y="0"/>
            <a:ext cx="8875056" cy="51434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Shape 222"/>
          <p:cNvPicPr preferRelativeResize="0"/>
          <p:nvPr/>
        </p:nvPicPr>
        <p:blipFill>
          <a:blip r:embed="rId3">
            <a:alphaModFix/>
          </a:blip>
          <a:stretch>
            <a:fillRect/>
          </a:stretch>
        </p:blipFill>
        <p:spPr>
          <a:xfrm>
            <a:off x="267673" y="115975"/>
            <a:ext cx="8811925" cy="50275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a:blip r:embed="rId3">
            <a:alphaModFix/>
          </a:blip>
          <a:stretch>
            <a:fillRect/>
          </a:stretch>
        </p:blipFill>
        <p:spPr>
          <a:xfrm>
            <a:off x="143625" y="175950"/>
            <a:ext cx="8837174" cy="485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368350" y="145812"/>
            <a:ext cx="8565700" cy="4851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lang="en">
                <a:latin typeface="Montserrat"/>
                <a:ea typeface="Montserrat"/>
                <a:cs typeface="Montserrat"/>
                <a:sym typeface="Montserrat"/>
              </a:rPr>
              <a:t>Our task-ship with Asana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41" name="Shape 241"/>
        <p:cNvGrpSpPr/>
        <p:nvPr/>
      </p:nvGrpSpPr>
      <p:grpSpPr>
        <a:xfrm>
          <a:off x="0" y="0"/>
          <a:ext cx="0" cy="0"/>
          <a:chOff x="0" y="0"/>
          <a:chExt cx="0" cy="0"/>
        </a:xfrm>
      </p:grpSpPr>
      <p:sp>
        <p:nvSpPr>
          <p:cNvPr id="242" name="Shape 24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Why we use Asana</a:t>
            </a:r>
          </a:p>
        </p:txBody>
      </p:sp>
      <p:sp>
        <p:nvSpPr>
          <p:cNvPr id="243" name="Shape 24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500"/>
              </a:spcAft>
              <a:buClr>
                <a:srgbClr val="222222"/>
              </a:buClr>
              <a:buSzPct val="100000"/>
              <a:buFont typeface="Source Sans Pro"/>
              <a:buChar char="★"/>
            </a:pPr>
            <a:r>
              <a:rPr lang="en" sz="2000">
                <a:solidFill>
                  <a:srgbClr val="222222"/>
                </a:solidFill>
                <a:latin typeface="Source Sans Pro"/>
                <a:ea typeface="Source Sans Pro"/>
                <a:cs typeface="Source Sans Pro"/>
                <a:sym typeface="Source Sans Pro"/>
              </a:rPr>
              <a:t>To shed some background about this product’s roots, Asana was founded by Facebook co-founder Dustin Moskovitz and engineer Justin Rosenstein, after they both left Facebook in 2008.</a:t>
            </a:r>
          </a:p>
          <a:p>
            <a:pPr indent="-355600" lvl="0" marL="457200" rtl="0">
              <a:lnSpc>
                <a:spcPct val="115000"/>
              </a:lnSpc>
              <a:spcBef>
                <a:spcPts val="0"/>
              </a:spcBef>
              <a:spcAft>
                <a:spcPts val="1100"/>
              </a:spcAft>
              <a:buClr>
                <a:srgbClr val="222222"/>
              </a:buClr>
              <a:buSzPct val="100000"/>
              <a:buFont typeface="Source Sans Pro"/>
              <a:buChar char="★"/>
            </a:pPr>
            <a:r>
              <a:rPr lang="en" sz="2000">
                <a:solidFill>
                  <a:srgbClr val="222222"/>
                </a:solidFill>
                <a:latin typeface="Source Sans Pro"/>
                <a:ea typeface="Source Sans Pro"/>
                <a:cs typeface="Source Sans Pro"/>
                <a:sym typeface="Source Sans Pro"/>
              </a:rPr>
              <a:t>Ultimately, we started using this application and found it useful, and we are therefore sharing our views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47" name="Shape 247"/>
        <p:cNvGrpSpPr/>
        <p:nvPr/>
      </p:nvGrpSpPr>
      <p:grpSpPr>
        <a:xfrm>
          <a:off x="0" y="0"/>
          <a:ext cx="0" cy="0"/>
          <a:chOff x="0" y="0"/>
          <a:chExt cx="0" cy="0"/>
        </a:xfrm>
      </p:grpSpPr>
      <p:sp>
        <p:nvSpPr>
          <p:cNvPr id="248" name="Shape 24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000">
                <a:latin typeface="Montserrat"/>
                <a:ea typeface="Montserrat"/>
                <a:cs typeface="Montserrat"/>
                <a:sym typeface="Montserrat"/>
              </a:rPr>
              <a:t>Random Fun Fact 2</a:t>
            </a:r>
          </a:p>
        </p:txBody>
      </p:sp>
      <p:sp>
        <p:nvSpPr>
          <p:cNvPr id="249" name="Shape 24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500"/>
              </a:spcAft>
              <a:buClr>
                <a:srgbClr val="333333"/>
              </a:buClr>
              <a:buSzPct val="100000"/>
              <a:buFont typeface="Source Sans Pro"/>
              <a:buChar char="★"/>
            </a:pPr>
            <a:r>
              <a:rPr lang="en" sz="2000">
                <a:solidFill>
                  <a:srgbClr val="333333"/>
                </a:solidFill>
                <a:latin typeface="Source Sans Pro"/>
                <a:ea typeface="Source Sans Pro"/>
                <a:cs typeface="Source Sans Pro"/>
                <a:sym typeface="Source Sans Pro"/>
              </a:rPr>
              <a:t>Did you know that ‘asana’ is a yoga term that in direct translation means ‘seat’?</a:t>
            </a:r>
          </a:p>
          <a:p>
            <a:pPr indent="-355600" lvl="0" marL="457200" rtl="0">
              <a:lnSpc>
                <a:spcPct val="115000"/>
              </a:lnSpc>
              <a:spcBef>
                <a:spcPts val="0"/>
              </a:spcBef>
              <a:spcAft>
                <a:spcPts val="1500"/>
              </a:spcAft>
              <a:buClr>
                <a:srgbClr val="333333"/>
              </a:buClr>
              <a:buSzPct val="100000"/>
              <a:buFont typeface="Source Sans Pro"/>
              <a:buChar char="★"/>
            </a:pPr>
            <a:r>
              <a:rPr lang="en" sz="2000">
                <a:solidFill>
                  <a:srgbClr val="333333"/>
                </a:solidFill>
                <a:latin typeface="Source Sans Pro"/>
                <a:ea typeface="Source Sans Pro"/>
                <a:cs typeface="Source Sans Pro"/>
                <a:sym typeface="Source Sans Pro"/>
              </a:rPr>
              <a:t>And here comes the common ground between a project management tool and a 1000-year-old spiritual tradition.</a:t>
            </a:r>
          </a:p>
          <a:p>
            <a:pPr indent="-355600" lvl="0" marL="457200" rtl="0">
              <a:lnSpc>
                <a:spcPct val="115000"/>
              </a:lnSpc>
              <a:spcBef>
                <a:spcPts val="0"/>
              </a:spcBef>
              <a:spcAft>
                <a:spcPts val="1500"/>
              </a:spcAft>
              <a:buClr>
                <a:srgbClr val="333333"/>
              </a:buClr>
              <a:buSzPct val="100000"/>
              <a:buFont typeface="Source Sans Pro"/>
              <a:buChar char="★"/>
            </a:pPr>
            <a:r>
              <a:rPr lang="en" sz="2000">
                <a:solidFill>
                  <a:srgbClr val="333333"/>
                </a:solidFill>
                <a:latin typeface="Source Sans Pro"/>
                <a:ea typeface="Source Sans Pro"/>
                <a:cs typeface="Source Sans Pro"/>
                <a:sym typeface="Source Sans Pro"/>
              </a:rPr>
              <a:t>The Asana project manager is a work tool that allows you to be in a good place and get rid of hectic workflows, however heavy projects can be.</a:t>
            </a:r>
          </a:p>
          <a:p>
            <a:pPr lvl="0" rtl="0">
              <a:spcBef>
                <a:spcPts val="0"/>
              </a:spcBef>
              <a:buNone/>
            </a:pPr>
            <a:r>
              <a:t/>
            </a:r>
            <a:endParaRPr>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53" name="Shape 253"/>
        <p:cNvGrpSpPr/>
        <p:nvPr/>
      </p:nvGrpSpPr>
      <p:grpSpPr>
        <a:xfrm>
          <a:off x="0" y="0"/>
          <a:ext cx="0" cy="0"/>
          <a:chOff x="0" y="0"/>
          <a:chExt cx="0" cy="0"/>
        </a:xfrm>
      </p:grpSpPr>
      <p:sp>
        <p:nvSpPr>
          <p:cNvPr id="254" name="Shape 25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Random Fun Fact 2</a:t>
            </a:r>
          </a:p>
        </p:txBody>
      </p:sp>
      <p:sp>
        <p:nvSpPr>
          <p:cNvPr id="255" name="Shape 25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0"/>
              </a:spcBef>
              <a:buNone/>
            </a:pPr>
            <a:r>
              <a:t/>
            </a:r>
            <a:endParaRPr/>
          </a:p>
        </p:txBody>
      </p:sp>
      <p:pic>
        <p:nvPicPr>
          <p:cNvPr id="256" name="Shape 256"/>
          <p:cNvPicPr preferRelativeResize="0"/>
          <p:nvPr/>
        </p:nvPicPr>
        <p:blipFill>
          <a:blip r:embed="rId3">
            <a:alphaModFix/>
          </a:blip>
          <a:stretch>
            <a:fillRect/>
          </a:stretch>
        </p:blipFill>
        <p:spPr>
          <a:xfrm>
            <a:off x="272200" y="1730225"/>
            <a:ext cx="8621500" cy="3305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60" name="Shape 260"/>
        <p:cNvGrpSpPr/>
        <p:nvPr/>
      </p:nvGrpSpPr>
      <p:grpSpPr>
        <a:xfrm>
          <a:off x="0" y="0"/>
          <a:ext cx="0" cy="0"/>
          <a:chOff x="0" y="0"/>
          <a:chExt cx="0" cy="0"/>
        </a:xfrm>
      </p:grpSpPr>
      <p:sp>
        <p:nvSpPr>
          <p:cNvPr id="261" name="Shape 26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18588"/>
              </a:lnSpc>
              <a:spcBef>
                <a:spcPts val="800"/>
              </a:spcBef>
              <a:spcAft>
                <a:spcPts val="800"/>
              </a:spcAft>
              <a:buNone/>
            </a:pPr>
            <a:r>
              <a:rPr lang="en" sz="3000">
                <a:solidFill>
                  <a:srgbClr val="FFFFFF"/>
                </a:solidFill>
                <a:latin typeface="Montserrat"/>
                <a:ea typeface="Montserrat"/>
                <a:cs typeface="Montserrat"/>
                <a:sym typeface="Montserrat"/>
              </a:rPr>
              <a:t>The S</a:t>
            </a:r>
            <a:r>
              <a:rPr lang="en" sz="3000">
                <a:solidFill>
                  <a:srgbClr val="FFFFFF"/>
                </a:solidFill>
                <a:latin typeface="Montserrat"/>
                <a:ea typeface="Montserrat"/>
                <a:cs typeface="Montserrat"/>
                <a:sym typeface="Montserrat"/>
              </a:rPr>
              <a:t>tructure</a:t>
            </a:r>
          </a:p>
        </p:txBody>
      </p:sp>
      <p:sp>
        <p:nvSpPr>
          <p:cNvPr id="262" name="Shape 26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nSpc>
                <a:spcPct val="115000"/>
              </a:lnSpc>
              <a:spcBef>
                <a:spcPts val="0"/>
              </a:spcBef>
              <a:spcAft>
                <a:spcPts val="1500"/>
              </a:spcAft>
              <a:buNone/>
            </a:pPr>
            <a:r>
              <a:rPr lang="en" sz="2000">
                <a:solidFill>
                  <a:srgbClr val="222222"/>
                </a:solidFill>
                <a:highlight>
                  <a:srgbClr val="FFFFFF"/>
                </a:highlight>
                <a:latin typeface="Source Sans Pro"/>
                <a:ea typeface="Source Sans Pro"/>
                <a:cs typeface="Source Sans Pro"/>
                <a:sym typeface="Source Sans Pro"/>
              </a:rPr>
              <a:t>Basically, the Asana is structured into three shells:</a:t>
            </a:r>
          </a:p>
          <a:p>
            <a:pPr indent="-355600" lvl="0" marL="939800" rtl="0">
              <a:lnSpc>
                <a:spcPct val="115000"/>
              </a:lnSpc>
              <a:spcBef>
                <a:spcPts val="800"/>
              </a:spcBef>
              <a:spcAft>
                <a:spcPts val="800"/>
              </a:spcAft>
              <a:buClr>
                <a:srgbClr val="222222"/>
              </a:buClr>
              <a:buSzPct val="100000"/>
              <a:buFont typeface="Arial"/>
            </a:pPr>
            <a:r>
              <a:rPr b="1" lang="en" sz="2000">
                <a:solidFill>
                  <a:srgbClr val="222222"/>
                </a:solidFill>
                <a:latin typeface="Source Sans Pro"/>
                <a:ea typeface="Source Sans Pro"/>
                <a:cs typeface="Source Sans Pro"/>
                <a:sym typeface="Source Sans Pro"/>
              </a:rPr>
              <a:t>Workspaces:</a:t>
            </a:r>
            <a:r>
              <a:rPr lang="en" sz="2000">
                <a:solidFill>
                  <a:srgbClr val="222222"/>
                </a:solidFill>
                <a:latin typeface="Source Sans Pro"/>
                <a:ea typeface="Source Sans Pro"/>
                <a:cs typeface="Source Sans Pro"/>
                <a:sym typeface="Source Sans Pro"/>
              </a:rPr>
              <a:t>  The workspace is where you group various types of projects.  For example, in business you might have workspaces labeled sales or marketing, which holds projects related to all the sales and marketing projects.  Or, in your personal life, you might have Travel or Hobby workspaces, containing those relevant projects.    </a:t>
            </a:r>
          </a:p>
          <a:p>
            <a:pPr lvl="0" rtl="0">
              <a:lnSpc>
                <a:spcPct val="115000"/>
              </a:lnSpc>
              <a:spcBef>
                <a:spcPts val="0"/>
              </a:spcBef>
              <a:spcAft>
                <a:spcPts val="15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265500" y="1718250"/>
            <a:ext cx="4045199" cy="1707000"/>
          </a:xfrm>
          <a:prstGeom prst="rect">
            <a:avLst/>
          </a:prstGeom>
        </p:spPr>
        <p:txBody>
          <a:bodyPr anchorCtr="0" anchor="ctr" bIns="91425" lIns="91425" rIns="91425" tIns="91425">
            <a:noAutofit/>
          </a:bodyPr>
          <a:lstStyle/>
          <a:p>
            <a:pPr lvl="0">
              <a:spcBef>
                <a:spcPts val="0"/>
              </a:spcBef>
              <a:buNone/>
            </a:pPr>
            <a:r>
              <a:rPr lang="en">
                <a:latin typeface="Montserrat"/>
                <a:ea typeface="Montserrat"/>
                <a:cs typeface="Montserrat"/>
                <a:sym typeface="Montserrat"/>
              </a:rPr>
              <a:t>Materials</a:t>
            </a:r>
          </a:p>
        </p:txBody>
      </p:sp>
      <p:sp>
        <p:nvSpPr>
          <p:cNvPr id="88" name="Shape 88"/>
          <p:cNvSpPr txBox="1"/>
          <p:nvPr>
            <p:ph idx="2" type="body"/>
          </p:nvPr>
        </p:nvSpPr>
        <p:spPr>
          <a:xfrm>
            <a:off x="4939500" y="724200"/>
            <a:ext cx="3837000" cy="3695099"/>
          </a:xfrm>
          <a:prstGeom prst="rect">
            <a:avLst/>
          </a:prstGeom>
        </p:spPr>
        <p:txBody>
          <a:bodyPr anchorCtr="0" anchor="ctr" bIns="91425" lIns="91425" rIns="91425" tIns="91425">
            <a:noAutofit/>
          </a:bodyPr>
          <a:lstStyle/>
          <a:p>
            <a:pPr indent="-355600" lvl="0" marL="457200" rtl="0">
              <a:lnSpc>
                <a:spcPct val="115000"/>
              </a:lnSpc>
              <a:spcBef>
                <a:spcPts val="0"/>
              </a:spcBef>
              <a:buSzPct val="100000"/>
              <a:buFont typeface="Source Sans Pro"/>
            </a:pPr>
            <a:r>
              <a:rPr lang="en" sz="2000">
                <a:latin typeface="Source Sans Pro"/>
                <a:ea typeface="Source Sans Pro"/>
                <a:cs typeface="Source Sans Pro"/>
                <a:sym typeface="Source Sans Pro"/>
              </a:rPr>
              <a:t>Task management </a:t>
            </a:r>
          </a:p>
          <a:p>
            <a:pPr indent="-355600" lvl="0" marL="457200" rtl="0">
              <a:spcBef>
                <a:spcPts val="0"/>
              </a:spcBef>
              <a:buSzPct val="100000"/>
              <a:buFont typeface="Source Sans Pro"/>
            </a:pPr>
            <a:r>
              <a:rPr lang="en" sz="2000">
                <a:latin typeface="Source Sans Pro"/>
                <a:ea typeface="Source Sans Pro"/>
                <a:cs typeface="Source Sans Pro"/>
                <a:sym typeface="Source Sans Pro"/>
              </a:rPr>
              <a:t>Task Lifecycle</a:t>
            </a:r>
          </a:p>
          <a:p>
            <a:pPr indent="-355600" lvl="0" marL="457200" rtl="0">
              <a:lnSpc>
                <a:spcPct val="130000"/>
              </a:lnSpc>
              <a:spcBef>
                <a:spcPts val="0"/>
              </a:spcBef>
              <a:spcAft>
                <a:spcPts val="0"/>
              </a:spcAft>
              <a:buSzPct val="100000"/>
              <a:buFont typeface="Source Sans Pro"/>
            </a:pPr>
            <a:r>
              <a:rPr lang="en" sz="2000">
                <a:latin typeface="Source Sans Pro"/>
                <a:ea typeface="Source Sans Pro"/>
                <a:cs typeface="Source Sans Pro"/>
                <a:sym typeface="Source Sans Pro"/>
              </a:rPr>
              <a:t>The Eisenhower Decision Matrix</a:t>
            </a:r>
          </a:p>
          <a:p>
            <a:pPr indent="-355600" lvl="0" marL="457200" rtl="0">
              <a:lnSpc>
                <a:spcPct val="150000"/>
              </a:lnSpc>
              <a:spcBef>
                <a:spcPts val="800"/>
              </a:spcBef>
              <a:spcAft>
                <a:spcPts val="0"/>
              </a:spcAft>
              <a:buSzPct val="100000"/>
              <a:buFont typeface="Source Sans Pro"/>
            </a:pPr>
            <a:r>
              <a:rPr lang="en" sz="2000">
                <a:latin typeface="Source Sans Pro"/>
                <a:ea typeface="Source Sans Pro"/>
                <a:cs typeface="Source Sans Pro"/>
                <a:sym typeface="Source Sans Pro"/>
              </a:rPr>
              <a:t>Task Management Tools</a:t>
            </a:r>
          </a:p>
          <a:p>
            <a:pPr indent="-355600" lvl="0" marL="457200" rtl="0">
              <a:lnSpc>
                <a:spcPct val="150000"/>
              </a:lnSpc>
              <a:spcBef>
                <a:spcPts val="800"/>
              </a:spcBef>
              <a:spcAft>
                <a:spcPts val="0"/>
              </a:spcAft>
              <a:buSzPct val="100000"/>
              <a:buFont typeface="Source Sans Pro"/>
            </a:pPr>
            <a:r>
              <a:rPr lang="en" sz="2000">
                <a:latin typeface="Source Sans Pro"/>
                <a:ea typeface="Source Sans Pro"/>
                <a:cs typeface="Source Sans Pro"/>
                <a:sym typeface="Source Sans Pro"/>
              </a:rPr>
              <a:t>Why we use Asana</a:t>
            </a:r>
          </a:p>
          <a:p>
            <a:pPr lvl="0" rtl="0">
              <a:lnSpc>
                <a:spcPct val="115000"/>
              </a:lnSpc>
              <a:spcBef>
                <a:spcPts val="800"/>
              </a:spcBef>
              <a:spcAft>
                <a:spcPts val="0"/>
              </a:spcAft>
              <a:buNone/>
            </a:pPr>
            <a:r>
              <a:t/>
            </a:r>
            <a:endParaRPr sz="2000">
              <a:latin typeface="Montserrat"/>
              <a:ea typeface="Montserrat"/>
              <a:cs typeface="Montserrat"/>
              <a:sym typeface="Montserrat"/>
            </a:endParaRPr>
          </a:p>
          <a:p>
            <a:pPr lvl="0" rtl="0">
              <a:spcBef>
                <a:spcPts val="800"/>
              </a:spcBef>
              <a:spcAft>
                <a:spcPts val="0"/>
              </a:spcAft>
              <a:buNone/>
            </a:pPr>
            <a:r>
              <a:t/>
            </a:r>
            <a:endParaRPr sz="20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66" name="Shape 266"/>
        <p:cNvGrpSpPr/>
        <p:nvPr/>
      </p:nvGrpSpPr>
      <p:grpSpPr>
        <a:xfrm>
          <a:off x="0" y="0"/>
          <a:ext cx="0" cy="0"/>
          <a:chOff x="0" y="0"/>
          <a:chExt cx="0" cy="0"/>
        </a:xfrm>
      </p:grpSpPr>
      <p:sp>
        <p:nvSpPr>
          <p:cNvPr id="267" name="Shape 26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18588"/>
              </a:lnSpc>
              <a:spcBef>
                <a:spcPts val="800"/>
              </a:spcBef>
              <a:spcAft>
                <a:spcPts val="800"/>
              </a:spcAft>
              <a:buNone/>
            </a:pPr>
            <a:r>
              <a:rPr lang="en" sz="3000">
                <a:solidFill>
                  <a:srgbClr val="FFFFFF"/>
                </a:solidFill>
                <a:latin typeface="Montserrat"/>
                <a:ea typeface="Montserrat"/>
                <a:cs typeface="Montserrat"/>
                <a:sym typeface="Montserrat"/>
              </a:rPr>
              <a:t>The Structure</a:t>
            </a:r>
          </a:p>
        </p:txBody>
      </p:sp>
      <p:sp>
        <p:nvSpPr>
          <p:cNvPr id="268" name="Shape 268"/>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nSpc>
                <a:spcPct val="115000"/>
              </a:lnSpc>
              <a:spcBef>
                <a:spcPts val="0"/>
              </a:spcBef>
              <a:spcAft>
                <a:spcPts val="1500"/>
              </a:spcAft>
              <a:buNone/>
            </a:pPr>
            <a:r>
              <a:rPr lang="en" sz="2000">
                <a:solidFill>
                  <a:srgbClr val="222222"/>
                </a:solidFill>
                <a:highlight>
                  <a:srgbClr val="FFFFFF"/>
                </a:highlight>
                <a:latin typeface="Source Sans Pro"/>
                <a:ea typeface="Source Sans Pro"/>
                <a:cs typeface="Source Sans Pro"/>
                <a:sym typeface="Source Sans Pro"/>
              </a:rPr>
              <a:t>Basically, the Asana is structured into three shells:</a:t>
            </a:r>
          </a:p>
          <a:p>
            <a:pPr indent="-355600" lvl="0" marL="939800" rtl="0">
              <a:lnSpc>
                <a:spcPct val="115000"/>
              </a:lnSpc>
              <a:spcBef>
                <a:spcPts val="800"/>
              </a:spcBef>
              <a:spcAft>
                <a:spcPts val="800"/>
              </a:spcAft>
              <a:buClr>
                <a:srgbClr val="222222"/>
              </a:buClr>
              <a:buSzPct val="100000"/>
              <a:buFont typeface="Arial"/>
            </a:pPr>
            <a:r>
              <a:rPr b="1" lang="en" sz="2000">
                <a:solidFill>
                  <a:srgbClr val="222222"/>
                </a:solidFill>
                <a:latin typeface="Source Sans Pro"/>
                <a:ea typeface="Source Sans Pro"/>
                <a:cs typeface="Source Sans Pro"/>
                <a:sym typeface="Source Sans Pro"/>
              </a:rPr>
              <a:t>Projects:</a:t>
            </a:r>
            <a:r>
              <a:rPr lang="en" sz="2000">
                <a:solidFill>
                  <a:srgbClr val="222222"/>
                </a:solidFill>
                <a:latin typeface="Source Sans Pro"/>
                <a:ea typeface="Source Sans Pro"/>
                <a:cs typeface="Source Sans Pro"/>
                <a:sym typeface="Source Sans Pro"/>
              </a:rPr>
              <a:t>  The projects area is where all your tasks are listed, grouped, tagged and prioritized.</a:t>
            </a:r>
          </a:p>
          <a:p>
            <a:pPr indent="-355600" lvl="0" marL="939800" rtl="0">
              <a:lnSpc>
                <a:spcPct val="115000"/>
              </a:lnSpc>
              <a:spcBef>
                <a:spcPts val="800"/>
              </a:spcBef>
              <a:spcAft>
                <a:spcPts val="800"/>
              </a:spcAft>
              <a:buClr>
                <a:srgbClr val="222222"/>
              </a:buClr>
              <a:buSzPct val="100000"/>
              <a:buFont typeface="Arial"/>
            </a:pPr>
            <a:r>
              <a:rPr b="1" lang="en" sz="2000">
                <a:solidFill>
                  <a:srgbClr val="222222"/>
                </a:solidFill>
                <a:latin typeface="Source Sans Pro"/>
                <a:ea typeface="Source Sans Pro"/>
                <a:cs typeface="Source Sans Pro"/>
                <a:sym typeface="Source Sans Pro"/>
              </a:rPr>
              <a:t>Tasks:</a:t>
            </a:r>
            <a:r>
              <a:rPr lang="en" sz="2000">
                <a:solidFill>
                  <a:srgbClr val="222222"/>
                </a:solidFill>
                <a:latin typeface="Source Sans Pro"/>
                <a:ea typeface="Source Sans Pro"/>
                <a:cs typeface="Source Sans Pro"/>
                <a:sym typeface="Source Sans Pro"/>
              </a:rPr>
              <a:t> Tasks</a:t>
            </a:r>
            <a:r>
              <a:rPr b="1" lang="en" sz="2000">
                <a:solidFill>
                  <a:srgbClr val="222222"/>
                </a:solidFill>
                <a:latin typeface="Source Sans Pro"/>
                <a:ea typeface="Source Sans Pro"/>
                <a:cs typeface="Source Sans Pro"/>
                <a:sym typeface="Source Sans Pro"/>
              </a:rPr>
              <a:t> </a:t>
            </a:r>
            <a:r>
              <a:rPr lang="en" sz="2000">
                <a:solidFill>
                  <a:srgbClr val="222222"/>
                </a:solidFill>
                <a:latin typeface="Source Sans Pro"/>
                <a:ea typeface="Source Sans Pro"/>
                <a:cs typeface="Source Sans Pro"/>
                <a:sym typeface="Source Sans Pro"/>
              </a:rPr>
              <a:t>contain specific information about a task, such as due dates, tagging, responsibility assignment, notes, comments, sub-tasks, and more.</a:t>
            </a:r>
          </a:p>
          <a:p>
            <a:pPr lvl="0" rtl="0">
              <a:lnSpc>
                <a:spcPct val="155000"/>
              </a:lnSpc>
              <a:spcBef>
                <a:spcPts val="0"/>
              </a:spcBef>
              <a:spcAft>
                <a:spcPts val="15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72" name="Shape 272"/>
        <p:cNvGrpSpPr/>
        <p:nvPr/>
      </p:nvGrpSpPr>
      <p:grpSpPr>
        <a:xfrm>
          <a:off x="0" y="0"/>
          <a:ext cx="0" cy="0"/>
          <a:chOff x="0" y="0"/>
          <a:chExt cx="0" cy="0"/>
        </a:xfrm>
      </p:grpSpPr>
      <p:sp>
        <p:nvSpPr>
          <p:cNvPr id="273" name="Shape 27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18588"/>
              </a:lnSpc>
              <a:spcBef>
                <a:spcPts val="800"/>
              </a:spcBef>
              <a:spcAft>
                <a:spcPts val="800"/>
              </a:spcAft>
              <a:buNone/>
            </a:pPr>
            <a:r>
              <a:rPr lang="en" sz="3000">
                <a:solidFill>
                  <a:srgbClr val="FFFFFF"/>
                </a:solidFill>
                <a:latin typeface="Montserrat"/>
                <a:ea typeface="Montserrat"/>
                <a:cs typeface="Montserrat"/>
                <a:sym typeface="Montserrat"/>
              </a:rPr>
              <a:t>What is So great about Asana you ask?</a:t>
            </a:r>
          </a:p>
        </p:txBody>
      </p:sp>
      <p:sp>
        <p:nvSpPr>
          <p:cNvPr id="274" name="Shape 27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500"/>
              </a:spcAft>
              <a:buClr>
                <a:srgbClr val="222222"/>
              </a:buClr>
              <a:buSzPct val="100000"/>
              <a:buFont typeface="Source Sans Pro"/>
              <a:buChar char="★"/>
            </a:pPr>
            <a:r>
              <a:rPr lang="en" sz="2000">
                <a:solidFill>
                  <a:srgbClr val="222222"/>
                </a:solidFill>
                <a:highlight>
                  <a:srgbClr val="FFFFFF"/>
                </a:highlight>
                <a:latin typeface="Source Sans Pro"/>
                <a:ea typeface="Source Sans Pro"/>
                <a:cs typeface="Source Sans Pro"/>
                <a:sym typeface="Source Sans Pro"/>
              </a:rPr>
              <a:t>Asana can be used directly through a web browser or its smartphone application.   It’s free and you just need access to the internet.  Asana is not great because of its robust features; it’s great because of it’s simplicity.   </a:t>
            </a:r>
          </a:p>
          <a:p>
            <a:pPr indent="-355600" lvl="0" marL="457200" rtl="0">
              <a:lnSpc>
                <a:spcPct val="109090"/>
              </a:lnSpc>
              <a:spcBef>
                <a:spcPts val="0"/>
              </a:spcBef>
              <a:spcAft>
                <a:spcPts val="0"/>
              </a:spcAft>
              <a:buClr>
                <a:srgbClr val="006621"/>
              </a:buClr>
              <a:buSzPct val="100000"/>
              <a:buFont typeface="Source Sans Pro"/>
              <a:buChar char="★"/>
            </a:pPr>
            <a:r>
              <a:rPr lang="en" sz="2000">
                <a:solidFill>
                  <a:srgbClr val="006621"/>
                </a:solidFill>
                <a:highlight>
                  <a:srgbClr val="FFFFFF"/>
                </a:highlight>
                <a:latin typeface="Source Sans Pro"/>
                <a:ea typeface="Source Sans Pro"/>
                <a:cs typeface="Source Sans Pro"/>
                <a:sym typeface="Source Sans Pro"/>
              </a:rPr>
              <a:t>https://asana.com/</a:t>
            </a:r>
          </a:p>
          <a:p>
            <a:pPr lvl="0" marR="203200" rtl="0">
              <a:spcBef>
                <a:spcPts val="100"/>
              </a:spcBef>
              <a:spcAft>
                <a:spcPts val="0"/>
              </a:spcAft>
              <a:buNone/>
            </a:pPr>
            <a:r>
              <a:t/>
            </a:r>
            <a:endParaRPr sz="2000">
              <a:solidFill>
                <a:srgbClr val="222222"/>
              </a:solidFill>
              <a:highlight>
                <a:srgbClr val="FFFFFF"/>
              </a:highlight>
              <a:latin typeface="Source Sans Pro"/>
              <a:ea typeface="Source Sans Pro"/>
              <a:cs typeface="Source Sans Pro"/>
              <a:sym typeface="Source Sans Pro"/>
            </a:endParaRPr>
          </a:p>
          <a:p>
            <a:pPr lvl="0" rtl="0">
              <a:lnSpc>
                <a:spcPct val="160000"/>
              </a:lnSpc>
              <a:spcBef>
                <a:spcPts val="0"/>
              </a:spcBef>
              <a:spcAft>
                <a:spcPts val="1100"/>
              </a:spcAft>
              <a:buNone/>
            </a:pPr>
            <a:r>
              <a:t/>
            </a:r>
            <a:endParaRPr sz="1500">
              <a:solidFill>
                <a:srgbClr val="192024"/>
              </a:solidFill>
              <a:highlight>
                <a:srgbClr val="FFFFFF"/>
              </a:highlight>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18588"/>
              </a:lnSpc>
              <a:spcBef>
                <a:spcPts val="800"/>
              </a:spcBef>
              <a:spcAft>
                <a:spcPts val="800"/>
              </a:spcAft>
              <a:buNone/>
            </a:pPr>
            <a:r>
              <a:rPr lang="en" sz="3000">
                <a:solidFill>
                  <a:srgbClr val="FFFFFF"/>
                </a:solidFill>
                <a:latin typeface="Montserrat"/>
                <a:ea typeface="Montserrat"/>
                <a:cs typeface="Montserrat"/>
                <a:sym typeface="Montserrat"/>
              </a:rPr>
              <a:t>What is So great about Asana you ask?</a:t>
            </a:r>
          </a:p>
        </p:txBody>
      </p:sp>
      <p:sp>
        <p:nvSpPr>
          <p:cNvPr id="280" name="Shape 280"/>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500"/>
              </a:spcAft>
              <a:buClr>
                <a:srgbClr val="222222"/>
              </a:buClr>
              <a:buSzPct val="100000"/>
              <a:buFont typeface="Source Sans Pro"/>
              <a:buChar char="★"/>
            </a:pPr>
            <a:r>
              <a:rPr lang="en" sz="2000">
                <a:solidFill>
                  <a:srgbClr val="222222"/>
                </a:solidFill>
                <a:latin typeface="Source Sans Pro"/>
                <a:ea typeface="Source Sans Pro"/>
                <a:cs typeface="Source Sans Pro"/>
                <a:sym typeface="Source Sans Pro"/>
              </a:rPr>
              <a:t>Asana feels like an elegant and sophisticated upgrade from a notebook.  It’s fast, intuitive, and easy to manipulate. The application responds and accepts  input quickly and saves automatically.  </a:t>
            </a:r>
          </a:p>
          <a:p>
            <a:pPr indent="-355600" lvl="0" marL="457200" rtl="0">
              <a:lnSpc>
                <a:spcPct val="115000"/>
              </a:lnSpc>
              <a:spcBef>
                <a:spcPts val="0"/>
              </a:spcBef>
              <a:spcAft>
                <a:spcPts val="1500"/>
              </a:spcAft>
              <a:buClr>
                <a:srgbClr val="222222"/>
              </a:buClr>
              <a:buSzPct val="100000"/>
              <a:buFont typeface="Source Sans Pro"/>
              <a:buChar char="★"/>
            </a:pPr>
            <a:r>
              <a:rPr lang="en" sz="2000">
                <a:solidFill>
                  <a:srgbClr val="222222"/>
                </a:solidFill>
                <a:latin typeface="Source Sans Pro"/>
                <a:ea typeface="Source Sans Pro"/>
                <a:cs typeface="Source Sans Pro"/>
                <a:sym typeface="Source Sans Pro"/>
              </a:rPr>
              <a:t>Additionally, Asana’s taxonomy features and user interface make it easy to navigate, prioritize, and organize.</a:t>
            </a:r>
          </a:p>
          <a:p>
            <a:pPr lvl="0" rtl="0">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lvl="0" rtl="0">
              <a:lnSpc>
                <a:spcPct val="160000"/>
              </a:lnSpc>
              <a:spcBef>
                <a:spcPts val="0"/>
              </a:spcBef>
              <a:spcAft>
                <a:spcPts val="1100"/>
              </a:spcAft>
              <a:buNone/>
            </a:pPr>
            <a:r>
              <a:t/>
            </a:r>
            <a:endParaRPr sz="1500">
              <a:solidFill>
                <a:srgbClr val="192024"/>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84" name="Shape 284"/>
        <p:cNvGrpSpPr/>
        <p:nvPr/>
      </p:nvGrpSpPr>
      <p:grpSpPr>
        <a:xfrm>
          <a:off x="0" y="0"/>
          <a:ext cx="0" cy="0"/>
          <a:chOff x="0" y="0"/>
          <a:chExt cx="0" cy="0"/>
        </a:xfrm>
      </p:grpSpPr>
      <p:sp>
        <p:nvSpPr>
          <p:cNvPr id="285" name="Shape 28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Why you should use Asana </a:t>
            </a:r>
            <a:r>
              <a:rPr lang="en" sz="3000">
                <a:solidFill>
                  <a:srgbClr val="FFFFFF"/>
                </a:solidFill>
                <a:latin typeface="Montserrat"/>
                <a:ea typeface="Montserrat"/>
                <a:cs typeface="Montserrat"/>
                <a:sym typeface="Montserrat"/>
              </a:rPr>
              <a:t>too</a:t>
            </a:r>
            <a:r>
              <a:rPr lang="en" sz="3000">
                <a:solidFill>
                  <a:srgbClr val="FFFFFF"/>
                </a:solidFill>
                <a:latin typeface="Montserrat"/>
                <a:ea typeface="Montserrat"/>
                <a:cs typeface="Montserrat"/>
                <a:sym typeface="Montserrat"/>
              </a:rPr>
              <a:t> : Associates</a:t>
            </a:r>
          </a:p>
        </p:txBody>
      </p:sp>
      <p:sp>
        <p:nvSpPr>
          <p:cNvPr id="286" name="Shape 286"/>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100"/>
              </a:spcAft>
              <a:buClr>
                <a:srgbClr val="000000"/>
              </a:buClr>
              <a:buSzPct val="100000"/>
              <a:buFont typeface="Source Sans Pro"/>
              <a:buChar char="★"/>
            </a:pPr>
            <a:r>
              <a:rPr lang="en" sz="2000">
                <a:solidFill>
                  <a:srgbClr val="000000"/>
                </a:solidFill>
                <a:latin typeface="Source Sans Pro"/>
                <a:ea typeface="Source Sans Pro"/>
                <a:cs typeface="Source Sans Pro"/>
                <a:sym typeface="Source Sans Pro"/>
              </a:rPr>
              <a:t>Let’s say  have a project called "Project Opportunities" that serves as the master list of feature requests and suggestions from the entire team. Every so often, one of the associates can dive into this list, pick the best/most practical ideas, and add them to the road map and/or sprint plans. Other, lower priority but still enticing ideas might get tagged for "Polish Week."</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90" name="Shape 290"/>
        <p:cNvGrpSpPr/>
        <p:nvPr/>
      </p:nvGrpSpPr>
      <p:grpSpPr>
        <a:xfrm>
          <a:off x="0" y="0"/>
          <a:ext cx="0" cy="0"/>
          <a:chOff x="0" y="0"/>
          <a:chExt cx="0" cy="0"/>
        </a:xfrm>
      </p:grpSpPr>
      <p:sp>
        <p:nvSpPr>
          <p:cNvPr id="291" name="Shape 29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Why you should use Asana too : Operations</a:t>
            </a:r>
          </a:p>
        </p:txBody>
      </p:sp>
      <p:sp>
        <p:nvSpPr>
          <p:cNvPr id="292" name="Shape 292"/>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100"/>
              </a:spcAft>
              <a:buClr>
                <a:srgbClr val="333333"/>
              </a:buClr>
              <a:buSzPct val="100000"/>
              <a:buFont typeface="Source Sans Pro"/>
              <a:buChar char="★"/>
            </a:pPr>
            <a:r>
              <a:rPr lang="en" sz="2000">
                <a:solidFill>
                  <a:srgbClr val="333333"/>
                </a:solidFill>
                <a:latin typeface="Source Sans Pro"/>
                <a:ea typeface="Source Sans Pro"/>
                <a:cs typeface="Source Sans Pro"/>
                <a:sym typeface="Source Sans Pro"/>
              </a:rPr>
              <a:t>You can use an Asana project for your internal communication, too. Staff and team announcements can be hosted within a project, keeping team members on the same page and allowing for internal discussions.</a:t>
            </a:r>
          </a:p>
          <a:p>
            <a:pPr indent="-355600" lvl="0" marL="457200" rtl="0">
              <a:lnSpc>
                <a:spcPct val="115000"/>
              </a:lnSpc>
              <a:spcBef>
                <a:spcPts val="0"/>
              </a:spcBef>
              <a:spcAft>
                <a:spcPts val="1100"/>
              </a:spcAft>
              <a:buClr>
                <a:srgbClr val="333333"/>
              </a:buClr>
              <a:buSzPct val="100000"/>
              <a:buFont typeface="Source Sans Pro"/>
              <a:buChar char="★"/>
            </a:pPr>
            <a:r>
              <a:rPr lang="en" sz="2000">
                <a:solidFill>
                  <a:srgbClr val="333333"/>
                </a:solidFill>
                <a:latin typeface="Source Sans Pro"/>
                <a:ea typeface="Source Sans Pro"/>
                <a:cs typeface="Source Sans Pro"/>
                <a:sym typeface="Source Sans Pro"/>
              </a:rPr>
              <a:t>You can also log in items that need to be purchased in order of priorities.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296" name="Shape 296"/>
        <p:cNvGrpSpPr/>
        <p:nvPr/>
      </p:nvGrpSpPr>
      <p:grpSpPr>
        <a:xfrm>
          <a:off x="0" y="0"/>
          <a:ext cx="0" cy="0"/>
          <a:chOff x="0" y="0"/>
          <a:chExt cx="0" cy="0"/>
        </a:xfrm>
      </p:grpSpPr>
      <p:sp>
        <p:nvSpPr>
          <p:cNvPr id="297" name="Shape 29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i="1" lang="en" sz="3000">
                <a:solidFill>
                  <a:srgbClr val="FFFFFF"/>
                </a:solidFill>
                <a:latin typeface="Montserrat"/>
                <a:ea typeface="Montserrat"/>
                <a:cs typeface="Montserrat"/>
                <a:sym typeface="Montserrat"/>
              </a:rPr>
              <a:t>Why you should use Asana too : PI’s</a:t>
            </a:r>
          </a:p>
        </p:txBody>
      </p:sp>
      <p:sp>
        <p:nvSpPr>
          <p:cNvPr id="298" name="Shape 298"/>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1300"/>
              </a:spcBef>
              <a:spcAft>
                <a:spcPts val="1300"/>
              </a:spcAft>
              <a:buClr>
                <a:srgbClr val="000000"/>
              </a:buClr>
              <a:buSzPct val="100000"/>
              <a:buFont typeface="Source Sans Pro"/>
              <a:buChar char="★"/>
            </a:pPr>
            <a:r>
              <a:rPr lang="en" sz="2000">
                <a:solidFill>
                  <a:srgbClr val="000000"/>
                </a:solidFill>
                <a:latin typeface="Source Sans Pro"/>
                <a:ea typeface="Source Sans Pro"/>
                <a:cs typeface="Source Sans Pro"/>
                <a:sym typeface="Source Sans Pro"/>
              </a:rPr>
              <a:t>Most projects can be broken down into a set of tasks and milestones that need to be prioritized, completed in a certain order, by a certain date, and by a range of people. </a:t>
            </a:r>
          </a:p>
          <a:p>
            <a:pPr indent="-355600" lvl="0" marL="457200" rtl="0">
              <a:lnSpc>
                <a:spcPct val="115000"/>
              </a:lnSpc>
              <a:spcBef>
                <a:spcPts val="1300"/>
              </a:spcBef>
              <a:spcAft>
                <a:spcPts val="1300"/>
              </a:spcAft>
              <a:buClr>
                <a:srgbClr val="000000"/>
              </a:buClr>
              <a:buSzPct val="100000"/>
              <a:buFont typeface="Source Sans Pro"/>
              <a:buChar char="★"/>
            </a:pPr>
            <a:r>
              <a:rPr lang="en" sz="2000">
                <a:solidFill>
                  <a:srgbClr val="000000"/>
                </a:solidFill>
                <a:latin typeface="Source Sans Pro"/>
                <a:ea typeface="Source Sans Pro"/>
                <a:cs typeface="Source Sans Pro"/>
                <a:sym typeface="Source Sans Pro"/>
              </a:rPr>
              <a:t>In Asana, you can quickly build that set of tasks, use priority headings to group them into milestones (just add a ":" at the end of a task), then assign each task to the person owns it. For big tasks that require a number of steps (and/or different people) to complete, you can use subtasks.</a:t>
            </a:r>
          </a:p>
          <a:p>
            <a:pPr lvl="0" rtl="0">
              <a:lnSpc>
                <a:spcPct val="140000"/>
              </a:lnSpc>
              <a:spcBef>
                <a:spcPts val="0"/>
              </a:spcBef>
              <a:spcAft>
                <a:spcPts val="0"/>
              </a:spcAft>
              <a:buNone/>
            </a:pPr>
            <a:r>
              <a:t/>
            </a:r>
            <a:endParaRPr sz="1300">
              <a:solidFill>
                <a:srgbClr val="000000"/>
              </a:solidFill>
              <a:highlight>
                <a:srgbClr val="FFFFFF"/>
              </a:highlight>
              <a:latin typeface="Georgia"/>
              <a:ea typeface="Georgia"/>
              <a:cs typeface="Georgia"/>
              <a:sym typeface="Georgia"/>
            </a:endParaRPr>
          </a:p>
          <a:p>
            <a:pPr lvl="0" rtl="0">
              <a:lnSpc>
                <a:spcPct val="140000"/>
              </a:lnSpc>
              <a:spcBef>
                <a:spcPts val="0"/>
              </a:spcBef>
              <a:spcAft>
                <a:spcPts val="0"/>
              </a:spcAft>
              <a:buNone/>
            </a:pPr>
            <a:r>
              <a:t/>
            </a:r>
            <a:endParaRPr sz="14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02" name="Shape 302"/>
        <p:cNvGrpSpPr/>
        <p:nvPr/>
      </p:nvGrpSpPr>
      <p:grpSpPr>
        <a:xfrm>
          <a:off x="0" y="0"/>
          <a:ext cx="0" cy="0"/>
          <a:chOff x="0" y="0"/>
          <a:chExt cx="0" cy="0"/>
        </a:xfrm>
      </p:grpSpPr>
      <p:sp>
        <p:nvSpPr>
          <p:cNvPr id="303" name="Shape 30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Why you should use Asana too : HR</a:t>
            </a:r>
          </a:p>
        </p:txBody>
      </p:sp>
      <p:sp>
        <p:nvSpPr>
          <p:cNvPr id="304" name="Shape 30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100"/>
              </a:spcAft>
              <a:buClr>
                <a:srgbClr val="333333"/>
              </a:buClr>
              <a:buSzPct val="100000"/>
              <a:buFont typeface="Source Sans Pro"/>
              <a:buChar char="★"/>
            </a:pPr>
            <a:r>
              <a:rPr lang="en" sz="2000">
                <a:solidFill>
                  <a:srgbClr val="333333"/>
                </a:solidFill>
                <a:latin typeface="Source Sans Pro"/>
                <a:ea typeface="Source Sans Pro"/>
                <a:cs typeface="Source Sans Pro"/>
                <a:sym typeface="Source Sans Pro"/>
              </a:rPr>
              <a:t>Managing HR processes can get smoother with Asana. Just create a template for onboarding new members or tracking of candidates in the process of interviews and hiring.</a:t>
            </a:r>
          </a:p>
          <a:p>
            <a:pPr lvl="0" rtl="0">
              <a:lnSpc>
                <a:spcPct val="160000"/>
              </a:lnSpc>
              <a:spcBef>
                <a:spcPts val="0"/>
              </a:spcBef>
              <a:spcAft>
                <a:spcPts val="1100"/>
              </a:spcAft>
              <a:buNone/>
            </a:pPr>
            <a:r>
              <a:t/>
            </a:r>
            <a:endParaRPr sz="1450">
              <a:solidFill>
                <a:srgbClr val="333333"/>
              </a:solidFill>
              <a:highlight>
                <a:srgbClr val="FFFFFF"/>
              </a:highlight>
              <a:latin typeface="Georgia"/>
              <a:ea typeface="Georgia"/>
              <a:cs typeface="Georgia"/>
              <a:sym typeface="Georgia"/>
            </a:endParaRPr>
          </a:p>
          <a:p>
            <a:pPr lvl="0" rtl="0">
              <a:lnSpc>
                <a:spcPct val="160000"/>
              </a:lnSpc>
              <a:spcBef>
                <a:spcPts val="0"/>
              </a:spcBef>
              <a:spcAft>
                <a:spcPts val="1100"/>
              </a:spcAft>
              <a:buNone/>
            </a:pPr>
            <a:r>
              <a:t/>
            </a:r>
            <a:endParaRPr sz="14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08" name="Shape 308"/>
        <p:cNvGrpSpPr/>
        <p:nvPr/>
      </p:nvGrpSpPr>
      <p:grpSpPr>
        <a:xfrm>
          <a:off x="0" y="0"/>
          <a:ext cx="0" cy="0"/>
          <a:chOff x="0" y="0"/>
          <a:chExt cx="0" cy="0"/>
        </a:xfrm>
      </p:grpSpPr>
      <p:sp>
        <p:nvSpPr>
          <p:cNvPr id="309" name="Shape 30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Random Fact : Three</a:t>
            </a:r>
          </a:p>
        </p:txBody>
      </p:sp>
      <p:sp>
        <p:nvSpPr>
          <p:cNvPr id="310" name="Shape 310"/>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lnSpc>
                <a:spcPct val="160000"/>
              </a:lnSpc>
              <a:spcBef>
                <a:spcPts val="0"/>
              </a:spcBef>
              <a:spcAft>
                <a:spcPts val="1100"/>
              </a:spcAft>
              <a:buNone/>
            </a:pPr>
            <a:r>
              <a:t/>
            </a:r>
            <a:endParaRPr sz="1500">
              <a:solidFill>
                <a:srgbClr val="192024"/>
              </a:solidFill>
              <a:highlight>
                <a:srgbClr val="FFFFFF"/>
              </a:highlight>
              <a:latin typeface="Georgia"/>
              <a:ea typeface="Georgia"/>
              <a:cs typeface="Georgia"/>
              <a:sym typeface="Georgia"/>
            </a:endParaRPr>
          </a:p>
        </p:txBody>
      </p:sp>
      <p:pic>
        <p:nvPicPr>
          <p:cNvPr id="311" name="Shape 311"/>
          <p:cNvPicPr preferRelativeResize="0"/>
          <p:nvPr/>
        </p:nvPicPr>
        <p:blipFill>
          <a:blip r:embed="rId3">
            <a:alphaModFix/>
          </a:blip>
          <a:stretch>
            <a:fillRect/>
          </a:stretch>
        </p:blipFill>
        <p:spPr>
          <a:xfrm>
            <a:off x="410075" y="1919075"/>
            <a:ext cx="8400724" cy="30234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15" name="Shape 315"/>
        <p:cNvGrpSpPr/>
        <p:nvPr/>
      </p:nvGrpSpPr>
      <p:grpSpPr>
        <a:xfrm>
          <a:off x="0" y="0"/>
          <a:ext cx="0" cy="0"/>
          <a:chOff x="0" y="0"/>
          <a:chExt cx="0" cy="0"/>
        </a:xfrm>
      </p:grpSpPr>
      <p:sp>
        <p:nvSpPr>
          <p:cNvPr id="316" name="Shape 31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Why you should use Asana too : PL’s</a:t>
            </a:r>
          </a:p>
        </p:txBody>
      </p:sp>
      <p:sp>
        <p:nvSpPr>
          <p:cNvPr id="317" name="Shape 317"/>
          <p:cNvSpPr txBox="1"/>
          <p:nvPr>
            <p:ph idx="1" type="body"/>
          </p:nvPr>
        </p:nvSpPr>
        <p:spPr>
          <a:xfrm>
            <a:off x="460950" y="1863925"/>
            <a:ext cx="8222100" cy="2710200"/>
          </a:xfrm>
          <a:prstGeom prst="rect">
            <a:avLst/>
          </a:prstGeom>
        </p:spPr>
        <p:txBody>
          <a:bodyPr anchorCtr="0" anchor="t" bIns="91425" lIns="91425" rIns="91425" tIns="91425">
            <a:noAutofit/>
          </a:bodyPr>
          <a:lstStyle/>
          <a:p>
            <a:pPr indent="-355600" lvl="0" marL="457200" marR="38100" rtl="0">
              <a:lnSpc>
                <a:spcPct val="115000"/>
              </a:lnSpc>
              <a:spcBef>
                <a:spcPts val="0"/>
              </a:spcBef>
              <a:spcAft>
                <a:spcPts val="1500"/>
              </a:spcAft>
              <a:buClr>
                <a:srgbClr val="333333"/>
              </a:buClr>
              <a:buSzPct val="100000"/>
              <a:buFont typeface="Source Sans Pro"/>
              <a:buChar char="★"/>
            </a:pPr>
            <a:r>
              <a:rPr lang="en" sz="2000">
                <a:solidFill>
                  <a:srgbClr val="333333"/>
                </a:solidFill>
                <a:highlight>
                  <a:srgbClr val="FFFFFF"/>
                </a:highlight>
                <a:latin typeface="Source Sans Pro"/>
                <a:ea typeface="Source Sans Pro"/>
                <a:cs typeface="Source Sans Pro"/>
                <a:sym typeface="Source Sans Pro"/>
              </a:rPr>
              <a:t>Tired of disorganized and unproductive meetings? You can create a </a:t>
            </a:r>
            <a:r>
              <a:rPr lang="en" sz="2000">
                <a:solidFill>
                  <a:srgbClr val="333333"/>
                </a:solidFill>
                <a:highlight>
                  <a:srgbClr val="FFFFFF"/>
                </a:highlight>
                <a:latin typeface="Source Sans Pro"/>
                <a:ea typeface="Source Sans Pro"/>
                <a:cs typeface="Source Sans Pro"/>
                <a:sym typeface="Source Sans Pro"/>
                <a:hlinkClick r:id="rId3"/>
              </a:rPr>
              <a:t>recurring project for your monthly team meeting</a:t>
            </a:r>
            <a:r>
              <a:rPr lang="en" sz="2000">
                <a:solidFill>
                  <a:srgbClr val="333333"/>
                </a:solidFill>
                <a:highlight>
                  <a:srgbClr val="FFFFFF"/>
                </a:highlight>
                <a:latin typeface="Source Sans Pro"/>
                <a:ea typeface="Source Sans Pro"/>
                <a:cs typeface="Source Sans Pro"/>
                <a:sym typeface="Source Sans Pro"/>
              </a:rPr>
              <a:t>. Each team member can add tasks to it, so when it’s time to get together, you will have a complete meeting agenda.</a:t>
            </a:r>
          </a:p>
          <a:p>
            <a:pPr lvl="0" rtl="0">
              <a:spcBef>
                <a:spcPts val="0"/>
              </a:spcBef>
              <a:spcAft>
                <a:spcPts val="0"/>
              </a:spcAft>
              <a:buNone/>
            </a:pPr>
            <a:r>
              <a:t/>
            </a:r>
            <a:endParaRPr sz="1450">
              <a:solidFill>
                <a:srgbClr val="333333"/>
              </a:solidFill>
              <a:highlight>
                <a:srgbClr val="FFFFFF"/>
              </a:highlight>
              <a:latin typeface="Georgia"/>
              <a:ea typeface="Georgia"/>
              <a:cs typeface="Georgia"/>
              <a:sym typeface="Georgia"/>
            </a:endParaRPr>
          </a:p>
          <a:p>
            <a:pPr lvl="0" rtl="0">
              <a:lnSpc>
                <a:spcPct val="160000"/>
              </a:lnSpc>
              <a:spcBef>
                <a:spcPts val="0"/>
              </a:spcBef>
              <a:spcAft>
                <a:spcPts val="1100"/>
              </a:spcAft>
              <a:buNone/>
            </a:pPr>
            <a:r>
              <a:t/>
            </a:r>
            <a:endParaRPr sz="14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21" name="Shape 321"/>
        <p:cNvGrpSpPr/>
        <p:nvPr/>
      </p:nvGrpSpPr>
      <p:grpSpPr>
        <a:xfrm>
          <a:off x="0" y="0"/>
          <a:ext cx="0" cy="0"/>
          <a:chOff x="0" y="0"/>
          <a:chExt cx="0" cy="0"/>
        </a:xfrm>
      </p:grpSpPr>
      <p:sp>
        <p:nvSpPr>
          <p:cNvPr id="322" name="Shape 32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Why you should use Asana too : Lab</a:t>
            </a:r>
          </a:p>
        </p:txBody>
      </p:sp>
      <p:sp>
        <p:nvSpPr>
          <p:cNvPr id="323" name="Shape 323"/>
          <p:cNvSpPr txBox="1"/>
          <p:nvPr>
            <p:ph idx="1" type="body"/>
          </p:nvPr>
        </p:nvSpPr>
        <p:spPr>
          <a:xfrm>
            <a:off x="460950" y="1863925"/>
            <a:ext cx="8222100" cy="2710200"/>
          </a:xfrm>
          <a:prstGeom prst="rect">
            <a:avLst/>
          </a:prstGeom>
        </p:spPr>
        <p:txBody>
          <a:bodyPr anchorCtr="0" anchor="t" bIns="91425" lIns="91425" rIns="91425" tIns="91425">
            <a:noAutofit/>
          </a:bodyPr>
          <a:lstStyle/>
          <a:p>
            <a:pPr indent="-355600" lvl="0" marL="457200" marR="38100" rtl="0">
              <a:lnSpc>
                <a:spcPct val="115000"/>
              </a:lnSpc>
              <a:spcBef>
                <a:spcPts val="0"/>
              </a:spcBef>
              <a:spcAft>
                <a:spcPts val="1500"/>
              </a:spcAft>
              <a:buClr>
                <a:srgbClr val="333333"/>
              </a:buClr>
              <a:buSzPct val="100000"/>
              <a:buFont typeface="Source Sans Pro"/>
              <a:buChar char="★"/>
            </a:pPr>
            <a:r>
              <a:rPr lang="en" sz="2000">
                <a:solidFill>
                  <a:srgbClr val="333333"/>
                </a:solidFill>
                <a:latin typeface="Source Sans Pro"/>
                <a:ea typeface="Source Sans Pro"/>
                <a:cs typeface="Source Sans Pro"/>
                <a:sym typeface="Source Sans Pro"/>
              </a:rPr>
              <a:t>How about making project launches and releases smoother? Just use a single project to coordinate the activities of different teams in your organization, so that you are all on the right track for the big day.</a:t>
            </a:r>
          </a:p>
          <a:p>
            <a:pPr lvl="0" rtl="0">
              <a:spcBef>
                <a:spcPts val="0"/>
              </a:spcBef>
              <a:spcAft>
                <a:spcPts val="0"/>
              </a:spcAft>
              <a:buNone/>
            </a:pPr>
            <a:r>
              <a:t/>
            </a:r>
            <a:endParaRPr sz="1450">
              <a:solidFill>
                <a:srgbClr val="333333"/>
              </a:solidFill>
              <a:highlight>
                <a:srgbClr val="FFFFFF"/>
              </a:highlight>
              <a:latin typeface="Georgia"/>
              <a:ea typeface="Georgia"/>
              <a:cs typeface="Georgia"/>
              <a:sym typeface="Georgia"/>
            </a:endParaRPr>
          </a:p>
          <a:p>
            <a:pPr lvl="0" rtl="0">
              <a:lnSpc>
                <a:spcPct val="160000"/>
              </a:lnSpc>
              <a:spcBef>
                <a:spcPts val="0"/>
              </a:spcBef>
              <a:spcAft>
                <a:spcPts val="1100"/>
              </a:spcAft>
              <a:buNone/>
            </a:pPr>
            <a:r>
              <a:t/>
            </a:r>
            <a:endParaRPr sz="14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lang="en">
                <a:latin typeface="Montserrat"/>
                <a:ea typeface="Montserrat"/>
                <a:cs typeface="Montserrat"/>
                <a:sym typeface="Montserrat"/>
              </a:rPr>
              <a:t>Task Management is paramount</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327" name="Shape 327"/>
        <p:cNvGrpSpPr/>
        <p:nvPr/>
      </p:nvGrpSpPr>
      <p:grpSpPr>
        <a:xfrm>
          <a:off x="0" y="0"/>
          <a:ext cx="0" cy="0"/>
          <a:chOff x="0" y="0"/>
          <a:chExt cx="0" cy="0"/>
        </a:xfrm>
      </p:grpSpPr>
      <p:sp>
        <p:nvSpPr>
          <p:cNvPr id="328" name="Shape 32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lnSpc>
                <a:spcPct val="130000"/>
              </a:lnSpc>
              <a:spcBef>
                <a:spcPts val="0"/>
              </a:spcBef>
              <a:buNone/>
            </a:pPr>
            <a:r>
              <a:rPr lang="en" sz="3000">
                <a:solidFill>
                  <a:srgbClr val="FFFFFF"/>
                </a:solidFill>
                <a:latin typeface="Montserrat"/>
                <a:ea typeface="Montserrat"/>
                <a:cs typeface="Montserrat"/>
                <a:sym typeface="Montserrat"/>
              </a:rPr>
              <a:t>Why you should use Asana too : Analysts</a:t>
            </a:r>
          </a:p>
        </p:txBody>
      </p:sp>
      <p:sp>
        <p:nvSpPr>
          <p:cNvPr id="329" name="Shape 329"/>
          <p:cNvSpPr txBox="1"/>
          <p:nvPr>
            <p:ph idx="1" type="body"/>
          </p:nvPr>
        </p:nvSpPr>
        <p:spPr>
          <a:xfrm>
            <a:off x="460950" y="1863925"/>
            <a:ext cx="8222100" cy="2710200"/>
          </a:xfrm>
          <a:prstGeom prst="rect">
            <a:avLst/>
          </a:prstGeom>
        </p:spPr>
        <p:txBody>
          <a:bodyPr anchorCtr="0" anchor="t" bIns="91425" lIns="91425" rIns="91425" tIns="91425">
            <a:noAutofit/>
          </a:bodyPr>
          <a:lstStyle/>
          <a:p>
            <a:pPr indent="-355600" lvl="0" marL="457200" marR="38100" rtl="0">
              <a:lnSpc>
                <a:spcPct val="115000"/>
              </a:lnSpc>
              <a:spcBef>
                <a:spcPts val="0"/>
              </a:spcBef>
              <a:spcAft>
                <a:spcPts val="1500"/>
              </a:spcAft>
              <a:buClr>
                <a:srgbClr val="434343"/>
              </a:buClr>
              <a:buSzPct val="100000"/>
              <a:buFont typeface="Source Sans Pro"/>
              <a:buChar char="★"/>
            </a:pPr>
            <a:r>
              <a:rPr lang="en" sz="2000">
                <a:solidFill>
                  <a:srgbClr val="434343"/>
                </a:solidFill>
                <a:latin typeface="Source Sans Pro"/>
                <a:ea typeface="Source Sans Pro"/>
                <a:cs typeface="Source Sans Pro"/>
                <a:sym typeface="Source Sans Pro"/>
              </a:rPr>
              <a:t>You can also customize your own reports by clicking inside the search bar, and selecting Advanced Searchfrom the dropdown. From here, you have a multitude of ways to search for the criteria you’re looking for. </a:t>
            </a:r>
          </a:p>
          <a:p>
            <a:pPr indent="-355600" lvl="0" marL="457200" marR="38100" rtl="0">
              <a:lnSpc>
                <a:spcPct val="115000"/>
              </a:lnSpc>
              <a:spcBef>
                <a:spcPts val="0"/>
              </a:spcBef>
              <a:spcAft>
                <a:spcPts val="1500"/>
              </a:spcAft>
              <a:buClr>
                <a:srgbClr val="434343"/>
              </a:buClr>
              <a:buSzPct val="100000"/>
              <a:buFont typeface="Source Sans Pro"/>
              <a:buChar char="★"/>
            </a:pPr>
            <a:r>
              <a:rPr lang="en" sz="2000">
                <a:solidFill>
                  <a:srgbClr val="434343"/>
                </a:solidFill>
                <a:latin typeface="Source Sans Pro"/>
                <a:ea typeface="Source Sans Pro"/>
                <a:cs typeface="Source Sans Pro"/>
                <a:sym typeface="Source Sans Pro"/>
              </a:rPr>
              <a:t>Check out Asana’s help article for detailed instructions on </a:t>
            </a:r>
            <a:r>
              <a:rPr lang="en" sz="2000">
                <a:solidFill>
                  <a:srgbClr val="434343"/>
                </a:solidFill>
                <a:latin typeface="Source Sans Pro"/>
                <a:ea typeface="Source Sans Pro"/>
                <a:cs typeface="Source Sans Pro"/>
                <a:sym typeface="Source Sans Pro"/>
                <a:hlinkClick r:id="rId3"/>
              </a:rPr>
              <a:t>creating an Advanced Search</a:t>
            </a:r>
            <a:r>
              <a:rPr lang="en" sz="2000">
                <a:solidFill>
                  <a:srgbClr val="434343"/>
                </a:solidFill>
                <a:latin typeface="Source Sans Pro"/>
                <a:ea typeface="Source Sans Pro"/>
                <a:cs typeface="Source Sans Pro"/>
                <a:sym typeface="Source Sans Pro"/>
              </a:rPr>
              <a:t>.</a:t>
            </a:r>
          </a:p>
          <a:p>
            <a:pPr lvl="0" rtl="0">
              <a:spcBef>
                <a:spcPts val="0"/>
              </a:spcBef>
              <a:spcAft>
                <a:spcPts val="0"/>
              </a:spcAft>
              <a:buNone/>
            </a:pPr>
            <a:r>
              <a:t/>
            </a:r>
            <a:endParaRPr sz="1450">
              <a:solidFill>
                <a:srgbClr val="333333"/>
              </a:solidFill>
              <a:highlight>
                <a:srgbClr val="FFFFFF"/>
              </a:highlight>
              <a:latin typeface="Georgia"/>
              <a:ea typeface="Georgia"/>
              <a:cs typeface="Georgia"/>
              <a:sym typeface="Georgia"/>
            </a:endParaRPr>
          </a:p>
          <a:p>
            <a:pPr lvl="0" rtl="0">
              <a:lnSpc>
                <a:spcPct val="160000"/>
              </a:lnSpc>
              <a:spcBef>
                <a:spcPts val="0"/>
              </a:spcBef>
              <a:spcAft>
                <a:spcPts val="1100"/>
              </a:spcAft>
              <a:buNone/>
            </a:pPr>
            <a:r>
              <a:t/>
            </a:r>
            <a:endParaRPr sz="14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pic>
        <p:nvPicPr>
          <p:cNvPr id="334" name="Shape 334"/>
          <p:cNvPicPr preferRelativeResize="0"/>
          <p:nvPr/>
        </p:nvPicPr>
        <p:blipFill>
          <a:blip r:embed="rId4">
            <a:alphaModFix/>
          </a:blip>
          <a:stretch>
            <a:fillRect/>
          </a:stretch>
        </p:blipFill>
        <p:spPr>
          <a:xfrm>
            <a:off x="288024" y="106300"/>
            <a:ext cx="8567951" cy="4808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000">
                <a:latin typeface="Montserrat"/>
                <a:ea typeface="Montserrat"/>
                <a:cs typeface="Montserrat"/>
                <a:sym typeface="Montserrat"/>
              </a:rPr>
              <a:t>Why you need to manage your tasks</a:t>
            </a:r>
          </a:p>
        </p:txBody>
      </p:sp>
      <p:sp>
        <p:nvSpPr>
          <p:cNvPr id="99" name="Shape 9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400"/>
              </a:spcAft>
              <a:buClr>
                <a:srgbClr val="000000"/>
              </a:buClr>
              <a:buSzPct val="100000"/>
              <a:buFont typeface="Source Sans Pro"/>
              <a:buChar char="★"/>
            </a:pPr>
            <a:r>
              <a:rPr lang="en" sz="2000">
                <a:solidFill>
                  <a:srgbClr val="000000"/>
                </a:solidFill>
                <a:latin typeface="Source Sans Pro"/>
                <a:ea typeface="Source Sans Pro"/>
                <a:cs typeface="Source Sans Pro"/>
                <a:sym typeface="Source Sans Pro"/>
              </a:rPr>
              <a:t>Why is there a need for task management to be incorporated in our everyday work? To begin with, if you are like most people, you must have at least 25 individual tasks for you to take care of on any given day. Not all of these are of the same priority as the others.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latin typeface="Montserrat"/>
                <a:ea typeface="Montserrat"/>
                <a:cs typeface="Montserrat"/>
                <a:sym typeface="Montserrat"/>
              </a:rPr>
              <a:t>Why you need to manage your tasks</a:t>
            </a:r>
          </a:p>
        </p:txBody>
      </p:sp>
      <p:sp>
        <p:nvSpPr>
          <p:cNvPr id="105" name="Shape 10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spcBef>
                <a:spcPts val="0"/>
              </a:spcBef>
              <a:spcAft>
                <a:spcPts val="1400"/>
              </a:spcAft>
              <a:buClr>
                <a:srgbClr val="000000"/>
              </a:buClr>
              <a:buSzPct val="100000"/>
              <a:buFont typeface="Source Sans Pro"/>
              <a:buChar char="★"/>
            </a:pPr>
            <a:r>
              <a:rPr lang="en" sz="2000">
                <a:solidFill>
                  <a:srgbClr val="000000"/>
                </a:solidFill>
                <a:latin typeface="Source Sans Pro"/>
                <a:ea typeface="Source Sans Pro"/>
                <a:cs typeface="Source Sans Pro"/>
                <a:sym typeface="Source Sans Pro"/>
              </a:rPr>
              <a:t>In essence, task management is deemed very important among people because it helps us become more productive; it reduces the time allotted for setting priorities, encourages us to make use of the art of delegation, and enables us to differentiate from the four kinds of individual tasks which are: urgent and important, not urgent but important, urgent but not important, and not urgent and not important.</a:t>
            </a:r>
          </a:p>
          <a:p>
            <a:pPr lvl="0" rtl="0">
              <a:lnSpc>
                <a:spcPct val="100000"/>
              </a:lnSpc>
              <a:spcBef>
                <a:spcPts val="0"/>
              </a:spcBef>
              <a:buNone/>
            </a:pPr>
            <a:r>
              <a:t/>
            </a:r>
            <a:endParaRPr sz="2000">
              <a:solidFill>
                <a:srgbClr val="434343"/>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sz="3000">
                <a:latin typeface="Montserrat"/>
                <a:ea typeface="Montserrat"/>
                <a:cs typeface="Montserrat"/>
                <a:sym typeface="Montserrat"/>
              </a:rPr>
              <a:t>Why you need to manage your tasks</a:t>
            </a:r>
          </a:p>
        </p:txBody>
      </p:sp>
      <p:sp>
        <p:nvSpPr>
          <p:cNvPr id="111" name="Shape 111"/>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355600" lvl="0" marL="457200" rtl="0">
              <a:lnSpc>
                <a:spcPct val="115000"/>
              </a:lnSpc>
              <a:spcBef>
                <a:spcPts val="0"/>
              </a:spcBef>
              <a:spcAft>
                <a:spcPts val="1400"/>
              </a:spcAft>
              <a:buClr>
                <a:srgbClr val="000000"/>
              </a:buClr>
              <a:buSzPct val="100000"/>
              <a:buFont typeface="Source Sans Pro"/>
              <a:buChar char="★"/>
            </a:pPr>
            <a:r>
              <a:rPr lang="en" sz="2000">
                <a:solidFill>
                  <a:srgbClr val="000000"/>
                </a:solidFill>
                <a:latin typeface="Source Sans Pro"/>
                <a:ea typeface="Source Sans Pro"/>
                <a:cs typeface="Source Sans Pro"/>
                <a:sym typeface="Source Sans Pro"/>
              </a:rPr>
              <a:t>When you are faced with all these tasks day by day, it will not be surprising to know that you might have difficulty balancing your work, being unable to prioritize the ones that need immediate attention and those that you can simply get rid of. Because of this, many career-oriented individuals like you and i rely on proper task management to help them when it comes to prioritizing tasks.</a:t>
            </a:r>
          </a:p>
          <a:p>
            <a:pPr lvl="0" rtl="0">
              <a:lnSpc>
                <a:spcPct val="115000"/>
              </a:lnSpc>
              <a:spcBef>
                <a:spcPts val="0"/>
              </a:spcBef>
              <a:buNone/>
            </a:pPr>
            <a:r>
              <a:t/>
            </a:r>
            <a:endParaRPr sz="2000">
              <a:solidFill>
                <a:srgbClr val="434343"/>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15" name="Shape 115"/>
        <p:cNvGrpSpPr/>
        <p:nvPr/>
      </p:nvGrpSpPr>
      <p:grpSpPr>
        <a:xfrm>
          <a:off x="0" y="0"/>
          <a:ext cx="0" cy="0"/>
          <a:chOff x="0" y="0"/>
          <a:chExt cx="0" cy="0"/>
        </a:xfrm>
      </p:grpSpPr>
      <p:sp>
        <p:nvSpPr>
          <p:cNvPr id="116" name="Shape 116"/>
          <p:cNvSpPr txBox="1"/>
          <p:nvPr>
            <p:ph type="title"/>
          </p:nvPr>
        </p:nvSpPr>
        <p:spPr>
          <a:xfrm>
            <a:off x="460950" y="2065350"/>
            <a:ext cx="8222100" cy="1012800"/>
          </a:xfrm>
          <a:prstGeom prst="rect">
            <a:avLst/>
          </a:prstGeom>
        </p:spPr>
        <p:txBody>
          <a:bodyPr anchorCtr="0" anchor="ctr" bIns="91425" lIns="91425" rIns="91425" tIns="91425">
            <a:noAutofit/>
          </a:bodyPr>
          <a:lstStyle/>
          <a:p>
            <a:pPr lvl="0" rtl="0">
              <a:spcBef>
                <a:spcPts val="0"/>
              </a:spcBef>
              <a:buNone/>
            </a:pPr>
            <a:r>
              <a:rPr lang="en">
                <a:latin typeface="Montserrat"/>
                <a:ea typeface="Montserrat"/>
                <a:cs typeface="Montserrat"/>
                <a:sym typeface="Montserrat"/>
              </a:rPr>
              <a:t>Task Lifecycle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B5394"/>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sz="3000">
                <a:latin typeface="Montserrat"/>
                <a:ea typeface="Montserrat"/>
                <a:cs typeface="Montserrat"/>
                <a:sym typeface="Montserrat"/>
              </a:rPr>
              <a:t>Task Lifecycle</a:t>
            </a:r>
          </a:p>
        </p:txBody>
      </p:sp>
      <p:sp>
        <p:nvSpPr>
          <p:cNvPr id="122" name="Shape 122"/>
          <p:cNvSpPr txBox="1"/>
          <p:nvPr>
            <p:ph idx="1" type="body"/>
          </p:nvPr>
        </p:nvSpPr>
        <p:spPr>
          <a:xfrm>
            <a:off x="471900" y="1919075"/>
            <a:ext cx="8222100" cy="2710200"/>
          </a:xfrm>
          <a:prstGeom prst="rect">
            <a:avLst/>
          </a:prstGeom>
        </p:spPr>
        <p:txBody>
          <a:bodyPr anchorCtr="0" anchor="t" bIns="91425" lIns="91425" rIns="91425" tIns="91425">
            <a:noAutofit/>
          </a:bodyPr>
          <a:lstStyle/>
          <a:p>
            <a:pPr lvl="0" rtl="0">
              <a:spcBef>
                <a:spcPts val="600"/>
              </a:spcBef>
              <a:spcAft>
                <a:spcPts val="600"/>
              </a:spcAft>
              <a:buNone/>
            </a:pPr>
            <a:r>
              <a:rPr lang="en" sz="2000">
                <a:solidFill>
                  <a:srgbClr val="222222"/>
                </a:solidFill>
                <a:highlight>
                  <a:srgbClr val="FFFFFF"/>
                </a:highlight>
                <a:latin typeface="Source Sans Pro"/>
                <a:ea typeface="Source Sans Pro"/>
                <a:cs typeface="Source Sans Pro"/>
                <a:sym typeface="Source Sans Pro"/>
              </a:rPr>
              <a:t>The status of tasks can be described by the following states:</a:t>
            </a:r>
          </a:p>
          <a:p>
            <a:pPr indent="-355600" lvl="0" marL="685800" rtl="0">
              <a:spcBef>
                <a:spcPts val="300"/>
              </a:spcBef>
              <a:spcAft>
                <a:spcPts val="100"/>
              </a:spcAft>
              <a:buClr>
                <a:srgbClr val="222222"/>
              </a:buClr>
              <a:buSzPct val="100000"/>
              <a:buFont typeface="Source Sans Pro"/>
            </a:pPr>
            <a:r>
              <a:rPr lang="en" sz="2000">
                <a:solidFill>
                  <a:srgbClr val="222222"/>
                </a:solidFill>
                <a:highlight>
                  <a:srgbClr val="FFFFFF"/>
                </a:highlight>
                <a:latin typeface="Source Sans Pro"/>
                <a:ea typeface="Source Sans Pro"/>
                <a:cs typeface="Source Sans Pro"/>
                <a:sym typeface="Source Sans Pro"/>
              </a:rPr>
              <a:t>Ready</a:t>
            </a:r>
          </a:p>
          <a:p>
            <a:pPr indent="-355600" lvl="0" marL="685800" rtl="0">
              <a:spcBef>
                <a:spcPts val="300"/>
              </a:spcBef>
              <a:spcAft>
                <a:spcPts val="100"/>
              </a:spcAft>
              <a:buClr>
                <a:srgbClr val="222222"/>
              </a:buClr>
              <a:buSzPct val="100000"/>
              <a:buFont typeface="Source Sans Pro"/>
            </a:pPr>
            <a:r>
              <a:rPr lang="en" sz="2000">
                <a:solidFill>
                  <a:srgbClr val="222222"/>
                </a:solidFill>
                <a:highlight>
                  <a:srgbClr val="FFFFFF"/>
                </a:highlight>
                <a:latin typeface="Source Sans Pro"/>
                <a:ea typeface="Source Sans Pro"/>
                <a:cs typeface="Source Sans Pro"/>
                <a:sym typeface="Source Sans Pro"/>
              </a:rPr>
              <a:t>Assigned</a:t>
            </a:r>
          </a:p>
          <a:p>
            <a:pPr indent="-355600" lvl="0" marL="685800" rtl="0">
              <a:spcBef>
                <a:spcPts val="300"/>
              </a:spcBef>
              <a:spcAft>
                <a:spcPts val="100"/>
              </a:spcAft>
              <a:buClr>
                <a:srgbClr val="222222"/>
              </a:buClr>
              <a:buSzPct val="100000"/>
              <a:buFont typeface="Source Sans Pro"/>
            </a:pPr>
            <a:r>
              <a:rPr lang="en" sz="2000">
                <a:solidFill>
                  <a:srgbClr val="222222"/>
                </a:solidFill>
                <a:highlight>
                  <a:srgbClr val="FFFFFF"/>
                </a:highlight>
                <a:latin typeface="Source Sans Pro"/>
                <a:ea typeface="Source Sans Pro"/>
                <a:cs typeface="Source Sans Pro"/>
                <a:sym typeface="Source Sans Pro"/>
              </a:rPr>
              <a:t>Terminated</a:t>
            </a:r>
          </a:p>
          <a:p>
            <a:pPr indent="-355600" lvl="0" marL="685800" rtl="0">
              <a:spcBef>
                <a:spcPts val="300"/>
              </a:spcBef>
              <a:spcAft>
                <a:spcPts val="100"/>
              </a:spcAft>
              <a:buClr>
                <a:srgbClr val="222222"/>
              </a:buClr>
              <a:buSzPct val="100000"/>
              <a:buFont typeface="Source Sans Pro"/>
            </a:pPr>
            <a:r>
              <a:rPr lang="en" sz="2000">
                <a:solidFill>
                  <a:srgbClr val="222222"/>
                </a:solidFill>
                <a:highlight>
                  <a:srgbClr val="FFFFFF"/>
                </a:highlight>
                <a:latin typeface="Source Sans Pro"/>
                <a:ea typeface="Source Sans Pro"/>
                <a:cs typeface="Source Sans Pro"/>
                <a:sym typeface="Source Sans Pro"/>
              </a:rPr>
              <a:t>Expired</a:t>
            </a:r>
          </a:p>
          <a:p>
            <a:pPr indent="-355600" lvl="0" marL="685800" rtl="0">
              <a:spcBef>
                <a:spcPts val="300"/>
              </a:spcBef>
              <a:spcAft>
                <a:spcPts val="100"/>
              </a:spcAft>
              <a:buClr>
                <a:srgbClr val="222222"/>
              </a:buClr>
              <a:buSzPct val="100000"/>
              <a:buFont typeface="Source Sans Pro"/>
            </a:pPr>
            <a:r>
              <a:rPr lang="en" sz="2000">
                <a:solidFill>
                  <a:srgbClr val="222222"/>
                </a:solidFill>
                <a:highlight>
                  <a:srgbClr val="FFFFFF"/>
                </a:highlight>
                <a:latin typeface="Source Sans Pro"/>
                <a:ea typeface="Source Sans Pro"/>
                <a:cs typeface="Source Sans Pro"/>
                <a:sym typeface="Source Sans Pro"/>
              </a:rPr>
              <a:t>Forwarded</a:t>
            </a:r>
          </a:p>
          <a:p>
            <a:pPr indent="-355600" lvl="0" marL="685800" rtl="0">
              <a:spcBef>
                <a:spcPts val="300"/>
              </a:spcBef>
              <a:spcAft>
                <a:spcPts val="100"/>
              </a:spcAft>
              <a:buClr>
                <a:srgbClr val="222222"/>
              </a:buClr>
              <a:buSzPct val="100000"/>
              <a:buFont typeface="Source Sans Pro"/>
            </a:pPr>
            <a:r>
              <a:rPr lang="en" sz="2000">
                <a:solidFill>
                  <a:srgbClr val="222222"/>
                </a:solidFill>
                <a:highlight>
                  <a:srgbClr val="FFFFFF"/>
                </a:highlight>
                <a:latin typeface="Source Sans Pro"/>
                <a:ea typeface="Source Sans Pro"/>
                <a:cs typeface="Source Sans Pro"/>
                <a:sym typeface="Source Sans Pro"/>
              </a:rPr>
              <a:t>Finished</a:t>
            </a:r>
          </a:p>
          <a:p>
            <a:pPr indent="-355600" lvl="0" marL="685800" rtl="0">
              <a:spcBef>
                <a:spcPts val="300"/>
              </a:spcBef>
              <a:spcAft>
                <a:spcPts val="100"/>
              </a:spcAft>
              <a:buClr>
                <a:srgbClr val="222222"/>
              </a:buClr>
              <a:buSzPct val="100000"/>
              <a:buFont typeface="Source Sans Pro"/>
            </a:pPr>
            <a:r>
              <a:rPr lang="en" sz="2000">
                <a:solidFill>
                  <a:srgbClr val="222222"/>
                </a:solidFill>
                <a:highlight>
                  <a:srgbClr val="FFFFFF"/>
                </a:highlight>
                <a:latin typeface="Source Sans Pro"/>
                <a:ea typeface="Source Sans Pro"/>
                <a:cs typeface="Source Sans Pro"/>
                <a:sym typeface="Source Sans Pro"/>
              </a:rPr>
              <a:t>Failed</a:t>
            </a:r>
          </a:p>
          <a:p>
            <a:pPr lvl="0">
              <a:spcBef>
                <a:spcPts val="0"/>
              </a:spcBef>
              <a:buNone/>
            </a:pPr>
            <a:r>
              <a:t/>
            </a:r>
            <a:endParaRPr sz="3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usara Deck Template">
  <a:themeElements>
    <a:clrScheme name="New Busara Deck Colours">
      <a:dk1>
        <a:srgbClr val="323232"/>
      </a:dk1>
      <a:lt1>
        <a:srgbClr val="FFFFFF"/>
      </a:lt1>
      <a:dk2>
        <a:srgbClr val="05243C"/>
      </a:dk2>
      <a:lt2>
        <a:srgbClr val="1B70BC"/>
      </a:lt2>
      <a:accent1>
        <a:srgbClr val="858585"/>
      </a:accent1>
      <a:accent2>
        <a:srgbClr val="F39430"/>
      </a:accent2>
      <a:accent3>
        <a:srgbClr val="F8BF31"/>
      </a:accent3>
      <a:accent4>
        <a:srgbClr val="941100"/>
      </a:accent4>
      <a:accent5>
        <a:srgbClr val="6FAD46"/>
      </a:accent5>
      <a:accent6>
        <a:srgbClr val="657E6C"/>
      </a:accent6>
      <a:hlink>
        <a:srgbClr val="0563C1"/>
      </a:hlink>
      <a:folHlink>
        <a:srgbClr val="0524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