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35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1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90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ption 4 - 9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5D2FBE-49F0-4D61-9CB1-F735FC148712}"/>
              </a:ext>
            </a:extLst>
          </p:cNvPr>
          <p:cNvSpPr>
            <a:spLocks/>
          </p:cNvSpPr>
          <p:nvPr userDrawn="1"/>
        </p:nvSpPr>
        <p:spPr>
          <a:xfrm>
            <a:off x="187958" y="187892"/>
            <a:ext cx="21007708" cy="14743566"/>
          </a:xfrm>
          <a:prstGeom prst="rect">
            <a:avLst/>
          </a:prstGeom>
          <a:noFill/>
          <a:ln w="63500" cap="sq" cmpd="sng" algn="ctr">
            <a:solidFill>
              <a:srgbClr val="0283A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013" tIns="89013" rIns="89013" bIns="89013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defTabSz="123884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6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9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3">
          <p15:clr>
            <a:srgbClr val="FBAE40"/>
          </p15:clr>
        </p15:guide>
        <p15:guide id="3" pos="26726">
          <p15:clr>
            <a:srgbClr val="FBAE40"/>
          </p15:clr>
        </p15:guide>
        <p15:guide id="4" pos="26250">
          <p15:clr>
            <a:srgbClr val="FBAE40"/>
          </p15:clr>
        </p15:guide>
        <p15:guide id="5" pos="23370">
          <p15:clr>
            <a:srgbClr val="FBAE40"/>
          </p15:clr>
        </p15:guide>
        <p15:guide id="6" pos="23733">
          <p15:clr>
            <a:srgbClr val="FBAE40"/>
          </p15:clr>
        </p15:guide>
        <p15:guide id="7" pos="3230">
          <p15:clr>
            <a:srgbClr val="FBAE40"/>
          </p15:clr>
        </p15:guide>
        <p15:guide id="8" pos="3593">
          <p15:clr>
            <a:srgbClr val="FBAE40"/>
          </p15:clr>
        </p15:guide>
        <p15:guide id="9" pos="6111">
          <p15:clr>
            <a:srgbClr val="FBAE40"/>
          </p15:clr>
        </p15:guide>
        <p15:guide id="10" pos="6473">
          <p15:clr>
            <a:srgbClr val="FBAE40"/>
          </p15:clr>
        </p15:guide>
        <p15:guide id="11" pos="20490">
          <p15:clr>
            <a:srgbClr val="FBAE40"/>
          </p15:clr>
        </p15:guide>
        <p15:guide id="12" pos="20852">
          <p15:clr>
            <a:srgbClr val="FBAE40"/>
          </p15:clr>
        </p15:guide>
        <p15:guide id="13" pos="17995">
          <p15:clr>
            <a:srgbClr val="FBAE40"/>
          </p15:clr>
        </p15:guide>
        <p15:guide id="14" pos="17632">
          <p15:clr>
            <a:srgbClr val="FBAE40"/>
          </p15:clr>
        </p15:guide>
        <p15:guide id="15" pos="8991">
          <p15:clr>
            <a:srgbClr val="FBAE40"/>
          </p15:clr>
        </p15:guide>
        <p15:guide id="16" pos="9354">
          <p15:clr>
            <a:srgbClr val="FBAE40"/>
          </p15:clr>
        </p15:guide>
        <p15:guide id="17" pos="11871">
          <p15:clr>
            <a:srgbClr val="FBAE40"/>
          </p15:clr>
        </p15:guide>
        <p15:guide id="18" pos="12234">
          <p15:clr>
            <a:srgbClr val="FBAE40"/>
          </p15:clr>
        </p15:guide>
        <p15:guide id="19" pos="15114">
          <p15:clr>
            <a:srgbClr val="FBAE40"/>
          </p15:clr>
        </p15:guide>
        <p15:guide id="20" pos="14752">
          <p15:clr>
            <a:srgbClr val="FBAE40"/>
          </p15:clr>
        </p15:guide>
        <p15:guide id="21" orient="horz" pos="237">
          <p15:clr>
            <a:srgbClr val="FBAE40"/>
          </p15:clr>
        </p15:guide>
        <p15:guide id="22" orient="horz" pos="622">
          <p15:clr>
            <a:srgbClr val="FBAE40"/>
          </p15:clr>
        </p15:guide>
        <p15:guide id="23" orient="horz" pos="3412">
          <p15:clr>
            <a:srgbClr val="FBAE40"/>
          </p15:clr>
        </p15:guide>
        <p15:guide id="24" orient="horz" pos="3775">
          <p15:clr>
            <a:srgbClr val="FBAE40"/>
          </p15:clr>
        </p15:guide>
        <p15:guide id="25" orient="horz" pos="6814">
          <p15:clr>
            <a:srgbClr val="FBAE40"/>
          </p15:clr>
        </p15:guide>
        <p15:guide id="26" orient="horz" pos="7177">
          <p15:clr>
            <a:srgbClr val="FBAE40"/>
          </p15:clr>
        </p15:guide>
        <p15:guide id="27" orient="horz" pos="10239">
          <p15:clr>
            <a:srgbClr val="FBAE40"/>
          </p15:clr>
        </p15:guide>
        <p15:guide id="28" orient="horz" pos="10601">
          <p15:clr>
            <a:srgbClr val="FBAE40"/>
          </p15:clr>
        </p15:guide>
        <p15:guide id="29" orient="horz" pos="13663">
          <p15:clr>
            <a:srgbClr val="FBAE40"/>
          </p15:clr>
        </p15:guide>
        <p15:guide id="30" orient="horz" pos="14026">
          <p15:clr>
            <a:srgbClr val="FBAE40"/>
          </p15:clr>
        </p15:guide>
        <p15:guide id="31" orient="horz" pos="17088">
          <p15:clr>
            <a:srgbClr val="FBAE40"/>
          </p15:clr>
        </p15:guide>
        <p15:guide id="32" orient="horz" pos="17451">
          <p15:clr>
            <a:srgbClr val="FBAE40"/>
          </p15:clr>
        </p15:guide>
        <p15:guide id="33" orient="horz" pos="18449">
          <p15:clr>
            <a:srgbClr val="FBAE40"/>
          </p15:clr>
        </p15:guide>
        <p15:guide id="34" orient="horz" pos="18834">
          <p15:clr>
            <a:srgbClr val="FBAE40"/>
          </p15:clr>
        </p15:guide>
        <p15:guide id="35" pos="237">
          <p15:clr>
            <a:srgbClr val="FBAE40"/>
          </p15:clr>
        </p15:guide>
        <p15:guide id="36" orient="horz" pos="2822">
          <p15:clr>
            <a:srgbClr val="FBAE40"/>
          </p15:clr>
        </p15:guide>
        <p15:guide id="37" orient="horz" pos="24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6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73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4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07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07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65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27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BC6CD-206F-4FCE-8CF2-EEE386B53BF8}" type="datetimeFigureOut">
              <a:rPr lang="de-DE" smtClean="0"/>
              <a:t>16.11.2022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DEEC-B23B-4AF6-8910-0492067E3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41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DB790-FA8C-4D17-AD6A-FE1121872CD0}"/>
              </a:ext>
            </a:extLst>
          </p:cNvPr>
          <p:cNvSpPr txBox="1"/>
          <p:nvPr/>
        </p:nvSpPr>
        <p:spPr>
          <a:xfrm>
            <a:off x="569038" y="493117"/>
            <a:ext cx="11417800" cy="729797"/>
          </a:xfrm>
          <a:prstGeom prst="rect">
            <a:avLst/>
          </a:prstGeom>
          <a:noFill/>
          <a:ln w="50800" cap="sq">
            <a:noFill/>
            <a:miter lim="800000"/>
          </a:ln>
        </p:spPr>
        <p:txBody>
          <a:bodyPr wrap="square" lIns="0" tIns="0" rIns="0" bIns="0" rtlCol="0" anchor="t" anchorCtr="0">
            <a:normAutofit/>
          </a:bodyPr>
          <a:lstStyle/>
          <a:p>
            <a:pPr defTabSz="874705"/>
            <a:r>
              <a:rPr lang="en-GB" sz="4495" b="1" i="1" dirty="0">
                <a:solidFill>
                  <a:srgbClr val="0283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STUNDENPLÄNE MIT Genetic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DBE1D-9BDE-4801-B4A8-F6F7D90E0F72}"/>
              </a:ext>
            </a:extLst>
          </p:cNvPr>
          <p:cNvSpPr txBox="1"/>
          <p:nvPr/>
        </p:nvSpPr>
        <p:spPr>
          <a:xfrm>
            <a:off x="569038" y="1268570"/>
            <a:ext cx="11130016" cy="467747"/>
          </a:xfrm>
          <a:prstGeom prst="rect">
            <a:avLst/>
          </a:prstGeom>
          <a:noFill/>
          <a:ln w="50800" cap="sq">
            <a:noFill/>
            <a:miter lim="800000"/>
          </a:ln>
        </p:spPr>
        <p:txBody>
          <a:bodyPr wrap="square" lIns="0" tIns="0" rIns="0" bIns="0" rtlCol="0" anchor="t" anchorCtr="0">
            <a:normAutofit/>
          </a:bodyPr>
          <a:lstStyle/>
          <a:p>
            <a:pPr defTabSz="874705"/>
            <a:r>
              <a:rPr lang="en-GB" sz="2996" i="1" dirty="0">
                <a:solidFill>
                  <a:srgbClr val="545454"/>
                </a:solidFill>
                <a:latin typeface="Meiryo" panose="020B0604030504040204" pitchFamily="34" charset="-128"/>
                <a:ea typeface="Meiryo" panose="020B0604030504040204" pitchFamily="34" charset="-128"/>
                <a:cs typeface="Poppins" panose="00000500000000000000" pitchFamily="2" charset="0"/>
              </a:rPr>
              <a:t>Finn Waterman</a:t>
            </a:r>
            <a:endParaRPr lang="en-GB" sz="3000" i="1" dirty="0">
              <a:solidFill>
                <a:srgbClr val="545454"/>
              </a:solidFill>
              <a:latin typeface="Meiryo" panose="020B0604030504040204" pitchFamily="34" charset="-128"/>
              <a:ea typeface="Meiryo" panose="020B0604030504040204" pitchFamily="34" charset="-128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863D2-B8D1-421B-80A1-D030E5C875B5}"/>
              </a:ext>
            </a:extLst>
          </p:cNvPr>
          <p:cNvSpPr txBox="1">
            <a:spLocks/>
          </p:cNvSpPr>
          <p:nvPr/>
        </p:nvSpPr>
        <p:spPr>
          <a:xfrm>
            <a:off x="13866331" y="0"/>
            <a:ext cx="7517294" cy="15119350"/>
          </a:xfrm>
          <a:prstGeom prst="rect">
            <a:avLst/>
          </a:prstGeom>
          <a:solidFill>
            <a:srgbClr val="0283AD"/>
          </a:solidFill>
          <a:ln w="50800" cap="sq">
            <a:noFill/>
            <a:miter lim="800000"/>
          </a:ln>
        </p:spPr>
        <p:txBody>
          <a:bodyPr wrap="square" lIns="566316" tIns="3038331" rIns="566316" anchor="t">
            <a:normAutofit/>
          </a:bodyPr>
          <a:lstStyle/>
          <a:p>
            <a:pPr defTabSz="874705"/>
            <a:endParaRPr lang="en-GB" sz="4495" dirty="0"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43CA5E-14A6-49EE-9682-8E33D45431C8}"/>
              </a:ext>
            </a:extLst>
          </p:cNvPr>
          <p:cNvSpPr>
            <a:spLocks/>
          </p:cNvSpPr>
          <p:nvPr/>
        </p:nvSpPr>
        <p:spPr>
          <a:xfrm>
            <a:off x="629383" y="2402346"/>
            <a:ext cx="6562738" cy="1763519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8856" tIns="88856" rIns="88856" bIns="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de-DE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Erstellen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de-DE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eines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Stundenplans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ohne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Konflikte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über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mehrere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Semester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16 Module und 11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Dozenten</a:t>
            </a:r>
            <a:endParaRPr lang="en-GB" sz="1798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Aufgeteilt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auf 5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Tage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6 Slots</a:t>
            </a:r>
          </a:p>
          <a:p>
            <a:pPr marL="742950" lvl="1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 Slot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entspricht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(8:00 – 20:00)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Module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sollten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nicht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vor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10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oder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nach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16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Uhr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beginnen</a:t>
            </a:r>
            <a:endParaRPr lang="en-GB" sz="1798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endParaRPr lang="en-GB" sz="1798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endParaRPr lang="en-GB" sz="1798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AE00B1-A91C-4C31-A28E-3803DD3E8156}"/>
              </a:ext>
            </a:extLst>
          </p:cNvPr>
          <p:cNvGrpSpPr/>
          <p:nvPr/>
        </p:nvGrpSpPr>
        <p:grpSpPr>
          <a:xfrm>
            <a:off x="629859" y="1781973"/>
            <a:ext cx="6562263" cy="605693"/>
            <a:chOff x="1132840" y="5992345"/>
            <a:chExt cx="13140374" cy="12128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4D6858-234C-47AD-8F2B-979D15D39C18}"/>
                </a:ext>
              </a:extLst>
            </p:cNvPr>
            <p:cNvSpPr/>
            <p:nvPr/>
          </p:nvSpPr>
          <p:spPr>
            <a:xfrm>
              <a:off x="1132840" y="6012665"/>
              <a:ext cx="13140374" cy="1192529"/>
            </a:xfrm>
            <a:prstGeom prst="rect">
              <a:avLst/>
            </a:prstGeom>
            <a:noFill/>
            <a:ln w="508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0" rIns="179783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Das Problem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2E4D9E-CC73-42FF-B7D8-DEDD2D9A0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326" y="5992345"/>
              <a:ext cx="0" cy="1192529"/>
            </a:xfrm>
            <a:prstGeom prst="line">
              <a:avLst/>
            </a:prstGeom>
            <a:noFill/>
            <a:ln w="165100" cap="flat" cmpd="sng" algn="ctr">
              <a:solidFill>
                <a:srgbClr val="0283AD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DC3AB-8F94-4E8E-8001-B4AB6EB113F9}"/>
              </a:ext>
            </a:extLst>
          </p:cNvPr>
          <p:cNvSpPr>
            <a:spLocks/>
          </p:cNvSpPr>
          <p:nvPr/>
        </p:nvSpPr>
        <p:spPr>
          <a:xfrm>
            <a:off x="629383" y="4997761"/>
            <a:ext cx="6562738" cy="1781519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8856" tIns="88856" rIns="88856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Der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Stundenplan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wird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einem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2D-Array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dargestellt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Jedes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Modul hat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ID/Index in </a:t>
            </a:r>
            <a:r>
              <a:rPr lang="en-GB" sz="1798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diesem</a:t>
            </a:r>
            <a:r>
              <a:rPr lang="en-GB" sz="1798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Array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[</a:t>
            </a:r>
            <a:r>
              <a:rPr lang="en-GB" sz="1798" kern="0" dirty="0" err="1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i</a:t>
            </a: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][0]: Tag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[</a:t>
            </a:r>
            <a:r>
              <a:rPr lang="en-GB" sz="1798" kern="0" dirty="0" err="1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i</a:t>
            </a: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][1]: Slot am Tag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[</a:t>
            </a:r>
            <a:r>
              <a:rPr lang="en-GB" sz="1798" kern="0" dirty="0" err="1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i</a:t>
            </a:r>
            <a:r>
              <a:rPr lang="en-GB" sz="1798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][2]: </a:t>
            </a:r>
            <a:r>
              <a:rPr lang="en-GB" sz="1798" kern="0" dirty="0" err="1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Raum</a:t>
            </a:r>
            <a:endParaRPr lang="en-GB" sz="1798" kern="0" dirty="0">
              <a:solidFill>
                <a:srgbClr val="545454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03E37A-60FE-4EA5-A142-28FFC108139D}"/>
              </a:ext>
            </a:extLst>
          </p:cNvPr>
          <p:cNvGrpSpPr/>
          <p:nvPr/>
        </p:nvGrpSpPr>
        <p:grpSpPr>
          <a:xfrm>
            <a:off x="629859" y="4479288"/>
            <a:ext cx="6562263" cy="605693"/>
            <a:chOff x="1132840" y="5992345"/>
            <a:chExt cx="13140374" cy="121284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28CF98-509B-495C-A35E-2BE3E8155EA1}"/>
                </a:ext>
              </a:extLst>
            </p:cNvPr>
            <p:cNvSpPr/>
            <p:nvPr/>
          </p:nvSpPr>
          <p:spPr>
            <a:xfrm>
              <a:off x="1132840" y="6012665"/>
              <a:ext cx="13140374" cy="1192529"/>
            </a:xfrm>
            <a:prstGeom prst="rect">
              <a:avLst/>
            </a:prstGeom>
            <a:noFill/>
            <a:ln w="508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0" rIns="179783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Die </a:t>
              </a:r>
              <a:r>
                <a:rPr lang="en-GB" sz="2996" b="1" kern="0" dirty="0" err="1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Kodierung</a:t>
              </a:r>
              <a:endParaRPr lang="en-GB" sz="2996" b="1" kern="0" dirty="0">
                <a:solidFill>
                  <a:srgbClr val="0283AD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E3E22B-DC39-4CC7-A170-EA056F6760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326" y="5992345"/>
              <a:ext cx="0" cy="1192529"/>
            </a:xfrm>
            <a:prstGeom prst="line">
              <a:avLst/>
            </a:prstGeom>
            <a:noFill/>
            <a:ln w="165100" cap="flat" cmpd="sng" algn="ctr">
              <a:solidFill>
                <a:srgbClr val="0283AD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D33F8-BFCA-49D3-A743-65B70766D69D}"/>
              </a:ext>
            </a:extLst>
          </p:cNvPr>
          <p:cNvSpPr>
            <a:spLocks/>
          </p:cNvSpPr>
          <p:nvPr/>
        </p:nvSpPr>
        <p:spPr>
          <a:xfrm>
            <a:off x="629383" y="7510785"/>
            <a:ext cx="6562738" cy="1781519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8856" tIns="88856" rIns="88856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(x10)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Kollision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von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einem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Semester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(x10)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Kollision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von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des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selben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Dozenten</a:t>
            </a:r>
            <a:endParaRPr lang="en-GB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(x10)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Kollision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von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selben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Raum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(x01)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Früh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Spät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platzierte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Module </a:t>
            </a:r>
            <a:r>
              <a:rPr lang="en-GB" sz="1200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GB" sz="1200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vor</a:t>
            </a:r>
            <a:r>
              <a:rPr lang="en-GB" sz="1200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10:00/</a:t>
            </a:r>
            <a:r>
              <a:rPr lang="en-GB" sz="1200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nach</a:t>
            </a:r>
            <a:r>
              <a:rPr lang="en-GB" sz="1200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16:00)</a:t>
            </a:r>
          </a:p>
          <a:p>
            <a:pPr marL="285750" indent="-285750" defTabSz="874705">
              <a:spcAft>
                <a:spcPts val="200"/>
              </a:spcAft>
              <a:buClr>
                <a:srgbClr val="0283AD"/>
              </a:buClr>
              <a:buFontTx/>
              <a:buChar char="-"/>
              <a:defRPr/>
            </a:pP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Der Wert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ergibt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sich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der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Summe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der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gewichteten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Werte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(Kleiner = Besser)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4A1974-307F-4670-BF06-6EFC88F8A056}"/>
              </a:ext>
            </a:extLst>
          </p:cNvPr>
          <p:cNvGrpSpPr/>
          <p:nvPr/>
        </p:nvGrpSpPr>
        <p:grpSpPr>
          <a:xfrm>
            <a:off x="629858" y="6916966"/>
            <a:ext cx="6562263" cy="605693"/>
            <a:chOff x="1132840" y="5992345"/>
            <a:chExt cx="13140374" cy="121284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BC40D5-4098-466A-A466-77ACF21CF9B2}"/>
                </a:ext>
              </a:extLst>
            </p:cNvPr>
            <p:cNvSpPr/>
            <p:nvPr/>
          </p:nvSpPr>
          <p:spPr>
            <a:xfrm>
              <a:off x="1132840" y="6012665"/>
              <a:ext cx="13140374" cy="1192529"/>
            </a:xfrm>
            <a:prstGeom prst="rect">
              <a:avLst/>
            </a:prstGeom>
            <a:noFill/>
            <a:ln w="508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0" rIns="179783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Wie gut </a:t>
              </a:r>
              <a:r>
                <a:rPr lang="en-GB" sz="2996" b="1" kern="0" dirty="0" err="1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ist</a:t>
              </a: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der Plan?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FA164F-4D13-4C88-B628-47368ADE5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326" y="5992345"/>
              <a:ext cx="0" cy="1192529"/>
            </a:xfrm>
            <a:prstGeom prst="line">
              <a:avLst/>
            </a:prstGeom>
            <a:noFill/>
            <a:ln w="165100" cap="flat" cmpd="sng" algn="ctr">
              <a:solidFill>
                <a:srgbClr val="0283AD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B5045B0-B202-4A48-9D31-274ACA5CD463}"/>
              </a:ext>
            </a:extLst>
          </p:cNvPr>
          <p:cNvSpPr>
            <a:spLocks/>
          </p:cNvSpPr>
          <p:nvPr/>
        </p:nvSpPr>
        <p:spPr>
          <a:xfrm>
            <a:off x="629383" y="10446160"/>
            <a:ext cx="6562738" cy="1781519"/>
          </a:xfrm>
          <a:prstGeom prst="rect">
            <a:avLst/>
          </a:prstGeom>
          <a:noFill/>
          <a:ln w="190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8856" tIns="88856" rIns="88856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01512" indent="-201512" defTabSz="874705">
              <a:spcAft>
                <a:spcPts val="200"/>
              </a:spcAft>
              <a:buClr>
                <a:srgbClr val="0283AD"/>
              </a:buClr>
              <a:buFont typeface="Arial" panose="020B0604020202020204" pitchFamily="34" charset="0"/>
              <a:buChar char="•"/>
              <a:defRPr/>
            </a:pPr>
            <a:r>
              <a:rPr lang="en-GB" b="1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Selektion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Der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Stundenplan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der Generation und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einer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ersten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Viertel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der Generation</a:t>
            </a:r>
          </a:p>
          <a:p>
            <a:pPr marL="201512" indent="-201512" defTabSz="874705">
              <a:spcAft>
                <a:spcPts val="200"/>
              </a:spcAft>
              <a:buClr>
                <a:srgbClr val="0283AD"/>
              </a:buClr>
              <a:buFont typeface="Arial" panose="020B0604020202020204" pitchFamily="34" charset="0"/>
              <a:buChar char="•"/>
              <a:defRPr/>
            </a:pPr>
            <a:r>
              <a:rPr lang="en-GB" b="1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Crossover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Jedes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Gen, also Tag, Slot und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Raum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haben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für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jedes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Modul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Wahrscheinlichkeit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zu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mutieren</a:t>
            </a:r>
            <a:endParaRPr lang="en-GB" kern="0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01512" indent="-201512" defTabSz="874705">
              <a:spcAft>
                <a:spcPts val="200"/>
              </a:spcAft>
              <a:buClr>
                <a:srgbClr val="0283AD"/>
              </a:buClr>
              <a:buFont typeface="Arial" panose="020B0604020202020204" pitchFamily="34" charset="0"/>
              <a:buChar char="•"/>
              <a:defRPr/>
            </a:pPr>
            <a:r>
              <a:rPr lang="en-GB" b="1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Mutate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Jedes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Gen hat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eine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definierte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Wahrscheinlichkeit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zu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kern="0" dirty="0" err="1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mutieren</a:t>
            </a:r>
            <a:r>
              <a:rPr lang="en-GB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A6A3B-47AD-4148-ABBA-256D51DC3018}"/>
              </a:ext>
            </a:extLst>
          </p:cNvPr>
          <p:cNvGrpSpPr/>
          <p:nvPr/>
        </p:nvGrpSpPr>
        <p:grpSpPr>
          <a:xfrm>
            <a:off x="629859" y="9908331"/>
            <a:ext cx="6562263" cy="605693"/>
            <a:chOff x="1132840" y="5992345"/>
            <a:chExt cx="13140374" cy="12128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778DE47-6750-4733-B8D1-7C22D79E6869}"/>
                </a:ext>
              </a:extLst>
            </p:cNvPr>
            <p:cNvSpPr/>
            <p:nvPr/>
          </p:nvSpPr>
          <p:spPr>
            <a:xfrm>
              <a:off x="1132840" y="6012665"/>
              <a:ext cx="13140374" cy="1192529"/>
            </a:xfrm>
            <a:prstGeom prst="rect">
              <a:avLst/>
            </a:prstGeom>
            <a:noFill/>
            <a:ln w="508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0" rIns="179783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2996" b="1" kern="0" dirty="0">
                  <a:solidFill>
                    <a:srgbClr val="0283AD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Select, Cross &amp; Mutate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611E0D-DA9F-4BEC-9E20-9FE02A61B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326" y="5992345"/>
              <a:ext cx="0" cy="1192529"/>
            </a:xfrm>
            <a:prstGeom prst="line">
              <a:avLst/>
            </a:prstGeom>
            <a:noFill/>
            <a:ln w="165100" cap="flat" cmpd="sng" algn="ctr">
              <a:solidFill>
                <a:srgbClr val="0283AD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D340A5F-3B20-E7C5-4EAD-90F8F3278D39}"/>
              </a:ext>
            </a:extLst>
          </p:cNvPr>
          <p:cNvGrpSpPr/>
          <p:nvPr/>
        </p:nvGrpSpPr>
        <p:grpSpPr>
          <a:xfrm>
            <a:off x="8978318" y="1675510"/>
            <a:ext cx="4504205" cy="1509354"/>
            <a:chOff x="7431334" y="6623074"/>
            <a:chExt cx="4267720" cy="32928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83BAD3-E705-4528-AF24-012B39992A5C}"/>
                </a:ext>
              </a:extLst>
            </p:cNvPr>
            <p:cNvSpPr>
              <a:spLocks/>
            </p:cNvSpPr>
            <p:nvPr/>
          </p:nvSpPr>
          <p:spPr>
            <a:xfrm>
              <a:off x="7431334" y="6623074"/>
              <a:ext cx="4267720" cy="2644784"/>
            </a:xfrm>
            <a:prstGeom prst="rect">
              <a:avLst/>
            </a:prstGeom>
            <a:solidFill>
              <a:sysClr val="window" lastClr="FFFFFF"/>
            </a:solidFill>
            <a:ln w="50800" cap="sq" cmpd="sng" algn="ctr">
              <a:solidFill>
                <a:srgbClr val="0283A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874705">
                <a:defRPr/>
              </a:pPr>
              <a:endParaRPr lang="en-GB" sz="1398" i="1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6B61FC-EB15-4B6B-A4B5-7CFE141BAC81}"/>
                </a:ext>
              </a:extLst>
            </p:cNvPr>
            <p:cNvSpPr/>
            <p:nvPr/>
          </p:nvSpPr>
          <p:spPr>
            <a:xfrm>
              <a:off x="7431334" y="9267860"/>
              <a:ext cx="4267720" cy="648074"/>
            </a:xfrm>
            <a:prstGeom prst="rect">
              <a:avLst/>
            </a:prstGeom>
            <a:solidFill>
              <a:srgbClr val="0283AD"/>
            </a:solidFill>
            <a:ln w="50800" cap="sq" cmpd="sng" algn="ctr">
              <a:solidFill>
                <a:srgbClr val="0283A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1398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Kodierung</a:t>
              </a:r>
              <a:r>
                <a:rPr lang="en-GB" sz="1398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des </a:t>
              </a:r>
              <a:r>
                <a:rPr lang="en-GB" sz="1398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Stundenplans</a:t>
              </a:r>
              <a:r>
                <a:rPr lang="en-GB" sz="1398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in C++</a:t>
              </a:r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FC74EAA8-6B0C-FDEF-D4E3-147BDB674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6182" y="1562969"/>
            <a:ext cx="4548476" cy="1316664"/>
          </a:xfrm>
          <a:prstGeom prst="rect">
            <a:avLst/>
          </a:prstGeom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8261029-4A90-515E-FEE8-BC1E46F55971}"/>
              </a:ext>
            </a:extLst>
          </p:cNvPr>
          <p:cNvGrpSpPr/>
          <p:nvPr/>
        </p:nvGrpSpPr>
        <p:grpSpPr>
          <a:xfrm>
            <a:off x="7915467" y="3513325"/>
            <a:ext cx="5615359" cy="5480510"/>
            <a:chOff x="8707585" y="4380615"/>
            <a:chExt cx="4823241" cy="4613219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6C8E65FD-1828-1CE7-5A0D-94BF07DE04B5}"/>
                </a:ext>
              </a:extLst>
            </p:cNvPr>
            <p:cNvGrpSpPr/>
            <p:nvPr/>
          </p:nvGrpSpPr>
          <p:grpSpPr>
            <a:xfrm>
              <a:off x="8732876" y="4472382"/>
              <a:ext cx="4772661" cy="4521452"/>
              <a:chOff x="7431334" y="6623074"/>
              <a:chExt cx="4267720" cy="2852509"/>
            </a:xfrm>
          </p:grpSpPr>
          <p:sp>
            <p:nvSpPr>
              <p:cNvPr id="33" name="Rectangle 47">
                <a:extLst>
                  <a:ext uri="{FF2B5EF4-FFF2-40B4-BE49-F238E27FC236}">
                    <a16:creationId xmlns:a16="http://schemas.microsoft.com/office/drawing/2014/main" id="{0BC0D8F3-D4FA-43D7-911A-90C12295F7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31334" y="6623074"/>
                <a:ext cx="4267720" cy="2644784"/>
              </a:xfrm>
              <a:prstGeom prst="rect">
                <a:avLst/>
              </a:prstGeom>
              <a:solidFill>
                <a:sysClr val="window" lastClr="FFFFFF"/>
              </a:solidFill>
              <a:ln w="50800" cap="sq" cmpd="sng" algn="ctr">
                <a:solidFill>
                  <a:srgbClr val="0283AD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874705">
                  <a:defRPr/>
                </a:pPr>
                <a:endParaRPr lang="en-GB" sz="1398" i="1" kern="0" dirty="0">
                  <a:solidFill>
                    <a:srgbClr val="545454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34" name="Rectangle 48">
                <a:extLst>
                  <a:ext uri="{FF2B5EF4-FFF2-40B4-BE49-F238E27FC236}">
                    <a16:creationId xmlns:a16="http://schemas.microsoft.com/office/drawing/2014/main" id="{37A8DCEF-AEA7-3BE5-7650-24A0B67A40BA}"/>
                  </a:ext>
                </a:extLst>
              </p:cNvPr>
              <p:cNvSpPr/>
              <p:nvPr/>
            </p:nvSpPr>
            <p:spPr>
              <a:xfrm>
                <a:off x="7431334" y="9290559"/>
                <a:ext cx="4267720" cy="185024"/>
              </a:xfrm>
              <a:prstGeom prst="rect">
                <a:avLst/>
              </a:prstGeom>
              <a:solidFill>
                <a:srgbClr val="0283AD"/>
              </a:solidFill>
              <a:ln w="50800" cap="sq" cmpd="sng" algn="ctr">
                <a:solidFill>
                  <a:srgbClr val="0283AD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pPr defTabSz="874705">
                  <a:defRPr/>
                </a:pPr>
                <a:r>
                  <a:rPr lang="en-GB" sz="1398" kern="0" dirty="0" err="1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Berechnung</a:t>
                </a:r>
                <a:r>
                  <a:rPr lang="en-GB" sz="1398" kern="0" dirty="0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des </a:t>
                </a:r>
                <a:r>
                  <a:rPr lang="en-GB" sz="1398" kern="0" dirty="0" err="1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Fitnesswertes</a:t>
                </a:r>
                <a:endParaRPr lang="en-GB" sz="1398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ECEF26A5-2C75-9091-6BE3-DFBE7D9F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07585" y="4380615"/>
              <a:ext cx="4823241" cy="4284759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F432ECC-C553-6C90-8016-820B2DDBECD3}"/>
              </a:ext>
            </a:extLst>
          </p:cNvPr>
          <p:cNvGrpSpPr/>
          <p:nvPr/>
        </p:nvGrpSpPr>
        <p:grpSpPr>
          <a:xfrm>
            <a:off x="5842000" y="12937814"/>
            <a:ext cx="7685742" cy="1712850"/>
            <a:chOff x="7431334" y="6623074"/>
            <a:chExt cx="4267720" cy="3292859"/>
          </a:xfrm>
        </p:grpSpPr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E2990F05-37F6-6993-4180-3AA3E6029DCD}"/>
                </a:ext>
              </a:extLst>
            </p:cNvPr>
            <p:cNvSpPr>
              <a:spLocks/>
            </p:cNvSpPr>
            <p:nvPr/>
          </p:nvSpPr>
          <p:spPr>
            <a:xfrm>
              <a:off x="7431334" y="6623074"/>
              <a:ext cx="4267720" cy="2644784"/>
            </a:xfrm>
            <a:prstGeom prst="rect">
              <a:avLst/>
            </a:prstGeom>
            <a:solidFill>
              <a:sysClr val="window" lastClr="FFFFFF"/>
            </a:solidFill>
            <a:ln w="50800" cap="sq" cmpd="sng" algn="ctr">
              <a:solidFill>
                <a:srgbClr val="0283A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874705">
                <a:defRPr/>
              </a:pPr>
              <a:endParaRPr lang="en-GB" sz="1398" i="1" kern="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8FA60B72-42E4-AB48-65D2-BF00C5E356E9}"/>
                </a:ext>
              </a:extLst>
            </p:cNvPr>
            <p:cNvSpPr/>
            <p:nvPr/>
          </p:nvSpPr>
          <p:spPr>
            <a:xfrm>
              <a:off x="7431334" y="9267859"/>
              <a:ext cx="4267720" cy="648074"/>
            </a:xfrm>
            <a:prstGeom prst="rect">
              <a:avLst/>
            </a:prstGeom>
            <a:solidFill>
              <a:srgbClr val="0283AD"/>
            </a:solidFill>
            <a:ln w="50800" cap="sq" cmpd="sng" algn="ctr">
              <a:solidFill>
                <a:srgbClr val="0283A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74705">
                <a:defRPr/>
              </a:pPr>
              <a:r>
                <a:rPr lang="en-GB" sz="1400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Kreuzen</a:t>
              </a:r>
              <a:r>
                <a:rPr lang="en-GB" sz="1400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GB" sz="1400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zweier</a:t>
              </a:r>
              <a:r>
                <a:rPr lang="en-GB" sz="1400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</a:t>
              </a:r>
              <a:r>
                <a:rPr lang="en-GB" sz="1400" kern="0" dirty="0" err="1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Stundenpläne</a:t>
              </a:r>
              <a:endParaRPr lang="en-GB" sz="1400" kern="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43" name="Grafik 42">
            <a:extLst>
              <a:ext uri="{FF2B5EF4-FFF2-40B4-BE49-F238E27FC236}">
                <a16:creationId xmlns:a16="http://schemas.microsoft.com/office/drawing/2014/main" id="{70C70A68-B3FF-23C3-D18A-4525AC284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4508" y="12556139"/>
            <a:ext cx="7739528" cy="1766065"/>
          </a:xfrm>
          <a:prstGeom prst="rect">
            <a:avLst/>
          </a:prstGeom>
        </p:spPr>
      </p:pic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E0322CB0-048A-1650-CD92-FC55E00189AF}"/>
              </a:ext>
            </a:extLst>
          </p:cNvPr>
          <p:cNvGrpSpPr/>
          <p:nvPr/>
        </p:nvGrpSpPr>
        <p:grpSpPr>
          <a:xfrm>
            <a:off x="7400999" y="9299064"/>
            <a:ext cx="6153037" cy="3028980"/>
            <a:chOff x="6916157" y="11462977"/>
            <a:chExt cx="6153037" cy="3028980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343714DB-AADF-B588-D188-E003DA915B0A}"/>
                </a:ext>
              </a:extLst>
            </p:cNvPr>
            <p:cNvGrpSpPr/>
            <p:nvPr/>
          </p:nvGrpSpPr>
          <p:grpSpPr>
            <a:xfrm>
              <a:off x="6940549" y="11890102"/>
              <a:ext cx="6102351" cy="2601855"/>
              <a:chOff x="7431334" y="6860279"/>
              <a:chExt cx="4267720" cy="3055653"/>
            </a:xfrm>
          </p:grpSpPr>
          <p:sp>
            <p:nvSpPr>
              <p:cNvPr id="66" name="Rectangle 47">
                <a:extLst>
                  <a:ext uri="{FF2B5EF4-FFF2-40B4-BE49-F238E27FC236}">
                    <a16:creationId xmlns:a16="http://schemas.microsoft.com/office/drawing/2014/main" id="{C32B1F27-7713-A4C0-82BF-D19BB280F9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31334" y="6860279"/>
                <a:ext cx="4267720" cy="2644784"/>
              </a:xfrm>
              <a:prstGeom prst="rect">
                <a:avLst/>
              </a:prstGeom>
              <a:solidFill>
                <a:sysClr val="window" lastClr="FFFFFF"/>
              </a:solidFill>
              <a:ln w="50800" cap="sq" cmpd="sng" algn="ctr">
                <a:solidFill>
                  <a:srgbClr val="0283AD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874705">
                  <a:defRPr/>
                </a:pPr>
                <a:endParaRPr lang="en-GB" sz="1398" i="1" kern="0" dirty="0">
                  <a:solidFill>
                    <a:srgbClr val="545454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  <p:sp>
            <p:nvSpPr>
              <p:cNvPr id="67" name="Rectangle 48">
                <a:extLst>
                  <a:ext uri="{FF2B5EF4-FFF2-40B4-BE49-F238E27FC236}">
                    <a16:creationId xmlns:a16="http://schemas.microsoft.com/office/drawing/2014/main" id="{1E1FFDE3-3F40-93AA-1294-C249D660F787}"/>
                  </a:ext>
                </a:extLst>
              </p:cNvPr>
              <p:cNvSpPr/>
              <p:nvPr/>
            </p:nvSpPr>
            <p:spPr>
              <a:xfrm>
                <a:off x="7431334" y="9539996"/>
                <a:ext cx="4267720" cy="375936"/>
              </a:xfrm>
              <a:prstGeom prst="rect">
                <a:avLst/>
              </a:prstGeom>
              <a:solidFill>
                <a:srgbClr val="0283AD"/>
              </a:solidFill>
              <a:ln w="50800" cap="sq" cmpd="sng" algn="ctr">
                <a:solidFill>
                  <a:srgbClr val="0283AD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88856" tIns="88856" rIns="88856" bIns="8885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874705">
                  <a:defRPr/>
                </a:pPr>
                <a:r>
                  <a:rPr lang="en-GB" sz="1400" kern="0" dirty="0" err="1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Mutieren</a:t>
                </a:r>
                <a:r>
                  <a:rPr lang="en-GB" sz="1400" kern="0" dirty="0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GB" sz="1400" kern="0" dirty="0" err="1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eines</a:t>
                </a:r>
                <a:r>
                  <a:rPr lang="en-GB" sz="1400" kern="0" dirty="0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GB" sz="1400" kern="0" dirty="0" err="1">
                    <a:solidFill>
                      <a:srgbClr val="FFFFFF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Stundenplans</a:t>
                </a:r>
                <a:endParaRPr lang="en-GB" sz="1400" kern="0" dirty="0">
                  <a:solidFill>
                    <a:srgbClr val="FFFFFF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pic>
          <p:nvPicPr>
            <p:cNvPr id="69" name="Grafik 6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DF083101-B204-26D4-3852-507579414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157" y="11462977"/>
              <a:ext cx="6153037" cy="2704959"/>
            </a:xfrm>
            <a:prstGeom prst="rect">
              <a:avLst/>
            </a:prstGeom>
          </p:spPr>
        </p:pic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6A377B36-6F8F-937D-9A2D-1C5A7F6935B6}"/>
              </a:ext>
            </a:extLst>
          </p:cNvPr>
          <p:cNvSpPr txBox="1"/>
          <p:nvPr/>
        </p:nvSpPr>
        <p:spPr>
          <a:xfrm>
            <a:off x="16332645" y="465600"/>
            <a:ext cx="29642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500" b="1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ERGEBNIS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1B780B8-FF0A-0029-9EE0-EA8770EAA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677" y="4082383"/>
            <a:ext cx="5080120" cy="269689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E7EEB0D-F5C4-537F-AB23-51B80F6D18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677" y="1222914"/>
            <a:ext cx="5080121" cy="2696897"/>
          </a:xfrm>
          <a:prstGeom prst="rect">
            <a:avLst/>
          </a:prstGeom>
        </p:spPr>
      </p:pic>
      <p:graphicFrame>
        <p:nvGraphicFramePr>
          <p:cNvPr id="36" name="Tabelle 35">
            <a:extLst>
              <a:ext uri="{FF2B5EF4-FFF2-40B4-BE49-F238E27FC236}">
                <a16:creationId xmlns:a16="http://schemas.microsoft.com/office/drawing/2014/main" id="{FF719987-9047-4C0D-D2DB-71BBD81F2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5641"/>
              </p:ext>
            </p:extLst>
          </p:nvPr>
        </p:nvGraphicFramePr>
        <p:xfrm>
          <a:off x="14589677" y="6916966"/>
          <a:ext cx="6070599" cy="231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166">
                  <a:extLst>
                    <a:ext uri="{9D8B030D-6E8A-4147-A177-3AD203B41FA5}">
                      <a16:colId xmlns:a16="http://schemas.microsoft.com/office/drawing/2014/main" val="3609364866"/>
                    </a:ext>
                  </a:extLst>
                </a:gridCol>
                <a:gridCol w="1512102">
                  <a:extLst>
                    <a:ext uri="{9D8B030D-6E8A-4147-A177-3AD203B41FA5}">
                      <a16:colId xmlns:a16="http://schemas.microsoft.com/office/drawing/2014/main" val="2929037706"/>
                    </a:ext>
                  </a:extLst>
                </a:gridCol>
                <a:gridCol w="1131699">
                  <a:extLst>
                    <a:ext uri="{9D8B030D-6E8A-4147-A177-3AD203B41FA5}">
                      <a16:colId xmlns:a16="http://schemas.microsoft.com/office/drawing/2014/main" val="2403475676"/>
                    </a:ext>
                  </a:extLst>
                </a:gridCol>
                <a:gridCol w="938328">
                  <a:extLst>
                    <a:ext uri="{9D8B030D-6E8A-4147-A177-3AD203B41FA5}">
                      <a16:colId xmlns:a16="http://schemas.microsoft.com/office/drawing/2014/main" val="327871742"/>
                    </a:ext>
                  </a:extLst>
                </a:gridCol>
                <a:gridCol w="941498">
                  <a:extLst>
                    <a:ext uri="{9D8B030D-6E8A-4147-A177-3AD203B41FA5}">
                      <a16:colId xmlns:a16="http://schemas.microsoft.com/office/drawing/2014/main" val="1033722887"/>
                    </a:ext>
                  </a:extLst>
                </a:gridCol>
                <a:gridCol w="760806">
                  <a:extLst>
                    <a:ext uri="{9D8B030D-6E8A-4147-A177-3AD203B41FA5}">
                      <a16:colId xmlns:a16="http://schemas.microsoft.com/office/drawing/2014/main" val="65477063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Montag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Dienstag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Mittwoch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Donnerstag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Freitag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96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8:00 - 10:00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65674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10:00 - 12:00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IFM1: OOP @Raum-02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IFM1: Mathe @Raum-01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IFM3: SP@Raum-02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IFM1: EidI @Raum-02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IFM5: SUZ @Raum-01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939118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12:00 - 14:00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IFM5: Technical Englisch @Raum-02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IFM5: CB @Raum-02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IFM3: ES @Raum-02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u="none" strike="noStrike">
                          <a:effectLst/>
                        </a:rPr>
                        <a:t>IFM3: SPM @Raum-01; IFM5: CV @Raum-02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IFM3: SE @Raum-01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85855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14:00 - 16:00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IFM1: EPS @Raum-01; IFM3: DB@Raum-02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IFM1: TI @Raum-01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IFM5: KI @Raum-01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IFM5: WE @Raum-02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3295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16:00 - 18:00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9152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18:00 - 20:00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-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-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984471"/>
                  </a:ext>
                </a:extLst>
              </a:tr>
            </a:tbl>
          </a:graphicData>
        </a:graphic>
      </p:graphicFrame>
      <p:sp>
        <p:nvSpPr>
          <p:cNvPr id="37" name="Textfeld 36">
            <a:extLst>
              <a:ext uri="{FF2B5EF4-FFF2-40B4-BE49-F238E27FC236}">
                <a16:creationId xmlns:a16="http://schemas.microsoft.com/office/drawing/2014/main" id="{92DB35CE-B6D0-CFCB-1E71-3A3D70EDC215}"/>
              </a:ext>
            </a:extLst>
          </p:cNvPr>
          <p:cNvSpPr txBox="1"/>
          <p:nvPr/>
        </p:nvSpPr>
        <p:spPr>
          <a:xfrm>
            <a:off x="14475418" y="916918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Mögliche Lösung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74E3AA8-4BED-1C44-9807-5BA8999119E4}"/>
              </a:ext>
            </a:extLst>
          </p:cNvPr>
          <p:cNvSpPr txBox="1"/>
          <p:nvPr/>
        </p:nvSpPr>
        <p:spPr>
          <a:xfrm>
            <a:off x="19640467" y="2021724"/>
            <a:ext cx="1713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bg1"/>
                </a:solidFill>
              </a:rPr>
              <a:t>Hohe Mutationsrate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bg1"/>
                </a:solidFill>
              </a:rPr>
              <a:t>Kleine </a:t>
            </a:r>
            <a:r>
              <a:rPr lang="de-DE" sz="1600" dirty="0" err="1">
                <a:solidFill>
                  <a:schemeClr val="bg1"/>
                </a:solidFill>
              </a:rPr>
              <a:t>Popu-lation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0C29B83-798A-0E38-8F49-C72DED860901}"/>
              </a:ext>
            </a:extLst>
          </p:cNvPr>
          <p:cNvSpPr txBox="1"/>
          <p:nvPr/>
        </p:nvSpPr>
        <p:spPr>
          <a:xfrm>
            <a:off x="19702148" y="4862965"/>
            <a:ext cx="1713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bg1"/>
                </a:solidFill>
              </a:rPr>
              <a:t>Niedrige Mutationsrate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solidFill>
                  <a:schemeClr val="bg1"/>
                </a:solidFill>
              </a:rPr>
              <a:t>Kleine </a:t>
            </a:r>
            <a:r>
              <a:rPr lang="de-DE" sz="1600" dirty="0" err="1">
                <a:solidFill>
                  <a:schemeClr val="bg1"/>
                </a:solidFill>
              </a:rPr>
              <a:t>Popu-lation</a:t>
            </a:r>
            <a:endParaRPr lang="de-DE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sz="1600" dirty="0">
              <a:solidFill>
                <a:schemeClr val="bg1"/>
              </a:solidFill>
            </a:endParaRPr>
          </a:p>
        </p:txBody>
      </p:sp>
      <p:grpSp>
        <p:nvGrpSpPr>
          <p:cNvPr id="41" name="Group 29">
            <a:extLst>
              <a:ext uri="{FF2B5EF4-FFF2-40B4-BE49-F238E27FC236}">
                <a16:creationId xmlns:a16="http://schemas.microsoft.com/office/drawing/2014/main" id="{B7FABD64-21FC-E862-25EE-6056DB737FDD}"/>
              </a:ext>
            </a:extLst>
          </p:cNvPr>
          <p:cNvGrpSpPr/>
          <p:nvPr/>
        </p:nvGrpSpPr>
        <p:grpSpPr>
          <a:xfrm>
            <a:off x="14632879" y="9736147"/>
            <a:ext cx="6562263" cy="605693"/>
            <a:chOff x="1132840" y="5992345"/>
            <a:chExt cx="13140374" cy="1212849"/>
          </a:xfrm>
        </p:grpSpPr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DF6A9973-6851-FFC3-321F-85A1E3156479}"/>
                </a:ext>
              </a:extLst>
            </p:cNvPr>
            <p:cNvSpPr/>
            <p:nvPr/>
          </p:nvSpPr>
          <p:spPr>
            <a:xfrm>
              <a:off x="1132840" y="6012665"/>
              <a:ext cx="13140374" cy="1192529"/>
            </a:xfrm>
            <a:prstGeom prst="rect">
              <a:avLst/>
            </a:prstGeom>
            <a:noFill/>
            <a:ln w="5080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79783" tIns="0" rIns="179783" bIns="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defTabSz="874705">
                <a:defRPr/>
              </a:pPr>
              <a:r>
                <a:rPr lang="en-GB" sz="2996" b="1" kern="0" dirty="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Auswertung</a:t>
              </a:r>
              <a:endParaRPr lang="en-GB" sz="2996" b="1" kern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45" name="Straight Connector 31">
              <a:extLst>
                <a:ext uri="{FF2B5EF4-FFF2-40B4-BE49-F238E27FC236}">
                  <a16:creationId xmlns:a16="http://schemas.microsoft.com/office/drawing/2014/main" id="{D3CC1020-E049-6125-9B9A-FEE868E08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326" y="5992345"/>
              <a:ext cx="0" cy="1192529"/>
            </a:xfrm>
            <a:prstGeom prst="line">
              <a:avLst/>
            </a:prstGeom>
            <a:noFill/>
            <a:ln w="165100" cap="flat" cmpd="sng" algn="ctr">
              <a:solidFill>
                <a:schemeClr val="bg1"/>
              </a:solidFill>
              <a:prstDash val="solid"/>
              <a:miter lim="800000"/>
              <a:headEnd type="none" w="lg" len="med"/>
              <a:tailEnd type="none" w="lg" len="med"/>
            </a:ln>
            <a:effectLst/>
          </p:spPr>
        </p:cxnSp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344CFAA9-F6C6-0075-867E-3B9AB33D47B5}"/>
              </a:ext>
            </a:extLst>
          </p:cNvPr>
          <p:cNvSpPr txBox="1"/>
          <p:nvPr/>
        </p:nvSpPr>
        <p:spPr>
          <a:xfrm>
            <a:off x="14583704" y="10503876"/>
            <a:ext cx="6026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(Zu) Hohe Mutationsrate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Führt zu Rauschen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Annäherung an das Ziel nur langsam/schwach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Viele Durchläufe nötig um „perfektes“ Ergebnis zu finden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Angemessene/Niedrige Mutationsrate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Schnelle, starke Annäherung an das Ziel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Schwächeres Rauschen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Bei diesem Problem: meist unter 100 Generationen notwendig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Populationsgröße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Nur von geringer Relevanz</a:t>
            </a:r>
          </a:p>
          <a:p>
            <a:pPr marL="742950" lvl="1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</a:rPr>
              <a:t>Verringert nur die Anzahl an Durchläufen, da mehr Kombinationen getestet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4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417</Words>
  <Application>Microsoft Office PowerPoint</Application>
  <PresentationFormat>Benutzerdefiniert</PresentationFormat>
  <Paragraphs>88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Meiryo</vt:lpstr>
      <vt:lpstr>Arial</vt:lpstr>
      <vt:lpstr>Calibri</vt:lpstr>
      <vt:lpstr>Calibri Light</vt:lpstr>
      <vt:lpstr>Consolas</vt:lpstr>
      <vt:lpstr>Poppins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Finn Watermann</dc:creator>
  <cp:lastModifiedBy>Finn Watermann</cp:lastModifiedBy>
  <cp:revision>17</cp:revision>
  <dcterms:created xsi:type="dcterms:W3CDTF">2022-11-15T16:34:07Z</dcterms:created>
  <dcterms:modified xsi:type="dcterms:W3CDTF">2022-11-16T04:37:15Z</dcterms:modified>
</cp:coreProperties>
</file>