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21"/>
  </p:handoutMasterIdLst>
  <p:sldIdLst>
    <p:sldId id="257" r:id="rId3"/>
    <p:sldId id="258" r:id="rId4"/>
    <p:sldId id="259" r:id="rId5"/>
    <p:sldId id="261" r:id="rId6"/>
    <p:sldId id="260" r:id="rId7"/>
    <p:sldId id="262" r:id="rId8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1" r:id="rId17"/>
    <p:sldId id="272" r:id="rId18"/>
    <p:sldId id="273" r:id="rId19"/>
    <p:sldId id="274" r:id="rId20"/>
  </p:sldIdLst>
  <p:sldSz cx="12192000" cy="6858000"/>
  <p:notesSz cx="7103745" cy="1023429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D9D9D9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6967E-542D-46BB-99C2-28920E914199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37628-B820-42EF-A241-CE9D2C9CD08B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  <a:p>
            <a:pPr lvl="1"/>
            <a:r>
              <a:rPr kumimoji="1" lang="zh-TW" altLang="en-US"/>
              <a:t>第二層</a:t>
            </a:r>
            <a:endParaRPr kumimoji="1" lang="zh-TW" altLang="en-US"/>
          </a:p>
          <a:p>
            <a:pPr lvl="2"/>
            <a:r>
              <a:rPr kumimoji="1" lang="zh-TW" altLang="en-US"/>
              <a:t>第三層</a:t>
            </a:r>
            <a:endParaRPr kumimoji="1" lang="zh-TW" altLang="en-US"/>
          </a:p>
          <a:p>
            <a:pPr lvl="3"/>
            <a:r>
              <a:rPr kumimoji="1" lang="zh-TW" altLang="en-US"/>
              <a:t>第四層</a:t>
            </a:r>
            <a:endParaRPr kumimoji="1" lang="zh-TW" altLang="en-US"/>
          </a:p>
          <a:p>
            <a:pPr lvl="4"/>
            <a:r>
              <a:rPr kumimoji="1" lang="zh-TW" altLang="en-US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  <a:p>
            <a:pPr lvl="1"/>
            <a:r>
              <a:rPr kumimoji="1" lang="zh-TW" altLang="en-US"/>
              <a:t>第二層</a:t>
            </a:r>
            <a:endParaRPr kumimoji="1" lang="zh-TW" altLang="en-US"/>
          </a:p>
          <a:p>
            <a:pPr lvl="2"/>
            <a:r>
              <a:rPr kumimoji="1" lang="zh-TW" altLang="en-US"/>
              <a:t>第三層</a:t>
            </a:r>
            <a:endParaRPr kumimoji="1" lang="zh-TW" altLang="en-US"/>
          </a:p>
          <a:p>
            <a:pPr lvl="3"/>
            <a:r>
              <a:rPr kumimoji="1" lang="zh-TW" altLang="en-US"/>
              <a:t>第四層</a:t>
            </a:r>
            <a:endParaRPr kumimoji="1" lang="zh-TW" altLang="en-US"/>
          </a:p>
          <a:p>
            <a:pPr lvl="4"/>
            <a:r>
              <a:rPr kumimoji="1" lang="zh-TW" altLang="en-US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  <a:p>
            <a:pPr lvl="1"/>
            <a:r>
              <a:rPr kumimoji="1" lang="zh-TW" altLang="en-US"/>
              <a:t>第二層</a:t>
            </a:r>
            <a:endParaRPr kumimoji="1" lang="zh-TW" altLang="en-US"/>
          </a:p>
          <a:p>
            <a:pPr lvl="2"/>
            <a:r>
              <a:rPr kumimoji="1" lang="zh-TW" altLang="en-US"/>
              <a:t>第三層</a:t>
            </a:r>
            <a:endParaRPr kumimoji="1" lang="zh-TW" altLang="en-US"/>
          </a:p>
          <a:p>
            <a:pPr lvl="3"/>
            <a:r>
              <a:rPr kumimoji="1" lang="zh-TW" altLang="en-US"/>
              <a:t>第四層</a:t>
            </a:r>
            <a:endParaRPr kumimoji="1" lang="zh-TW" altLang="en-US"/>
          </a:p>
          <a:p>
            <a:pPr lvl="4"/>
            <a:r>
              <a:rPr kumimoji="1" lang="zh-TW" altLang="en-US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  <a:p>
            <a:pPr lvl="1"/>
            <a:r>
              <a:rPr kumimoji="1" lang="zh-TW" altLang="en-US"/>
              <a:t>第二層</a:t>
            </a:r>
            <a:endParaRPr kumimoji="1" lang="zh-TW" altLang="en-US"/>
          </a:p>
          <a:p>
            <a:pPr lvl="2"/>
            <a:r>
              <a:rPr kumimoji="1" lang="zh-TW" altLang="en-US"/>
              <a:t>第三層</a:t>
            </a:r>
            <a:endParaRPr kumimoji="1" lang="zh-TW" altLang="en-US"/>
          </a:p>
          <a:p>
            <a:pPr lvl="3"/>
            <a:r>
              <a:rPr kumimoji="1" lang="zh-TW" altLang="en-US"/>
              <a:t>第四層</a:t>
            </a:r>
            <a:endParaRPr kumimoji="1" lang="zh-TW" altLang="en-US"/>
          </a:p>
          <a:p>
            <a:pPr lvl="4"/>
            <a:r>
              <a:rPr kumimoji="1" lang="zh-TW" altLang="en-US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  <a:p>
            <a:pPr lvl="1"/>
            <a:r>
              <a:rPr kumimoji="1" lang="zh-TW" altLang="en-US"/>
              <a:t>第二層</a:t>
            </a:r>
            <a:endParaRPr kumimoji="1" lang="zh-TW" altLang="en-US"/>
          </a:p>
          <a:p>
            <a:pPr lvl="2"/>
            <a:r>
              <a:rPr kumimoji="1" lang="zh-TW" altLang="en-US"/>
              <a:t>第三層</a:t>
            </a:r>
            <a:endParaRPr kumimoji="1" lang="zh-TW" altLang="en-US"/>
          </a:p>
          <a:p>
            <a:pPr lvl="3"/>
            <a:r>
              <a:rPr kumimoji="1" lang="zh-TW" altLang="en-US"/>
              <a:t>第四層</a:t>
            </a:r>
            <a:endParaRPr kumimoji="1" lang="zh-TW" altLang="en-US"/>
          </a:p>
          <a:p>
            <a:pPr lvl="4"/>
            <a:r>
              <a:rPr kumimoji="1" lang="zh-TW" altLang="en-US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  <a:p>
            <a:pPr lvl="1"/>
            <a:r>
              <a:rPr kumimoji="1" lang="zh-TW" altLang="en-US"/>
              <a:t>第二層</a:t>
            </a:r>
            <a:endParaRPr kumimoji="1" lang="zh-TW" altLang="en-US"/>
          </a:p>
          <a:p>
            <a:pPr lvl="2"/>
            <a:r>
              <a:rPr kumimoji="1" lang="zh-TW" altLang="en-US"/>
              <a:t>第三層</a:t>
            </a:r>
            <a:endParaRPr kumimoji="1" lang="zh-TW" altLang="en-US"/>
          </a:p>
          <a:p>
            <a:pPr lvl="3"/>
            <a:r>
              <a:rPr kumimoji="1" lang="zh-TW" altLang="en-US"/>
              <a:t>第四層</a:t>
            </a:r>
            <a:endParaRPr kumimoji="1" lang="zh-TW" altLang="en-US"/>
          </a:p>
          <a:p>
            <a:pPr lvl="4"/>
            <a:r>
              <a:rPr kumimoji="1" lang="zh-TW" altLang="en-US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  <a:p>
            <a:pPr lvl="1"/>
            <a:r>
              <a:rPr kumimoji="1" lang="zh-TW" altLang="en-US"/>
              <a:t>第二層</a:t>
            </a:r>
            <a:endParaRPr kumimoji="1" lang="zh-TW" altLang="en-US"/>
          </a:p>
          <a:p>
            <a:pPr lvl="2"/>
            <a:r>
              <a:rPr kumimoji="1" lang="zh-TW" altLang="en-US"/>
              <a:t>第三層</a:t>
            </a:r>
            <a:endParaRPr kumimoji="1" lang="zh-TW" altLang="en-US"/>
          </a:p>
          <a:p>
            <a:pPr lvl="3"/>
            <a:r>
              <a:rPr kumimoji="1" lang="zh-TW" altLang="en-US"/>
              <a:t>第四層</a:t>
            </a:r>
            <a:endParaRPr kumimoji="1" lang="zh-TW" altLang="en-US"/>
          </a:p>
          <a:p>
            <a:pPr lvl="4"/>
            <a:r>
              <a:rPr kumimoji="1" lang="zh-TW" altLang="en-US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  <a:p>
            <a:pPr lvl="1"/>
            <a:r>
              <a:rPr kumimoji="1" lang="zh-TW" altLang="en-US"/>
              <a:t>第二層</a:t>
            </a:r>
            <a:endParaRPr kumimoji="1" lang="zh-TW" altLang="en-US"/>
          </a:p>
          <a:p>
            <a:pPr lvl="2"/>
            <a:r>
              <a:rPr kumimoji="1" lang="zh-TW" altLang="en-US"/>
              <a:t>第三層</a:t>
            </a:r>
            <a:endParaRPr kumimoji="1" lang="zh-TW" altLang="en-US"/>
          </a:p>
          <a:p>
            <a:pPr lvl="3"/>
            <a:r>
              <a:rPr kumimoji="1" lang="zh-TW" altLang="en-US"/>
              <a:t>第四層</a:t>
            </a:r>
            <a:endParaRPr kumimoji="1" lang="zh-TW" altLang="en-US"/>
          </a:p>
          <a:p>
            <a:pPr lvl="4"/>
            <a:r>
              <a:rPr kumimoji="1" lang="zh-TW" altLang="en-US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C758-416E-ED4C-84FC-1E0150FF688E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B32-5044-E544-AEFB-C5E026D686A6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編輯母片文字樣式</a:t>
            </a:r>
            <a:endParaRPr kumimoji="1" lang="zh-TW" altLang="en-US"/>
          </a:p>
          <a:p>
            <a:pPr lvl="1"/>
            <a:r>
              <a:rPr kumimoji="1" lang="zh-TW" altLang="en-US"/>
              <a:t>第二層</a:t>
            </a:r>
            <a:endParaRPr kumimoji="1" lang="zh-TW" altLang="en-US"/>
          </a:p>
          <a:p>
            <a:pPr lvl="2"/>
            <a:r>
              <a:rPr kumimoji="1" lang="zh-TW" altLang="en-US"/>
              <a:t>第三層</a:t>
            </a:r>
            <a:endParaRPr kumimoji="1" lang="zh-TW" altLang="en-US"/>
          </a:p>
          <a:p>
            <a:pPr lvl="3"/>
            <a:r>
              <a:rPr kumimoji="1" lang="zh-TW" altLang="en-US"/>
              <a:t>第四層</a:t>
            </a:r>
            <a:endParaRPr kumimoji="1" lang="zh-TW" altLang="en-US"/>
          </a:p>
          <a:p>
            <a:pPr lvl="4"/>
            <a:r>
              <a:rPr kumimoji="1" lang="zh-TW" altLang="en-US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0C758-416E-ED4C-84FC-1E0150FF688E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92B32-5044-E544-AEFB-C5E026D686A6}" type="slidenum">
              <a:rPr kumimoji="1" lang="zh-TW" altLang="en-US" smtClean="0"/>
            </a:fld>
            <a:endParaRPr kumimoji="1"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3176270"/>
          </a:xfrm>
        </p:spPr>
        <p:txBody>
          <a:bodyPr anchor="ctr">
            <a:normAutofit/>
          </a:bodyPr>
          <a:lstStyle/>
          <a:p>
            <a:r>
              <a:rPr kumimoji="1" lang="en-US" altLang="zh-TW" b="1" dirty="0">
                <a:solidFill>
                  <a:schemeClr val="accent5">
                    <a:lumMod val="75000"/>
                  </a:schemeClr>
                </a:solidFill>
              </a:rPr>
              <a:t>A morphable model for the synthesis of 3D faces</a:t>
            </a:r>
            <a:endParaRPr kumimoji="1" lang="en-US" altLang="zh-TW" sz="4400" b="1" i="1" dirty="0">
              <a:solidFill>
                <a:srgbClr val="FF00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387850"/>
            <a:ext cx="9144000" cy="1655762"/>
          </a:xfrm>
        </p:spPr>
        <p:txBody>
          <a:bodyPr>
            <a:noAutofit/>
          </a:bodyPr>
          <a:lstStyle/>
          <a:p>
            <a:r>
              <a:rPr kumimoji="1" lang="en-US" altLang="zh-TW" sz="3200" b="1" dirty="0"/>
              <a:t>Feng Wang</a:t>
            </a:r>
            <a:endParaRPr kumimoji="1" lang="en-US" altLang="zh-TW" sz="3200" b="1" dirty="0"/>
          </a:p>
          <a:p>
            <a:endParaRPr kumimoji="1" lang="en-US" altLang="zh-TW" sz="2800" b="1" dirty="0"/>
          </a:p>
          <a:p>
            <a:r>
              <a:rPr kumimoji="1" lang="en-US" altLang="zh-TW" sz="2000" b="1" dirty="0"/>
              <a:t>AIRD, </a:t>
            </a:r>
            <a:r>
              <a:rPr kumimoji="1" lang="en-US" altLang="zh-TW" sz="2000" b="1" dirty="0" err="1"/>
              <a:t>Coretronic</a:t>
            </a:r>
            <a:r>
              <a:rPr kumimoji="1" lang="en-US" altLang="zh-TW" sz="2000" b="1" dirty="0"/>
              <a:t> Co.</a:t>
            </a:r>
            <a:endParaRPr kumimoji="1" lang="en-US" altLang="zh-TW" sz="2000" b="1" dirty="0"/>
          </a:p>
          <a:p>
            <a:r>
              <a:rPr kumimoji="1" lang="en-US" altLang="zh-TW" sz="2000" dirty="0"/>
              <a:t>June 24, 2019</a:t>
            </a:r>
            <a:endParaRPr kumimoji="1" lang="en-US" altLang="zh-TW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7035800" y="6182360"/>
            <a:ext cx="51454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kumimoji="1" lang="en-US" altLang="zh-TW" b="1" dirty="0">
                <a:solidFill>
                  <a:srgbClr val="2E75B6"/>
                </a:solidFill>
                <a:sym typeface="+mn-ea"/>
              </a:rPr>
              <a:t>The slides and a list of references can be found from</a:t>
            </a:r>
            <a:endParaRPr kumimoji="1" lang="en-US" altLang="zh-TW" b="1" dirty="0">
              <a:solidFill>
                <a:srgbClr val="2E75B6"/>
              </a:solidFill>
              <a:sym typeface="+mn-ea"/>
            </a:endParaRPr>
          </a:p>
          <a:p>
            <a:pPr algn="l"/>
            <a:r>
              <a:rPr lang="zh-TW" altLang="en-US" u="sng">
                <a:sym typeface="+mn-ea"/>
              </a:rPr>
              <a:t>https://github.com/fwcore/</a:t>
            </a:r>
            <a:r>
              <a:rPr lang="en-US" altLang="zh-TW" u="sng">
                <a:sym typeface="+mn-ea"/>
              </a:rPr>
              <a:t>object-detection</a:t>
            </a:r>
            <a:endParaRPr lang="en-US" altLang="zh-TW" u="sng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Outlines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838200" y="1077595"/>
            <a:ext cx="1021207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US" altLang="zh-TW" sz="3200" b="1">
                <a:solidFill>
                  <a:schemeClr val="bg1">
                    <a:lumMod val="85000"/>
                  </a:schemeClr>
                </a:solidFill>
              </a:rPr>
              <a:t>2D-to-3D and 3D-to-2D workflow</a:t>
            </a:r>
            <a:endParaRPr lang="en-US" altLang="zh-TW" sz="3200" b="1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endParaRPr lang="en-US" altLang="zh-TW" sz="3200" b="1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TW" sz="3200" b="1">
                <a:solidFill>
                  <a:srgbClr val="D9D9D9"/>
                </a:solidFill>
              </a:rPr>
              <a:t>3D morphable face model</a:t>
            </a:r>
            <a:endParaRPr lang="en-US" altLang="zh-TW" sz="3200" b="1">
              <a:solidFill>
                <a:srgbClr val="D9D9D9"/>
              </a:solidFill>
            </a:endParaRPr>
          </a:p>
          <a:p>
            <a:pPr marL="914400" lvl="1" indent="-457200">
              <a:buFont typeface="Wingdings" panose="05000000000000000000" charset="0"/>
              <a:buChar char="Ø"/>
            </a:pPr>
            <a:r>
              <a:rPr lang="en-US" altLang="zh-TW" sz="2800">
                <a:solidFill>
                  <a:srgbClr val="D9D9D9"/>
                </a:solidFill>
              </a:rPr>
              <a:t>build model from 3D face database</a:t>
            </a:r>
            <a:endParaRPr lang="en-US" altLang="zh-TW" sz="2800">
              <a:solidFill>
                <a:srgbClr val="D9D9D9"/>
              </a:solidFill>
            </a:endParaRPr>
          </a:p>
          <a:p>
            <a:pPr marL="914400" lvl="1" indent="-457200">
              <a:buFont typeface="Wingdings" panose="05000000000000000000" charset="0"/>
              <a:buChar char="Ø"/>
            </a:pPr>
            <a:r>
              <a:rPr lang="en-US" altLang="zh-TW" sz="2800">
                <a:solidFill>
                  <a:srgbClr val="D9D9D9"/>
                </a:solidFill>
              </a:rPr>
              <a:t>modeling facial attributes</a:t>
            </a:r>
            <a:endParaRPr lang="en-US" altLang="zh-TW" sz="2800">
              <a:solidFill>
                <a:srgbClr val="D9D9D9"/>
              </a:solidFill>
            </a:endParaRPr>
          </a:p>
          <a:p>
            <a:pPr marL="914400" lvl="1" indent="-457200">
              <a:buFont typeface="Wingdings" panose="05000000000000000000" charset="0"/>
              <a:buChar char="Ø"/>
            </a:pPr>
            <a:r>
              <a:rPr lang="en-US" altLang="zh-TW" sz="2800">
                <a:solidFill>
                  <a:srgbClr val="D9D9D9"/>
                </a:solidFill>
              </a:rPr>
              <a:t>3D correspondence using optic flow</a:t>
            </a:r>
            <a:endParaRPr lang="en-US" altLang="zh-TW" sz="3200" b="1">
              <a:solidFill>
                <a:schemeClr val="accent1"/>
              </a:solidFill>
            </a:endParaRPr>
          </a:p>
          <a:p>
            <a:pPr marL="914400" lvl="1" indent="-457200">
              <a:buFont typeface="Wingdings" panose="05000000000000000000" charset="0"/>
              <a:buChar char="Ø"/>
            </a:pPr>
            <a:endParaRPr lang="en-US" altLang="zh-TW" sz="3200" b="1">
              <a:solidFill>
                <a:schemeClr val="accent1"/>
              </a:solidFill>
            </a:endParaRPr>
          </a:p>
          <a:p>
            <a:pPr lvl="0" indent="-457200">
              <a:buFont typeface="Wingdings" panose="05000000000000000000" charset="0"/>
              <a:buChar char="Ø"/>
            </a:pPr>
            <a:r>
              <a:rPr lang="en-US" altLang="zh-TW" sz="3200" b="1">
                <a:solidFill>
                  <a:srgbClr val="4472C4"/>
                </a:solidFill>
              </a:rPr>
              <a:t>Matching a morphable model to images</a:t>
            </a:r>
            <a:endParaRPr lang="en-US" altLang="zh-TW" sz="3200" b="1">
              <a:solidFill>
                <a:srgbClr val="4472C4"/>
              </a:solidFill>
            </a:endParaRPr>
          </a:p>
          <a:p>
            <a:pPr lvl="2" indent="-457200">
              <a:buFont typeface="Wingdings" panose="05000000000000000000" charset="0"/>
              <a:buChar char="Ø"/>
            </a:pPr>
            <a:r>
              <a:rPr lang="en-US" altLang="zh-TW" sz="2800">
                <a:solidFill>
                  <a:schemeClr val="accent1"/>
                </a:solidFill>
                <a:sym typeface="+mn-ea"/>
              </a:rPr>
              <a:t>matching 3D scan</a:t>
            </a:r>
            <a:endParaRPr lang="en-US" altLang="zh-TW" sz="2800">
              <a:solidFill>
                <a:schemeClr val="accent1"/>
              </a:solidFill>
            </a:endParaRPr>
          </a:p>
          <a:p>
            <a:pPr lvl="2" indent="-457200">
              <a:buFont typeface="Wingdings" panose="05000000000000000000" charset="0"/>
              <a:buChar char="Ø"/>
            </a:pPr>
            <a:r>
              <a:rPr lang="en-US" altLang="zh-TW" sz="2800">
                <a:solidFill>
                  <a:schemeClr val="accent1"/>
                </a:solidFill>
                <a:sym typeface="+mn-ea"/>
              </a:rPr>
              <a:t>matching 2D image</a:t>
            </a:r>
            <a:endParaRPr lang="en-US" altLang="zh-TW" sz="28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343525" y="6435725"/>
            <a:ext cx="6819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altLang="zh-TW" dirty="0">
                <a:solidFill>
                  <a:srgbClr val="C00000"/>
                </a:solidFill>
                <a:sym typeface="+mn-ea"/>
              </a:rPr>
              <a:t>Blanz &amp; Vetter (1999) A morphable model for the synthesis of 3D faces. </a:t>
            </a:r>
            <a:endParaRPr kumimoji="1" lang="en-US" altLang="zh-TW" dirty="0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2" algn="ctr"/>
            <a:r>
              <a:rPr lang="en-US" altLang="zh-TW" sz="3600">
                <a:solidFill>
                  <a:schemeClr val="accent1"/>
                </a:solidFill>
                <a:sym typeface="+mn-ea"/>
              </a:rPr>
              <a:t>matching 3D scan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460" y="1179195"/>
            <a:ext cx="4647565" cy="32385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0" y="1762125"/>
            <a:ext cx="6120765" cy="41529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025" y="3583305"/>
            <a:ext cx="4171315" cy="666750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4010025" y="2997200"/>
            <a:ext cx="33356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 b="1" i="1">
                <a:solidFill>
                  <a:schemeClr val="accent6">
                    <a:lumMod val="50000"/>
                  </a:schemeClr>
                </a:solidFill>
              </a:rPr>
              <a:t>minimize by varying </a:t>
            </a:r>
            <a:r>
              <a:rPr lang="en-US" altLang="zh-TW" sz="2400" b="1" i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α, β</a:t>
            </a:r>
            <a:endParaRPr lang="en-US" altLang="zh-TW" sz="2400" b="1" i="1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2" algn="ctr"/>
            <a:r>
              <a:rPr lang="en-US" altLang="zh-TW" sz="3600">
                <a:solidFill>
                  <a:schemeClr val="accent1"/>
                </a:solidFill>
                <a:sym typeface="+mn-ea"/>
              </a:rPr>
              <a:t>matching 2D image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" y="600710"/>
            <a:ext cx="4592955" cy="614489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998720" y="722630"/>
            <a:ext cx="708914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TW" sz="2400" b="1" i="1" u="sng">
                <a:solidFill>
                  <a:schemeClr val="accent6">
                    <a:lumMod val="50000"/>
                  </a:schemeClr>
                </a:solidFill>
              </a:rPr>
              <a:t>3D Model parameters</a:t>
            </a:r>
            <a:endParaRPr lang="en-US" altLang="zh-TW" sz="2400" b="1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zh-TW" sz="2400" b="1" i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α, β</a:t>
            </a:r>
            <a:endParaRPr lang="en-US" altLang="zh-TW" sz="2400" b="1" i="1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zh-TW" sz="2400" b="1" i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rendering ρ: </a:t>
            </a:r>
            <a:endParaRPr lang="en-US" altLang="zh-TW" sz="2400" b="1" i="1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800100" lvl="1" indent="-342900" algn="l">
              <a:buFont typeface="Wingdings" panose="05000000000000000000" charset="0"/>
              <a:buChar char="Ø"/>
            </a:pPr>
            <a:r>
              <a:rPr lang="en-US" altLang="zh-TW" sz="2000" b="1" i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camera position, </a:t>
            </a:r>
            <a:endParaRPr lang="en-US" altLang="zh-TW" sz="2000" b="1" i="1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800100" lvl="1" indent="-342900" algn="l">
              <a:buFont typeface="Wingdings" panose="05000000000000000000" charset="0"/>
              <a:buChar char="Ø"/>
            </a:pPr>
            <a:r>
              <a:rPr lang="en-US" altLang="zh-TW" sz="2000" b="1" i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object scale, </a:t>
            </a:r>
            <a:endParaRPr lang="en-US" altLang="zh-TW" sz="2000" b="1" i="1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800100" lvl="1" indent="-342900" algn="l">
              <a:buFont typeface="Wingdings" panose="05000000000000000000" charset="0"/>
              <a:buChar char="Ø"/>
            </a:pPr>
            <a:r>
              <a:rPr lang="en-US" altLang="zh-TW" sz="2000" b="1" i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image plane rotation &amp; translation, </a:t>
            </a:r>
            <a:endParaRPr lang="en-US" altLang="zh-TW" sz="2000" b="1" i="1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800100" lvl="1" indent="-342900" algn="l">
              <a:buFont typeface="Wingdings" panose="05000000000000000000" charset="0"/>
              <a:buChar char="Ø"/>
            </a:pPr>
            <a:r>
              <a:rPr lang="en-US" altLang="zh-TW" sz="2000" b="1" i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intensity of ambient light, </a:t>
            </a:r>
            <a:endParaRPr lang="en-US" altLang="zh-TW" sz="2000" b="1" i="1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800100" lvl="1" indent="-342900" algn="l">
              <a:buFont typeface="Wingdings" panose="05000000000000000000" charset="0"/>
              <a:buChar char="Ø"/>
            </a:pPr>
            <a:r>
              <a:rPr lang="en-US" altLang="zh-TW" sz="2000" b="1" i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intensity of directed light,</a:t>
            </a:r>
            <a:endParaRPr lang="en-US" altLang="zh-TW" sz="2000" b="1" i="1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800100" lvl="1" indent="-342900" algn="l">
              <a:buFont typeface="Wingdings" panose="05000000000000000000" charset="0"/>
              <a:buChar char="Ø"/>
            </a:pPr>
            <a:r>
              <a:rPr lang="en-US" altLang="zh-TW" sz="2000" b="1" i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color contrast, offset, and gain in RGB channel</a:t>
            </a:r>
            <a:endParaRPr lang="en-US" altLang="zh-TW" sz="2000" b="1" i="1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800100" lvl="1" indent="-342900" algn="l">
              <a:buFont typeface="Wingdings" panose="05000000000000000000" charset="0"/>
              <a:buChar char="Ø"/>
            </a:pPr>
            <a:r>
              <a:rPr lang="en-US" altLang="zh-TW" sz="2000" b="1" i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(fixed &amp; estimated by user) camera distance</a:t>
            </a:r>
            <a:endParaRPr lang="en-US" altLang="zh-TW" sz="2000" b="1" i="1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800100" lvl="1" indent="-342900" algn="l">
              <a:buFont typeface="Wingdings" panose="05000000000000000000" charset="0"/>
              <a:buChar char="Ø"/>
            </a:pPr>
            <a:r>
              <a:rPr lang="en-US" altLang="zh-TW" sz="2000" b="1" i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(fixed &amp; estimated by user) light direction</a:t>
            </a:r>
            <a:endParaRPr lang="en-US" altLang="zh-TW" sz="2000" b="1" i="1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800100" lvl="1" indent="-342900" algn="l">
              <a:buFont typeface="Wingdings" panose="05000000000000000000" charset="0"/>
              <a:buChar char="Ø"/>
            </a:pPr>
            <a:r>
              <a:rPr lang="en-US" altLang="zh-TW" sz="2000" b="1" i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(fixed &amp; estimated by user) surface shininess</a:t>
            </a:r>
            <a:endParaRPr lang="en-US" altLang="zh-TW" sz="2000" b="1" i="1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2" algn="ctr"/>
            <a:r>
              <a:rPr lang="en-US" altLang="zh-TW" sz="3600">
                <a:solidFill>
                  <a:schemeClr val="accent1"/>
                </a:solidFill>
                <a:sym typeface="+mn-ea"/>
              </a:rPr>
              <a:t>matching 2D image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sp>
        <p:nvSpPr>
          <p:cNvPr id="2" name="圓角矩形 1"/>
          <p:cNvSpPr/>
          <p:nvPr/>
        </p:nvSpPr>
        <p:spPr>
          <a:xfrm>
            <a:off x="365760" y="1127760"/>
            <a:ext cx="2636520" cy="112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sz="2400" b="1" i="1" u="sng">
                <a:solidFill>
                  <a:schemeClr val="bg1"/>
                </a:solidFill>
                <a:sym typeface="+mn-ea"/>
              </a:rPr>
              <a:t>3D Model</a:t>
            </a:r>
            <a:endParaRPr lang="en-US" altLang="zh-TW" sz="2400" b="1" i="1" u="sng">
              <a:solidFill>
                <a:schemeClr val="bg1"/>
              </a:solidFill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zh-TW" sz="24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α, β</a:t>
            </a:r>
            <a:endParaRPr lang="en-US" altLang="zh-TW" sz="24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zh-TW" sz="24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ρ</a:t>
            </a:r>
            <a:endParaRPr lang="en-US" altLang="zh-TW" sz="24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向右箭號 2"/>
          <p:cNvSpPr/>
          <p:nvPr/>
        </p:nvSpPr>
        <p:spPr>
          <a:xfrm>
            <a:off x="3230880" y="1508760"/>
            <a:ext cx="199644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541078" y="1127760"/>
            <a:ext cx="137477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TW" sz="2000"/>
              <a:t>perspective</a:t>
            </a:r>
            <a:br>
              <a:rPr lang="en-US" altLang="zh-TW" sz="2000"/>
            </a:br>
            <a:endParaRPr lang="en-US" altLang="zh-TW" sz="2000"/>
          </a:p>
          <a:p>
            <a:pPr algn="ctr"/>
            <a:r>
              <a:rPr lang="en-US" altLang="zh-TW" sz="2000"/>
              <a:t>projection</a:t>
            </a:r>
            <a:endParaRPr lang="en-US" altLang="zh-TW" sz="200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6755" y="1799590"/>
            <a:ext cx="5952490" cy="3429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090535" y="1219200"/>
            <a:ext cx="13455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2D image</a:t>
            </a:r>
            <a:endParaRPr lang="en-US" altLang="zh-TW" sz="2400"/>
          </a:p>
        </p:txBody>
      </p:sp>
      <p:sp>
        <p:nvSpPr>
          <p:cNvPr id="8" name="矩形 7"/>
          <p:cNvSpPr/>
          <p:nvPr/>
        </p:nvSpPr>
        <p:spPr>
          <a:xfrm>
            <a:off x="5608320" y="1173480"/>
            <a:ext cx="6233160" cy="109728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4606290"/>
            <a:ext cx="4457065" cy="4191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925" y="5292725"/>
            <a:ext cx="5771515" cy="9048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080" y="2435860"/>
            <a:ext cx="6162040" cy="457200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1767840" y="5469255"/>
            <a:ext cx="1325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 b="1" i="1">
                <a:solidFill>
                  <a:schemeClr val="accent6">
                    <a:lumMod val="50000"/>
                  </a:schemeClr>
                </a:solidFill>
              </a:rPr>
              <a:t>minimize</a:t>
            </a:r>
            <a:endParaRPr lang="en-US" altLang="zh-TW" sz="2400" b="1" i="1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747760" y="6385560"/>
            <a:ext cx="1721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/>
              <a:t>L2 regularization</a:t>
            </a:r>
            <a:endParaRPr lang="en-US" altLang="zh-TW"/>
          </a:p>
        </p:txBody>
      </p:sp>
      <p:sp>
        <p:nvSpPr>
          <p:cNvPr id="13" name="文字方塊 12"/>
          <p:cNvSpPr txBox="1"/>
          <p:nvPr/>
        </p:nvSpPr>
        <p:spPr>
          <a:xfrm>
            <a:off x="3933190" y="2893060"/>
            <a:ext cx="9505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TW"/>
              <a:t>directed</a:t>
            </a:r>
            <a:endParaRPr lang="en-US" altLang="zh-TW"/>
          </a:p>
          <a:p>
            <a:pPr algn="ctr"/>
            <a:r>
              <a:rPr lang="en-US" altLang="zh-TW"/>
              <a:t>light</a:t>
            </a:r>
            <a:endParaRPr lang="en-US" altLang="zh-TW"/>
          </a:p>
        </p:txBody>
      </p:sp>
      <p:sp>
        <p:nvSpPr>
          <p:cNvPr id="14" name="文字方塊 13"/>
          <p:cNvSpPr txBox="1"/>
          <p:nvPr/>
        </p:nvSpPr>
        <p:spPr>
          <a:xfrm>
            <a:off x="2439670" y="2893060"/>
            <a:ext cx="9556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TW"/>
              <a:t>ambient</a:t>
            </a:r>
            <a:endParaRPr lang="en-US" altLang="zh-TW"/>
          </a:p>
          <a:p>
            <a:pPr algn="ctr"/>
            <a:r>
              <a:rPr lang="en-US" altLang="zh-TW"/>
              <a:t>light</a:t>
            </a:r>
            <a:endParaRPr lang="en-US" altLang="zh-TW"/>
          </a:p>
        </p:txBody>
      </p:sp>
      <p:sp>
        <p:nvSpPr>
          <p:cNvPr id="15" name="文字方塊 14"/>
          <p:cNvSpPr txBox="1"/>
          <p:nvPr/>
        </p:nvSpPr>
        <p:spPr>
          <a:xfrm>
            <a:off x="5786755" y="2893060"/>
            <a:ext cx="10153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TW"/>
              <a:t>specular</a:t>
            </a:r>
            <a:endParaRPr lang="en-US" altLang="zh-TW"/>
          </a:p>
          <a:p>
            <a:pPr algn="ctr"/>
            <a:r>
              <a:rPr lang="en-US" altLang="zh-TW"/>
              <a:t>refection</a:t>
            </a:r>
            <a:endParaRPr lang="en-US" altLang="zh-TW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165" y="2893060"/>
            <a:ext cx="4892040" cy="13068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2" algn="ctr"/>
            <a:r>
              <a:rPr lang="en-US" altLang="zh-TW" sz="3600">
                <a:solidFill>
                  <a:schemeClr val="accent1"/>
                </a:solidFill>
                <a:sym typeface="+mn-ea"/>
              </a:rPr>
              <a:t>Coarse-to-fine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16280" y="1066800"/>
            <a:ext cx="110947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TW" sz="2400"/>
              <a:t>start iteration with down-sampled input image and </a:t>
            </a:r>
            <a:r>
              <a:rPr lang="en-US" altLang="zh-TW" sz="2400">
                <a:sym typeface="+mn-ea"/>
              </a:rPr>
              <a:t>low-resolution </a:t>
            </a:r>
            <a:r>
              <a:rPr lang="en-US" altLang="zh-TW" sz="2400"/>
              <a:t>3D model.</a:t>
            </a:r>
            <a:endParaRPr lang="en-US" altLang="zh-TW" sz="240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zh-TW" sz="240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TW" sz="2400"/>
              <a:t>slowly add more </a:t>
            </a:r>
            <a:r>
              <a:rPr lang="en-US" altLang="zh-TW" sz="2400" b="1" i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α, β</a:t>
            </a:r>
            <a:r>
              <a:rPr lang="en-US" altLang="zh-TW" sz="2400"/>
              <a:t> and principle components during optimization</a:t>
            </a:r>
            <a:endParaRPr lang="en-US" altLang="zh-TW" sz="240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zh-TW" sz="240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TW" sz="2400"/>
              <a:t>start with strong regularization and then slowly reduce it</a:t>
            </a:r>
            <a:endParaRPr lang="en-US" altLang="zh-TW" sz="240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zh-TW" sz="240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TW" sz="2400"/>
              <a:t>finally, fixed </a:t>
            </a:r>
            <a:r>
              <a:rPr lang="en-US" altLang="zh-TW" sz="2400" b="1" i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ρ </a:t>
            </a:r>
            <a:r>
              <a:rPr lang="en-US" altLang="zh-TW" sz="2400"/>
              <a:t>and change to segmented 3D model to improve details</a:t>
            </a:r>
            <a:endParaRPr lang="en-US" altLang="zh-TW" sz="240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zh-TW" sz="240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TW" sz="2400"/>
              <a:t>illumination-corrected texture extraction: extract raw-image details and overlay.</a:t>
            </a:r>
            <a:endParaRPr lang="en-US" altLang="zh-TW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2" algn="ctr"/>
            <a:r>
              <a:rPr lang="en-US" altLang="zh-TW" sz="3600">
                <a:solidFill>
                  <a:schemeClr val="accent1"/>
                </a:solidFill>
                <a:sym typeface="+mn-ea"/>
              </a:rPr>
              <a:t>Examples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75" y="1266825"/>
            <a:ext cx="5038090" cy="554291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045970" y="722630"/>
            <a:ext cx="1181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/>
              <a:t>two -&gt; one</a:t>
            </a:r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395" y="1586865"/>
            <a:ext cx="6485890" cy="433133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450840" y="6349365"/>
            <a:ext cx="66084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Performance:</a:t>
            </a:r>
            <a:r>
              <a:rPr lang="en-US" altLang="zh-TW" sz="2400" i="1"/>
              <a:t> 50 min on SGI R1000 processor (1999)</a:t>
            </a:r>
            <a:endParaRPr lang="en-US" altLang="zh-TW" sz="2400"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305" y="909955"/>
            <a:ext cx="10866755" cy="50380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2" algn="ctr"/>
            <a:r>
              <a:rPr lang="en-US" altLang="zh-TW" sz="3600">
                <a:solidFill>
                  <a:schemeClr val="accent1"/>
                </a:solidFill>
                <a:sym typeface="+mn-ea"/>
              </a:rPr>
              <a:t>Open questions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16280" y="1066800"/>
            <a:ext cx="1109472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TW" sz="2400"/>
              <a:t>Extending the database:</a:t>
            </a:r>
            <a:endParaRPr lang="en-US" altLang="zh-TW" sz="2400"/>
          </a:p>
          <a:p>
            <a:pPr marL="914400" lvl="1" indent="-457200">
              <a:buFont typeface="Wingdings" panose="05000000000000000000" charset="0"/>
              <a:buChar char="Ø"/>
            </a:pPr>
            <a:r>
              <a:rPr lang="en-US" altLang="zh-TW" sz="2400"/>
              <a:t>mainly Caucasian of middle age</a:t>
            </a:r>
            <a:endParaRPr lang="en-US" altLang="zh-TW" sz="2400"/>
          </a:p>
          <a:p>
            <a:pPr marL="914400" lvl="1" indent="-457200">
              <a:buFont typeface="Wingdings" panose="05000000000000000000" charset="0"/>
              <a:buChar char="Ø"/>
            </a:pPr>
            <a:r>
              <a:rPr lang="en-US" altLang="zh-TW" sz="2400"/>
              <a:t>facial expressions, visemes, face variation during speech</a:t>
            </a:r>
            <a:br>
              <a:rPr lang="en-US" altLang="zh-TW" sz="2400"/>
            </a:br>
            <a:r>
              <a:rPr lang="en-US" altLang="zh-TW" sz="2400"/>
              <a:t>(limited by the slow laser scan ~ 10 sec/scan)</a:t>
            </a:r>
            <a:endParaRPr lang="en-US" altLang="zh-TW" sz="240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zh-TW" sz="240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TW" sz="2400"/>
              <a:t>Extending the model:</a:t>
            </a:r>
            <a:endParaRPr lang="en-US" altLang="zh-TW" sz="2400"/>
          </a:p>
          <a:p>
            <a:pPr marL="914400" lvl="1" indent="-457200">
              <a:buFont typeface="Wingdings" panose="05000000000000000000" charset="0"/>
              <a:buChar char="Ø"/>
            </a:pPr>
            <a:r>
              <a:rPr lang="en-US" altLang="zh-TW" sz="2400"/>
              <a:t>include hair</a:t>
            </a:r>
            <a:endParaRPr lang="en-US" altLang="zh-TW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Outlines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838200" y="1077595"/>
            <a:ext cx="1021207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US" altLang="zh-TW" sz="3200" b="1">
                <a:solidFill>
                  <a:schemeClr val="accent1"/>
                </a:solidFill>
              </a:rPr>
              <a:t>2D-to-3D and 3D-to-2D workflow</a:t>
            </a:r>
            <a:endParaRPr lang="en-US" altLang="zh-TW" sz="3200" b="1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endParaRPr lang="en-US" altLang="zh-TW" sz="3200" b="1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TW" sz="3200" b="1">
                <a:solidFill>
                  <a:schemeClr val="accent1"/>
                </a:solidFill>
              </a:rPr>
              <a:t>3D morphable face model</a:t>
            </a:r>
            <a:endParaRPr lang="en-US" altLang="zh-TW" sz="3200" b="1">
              <a:solidFill>
                <a:schemeClr val="accent1"/>
              </a:solidFill>
            </a:endParaRPr>
          </a:p>
          <a:p>
            <a:pPr marL="914400" lvl="1" indent="-457200">
              <a:buFont typeface="Wingdings" panose="05000000000000000000" charset="0"/>
              <a:buChar char="Ø"/>
            </a:pPr>
            <a:r>
              <a:rPr lang="en-US" altLang="zh-TW" sz="2800">
                <a:solidFill>
                  <a:schemeClr val="accent1"/>
                </a:solidFill>
              </a:rPr>
              <a:t>build model from 3D face database</a:t>
            </a:r>
            <a:endParaRPr lang="en-US" altLang="zh-TW" sz="2800">
              <a:solidFill>
                <a:schemeClr val="accent1"/>
              </a:solidFill>
            </a:endParaRPr>
          </a:p>
          <a:p>
            <a:pPr marL="914400" lvl="1" indent="-457200">
              <a:buFont typeface="Wingdings" panose="05000000000000000000" charset="0"/>
              <a:buChar char="Ø"/>
            </a:pPr>
            <a:r>
              <a:rPr lang="en-US" altLang="zh-TW" sz="2800">
                <a:solidFill>
                  <a:schemeClr val="accent1"/>
                </a:solidFill>
              </a:rPr>
              <a:t>modeling facial attributes</a:t>
            </a:r>
            <a:endParaRPr lang="en-US" altLang="zh-TW" sz="2800">
              <a:solidFill>
                <a:schemeClr val="accent1"/>
              </a:solidFill>
            </a:endParaRPr>
          </a:p>
          <a:p>
            <a:pPr marL="914400" lvl="1" indent="-457200">
              <a:buFont typeface="Wingdings" panose="05000000000000000000" charset="0"/>
              <a:buChar char="Ø"/>
            </a:pPr>
            <a:r>
              <a:rPr lang="en-US" altLang="zh-TW" sz="2800">
                <a:solidFill>
                  <a:schemeClr val="accent1"/>
                </a:solidFill>
              </a:rPr>
              <a:t>3D correspondence using optic flow</a:t>
            </a:r>
            <a:endParaRPr lang="en-US" altLang="zh-TW" sz="3200" b="1">
              <a:solidFill>
                <a:schemeClr val="accent1"/>
              </a:solidFill>
            </a:endParaRPr>
          </a:p>
          <a:p>
            <a:pPr marL="914400" lvl="1" indent="-457200">
              <a:buFont typeface="Wingdings" panose="05000000000000000000" charset="0"/>
              <a:buChar char="Ø"/>
            </a:pPr>
            <a:endParaRPr lang="en-US" altLang="zh-TW" sz="3200" b="1">
              <a:solidFill>
                <a:schemeClr val="accent1"/>
              </a:solidFill>
            </a:endParaRPr>
          </a:p>
          <a:p>
            <a:pPr lvl="0" indent="-457200">
              <a:buFont typeface="Wingdings" panose="05000000000000000000" charset="0"/>
              <a:buChar char="Ø"/>
            </a:pPr>
            <a:r>
              <a:rPr lang="en-US" altLang="zh-TW" sz="3200" b="1">
                <a:solidFill>
                  <a:schemeClr val="accent1"/>
                </a:solidFill>
              </a:rPr>
              <a:t>Matching a morphable model to images</a:t>
            </a:r>
            <a:endParaRPr lang="en-US" altLang="zh-TW" sz="3200" b="1">
              <a:solidFill>
                <a:schemeClr val="accent1"/>
              </a:solidFill>
            </a:endParaRPr>
          </a:p>
          <a:p>
            <a:pPr lvl="2" indent="-457200">
              <a:buFont typeface="Wingdings" panose="05000000000000000000" charset="0"/>
              <a:buChar char="Ø"/>
            </a:pPr>
            <a:r>
              <a:rPr lang="en-US" altLang="zh-TW" sz="2800">
                <a:solidFill>
                  <a:schemeClr val="accent1"/>
                </a:solidFill>
              </a:rPr>
              <a:t>matching 3D </a:t>
            </a:r>
            <a:r>
              <a:rPr lang="en-US" altLang="zh-TW" sz="2800">
                <a:solidFill>
                  <a:schemeClr val="accent1"/>
                </a:solidFill>
                <a:sym typeface="+mn-ea"/>
              </a:rPr>
              <a:t>scan</a:t>
            </a:r>
            <a:endParaRPr lang="en-US" altLang="zh-TW" sz="2800">
              <a:solidFill>
                <a:schemeClr val="accent1"/>
              </a:solidFill>
            </a:endParaRPr>
          </a:p>
          <a:p>
            <a:pPr lvl="2" indent="-457200">
              <a:buFont typeface="Wingdings" panose="05000000000000000000" charset="0"/>
              <a:buChar char="Ø"/>
            </a:pPr>
            <a:r>
              <a:rPr lang="en-US" altLang="zh-TW" sz="2800">
                <a:solidFill>
                  <a:schemeClr val="accent1"/>
                </a:solidFill>
              </a:rPr>
              <a:t>matching 2D </a:t>
            </a:r>
            <a:r>
              <a:rPr lang="en-US" altLang="zh-TW" sz="2800">
                <a:solidFill>
                  <a:schemeClr val="accent1"/>
                </a:solidFill>
                <a:sym typeface="+mn-ea"/>
              </a:rPr>
              <a:t>image</a:t>
            </a:r>
            <a:endParaRPr lang="en-US" altLang="zh-TW" sz="2800">
              <a:solidFill>
                <a:schemeClr val="accent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343525" y="6435725"/>
            <a:ext cx="6819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altLang="zh-TW" dirty="0">
                <a:solidFill>
                  <a:srgbClr val="C00000"/>
                </a:solidFill>
                <a:sym typeface="+mn-ea"/>
              </a:rPr>
              <a:t>Blanz &amp; Vetter (1999) A morphable model for the synthesis of 3D faces. </a:t>
            </a:r>
            <a:endParaRPr kumimoji="1" lang="en-US" altLang="zh-TW" dirty="0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600" b="1">
                <a:solidFill>
                  <a:schemeClr val="accent1"/>
                </a:solidFill>
                <a:sym typeface="+mn-ea"/>
              </a:rPr>
              <a:t>2D-to-3D and 3D-to-2D workflow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4110" y="722630"/>
            <a:ext cx="9923780" cy="455803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343525" y="6435725"/>
            <a:ext cx="6819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altLang="zh-TW" dirty="0">
                <a:solidFill>
                  <a:srgbClr val="C00000"/>
                </a:solidFill>
                <a:sym typeface="+mn-ea"/>
              </a:rPr>
              <a:t>Blanz &amp; Vetter (1999) A morphable model for the synthesis of 3D faces. </a:t>
            </a:r>
            <a:endParaRPr kumimoji="1" lang="en-US" altLang="zh-TW" dirty="0">
              <a:solidFill>
                <a:srgbClr val="C00000"/>
              </a:solidFill>
              <a:sym typeface="+mn-ea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4033520" y="4902200"/>
            <a:ext cx="1637030" cy="565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H="1">
            <a:off x="5789930" y="5289550"/>
            <a:ext cx="4078605" cy="178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525" y="5530850"/>
            <a:ext cx="771525" cy="90487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3758565" y="5854700"/>
            <a:ext cx="15849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400"/>
              <a:t>2D output</a:t>
            </a:r>
            <a:endParaRPr lang="en-US" altLang="zh-TW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b="1" dirty="0">
                <a:solidFill>
                  <a:srgbClr val="2E75B6"/>
                </a:solidFill>
                <a:sym typeface="+mn-ea"/>
              </a:rPr>
              <a:t>Outlines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838200" y="1077595"/>
            <a:ext cx="1021207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US" altLang="zh-TW" sz="3200" b="1">
                <a:solidFill>
                  <a:schemeClr val="bg1">
                    <a:lumMod val="85000"/>
                  </a:schemeClr>
                </a:solidFill>
              </a:rPr>
              <a:t>2D-to-3D and 3D-to-2D workflow</a:t>
            </a:r>
            <a:endParaRPr lang="en-US" altLang="zh-TW" sz="3200" b="1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endParaRPr lang="en-US" altLang="zh-TW" sz="3200" b="1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TW" sz="3200" b="1">
                <a:solidFill>
                  <a:schemeClr val="accent1"/>
                </a:solidFill>
              </a:rPr>
              <a:t>3D morphable face model</a:t>
            </a:r>
            <a:endParaRPr lang="en-US" altLang="zh-TW" sz="3200" b="1">
              <a:solidFill>
                <a:schemeClr val="accent1"/>
              </a:solidFill>
            </a:endParaRPr>
          </a:p>
          <a:p>
            <a:pPr marL="914400" lvl="1" indent="-457200">
              <a:buFont typeface="Wingdings" panose="05000000000000000000" charset="0"/>
              <a:buChar char="Ø"/>
            </a:pPr>
            <a:r>
              <a:rPr lang="en-US" altLang="zh-TW" sz="2800">
                <a:solidFill>
                  <a:schemeClr val="accent1"/>
                </a:solidFill>
              </a:rPr>
              <a:t>build model from 3D face database</a:t>
            </a:r>
            <a:endParaRPr lang="en-US" altLang="zh-TW" sz="2800">
              <a:solidFill>
                <a:schemeClr val="accent1"/>
              </a:solidFill>
            </a:endParaRPr>
          </a:p>
          <a:p>
            <a:pPr marL="914400" lvl="1" indent="-457200">
              <a:buFont typeface="Wingdings" panose="05000000000000000000" charset="0"/>
              <a:buChar char="Ø"/>
            </a:pPr>
            <a:r>
              <a:rPr lang="en-US" altLang="zh-TW" sz="2800">
                <a:solidFill>
                  <a:schemeClr val="accent1"/>
                </a:solidFill>
              </a:rPr>
              <a:t>modeling facial attributes</a:t>
            </a:r>
            <a:endParaRPr lang="en-US" altLang="zh-TW" sz="2800">
              <a:solidFill>
                <a:schemeClr val="accent1"/>
              </a:solidFill>
            </a:endParaRPr>
          </a:p>
          <a:p>
            <a:pPr marL="914400" lvl="1" indent="-457200">
              <a:buFont typeface="Wingdings" panose="05000000000000000000" charset="0"/>
              <a:buChar char="Ø"/>
            </a:pPr>
            <a:r>
              <a:rPr lang="en-US" altLang="zh-TW" sz="2800">
                <a:solidFill>
                  <a:schemeClr val="accent1"/>
                </a:solidFill>
              </a:rPr>
              <a:t>3D correspondence using optic flow</a:t>
            </a:r>
            <a:endParaRPr lang="en-US" altLang="zh-TW" sz="3200" b="1">
              <a:solidFill>
                <a:schemeClr val="accent1"/>
              </a:solidFill>
            </a:endParaRPr>
          </a:p>
          <a:p>
            <a:pPr marL="914400" lvl="1" indent="-457200">
              <a:buFont typeface="Wingdings" panose="05000000000000000000" charset="0"/>
              <a:buChar char="Ø"/>
            </a:pPr>
            <a:endParaRPr lang="en-US" altLang="zh-TW" sz="3200" b="1">
              <a:solidFill>
                <a:schemeClr val="accent1"/>
              </a:solidFill>
            </a:endParaRPr>
          </a:p>
          <a:p>
            <a:pPr lvl="0" indent="-457200">
              <a:buFont typeface="Wingdings" panose="05000000000000000000" charset="0"/>
              <a:buChar char="Ø"/>
            </a:pPr>
            <a:r>
              <a:rPr lang="en-US" altLang="zh-TW" sz="3200" b="1">
                <a:solidFill>
                  <a:schemeClr val="bg1">
                    <a:lumMod val="85000"/>
                  </a:schemeClr>
                </a:solidFill>
              </a:rPr>
              <a:t>Matching a morphable model to images</a:t>
            </a:r>
            <a:endParaRPr lang="en-US" altLang="zh-TW" sz="3200" b="1">
              <a:solidFill>
                <a:schemeClr val="bg1">
                  <a:lumMod val="85000"/>
                </a:schemeClr>
              </a:solidFill>
            </a:endParaRPr>
          </a:p>
          <a:p>
            <a:pPr lvl="2" indent="-457200">
              <a:buFont typeface="Wingdings" panose="05000000000000000000" charset="0"/>
              <a:buChar char="Ø"/>
            </a:pPr>
            <a:r>
              <a:rPr lang="en-US" altLang="zh-TW" sz="2800">
                <a:solidFill>
                  <a:srgbClr val="D9D9D9"/>
                </a:solidFill>
                <a:sym typeface="+mn-ea"/>
              </a:rPr>
              <a:t>matching 3D scan</a:t>
            </a:r>
            <a:endParaRPr lang="en-US" altLang="zh-TW" sz="2800">
              <a:solidFill>
                <a:srgbClr val="D9D9D9"/>
              </a:solidFill>
            </a:endParaRPr>
          </a:p>
          <a:p>
            <a:pPr lvl="2" indent="-457200">
              <a:buFont typeface="Wingdings" panose="05000000000000000000" charset="0"/>
              <a:buChar char="Ø"/>
            </a:pPr>
            <a:r>
              <a:rPr lang="en-US" altLang="zh-TW" sz="2800">
                <a:solidFill>
                  <a:srgbClr val="D9D9D9"/>
                </a:solidFill>
                <a:sym typeface="+mn-ea"/>
              </a:rPr>
              <a:t>matching 2D image</a:t>
            </a:r>
            <a:endParaRPr lang="en-US" altLang="zh-TW" sz="2800">
              <a:solidFill>
                <a:srgbClr val="D9D9D9"/>
              </a:solidFill>
              <a:sym typeface="+mn-ea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343525" y="6435725"/>
            <a:ext cx="6819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altLang="zh-TW" dirty="0">
                <a:solidFill>
                  <a:srgbClr val="C00000"/>
                </a:solidFill>
                <a:sym typeface="+mn-ea"/>
              </a:rPr>
              <a:t>Blanz &amp; Vetter (1999) A morphable model for the synthesis of 3D faces. </a:t>
            </a:r>
            <a:endParaRPr kumimoji="1" lang="en-US" altLang="zh-TW" dirty="0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00" y="722630"/>
            <a:ext cx="4961890" cy="1162050"/>
          </a:xfrm>
          <a:prstGeom prst="rect">
            <a:avLst/>
          </a:prstGeom>
        </p:spPr>
      </p:pic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600" b="1">
                <a:solidFill>
                  <a:schemeClr val="accent1"/>
                </a:solidFill>
                <a:sym typeface="+mn-ea"/>
              </a:rPr>
              <a:t>3D morphable face model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graphicFrame>
        <p:nvGraphicFramePr>
          <p:cNvPr id="3" name="圓桌 2"/>
          <p:cNvGraphicFramePr/>
          <p:nvPr/>
        </p:nvGraphicFramePr>
        <p:xfrm>
          <a:off x="29210" y="1884680"/>
          <a:ext cx="5704205" cy="280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4205"/>
              </a:tblGrid>
              <a:tr h="473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 sz="2400"/>
                        <a:t>3D database (1999)</a:t>
                      </a:r>
                      <a:endParaRPr lang="en-US" altLang="zh-TW" sz="2400"/>
                    </a:p>
                  </a:txBody>
                  <a:tcPr/>
                </a:tc>
              </a:tr>
              <a:tr h="473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 sz="2400">
                          <a:solidFill>
                            <a:schemeClr val="tx1"/>
                          </a:solidFill>
                          <a:sym typeface="+mn-ea"/>
                        </a:rPr>
                        <a:t>Cyberware</a:t>
                      </a:r>
                      <a:r>
                        <a:rPr lang="en-US" altLang="zh-TW" sz="2400" baseline="30000">
                          <a:solidFill>
                            <a:schemeClr val="tx1"/>
                          </a:solidFill>
                          <a:sym typeface="+mn-ea"/>
                        </a:rPr>
                        <a:t>TM</a:t>
                      </a:r>
                      <a:r>
                        <a:rPr lang="en-US" altLang="zh-TW" sz="2400">
                          <a:solidFill>
                            <a:schemeClr val="tx1"/>
                          </a:solidFill>
                          <a:sym typeface="+mn-ea"/>
                        </a:rPr>
                        <a:t> laser scans</a:t>
                      </a:r>
                      <a:endParaRPr lang="en-US" altLang="zh-TW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473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 sz="2400">
                          <a:solidFill>
                            <a:schemeClr val="tx1"/>
                          </a:solidFill>
                          <a:sym typeface="+mn-ea"/>
                        </a:rPr>
                        <a:t>100 young male and 100 young female</a:t>
                      </a:r>
                      <a:endParaRPr lang="en-US" altLang="zh-TW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473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 sz="2400" i="1">
                          <a:cs typeface="+mn-lt"/>
                        </a:rPr>
                        <a:t>r</a:t>
                      </a:r>
                      <a:r>
                        <a:rPr lang="en-US" altLang="zh-TW" sz="2400">
                          <a:cs typeface="+mn-lt"/>
                        </a:rPr>
                        <a:t>(</a:t>
                      </a:r>
                      <a:r>
                        <a:rPr lang="en-US" altLang="zh-TW" sz="2400" i="1">
                          <a:cs typeface="+mn-lt"/>
                        </a:rPr>
                        <a:t>h</a:t>
                      </a:r>
                      <a:r>
                        <a:rPr lang="en-US" altLang="zh-TW" sz="2400">
                          <a:cs typeface="+mn-lt"/>
                        </a:rPr>
                        <a:t>,</a:t>
                      </a:r>
                      <a:r>
                        <a:rPr lang="en-US" altLang="zh-TW" sz="2400" i="1">
                          <a:cs typeface="+mn-lt"/>
                        </a:rPr>
                        <a:t> ϕ</a:t>
                      </a:r>
                      <a:r>
                        <a:rPr lang="en-US" altLang="zh-TW" sz="2400">
                          <a:cs typeface="+mn-lt"/>
                        </a:rPr>
                        <a:t>), R</a:t>
                      </a:r>
                      <a:r>
                        <a:rPr lang="en-US" altLang="zh-TW" sz="2400">
                          <a:cs typeface="+mn-lt"/>
                          <a:sym typeface="+mn-ea"/>
                        </a:rPr>
                        <a:t>(</a:t>
                      </a:r>
                      <a:r>
                        <a:rPr lang="en-US" altLang="zh-TW" sz="2400" i="1">
                          <a:cs typeface="+mn-lt"/>
                          <a:sym typeface="+mn-ea"/>
                        </a:rPr>
                        <a:t>h</a:t>
                      </a:r>
                      <a:r>
                        <a:rPr lang="en-US" altLang="zh-TW" sz="2400">
                          <a:cs typeface="+mn-lt"/>
                          <a:sym typeface="+mn-ea"/>
                        </a:rPr>
                        <a:t>,</a:t>
                      </a:r>
                      <a:r>
                        <a:rPr lang="en-US" altLang="zh-TW" sz="2400" i="1">
                          <a:cs typeface="+mn-lt"/>
                          <a:sym typeface="+mn-ea"/>
                        </a:rPr>
                        <a:t> ϕ</a:t>
                      </a:r>
                      <a:r>
                        <a:rPr lang="en-US" altLang="zh-TW" sz="2400">
                          <a:cs typeface="+mn-lt"/>
                          <a:sym typeface="+mn-ea"/>
                        </a:rPr>
                        <a:t>), G(</a:t>
                      </a:r>
                      <a:r>
                        <a:rPr lang="en-US" altLang="zh-TW" sz="2400" i="1">
                          <a:cs typeface="+mn-lt"/>
                          <a:sym typeface="+mn-ea"/>
                        </a:rPr>
                        <a:t>h</a:t>
                      </a:r>
                      <a:r>
                        <a:rPr lang="en-US" altLang="zh-TW" sz="2400">
                          <a:cs typeface="+mn-lt"/>
                          <a:sym typeface="+mn-ea"/>
                        </a:rPr>
                        <a:t>,</a:t>
                      </a:r>
                      <a:r>
                        <a:rPr lang="en-US" altLang="zh-TW" sz="2400" i="1">
                          <a:cs typeface="+mn-lt"/>
                          <a:sym typeface="+mn-ea"/>
                        </a:rPr>
                        <a:t> ϕ</a:t>
                      </a:r>
                      <a:r>
                        <a:rPr lang="en-US" altLang="zh-TW" sz="2400">
                          <a:cs typeface="+mn-lt"/>
                          <a:sym typeface="+mn-ea"/>
                        </a:rPr>
                        <a:t>), B(</a:t>
                      </a:r>
                      <a:r>
                        <a:rPr lang="en-US" altLang="zh-TW" sz="2400" i="1">
                          <a:cs typeface="+mn-lt"/>
                          <a:sym typeface="+mn-ea"/>
                        </a:rPr>
                        <a:t>h</a:t>
                      </a:r>
                      <a:r>
                        <a:rPr lang="en-US" altLang="zh-TW" sz="2400">
                          <a:cs typeface="+mn-lt"/>
                          <a:sym typeface="+mn-ea"/>
                        </a:rPr>
                        <a:t>,</a:t>
                      </a:r>
                      <a:r>
                        <a:rPr lang="en-US" altLang="zh-TW" sz="2400" i="1">
                          <a:cs typeface="+mn-lt"/>
                          <a:sym typeface="+mn-ea"/>
                        </a:rPr>
                        <a:t> ϕ</a:t>
                      </a:r>
                      <a:r>
                        <a:rPr lang="en-US" altLang="zh-TW" sz="2400">
                          <a:cs typeface="+mn-lt"/>
                          <a:sym typeface="+mn-ea"/>
                        </a:rPr>
                        <a:t>)</a:t>
                      </a:r>
                      <a:endParaRPr lang="en-US" altLang="zh-TW" sz="2400">
                        <a:cs typeface="+mn-lt"/>
                      </a:endParaRPr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 sz="2400"/>
                        <a:t>512 equally-spaced in</a:t>
                      </a:r>
                      <a:r>
                        <a:rPr lang="en-US" altLang="zh-TW" sz="2400">
                          <a:cs typeface="+mn-lt"/>
                        </a:rPr>
                        <a:t> </a:t>
                      </a:r>
                      <a:r>
                        <a:rPr lang="en-US" altLang="zh-TW" sz="2400" i="1">
                          <a:cs typeface="+mn-lt"/>
                          <a:sym typeface="+mn-ea"/>
                        </a:rPr>
                        <a:t>ϕ,</a:t>
                      </a:r>
                      <a:r>
                        <a:rPr lang="en-US" altLang="zh-TW" sz="2400">
                          <a:cs typeface="+mn-lt"/>
                          <a:sym typeface="+mn-ea"/>
                        </a:rPr>
                        <a:t> ~70,000 vertices</a:t>
                      </a:r>
                      <a:endParaRPr lang="en-US" altLang="zh-TW" sz="2400">
                        <a:cs typeface="+mn-lt"/>
                      </a:endParaRPr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 sz="1800">
                          <a:cs typeface="+mn-lt"/>
                        </a:rPr>
                        <a:t>no makeup, accessories, facial hair. Wearing bathing cap, and removed digitally.</a:t>
                      </a:r>
                      <a:endParaRPr lang="en-US" altLang="zh-TW" sz="1800">
                        <a:cs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群組 7"/>
          <p:cNvGrpSpPr/>
          <p:nvPr/>
        </p:nvGrpSpPr>
        <p:grpSpPr>
          <a:xfrm>
            <a:off x="1474470" y="5062220"/>
            <a:ext cx="2605405" cy="1727200"/>
            <a:chOff x="2369" y="7269"/>
            <a:chExt cx="4430" cy="3188"/>
          </a:xfrm>
        </p:grpSpPr>
        <p:cxnSp>
          <p:nvCxnSpPr>
            <p:cNvPr id="6" name="直線接點 5"/>
            <p:cNvCxnSpPr>
              <a:endCxn id="5" idx="3"/>
            </p:cNvCxnSpPr>
            <p:nvPr/>
          </p:nvCxnSpPr>
          <p:spPr>
            <a:xfrm flipH="1">
              <a:off x="4584" y="7650"/>
              <a:ext cx="9" cy="2807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圓柱 4"/>
            <p:cNvSpPr/>
            <p:nvPr/>
          </p:nvSpPr>
          <p:spPr>
            <a:xfrm>
              <a:off x="2369" y="7269"/>
              <a:ext cx="4430" cy="3188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07" y="8164"/>
              <a:ext cx="1754" cy="2058"/>
            </a:xfrm>
            <a:prstGeom prst="rect">
              <a:avLst/>
            </a:prstGeom>
          </p:spPr>
        </p:pic>
      </p:grpSp>
      <p:graphicFrame>
        <p:nvGraphicFramePr>
          <p:cNvPr id="10" name="圓桌 9"/>
          <p:cNvGraphicFramePr/>
          <p:nvPr/>
        </p:nvGraphicFramePr>
        <p:xfrm>
          <a:off x="5976620" y="1884680"/>
          <a:ext cx="5704205" cy="280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4205"/>
              </a:tblGrid>
              <a:tr h="473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 sz="2400"/>
                        <a:t>Spec. of morphable face model (1999)</a:t>
                      </a:r>
                      <a:endParaRPr lang="en-US" altLang="zh-TW" sz="2400"/>
                    </a:p>
                  </a:txBody>
                  <a:tcPr/>
                </a:tc>
              </a:tr>
              <a:tr h="473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 sz="2400">
                          <a:solidFill>
                            <a:schemeClr val="tx1"/>
                          </a:solidFill>
                          <a:sym typeface="+mn-ea"/>
                        </a:rPr>
                        <a:t>being real face-like</a:t>
                      </a:r>
                      <a:endParaRPr lang="en-US" altLang="zh-TW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473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 sz="2400">
                          <a:solidFill>
                            <a:schemeClr val="tx1"/>
                          </a:solidFill>
                          <a:sym typeface="+mn-ea"/>
                        </a:rPr>
                        <a:t>easy to change facial attributes</a:t>
                      </a:r>
                      <a:endParaRPr lang="en-US" altLang="zh-TW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815" y="3305810"/>
            <a:ext cx="5377815" cy="34182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圖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5990" y="5088255"/>
            <a:ext cx="3304540" cy="809625"/>
          </a:xfrm>
          <a:prstGeom prst="rect">
            <a:avLst/>
          </a:prstGeom>
        </p:spPr>
      </p:pic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600" b="1">
                <a:solidFill>
                  <a:schemeClr val="accent1"/>
                </a:solidFill>
                <a:sym typeface="+mn-ea"/>
              </a:rPr>
              <a:t>build model from 3D face database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013075" y="863600"/>
            <a:ext cx="4926965" cy="113728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r>
              <a:rPr lang="en-US" altLang="zh-TW" sz="2800" b="1">
                <a:solidFill>
                  <a:schemeClr val="bg1"/>
                </a:solidFill>
              </a:rPr>
              <a:t>3D face</a:t>
            </a:r>
            <a:endParaRPr lang="en-US" altLang="zh-TW" sz="2000" b="1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000">
                <a:solidFill>
                  <a:schemeClr val="bg1"/>
                </a:solidFill>
              </a:rPr>
              <a:t>shape vector (x1, y1, z1, x2, y2, z2, ...)</a:t>
            </a:r>
            <a:endParaRPr lang="en-US" altLang="zh-TW" sz="20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000">
                <a:solidFill>
                  <a:schemeClr val="bg1"/>
                </a:solidFill>
              </a:rPr>
              <a:t>texture vector (R1, G1, B1, R2, G2, B2, ...)</a:t>
            </a:r>
            <a:endParaRPr lang="en-US" altLang="zh-TW" sz="2000">
              <a:solidFill>
                <a:schemeClr val="bg1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209550" y="863600"/>
            <a:ext cx="2605405" cy="1727200"/>
            <a:chOff x="2369" y="7269"/>
            <a:chExt cx="4430" cy="3188"/>
          </a:xfrm>
        </p:grpSpPr>
        <p:cxnSp>
          <p:nvCxnSpPr>
            <p:cNvPr id="6" name="直線接點 5"/>
            <p:cNvCxnSpPr>
              <a:endCxn id="5" idx="3"/>
            </p:cNvCxnSpPr>
            <p:nvPr/>
          </p:nvCxnSpPr>
          <p:spPr>
            <a:xfrm flipH="1">
              <a:off x="4584" y="7650"/>
              <a:ext cx="9" cy="2807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圓柱 4"/>
            <p:cNvSpPr/>
            <p:nvPr/>
          </p:nvSpPr>
          <p:spPr>
            <a:xfrm>
              <a:off x="2369" y="7269"/>
              <a:ext cx="4430" cy="3188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07" y="8164"/>
              <a:ext cx="1754" cy="2058"/>
            </a:xfrm>
            <a:prstGeom prst="rect">
              <a:avLst/>
            </a:prstGeom>
          </p:spPr>
        </p:pic>
      </p:grpSp>
      <p:sp>
        <p:nvSpPr>
          <p:cNvPr id="2" name="文字方塊 1"/>
          <p:cNvSpPr txBox="1"/>
          <p:nvPr/>
        </p:nvSpPr>
        <p:spPr>
          <a:xfrm>
            <a:off x="3746500" y="2000885"/>
            <a:ext cx="3459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TW" sz="2400" b="1" u="sng"/>
              <a:t>3n+3n dimensional vector</a:t>
            </a:r>
            <a:br>
              <a:rPr lang="en-US" altLang="zh-TW" sz="2400"/>
            </a:br>
            <a:r>
              <a:rPr lang="en-US" altLang="zh-TW" sz="2400"/>
              <a:t>n: number of vertices</a:t>
            </a:r>
            <a:endParaRPr lang="en-US" altLang="zh-TW" sz="2400"/>
          </a:p>
        </p:txBody>
      </p:sp>
      <p:sp>
        <p:nvSpPr>
          <p:cNvPr id="3" name="圓角矩形 2"/>
          <p:cNvSpPr/>
          <p:nvPr/>
        </p:nvSpPr>
        <p:spPr>
          <a:xfrm>
            <a:off x="209550" y="3307080"/>
            <a:ext cx="5516880" cy="2514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TW" sz="2400" b="1"/>
              <a:t>Assumptions:</a:t>
            </a:r>
            <a:endParaRPr lang="en-US" altLang="zh-TW"/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zh-TW" sz="2000"/>
              <a:t>Gaussian distribution in 6n dim. space</a:t>
            </a:r>
            <a:endParaRPr lang="en-US" altLang="zh-TW" sz="2000"/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zh-TW" sz="2000"/>
              <a:t>shape and texture are independent (to generate more faces)</a:t>
            </a:r>
            <a:endParaRPr lang="en-US" altLang="zh-TW" sz="2000"/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zh-TW" sz="2000" i="1"/>
              <a:t>face subregions are independent (to further increase the possible faces). Require blending the borders later on.</a:t>
            </a:r>
            <a:endParaRPr lang="en-US" altLang="zh-TW" sz="2000" i="1"/>
          </a:p>
        </p:txBody>
      </p:sp>
      <p:sp>
        <p:nvSpPr>
          <p:cNvPr id="10" name="文字方塊 9"/>
          <p:cNvSpPr txBox="1"/>
          <p:nvPr/>
        </p:nvSpPr>
        <p:spPr>
          <a:xfrm>
            <a:off x="5974080" y="3307080"/>
            <a:ext cx="59588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TW" sz="2400" b="1" u="sng"/>
              <a:t>Gaussian = PCA</a:t>
            </a:r>
            <a:r>
              <a:rPr lang="en-US" altLang="zh-TW" sz="2400"/>
              <a:t>:</a:t>
            </a:r>
            <a:endParaRPr lang="en-US" altLang="zh-TW" sz="2400"/>
          </a:p>
          <a:p>
            <a:pPr algn="l"/>
            <a:r>
              <a:rPr lang="en-US" altLang="zh-TW" sz="2400"/>
              <a:t>PCs are </a:t>
            </a:r>
            <a:r>
              <a:rPr lang="en-US" altLang="zh-TW" sz="2400">
                <a:sym typeface="+mn-ea"/>
              </a:rPr>
              <a:t>decorrelated and Gaussian distributed</a:t>
            </a:r>
            <a:r>
              <a:rPr lang="en-US" altLang="zh-TW" sz="2400"/>
              <a:t>.</a:t>
            </a:r>
            <a:endParaRPr lang="en-US" altLang="zh-TW" sz="240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205" y="4279265"/>
            <a:ext cx="5228590" cy="828675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8260715" y="2661920"/>
            <a:ext cx="35198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/>
              <a:t>m: number of faces in database</a:t>
            </a:r>
            <a:endParaRPr lang="en-US" altLang="zh-TW"/>
          </a:p>
          <a:p>
            <a:r>
              <a:rPr lang="en-US" altLang="zh-TW"/>
              <a:t>m &lt;&lt; n</a:t>
            </a:r>
            <a:endParaRPr lang="en-US" altLang="zh-TW"/>
          </a:p>
        </p:txBody>
      </p:sp>
      <p:sp>
        <p:nvSpPr>
          <p:cNvPr id="14" name="圓角矩形 13"/>
          <p:cNvSpPr/>
          <p:nvPr/>
        </p:nvSpPr>
        <p:spPr>
          <a:xfrm>
            <a:off x="5974080" y="3307080"/>
            <a:ext cx="5928995" cy="2610485"/>
          </a:xfrm>
          <a:prstGeom prst="roundRect">
            <a:avLst>
              <a:gd name="adj" fmla="val 7856"/>
            </a:avLst>
          </a:prstGeom>
          <a:noFill/>
          <a:ln w="28575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600" b="1">
                <a:solidFill>
                  <a:schemeClr val="accent1"/>
                </a:solidFill>
                <a:sym typeface="+mn-ea"/>
              </a:rPr>
              <a:t>modeling facial attributes: linear model</a:t>
            </a:r>
            <a:endParaRPr kumimoji="1" lang="en-US" altLang="zh-TW" sz="3600" b="1" dirty="0">
              <a:solidFill>
                <a:srgbClr val="2E75B6"/>
              </a:solidFill>
              <a:sym typeface="+mn-ea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080" y="722630"/>
            <a:ext cx="4714240" cy="226695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070" y="889000"/>
            <a:ext cx="1390650" cy="19335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195" y="879475"/>
            <a:ext cx="1466850" cy="19431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320" y="889635"/>
            <a:ext cx="1438275" cy="19526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9520" y="870585"/>
            <a:ext cx="1228725" cy="19716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5830" y="3408680"/>
            <a:ext cx="4961890" cy="771525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2892425" y="4480560"/>
            <a:ext cx="61087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TW" altLang="en-US" sz="2400" i="1">
                <a:cs typeface="+mn-lt"/>
              </a:rPr>
              <a:t>μ</a:t>
            </a:r>
            <a:r>
              <a:rPr lang="en-US" altLang="zh-TW" sz="2400" i="1" baseline="-25000">
                <a:cs typeface="+mn-lt"/>
              </a:rPr>
              <a:t>i</a:t>
            </a:r>
            <a:r>
              <a:rPr lang="en-US" altLang="zh-TW" sz="2400">
                <a:cs typeface="+mn-lt"/>
              </a:rPr>
              <a:t>: facial attribute (obtained by regression)</a:t>
            </a:r>
            <a:endParaRPr lang="en-US" altLang="zh-TW" sz="2400">
              <a:cs typeface="+mn-lt"/>
            </a:endParaRPr>
          </a:p>
          <a:p>
            <a:pPr algn="ctr"/>
            <a:endParaRPr lang="en-US" altLang="zh-TW" sz="2400">
              <a:cs typeface="+mn-lt"/>
            </a:endParaRPr>
          </a:p>
          <a:p>
            <a:pPr algn="ctr"/>
            <a:r>
              <a:rPr lang="en-US" altLang="zh-TW" sz="2400">
                <a:cs typeface="+mn-lt"/>
              </a:rPr>
              <a:t>gender, fullness of faces, darkness of eyebrows, double chins, hooked vs. concave noses. </a:t>
            </a:r>
            <a:endParaRPr lang="en-US" altLang="zh-TW" sz="2400">
              <a:cs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600" b="1">
                <a:solidFill>
                  <a:schemeClr val="accent1"/>
                </a:solidFill>
                <a:latin typeface="+mn-lt"/>
                <a:cs typeface="+mn-lt"/>
                <a:sym typeface="+mn-ea"/>
              </a:rPr>
              <a:t>Preparing database: 3D correspondence using optic flow </a:t>
            </a:r>
            <a:endParaRPr kumimoji="1" lang="en-US" altLang="zh-TW" sz="3600" b="1" dirty="0">
              <a:solidFill>
                <a:srgbClr val="2E75B6"/>
              </a:solidFill>
              <a:latin typeface="+mn-lt"/>
              <a:cs typeface="+mn-lt"/>
              <a:sym typeface="+mn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914400" y="975360"/>
            <a:ext cx="103632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400" b="1" i="1">
                <a:solidFill>
                  <a:srgbClr val="FF0000"/>
                </a:solidFill>
              </a:rPr>
              <a:t>Key problem</a:t>
            </a:r>
            <a:r>
              <a:rPr lang="en-US" altLang="zh-TW" sz="2400" b="1" i="1"/>
              <a:t>: build a point-to-point correspondence between vertices of faces.</a:t>
            </a:r>
            <a:endParaRPr lang="en-US" altLang="zh-TW" sz="2400" b="1" i="1"/>
          </a:p>
          <a:p>
            <a:r>
              <a:rPr lang="en-US" altLang="zh-TW" sz="2400" b="1" i="1">
                <a:solidFill>
                  <a:srgbClr val="FF0000"/>
                </a:solidFill>
              </a:rPr>
              <a:t>Mathematically</a:t>
            </a:r>
            <a:r>
              <a:rPr lang="en-US" altLang="zh-TW" sz="2400" b="1" i="1"/>
              <a:t>: consistently label vertices by 1 to n</a:t>
            </a:r>
            <a:endParaRPr lang="en-US" altLang="zh-TW" sz="2400" b="1" i="1"/>
          </a:p>
        </p:txBody>
      </p:sp>
      <p:sp>
        <p:nvSpPr>
          <p:cNvPr id="4" name="文字方塊 3"/>
          <p:cNvSpPr txBox="1"/>
          <p:nvPr/>
        </p:nvSpPr>
        <p:spPr>
          <a:xfrm>
            <a:off x="6549390" y="1805305"/>
            <a:ext cx="4926965" cy="113728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r>
              <a:rPr lang="en-US" altLang="zh-TW" sz="2800" b="1">
                <a:solidFill>
                  <a:schemeClr val="bg1"/>
                </a:solidFill>
              </a:rPr>
              <a:t>3D face</a:t>
            </a:r>
            <a:endParaRPr lang="en-US" altLang="zh-TW" sz="2000" b="1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000">
                <a:solidFill>
                  <a:schemeClr val="bg1"/>
                </a:solidFill>
              </a:rPr>
              <a:t>shape vector (x1, y1, z1, x2, y2, z2, ...)</a:t>
            </a:r>
            <a:endParaRPr lang="en-US" altLang="zh-TW" sz="20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000">
                <a:solidFill>
                  <a:schemeClr val="bg1"/>
                </a:solidFill>
              </a:rPr>
              <a:t>texture vector (R1, G1, B1, R2, G2, B2, ...)</a:t>
            </a:r>
            <a:endParaRPr lang="en-US" altLang="zh-TW" sz="200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79755" y="1805305"/>
            <a:ext cx="4926965" cy="113728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r>
              <a:rPr lang="en-US" altLang="zh-TW" sz="2800" b="1">
                <a:solidFill>
                  <a:schemeClr val="bg1"/>
                </a:solidFill>
              </a:rPr>
              <a:t>3D scans</a:t>
            </a:r>
            <a:endParaRPr lang="en-US" altLang="zh-TW" sz="2000" b="1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000" i="1">
                <a:solidFill>
                  <a:schemeClr val="bg1"/>
                </a:solidFill>
                <a:cs typeface="+mn-lt"/>
                <a:sym typeface="+mn-ea"/>
              </a:rPr>
              <a:t>r</a:t>
            </a:r>
            <a:r>
              <a:rPr lang="en-US" altLang="zh-TW" sz="2000">
                <a:solidFill>
                  <a:schemeClr val="bg1"/>
                </a:solidFill>
                <a:cs typeface="+mn-lt"/>
                <a:sym typeface="+mn-ea"/>
              </a:rPr>
              <a:t>(</a:t>
            </a:r>
            <a:r>
              <a:rPr lang="en-US" altLang="zh-TW" sz="2000" i="1">
                <a:solidFill>
                  <a:schemeClr val="bg1"/>
                </a:solidFill>
                <a:cs typeface="+mn-lt"/>
                <a:sym typeface="+mn-ea"/>
              </a:rPr>
              <a:t>h</a:t>
            </a:r>
            <a:r>
              <a:rPr lang="en-US" altLang="zh-TW" sz="2000">
                <a:solidFill>
                  <a:schemeClr val="bg1"/>
                </a:solidFill>
                <a:cs typeface="+mn-lt"/>
                <a:sym typeface="+mn-ea"/>
              </a:rPr>
              <a:t>,</a:t>
            </a:r>
            <a:r>
              <a:rPr lang="en-US" altLang="zh-TW" sz="2000" i="1">
                <a:solidFill>
                  <a:schemeClr val="bg1"/>
                </a:solidFill>
                <a:cs typeface="+mn-lt"/>
                <a:sym typeface="+mn-ea"/>
              </a:rPr>
              <a:t> ϕ</a:t>
            </a:r>
            <a:r>
              <a:rPr lang="en-US" altLang="zh-TW" sz="2000">
                <a:solidFill>
                  <a:schemeClr val="bg1"/>
                </a:solidFill>
                <a:cs typeface="+mn-lt"/>
                <a:sym typeface="+mn-ea"/>
              </a:rPr>
              <a:t>)</a:t>
            </a:r>
            <a:endParaRPr lang="en-US" altLang="zh-TW" sz="2000">
              <a:solidFill>
                <a:schemeClr val="bg1"/>
              </a:solidFill>
              <a:cs typeface="+mn-lt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000">
                <a:solidFill>
                  <a:schemeClr val="bg1"/>
                </a:solidFill>
                <a:cs typeface="+mn-lt"/>
                <a:sym typeface="+mn-ea"/>
              </a:rPr>
              <a:t>R(</a:t>
            </a:r>
            <a:r>
              <a:rPr lang="en-US" altLang="zh-TW" sz="2000" i="1">
                <a:solidFill>
                  <a:schemeClr val="bg1"/>
                </a:solidFill>
                <a:cs typeface="+mn-lt"/>
                <a:sym typeface="+mn-ea"/>
              </a:rPr>
              <a:t>h</a:t>
            </a:r>
            <a:r>
              <a:rPr lang="en-US" altLang="zh-TW" sz="2000">
                <a:solidFill>
                  <a:schemeClr val="bg1"/>
                </a:solidFill>
                <a:cs typeface="+mn-lt"/>
                <a:sym typeface="+mn-ea"/>
              </a:rPr>
              <a:t>,</a:t>
            </a:r>
            <a:r>
              <a:rPr lang="en-US" altLang="zh-TW" sz="2000" i="1">
                <a:solidFill>
                  <a:schemeClr val="bg1"/>
                </a:solidFill>
                <a:cs typeface="+mn-lt"/>
                <a:sym typeface="+mn-ea"/>
              </a:rPr>
              <a:t> ϕ</a:t>
            </a:r>
            <a:r>
              <a:rPr lang="en-US" altLang="zh-TW" sz="2000">
                <a:solidFill>
                  <a:schemeClr val="bg1"/>
                </a:solidFill>
                <a:cs typeface="+mn-lt"/>
                <a:sym typeface="+mn-ea"/>
              </a:rPr>
              <a:t>), G(</a:t>
            </a:r>
            <a:r>
              <a:rPr lang="en-US" altLang="zh-TW" sz="2000" i="1">
                <a:solidFill>
                  <a:schemeClr val="bg1"/>
                </a:solidFill>
                <a:cs typeface="+mn-lt"/>
                <a:sym typeface="+mn-ea"/>
              </a:rPr>
              <a:t>h</a:t>
            </a:r>
            <a:r>
              <a:rPr lang="en-US" altLang="zh-TW" sz="2000">
                <a:solidFill>
                  <a:schemeClr val="bg1"/>
                </a:solidFill>
                <a:cs typeface="+mn-lt"/>
                <a:sym typeface="+mn-ea"/>
              </a:rPr>
              <a:t>,</a:t>
            </a:r>
            <a:r>
              <a:rPr lang="en-US" altLang="zh-TW" sz="2000" i="1">
                <a:solidFill>
                  <a:schemeClr val="bg1"/>
                </a:solidFill>
                <a:cs typeface="+mn-lt"/>
                <a:sym typeface="+mn-ea"/>
              </a:rPr>
              <a:t> ϕ</a:t>
            </a:r>
            <a:r>
              <a:rPr lang="en-US" altLang="zh-TW" sz="2000">
                <a:solidFill>
                  <a:schemeClr val="bg1"/>
                </a:solidFill>
                <a:cs typeface="+mn-lt"/>
                <a:sym typeface="+mn-ea"/>
              </a:rPr>
              <a:t>), B(</a:t>
            </a:r>
            <a:r>
              <a:rPr lang="en-US" altLang="zh-TW" sz="2000" i="1">
                <a:solidFill>
                  <a:schemeClr val="bg1"/>
                </a:solidFill>
                <a:cs typeface="+mn-lt"/>
                <a:sym typeface="+mn-ea"/>
              </a:rPr>
              <a:t>h</a:t>
            </a:r>
            <a:r>
              <a:rPr lang="en-US" altLang="zh-TW" sz="2000">
                <a:solidFill>
                  <a:schemeClr val="bg1"/>
                </a:solidFill>
                <a:cs typeface="+mn-lt"/>
                <a:sym typeface="+mn-ea"/>
              </a:rPr>
              <a:t>,</a:t>
            </a:r>
            <a:r>
              <a:rPr lang="en-US" altLang="zh-TW" sz="2000" i="1">
                <a:solidFill>
                  <a:schemeClr val="bg1"/>
                </a:solidFill>
                <a:cs typeface="+mn-lt"/>
                <a:sym typeface="+mn-ea"/>
              </a:rPr>
              <a:t> ϕ</a:t>
            </a:r>
            <a:r>
              <a:rPr lang="en-US" altLang="zh-TW" sz="2000">
                <a:solidFill>
                  <a:schemeClr val="bg1"/>
                </a:solidFill>
                <a:cs typeface="+mn-lt"/>
                <a:sym typeface="+mn-ea"/>
              </a:rPr>
              <a:t>)</a:t>
            </a:r>
            <a:endParaRPr lang="en-US" altLang="zh-TW" sz="2000">
              <a:solidFill>
                <a:schemeClr val="bg1"/>
              </a:solidFill>
              <a:cs typeface="+mn-lt"/>
              <a:sym typeface="+mn-ea"/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5563235" y="2160270"/>
            <a:ext cx="929640" cy="426720"/>
          </a:xfrm>
          <a:prstGeom prst="rightArrow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830570" y="2586990"/>
            <a:ext cx="394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3600"/>
              <a:t>?</a:t>
            </a:r>
            <a:endParaRPr lang="en-US" altLang="zh-TW" sz="360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7245" y="3893820"/>
            <a:ext cx="2952750" cy="278574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7318375" y="3525520"/>
            <a:ext cx="2650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/>
              <a:t>flow-field/correspondence</a:t>
            </a:r>
            <a:endParaRPr lang="en-US" altLang="zh-TW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80" y="3776980"/>
            <a:ext cx="1065530" cy="136461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15" y="5233035"/>
            <a:ext cx="1064895" cy="144653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10" y="6569075"/>
            <a:ext cx="3884295" cy="26352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1515" y="4302125"/>
            <a:ext cx="3171190" cy="314325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4149090" y="3841750"/>
            <a:ext cx="13360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 b="1" i="1">
                <a:solidFill>
                  <a:schemeClr val="accent6">
                    <a:lumMod val="50000"/>
                  </a:schemeClr>
                </a:solidFill>
              </a:rPr>
              <a:t>minimize</a:t>
            </a:r>
            <a:endParaRPr lang="en-US" altLang="zh-TW" sz="2400" b="1" i="1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0950" y="3281680"/>
            <a:ext cx="2085975" cy="295275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4060825" y="6532245"/>
            <a:ext cx="24885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600"/>
              <a:t>+ mean curvature (optional)</a:t>
            </a:r>
            <a:endParaRPr lang="en-US" altLang="zh-TW" sz="1600"/>
          </a:p>
        </p:txBody>
      </p:sp>
      <p:sp>
        <p:nvSpPr>
          <p:cNvPr id="19" name="文字方塊 18"/>
          <p:cNvSpPr txBox="1"/>
          <p:nvPr/>
        </p:nvSpPr>
        <p:spPr>
          <a:xfrm>
            <a:off x="194310" y="5633720"/>
            <a:ext cx="10693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TW"/>
              <a:t>reference</a:t>
            </a:r>
            <a:endParaRPr lang="en-US" altLang="zh-TW"/>
          </a:p>
          <a:p>
            <a:pPr algn="ctr"/>
            <a:r>
              <a:rPr lang="en-US" altLang="zh-TW"/>
              <a:t>face</a:t>
            </a:r>
            <a:endParaRPr lang="en-US" altLang="zh-TW"/>
          </a:p>
        </p:txBody>
      </p:sp>
      <p:sp>
        <p:nvSpPr>
          <p:cNvPr id="20" name="文字方塊 19"/>
          <p:cNvSpPr txBox="1"/>
          <p:nvPr/>
        </p:nvSpPr>
        <p:spPr>
          <a:xfrm>
            <a:off x="49848" y="4137025"/>
            <a:ext cx="13582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TW"/>
              <a:t>unregistered</a:t>
            </a:r>
            <a:endParaRPr lang="en-US" altLang="zh-TW"/>
          </a:p>
          <a:p>
            <a:pPr algn="ctr"/>
            <a:r>
              <a:rPr lang="en-US" altLang="zh-TW"/>
              <a:t>face</a:t>
            </a:r>
            <a:endParaRPr lang="en-US" altLang="zh-TW"/>
          </a:p>
        </p:txBody>
      </p:sp>
      <p:sp>
        <p:nvSpPr>
          <p:cNvPr id="22" name="向右箭號 21"/>
          <p:cNvSpPr/>
          <p:nvPr/>
        </p:nvSpPr>
        <p:spPr>
          <a:xfrm>
            <a:off x="2884805" y="5005705"/>
            <a:ext cx="4282440" cy="561975"/>
          </a:xfrm>
          <a:prstGeom prst="rightArrow">
            <a:avLst/>
          </a:prstGeom>
          <a:solidFill>
            <a:schemeClr val="accent6">
              <a:lumMod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3785870" y="4540250"/>
            <a:ext cx="20624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TW"/>
              <a:t>+</a:t>
            </a:r>
            <a:endParaRPr lang="en-US" altLang="zh-TW"/>
          </a:p>
          <a:p>
            <a:pPr algn="ctr"/>
            <a:r>
              <a:rPr lang="en-US" altLang="zh-TW"/>
              <a:t>quadratic coupling between neighboring flow</a:t>
            </a:r>
            <a:endParaRPr lang="en-US" altLang="zh-TW"/>
          </a:p>
        </p:txBody>
      </p:sp>
      <p:sp>
        <p:nvSpPr>
          <p:cNvPr id="23" name="右彎箭號 22"/>
          <p:cNvSpPr/>
          <p:nvPr/>
        </p:nvSpPr>
        <p:spPr>
          <a:xfrm rot="5400000" flipH="1">
            <a:off x="9594215" y="3639185"/>
            <a:ext cx="2484120" cy="1280795"/>
          </a:xfrm>
          <a:prstGeom prst="bentArrow">
            <a:avLst/>
          </a:prstGeom>
          <a:solidFill>
            <a:schemeClr val="accent6">
              <a:lumMod val="5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8" grpId="0"/>
      <p:bldP spid="19" grpId="0"/>
      <p:bldP spid="20" grpId="0"/>
      <p:bldP spid="22" grpId="0" animBg="1"/>
      <p:bldP spid="21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標題 6"/>
          <p:cNvSpPr>
            <a:spLocks noGrp="1"/>
          </p:cNvSpPr>
          <p:nvPr/>
        </p:nvSpPr>
        <p:spPr>
          <a:xfrm>
            <a:off x="838200" y="0"/>
            <a:ext cx="10515600" cy="7225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600" b="1">
                <a:solidFill>
                  <a:schemeClr val="accent1"/>
                </a:solidFill>
                <a:latin typeface="+mn-lt"/>
                <a:cs typeface="+mn-lt"/>
                <a:sym typeface="+mn-ea"/>
              </a:rPr>
              <a:t>Preparing database: bootstrapping </a:t>
            </a:r>
            <a:endParaRPr kumimoji="1" lang="en-US" altLang="zh-TW" sz="3600" b="1" dirty="0">
              <a:solidFill>
                <a:srgbClr val="2E75B6"/>
              </a:solidFill>
              <a:latin typeface="+mn-lt"/>
              <a:cs typeface="+mn-lt"/>
              <a:sym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79755" y="1805305"/>
            <a:ext cx="4926965" cy="113728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r>
              <a:rPr lang="en-US" altLang="zh-TW" sz="2800" b="1">
                <a:solidFill>
                  <a:schemeClr val="bg1"/>
                </a:solidFill>
              </a:rPr>
              <a:t>3D scans</a:t>
            </a:r>
            <a:endParaRPr lang="en-US" altLang="zh-TW" sz="2000" b="1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000" i="1">
                <a:solidFill>
                  <a:schemeClr val="bg1"/>
                </a:solidFill>
                <a:cs typeface="+mn-lt"/>
                <a:sym typeface="+mn-ea"/>
              </a:rPr>
              <a:t>r</a:t>
            </a:r>
            <a:r>
              <a:rPr lang="en-US" altLang="zh-TW" sz="2000">
                <a:solidFill>
                  <a:schemeClr val="bg1"/>
                </a:solidFill>
                <a:cs typeface="+mn-lt"/>
                <a:sym typeface="+mn-ea"/>
              </a:rPr>
              <a:t>(</a:t>
            </a:r>
            <a:r>
              <a:rPr lang="en-US" altLang="zh-TW" sz="2000" i="1">
                <a:solidFill>
                  <a:schemeClr val="bg1"/>
                </a:solidFill>
                <a:cs typeface="+mn-lt"/>
                <a:sym typeface="+mn-ea"/>
              </a:rPr>
              <a:t>h</a:t>
            </a:r>
            <a:r>
              <a:rPr lang="en-US" altLang="zh-TW" sz="2000">
                <a:solidFill>
                  <a:schemeClr val="bg1"/>
                </a:solidFill>
                <a:cs typeface="+mn-lt"/>
                <a:sym typeface="+mn-ea"/>
              </a:rPr>
              <a:t>,</a:t>
            </a:r>
            <a:r>
              <a:rPr lang="en-US" altLang="zh-TW" sz="2000" i="1">
                <a:solidFill>
                  <a:schemeClr val="bg1"/>
                </a:solidFill>
                <a:cs typeface="+mn-lt"/>
                <a:sym typeface="+mn-ea"/>
              </a:rPr>
              <a:t> ϕ</a:t>
            </a:r>
            <a:r>
              <a:rPr lang="en-US" altLang="zh-TW" sz="2000">
                <a:solidFill>
                  <a:schemeClr val="bg1"/>
                </a:solidFill>
                <a:cs typeface="+mn-lt"/>
                <a:sym typeface="+mn-ea"/>
              </a:rPr>
              <a:t>)</a:t>
            </a:r>
            <a:endParaRPr lang="en-US" altLang="zh-TW" sz="2000">
              <a:solidFill>
                <a:schemeClr val="bg1"/>
              </a:solidFill>
              <a:cs typeface="+mn-lt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000">
                <a:solidFill>
                  <a:schemeClr val="bg1"/>
                </a:solidFill>
                <a:cs typeface="+mn-lt"/>
                <a:sym typeface="+mn-ea"/>
              </a:rPr>
              <a:t>R(</a:t>
            </a:r>
            <a:r>
              <a:rPr lang="en-US" altLang="zh-TW" sz="2000" i="1">
                <a:solidFill>
                  <a:schemeClr val="bg1"/>
                </a:solidFill>
                <a:cs typeface="+mn-lt"/>
                <a:sym typeface="+mn-ea"/>
              </a:rPr>
              <a:t>h</a:t>
            </a:r>
            <a:r>
              <a:rPr lang="en-US" altLang="zh-TW" sz="2000">
                <a:solidFill>
                  <a:schemeClr val="bg1"/>
                </a:solidFill>
                <a:cs typeface="+mn-lt"/>
                <a:sym typeface="+mn-ea"/>
              </a:rPr>
              <a:t>,</a:t>
            </a:r>
            <a:r>
              <a:rPr lang="en-US" altLang="zh-TW" sz="2000" i="1">
                <a:solidFill>
                  <a:schemeClr val="bg1"/>
                </a:solidFill>
                <a:cs typeface="+mn-lt"/>
                <a:sym typeface="+mn-ea"/>
              </a:rPr>
              <a:t> ϕ</a:t>
            </a:r>
            <a:r>
              <a:rPr lang="en-US" altLang="zh-TW" sz="2000">
                <a:solidFill>
                  <a:schemeClr val="bg1"/>
                </a:solidFill>
                <a:cs typeface="+mn-lt"/>
                <a:sym typeface="+mn-ea"/>
              </a:rPr>
              <a:t>), G(</a:t>
            </a:r>
            <a:r>
              <a:rPr lang="en-US" altLang="zh-TW" sz="2000" i="1">
                <a:solidFill>
                  <a:schemeClr val="bg1"/>
                </a:solidFill>
                <a:cs typeface="+mn-lt"/>
                <a:sym typeface="+mn-ea"/>
              </a:rPr>
              <a:t>h</a:t>
            </a:r>
            <a:r>
              <a:rPr lang="en-US" altLang="zh-TW" sz="2000">
                <a:solidFill>
                  <a:schemeClr val="bg1"/>
                </a:solidFill>
                <a:cs typeface="+mn-lt"/>
                <a:sym typeface="+mn-ea"/>
              </a:rPr>
              <a:t>,</a:t>
            </a:r>
            <a:r>
              <a:rPr lang="en-US" altLang="zh-TW" sz="2000" i="1">
                <a:solidFill>
                  <a:schemeClr val="bg1"/>
                </a:solidFill>
                <a:cs typeface="+mn-lt"/>
                <a:sym typeface="+mn-ea"/>
              </a:rPr>
              <a:t> ϕ</a:t>
            </a:r>
            <a:r>
              <a:rPr lang="en-US" altLang="zh-TW" sz="2000">
                <a:solidFill>
                  <a:schemeClr val="bg1"/>
                </a:solidFill>
                <a:cs typeface="+mn-lt"/>
                <a:sym typeface="+mn-ea"/>
              </a:rPr>
              <a:t>), B(</a:t>
            </a:r>
            <a:r>
              <a:rPr lang="en-US" altLang="zh-TW" sz="2000" i="1">
                <a:solidFill>
                  <a:schemeClr val="bg1"/>
                </a:solidFill>
                <a:cs typeface="+mn-lt"/>
                <a:sym typeface="+mn-ea"/>
              </a:rPr>
              <a:t>h</a:t>
            </a:r>
            <a:r>
              <a:rPr lang="en-US" altLang="zh-TW" sz="2000">
                <a:solidFill>
                  <a:schemeClr val="bg1"/>
                </a:solidFill>
                <a:cs typeface="+mn-lt"/>
                <a:sym typeface="+mn-ea"/>
              </a:rPr>
              <a:t>,</a:t>
            </a:r>
            <a:r>
              <a:rPr lang="en-US" altLang="zh-TW" sz="2000" i="1">
                <a:solidFill>
                  <a:schemeClr val="bg1"/>
                </a:solidFill>
                <a:cs typeface="+mn-lt"/>
                <a:sym typeface="+mn-ea"/>
              </a:rPr>
              <a:t> ϕ</a:t>
            </a:r>
            <a:r>
              <a:rPr lang="en-US" altLang="zh-TW" sz="2000">
                <a:solidFill>
                  <a:schemeClr val="bg1"/>
                </a:solidFill>
                <a:cs typeface="+mn-lt"/>
                <a:sym typeface="+mn-ea"/>
              </a:rPr>
              <a:t>)</a:t>
            </a:r>
            <a:endParaRPr lang="en-US" altLang="zh-TW" sz="2000">
              <a:solidFill>
                <a:schemeClr val="bg1"/>
              </a:solidFill>
              <a:cs typeface="+mn-lt"/>
              <a:sym typeface="+mn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549390" y="1805305"/>
            <a:ext cx="4926965" cy="113728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r>
              <a:rPr lang="en-US" altLang="zh-TW" sz="2800" b="1">
                <a:solidFill>
                  <a:schemeClr val="bg1"/>
                </a:solidFill>
              </a:rPr>
              <a:t>3D face</a:t>
            </a:r>
            <a:endParaRPr lang="en-US" altLang="zh-TW" sz="2000" b="1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000">
                <a:solidFill>
                  <a:schemeClr val="bg1"/>
                </a:solidFill>
              </a:rPr>
              <a:t>shape vector (x1, y1, z1, x2, y2, z2, ...)</a:t>
            </a:r>
            <a:endParaRPr lang="en-US" altLang="zh-TW" sz="20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000">
                <a:solidFill>
                  <a:schemeClr val="bg1"/>
                </a:solidFill>
              </a:rPr>
              <a:t>texture vector (R1, G1, B1, R2, G2, B2, ...)</a:t>
            </a:r>
            <a:endParaRPr lang="en-US" altLang="zh-TW" sz="2000">
              <a:solidFill>
                <a:schemeClr val="bg1"/>
              </a:solidFill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5563235" y="2160270"/>
            <a:ext cx="929640" cy="426720"/>
          </a:xfrm>
          <a:prstGeom prst="rightArrow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3632835" y="4279265"/>
            <a:ext cx="4926965" cy="113728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p>
            <a:r>
              <a:rPr lang="en-US" altLang="zh-TW" sz="2800" b="1">
                <a:solidFill>
                  <a:schemeClr val="bg1"/>
                </a:solidFill>
              </a:rPr>
              <a:t>3D morphable model</a:t>
            </a:r>
            <a:endParaRPr lang="en-US" altLang="zh-TW" sz="2000" b="1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000">
                <a:solidFill>
                  <a:schemeClr val="bg1"/>
                </a:solidFill>
              </a:rPr>
              <a:t>S, T</a:t>
            </a:r>
            <a:endParaRPr lang="en-US" altLang="zh-TW" sz="20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TW" sz="2000">
                <a:solidFill>
                  <a:schemeClr val="bg1"/>
                </a:solidFill>
              </a:rPr>
              <a:t>alpha, beta</a:t>
            </a:r>
            <a:endParaRPr lang="en-US" altLang="zh-TW" sz="2000">
              <a:solidFill>
                <a:schemeClr val="bg1"/>
              </a:solidFill>
            </a:endParaRPr>
          </a:p>
        </p:txBody>
      </p:sp>
      <p:sp>
        <p:nvSpPr>
          <p:cNvPr id="23" name="右彎箭號 22"/>
          <p:cNvSpPr/>
          <p:nvPr/>
        </p:nvSpPr>
        <p:spPr>
          <a:xfrm rot="16200000">
            <a:off x="1706880" y="3216910"/>
            <a:ext cx="2073275" cy="1524000"/>
          </a:xfrm>
          <a:prstGeom prst="bentArrow">
            <a:avLst/>
          </a:prstGeom>
          <a:solidFill>
            <a:schemeClr val="accent6">
              <a:lumMod val="5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" name="右彎箭號 2"/>
          <p:cNvSpPr/>
          <p:nvPr/>
        </p:nvSpPr>
        <p:spPr>
          <a:xfrm rot="10800000">
            <a:off x="8681720" y="3109595"/>
            <a:ext cx="2073275" cy="2072640"/>
          </a:xfrm>
          <a:prstGeom prst="bentArrow">
            <a:avLst>
              <a:gd name="adj1" fmla="val 19111"/>
              <a:gd name="adj2" fmla="val 19127"/>
              <a:gd name="adj3" fmla="val 25000"/>
              <a:gd name="adj4" fmla="val 43001"/>
            </a:avLst>
          </a:prstGeom>
          <a:solidFill>
            <a:schemeClr val="accent6">
              <a:lumMod val="5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59715" y="3823335"/>
            <a:ext cx="1935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b="1" i="1"/>
              <a:t>3D approximation as reference</a:t>
            </a:r>
            <a:endParaRPr lang="en-US" altLang="zh-TW" b="1" i="1"/>
          </a:p>
        </p:txBody>
      </p:sp>
      <p:sp>
        <p:nvSpPr>
          <p:cNvPr id="9" name="文字方塊 8"/>
          <p:cNvSpPr txBox="1"/>
          <p:nvPr/>
        </p:nvSpPr>
        <p:spPr>
          <a:xfrm>
            <a:off x="5506720" y="1621790"/>
            <a:ext cx="930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TW"/>
              <a:t>optical</a:t>
            </a:r>
            <a:endParaRPr lang="en-US" altLang="zh-TW"/>
          </a:p>
          <a:p>
            <a:pPr algn="ctr"/>
            <a:r>
              <a:rPr lang="en-US" altLang="zh-TW"/>
              <a:t>flow</a:t>
            </a:r>
            <a:endParaRPr lang="en-US" altLang="zh-TW"/>
          </a:p>
        </p:txBody>
      </p:sp>
      <p:sp>
        <p:nvSpPr>
          <p:cNvPr id="10" name="文字方塊 9"/>
          <p:cNvSpPr txBox="1"/>
          <p:nvPr/>
        </p:nvSpPr>
        <p:spPr>
          <a:xfrm>
            <a:off x="10754995" y="3656965"/>
            <a:ext cx="1214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/>
              <a:t>Gaussian</a:t>
            </a:r>
            <a:endParaRPr lang="en-US" altLang="zh-TW"/>
          </a:p>
        </p:txBody>
      </p:sp>
      <p:sp>
        <p:nvSpPr>
          <p:cNvPr id="11" name="文字方塊 10"/>
          <p:cNvSpPr txBox="1"/>
          <p:nvPr/>
        </p:nvSpPr>
        <p:spPr>
          <a:xfrm>
            <a:off x="153035" y="6385560"/>
            <a:ext cx="6065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i="1" u="sng"/>
              <a:t>We need tech to approximate 3D scans by 3D morphable model.</a:t>
            </a:r>
            <a:endParaRPr lang="en-US" altLang="zh-TW" i="1" u="sn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4091</Words>
  <Application>WPS Presentation</Application>
  <PresentationFormat>宽屏</PresentationFormat>
  <Paragraphs>229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新細明體</vt:lpstr>
      <vt:lpstr>Wingdings</vt:lpstr>
      <vt:lpstr>Wingdings</vt:lpstr>
      <vt:lpstr>Calibri Light</vt:lpstr>
      <vt:lpstr>Calibri</vt:lpstr>
      <vt:lpstr>Microsoft YaHei</vt:lpstr>
      <vt:lpstr>SimSun</vt:lpstr>
      <vt:lpstr>Arial Unicode MS</vt:lpstr>
      <vt:lpstr>新細明體</vt:lpstr>
      <vt:lpstr>Office 佈景主題</vt:lpstr>
      <vt:lpstr>A morphable model for the synthesis of 3D faces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Coretronic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feng.wang</dc:creator>
  <cp:lastModifiedBy>feng.wang</cp:lastModifiedBy>
  <cp:revision>64</cp:revision>
  <dcterms:created xsi:type="dcterms:W3CDTF">2019-06-24T02:15:00Z</dcterms:created>
  <dcterms:modified xsi:type="dcterms:W3CDTF">2019-06-24T06:32:27Z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1028-10.8.2.6633</vt:lpwstr>
  </property>
</Properties>
</file>