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35"/>
  </p:handoutMasterIdLst>
  <p:sldIdLst>
    <p:sldId id="257" r:id="rId3"/>
    <p:sldId id="259" r:id="rId4"/>
    <p:sldId id="260" r:id="rId5"/>
    <p:sldId id="261" r:id="rId6"/>
    <p:sldId id="262" r:id="rId7"/>
    <p:sldId id="263" r:id="rId8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4" r:id="rId18"/>
    <p:sldId id="275" r:id="rId19"/>
    <p:sldId id="276" r:id="rId20"/>
    <p:sldId id="282" r:id="rId21"/>
    <p:sldId id="283" r:id="rId22"/>
    <p:sldId id="284" r:id="rId23"/>
    <p:sldId id="277" r:id="rId24"/>
    <p:sldId id="278" r:id="rId25"/>
    <p:sldId id="273" r:id="rId26"/>
    <p:sldId id="270" r:id="rId27"/>
    <p:sldId id="258" r:id="rId28"/>
    <p:sldId id="285" r:id="rId29"/>
    <p:sldId id="286" r:id="rId30"/>
    <p:sldId id="288" r:id="rId31"/>
    <p:sldId id="322" r:id="rId32"/>
    <p:sldId id="289" r:id="rId33"/>
    <p:sldId id="291" r:id="rId34"/>
  </p:sldIdLst>
  <p:sldSz cx="12192000" cy="6858000"/>
  <p:notesSz cx="7103745" cy="1023429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9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167998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90"/>
            </a:lvl1pPr>
          </a:lstStyle>
          <a:p>
            <a:fld id="{0F9B84EA-7D68-4D60-9CB1-D50884785D1C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90"/>
            </a:lvl1pPr>
          </a:lstStyle>
          <a:p>
            <a:endParaRPr lang="zh-TW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167998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90"/>
            </a:lvl1pPr>
          </a:lstStyle>
          <a:p>
            <a:fld id="{8D4E0FC9-F1F8-4FAE-9988-3BA365CFD46F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6967E-542D-46BB-99C2-28920E914199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37628-B820-42EF-A241-CE9D2C9CD08B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C758-416E-ED4C-84FC-1E0150FF688E}" type="datetimeFigureOut">
              <a:rPr kumimoji="1" lang="zh-TW" altLang="en-US" smtClean="0"/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2B32-5044-E544-AEFB-C5E026D686A6}" type="slidenum">
              <a:rPr kumimoji="1" lang="zh-TW" altLang="en-US" smtClean="0"/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編輯母片文字樣式</a:t>
            </a:r>
            <a:endParaRPr kumimoji="1" lang="zh-TW" altLang="en-US"/>
          </a:p>
          <a:p>
            <a:pPr lvl="1"/>
            <a:r>
              <a:rPr kumimoji="1" lang="zh-TW" altLang="en-US"/>
              <a:t>第二層</a:t>
            </a:r>
            <a:endParaRPr kumimoji="1" lang="zh-TW" altLang="en-US"/>
          </a:p>
          <a:p>
            <a:pPr lvl="2"/>
            <a:r>
              <a:rPr kumimoji="1" lang="zh-TW" altLang="en-US"/>
              <a:t>第三層</a:t>
            </a:r>
            <a:endParaRPr kumimoji="1" lang="zh-TW" altLang="en-US"/>
          </a:p>
          <a:p>
            <a:pPr lvl="3"/>
            <a:r>
              <a:rPr kumimoji="1" lang="zh-TW" altLang="en-US"/>
              <a:t>第四層</a:t>
            </a:r>
            <a:endParaRPr kumimoji="1" lang="zh-TW" altLang="en-US"/>
          </a:p>
          <a:p>
            <a:pPr lvl="4"/>
            <a:r>
              <a:rPr kumimoji="1" lang="zh-TW" altLang="en-US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C758-416E-ED4C-84FC-1E0150FF688E}" type="datetimeFigureOut">
              <a:rPr kumimoji="1" lang="zh-TW" altLang="en-US" smtClean="0"/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2B32-5044-E544-AEFB-C5E026D686A6}" type="slidenum">
              <a:rPr kumimoji="1" lang="zh-TW" altLang="en-US" smtClean="0"/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編輯母片文字樣式</a:t>
            </a:r>
            <a:endParaRPr kumimoji="1" lang="zh-TW" altLang="en-US"/>
          </a:p>
          <a:p>
            <a:pPr lvl="1"/>
            <a:r>
              <a:rPr kumimoji="1" lang="zh-TW" altLang="en-US"/>
              <a:t>第二層</a:t>
            </a:r>
            <a:endParaRPr kumimoji="1" lang="zh-TW" altLang="en-US"/>
          </a:p>
          <a:p>
            <a:pPr lvl="2"/>
            <a:r>
              <a:rPr kumimoji="1" lang="zh-TW" altLang="en-US"/>
              <a:t>第三層</a:t>
            </a:r>
            <a:endParaRPr kumimoji="1" lang="zh-TW" altLang="en-US"/>
          </a:p>
          <a:p>
            <a:pPr lvl="3"/>
            <a:r>
              <a:rPr kumimoji="1" lang="zh-TW" altLang="en-US"/>
              <a:t>第四層</a:t>
            </a:r>
            <a:endParaRPr kumimoji="1" lang="zh-TW" altLang="en-US"/>
          </a:p>
          <a:p>
            <a:pPr lvl="4"/>
            <a:r>
              <a:rPr kumimoji="1" lang="zh-TW" altLang="en-US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C758-416E-ED4C-84FC-1E0150FF688E}" type="datetimeFigureOut">
              <a:rPr kumimoji="1" lang="zh-TW" altLang="en-US" smtClean="0"/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2B32-5044-E544-AEFB-C5E026D686A6}" type="slidenum">
              <a:rPr kumimoji="1" lang="zh-TW" altLang="en-US" smtClean="0"/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kumimoji="1" lang="zh-TW" altLang="en-US"/>
              <a:t>編輯母片文字樣式</a:t>
            </a:r>
            <a:endParaRPr kumimoji="1" lang="zh-TW" altLang="en-US"/>
          </a:p>
          <a:p>
            <a:pPr lvl="1"/>
            <a:r>
              <a:rPr kumimoji="1" lang="zh-TW" altLang="en-US"/>
              <a:t>第二層</a:t>
            </a:r>
            <a:endParaRPr kumimoji="1" lang="zh-TW" altLang="en-US"/>
          </a:p>
          <a:p>
            <a:pPr lvl="2"/>
            <a:r>
              <a:rPr kumimoji="1" lang="zh-TW" altLang="en-US"/>
              <a:t>第三層</a:t>
            </a:r>
            <a:endParaRPr kumimoji="1" lang="zh-TW" altLang="en-US"/>
          </a:p>
          <a:p>
            <a:pPr lvl="3"/>
            <a:r>
              <a:rPr kumimoji="1" lang="zh-TW" altLang="en-US"/>
              <a:t>第四層</a:t>
            </a:r>
            <a:endParaRPr kumimoji="1" lang="zh-TW" altLang="en-US"/>
          </a:p>
          <a:p>
            <a:pPr lvl="4"/>
            <a:r>
              <a:rPr kumimoji="1" lang="zh-TW" altLang="en-US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C758-416E-ED4C-84FC-1E0150FF688E}" type="datetimeFigureOut">
              <a:rPr kumimoji="1" lang="zh-TW" altLang="en-US" smtClean="0"/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2B32-5044-E544-AEFB-C5E026D686A6}" type="slidenum">
              <a:rPr kumimoji="1" lang="zh-TW" altLang="en-US" smtClean="0"/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編輯母片文字樣式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C758-416E-ED4C-84FC-1E0150FF688E}" type="datetimeFigureOut">
              <a:rPr kumimoji="1" lang="zh-TW" altLang="en-US" smtClean="0"/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2B32-5044-E544-AEFB-C5E026D686A6}" type="slidenum">
              <a:rPr kumimoji="1" lang="zh-TW" altLang="en-US" smtClean="0"/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  <a:endParaRPr kumimoji="1" lang="zh-TW" altLang="en-US"/>
          </a:p>
          <a:p>
            <a:pPr lvl="1"/>
            <a:r>
              <a:rPr kumimoji="1" lang="zh-TW" altLang="en-US"/>
              <a:t>第二層</a:t>
            </a:r>
            <a:endParaRPr kumimoji="1" lang="zh-TW" altLang="en-US"/>
          </a:p>
          <a:p>
            <a:pPr lvl="2"/>
            <a:r>
              <a:rPr kumimoji="1" lang="zh-TW" altLang="en-US"/>
              <a:t>第三層</a:t>
            </a:r>
            <a:endParaRPr kumimoji="1" lang="zh-TW" altLang="en-US"/>
          </a:p>
          <a:p>
            <a:pPr lvl="3"/>
            <a:r>
              <a:rPr kumimoji="1" lang="zh-TW" altLang="en-US"/>
              <a:t>第四層</a:t>
            </a:r>
            <a:endParaRPr kumimoji="1" lang="zh-TW" altLang="en-US"/>
          </a:p>
          <a:p>
            <a:pPr lvl="4"/>
            <a:r>
              <a:rPr kumimoji="1" lang="zh-TW" altLang="en-US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  <a:endParaRPr kumimoji="1" lang="zh-TW" altLang="en-US"/>
          </a:p>
          <a:p>
            <a:pPr lvl="1"/>
            <a:r>
              <a:rPr kumimoji="1" lang="zh-TW" altLang="en-US"/>
              <a:t>第二層</a:t>
            </a:r>
            <a:endParaRPr kumimoji="1" lang="zh-TW" altLang="en-US"/>
          </a:p>
          <a:p>
            <a:pPr lvl="2"/>
            <a:r>
              <a:rPr kumimoji="1" lang="zh-TW" altLang="en-US"/>
              <a:t>第三層</a:t>
            </a:r>
            <a:endParaRPr kumimoji="1" lang="zh-TW" altLang="en-US"/>
          </a:p>
          <a:p>
            <a:pPr lvl="3"/>
            <a:r>
              <a:rPr kumimoji="1" lang="zh-TW" altLang="en-US"/>
              <a:t>第四層</a:t>
            </a:r>
            <a:endParaRPr kumimoji="1" lang="zh-TW" altLang="en-US"/>
          </a:p>
          <a:p>
            <a:pPr lvl="4"/>
            <a:r>
              <a:rPr kumimoji="1" lang="zh-TW" altLang="en-US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C758-416E-ED4C-84FC-1E0150FF688E}" type="datetimeFigureOut">
              <a:rPr kumimoji="1" lang="zh-TW" altLang="en-US" smtClean="0"/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2B32-5044-E544-AEFB-C5E026D686A6}" type="slidenum">
              <a:rPr kumimoji="1" lang="zh-TW" altLang="en-US" smtClean="0"/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編輯母片文字樣式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  <a:endParaRPr kumimoji="1" lang="zh-TW" altLang="en-US"/>
          </a:p>
          <a:p>
            <a:pPr lvl="1"/>
            <a:r>
              <a:rPr kumimoji="1" lang="zh-TW" altLang="en-US"/>
              <a:t>第二層</a:t>
            </a:r>
            <a:endParaRPr kumimoji="1" lang="zh-TW" altLang="en-US"/>
          </a:p>
          <a:p>
            <a:pPr lvl="2"/>
            <a:r>
              <a:rPr kumimoji="1" lang="zh-TW" altLang="en-US"/>
              <a:t>第三層</a:t>
            </a:r>
            <a:endParaRPr kumimoji="1" lang="zh-TW" altLang="en-US"/>
          </a:p>
          <a:p>
            <a:pPr lvl="3"/>
            <a:r>
              <a:rPr kumimoji="1" lang="zh-TW" altLang="en-US"/>
              <a:t>第四層</a:t>
            </a:r>
            <a:endParaRPr kumimoji="1" lang="zh-TW" altLang="en-US"/>
          </a:p>
          <a:p>
            <a:pPr lvl="4"/>
            <a:r>
              <a:rPr kumimoji="1" lang="zh-TW" altLang="en-US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編輯母片文字樣式</a:t>
            </a:r>
            <a:endParaRPr kumimoji="1"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  <a:endParaRPr kumimoji="1" lang="zh-TW" altLang="en-US"/>
          </a:p>
          <a:p>
            <a:pPr lvl="1"/>
            <a:r>
              <a:rPr kumimoji="1" lang="zh-TW" altLang="en-US"/>
              <a:t>第二層</a:t>
            </a:r>
            <a:endParaRPr kumimoji="1" lang="zh-TW" altLang="en-US"/>
          </a:p>
          <a:p>
            <a:pPr lvl="2"/>
            <a:r>
              <a:rPr kumimoji="1" lang="zh-TW" altLang="en-US"/>
              <a:t>第三層</a:t>
            </a:r>
            <a:endParaRPr kumimoji="1" lang="zh-TW" altLang="en-US"/>
          </a:p>
          <a:p>
            <a:pPr lvl="3"/>
            <a:r>
              <a:rPr kumimoji="1" lang="zh-TW" altLang="en-US"/>
              <a:t>第四層</a:t>
            </a:r>
            <a:endParaRPr kumimoji="1" lang="zh-TW" altLang="en-US"/>
          </a:p>
          <a:p>
            <a:pPr lvl="4"/>
            <a:r>
              <a:rPr kumimoji="1" lang="zh-TW" altLang="en-US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C758-416E-ED4C-84FC-1E0150FF688E}" type="datetimeFigureOut">
              <a:rPr kumimoji="1" lang="zh-TW" altLang="en-US" smtClean="0"/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2B32-5044-E544-AEFB-C5E026D686A6}" type="slidenum">
              <a:rPr kumimoji="1" lang="zh-TW" altLang="en-US" smtClean="0"/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C758-416E-ED4C-84FC-1E0150FF688E}" type="datetimeFigureOut">
              <a:rPr kumimoji="1" lang="zh-TW" altLang="en-US" smtClean="0"/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2B32-5044-E544-AEFB-C5E026D686A6}" type="slidenum">
              <a:rPr kumimoji="1" lang="zh-TW" altLang="en-US" smtClean="0"/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C758-416E-ED4C-84FC-1E0150FF688E}" type="datetimeFigureOut">
              <a:rPr kumimoji="1" lang="zh-TW" altLang="en-US" smtClean="0"/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2B32-5044-E544-AEFB-C5E026D686A6}" type="slidenum">
              <a:rPr kumimoji="1" lang="zh-TW" altLang="en-US" smtClean="0"/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編輯母片文字樣式</a:t>
            </a:r>
            <a:endParaRPr kumimoji="1" lang="zh-TW" altLang="en-US"/>
          </a:p>
          <a:p>
            <a:pPr lvl="1"/>
            <a:r>
              <a:rPr kumimoji="1" lang="zh-TW" altLang="en-US"/>
              <a:t>第二層</a:t>
            </a:r>
            <a:endParaRPr kumimoji="1" lang="zh-TW" altLang="en-US"/>
          </a:p>
          <a:p>
            <a:pPr lvl="2"/>
            <a:r>
              <a:rPr kumimoji="1" lang="zh-TW" altLang="en-US"/>
              <a:t>第三層</a:t>
            </a:r>
            <a:endParaRPr kumimoji="1" lang="zh-TW" altLang="en-US"/>
          </a:p>
          <a:p>
            <a:pPr lvl="3"/>
            <a:r>
              <a:rPr kumimoji="1" lang="zh-TW" altLang="en-US"/>
              <a:t>第四層</a:t>
            </a:r>
            <a:endParaRPr kumimoji="1" lang="zh-TW" altLang="en-US"/>
          </a:p>
          <a:p>
            <a:pPr lvl="4"/>
            <a:r>
              <a:rPr kumimoji="1" lang="zh-TW" altLang="en-US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編輯母片文字樣式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C758-416E-ED4C-84FC-1E0150FF688E}" type="datetimeFigureOut">
              <a:rPr kumimoji="1" lang="zh-TW" altLang="en-US" smtClean="0"/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2B32-5044-E544-AEFB-C5E026D686A6}" type="slidenum">
              <a:rPr kumimoji="1" lang="zh-TW" altLang="en-US" smtClean="0"/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編輯母片文字樣式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C758-416E-ED4C-84FC-1E0150FF688E}" type="datetimeFigureOut">
              <a:rPr kumimoji="1" lang="zh-TW" altLang="en-US" smtClean="0"/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2B32-5044-E544-AEFB-C5E026D686A6}" type="slidenum">
              <a:rPr kumimoji="1" lang="zh-TW" altLang="en-US" smtClean="0"/>
            </a:fld>
            <a:endParaRPr kumimoji="1"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編輯母片文字樣式</a:t>
            </a:r>
            <a:endParaRPr kumimoji="1" lang="zh-TW" altLang="en-US"/>
          </a:p>
          <a:p>
            <a:pPr lvl="1"/>
            <a:r>
              <a:rPr kumimoji="1" lang="zh-TW" altLang="en-US"/>
              <a:t>第二層</a:t>
            </a:r>
            <a:endParaRPr kumimoji="1" lang="zh-TW" altLang="en-US"/>
          </a:p>
          <a:p>
            <a:pPr lvl="2"/>
            <a:r>
              <a:rPr kumimoji="1" lang="zh-TW" altLang="en-US"/>
              <a:t>第三層</a:t>
            </a:r>
            <a:endParaRPr kumimoji="1" lang="zh-TW" altLang="en-US"/>
          </a:p>
          <a:p>
            <a:pPr lvl="3"/>
            <a:r>
              <a:rPr kumimoji="1" lang="zh-TW" altLang="en-US"/>
              <a:t>第四層</a:t>
            </a:r>
            <a:endParaRPr kumimoji="1" lang="zh-TW" altLang="en-US"/>
          </a:p>
          <a:p>
            <a:pPr lvl="4"/>
            <a:r>
              <a:rPr kumimoji="1" lang="zh-TW" altLang="en-US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0C758-416E-ED4C-84FC-1E0150FF688E}" type="datetimeFigureOut">
              <a:rPr kumimoji="1" lang="zh-TW" altLang="en-US" smtClean="0"/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92B32-5044-E544-AEFB-C5E026D686A6}" type="slidenum">
              <a:rPr kumimoji="1" lang="zh-TW" altLang="en-US" smtClean="0"/>
            </a:fld>
            <a:endParaRPr kumimoji="1"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emf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12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3176270"/>
          </a:xfrm>
        </p:spPr>
        <p:txBody>
          <a:bodyPr anchor="ctr"/>
          <a:lstStyle/>
          <a:p>
            <a:r>
              <a:rPr kumimoji="1" lang="en-US" altLang="zh-TW" b="1" dirty="0">
                <a:solidFill>
                  <a:schemeClr val="accent5">
                    <a:lumMod val="75000"/>
                  </a:schemeClr>
                </a:solidFill>
              </a:rPr>
              <a:t>You Only Look Once</a:t>
            </a:r>
            <a:br>
              <a:rPr kumimoji="1" lang="en-US" altLang="zh-TW" b="1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kumimoji="1" lang="en-US" altLang="zh-TW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kumimoji="1" lang="en-US" altLang="zh-TW" sz="4400" b="1" i="1" dirty="0">
                <a:solidFill>
                  <a:srgbClr val="FF0000"/>
                </a:solidFill>
              </a:rPr>
              <a:t>path</a:t>
            </a:r>
            <a:r>
              <a:rPr kumimoji="1" lang="en-US" altLang="zh-TW" sz="4400" b="1" i="1" dirty="0">
                <a:solidFill>
                  <a:srgbClr val="FF0000"/>
                </a:solidFill>
              </a:rPr>
              <a:t> to design a detector</a:t>
            </a:r>
            <a:endParaRPr kumimoji="1" lang="en-US" altLang="zh-TW" sz="4400" b="1" i="1" dirty="0">
              <a:solidFill>
                <a:srgbClr val="FF00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387850"/>
            <a:ext cx="9144000" cy="1655762"/>
          </a:xfrm>
        </p:spPr>
        <p:txBody>
          <a:bodyPr>
            <a:noAutofit/>
          </a:bodyPr>
          <a:lstStyle/>
          <a:p>
            <a:r>
              <a:rPr kumimoji="1" lang="en-US" altLang="zh-TW" sz="3200" b="1" dirty="0"/>
              <a:t>Feng Wang</a:t>
            </a:r>
            <a:endParaRPr kumimoji="1" lang="en-US" altLang="zh-TW" sz="3200" b="1" dirty="0"/>
          </a:p>
          <a:p>
            <a:endParaRPr kumimoji="1" lang="en-US" altLang="zh-TW" sz="2800" b="1" dirty="0"/>
          </a:p>
          <a:p>
            <a:r>
              <a:rPr kumimoji="1" lang="en-US" altLang="zh-TW" sz="2000" b="1" dirty="0"/>
              <a:t>AIRD, </a:t>
            </a:r>
            <a:r>
              <a:rPr kumimoji="1" lang="en-US" altLang="zh-TW" sz="2000" b="1" dirty="0" err="1"/>
              <a:t>Coretronic</a:t>
            </a:r>
            <a:r>
              <a:rPr kumimoji="1" lang="en-US" altLang="zh-TW" sz="2000" b="1" dirty="0"/>
              <a:t> Co.</a:t>
            </a:r>
            <a:endParaRPr kumimoji="1" lang="en-US" altLang="zh-TW" sz="2000" b="1" dirty="0"/>
          </a:p>
          <a:p>
            <a:r>
              <a:rPr kumimoji="1" lang="en-US" altLang="zh-TW" sz="2000" dirty="0"/>
              <a:t>Apr 17, 2019</a:t>
            </a:r>
            <a:endParaRPr kumimoji="1" lang="en-US" altLang="zh-TW" sz="2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7035800" y="6182360"/>
            <a:ext cx="51454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kumimoji="1" lang="en-US" altLang="zh-TW" b="1" dirty="0">
                <a:solidFill>
                  <a:srgbClr val="2E75B6"/>
                </a:solidFill>
                <a:sym typeface="+mn-ea"/>
              </a:rPr>
              <a:t>The slides and a list of references can be found from</a:t>
            </a:r>
            <a:endParaRPr kumimoji="1" lang="en-US" altLang="zh-TW" b="1" dirty="0">
              <a:solidFill>
                <a:srgbClr val="2E75B6"/>
              </a:solidFill>
              <a:sym typeface="+mn-ea"/>
            </a:endParaRPr>
          </a:p>
          <a:p>
            <a:pPr algn="l"/>
            <a:r>
              <a:rPr lang="zh-TW" altLang="en-US" u="sng">
                <a:sym typeface="+mn-ea"/>
              </a:rPr>
              <a:t>https://github.com/fwcore/</a:t>
            </a:r>
            <a:r>
              <a:rPr lang="en-US" altLang="zh-TW" u="sng">
                <a:sym typeface="+mn-ea"/>
              </a:rPr>
              <a:t>object-detection</a:t>
            </a:r>
            <a:endParaRPr lang="en-US" altLang="zh-TW" u="sng"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標題 6"/>
          <p:cNvSpPr>
            <a:spLocks noGrp="1"/>
          </p:cNvSpPr>
          <p:nvPr/>
        </p:nvSpPr>
        <p:spPr>
          <a:xfrm>
            <a:off x="838200" y="-1524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3600" b="1">
                <a:solidFill>
                  <a:schemeClr val="accent1"/>
                </a:solidFill>
                <a:sym typeface="+mn-ea"/>
              </a:rPr>
              <a:t>A brief history of object detection</a:t>
            </a:r>
            <a:endParaRPr kumimoji="1" lang="en-US" altLang="zh-TW" sz="3600" b="1" dirty="0">
              <a:solidFill>
                <a:srgbClr val="2E75B6"/>
              </a:solidFill>
              <a:sym typeface="+mn-ea"/>
            </a:endParaRPr>
          </a:p>
        </p:txBody>
      </p:sp>
      <p:pic>
        <p:nvPicPr>
          <p:cNvPr id="2" name="圖片 1" descr="Screenshot from 2019-04-16 11-54-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805" y="966470"/>
            <a:ext cx="11248390" cy="360108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838200" y="4823460"/>
            <a:ext cx="4205605" cy="19380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pPr algn="ctr"/>
            <a:r>
              <a:rPr lang="en-US" altLang="zh-TW" sz="2400" b="1" u="sng">
                <a:solidFill>
                  <a:schemeClr val="bg1"/>
                </a:solidFill>
              </a:rPr>
              <a:t>Region proposal -&gt; classification</a:t>
            </a:r>
            <a:endParaRPr lang="en-US" altLang="zh-TW" sz="24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TW" sz="2400">
                <a:solidFill>
                  <a:schemeClr val="bg1"/>
                </a:solidFill>
              </a:rPr>
              <a:t>e.g. RCNN</a:t>
            </a:r>
            <a:endParaRPr lang="en-US" altLang="zh-TW" sz="24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TW" sz="2400">
                <a:solidFill>
                  <a:schemeClr val="bg1"/>
                </a:solidFill>
              </a:rPr>
              <a:t>accurate</a:t>
            </a:r>
            <a:endParaRPr lang="en-US" altLang="zh-TW" sz="24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TW" sz="2400">
                <a:solidFill>
                  <a:schemeClr val="bg1"/>
                </a:solidFill>
              </a:rPr>
              <a:t>slow</a:t>
            </a:r>
            <a:endParaRPr lang="en-US" altLang="zh-TW" sz="2400">
              <a:solidFill>
                <a:schemeClr val="bg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223000" y="4823460"/>
            <a:ext cx="4205605" cy="19380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pPr algn="ctr"/>
            <a:r>
              <a:rPr lang="en-US" altLang="zh-TW" sz="2400" b="1" u="sng">
                <a:solidFill>
                  <a:schemeClr val="bg1"/>
                </a:solidFill>
              </a:rPr>
              <a:t>Single shot:</a:t>
            </a:r>
            <a:endParaRPr lang="en-US" altLang="zh-TW" sz="2400" b="1" u="sng">
              <a:solidFill>
                <a:schemeClr val="bg1"/>
              </a:solidFill>
            </a:endParaRPr>
          </a:p>
          <a:p>
            <a:pPr algn="ctr"/>
            <a:r>
              <a:rPr lang="en-US" altLang="zh-TW" sz="2400" b="1" u="sng">
                <a:solidFill>
                  <a:schemeClr val="bg1"/>
                </a:solidFill>
              </a:rPr>
              <a:t>Region proposal + classification</a:t>
            </a:r>
            <a:endParaRPr lang="en-US" altLang="zh-TW" sz="24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TW" sz="2400">
                <a:solidFill>
                  <a:schemeClr val="bg1"/>
                </a:solidFill>
              </a:rPr>
              <a:t>e.g. YOLO, SSD</a:t>
            </a:r>
            <a:endParaRPr lang="en-US" altLang="zh-TW" sz="24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TW" sz="2400">
                <a:solidFill>
                  <a:schemeClr val="bg1"/>
                </a:solidFill>
              </a:rPr>
              <a:t>fast</a:t>
            </a:r>
            <a:endParaRPr lang="en-US" altLang="zh-TW" sz="24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TW" sz="2400">
                <a:solidFill>
                  <a:schemeClr val="bg1"/>
                </a:solidFill>
              </a:rPr>
              <a:t>less accurate</a:t>
            </a:r>
            <a:endParaRPr lang="en-US" altLang="zh-TW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標題 6"/>
          <p:cNvSpPr>
            <a:spLocks noGrp="1"/>
          </p:cNvSpPr>
          <p:nvPr/>
        </p:nvSpPr>
        <p:spPr>
          <a:xfrm>
            <a:off x="838200" y="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TW" sz="3600" b="1" dirty="0">
                <a:solidFill>
                  <a:srgbClr val="2E75B6"/>
                </a:solidFill>
                <a:sym typeface="+mn-ea"/>
              </a:rPr>
              <a:t>Outlines</a:t>
            </a:r>
            <a:endParaRPr kumimoji="1" lang="en-US" altLang="zh-TW" sz="3600" b="1" dirty="0">
              <a:solidFill>
                <a:srgbClr val="2E75B6"/>
              </a:solidFill>
              <a:sym typeface="+mn-ea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838200" y="1330325"/>
            <a:ext cx="10212070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en-US" altLang="zh-TW" sz="3200" b="1">
                <a:solidFill>
                  <a:schemeClr val="bg1">
                    <a:lumMod val="95000"/>
                  </a:schemeClr>
                </a:solidFill>
              </a:rPr>
              <a:t>Concepts in object detection</a:t>
            </a:r>
            <a:endParaRPr lang="en-US" altLang="zh-TW" sz="3200" b="1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Wingdings" panose="05000000000000000000" charset="0"/>
              <a:buChar char="Ø"/>
            </a:pPr>
            <a:endParaRPr lang="en-US" altLang="zh-TW" sz="3200" b="1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altLang="zh-TW" sz="3200" b="1">
                <a:solidFill>
                  <a:schemeClr val="bg1">
                    <a:lumMod val="95000"/>
                  </a:schemeClr>
                </a:solidFill>
                <a:sym typeface="+mn-ea"/>
              </a:rPr>
              <a:t>A brief history of object detection</a:t>
            </a:r>
            <a:endParaRPr lang="en-US" altLang="zh-TW" sz="3200" b="1">
              <a:solidFill>
                <a:schemeClr val="accent1"/>
              </a:solidFill>
            </a:endParaRPr>
          </a:p>
          <a:p>
            <a:pPr marL="457200" indent="-457200">
              <a:buFont typeface="Wingdings" panose="05000000000000000000" charset="0"/>
              <a:buChar char="Ø"/>
            </a:pPr>
            <a:endParaRPr lang="en-US" altLang="zh-TW" sz="3200" b="1">
              <a:solidFill>
                <a:schemeClr val="accent1"/>
              </a:solidFill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altLang="zh-TW" sz="3200" b="1">
                <a:solidFill>
                  <a:schemeClr val="accent1"/>
                </a:solidFill>
              </a:rPr>
              <a:t>YOLO</a:t>
            </a:r>
            <a:endParaRPr lang="en-US" altLang="zh-TW" sz="3200"/>
          </a:p>
          <a:p>
            <a:pPr lvl="2" indent="-457200">
              <a:buFont typeface="Wingdings" panose="05000000000000000000" charset="0"/>
              <a:buChar char="Ø"/>
            </a:pPr>
            <a:r>
              <a:rPr lang="en-US" altLang="zh-TW" sz="2800"/>
              <a:t>design</a:t>
            </a:r>
            <a:endParaRPr lang="en-US" altLang="zh-TW" sz="2800"/>
          </a:p>
          <a:p>
            <a:pPr lvl="2" indent="-457200">
              <a:buFont typeface="Wingdings" panose="05000000000000000000" charset="0"/>
              <a:buChar char="Ø"/>
            </a:pPr>
            <a:r>
              <a:rPr lang="en-US" altLang="zh-TW" sz="2800"/>
              <a:t>loss function</a:t>
            </a:r>
            <a:endParaRPr lang="en-US" altLang="zh-TW" sz="2800"/>
          </a:p>
          <a:p>
            <a:pPr lvl="2" indent="-457200">
              <a:buFont typeface="Wingdings" panose="05000000000000000000" charset="0"/>
              <a:buChar char="Ø"/>
            </a:pPr>
            <a:r>
              <a:rPr lang="en-US" altLang="zh-TW" sz="2800"/>
              <a:t>training</a:t>
            </a:r>
            <a:endParaRPr lang="en-US" altLang="zh-TW" sz="2800"/>
          </a:p>
          <a:p>
            <a:pPr lvl="2" indent="-457200">
              <a:buFont typeface="Wingdings" panose="05000000000000000000" charset="0"/>
              <a:buChar char="Ø"/>
            </a:pPr>
            <a:r>
              <a:rPr lang="en-US" altLang="zh-TW" sz="2800">
                <a:sym typeface="+mn-ea"/>
              </a:rPr>
              <a:t>weaknesses</a:t>
            </a:r>
            <a:endParaRPr lang="en-US" altLang="zh-TW"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標題 6"/>
          <p:cNvSpPr>
            <a:spLocks noGrp="1"/>
          </p:cNvSpPr>
          <p:nvPr/>
        </p:nvSpPr>
        <p:spPr>
          <a:xfrm>
            <a:off x="838200" y="-1524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TW" sz="3600" b="1" dirty="0">
                <a:solidFill>
                  <a:srgbClr val="2E75B6"/>
                </a:solidFill>
                <a:sym typeface="+mn-ea"/>
              </a:rPr>
              <a:t>YOLO: you look only once</a:t>
            </a:r>
            <a:endParaRPr kumimoji="1" lang="en-US" altLang="zh-TW" sz="3600" b="1" dirty="0">
              <a:solidFill>
                <a:srgbClr val="2E75B6"/>
              </a:solidFill>
              <a:sym typeface="+mn-ea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580390" y="1264920"/>
            <a:ext cx="11429365" cy="3413760"/>
            <a:chOff x="578" y="2136"/>
            <a:chExt cx="17999" cy="5376"/>
          </a:xfrm>
        </p:grpSpPr>
        <p:pic>
          <p:nvPicPr>
            <p:cNvPr id="3" name="圖片 2" descr="Screenshot from 2019-04-16 11-01-5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78" y="2842"/>
              <a:ext cx="3927" cy="3966"/>
            </a:xfrm>
            <a:prstGeom prst="rect">
              <a:avLst/>
            </a:prstGeom>
          </p:spPr>
        </p:pic>
        <p:sp>
          <p:nvSpPr>
            <p:cNvPr id="2" name="圓角矩形 1"/>
            <p:cNvSpPr/>
            <p:nvPr/>
          </p:nvSpPr>
          <p:spPr>
            <a:xfrm>
              <a:off x="5973" y="3685"/>
              <a:ext cx="5112" cy="22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TW" sz="3600"/>
                <a:t>Look once</a:t>
              </a:r>
              <a:endParaRPr lang="en-US" altLang="zh-TW" sz="3600"/>
            </a:p>
          </p:txBody>
        </p:sp>
        <p:sp>
          <p:nvSpPr>
            <p:cNvPr id="4" name="向右箭號 3"/>
            <p:cNvSpPr/>
            <p:nvPr/>
          </p:nvSpPr>
          <p:spPr>
            <a:xfrm>
              <a:off x="4831" y="4537"/>
              <a:ext cx="816" cy="5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/>
            </a:p>
          </p:txBody>
        </p:sp>
        <p:sp>
          <p:nvSpPr>
            <p:cNvPr id="5" name="向右箭號 4"/>
            <p:cNvSpPr/>
            <p:nvPr/>
          </p:nvSpPr>
          <p:spPr>
            <a:xfrm>
              <a:off x="11411" y="4537"/>
              <a:ext cx="816" cy="5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/>
            </a:p>
          </p:txBody>
        </p:sp>
        <p:sp>
          <p:nvSpPr>
            <p:cNvPr id="6" name="圓角矩形 5"/>
            <p:cNvSpPr/>
            <p:nvPr/>
          </p:nvSpPr>
          <p:spPr>
            <a:xfrm>
              <a:off x="12553" y="2136"/>
              <a:ext cx="6024" cy="53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TW" sz="3200" b="1" u="sng"/>
                <a:t>Results</a:t>
              </a:r>
              <a:endParaRPr lang="en-US" altLang="zh-TW" sz="3200"/>
            </a:p>
            <a:p>
              <a:pPr marL="457200" indent="-457200" algn="l">
                <a:buFont typeface="Wingdings" panose="05000000000000000000" charset="0"/>
                <a:buChar char="Ø"/>
              </a:pPr>
              <a:r>
                <a:rPr lang="en-US" altLang="zh-TW" sz="3200"/>
                <a:t>x, y, w, h</a:t>
              </a:r>
              <a:endParaRPr lang="en-US" altLang="zh-TW" sz="3200"/>
            </a:p>
            <a:p>
              <a:pPr marL="457200" indent="-457200" algn="l">
                <a:buFont typeface="Wingdings" panose="05000000000000000000" charset="0"/>
                <a:buChar char="Ø"/>
              </a:pPr>
              <a:r>
                <a:rPr lang="en-US" altLang="zh-TW" sz="3200"/>
                <a:t>confidence score:</a:t>
              </a:r>
              <a:br>
                <a:rPr lang="en-US" altLang="zh-TW" sz="3200"/>
              </a:br>
              <a:r>
                <a:rPr lang="en-US" altLang="zh-TW" sz="2400"/>
                <a:t>contain an object &amp; box accuracy</a:t>
              </a:r>
              <a:endParaRPr lang="en-US" altLang="zh-TW" sz="3200"/>
            </a:p>
            <a:p>
              <a:pPr marL="457200" indent="-457200" algn="l">
                <a:buFont typeface="Wingdings" panose="05000000000000000000" charset="0"/>
                <a:buChar char="Ø"/>
              </a:pPr>
              <a:r>
                <a:rPr lang="en-US" altLang="zh-TW" sz="3200"/>
                <a:t>class score:</a:t>
              </a:r>
              <a:br>
                <a:rPr lang="en-US" altLang="zh-TW" sz="3200"/>
              </a:br>
              <a:r>
                <a:rPr lang="en-US" altLang="zh-TW" sz="2400"/>
                <a:t>belong to a class</a:t>
              </a:r>
              <a:endParaRPr lang="en-US" altLang="zh-TW" sz="2400"/>
            </a:p>
          </p:txBody>
        </p:sp>
      </p:grpSp>
      <p:cxnSp>
        <p:nvCxnSpPr>
          <p:cNvPr id="9" name="直線單箭頭接點 8"/>
          <p:cNvCxnSpPr/>
          <p:nvPr/>
        </p:nvCxnSpPr>
        <p:spPr>
          <a:xfrm flipV="1">
            <a:off x="3474720" y="3155315"/>
            <a:ext cx="0" cy="2125345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2193925" y="5402580"/>
            <a:ext cx="256159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sz="2800" i="1"/>
              <a:t>Let's use CNN, since it's good.</a:t>
            </a:r>
            <a:endParaRPr lang="en-US" altLang="zh-TW" sz="2800" i="1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7718425" y="3155315"/>
            <a:ext cx="0" cy="2125345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6452870" y="5402580"/>
            <a:ext cx="37338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sz="2800" i="1"/>
              <a:t>Why not regress?</a:t>
            </a:r>
            <a:endParaRPr lang="en-US" altLang="zh-TW" sz="2800" i="1"/>
          </a:p>
          <a:p>
            <a:r>
              <a:rPr lang="en-US" altLang="zh-TW" sz="2800" i="1"/>
              <a:t>They are just numbers.</a:t>
            </a:r>
            <a:endParaRPr lang="en-US" altLang="zh-TW" sz="2800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標題 6"/>
          <p:cNvSpPr>
            <a:spLocks noGrp="1"/>
          </p:cNvSpPr>
          <p:nvPr/>
        </p:nvSpPr>
        <p:spPr>
          <a:xfrm>
            <a:off x="838200" y="-1524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TW" sz="3600" b="1" dirty="0">
                <a:solidFill>
                  <a:srgbClr val="2E75B6"/>
                </a:solidFill>
                <a:sym typeface="+mn-ea"/>
              </a:rPr>
              <a:t>Let's go to CNN</a:t>
            </a:r>
            <a:endParaRPr kumimoji="1" lang="en-US" altLang="zh-TW" sz="3600" b="1" dirty="0">
              <a:solidFill>
                <a:srgbClr val="2E75B6"/>
              </a:solidFill>
              <a:sym typeface="+mn-ea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775" y="707390"/>
            <a:ext cx="7329170" cy="309753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8032115" y="6286500"/>
            <a:ext cx="40062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000">
                <a:solidFill>
                  <a:schemeClr val="accent1"/>
                </a:solidFill>
              </a:rPr>
              <a:t>YOLO v2's CNN: darknet-19, 19 layers</a:t>
            </a:r>
            <a:endParaRPr lang="en-US" altLang="zh-TW" sz="2000">
              <a:solidFill>
                <a:schemeClr val="accent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950" y="707390"/>
            <a:ext cx="4310380" cy="529336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693670" y="5242560"/>
            <a:ext cx="29743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000">
                <a:solidFill>
                  <a:schemeClr val="accent1"/>
                </a:solidFill>
              </a:rPr>
              <a:t>YOLO v3's CNN: darknet-53</a:t>
            </a:r>
            <a:endParaRPr lang="en-US" altLang="zh-TW" sz="2000">
              <a:solidFill>
                <a:schemeClr val="accent1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550" y="4097020"/>
            <a:ext cx="1930400" cy="268986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011555" y="3804920"/>
            <a:ext cx="479742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000">
                <a:solidFill>
                  <a:schemeClr val="accent1"/>
                </a:solidFill>
              </a:rPr>
              <a:t>YOLO v1's CNN: GoogLeNet variant, 24 layers</a:t>
            </a:r>
            <a:endParaRPr lang="en-US" altLang="zh-TW" sz="2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標題 6"/>
          <p:cNvSpPr>
            <a:spLocks noGrp="1"/>
          </p:cNvSpPr>
          <p:nvPr/>
        </p:nvSpPr>
        <p:spPr>
          <a:xfrm>
            <a:off x="635" y="-15240"/>
            <a:ext cx="12175490" cy="1090930"/>
          </a:xfrm>
          <a:prstGeom prst="rect">
            <a:avLst/>
          </a:prstGeom>
        </p:spPr>
        <p:txBody>
          <a:bodyPr vert="horz" lIns="90000" tIns="45720" rIns="91440" bIns="45720"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TW" sz="3600" b="1" dirty="0">
                <a:solidFill>
                  <a:srgbClr val="2E75B6"/>
                </a:solidFill>
                <a:sym typeface="+mn-ea"/>
              </a:rPr>
              <a:t>Let's do regression</a:t>
            </a:r>
            <a:endParaRPr kumimoji="1" lang="en-US" altLang="zh-TW" sz="3600" b="1" dirty="0">
              <a:solidFill>
                <a:srgbClr val="2E75B6"/>
              </a:solidFill>
              <a:sym typeface="+mn-ea"/>
            </a:endParaRPr>
          </a:p>
          <a:p>
            <a:pPr algn="ctr"/>
            <a:r>
              <a:rPr kumimoji="1" lang="en-US" altLang="zh-TW" sz="3600" b="1" i="1" dirty="0">
                <a:solidFill>
                  <a:srgbClr val="2E75B6"/>
                </a:solidFill>
                <a:sym typeface="+mn-ea"/>
              </a:rPr>
              <a:t>-- wait, wait, how many bounding boxes? Where are they initially?</a:t>
            </a:r>
            <a:endParaRPr kumimoji="1" lang="en-US" altLang="zh-TW" sz="3600" b="1" i="1" dirty="0">
              <a:solidFill>
                <a:srgbClr val="2E75B6"/>
              </a:solidFill>
              <a:sym typeface="+mn-ea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23520" y="1775460"/>
            <a:ext cx="339280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TW" sz="2400" b="1" u="sng">
                <a:sym typeface="+mn-ea"/>
              </a:rPr>
              <a:t>Results for one box</a:t>
            </a:r>
            <a:endParaRPr lang="en-US" altLang="zh-TW" sz="2400"/>
          </a:p>
          <a:p>
            <a:pPr marL="457200" indent="-457200" algn="l">
              <a:buFont typeface="Wingdings" panose="05000000000000000000" charset="0"/>
              <a:buChar char="Ø"/>
            </a:pPr>
            <a:r>
              <a:rPr lang="en-US" altLang="zh-TW" sz="2400">
                <a:sym typeface="+mn-ea"/>
              </a:rPr>
              <a:t>x, y, w, h</a:t>
            </a:r>
            <a:endParaRPr lang="en-US" altLang="zh-TW" sz="2400"/>
          </a:p>
          <a:p>
            <a:pPr marL="457200" indent="-457200" algn="l">
              <a:buFont typeface="Wingdings" panose="05000000000000000000" charset="0"/>
              <a:buChar char="Ø"/>
            </a:pPr>
            <a:r>
              <a:rPr lang="en-US" altLang="zh-TW" sz="2400">
                <a:sym typeface="+mn-ea"/>
              </a:rPr>
              <a:t>confidence score:</a:t>
            </a:r>
            <a:br>
              <a:rPr lang="en-US" altLang="zh-TW" sz="2400">
                <a:sym typeface="+mn-ea"/>
              </a:rPr>
            </a:br>
            <a:r>
              <a:rPr lang="en-US" altLang="zh-TW" sz="2400">
                <a:sym typeface="+mn-ea"/>
              </a:rPr>
              <a:t>contain an object &amp; box accuracy</a:t>
            </a:r>
            <a:endParaRPr lang="en-US" altLang="zh-TW" sz="2400"/>
          </a:p>
          <a:p>
            <a:pPr marL="457200" indent="-457200" algn="l">
              <a:buFont typeface="Wingdings" panose="05000000000000000000" charset="0"/>
              <a:buChar char="Ø"/>
            </a:pPr>
            <a:r>
              <a:rPr lang="en-US" altLang="zh-TW" sz="2400">
                <a:sym typeface="+mn-ea"/>
              </a:rPr>
              <a:t>class score:</a:t>
            </a:r>
            <a:br>
              <a:rPr lang="en-US" altLang="zh-TW" sz="2400">
                <a:sym typeface="+mn-ea"/>
              </a:rPr>
            </a:br>
            <a:r>
              <a:rPr lang="en-US" altLang="zh-TW" sz="2400">
                <a:sym typeface="+mn-ea"/>
              </a:rPr>
              <a:t>belong to a class</a:t>
            </a:r>
            <a:endParaRPr lang="en-US" altLang="zh-TW" sz="2400">
              <a:sym typeface="+mn-ea"/>
            </a:endParaRPr>
          </a:p>
        </p:txBody>
      </p:sp>
      <p:pic>
        <p:nvPicPr>
          <p:cNvPr id="6" name="圖片 5" descr="Screenshot from 2019-04-16 11-01-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40070" y="1503045"/>
            <a:ext cx="5038725" cy="5088255"/>
          </a:xfrm>
          <a:prstGeom prst="rect">
            <a:avLst/>
          </a:prstGeom>
        </p:spPr>
      </p:pic>
      <p:graphicFrame>
        <p:nvGraphicFramePr>
          <p:cNvPr id="9" name="圓桌 8"/>
          <p:cNvGraphicFramePr/>
          <p:nvPr/>
        </p:nvGraphicFramePr>
        <p:xfrm>
          <a:off x="5638165" y="1499870"/>
          <a:ext cx="5040630" cy="509397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720090"/>
                <a:gridCol w="720090"/>
                <a:gridCol w="720090"/>
                <a:gridCol w="720090"/>
                <a:gridCol w="720090"/>
                <a:gridCol w="720090"/>
                <a:gridCol w="720090"/>
              </a:tblGrid>
              <a:tr h="727710"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727710"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727710"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727710"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727710"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727710"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727710"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223520" y="4549140"/>
            <a:ext cx="52012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zh-TW" sz="2400"/>
              <a:t>Maybe set N as a large number?</a:t>
            </a:r>
            <a:endParaRPr lang="en-US" altLang="zh-TW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TW" sz="2400"/>
              <a:t>Maybe initially put them randomly?</a:t>
            </a:r>
            <a:endParaRPr lang="en-US" altLang="zh-TW" sz="2400"/>
          </a:p>
        </p:txBody>
      </p:sp>
      <p:sp>
        <p:nvSpPr>
          <p:cNvPr id="11" name="文字方塊 10"/>
          <p:cNvSpPr txBox="1"/>
          <p:nvPr/>
        </p:nvSpPr>
        <p:spPr>
          <a:xfrm>
            <a:off x="6273800" y="1039495"/>
            <a:ext cx="5201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altLang="zh-TW" sz="2400" b="1">
                <a:solidFill>
                  <a:srgbClr val="FF0000"/>
                </a:solidFill>
              </a:rPr>
              <a:t>Better solution: using grids</a:t>
            </a:r>
            <a:r>
              <a:rPr lang="en-US" altLang="zh-TW" sz="2400">
                <a:solidFill>
                  <a:srgbClr val="FF0000"/>
                </a:solidFill>
              </a:rPr>
              <a:t> </a:t>
            </a:r>
            <a:endParaRPr lang="en-US" altLang="zh-TW" sz="2400">
              <a:solidFill>
                <a:srgbClr val="FF00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23520" y="6106795"/>
            <a:ext cx="52019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/>
              <a:t>Note: N is large, but much smaller than R-CNN's region proposal.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圓桌 3"/>
          <p:cNvGraphicFramePr/>
          <p:nvPr/>
        </p:nvGraphicFramePr>
        <p:xfrm>
          <a:off x="6048375" y="707390"/>
          <a:ext cx="6054725" cy="55778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665480"/>
                <a:gridCol w="1796415"/>
                <a:gridCol w="1796415"/>
                <a:gridCol w="1796415"/>
              </a:tblGrid>
              <a:tr h="2286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TW" sz="2000" b="1">
                          <a:cs typeface="+mn-lt"/>
                        </a:rPr>
                        <a:t>Grid 1</a:t>
                      </a:r>
                      <a:endParaRPr lang="en-US" altLang="zh-TW" sz="20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TW" sz="2400" b="0">
                          <a:cs typeface="+mn-lt"/>
                        </a:rPr>
                        <a:t>Proposed box 1</a:t>
                      </a:r>
                      <a:endParaRPr lang="en-US" altLang="zh-TW" sz="2400" b="0">
                        <a:cs typeface="+mn-lt"/>
                      </a:endParaRPr>
                    </a:p>
                    <a:p>
                      <a:pPr>
                        <a:buNone/>
                      </a:pPr>
                      <a:endParaRPr lang="en-US" altLang="zh-TW" sz="2400" b="0">
                        <a:cs typeface="+mn-lt"/>
                      </a:endParaRPr>
                    </a:p>
                    <a:p>
                      <a:pPr>
                        <a:buNone/>
                      </a:pPr>
                      <a:r>
                        <a:rPr lang="en-US" altLang="zh-TW" sz="2400" b="0">
                          <a:cs typeface="+mn-lt"/>
                        </a:rPr>
                        <a:t>x, y, w, h</a:t>
                      </a:r>
                      <a:endParaRPr lang="en-US" altLang="zh-TW" sz="2400" b="0">
                        <a:cs typeface="+mn-lt"/>
                      </a:endParaRPr>
                    </a:p>
                    <a:p>
                      <a:pPr>
                        <a:buNone/>
                      </a:pPr>
                      <a:r>
                        <a:rPr lang="en-US" altLang="zh-TW" sz="2400" b="0">
                          <a:cs typeface="+mn-lt"/>
                        </a:rPr>
                        <a:t>confidence score</a:t>
                      </a:r>
                      <a:endParaRPr lang="en-US" altLang="zh-TW" sz="2400" b="0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TW" sz="2400" b="0">
                          <a:cs typeface="+mn-lt"/>
                          <a:sym typeface="+mn-ea"/>
                        </a:rPr>
                        <a:t>Proposed box 2</a:t>
                      </a:r>
                      <a:endParaRPr lang="en-US" altLang="zh-TW" sz="2400" b="0">
                        <a:cs typeface="+mn-lt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zh-TW" sz="2400" b="0">
                        <a:cs typeface="+mn-lt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TW" sz="2400" b="0">
                          <a:cs typeface="+mn-lt"/>
                          <a:sym typeface="+mn-ea"/>
                        </a:rPr>
                        <a:t>x, y, w, h</a:t>
                      </a:r>
                      <a:endParaRPr lang="en-US" altLang="zh-TW" sz="2400" b="0">
                        <a:cs typeface="+mn-lt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TW" sz="2400" b="0">
                          <a:cs typeface="+mn-lt"/>
                          <a:sym typeface="+mn-ea"/>
                        </a:rPr>
                        <a:t>confidence score</a:t>
                      </a:r>
                      <a:endParaRPr lang="en-US" altLang="zh-TW" sz="2400" b="0">
                        <a:cs typeface="+mn-lt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TW" sz="2400" b="0">
                          <a:cs typeface="+mn-lt"/>
                        </a:rPr>
                        <a:t>Class scores</a:t>
                      </a:r>
                      <a:endParaRPr lang="en-US" altLang="zh-TW" sz="2400" b="0">
                        <a:cs typeface="+mn-lt"/>
                      </a:endParaRPr>
                    </a:p>
                    <a:p>
                      <a:pPr>
                        <a:buNone/>
                      </a:pPr>
                      <a:endParaRPr lang="en-US" altLang="zh-TW" sz="2400" b="0">
                        <a:cs typeface="+mn-lt"/>
                      </a:endParaRPr>
                    </a:p>
                    <a:p>
                      <a:pPr>
                        <a:buNone/>
                      </a:pPr>
                      <a:r>
                        <a:rPr lang="en-US" altLang="zh-TW" sz="2400" b="0">
                          <a:cs typeface="+mn-lt"/>
                        </a:rPr>
                        <a:t>class 1</a:t>
                      </a:r>
                      <a:endParaRPr lang="en-US" altLang="zh-TW" sz="2400" b="0">
                        <a:cs typeface="+mn-lt"/>
                      </a:endParaRPr>
                    </a:p>
                    <a:p>
                      <a:pPr>
                        <a:buNone/>
                      </a:pPr>
                      <a:r>
                        <a:rPr lang="en-US" altLang="zh-TW" sz="2400" b="0">
                          <a:cs typeface="+mn-lt"/>
                        </a:rPr>
                        <a:t>class 2, </a:t>
                      </a:r>
                      <a:endParaRPr lang="en-US" altLang="zh-TW" sz="2400" b="0">
                        <a:cs typeface="+mn-lt"/>
                      </a:endParaRPr>
                    </a:p>
                    <a:p>
                      <a:pPr>
                        <a:buNone/>
                      </a:pPr>
                      <a:r>
                        <a:rPr lang="en-US" altLang="zh-TW" sz="2400" b="0">
                          <a:cs typeface="+mn-lt"/>
                        </a:rPr>
                        <a:t>...</a:t>
                      </a:r>
                      <a:endParaRPr lang="en-US" altLang="zh-TW" sz="2400" b="0">
                        <a:cs typeface="+mn-lt"/>
                      </a:endParaRPr>
                    </a:p>
                    <a:p>
                      <a:pPr>
                        <a:buNone/>
                      </a:pPr>
                      <a:r>
                        <a:rPr lang="en-US" altLang="zh-TW" sz="2400" b="0">
                          <a:cs typeface="+mn-lt"/>
                        </a:rPr>
                        <a:t>class 20</a:t>
                      </a:r>
                      <a:endParaRPr lang="en-US" altLang="zh-TW" sz="2400" b="0">
                        <a:cs typeface="+mn-lt"/>
                      </a:endParaRPr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2000">
                          <a:cs typeface="+mn-lt"/>
                          <a:sym typeface="+mn-ea"/>
                        </a:rPr>
                        <a:t>...</a:t>
                      </a:r>
                      <a:endParaRPr lang="en-US" altLang="zh-TW" sz="2000" b="0">
                        <a:cs typeface="+mn-lt"/>
                        <a:sym typeface="+mn-ea"/>
                      </a:endParaRPr>
                    </a:p>
                  </a:txBody>
                  <a:tcPr vert="eaVert"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2400" b="0">
                          <a:cs typeface="+mn-lt"/>
                        </a:rPr>
                        <a:t>...</a:t>
                      </a:r>
                      <a:endParaRPr lang="en-US" altLang="zh-TW" sz="2400" b="0">
                        <a:cs typeface="+mn-lt"/>
                      </a:endParaRPr>
                    </a:p>
                  </a:txBody>
                  <a:tcPr vert="eaVert"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2400" b="0">
                          <a:cs typeface="+mn-lt"/>
                          <a:sym typeface="+mn-ea"/>
                        </a:rPr>
                        <a:t>...</a:t>
                      </a:r>
                      <a:endParaRPr lang="en-US" altLang="zh-TW" sz="2400" b="0">
                        <a:cs typeface="+mn-lt"/>
                        <a:sym typeface="+mn-ea"/>
                      </a:endParaRPr>
                    </a:p>
                  </a:txBody>
                  <a:tcPr vert="eaVert"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2400" b="0">
                          <a:cs typeface="+mn-lt"/>
                        </a:rPr>
                        <a:t>...</a:t>
                      </a:r>
                      <a:endParaRPr lang="en-US" altLang="zh-TW" sz="2400" b="0">
                        <a:cs typeface="+mn-lt"/>
                      </a:endParaRPr>
                    </a:p>
                  </a:txBody>
                  <a:tcPr vert="eaVert" anchor="ctr" anchorCtr="0"/>
                </a:tc>
              </a:tr>
              <a:tr h="2286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TW" sz="2000" b="1">
                          <a:cs typeface="+mn-lt"/>
                        </a:rPr>
                        <a:t>Grid SxS</a:t>
                      </a:r>
                      <a:endParaRPr lang="en-US" altLang="zh-TW" sz="20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TW" sz="2400">
                          <a:cs typeface="+mn-lt"/>
                          <a:sym typeface="+mn-ea"/>
                        </a:rPr>
                        <a:t>Proposed box 1</a:t>
                      </a:r>
                      <a:endParaRPr lang="en-US" altLang="zh-TW" sz="2400" b="0">
                        <a:cs typeface="+mn-lt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zh-TW" sz="2400" b="0">
                        <a:cs typeface="+mn-lt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TW" sz="2400">
                          <a:cs typeface="+mn-lt"/>
                          <a:sym typeface="+mn-ea"/>
                        </a:rPr>
                        <a:t>x, y, w, h</a:t>
                      </a:r>
                      <a:endParaRPr lang="en-US" altLang="zh-TW" sz="2400" b="0">
                        <a:cs typeface="+mn-lt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TW" sz="2400">
                          <a:cs typeface="+mn-lt"/>
                          <a:sym typeface="+mn-ea"/>
                        </a:rPr>
                        <a:t>confidence score</a:t>
                      </a:r>
                      <a:endParaRPr lang="en-US" altLang="zh-TW" sz="2400" b="0">
                        <a:cs typeface="+mn-lt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zh-TW" sz="2400" b="0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TW" sz="2400">
                          <a:cs typeface="+mn-lt"/>
                          <a:sym typeface="+mn-ea"/>
                        </a:rPr>
                        <a:t>Proposed box 2</a:t>
                      </a:r>
                      <a:endParaRPr lang="en-US" altLang="zh-TW" sz="2400" b="0">
                        <a:cs typeface="+mn-lt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zh-TW" sz="2400" b="0">
                        <a:cs typeface="+mn-lt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TW" sz="2400">
                          <a:cs typeface="+mn-lt"/>
                          <a:sym typeface="+mn-ea"/>
                        </a:rPr>
                        <a:t>x, y, w, h</a:t>
                      </a:r>
                      <a:endParaRPr lang="en-US" altLang="zh-TW" sz="2400" b="0">
                        <a:cs typeface="+mn-lt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TW" sz="2400">
                          <a:cs typeface="+mn-lt"/>
                          <a:sym typeface="+mn-ea"/>
                        </a:rPr>
                        <a:t>confidence score</a:t>
                      </a:r>
                      <a:endParaRPr lang="en-US" altLang="zh-TW" sz="2400" b="0">
                        <a:cs typeface="+mn-lt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zh-TW" sz="2400" b="0">
                        <a:cs typeface="+mn-lt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TW" sz="2400">
                          <a:cs typeface="+mn-lt"/>
                          <a:sym typeface="+mn-ea"/>
                        </a:rPr>
                        <a:t>Class scores</a:t>
                      </a:r>
                      <a:endParaRPr lang="en-US" altLang="zh-TW" sz="2400" b="0">
                        <a:cs typeface="+mn-lt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zh-TW" sz="2400" b="0">
                        <a:cs typeface="+mn-lt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TW" sz="2400">
                          <a:cs typeface="+mn-lt"/>
                          <a:sym typeface="+mn-ea"/>
                        </a:rPr>
                        <a:t>class 1</a:t>
                      </a:r>
                      <a:endParaRPr lang="en-US" altLang="zh-TW" sz="2400" b="0">
                        <a:cs typeface="+mn-lt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TW" sz="2400">
                          <a:cs typeface="+mn-lt"/>
                          <a:sym typeface="+mn-ea"/>
                        </a:rPr>
                        <a:t>class 2, </a:t>
                      </a:r>
                      <a:endParaRPr lang="en-US" altLang="zh-TW" sz="2400" b="0">
                        <a:cs typeface="+mn-lt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TW" sz="2400">
                          <a:cs typeface="+mn-lt"/>
                          <a:sym typeface="+mn-ea"/>
                        </a:rPr>
                        <a:t>...</a:t>
                      </a:r>
                      <a:endParaRPr lang="en-US" altLang="zh-TW" sz="2400" b="0">
                        <a:cs typeface="+mn-lt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TW" sz="2400">
                          <a:cs typeface="+mn-lt"/>
                          <a:sym typeface="+mn-ea"/>
                        </a:rPr>
                        <a:t>class 20</a:t>
                      </a:r>
                      <a:endParaRPr lang="en-US" altLang="zh-TW" sz="2400" b="0">
                        <a:cs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8473440" y="6377940"/>
            <a:ext cx="25457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TW">
                <a:sym typeface="+mn-ea"/>
              </a:rPr>
              <a:t>vector size: </a:t>
            </a:r>
            <a:r>
              <a:rPr lang="en-US" altLang="zh-TW"/>
              <a:t>SxSx(5x2+20) </a:t>
            </a:r>
            <a:endParaRPr lang="en-US" altLang="zh-TW"/>
          </a:p>
        </p:txBody>
      </p:sp>
      <p:sp>
        <p:nvSpPr>
          <p:cNvPr id="2" name="標題 6"/>
          <p:cNvSpPr>
            <a:spLocks noGrp="1"/>
          </p:cNvSpPr>
          <p:nvPr/>
        </p:nvSpPr>
        <p:spPr>
          <a:xfrm>
            <a:off x="838200" y="-1524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TW" sz="3600" b="1" dirty="0">
                <a:solidFill>
                  <a:srgbClr val="2E75B6"/>
                </a:solidFill>
                <a:sym typeface="+mn-ea"/>
              </a:rPr>
              <a:t>Let's do regression with non-maximal suppression</a:t>
            </a:r>
            <a:endParaRPr kumimoji="1" lang="en-US" altLang="zh-TW" sz="3600" b="1" dirty="0">
              <a:solidFill>
                <a:srgbClr val="2E75B6"/>
              </a:solidFill>
              <a:sym typeface="+mn-ea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910" y="707390"/>
            <a:ext cx="5879465" cy="374396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06680" y="6423660"/>
            <a:ext cx="42703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>
                <a:solidFill>
                  <a:srgbClr val="C00000"/>
                </a:solidFill>
              </a:rPr>
              <a:t>arXiv: 1506.02640, 1612.08242, 1804.02767</a:t>
            </a:r>
            <a:endParaRPr lang="en-US" altLang="zh-TW">
              <a:solidFill>
                <a:srgbClr val="C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6680" y="4485640"/>
            <a:ext cx="5837555" cy="19380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r>
              <a:rPr lang="en-US" altLang="zh-TW" sz="2400" b="1">
                <a:solidFill>
                  <a:schemeClr val="bg1"/>
                </a:solidFill>
              </a:rPr>
              <a:t>We can use CNN to extract features, and finally perform a regression to detect objects.</a:t>
            </a:r>
            <a:endParaRPr lang="en-US" altLang="zh-TW" sz="2400" b="1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TW" sz="2400">
                <a:solidFill>
                  <a:schemeClr val="bg1"/>
                </a:solidFill>
              </a:rPr>
              <a:t>YOLO v1: fully connected layers</a:t>
            </a:r>
            <a:endParaRPr lang="en-US" altLang="zh-TW" sz="24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TW" sz="2400">
                <a:solidFill>
                  <a:schemeClr val="bg1"/>
                </a:solidFill>
              </a:rPr>
              <a:t>v2 &amp; v3: convolutional layers</a:t>
            </a:r>
            <a:endParaRPr lang="en-US" altLang="zh-TW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標題 6"/>
          <p:cNvSpPr>
            <a:spLocks noGrp="1"/>
          </p:cNvSpPr>
          <p:nvPr/>
        </p:nvSpPr>
        <p:spPr>
          <a:xfrm>
            <a:off x="838200" y="-1524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TW" sz="3600" b="1" dirty="0">
                <a:solidFill>
                  <a:srgbClr val="2E75B6"/>
                </a:solidFill>
                <a:sym typeface="+mn-ea"/>
              </a:rPr>
              <a:t>Loss function</a:t>
            </a:r>
            <a:endParaRPr kumimoji="1" lang="en-US" altLang="zh-TW" sz="3600" b="1" dirty="0">
              <a:solidFill>
                <a:srgbClr val="2E75B6"/>
              </a:solidFill>
              <a:sym typeface="+mn-ea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280" y="869950"/>
            <a:ext cx="3816350" cy="385635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4709160" y="869950"/>
            <a:ext cx="713168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sz="2400" b="1" u="sng"/>
              <a:t>Problems</a:t>
            </a:r>
            <a:endParaRPr lang="en-US" altLang="zh-TW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TW" sz="2400">
                <a:sym typeface="+mn-ea"/>
              </a:rPr>
              <a:t>One object is partially/fully covered by several boxes.</a:t>
            </a:r>
            <a:endParaRPr lang="en-US" altLang="zh-TW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TW" sz="2400"/>
              <a:t>Most boxes has no objects.</a:t>
            </a:r>
            <a:endParaRPr lang="en-US" altLang="zh-TW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TW" sz="2400"/>
              <a:t>Multi-task training problem: location &amp; class</a:t>
            </a:r>
            <a:endParaRPr lang="en-US" altLang="zh-TW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TW" sz="2400"/>
              <a:t>Small objects need more accurate location &amp; box size.</a:t>
            </a:r>
            <a:endParaRPr lang="en-US" altLang="zh-TW" sz="2400"/>
          </a:p>
          <a:p>
            <a:pPr marL="342900" indent="-342900">
              <a:buFont typeface="Wingdings" panose="05000000000000000000" charset="0"/>
              <a:buChar char="Ø"/>
            </a:pPr>
            <a:endParaRPr lang="en-US" altLang="zh-TW" sz="2400"/>
          </a:p>
          <a:p>
            <a:pPr indent="0">
              <a:buFont typeface="Wingdings" panose="05000000000000000000" charset="0"/>
              <a:buNone/>
            </a:pPr>
            <a:r>
              <a:rPr lang="en-US" altLang="zh-TW" sz="2400" b="1" i="1" u="sng"/>
              <a:t>Solution</a:t>
            </a:r>
            <a:endParaRPr lang="en-US" altLang="zh-TW" sz="2400" b="1" i="1" u="sng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045" y="2967990"/>
            <a:ext cx="5638800" cy="381127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標題 6"/>
          <p:cNvSpPr>
            <a:spLocks noGrp="1"/>
          </p:cNvSpPr>
          <p:nvPr/>
        </p:nvSpPr>
        <p:spPr>
          <a:xfrm>
            <a:off x="838200" y="-1524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TW" sz="3600" b="1" i="1" dirty="0">
                <a:solidFill>
                  <a:srgbClr val="2E75B6"/>
                </a:solidFill>
                <a:sym typeface="+mn-ea"/>
              </a:rPr>
              <a:t>Oh, no math please. Let's speak human language</a:t>
            </a:r>
            <a:endParaRPr kumimoji="1" lang="en-US" altLang="zh-TW" sz="3600" b="1" i="1" dirty="0">
              <a:solidFill>
                <a:srgbClr val="2E75B6"/>
              </a:solidFill>
              <a:sym typeface="+mn-ea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45110" y="5607050"/>
            <a:ext cx="1170368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zh-TW" sz="2400">
                <a:solidFill>
                  <a:schemeClr val="accent1">
                    <a:lumMod val="50000"/>
                  </a:schemeClr>
                </a:solidFill>
              </a:rPr>
              <a:t>Each true object has one proposed box “responsible” to it.</a:t>
            </a:r>
            <a:endParaRPr lang="en-US" altLang="zh-TW" sz="2400">
              <a:solidFill>
                <a:schemeClr val="accent1">
                  <a:lumMod val="50000"/>
                </a:schemeClr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TW" sz="240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altLang="zh-TW" sz="2400" i="1">
                <a:solidFill>
                  <a:schemeClr val="accent1">
                    <a:lumMod val="50000"/>
                  </a:schemeClr>
                </a:solidFill>
              </a:rPr>
              <a:t>Rule: the one with highest overlap with the ground truth boxes.</a:t>
            </a:r>
            <a:endParaRPr lang="en-US" altLang="zh-TW" sz="2400" i="1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TW" sz="2400">
                <a:solidFill>
                  <a:schemeClr val="accent1">
                    <a:lumMod val="50000"/>
                  </a:schemeClr>
                </a:solidFill>
              </a:rPr>
              <a:t>When inference, we use non-maximal suppression to select the best among the proposals.</a:t>
            </a:r>
            <a:endParaRPr lang="en-US" altLang="zh-TW" sz="240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2708910" y="905510"/>
            <a:ext cx="6774180" cy="4579620"/>
            <a:chOff x="4265" y="2170"/>
            <a:chExt cx="10668" cy="7212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265" y="2170"/>
              <a:ext cx="10669" cy="7212"/>
            </a:xfrm>
            <a:prstGeom prst="rect">
              <a:avLst/>
            </a:prstGeom>
          </p:spPr>
        </p:pic>
        <p:sp>
          <p:nvSpPr>
            <p:cNvPr id="2" name="圓角矩形 1"/>
            <p:cNvSpPr/>
            <p:nvPr/>
          </p:nvSpPr>
          <p:spPr>
            <a:xfrm>
              <a:off x="6600" y="2316"/>
              <a:ext cx="696" cy="960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/>
            </a:p>
          </p:txBody>
        </p:sp>
        <p:sp>
          <p:nvSpPr>
            <p:cNvPr id="3" name="圓角矩形 2"/>
            <p:cNvSpPr/>
            <p:nvPr/>
          </p:nvSpPr>
          <p:spPr>
            <a:xfrm>
              <a:off x="7544" y="3788"/>
              <a:ext cx="696" cy="960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/>
            </a:p>
          </p:txBody>
        </p:sp>
        <p:sp>
          <p:nvSpPr>
            <p:cNvPr id="5" name="圓角矩形 4"/>
            <p:cNvSpPr/>
            <p:nvPr/>
          </p:nvSpPr>
          <p:spPr>
            <a:xfrm>
              <a:off x="9252" y="5296"/>
              <a:ext cx="696" cy="960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/>
            </a:p>
          </p:txBody>
        </p:sp>
        <p:sp>
          <p:nvSpPr>
            <p:cNvPr id="6" name="圓角矩形 5"/>
            <p:cNvSpPr/>
            <p:nvPr/>
          </p:nvSpPr>
          <p:spPr>
            <a:xfrm>
              <a:off x="9668" y="6672"/>
              <a:ext cx="911" cy="960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/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10251" y="8216"/>
              <a:ext cx="816" cy="960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8255" y="2741930"/>
            <a:ext cx="2591435" cy="2245360"/>
          </a:xfrm>
          <a:prstGeom prst="rect">
            <a:avLst/>
          </a:prstGeom>
          <a:solidFill>
            <a:schemeClr val="accent6">
              <a:lumMod val="75000"/>
              <a:alpha val="66000"/>
            </a:schemeClr>
          </a:solidFill>
        </p:spPr>
        <p:txBody>
          <a:bodyPr wrap="square" rtlCol="0" anchor="t">
            <a:spAutoFit/>
          </a:bodyPr>
          <a:p>
            <a:r>
              <a:rPr lang="en-US" altLang="zh-TW" sz="2800" b="1" u="sng">
                <a:sym typeface="+mn-ea"/>
              </a:rPr>
              <a:t>Problem 1</a:t>
            </a:r>
            <a:r>
              <a:rPr lang="en-US" altLang="zh-TW" sz="2800">
                <a:sym typeface="+mn-ea"/>
              </a:rPr>
              <a:t>:</a:t>
            </a:r>
            <a:endParaRPr lang="en-US" altLang="zh-TW" sz="2800">
              <a:sym typeface="+mn-ea"/>
            </a:endParaRPr>
          </a:p>
          <a:p>
            <a:r>
              <a:rPr lang="en-US" altLang="zh-TW" sz="2800">
                <a:sym typeface="+mn-ea"/>
              </a:rPr>
              <a:t>One object is partially/fully covered by several boxes.</a:t>
            </a:r>
            <a:endParaRPr lang="en-US" altLang="zh-TW" sz="2800"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標題 6"/>
          <p:cNvSpPr>
            <a:spLocks noGrp="1"/>
          </p:cNvSpPr>
          <p:nvPr/>
        </p:nvSpPr>
        <p:spPr>
          <a:xfrm>
            <a:off x="838200" y="-1524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TW" sz="3600" b="1" i="1" dirty="0">
                <a:solidFill>
                  <a:srgbClr val="2E75B6"/>
                </a:solidFill>
                <a:sym typeface="+mn-ea"/>
              </a:rPr>
              <a:t>Human language</a:t>
            </a:r>
            <a:endParaRPr kumimoji="1" lang="en-US" altLang="zh-TW" sz="3600" b="1" i="1" dirty="0">
              <a:solidFill>
                <a:srgbClr val="2E75B6"/>
              </a:solidFill>
              <a:sym typeface="+mn-ea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8910" y="890270"/>
            <a:ext cx="6774815" cy="4579620"/>
          </a:xfrm>
          <a:prstGeom prst="rect">
            <a:avLst/>
          </a:prstGeom>
        </p:spPr>
      </p:pic>
      <p:sp>
        <p:nvSpPr>
          <p:cNvPr id="2" name="圓角矩形 1"/>
          <p:cNvSpPr/>
          <p:nvPr/>
        </p:nvSpPr>
        <p:spPr>
          <a:xfrm>
            <a:off x="2708910" y="1013460"/>
            <a:ext cx="685165" cy="609600"/>
          </a:xfrm>
          <a:prstGeom prst="round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3" name="圓角矩形 2"/>
          <p:cNvSpPr/>
          <p:nvPr/>
        </p:nvSpPr>
        <p:spPr>
          <a:xfrm>
            <a:off x="3282315" y="1932940"/>
            <a:ext cx="701040" cy="609600"/>
          </a:xfrm>
          <a:prstGeom prst="round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4686935" y="3855720"/>
            <a:ext cx="669925" cy="609600"/>
          </a:xfrm>
          <a:prstGeom prst="round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17475" y="4465320"/>
            <a:ext cx="2591435" cy="1383665"/>
          </a:xfrm>
          <a:prstGeom prst="rect">
            <a:avLst/>
          </a:prstGeom>
          <a:solidFill>
            <a:schemeClr val="accent6">
              <a:lumMod val="75000"/>
              <a:alpha val="66000"/>
            </a:schemeClr>
          </a:solidFill>
        </p:spPr>
        <p:txBody>
          <a:bodyPr wrap="square" rtlCol="0" anchor="t">
            <a:spAutoFit/>
          </a:bodyPr>
          <a:p>
            <a:r>
              <a:rPr lang="en-US" altLang="zh-TW" sz="2800" b="1" u="sng">
                <a:sym typeface="+mn-ea"/>
              </a:rPr>
              <a:t>Problem 2</a:t>
            </a:r>
            <a:r>
              <a:rPr lang="en-US" altLang="zh-TW" sz="2800">
                <a:sym typeface="+mn-ea"/>
              </a:rPr>
              <a:t>:</a:t>
            </a:r>
            <a:endParaRPr lang="en-US" altLang="zh-TW" sz="2800">
              <a:sym typeface="+mn-ea"/>
            </a:endParaRPr>
          </a:p>
          <a:p>
            <a:r>
              <a:rPr lang="en-US" altLang="zh-TW" sz="2800">
                <a:sym typeface="+mn-ea"/>
              </a:rPr>
              <a:t>Most boxes has no objects.</a:t>
            </a:r>
            <a:endParaRPr lang="en-US" altLang="zh-TW" sz="2800">
              <a:sym typeface="+mn-ea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371725" y="1623060"/>
            <a:ext cx="337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400">
                <a:solidFill>
                  <a:schemeClr val="accent1"/>
                </a:solidFill>
              </a:rPr>
              <a:t>5</a:t>
            </a:r>
            <a:endParaRPr lang="en-US" altLang="zh-TW" sz="2400">
              <a:solidFill>
                <a:schemeClr val="accent1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737735" y="4465320"/>
            <a:ext cx="5683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400">
                <a:solidFill>
                  <a:schemeClr val="accent1"/>
                </a:solidFill>
              </a:rPr>
              <a:t>0.5</a:t>
            </a:r>
            <a:endParaRPr lang="en-US" altLang="zh-TW" sz="24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標題 6"/>
          <p:cNvSpPr>
            <a:spLocks noGrp="1"/>
          </p:cNvSpPr>
          <p:nvPr/>
        </p:nvSpPr>
        <p:spPr>
          <a:xfrm>
            <a:off x="838200" y="-1524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TW" sz="3600" b="1" i="1" dirty="0">
                <a:solidFill>
                  <a:srgbClr val="2E75B6"/>
                </a:solidFill>
                <a:sym typeface="+mn-ea"/>
              </a:rPr>
              <a:t>Human language</a:t>
            </a:r>
            <a:endParaRPr kumimoji="1" lang="en-US" altLang="zh-TW" sz="3600" b="1" i="1" dirty="0">
              <a:solidFill>
                <a:srgbClr val="2E75B6"/>
              </a:solidFill>
              <a:sym typeface="+mn-ea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8910" y="890270"/>
            <a:ext cx="6774815" cy="4579620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2708910" y="890270"/>
            <a:ext cx="6774180" cy="3686810"/>
          </a:xfrm>
          <a:prstGeom prst="round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17475" y="4465320"/>
            <a:ext cx="3017520" cy="1814830"/>
          </a:xfrm>
          <a:prstGeom prst="rect">
            <a:avLst/>
          </a:prstGeom>
          <a:solidFill>
            <a:schemeClr val="accent6">
              <a:lumMod val="75000"/>
              <a:alpha val="66000"/>
            </a:schemeClr>
          </a:solidFill>
        </p:spPr>
        <p:txBody>
          <a:bodyPr wrap="square" rtlCol="0" anchor="t">
            <a:spAutoFit/>
          </a:bodyPr>
          <a:p>
            <a:r>
              <a:rPr lang="en-US" altLang="zh-TW" sz="2800" b="1" u="sng">
                <a:sym typeface="+mn-ea"/>
              </a:rPr>
              <a:t>Problem 3</a:t>
            </a:r>
            <a:r>
              <a:rPr lang="en-US" altLang="zh-TW" sz="2800">
                <a:sym typeface="+mn-ea"/>
              </a:rPr>
              <a:t>:</a:t>
            </a:r>
            <a:endParaRPr lang="en-US" altLang="zh-TW" sz="2800">
              <a:sym typeface="+mn-ea"/>
            </a:endParaRPr>
          </a:p>
          <a:p>
            <a:r>
              <a:rPr lang="en-US" altLang="zh-TW" sz="2800">
                <a:sym typeface="+mn-ea"/>
              </a:rPr>
              <a:t>Multi-task training problem: location &amp; class.</a:t>
            </a:r>
            <a:endParaRPr lang="en-US" altLang="zh-TW" sz="2800">
              <a:sym typeface="+mn-ea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6078855" y="4577080"/>
            <a:ext cx="3404870" cy="892810"/>
          </a:xfrm>
          <a:prstGeom prst="round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134995" y="5819775"/>
            <a:ext cx="65055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400"/>
              <a:t>Weighted sum: here the problem is left untouched.</a:t>
            </a:r>
            <a:endParaRPr lang="en-US" altLang="zh-TW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標題 6"/>
          <p:cNvSpPr>
            <a:spLocks noGrp="1"/>
          </p:cNvSpPr>
          <p:nvPr/>
        </p:nvSpPr>
        <p:spPr>
          <a:xfrm>
            <a:off x="838200" y="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TW" sz="3600" b="1" dirty="0">
                <a:solidFill>
                  <a:srgbClr val="2E75B6"/>
                </a:solidFill>
                <a:sym typeface="+mn-ea"/>
              </a:rPr>
              <a:t>Outlines</a:t>
            </a:r>
            <a:endParaRPr kumimoji="1" lang="en-US" altLang="zh-TW" sz="3600" b="1" dirty="0">
              <a:solidFill>
                <a:srgbClr val="2E75B6"/>
              </a:solidFill>
              <a:sym typeface="+mn-ea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838200" y="1330325"/>
            <a:ext cx="10212070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en-US" altLang="zh-TW" sz="3200" b="1">
                <a:solidFill>
                  <a:schemeClr val="accent1"/>
                </a:solidFill>
              </a:rPr>
              <a:t>Concepts in object detection</a:t>
            </a:r>
            <a:endParaRPr lang="en-US" altLang="zh-TW" sz="3200" b="1">
              <a:solidFill>
                <a:schemeClr val="accent1"/>
              </a:solidFill>
            </a:endParaRPr>
          </a:p>
          <a:p>
            <a:pPr marL="457200" indent="-457200">
              <a:buFont typeface="Wingdings" panose="05000000000000000000" charset="0"/>
              <a:buChar char="Ø"/>
            </a:pPr>
            <a:endParaRPr lang="en-US" altLang="zh-TW" sz="3200" b="1">
              <a:solidFill>
                <a:schemeClr val="accent1"/>
              </a:solidFill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altLang="zh-TW" sz="3200" b="1">
                <a:solidFill>
                  <a:schemeClr val="accent1"/>
                </a:solidFill>
                <a:sym typeface="+mn-ea"/>
              </a:rPr>
              <a:t>A brief history of object detection</a:t>
            </a:r>
            <a:endParaRPr lang="en-US" altLang="zh-TW" sz="3200" b="1">
              <a:solidFill>
                <a:schemeClr val="accent1"/>
              </a:solidFill>
            </a:endParaRPr>
          </a:p>
          <a:p>
            <a:pPr marL="457200" indent="-457200">
              <a:buFont typeface="Wingdings" panose="05000000000000000000" charset="0"/>
              <a:buChar char="Ø"/>
            </a:pPr>
            <a:endParaRPr lang="en-US" altLang="zh-TW" sz="3200" b="1">
              <a:solidFill>
                <a:schemeClr val="accent1"/>
              </a:solidFill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altLang="zh-TW" sz="3200" b="1">
                <a:solidFill>
                  <a:schemeClr val="accent1"/>
                </a:solidFill>
              </a:rPr>
              <a:t>YOLO</a:t>
            </a:r>
            <a:endParaRPr lang="en-US" altLang="zh-TW" sz="3200"/>
          </a:p>
          <a:p>
            <a:pPr lvl="2" indent="-457200">
              <a:buFont typeface="Wingdings" panose="05000000000000000000" charset="0"/>
              <a:buChar char="Ø"/>
            </a:pPr>
            <a:r>
              <a:rPr lang="en-US" altLang="zh-TW" sz="2800"/>
              <a:t>design</a:t>
            </a:r>
            <a:endParaRPr lang="en-US" altLang="zh-TW" sz="2800"/>
          </a:p>
          <a:p>
            <a:pPr lvl="2" indent="-457200">
              <a:buFont typeface="Wingdings" panose="05000000000000000000" charset="0"/>
              <a:buChar char="Ø"/>
            </a:pPr>
            <a:r>
              <a:rPr lang="en-US" altLang="zh-TW" sz="2800"/>
              <a:t>loss function</a:t>
            </a:r>
            <a:endParaRPr lang="en-US" altLang="zh-TW" sz="2800"/>
          </a:p>
          <a:p>
            <a:pPr lvl="2" indent="-457200">
              <a:buFont typeface="Wingdings" panose="05000000000000000000" charset="0"/>
              <a:buChar char="Ø"/>
            </a:pPr>
            <a:r>
              <a:rPr lang="en-US" altLang="zh-TW" sz="2800"/>
              <a:t>training</a:t>
            </a:r>
            <a:endParaRPr lang="en-US" altLang="zh-TW" sz="2800"/>
          </a:p>
          <a:p>
            <a:pPr lvl="2" indent="-457200">
              <a:buFont typeface="Wingdings" panose="05000000000000000000" charset="0"/>
              <a:buChar char="Ø"/>
            </a:pPr>
            <a:r>
              <a:rPr lang="en-US" altLang="zh-TW" sz="2800"/>
              <a:t>weaknesses</a:t>
            </a:r>
            <a:endParaRPr lang="en-US" altLang="zh-TW"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標題 6"/>
          <p:cNvSpPr>
            <a:spLocks noGrp="1"/>
          </p:cNvSpPr>
          <p:nvPr/>
        </p:nvSpPr>
        <p:spPr>
          <a:xfrm>
            <a:off x="838200" y="-1524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TW" sz="3600" b="1" i="1" dirty="0">
                <a:solidFill>
                  <a:srgbClr val="2E75B6"/>
                </a:solidFill>
                <a:sym typeface="+mn-ea"/>
              </a:rPr>
              <a:t>Human language</a:t>
            </a:r>
            <a:endParaRPr kumimoji="1" lang="en-US" altLang="zh-TW" sz="3600" b="1" i="1" dirty="0">
              <a:solidFill>
                <a:srgbClr val="2E75B6"/>
              </a:solidFill>
              <a:sym typeface="+mn-ea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8910" y="890270"/>
            <a:ext cx="6774815" cy="4579620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117475" y="4465320"/>
            <a:ext cx="3017520" cy="1814830"/>
          </a:xfrm>
          <a:prstGeom prst="rect">
            <a:avLst/>
          </a:prstGeom>
          <a:solidFill>
            <a:schemeClr val="accent6">
              <a:lumMod val="75000"/>
              <a:alpha val="66000"/>
            </a:schemeClr>
          </a:solidFill>
        </p:spPr>
        <p:txBody>
          <a:bodyPr wrap="square" rtlCol="0" anchor="t">
            <a:spAutoFit/>
          </a:bodyPr>
          <a:p>
            <a:r>
              <a:rPr lang="en-US" altLang="zh-TW" sz="2800" b="1" u="sng">
                <a:sym typeface="+mn-ea"/>
              </a:rPr>
              <a:t>Problem 4</a:t>
            </a:r>
            <a:r>
              <a:rPr lang="en-US" altLang="zh-TW" sz="2800">
                <a:sym typeface="+mn-ea"/>
              </a:rPr>
              <a:t>:</a:t>
            </a:r>
            <a:endParaRPr lang="en-US" altLang="zh-TW" sz="2800">
              <a:sym typeface="+mn-ea"/>
            </a:endParaRPr>
          </a:p>
          <a:p>
            <a:r>
              <a:rPr lang="en-US" altLang="zh-TW" sz="2800">
                <a:sym typeface="+mn-ea"/>
              </a:rPr>
              <a:t>Small objects need more accurate location &amp; box size.</a:t>
            </a:r>
            <a:endParaRPr lang="en-US" altLang="zh-TW" sz="2800">
              <a:sym typeface="+mn-ea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5362575" y="1910080"/>
            <a:ext cx="3938270" cy="618490"/>
          </a:xfrm>
          <a:prstGeom prst="round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cxnSp>
        <p:nvCxnSpPr>
          <p:cNvPr id="2" name="直線單箭頭接點 1"/>
          <p:cNvCxnSpPr/>
          <p:nvPr/>
        </p:nvCxnSpPr>
        <p:spPr>
          <a:xfrm>
            <a:off x="9799320" y="4076700"/>
            <a:ext cx="227076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單箭頭接點 2"/>
          <p:cNvCxnSpPr/>
          <p:nvPr/>
        </p:nvCxnSpPr>
        <p:spPr>
          <a:xfrm flipH="1" flipV="1">
            <a:off x="9784080" y="2263140"/>
            <a:ext cx="15240" cy="18135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手繪多邊形 8"/>
          <p:cNvSpPr/>
          <p:nvPr/>
        </p:nvSpPr>
        <p:spPr>
          <a:xfrm>
            <a:off x="9784080" y="2705735"/>
            <a:ext cx="1931670" cy="1355725"/>
          </a:xfrm>
          <a:custGeom>
            <a:avLst/>
            <a:gdLst>
              <a:gd name="connsiteX0" fmla="*/ 0 w 3786"/>
              <a:gd name="connsiteY0" fmla="*/ 2999 h 2999"/>
              <a:gd name="connsiteX1" fmla="*/ 600 w 3786"/>
              <a:gd name="connsiteY1" fmla="*/ 1295 h 2999"/>
              <a:gd name="connsiteX2" fmla="*/ 2352 w 3786"/>
              <a:gd name="connsiteY2" fmla="*/ 407 h 2999"/>
              <a:gd name="connsiteX3" fmla="*/ 3672 w 3786"/>
              <a:gd name="connsiteY3" fmla="*/ 47 h 2999"/>
              <a:gd name="connsiteX4" fmla="*/ 3672 w 3786"/>
              <a:gd name="connsiteY4" fmla="*/ 47 h 2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6" h="2999">
                <a:moveTo>
                  <a:pt x="0" y="2999"/>
                </a:moveTo>
                <a:cubicBezTo>
                  <a:pt x="85" y="2676"/>
                  <a:pt x="130" y="1813"/>
                  <a:pt x="600" y="1295"/>
                </a:cubicBezTo>
                <a:cubicBezTo>
                  <a:pt x="1070" y="777"/>
                  <a:pt x="1738" y="657"/>
                  <a:pt x="2352" y="407"/>
                </a:cubicBezTo>
                <a:cubicBezTo>
                  <a:pt x="2966" y="157"/>
                  <a:pt x="3408" y="119"/>
                  <a:pt x="3672" y="47"/>
                </a:cubicBezTo>
                <a:cubicBezTo>
                  <a:pt x="3936" y="-25"/>
                  <a:pt x="3658" y="-6"/>
                  <a:pt x="3672" y="4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9799320" y="2263140"/>
            <a:ext cx="549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/>
              <a:t>sqrt</a:t>
            </a:r>
            <a:endParaRPr lang="en-US" altLang="zh-TW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標題 6"/>
          <p:cNvSpPr>
            <a:spLocks noGrp="1"/>
          </p:cNvSpPr>
          <p:nvPr/>
        </p:nvSpPr>
        <p:spPr>
          <a:xfrm>
            <a:off x="838200" y="-1524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TW" sz="3600" b="1" dirty="0">
                <a:solidFill>
                  <a:srgbClr val="2E75B6"/>
                </a:solidFill>
                <a:sym typeface="+mn-ea"/>
              </a:rPr>
              <a:t>Other problems</a:t>
            </a:r>
            <a:endParaRPr kumimoji="1" lang="en-US" altLang="zh-TW" sz="3600" b="1" dirty="0">
              <a:solidFill>
                <a:srgbClr val="2E75B6"/>
              </a:solidFill>
              <a:sym typeface="+mn-ea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830" y="1139190"/>
            <a:ext cx="6774815" cy="4579620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7209155" y="800100"/>
            <a:ext cx="4478655" cy="119888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zh-TW" sz="2400"/>
              <a:t>x, y can be out of the grid cell</a:t>
            </a:r>
            <a:endParaRPr lang="en-US" altLang="zh-TW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TW" sz="2400"/>
              <a:t>smaller objects can locate worse than the largers</a:t>
            </a:r>
            <a:endParaRPr lang="en-US" altLang="zh-TW" sz="2400"/>
          </a:p>
        </p:txBody>
      </p:sp>
      <p:cxnSp>
        <p:nvCxnSpPr>
          <p:cNvPr id="3" name="直線單箭頭接點 2"/>
          <p:cNvCxnSpPr>
            <a:stCxn id="5" idx="3"/>
            <a:endCxn id="2" idx="1"/>
          </p:cNvCxnSpPr>
          <p:nvPr/>
        </p:nvCxnSpPr>
        <p:spPr>
          <a:xfrm flipV="1">
            <a:off x="4892040" y="1399540"/>
            <a:ext cx="2317115" cy="1403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圓角矩形 4"/>
          <p:cNvSpPr/>
          <p:nvPr/>
        </p:nvSpPr>
        <p:spPr>
          <a:xfrm>
            <a:off x="2072640" y="1226820"/>
            <a:ext cx="2819400" cy="625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209155" y="3611245"/>
            <a:ext cx="4478655" cy="460375"/>
          </a:xfrm>
          <a:prstGeom prst="rect">
            <a:avLst/>
          </a:prstGeom>
          <a:solidFill>
            <a:srgbClr val="FF0000">
              <a:alpha val="18000"/>
            </a:srgbClr>
          </a:solidFill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zh-TW" sz="2400"/>
              <a:t>probability can be out of [0, 1]</a:t>
            </a:r>
            <a:endParaRPr lang="en-US" altLang="zh-TW" sz="2400"/>
          </a:p>
        </p:txBody>
      </p:sp>
      <p:cxnSp>
        <p:nvCxnSpPr>
          <p:cNvPr id="8" name="直線單箭頭接點 7"/>
          <p:cNvCxnSpPr>
            <a:stCxn id="9" idx="3"/>
            <a:endCxn id="6" idx="1"/>
          </p:cNvCxnSpPr>
          <p:nvPr/>
        </p:nvCxnSpPr>
        <p:spPr>
          <a:xfrm>
            <a:off x="5247640" y="3434715"/>
            <a:ext cx="1961515" cy="40703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圓角矩形 8"/>
          <p:cNvSpPr/>
          <p:nvPr/>
        </p:nvSpPr>
        <p:spPr>
          <a:xfrm>
            <a:off x="3844925" y="3152140"/>
            <a:ext cx="1402715" cy="56451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4154805" y="4071620"/>
            <a:ext cx="1402715" cy="56451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5074285" y="5021580"/>
            <a:ext cx="1864360" cy="56451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>
            <a:stCxn id="10" idx="3"/>
            <a:endCxn id="6" idx="1"/>
          </p:cNvCxnSpPr>
          <p:nvPr/>
        </p:nvCxnSpPr>
        <p:spPr>
          <a:xfrm flipV="1">
            <a:off x="5557520" y="3841750"/>
            <a:ext cx="1651635" cy="51244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1" idx="3"/>
            <a:endCxn id="6" idx="1"/>
          </p:cNvCxnSpPr>
          <p:nvPr/>
        </p:nvCxnSpPr>
        <p:spPr>
          <a:xfrm flipV="1">
            <a:off x="6938645" y="3841750"/>
            <a:ext cx="270510" cy="146240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標題 6"/>
          <p:cNvSpPr>
            <a:spLocks noGrp="1"/>
          </p:cNvSpPr>
          <p:nvPr/>
        </p:nvSpPr>
        <p:spPr>
          <a:xfrm>
            <a:off x="838200" y="-1524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TW" sz="3600" b="1" dirty="0">
                <a:solidFill>
                  <a:srgbClr val="2E75B6"/>
                </a:solidFill>
                <a:sym typeface="+mn-ea"/>
              </a:rPr>
              <a:t>Fix them in YOLO v2</a:t>
            </a:r>
            <a:endParaRPr kumimoji="1" lang="en-US" altLang="zh-TW" sz="3600" b="1" dirty="0">
              <a:solidFill>
                <a:srgbClr val="2E75B6"/>
              </a:solidFill>
              <a:sym typeface="+mn-ea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3620" y="707390"/>
            <a:ext cx="6637655" cy="514985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225" y="4799330"/>
            <a:ext cx="4102100" cy="524510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7391400" y="3802380"/>
            <a:ext cx="396240" cy="990600"/>
          </a:xfrm>
          <a:prstGeom prst="roundRect">
            <a:avLst/>
          </a:prstGeom>
          <a:solidFill>
            <a:srgbClr val="FF0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9342120" y="4067810"/>
            <a:ext cx="26695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400" i="1">
                <a:solidFill>
                  <a:srgbClr val="FF0000"/>
                </a:solidFill>
              </a:rPr>
              <a:t>Pre-defined box size</a:t>
            </a:r>
            <a:endParaRPr lang="en-US" altLang="zh-TW" sz="2400" i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標題 6"/>
          <p:cNvSpPr>
            <a:spLocks noGrp="1"/>
          </p:cNvSpPr>
          <p:nvPr/>
        </p:nvSpPr>
        <p:spPr>
          <a:xfrm>
            <a:off x="838200" y="-1524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TW" sz="3600" b="1" dirty="0">
                <a:solidFill>
                  <a:srgbClr val="2E75B6"/>
                </a:solidFill>
                <a:sym typeface="+mn-ea"/>
              </a:rPr>
              <a:t>Pre-defined box: anchor</a:t>
            </a:r>
            <a:endParaRPr kumimoji="1" lang="en-US" altLang="zh-TW" sz="3600" b="1" dirty="0">
              <a:solidFill>
                <a:srgbClr val="2E75B6"/>
              </a:solidFill>
              <a:sym typeface="+mn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92075" y="707390"/>
            <a:ext cx="9766300" cy="4399915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zh-TW" sz="2400"/>
              <a:t>Naturally, objects have special aspect ratios and sizes.</a:t>
            </a:r>
            <a:endParaRPr lang="en-US" altLang="zh-TW" sz="2400"/>
          </a:p>
          <a:p>
            <a:pPr marL="800100" lvl="1" indent="-342900">
              <a:buFont typeface="Wingdings" panose="05000000000000000000" charset="0"/>
              <a:buChar char="Ø"/>
            </a:pPr>
            <a:r>
              <a:rPr lang="en-US" altLang="zh-TW" sz="2400"/>
              <a:t>This can be a good starting point.</a:t>
            </a:r>
            <a:endParaRPr lang="en-US" altLang="zh-TW" sz="2400"/>
          </a:p>
          <a:p>
            <a:pPr marL="800100" lvl="1" indent="-342900">
              <a:buFont typeface="Wingdings" panose="05000000000000000000" charset="0"/>
              <a:buChar char="Ø"/>
            </a:pPr>
            <a:r>
              <a:rPr lang="en-US" altLang="zh-TW" sz="2400"/>
              <a:t>We don't need randomly initialized boxes' shapes.</a:t>
            </a:r>
            <a:endParaRPr lang="en-US" altLang="zh-TW" sz="2400"/>
          </a:p>
          <a:p>
            <a:pPr marL="800100" lvl="1" indent="-342900">
              <a:buFont typeface="Wingdings" panose="05000000000000000000" charset="0"/>
              <a:buChar char="Ø"/>
            </a:pPr>
            <a:endParaRPr lang="en-US" altLang="zh-TW" sz="2400"/>
          </a:p>
          <a:p>
            <a:pPr marL="342900" lvl="0" indent="-342900">
              <a:buFont typeface="Wingdings" panose="05000000000000000000" charset="0"/>
              <a:buChar char="Ø"/>
            </a:pPr>
            <a:r>
              <a:rPr lang="en-US" altLang="zh-TW" sz="2400"/>
              <a:t>Handcrafted box size vs clustering algorithms</a:t>
            </a:r>
            <a:endParaRPr lang="en-US" altLang="zh-TW" sz="2400"/>
          </a:p>
          <a:p>
            <a:pPr marL="342900" lvl="0" indent="-342900">
              <a:buFont typeface="Wingdings" panose="05000000000000000000" charset="0"/>
              <a:buChar char="Ø"/>
            </a:pPr>
            <a:endParaRPr lang="en-US" altLang="zh-TW" sz="2400"/>
          </a:p>
          <a:p>
            <a:pPr marL="342900" lvl="0" indent="-342900">
              <a:buFont typeface="Wingdings" panose="05000000000000000000" charset="0"/>
              <a:buChar char="Ø"/>
            </a:pPr>
            <a:r>
              <a:rPr lang="en-US" altLang="zh-TW" sz="2400"/>
              <a:t>Box can reshape during training.</a:t>
            </a:r>
            <a:endParaRPr lang="en-US" altLang="zh-TW" sz="2400"/>
          </a:p>
          <a:p>
            <a:pPr marL="342900" lvl="0" indent="-342900">
              <a:buFont typeface="Wingdings" panose="05000000000000000000" charset="0"/>
              <a:buChar char="Ø"/>
            </a:pPr>
            <a:endParaRPr lang="en-US" altLang="zh-TW" sz="2400"/>
          </a:p>
          <a:p>
            <a:pPr marL="342900" lvl="0" indent="-342900">
              <a:buFont typeface="Wingdings" panose="05000000000000000000" charset="0"/>
              <a:buChar char="Ø"/>
            </a:pPr>
            <a:r>
              <a:rPr lang="en-US" altLang="zh-TW" sz="2400"/>
              <a:t>The number of pre-defined boxes is</a:t>
            </a:r>
            <a:br>
              <a:rPr lang="en-US" altLang="zh-TW" sz="2400"/>
            </a:br>
            <a:r>
              <a:rPr lang="en-US" altLang="zh-TW" sz="2400"/>
              <a:t>a hyperparameter</a:t>
            </a:r>
            <a:endParaRPr lang="en-US" altLang="zh-TW" sz="2400"/>
          </a:p>
          <a:p>
            <a:pPr marL="800100" lvl="1" indent="-342900">
              <a:buFont typeface="Wingdings" panose="05000000000000000000" charset="0"/>
              <a:buChar char="Ø"/>
            </a:pPr>
            <a:r>
              <a:rPr lang="en-US" altLang="zh-TW" sz="2000"/>
              <a:t>v2 uses 5</a:t>
            </a:r>
            <a:endParaRPr lang="en-US" altLang="zh-TW" sz="2000"/>
          </a:p>
          <a:p>
            <a:pPr marL="800100" lvl="1" indent="-342900">
              <a:buFont typeface="Wingdings" panose="05000000000000000000" charset="0"/>
              <a:buChar char="Ø"/>
            </a:pPr>
            <a:r>
              <a:rPr lang="en-US" altLang="zh-TW" sz="2000"/>
              <a:t>v3 uses 9</a:t>
            </a:r>
            <a:endParaRPr lang="en-US" altLang="zh-TW" sz="2000"/>
          </a:p>
        </p:txBody>
      </p:sp>
      <p:grpSp>
        <p:nvGrpSpPr>
          <p:cNvPr id="6" name="群組 5"/>
          <p:cNvGrpSpPr/>
          <p:nvPr/>
        </p:nvGrpSpPr>
        <p:grpSpPr>
          <a:xfrm>
            <a:off x="5081905" y="2679700"/>
            <a:ext cx="7057390" cy="4091940"/>
            <a:chOff x="7811" y="1748"/>
            <a:chExt cx="11114" cy="6444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11" y="1748"/>
              <a:ext cx="11114" cy="5864"/>
            </a:xfrm>
            <a:prstGeom prst="rect">
              <a:avLst/>
            </a:prstGeom>
          </p:spPr>
        </p:pic>
        <p:sp>
          <p:nvSpPr>
            <p:cNvPr id="3" name="文字方塊 2"/>
            <p:cNvSpPr txBox="1"/>
            <p:nvPr/>
          </p:nvSpPr>
          <p:spPr>
            <a:xfrm>
              <a:off x="14280" y="7612"/>
              <a:ext cx="386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TW"/>
                <a:t>anchors used in YOLO v2</a:t>
              </a:r>
              <a:endParaRPr lang="en-US" altLang="zh-TW"/>
            </a:p>
          </p:txBody>
        </p:sp>
      </p:grpSp>
      <p:sp>
        <p:nvSpPr>
          <p:cNvPr id="4" name="文字方塊 3"/>
          <p:cNvSpPr txBox="1"/>
          <p:nvPr/>
        </p:nvSpPr>
        <p:spPr>
          <a:xfrm>
            <a:off x="92075" y="6403340"/>
            <a:ext cx="80175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TW" sz="1600">
                <a:solidFill>
                  <a:srgbClr val="C00000"/>
                </a:solidFill>
              </a:rPr>
              <a:t>Anchor-free detection is a research topic, see https://arxiv.org/abs/1904.01355 for an instance.</a:t>
            </a:r>
            <a:endParaRPr lang="en-US" altLang="zh-TW" sz="16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標題 6"/>
          <p:cNvSpPr>
            <a:spLocks noGrp="1"/>
          </p:cNvSpPr>
          <p:nvPr/>
        </p:nvSpPr>
        <p:spPr>
          <a:xfrm>
            <a:off x="838200" y="-1524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TW" sz="3600" b="1" dirty="0">
                <a:solidFill>
                  <a:srgbClr val="2E75B6"/>
                </a:solidFill>
                <a:sym typeface="+mn-ea"/>
              </a:rPr>
              <a:t>Improvements (in v2)</a:t>
            </a:r>
            <a:endParaRPr kumimoji="1" lang="en-US" altLang="zh-TW" sz="3600" b="1" dirty="0">
              <a:solidFill>
                <a:srgbClr val="2E75B6"/>
              </a:solidFill>
              <a:sym typeface="+mn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38200" y="1027430"/>
            <a:ext cx="10515600" cy="2614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zh-TW" sz="2800"/>
              <a:t>Resizing image sizes randomly during training: {320, 352, ..., 608}</a:t>
            </a:r>
            <a:endParaRPr lang="en-US" altLang="zh-TW" sz="2000"/>
          </a:p>
          <a:p>
            <a:pPr marL="800100" lvl="1" indent="-342900">
              <a:buFont typeface="Wingdings" panose="05000000000000000000" charset="0"/>
              <a:buChar char="Ø"/>
            </a:pPr>
            <a:r>
              <a:rPr lang="en-US" altLang="zh-TW" sz="2000"/>
              <a:t>CNN only reduce an image by a constant factor (here 32), hence is robust to input image size</a:t>
            </a:r>
            <a:endParaRPr lang="en-US" altLang="zh-TW" sz="2000"/>
          </a:p>
          <a:p>
            <a:pPr marL="800100" lvl="1" indent="-342900">
              <a:buFont typeface="Wingdings" panose="05000000000000000000" charset="0"/>
              <a:buChar char="Ø"/>
            </a:pPr>
            <a:r>
              <a:rPr lang="en-US" altLang="zh-TW" sz="2000"/>
              <a:t>resize every 10 epochs.</a:t>
            </a:r>
            <a:endParaRPr lang="en-US" altLang="zh-TW" sz="2000"/>
          </a:p>
          <a:p>
            <a:pPr marL="800100" lvl="1" indent="-342900">
              <a:buFont typeface="Wingdings" panose="05000000000000000000" charset="0"/>
              <a:buChar char="Ø"/>
            </a:pPr>
            <a:r>
              <a:rPr lang="en-US" altLang="zh-TW" sz="2000"/>
              <a:t>multi-scale training</a:t>
            </a:r>
            <a:endParaRPr lang="en-US" altLang="zh-TW" sz="2000"/>
          </a:p>
          <a:p>
            <a:pPr marL="342900" lvl="0" indent="-342900">
              <a:buFont typeface="Wingdings" panose="05000000000000000000" charset="0"/>
              <a:buChar char="Ø"/>
            </a:pPr>
            <a:endParaRPr lang="en-US" altLang="zh-TW" sz="2800"/>
          </a:p>
          <a:p>
            <a:pPr marL="342900" lvl="0" indent="-342900">
              <a:buFont typeface="Wingdings" panose="05000000000000000000" charset="0"/>
              <a:buChar char="Ø"/>
            </a:pPr>
            <a:r>
              <a:rPr lang="en-US" altLang="zh-TW" sz="2800"/>
              <a:t>Passthrough layer</a:t>
            </a:r>
            <a:endParaRPr lang="en-US" altLang="zh-TW" sz="2800"/>
          </a:p>
          <a:p>
            <a:pPr marL="800100" lvl="1" indent="-342900">
              <a:buFont typeface="Wingdings" panose="05000000000000000000" charset="0"/>
              <a:buChar char="Ø"/>
            </a:pPr>
            <a:r>
              <a:rPr lang="en-US" altLang="zh-TW" sz="2000"/>
              <a:t>No loss to perform reshaping</a:t>
            </a:r>
            <a:endParaRPr lang="en-US" altLang="zh-TW" sz="2000"/>
          </a:p>
        </p:txBody>
      </p:sp>
      <p:graphicFrame>
        <p:nvGraphicFramePr>
          <p:cNvPr id="2" name="圓桌 1"/>
          <p:cNvGraphicFramePr/>
          <p:nvPr/>
        </p:nvGraphicFramePr>
        <p:xfrm>
          <a:off x="640080" y="4084320"/>
          <a:ext cx="2134235" cy="2087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7210"/>
                <a:gridCol w="537210"/>
                <a:gridCol w="537845"/>
                <a:gridCol w="521970"/>
              </a:tblGrid>
              <a:tr h="521970"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21970"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521970"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21970"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圓桌 2"/>
          <p:cNvGraphicFramePr/>
          <p:nvPr/>
        </p:nvGraphicFramePr>
        <p:xfrm>
          <a:off x="4206240" y="4450080"/>
          <a:ext cx="2134235" cy="2087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7210"/>
                <a:gridCol w="537210"/>
              </a:tblGrid>
              <a:tr h="521970"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521970"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圓桌 3"/>
          <p:cNvGraphicFramePr/>
          <p:nvPr/>
        </p:nvGraphicFramePr>
        <p:xfrm>
          <a:off x="4333240" y="4577080"/>
          <a:ext cx="2134235" cy="2087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7210"/>
                <a:gridCol w="537210"/>
              </a:tblGrid>
              <a:tr h="521970"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21970"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圓桌 5"/>
          <p:cNvGraphicFramePr/>
          <p:nvPr/>
        </p:nvGraphicFramePr>
        <p:xfrm>
          <a:off x="4460240" y="4704080"/>
          <a:ext cx="2134235" cy="2087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7210"/>
                <a:gridCol w="537210"/>
              </a:tblGrid>
              <a:tr h="521970"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521970"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圓桌 7"/>
          <p:cNvGraphicFramePr/>
          <p:nvPr/>
        </p:nvGraphicFramePr>
        <p:xfrm>
          <a:off x="4587240" y="4831080"/>
          <a:ext cx="2134235" cy="2087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7210"/>
                <a:gridCol w="537210"/>
              </a:tblGrid>
              <a:tr h="521970"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521970"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9" name="向右箭號 8"/>
          <p:cNvSpPr/>
          <p:nvPr/>
        </p:nvSpPr>
        <p:spPr>
          <a:xfrm>
            <a:off x="3268980" y="4900930"/>
            <a:ext cx="670560" cy="396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6727190" y="2856230"/>
            <a:ext cx="53054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zh-TW" sz="2800"/>
              <a:t>Odd number of grid cells</a:t>
            </a:r>
            <a:endParaRPr lang="en-US" altLang="zh-TW" sz="2000"/>
          </a:p>
        </p:txBody>
      </p:sp>
      <p:cxnSp>
        <p:nvCxnSpPr>
          <p:cNvPr id="11" name="直線接點 10"/>
          <p:cNvCxnSpPr/>
          <p:nvPr/>
        </p:nvCxnSpPr>
        <p:spPr>
          <a:xfrm>
            <a:off x="6003925" y="3284220"/>
            <a:ext cx="0" cy="3017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圖片 13" descr="Screenshot from 2019-04-16 11-01-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82080" y="3768090"/>
            <a:ext cx="2133600" cy="2153920"/>
          </a:xfrm>
          <a:prstGeom prst="rect">
            <a:avLst/>
          </a:prstGeom>
        </p:spPr>
      </p:pic>
      <p:graphicFrame>
        <p:nvGraphicFramePr>
          <p:cNvPr id="12" name="圓桌 11"/>
          <p:cNvGraphicFramePr/>
          <p:nvPr/>
        </p:nvGraphicFramePr>
        <p:xfrm>
          <a:off x="6482080" y="3749040"/>
          <a:ext cx="2134235" cy="2174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7210"/>
                <a:gridCol w="537210"/>
                <a:gridCol w="537845"/>
                <a:gridCol w="521970"/>
              </a:tblGrid>
              <a:tr h="543560"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543560"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543560"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543560"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1029335" y="6301740"/>
            <a:ext cx="13550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/>
              <a:t>Feature map</a:t>
            </a:r>
            <a:endParaRPr lang="en-US" altLang="zh-TW"/>
          </a:p>
        </p:txBody>
      </p:sp>
      <p:sp>
        <p:nvSpPr>
          <p:cNvPr id="15" name="橢圓 14"/>
          <p:cNvSpPr/>
          <p:nvPr/>
        </p:nvSpPr>
        <p:spPr>
          <a:xfrm>
            <a:off x="7381875" y="4704080"/>
            <a:ext cx="335280" cy="30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pic>
        <p:nvPicPr>
          <p:cNvPr id="16" name="圖片 15" descr="Screenshot from 2019-04-16 11-01-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87560" y="3779520"/>
            <a:ext cx="2133600" cy="2153920"/>
          </a:xfrm>
          <a:prstGeom prst="rect">
            <a:avLst/>
          </a:prstGeom>
        </p:spPr>
      </p:pic>
      <p:graphicFrame>
        <p:nvGraphicFramePr>
          <p:cNvPr id="17" name="圓桌 16"/>
          <p:cNvGraphicFramePr/>
          <p:nvPr/>
        </p:nvGraphicFramePr>
        <p:xfrm>
          <a:off x="9687560" y="3760470"/>
          <a:ext cx="2134235" cy="2174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1800"/>
                <a:gridCol w="431800"/>
                <a:gridCol w="431800"/>
                <a:gridCol w="419735"/>
                <a:gridCol w="419100"/>
              </a:tblGrid>
              <a:tr h="434975"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34975"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34975"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34975"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34975"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" name="橢圓 17"/>
          <p:cNvSpPr/>
          <p:nvPr/>
        </p:nvSpPr>
        <p:spPr>
          <a:xfrm>
            <a:off x="10587355" y="4715510"/>
            <a:ext cx="335280" cy="30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8954135" y="4593590"/>
            <a:ext cx="3956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000"/>
              <a:t>vs</a:t>
            </a:r>
            <a:endParaRPr lang="en-US" altLang="zh-TW"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標題 6"/>
          <p:cNvSpPr>
            <a:spLocks noGrp="1"/>
          </p:cNvSpPr>
          <p:nvPr/>
        </p:nvSpPr>
        <p:spPr>
          <a:xfrm>
            <a:off x="838200" y="-1524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TW" sz="3600" b="1" dirty="0">
                <a:solidFill>
                  <a:srgbClr val="2E75B6"/>
                </a:solidFill>
                <a:sym typeface="+mn-ea"/>
              </a:rPr>
              <a:t>Training</a:t>
            </a:r>
            <a:endParaRPr kumimoji="1" lang="en-US" altLang="zh-TW" sz="3600" b="1" dirty="0">
              <a:solidFill>
                <a:srgbClr val="2E75B6"/>
              </a:solidFill>
              <a:sym typeface="+mn-ea"/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1280160" y="1775460"/>
            <a:ext cx="1021080" cy="1418590"/>
            <a:chOff x="2016" y="2796"/>
            <a:chExt cx="1608" cy="2234"/>
          </a:xfrm>
        </p:grpSpPr>
        <p:sp>
          <p:nvSpPr>
            <p:cNvPr id="4" name="圓柱 3"/>
            <p:cNvSpPr/>
            <p:nvPr/>
          </p:nvSpPr>
          <p:spPr>
            <a:xfrm>
              <a:off x="2016" y="4238"/>
              <a:ext cx="1608" cy="79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/>
            </a:p>
          </p:txBody>
        </p:sp>
        <p:sp>
          <p:nvSpPr>
            <p:cNvPr id="3" name="圓柱 2"/>
            <p:cNvSpPr/>
            <p:nvPr/>
          </p:nvSpPr>
          <p:spPr>
            <a:xfrm>
              <a:off x="2016" y="3517"/>
              <a:ext cx="1608" cy="79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/>
            </a:p>
          </p:txBody>
        </p:sp>
        <p:sp>
          <p:nvSpPr>
            <p:cNvPr id="2" name="圓柱 1"/>
            <p:cNvSpPr/>
            <p:nvPr/>
          </p:nvSpPr>
          <p:spPr>
            <a:xfrm>
              <a:off x="2016" y="2796"/>
              <a:ext cx="1608" cy="79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/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415925" y="900430"/>
            <a:ext cx="274891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TW" sz="2400"/>
              <a:t>ImageNet:</a:t>
            </a:r>
            <a:endParaRPr lang="en-US" altLang="zh-TW" sz="2400"/>
          </a:p>
          <a:p>
            <a:pPr algn="ctr"/>
            <a:r>
              <a:rPr lang="en-US" altLang="zh-TW" sz="2400"/>
              <a:t>classification dataset</a:t>
            </a:r>
            <a:endParaRPr lang="en-US" altLang="zh-TW" sz="2400"/>
          </a:p>
        </p:txBody>
      </p:sp>
      <p:grpSp>
        <p:nvGrpSpPr>
          <p:cNvPr id="15" name="群組 14"/>
          <p:cNvGrpSpPr/>
          <p:nvPr/>
        </p:nvGrpSpPr>
        <p:grpSpPr>
          <a:xfrm>
            <a:off x="9956800" y="1730375"/>
            <a:ext cx="1021080" cy="1418590"/>
            <a:chOff x="15680" y="2725"/>
            <a:chExt cx="1608" cy="2234"/>
          </a:xfrm>
        </p:grpSpPr>
        <p:sp>
          <p:nvSpPr>
            <p:cNvPr id="6" name="圓柱 5"/>
            <p:cNvSpPr/>
            <p:nvPr/>
          </p:nvSpPr>
          <p:spPr>
            <a:xfrm>
              <a:off x="15680" y="4167"/>
              <a:ext cx="1608" cy="79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/>
            </a:p>
          </p:txBody>
        </p:sp>
        <p:sp>
          <p:nvSpPr>
            <p:cNvPr id="8" name="圓柱 7"/>
            <p:cNvSpPr/>
            <p:nvPr/>
          </p:nvSpPr>
          <p:spPr>
            <a:xfrm>
              <a:off x="15680" y="3446"/>
              <a:ext cx="1608" cy="79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/>
            </a:p>
          </p:txBody>
        </p:sp>
        <p:sp>
          <p:nvSpPr>
            <p:cNvPr id="9" name="圓柱 8"/>
            <p:cNvSpPr/>
            <p:nvPr/>
          </p:nvSpPr>
          <p:spPr>
            <a:xfrm>
              <a:off x="15680" y="2725"/>
              <a:ext cx="1608" cy="79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/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9277033" y="847090"/>
            <a:ext cx="262509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TW" sz="2400"/>
              <a:t>COCO/PASCAL VOC:</a:t>
            </a:r>
            <a:endParaRPr lang="en-US" altLang="zh-TW" sz="2400"/>
          </a:p>
          <a:p>
            <a:pPr algn="ctr"/>
            <a:r>
              <a:rPr lang="en-US" altLang="zh-TW" sz="2400"/>
              <a:t>detection dataset</a:t>
            </a:r>
            <a:endParaRPr lang="en-US" altLang="zh-TW" sz="2400"/>
          </a:p>
        </p:txBody>
      </p:sp>
      <p:sp>
        <p:nvSpPr>
          <p:cNvPr id="11" name="圓角矩形 10"/>
          <p:cNvSpPr/>
          <p:nvPr/>
        </p:nvSpPr>
        <p:spPr>
          <a:xfrm>
            <a:off x="4757420" y="1677035"/>
            <a:ext cx="2743200" cy="161544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sz="6000"/>
              <a:t>YOLO</a:t>
            </a:r>
            <a:endParaRPr lang="en-US" altLang="zh-TW" sz="6000"/>
          </a:p>
        </p:txBody>
      </p:sp>
      <p:sp>
        <p:nvSpPr>
          <p:cNvPr id="12" name="向右箭號 11"/>
          <p:cNvSpPr/>
          <p:nvPr/>
        </p:nvSpPr>
        <p:spPr>
          <a:xfrm>
            <a:off x="2866390" y="2233295"/>
            <a:ext cx="1325880" cy="60960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 flipH="1">
            <a:off x="8065770" y="2233295"/>
            <a:ext cx="1325880" cy="6096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1348423" y="3481070"/>
            <a:ext cx="4025900" cy="82994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p>
            <a:pPr algn="l"/>
            <a:r>
              <a:rPr lang="en-US" altLang="zh-TW" sz="2400">
                <a:solidFill>
                  <a:schemeClr val="bg1"/>
                </a:solidFill>
              </a:rPr>
              <a:t>Step 1:</a:t>
            </a:r>
            <a:endParaRPr lang="en-US" altLang="zh-TW" sz="2400">
              <a:solidFill>
                <a:schemeClr val="bg1"/>
              </a:solidFill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US" altLang="zh-TW" sz="2400">
                <a:solidFill>
                  <a:schemeClr val="bg1"/>
                </a:solidFill>
              </a:rPr>
              <a:t>train classification backbone</a:t>
            </a:r>
            <a:endParaRPr lang="en-US" altLang="zh-TW" sz="2400">
              <a:solidFill>
                <a:schemeClr val="bg1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382703" y="3481070"/>
            <a:ext cx="4553585" cy="156845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pPr algn="l"/>
            <a:r>
              <a:rPr lang="en-US" altLang="zh-TW" sz="2400">
                <a:solidFill>
                  <a:schemeClr val="bg1"/>
                </a:solidFill>
              </a:rPr>
              <a:t>Step 2 (transfer learning):</a:t>
            </a:r>
            <a:endParaRPr lang="en-US" altLang="zh-TW" sz="2400">
              <a:solidFill>
                <a:schemeClr val="bg1"/>
              </a:solidFill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US" altLang="zh-TW" sz="2400">
                <a:solidFill>
                  <a:schemeClr val="bg1"/>
                </a:solidFill>
              </a:rPr>
              <a:t>remove head layers</a:t>
            </a:r>
            <a:endParaRPr lang="en-US" altLang="zh-TW" sz="2400">
              <a:solidFill>
                <a:schemeClr val="bg1"/>
              </a:solidFill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US" altLang="zh-TW" sz="2400">
                <a:solidFill>
                  <a:schemeClr val="bg1"/>
                </a:solidFill>
              </a:rPr>
              <a:t>add regression as new head</a:t>
            </a:r>
            <a:endParaRPr lang="en-US" altLang="zh-TW" sz="2400">
              <a:solidFill>
                <a:schemeClr val="bg1"/>
              </a:solidFill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US" altLang="zh-TW" sz="2400">
                <a:solidFill>
                  <a:schemeClr val="bg1"/>
                </a:solidFill>
              </a:rPr>
              <a:t>fine-tune </a:t>
            </a:r>
            <a:r>
              <a:rPr lang="en-US" altLang="zh-TW" sz="2400">
                <a:solidFill>
                  <a:schemeClr val="bg1"/>
                </a:solidFill>
                <a:sym typeface="+mn-ea"/>
              </a:rPr>
              <a:t>backbone</a:t>
            </a:r>
            <a:r>
              <a:rPr lang="en-US" altLang="zh-TW" sz="2400">
                <a:solidFill>
                  <a:schemeClr val="bg1"/>
                </a:solidFill>
              </a:rPr>
              <a:t> &amp; train head</a:t>
            </a:r>
            <a:endParaRPr lang="en-US" altLang="zh-TW" sz="2400">
              <a:solidFill>
                <a:schemeClr val="bg1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349750" y="5293360"/>
            <a:ext cx="3558540" cy="15684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p>
            <a:pPr indent="0" algn="l">
              <a:buNone/>
            </a:pPr>
            <a:r>
              <a:rPr lang="en-US" altLang="zh-TW" sz="2400" b="1" u="sng">
                <a:solidFill>
                  <a:schemeClr val="bg1"/>
                </a:solidFill>
              </a:rPr>
              <a:t>Training tricks</a:t>
            </a:r>
            <a:endParaRPr lang="en-US" altLang="zh-TW" sz="2400">
              <a:solidFill>
                <a:schemeClr val="bg1"/>
              </a:solidFill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US" altLang="zh-TW" sz="2400">
                <a:solidFill>
                  <a:schemeClr val="bg1"/>
                </a:solidFill>
              </a:rPr>
              <a:t>decaying learning rate</a:t>
            </a:r>
            <a:endParaRPr lang="en-US" altLang="zh-TW" sz="2400">
              <a:solidFill>
                <a:schemeClr val="bg1"/>
              </a:solidFill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US" altLang="zh-TW" sz="2400">
                <a:solidFill>
                  <a:schemeClr val="bg1"/>
                </a:solidFill>
              </a:rPr>
              <a:t>batch normalization</a:t>
            </a:r>
            <a:endParaRPr lang="en-US" altLang="zh-TW" sz="2400">
              <a:solidFill>
                <a:schemeClr val="bg1"/>
              </a:solidFill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US" altLang="zh-TW" sz="2400">
                <a:solidFill>
                  <a:schemeClr val="bg1"/>
                </a:solidFill>
              </a:rPr>
              <a:t>data augmentation</a:t>
            </a:r>
            <a:endParaRPr lang="en-US" altLang="zh-TW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標題 6"/>
          <p:cNvSpPr>
            <a:spLocks noGrp="1"/>
          </p:cNvSpPr>
          <p:nvPr/>
        </p:nvSpPr>
        <p:spPr>
          <a:xfrm>
            <a:off x="838200" y="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TW" sz="3600" b="1" dirty="0">
                <a:solidFill>
                  <a:srgbClr val="2E75B6"/>
                </a:solidFill>
                <a:sym typeface="+mn-ea"/>
              </a:rPr>
              <a:t>Performance</a:t>
            </a:r>
            <a:endParaRPr kumimoji="1" lang="en-US" altLang="zh-TW" sz="3600" b="1" dirty="0">
              <a:solidFill>
                <a:srgbClr val="2E75B6"/>
              </a:solidFill>
              <a:sym typeface="+mn-ea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6170" y="1058545"/>
            <a:ext cx="7439660" cy="5359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標題 6"/>
          <p:cNvSpPr>
            <a:spLocks noGrp="1"/>
          </p:cNvSpPr>
          <p:nvPr/>
        </p:nvSpPr>
        <p:spPr>
          <a:xfrm>
            <a:off x="838200" y="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TW" sz="3600" b="1" dirty="0">
                <a:solidFill>
                  <a:srgbClr val="2E75B6"/>
                </a:solidFill>
                <a:sym typeface="+mn-ea"/>
              </a:rPr>
              <a:t>Generalizability</a:t>
            </a:r>
            <a:endParaRPr kumimoji="1" lang="en-US" altLang="zh-TW" sz="3600" b="1" dirty="0">
              <a:solidFill>
                <a:srgbClr val="2E75B6"/>
              </a:solidFill>
              <a:sym typeface="+mn-ea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4710" y="1268095"/>
            <a:ext cx="7942580" cy="3834765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3557270" y="5858510"/>
            <a:ext cx="53054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TW" sz="2800"/>
              <a:t>Picasso &amp; People-Art dataset</a:t>
            </a:r>
            <a:endParaRPr lang="en-US" altLang="zh-TW"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剪去同側角落矩形 3"/>
          <p:cNvSpPr/>
          <p:nvPr/>
        </p:nvSpPr>
        <p:spPr>
          <a:xfrm flipV="1">
            <a:off x="8122920" y="3871595"/>
            <a:ext cx="1127125" cy="989965"/>
          </a:xfrm>
          <a:prstGeom prst="snip2SameRect">
            <a:avLst>
              <a:gd name="adj1" fmla="val 35471"/>
              <a:gd name="adj2" fmla="val 0"/>
            </a:avLst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/>
        </p:nvSpPr>
        <p:spPr>
          <a:xfrm>
            <a:off x="838200" y="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TW" sz="3600" b="1" i="1" dirty="0">
                <a:solidFill>
                  <a:srgbClr val="2E75B6"/>
                </a:solidFill>
                <a:sym typeface="+mn-ea"/>
              </a:rPr>
              <a:t>But </a:t>
            </a:r>
            <a:r>
              <a:rPr kumimoji="1" lang="en-US" altLang="zh-TW" sz="3600" b="1" dirty="0">
                <a:solidFill>
                  <a:srgbClr val="2E75B6"/>
                </a:solidFill>
                <a:sym typeface="+mn-ea"/>
              </a:rPr>
              <a:t>... no free lunch</a:t>
            </a:r>
            <a:endParaRPr kumimoji="1" lang="en-US" altLang="zh-TW" sz="3600" b="1" dirty="0">
              <a:solidFill>
                <a:srgbClr val="2E75B6"/>
              </a:solidFill>
              <a:sym typeface="+mn-ea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70815" y="494030"/>
            <a:ext cx="11999595" cy="6308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en-US" altLang="zh-TW" sz="2800">
                <a:solidFill>
                  <a:srgbClr val="FF0000"/>
                </a:solidFill>
              </a:rPr>
              <a:t>YOLO is not as accurate as RCNN-series models</a:t>
            </a:r>
            <a:endParaRPr lang="en-US" altLang="zh-TW" sz="2800">
              <a:solidFill>
                <a:srgbClr val="FF0000"/>
              </a:solidFill>
            </a:endParaRPr>
          </a:p>
          <a:p>
            <a:pPr marL="914400" lvl="1" indent="-457200">
              <a:buFont typeface="Wingdings" panose="05000000000000000000" charset="0"/>
              <a:buChar char="Ø"/>
            </a:pPr>
            <a:r>
              <a:rPr lang="en-US" altLang="zh-TW" sz="2400">
                <a:solidFill>
                  <a:schemeClr val="tx1"/>
                </a:solidFill>
              </a:rPr>
              <a:t>multi-task problem:</a:t>
            </a:r>
            <a:br>
              <a:rPr lang="en-US" altLang="zh-TW" sz="2400">
                <a:solidFill>
                  <a:schemeClr val="tx1"/>
                </a:solidFill>
              </a:rPr>
            </a:br>
            <a:r>
              <a:rPr lang="en-US" altLang="zh-TW" sz="2400">
                <a:solidFill>
                  <a:schemeClr val="tx1"/>
                </a:solidFill>
              </a:rPr>
              <a:t>YOLO wins in less background error,</a:t>
            </a:r>
            <a:br>
              <a:rPr lang="en-US" altLang="zh-TW" sz="2400">
                <a:solidFill>
                  <a:schemeClr val="tx1"/>
                </a:solidFill>
              </a:rPr>
            </a:br>
            <a:r>
              <a:rPr lang="en-US" altLang="zh-TW" sz="2400">
                <a:solidFill>
                  <a:schemeClr val="tx1"/>
                </a:solidFill>
              </a:rPr>
              <a:t>however, loses in localization error.</a:t>
            </a:r>
            <a:endParaRPr lang="en-US" altLang="zh-TW" sz="2800"/>
          </a:p>
          <a:p>
            <a:pPr marL="457200" indent="-457200">
              <a:buFont typeface="Wingdings" panose="05000000000000000000" charset="0"/>
              <a:buChar char="Ø"/>
            </a:pPr>
            <a:endParaRPr lang="en-US" altLang="zh-TW" sz="2800"/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altLang="zh-TW" sz="2800">
                <a:solidFill>
                  <a:srgbClr val="FF0000"/>
                </a:solidFill>
              </a:rPr>
              <a:t>YOLO is poor for detecting small objects</a:t>
            </a:r>
            <a:endParaRPr lang="en-US" altLang="zh-TW" sz="2800"/>
          </a:p>
          <a:p>
            <a:pPr marL="914400" lvl="1" indent="-457200">
              <a:buFont typeface="Wingdings" panose="05000000000000000000" charset="0"/>
              <a:buChar char="Ø"/>
            </a:pPr>
            <a:r>
              <a:rPr lang="en-US" altLang="zh-TW" sz="2400"/>
              <a:t>CNN: training on ImageNet may not generalize well for small objects (classification)</a:t>
            </a:r>
            <a:endParaRPr lang="en-US" altLang="zh-TW" sz="2400"/>
          </a:p>
          <a:p>
            <a:pPr marL="914400" lvl="1" indent="-457200">
              <a:buFont typeface="Wingdings" panose="05000000000000000000" charset="0"/>
              <a:buChar char="Ø"/>
            </a:pPr>
            <a:r>
              <a:rPr lang="en-US" altLang="zh-TW" sz="2400"/>
              <a:t>loss function equalizes location weights for small &amp; large objects (localization)</a:t>
            </a:r>
            <a:endParaRPr lang="en-US" altLang="zh-TW" sz="2800"/>
          </a:p>
          <a:p>
            <a:pPr marL="457200" indent="-457200">
              <a:buFont typeface="Wingdings" panose="05000000000000000000" charset="0"/>
              <a:buChar char="Ø"/>
            </a:pPr>
            <a:endParaRPr lang="en-US" altLang="zh-TW" sz="2800"/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altLang="zh-TW" sz="2800">
                <a:solidFill>
                  <a:srgbClr val="FF0000"/>
                </a:solidFill>
              </a:rPr>
              <a:t>YOLO is not good at </a:t>
            </a:r>
            <a:r>
              <a:rPr lang="en-US" altLang="zh-TW" sz="2800">
                <a:solidFill>
                  <a:srgbClr val="FF0000"/>
                </a:solidFill>
                <a:sym typeface="+mn-ea"/>
              </a:rPr>
              <a:t>crowd objects</a:t>
            </a:r>
            <a:endParaRPr lang="en-US" altLang="zh-TW" sz="2800">
              <a:sym typeface="+mn-ea"/>
            </a:endParaRPr>
          </a:p>
          <a:p>
            <a:pPr marL="914400" lvl="1" indent="-457200">
              <a:buFont typeface="Wingdings" panose="05000000000000000000" charset="0"/>
              <a:buChar char="Ø"/>
            </a:pPr>
            <a:r>
              <a:rPr lang="en-US" altLang="zh-TW" sz="2400">
                <a:sym typeface="+mn-ea"/>
              </a:rPr>
              <a:t>non-maximal suppression. See an improvement: Adaptive NMS (arXiv:1904.03629)</a:t>
            </a:r>
            <a:endParaRPr lang="en-US" altLang="zh-TW" sz="2400">
              <a:sym typeface="+mn-ea"/>
            </a:endParaRPr>
          </a:p>
          <a:p>
            <a:pPr marL="457200" indent="-457200">
              <a:buFont typeface="Wingdings" panose="05000000000000000000" charset="0"/>
              <a:buChar char="Ø"/>
            </a:pPr>
            <a:endParaRPr lang="en-US" altLang="zh-TW" sz="2800"/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altLang="zh-TW" sz="2800">
                <a:solidFill>
                  <a:srgbClr val="FF0000"/>
                </a:solidFill>
              </a:rPr>
              <a:t>YOLO is bad when encountering strange aspect ratio</a:t>
            </a:r>
            <a:endParaRPr lang="en-US" altLang="zh-TW" sz="2800"/>
          </a:p>
          <a:p>
            <a:pPr marL="914400" lvl="1" indent="-457200">
              <a:buFont typeface="Wingdings" panose="05000000000000000000" charset="0"/>
              <a:buChar char="Ø"/>
            </a:pPr>
            <a:r>
              <a:rPr lang="en-US" altLang="zh-TW" sz="2400"/>
              <a:t>pre-defined anchors, or anchors learned from data. Go anchor-free (</a:t>
            </a:r>
            <a:r>
              <a:rPr lang="en-US" altLang="zh-TW" sz="2400">
                <a:sym typeface="+mn-ea"/>
              </a:rPr>
              <a:t>arXiv</a:t>
            </a:r>
            <a:r>
              <a:rPr lang="en-US" altLang="zh-TW" sz="2400">
                <a:solidFill>
                  <a:schemeClr val="tx1"/>
                </a:solidFill>
                <a:sym typeface="+mn-ea"/>
              </a:rPr>
              <a:t>:1904.01355)</a:t>
            </a:r>
            <a:r>
              <a:rPr lang="en-US" altLang="zh-TW" sz="2400">
                <a:solidFill>
                  <a:schemeClr val="tx1"/>
                </a:solidFill>
              </a:rPr>
              <a:t>.</a:t>
            </a:r>
            <a:endParaRPr lang="en-US" altLang="zh-TW" sz="2800"/>
          </a:p>
          <a:p>
            <a:pPr marL="457200" indent="-457200">
              <a:buFont typeface="Wingdings" panose="05000000000000000000" charset="0"/>
              <a:buChar char="Ø"/>
            </a:pPr>
            <a:endParaRPr lang="en-US" altLang="zh-TW" sz="2000"/>
          </a:p>
          <a:p>
            <a:pPr marL="457200" indent="-457200">
              <a:buFont typeface="Wingdings" panose="05000000000000000000" charset="0"/>
              <a:buChar char="Ø"/>
            </a:pPr>
            <a:endParaRPr lang="en-US" altLang="zh-TW" sz="200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13955" y="494030"/>
            <a:ext cx="4656455" cy="248475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152765" y="3871595"/>
            <a:ext cx="10674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>
                <a:solidFill>
                  <a:schemeClr val="accent6">
                    <a:lumMod val="75000"/>
                  </a:schemeClr>
                </a:solidFill>
              </a:rPr>
              <a:t>50+ years</a:t>
            </a:r>
            <a:endParaRPr lang="en-US" altLang="zh-TW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標題 6"/>
          <p:cNvSpPr>
            <a:spLocks noGrp="1"/>
          </p:cNvSpPr>
          <p:nvPr/>
        </p:nvSpPr>
        <p:spPr>
          <a:xfrm>
            <a:off x="838835" y="-1524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TW" sz="3600" b="1" dirty="0">
                <a:solidFill>
                  <a:srgbClr val="2E75B6"/>
                </a:solidFill>
                <a:sym typeface="+mn-ea"/>
              </a:rPr>
              <a:t>Security</a:t>
            </a:r>
            <a:endParaRPr kumimoji="1" lang="en-US" altLang="zh-TW" sz="3600" b="1" dirty="0">
              <a:solidFill>
                <a:srgbClr val="2E75B6"/>
              </a:solidFill>
              <a:sym typeface="+mn-ea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6247765" y="707390"/>
            <a:ext cx="585216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sz="2400" i="1" u="sng"/>
              <a:t>CNN (classification) can be fooled, as well as YOLO, and the issues can be even worse.</a:t>
            </a:r>
            <a:endParaRPr lang="en-US" altLang="zh-TW" sz="2400" i="1" u="sng"/>
          </a:p>
          <a:p>
            <a:endParaRPr lang="en-US" altLang="zh-TW" sz="2400" i="1" u="sng"/>
          </a:p>
          <a:p>
            <a:endParaRPr lang="en-US" altLang="zh-TW" sz="2400" i="1" u="sng"/>
          </a:p>
          <a:p>
            <a:endParaRPr lang="en-US" altLang="zh-TW" sz="2400"/>
          </a:p>
          <a:p>
            <a:endParaRPr lang="en-US" altLang="zh-TW" sz="2400"/>
          </a:p>
          <a:p>
            <a:endParaRPr lang="en-US" altLang="zh-TW" sz="2400"/>
          </a:p>
          <a:p>
            <a:endParaRPr lang="en-US" altLang="zh-TW" sz="2400"/>
          </a:p>
          <a:p>
            <a:endParaRPr lang="en-US" altLang="zh-TW" sz="2400"/>
          </a:p>
          <a:p>
            <a:r>
              <a:rPr lang="en-US" altLang="zh-TW" sz="2400"/>
              <a:t>Non-maximal suppression is fooled.</a:t>
            </a:r>
            <a:endParaRPr lang="en-US" altLang="zh-TW" sz="240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25" y="559435"/>
            <a:ext cx="6045835" cy="626618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021320" y="5903595"/>
            <a:ext cx="40786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TW" altLang="en-US">
                <a:solidFill>
                  <a:srgbClr val="C00000"/>
                </a:solidFill>
              </a:rPr>
              <a:t>Daedalus: Breaking Non-Maximum Suppression in Object Detection via Adversarial Examples</a:t>
            </a:r>
            <a:r>
              <a:rPr lang="en-US" altLang="zh-TW">
                <a:solidFill>
                  <a:srgbClr val="C00000"/>
                </a:solidFill>
              </a:rPr>
              <a:t>. arXiv:1902.02067</a:t>
            </a:r>
            <a:endParaRPr lang="en-US" altLang="zh-TW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標題 6"/>
          <p:cNvSpPr>
            <a:spLocks noGrp="1"/>
          </p:cNvSpPr>
          <p:nvPr/>
        </p:nvSpPr>
        <p:spPr>
          <a:xfrm>
            <a:off x="838200" y="-1524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TW" sz="3600" b="1" dirty="0">
                <a:solidFill>
                  <a:srgbClr val="2E75B6"/>
                </a:solidFill>
                <a:sym typeface="+mn-ea"/>
              </a:rPr>
              <a:t>Classification vs detection/recognition</a:t>
            </a:r>
            <a:endParaRPr kumimoji="1" lang="en-US" altLang="zh-TW" sz="3600" b="1" dirty="0">
              <a:solidFill>
                <a:srgbClr val="2E75B6"/>
              </a:solidFill>
              <a:sym typeface="+mn-ea"/>
            </a:endParaRPr>
          </a:p>
        </p:txBody>
      </p:sp>
      <p:pic>
        <p:nvPicPr>
          <p:cNvPr id="2" name="圖片 1" descr="Screenshot from 2019-04-16 11-01-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1230" y="904875"/>
            <a:ext cx="4999990" cy="5047615"/>
          </a:xfrm>
          <a:prstGeom prst="rect">
            <a:avLst/>
          </a:prstGeom>
        </p:spPr>
      </p:pic>
      <p:pic>
        <p:nvPicPr>
          <p:cNvPr id="3" name="圖片 2" descr="Screenshot from 2019-04-16 11-01-58"/>
          <p:cNvPicPr>
            <a:picLocks noChangeAspect="1"/>
          </p:cNvPicPr>
          <p:nvPr/>
        </p:nvPicPr>
        <p:blipFill>
          <a:blip r:embed="rId1"/>
          <a:srcRect l="56096" t="42181" r="19190" b="13587"/>
          <a:stretch>
            <a:fillRect/>
          </a:stretch>
        </p:blipFill>
        <p:spPr>
          <a:xfrm>
            <a:off x="6296025" y="3034030"/>
            <a:ext cx="1235710" cy="2232660"/>
          </a:xfrm>
          <a:prstGeom prst="rect">
            <a:avLst/>
          </a:prstGeom>
        </p:spPr>
      </p:pic>
      <p:pic>
        <p:nvPicPr>
          <p:cNvPr id="4" name="圖片 3" descr="Screenshot from 2019-04-16 11-01-58"/>
          <p:cNvPicPr>
            <a:picLocks noChangeAspect="1"/>
          </p:cNvPicPr>
          <p:nvPr/>
        </p:nvPicPr>
        <p:blipFill>
          <a:blip r:embed="rId1"/>
          <a:srcRect l="32156" t="7963" r="44056" b="63404"/>
          <a:stretch>
            <a:fillRect/>
          </a:stretch>
        </p:blipFill>
        <p:spPr>
          <a:xfrm>
            <a:off x="5099050" y="1307465"/>
            <a:ext cx="1189355" cy="14452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250055" y="1307465"/>
            <a:ext cx="2618740" cy="3408680"/>
          </a:xfrm>
          <a:prstGeom prst="rect">
            <a:avLst/>
          </a:prstGeom>
          <a:noFill/>
          <a:ln w="444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288405" y="3034665"/>
            <a:ext cx="1332865" cy="2232025"/>
          </a:xfrm>
          <a:prstGeom prst="rect">
            <a:avLst/>
          </a:prstGeom>
          <a:noFill/>
          <a:ln w="44450" cmpd="sng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892675" y="3280410"/>
            <a:ext cx="1332865" cy="1985645"/>
          </a:xfrm>
          <a:prstGeom prst="rect">
            <a:avLst/>
          </a:prstGeom>
          <a:noFill/>
          <a:ln w="44450" cmpd="sng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766185" y="3157855"/>
            <a:ext cx="1126490" cy="2108835"/>
          </a:xfrm>
          <a:prstGeom prst="rect">
            <a:avLst/>
          </a:prstGeom>
          <a:noFill/>
          <a:ln w="44450" cmpd="sng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標題 6"/>
          <p:cNvSpPr>
            <a:spLocks noGrp="1"/>
          </p:cNvSpPr>
          <p:nvPr/>
        </p:nvSpPr>
        <p:spPr>
          <a:xfrm>
            <a:off x="838835" y="-1524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TW" sz="3600" b="1" dirty="0">
                <a:solidFill>
                  <a:srgbClr val="2E75B6"/>
                </a:solidFill>
                <a:sym typeface="+mn-ea"/>
              </a:rPr>
              <a:t>Is there anything helpful to improve?</a:t>
            </a:r>
            <a:endParaRPr kumimoji="1" lang="en-US" altLang="zh-TW" sz="3600" b="1" dirty="0">
              <a:solidFill>
                <a:srgbClr val="2E75B6"/>
              </a:solidFill>
              <a:sym typeface="+mn-ea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3258820" y="707390"/>
            <a:ext cx="5674360" cy="6122670"/>
            <a:chOff x="5132" y="1114"/>
            <a:chExt cx="8936" cy="9642"/>
          </a:xfrm>
        </p:grpSpPr>
        <p:pic>
          <p:nvPicPr>
            <p:cNvPr id="2" name="圖片 1" descr="Screenshot from 2019-04-16 11-43-4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132" y="1114"/>
              <a:ext cx="8937" cy="9643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11016" y="1212"/>
              <a:ext cx="2760" cy="888"/>
            </a:xfrm>
            <a:prstGeom prst="rect">
              <a:avLst/>
            </a:prstGeom>
            <a:solidFill>
              <a:srgbClr val="DCEC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標題 6"/>
          <p:cNvSpPr>
            <a:spLocks noGrp="1"/>
          </p:cNvSpPr>
          <p:nvPr/>
        </p:nvSpPr>
        <p:spPr>
          <a:xfrm>
            <a:off x="838200" y="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TW" sz="3600" b="1" dirty="0">
                <a:solidFill>
                  <a:srgbClr val="2E75B6"/>
                </a:solidFill>
                <a:sym typeface="+mn-ea"/>
              </a:rPr>
              <a:t>Darwin's evolution</a:t>
            </a:r>
            <a:endParaRPr kumimoji="1" lang="en-US" altLang="zh-TW" sz="3600" b="1" dirty="0">
              <a:solidFill>
                <a:srgbClr val="2E75B6"/>
              </a:solidFill>
              <a:sym typeface="+mn-ea"/>
            </a:endParaRPr>
          </a:p>
        </p:txBody>
      </p:sp>
      <p:pic>
        <p:nvPicPr>
          <p:cNvPr id="2" name="圖片 1" descr="Screenshot from 2019-04-16 18-05-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5" y="1062355"/>
            <a:ext cx="12179300" cy="367601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9895840" y="6401435"/>
            <a:ext cx="2286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>
                <a:solidFill>
                  <a:srgbClr val="C00000"/>
                </a:solidFill>
              </a:rPr>
              <a:t>arXiv: 1807.05511</a:t>
            </a:r>
            <a:endParaRPr lang="en-US" altLang="zh-TW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標題 6"/>
          <p:cNvSpPr>
            <a:spLocks noGrp="1"/>
          </p:cNvSpPr>
          <p:nvPr/>
        </p:nvSpPr>
        <p:spPr>
          <a:xfrm>
            <a:off x="838200" y="-1524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TW" sz="3600" b="1" dirty="0">
                <a:solidFill>
                  <a:srgbClr val="2E75B6"/>
                </a:solidFill>
                <a:sym typeface="+mn-ea"/>
              </a:rPr>
              <a:t>Common tasks on images</a:t>
            </a:r>
            <a:endParaRPr kumimoji="1" lang="en-US" altLang="zh-TW" sz="3600" b="1" dirty="0">
              <a:solidFill>
                <a:srgbClr val="2E75B6"/>
              </a:solidFill>
              <a:sym typeface="+mn-ea"/>
            </a:endParaRPr>
          </a:p>
        </p:txBody>
      </p:sp>
      <p:pic>
        <p:nvPicPr>
          <p:cNvPr id="2" name="圖片 1" descr="Screenshot from 2019-04-16 11-13-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655" y="1153160"/>
            <a:ext cx="12124055" cy="4345305"/>
          </a:xfrm>
          <a:prstGeom prst="rect">
            <a:avLst/>
          </a:prstGeom>
        </p:spPr>
      </p:pic>
      <p:sp>
        <p:nvSpPr>
          <p:cNvPr id="100" name="文字方塊 99"/>
          <p:cNvSpPr txBox="1"/>
          <p:nvPr/>
        </p:nvSpPr>
        <p:spPr>
          <a:xfrm>
            <a:off x="2077085" y="6407150"/>
            <a:ext cx="100806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C00000"/>
                </a:solidFill>
                <a:ea typeface="SimSun" panose="02010600030101010101" charset="-122"/>
                <a:cs typeface="+mn-lt"/>
              </a:rPr>
              <a:t>https://medium.com/@nikasa1889/the-modern-history-of-object-recognition-infographic-aea18517c318</a:t>
            </a:r>
            <a:endParaRPr lang="en-US" altLang="en-US" b="0">
              <a:solidFill>
                <a:srgbClr val="C00000"/>
              </a:solidFill>
              <a:ea typeface="SimSun" panose="02010600030101010101" charset="-122"/>
              <a:cs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標題 6"/>
          <p:cNvSpPr>
            <a:spLocks noGrp="1"/>
          </p:cNvSpPr>
          <p:nvPr/>
        </p:nvSpPr>
        <p:spPr>
          <a:xfrm>
            <a:off x="838200" y="-1524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TW" sz="3600" b="1" dirty="0">
                <a:solidFill>
                  <a:srgbClr val="2E75B6"/>
                </a:solidFill>
                <a:sym typeface="+mn-ea"/>
              </a:rPr>
              <a:t>Bounding box proposal</a:t>
            </a:r>
            <a:endParaRPr kumimoji="1" lang="en-US" altLang="zh-TW" sz="3600" b="1" dirty="0">
              <a:solidFill>
                <a:srgbClr val="2E75B6"/>
              </a:solidFill>
              <a:sym typeface="+mn-ea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838200" y="828040"/>
            <a:ext cx="55168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sz="2000" i="1"/>
              <a:t>Region of interest, region proposal, box proposal</a:t>
            </a:r>
            <a:endParaRPr lang="en-US" altLang="zh-TW" sz="2000" i="1"/>
          </a:p>
        </p:txBody>
      </p:sp>
      <p:pic>
        <p:nvPicPr>
          <p:cNvPr id="3" name="圖片 2" descr="Screenshot from 2019-04-16 11-01-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5790" y="1712595"/>
            <a:ext cx="4999990" cy="50476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04135" y="2145665"/>
            <a:ext cx="2618740" cy="3408680"/>
          </a:xfrm>
          <a:prstGeom prst="rect">
            <a:avLst/>
          </a:prstGeom>
          <a:noFill/>
          <a:ln w="44450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cxnSp>
        <p:nvCxnSpPr>
          <p:cNvPr id="6" name="直線單箭頭接點 5"/>
          <p:cNvCxnSpPr/>
          <p:nvPr/>
        </p:nvCxnSpPr>
        <p:spPr>
          <a:xfrm flipH="1">
            <a:off x="5227320" y="1394460"/>
            <a:ext cx="2331720" cy="123444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7559040" y="1104900"/>
            <a:ext cx="20186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sz="2400">
                <a:solidFill>
                  <a:schemeClr val="accent1"/>
                </a:solidFill>
              </a:rPr>
              <a:t>Ground truth</a:t>
            </a:r>
            <a:endParaRPr lang="en-US" altLang="zh-TW" sz="2400">
              <a:solidFill>
                <a:schemeClr val="accen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72410" y="2068830"/>
            <a:ext cx="2607945" cy="3561715"/>
          </a:xfrm>
          <a:prstGeom prst="rect">
            <a:avLst/>
          </a:prstGeom>
          <a:noFill/>
          <a:ln w="444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 flipH="1">
            <a:off x="5380355" y="2811780"/>
            <a:ext cx="2331720" cy="123444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7712075" y="2522220"/>
            <a:ext cx="36417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sz="2400">
                <a:solidFill>
                  <a:srgbClr val="FF0000"/>
                </a:solidFill>
              </a:rPr>
              <a:t>Proposed bounding box</a:t>
            </a:r>
            <a:endParaRPr lang="en-US" altLang="zh-TW" sz="240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559040" y="4046220"/>
            <a:ext cx="4419600" cy="230695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en-US" altLang="zh-TW" sz="2400" b="1" u="sng">
                <a:solidFill>
                  <a:schemeClr val="bg1"/>
                </a:solidFill>
              </a:rPr>
              <a:t>5 parameters</a:t>
            </a:r>
            <a:endParaRPr lang="en-US" altLang="zh-TW" sz="24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TW" sz="2400">
                <a:solidFill>
                  <a:schemeClr val="bg1"/>
                </a:solidFill>
              </a:rPr>
              <a:t>w, h</a:t>
            </a:r>
            <a:endParaRPr lang="en-US" altLang="zh-TW" sz="24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TW" sz="2400">
                <a:solidFill>
                  <a:schemeClr val="bg1"/>
                </a:solidFill>
              </a:rPr>
              <a:t>x, y</a:t>
            </a:r>
            <a:endParaRPr lang="en-US" altLang="zh-TW" sz="24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TW" sz="2400">
                <a:solidFill>
                  <a:schemeClr val="bg1"/>
                </a:solidFill>
              </a:rPr>
              <a:t>confidence score: how likely it contains an object &amp; accuracy of the box</a:t>
            </a:r>
            <a:endParaRPr lang="en-US" altLang="zh-TW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1" grpId="0"/>
      <p:bldP spid="12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標題 6"/>
          <p:cNvSpPr>
            <a:spLocks noGrp="1"/>
          </p:cNvSpPr>
          <p:nvPr/>
        </p:nvSpPr>
        <p:spPr>
          <a:xfrm>
            <a:off x="838200" y="-1524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TW" sz="3600" b="1" dirty="0">
                <a:solidFill>
                  <a:srgbClr val="2E75B6"/>
                </a:solidFill>
                <a:sym typeface="+mn-ea"/>
              </a:rPr>
              <a:t>How good: Intersection over Union (IOU)</a:t>
            </a:r>
            <a:endParaRPr kumimoji="1" lang="en-US" altLang="zh-TW" sz="3600" b="1" dirty="0">
              <a:solidFill>
                <a:srgbClr val="2E75B6"/>
              </a:solidFill>
              <a:sym typeface="+mn-ea"/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2865120" y="1200785"/>
            <a:ext cx="5029200" cy="4973320"/>
            <a:chOff x="1344" y="1843"/>
            <a:chExt cx="7920" cy="7832"/>
          </a:xfrm>
        </p:grpSpPr>
        <p:cxnSp>
          <p:nvCxnSpPr>
            <p:cNvPr id="4" name="直線接點 3"/>
            <p:cNvCxnSpPr/>
            <p:nvPr/>
          </p:nvCxnSpPr>
          <p:spPr>
            <a:xfrm>
              <a:off x="1344" y="5676"/>
              <a:ext cx="7920" cy="48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矩形 4"/>
            <p:cNvSpPr/>
            <p:nvPr/>
          </p:nvSpPr>
          <p:spPr>
            <a:xfrm>
              <a:off x="4893" y="1843"/>
              <a:ext cx="2468" cy="3016"/>
            </a:xfrm>
            <a:prstGeom prst="rect">
              <a:avLst/>
            </a:prstGeom>
            <a:noFill/>
            <a:ln w="44450" cmpd="sng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6077" y="2379"/>
              <a:ext cx="2468" cy="3016"/>
            </a:xfrm>
            <a:prstGeom prst="rect">
              <a:avLst/>
            </a:prstGeom>
            <a:noFill/>
            <a:ln w="44450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6096" y="2388"/>
              <a:ext cx="1264" cy="247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74" y="6123"/>
              <a:ext cx="2468" cy="30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44450" cmpd="sng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058" y="6659"/>
              <a:ext cx="2468" cy="30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44450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4874" y="6123"/>
              <a:ext cx="2468" cy="3016"/>
            </a:xfrm>
            <a:prstGeom prst="rect">
              <a:avLst/>
            </a:prstGeom>
            <a:noFill/>
            <a:ln w="44450" cmpd="sng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1344" y="4573"/>
              <a:ext cx="3572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TW" sz="2800" b="1"/>
                <a:t>Overlap Area</a:t>
              </a:r>
              <a:endParaRPr lang="en-US" altLang="zh-TW" sz="2800" b="1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1344" y="5837"/>
              <a:ext cx="3572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TW" sz="2800" b="1"/>
                <a:t>Union Area</a:t>
              </a:r>
              <a:endParaRPr lang="en-US" altLang="zh-TW" sz="2800" b="1"/>
            </a:p>
          </p:txBody>
        </p:sp>
      </p:grpSp>
      <p:sp>
        <p:nvSpPr>
          <p:cNvPr id="17" name="文字方塊 16"/>
          <p:cNvSpPr txBox="1"/>
          <p:nvPr/>
        </p:nvSpPr>
        <p:spPr>
          <a:xfrm>
            <a:off x="1143635" y="3273425"/>
            <a:ext cx="138747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kumimoji="1" lang="en-US" altLang="zh-TW" sz="3600" b="1" dirty="0">
                <a:solidFill>
                  <a:srgbClr val="2E75B6"/>
                </a:solidFill>
                <a:sym typeface="+mn-ea"/>
              </a:rPr>
              <a:t>IOU   =</a:t>
            </a:r>
            <a:endParaRPr kumimoji="1" lang="en-US" altLang="zh-TW" sz="3600" b="1" dirty="0">
              <a:solidFill>
                <a:srgbClr val="2E75B6"/>
              </a:solidFill>
              <a:sym typeface="+mn-ea"/>
            </a:endParaRPr>
          </a:p>
        </p:txBody>
      </p:sp>
      <p:grpSp>
        <p:nvGrpSpPr>
          <p:cNvPr id="25" name="群組 24"/>
          <p:cNvGrpSpPr/>
          <p:nvPr/>
        </p:nvGrpSpPr>
        <p:grpSpPr>
          <a:xfrm>
            <a:off x="8747760" y="2934970"/>
            <a:ext cx="3352800" cy="3239135"/>
            <a:chOff x="13872" y="1775"/>
            <a:chExt cx="5280" cy="5101"/>
          </a:xfrm>
        </p:grpSpPr>
        <p:sp>
          <p:nvSpPr>
            <p:cNvPr id="24" name="圓角矩形 23"/>
            <p:cNvSpPr/>
            <p:nvPr/>
          </p:nvSpPr>
          <p:spPr>
            <a:xfrm>
              <a:off x="13872" y="1775"/>
              <a:ext cx="5280" cy="510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14472" y="3296"/>
              <a:ext cx="846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TW" sz="3600"/>
                <a:t>0:</a:t>
              </a:r>
              <a:endParaRPr lang="en-US" altLang="zh-TW" sz="36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5696" y="3132"/>
              <a:ext cx="1176" cy="1344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7264" y="3132"/>
              <a:ext cx="1176" cy="134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14472" y="5319"/>
              <a:ext cx="846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TW" sz="3600"/>
                <a:t>1:</a:t>
              </a:r>
              <a:endParaRPr lang="en-US" altLang="zh-TW" sz="3600"/>
            </a:p>
          </p:txBody>
        </p:sp>
        <p:sp>
          <p:nvSpPr>
            <p:cNvPr id="22" name="矩形 21"/>
            <p:cNvSpPr/>
            <p:nvPr/>
          </p:nvSpPr>
          <p:spPr>
            <a:xfrm>
              <a:off x="16496" y="5155"/>
              <a:ext cx="1176" cy="1344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6496" y="5155"/>
              <a:ext cx="1176" cy="1344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/>
            </a:p>
          </p:txBody>
        </p:sp>
      </p:grpSp>
      <p:sp>
        <p:nvSpPr>
          <p:cNvPr id="26" name="文字方塊 25"/>
          <p:cNvSpPr txBox="1"/>
          <p:nvPr/>
        </p:nvSpPr>
        <p:spPr>
          <a:xfrm>
            <a:off x="9456420" y="2934970"/>
            <a:ext cx="1935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TW" sz="2800">
                <a:solidFill>
                  <a:schemeClr val="accent6">
                    <a:lumMod val="50000"/>
                  </a:schemeClr>
                </a:solidFill>
              </a:rPr>
              <a:t>Examples</a:t>
            </a:r>
            <a:endParaRPr lang="en-US" altLang="zh-TW" sz="280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標題 6"/>
          <p:cNvSpPr>
            <a:spLocks noGrp="1"/>
          </p:cNvSpPr>
          <p:nvPr/>
        </p:nvSpPr>
        <p:spPr>
          <a:xfrm>
            <a:off x="838200" y="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TW" sz="3600" b="1" dirty="0">
                <a:solidFill>
                  <a:srgbClr val="2E75B6"/>
                </a:solidFill>
                <a:sym typeface="+mn-ea"/>
              </a:rPr>
              <a:t>Outlines</a:t>
            </a:r>
            <a:endParaRPr kumimoji="1" lang="en-US" altLang="zh-TW" sz="3600" b="1" dirty="0">
              <a:solidFill>
                <a:srgbClr val="2E75B6"/>
              </a:solidFill>
              <a:sym typeface="+mn-ea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838200" y="1330325"/>
            <a:ext cx="10212070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en-US" altLang="zh-TW" sz="3200" b="1">
                <a:solidFill>
                  <a:schemeClr val="bg1">
                    <a:lumMod val="95000"/>
                  </a:schemeClr>
                </a:solidFill>
              </a:rPr>
              <a:t>Concepts in object detection</a:t>
            </a:r>
            <a:endParaRPr lang="en-US" altLang="zh-TW" sz="3200" b="1">
              <a:solidFill>
                <a:schemeClr val="accent1"/>
              </a:solidFill>
            </a:endParaRPr>
          </a:p>
          <a:p>
            <a:pPr marL="457200" indent="-457200">
              <a:buFont typeface="Wingdings" panose="05000000000000000000" charset="0"/>
              <a:buChar char="Ø"/>
            </a:pPr>
            <a:endParaRPr lang="en-US" altLang="zh-TW" sz="3200" b="1">
              <a:solidFill>
                <a:schemeClr val="accent1"/>
              </a:solidFill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altLang="zh-TW" sz="3200" b="1">
                <a:solidFill>
                  <a:schemeClr val="accent1"/>
                </a:solidFill>
                <a:sym typeface="+mn-ea"/>
              </a:rPr>
              <a:t>A brief history of object detection</a:t>
            </a:r>
            <a:endParaRPr lang="en-US" altLang="zh-TW" sz="3200" b="1">
              <a:solidFill>
                <a:schemeClr val="accent1"/>
              </a:solidFill>
            </a:endParaRPr>
          </a:p>
          <a:p>
            <a:pPr marL="457200" indent="-457200">
              <a:buFont typeface="Wingdings" panose="05000000000000000000" charset="0"/>
              <a:buChar char="Ø"/>
            </a:pPr>
            <a:endParaRPr lang="en-US" altLang="zh-TW" sz="3200" b="1">
              <a:solidFill>
                <a:schemeClr val="accent1"/>
              </a:solidFill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altLang="zh-TW" sz="3200" b="1">
                <a:solidFill>
                  <a:schemeClr val="bg1">
                    <a:lumMod val="95000"/>
                  </a:schemeClr>
                </a:solidFill>
              </a:rPr>
              <a:t>YOLO</a:t>
            </a:r>
            <a:endParaRPr lang="en-US" altLang="zh-TW" sz="3200">
              <a:solidFill>
                <a:schemeClr val="bg1">
                  <a:lumMod val="95000"/>
                </a:schemeClr>
              </a:solidFill>
            </a:endParaRPr>
          </a:p>
          <a:p>
            <a:pPr lvl="2" indent="-457200">
              <a:buFont typeface="Wingdings" panose="05000000000000000000" charset="0"/>
              <a:buChar char="Ø"/>
            </a:pPr>
            <a:r>
              <a:rPr lang="en-US" altLang="zh-TW" sz="2800">
                <a:solidFill>
                  <a:schemeClr val="bg1">
                    <a:lumMod val="95000"/>
                  </a:schemeClr>
                </a:solidFill>
              </a:rPr>
              <a:t>design</a:t>
            </a:r>
            <a:endParaRPr lang="en-US" altLang="zh-TW" sz="2800">
              <a:solidFill>
                <a:schemeClr val="bg1">
                  <a:lumMod val="95000"/>
                </a:schemeClr>
              </a:solidFill>
            </a:endParaRPr>
          </a:p>
          <a:p>
            <a:pPr lvl="2" indent="-457200">
              <a:buFont typeface="Wingdings" panose="05000000000000000000" charset="0"/>
              <a:buChar char="Ø"/>
            </a:pPr>
            <a:r>
              <a:rPr lang="en-US" altLang="zh-TW" sz="2800">
                <a:solidFill>
                  <a:schemeClr val="bg1">
                    <a:lumMod val="95000"/>
                  </a:schemeClr>
                </a:solidFill>
              </a:rPr>
              <a:t>loss function</a:t>
            </a:r>
            <a:endParaRPr lang="en-US" altLang="zh-TW" sz="2800">
              <a:solidFill>
                <a:schemeClr val="bg1">
                  <a:lumMod val="95000"/>
                </a:schemeClr>
              </a:solidFill>
            </a:endParaRPr>
          </a:p>
          <a:p>
            <a:pPr lvl="2" indent="-457200">
              <a:buFont typeface="Wingdings" panose="05000000000000000000" charset="0"/>
              <a:buChar char="Ø"/>
            </a:pPr>
            <a:r>
              <a:rPr lang="en-US" altLang="zh-TW" sz="2800">
                <a:solidFill>
                  <a:schemeClr val="bg1">
                    <a:lumMod val="95000"/>
                  </a:schemeClr>
                </a:solidFill>
              </a:rPr>
              <a:t>training</a:t>
            </a:r>
            <a:endParaRPr lang="en-US" altLang="zh-TW" sz="2800">
              <a:solidFill>
                <a:schemeClr val="bg1">
                  <a:lumMod val="95000"/>
                </a:schemeClr>
              </a:solidFill>
            </a:endParaRPr>
          </a:p>
          <a:p>
            <a:pPr lvl="2" indent="-457200">
              <a:buFont typeface="Wingdings" panose="05000000000000000000" charset="0"/>
              <a:buChar char="Ø"/>
            </a:pPr>
            <a:r>
              <a:rPr lang="en-US" altLang="zh-TW" sz="2800">
                <a:solidFill>
                  <a:schemeClr val="bg1">
                    <a:lumMod val="95000"/>
                  </a:schemeClr>
                </a:solidFill>
                <a:sym typeface="+mn-ea"/>
              </a:rPr>
              <a:t>weaknesses</a:t>
            </a:r>
            <a:endParaRPr lang="en-US" altLang="zh-TW" sz="2800">
              <a:solidFill>
                <a:schemeClr val="bg1">
                  <a:lumMod val="9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標題 6"/>
          <p:cNvSpPr>
            <a:spLocks noGrp="1"/>
          </p:cNvSpPr>
          <p:nvPr/>
        </p:nvSpPr>
        <p:spPr>
          <a:xfrm>
            <a:off x="838200" y="-1524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3600" b="1">
                <a:solidFill>
                  <a:schemeClr val="accent1"/>
                </a:solidFill>
                <a:sym typeface="+mn-ea"/>
              </a:rPr>
              <a:t>A brief history of object detection</a:t>
            </a:r>
            <a:endParaRPr kumimoji="1" lang="en-US" altLang="zh-TW" sz="3600" b="1" dirty="0">
              <a:solidFill>
                <a:srgbClr val="2E75B6"/>
              </a:solidFill>
              <a:sym typeface="+mn-ea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3258820" y="707390"/>
            <a:ext cx="5674360" cy="6122670"/>
            <a:chOff x="5132" y="1114"/>
            <a:chExt cx="8936" cy="9642"/>
          </a:xfrm>
        </p:grpSpPr>
        <p:pic>
          <p:nvPicPr>
            <p:cNvPr id="2" name="圖片 1" descr="Screenshot from 2019-04-16 11-43-4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132" y="1114"/>
              <a:ext cx="8937" cy="9643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11016" y="1212"/>
              <a:ext cx="2760" cy="888"/>
            </a:xfrm>
            <a:prstGeom prst="rect">
              <a:avLst/>
            </a:prstGeom>
            <a:solidFill>
              <a:srgbClr val="DCEC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/>
            </a:p>
          </p:txBody>
        </p:sp>
      </p:grpSp>
      <p:sp>
        <p:nvSpPr>
          <p:cNvPr id="6" name="文字方塊 5"/>
          <p:cNvSpPr txBox="1"/>
          <p:nvPr/>
        </p:nvSpPr>
        <p:spPr>
          <a:xfrm>
            <a:off x="9372600" y="6462395"/>
            <a:ext cx="2559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>
                <a:solidFill>
                  <a:srgbClr val="C00000"/>
                </a:solidFill>
              </a:rPr>
              <a:t>https://stats385.github.io</a:t>
            </a:r>
            <a:endParaRPr lang="en-US" altLang="zh-TW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標題 6"/>
          <p:cNvSpPr>
            <a:spLocks noGrp="1"/>
          </p:cNvSpPr>
          <p:nvPr/>
        </p:nvSpPr>
        <p:spPr>
          <a:xfrm>
            <a:off x="838200" y="-1524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3600" b="1">
                <a:solidFill>
                  <a:schemeClr val="accent1"/>
                </a:solidFill>
                <a:sym typeface="+mn-ea"/>
              </a:rPr>
              <a:t>A brief history of object detection</a:t>
            </a:r>
            <a:endParaRPr kumimoji="1" lang="en-US" altLang="zh-TW" sz="3600" b="1" dirty="0">
              <a:solidFill>
                <a:srgbClr val="2E75B6"/>
              </a:solidFill>
              <a:sym typeface="+mn-ea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051560" y="1074420"/>
            <a:ext cx="985964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en-US" altLang="zh-TW" sz="2800"/>
              <a:t>Before CNN, people use handcrafted features to locate and classify objects. (not too bad)</a:t>
            </a:r>
            <a:endParaRPr lang="en-US" altLang="zh-TW" sz="2800"/>
          </a:p>
          <a:p>
            <a:pPr marL="457200" indent="-457200">
              <a:buFont typeface="Wingdings" panose="05000000000000000000" charset="0"/>
              <a:buChar char="Ø"/>
            </a:pPr>
            <a:endParaRPr lang="en-US" altLang="zh-TW" sz="2800"/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altLang="zh-TW" sz="2800"/>
              <a:t>CNN boosts the accuracy of classification</a:t>
            </a:r>
            <a:endParaRPr lang="en-US" altLang="zh-TW" sz="2800"/>
          </a:p>
        </p:txBody>
      </p:sp>
      <p:pic>
        <p:nvPicPr>
          <p:cNvPr id="3" name="圖片 2" descr="Screenshot from 2019-04-16 11-52-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2055" y="2889250"/>
            <a:ext cx="7019290" cy="393446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8402955" y="4168140"/>
            <a:ext cx="10883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/>
              <a:t>ImageNet</a:t>
            </a:r>
            <a:endParaRPr lang="en-US" altLang="zh-TW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5483</Words>
  <Application>WPS Presentation</Application>
  <PresentationFormat>宽屏</PresentationFormat>
  <Paragraphs>354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2" baseType="lpstr">
      <vt:lpstr>Arial</vt:lpstr>
      <vt:lpstr>新細明體</vt:lpstr>
      <vt:lpstr>Wingdings</vt:lpstr>
      <vt:lpstr>Wingdings</vt:lpstr>
      <vt:lpstr>SimSun</vt:lpstr>
      <vt:lpstr>Calibri Light</vt:lpstr>
      <vt:lpstr>Calibri</vt:lpstr>
      <vt:lpstr>Microsoft YaHei</vt:lpstr>
      <vt:lpstr>Arial Unicode MS</vt:lpstr>
      <vt:lpstr>新細明體</vt:lpstr>
      <vt:lpstr>Office 佈景主題</vt:lpstr>
      <vt:lpstr>You Only Look Once  ways to design a detector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Coretronic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feng.wang</dc:creator>
  <cp:lastModifiedBy>feng.wang</cp:lastModifiedBy>
  <cp:revision>165</cp:revision>
  <dcterms:created xsi:type="dcterms:W3CDTF">2019-04-16T02:40:00Z</dcterms:created>
  <dcterms:modified xsi:type="dcterms:W3CDTF">2019-04-17T03:27:59Z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1028-10.8.2.6633</vt:lpwstr>
  </property>
</Properties>
</file>