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3"/>
    <p:sldId id="258" r:id="rId4"/>
    <p:sldId id="259" r:id="rId5"/>
    <p:sldId id="260" r:id="rId6"/>
    <p:sldId id="261" r:id="rId7"/>
    <p:sldId id="262" r:id="rId9"/>
    <p:sldId id="271" r:id="rId10"/>
    <p:sldId id="264" r:id="rId11"/>
    <p:sldId id="265" r:id="rId12"/>
    <p:sldId id="263" r:id="rId13"/>
    <p:sldId id="267" r:id="rId14"/>
    <p:sldId id="266" r:id="rId15"/>
    <p:sldId id="268" r:id="rId16"/>
    <p:sldId id="269" r:id="rId17"/>
    <p:sldId id="270" r:id="rId18"/>
  </p:sldIdLst>
  <p:sldSz cx="12192000" cy="6858000"/>
  <p:notesSz cx="7103745" cy="1023429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C64"/>
    <a:srgbClr val="B5D1E5"/>
    <a:srgbClr val="53B1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6967E-542D-46BB-99C2-28920E914199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37628-B820-42EF-A241-CE9D2C9CD08B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  <a:p>
            <a:pPr lvl="1"/>
            <a:r>
              <a:rPr kumimoji="1" lang="zh-TW" altLang="en-US"/>
              <a:t>第二層</a:t>
            </a:r>
            <a:endParaRPr kumimoji="1" lang="zh-TW" altLang="en-US"/>
          </a:p>
          <a:p>
            <a:pPr lvl="2"/>
            <a:r>
              <a:rPr kumimoji="1" lang="zh-TW" altLang="en-US"/>
              <a:t>第三層</a:t>
            </a:r>
            <a:endParaRPr kumimoji="1" lang="zh-TW" altLang="en-US"/>
          </a:p>
          <a:p>
            <a:pPr lvl="3"/>
            <a:r>
              <a:rPr kumimoji="1" lang="zh-TW" altLang="en-US"/>
              <a:t>第四層</a:t>
            </a:r>
            <a:endParaRPr kumimoji="1" lang="zh-TW" altLang="en-US"/>
          </a:p>
          <a:p>
            <a:pPr lvl="4"/>
            <a:r>
              <a:rPr kumimoji="1" lang="zh-TW" altLang="en-US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  <a:p>
            <a:pPr lvl="1"/>
            <a:r>
              <a:rPr kumimoji="1" lang="zh-TW" altLang="en-US"/>
              <a:t>第二層</a:t>
            </a:r>
            <a:endParaRPr kumimoji="1" lang="zh-TW" altLang="en-US"/>
          </a:p>
          <a:p>
            <a:pPr lvl="2"/>
            <a:r>
              <a:rPr kumimoji="1" lang="zh-TW" altLang="en-US"/>
              <a:t>第三層</a:t>
            </a:r>
            <a:endParaRPr kumimoji="1" lang="zh-TW" altLang="en-US"/>
          </a:p>
          <a:p>
            <a:pPr lvl="3"/>
            <a:r>
              <a:rPr kumimoji="1" lang="zh-TW" altLang="en-US"/>
              <a:t>第四層</a:t>
            </a:r>
            <a:endParaRPr kumimoji="1" lang="zh-TW" altLang="en-US"/>
          </a:p>
          <a:p>
            <a:pPr lvl="4"/>
            <a:r>
              <a:rPr kumimoji="1" lang="zh-TW" altLang="en-US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  <a:p>
            <a:pPr lvl="1"/>
            <a:r>
              <a:rPr kumimoji="1" lang="zh-TW" altLang="en-US"/>
              <a:t>第二層</a:t>
            </a:r>
            <a:endParaRPr kumimoji="1" lang="zh-TW" altLang="en-US"/>
          </a:p>
          <a:p>
            <a:pPr lvl="2"/>
            <a:r>
              <a:rPr kumimoji="1" lang="zh-TW" altLang="en-US"/>
              <a:t>第三層</a:t>
            </a:r>
            <a:endParaRPr kumimoji="1" lang="zh-TW" altLang="en-US"/>
          </a:p>
          <a:p>
            <a:pPr lvl="3"/>
            <a:r>
              <a:rPr kumimoji="1" lang="zh-TW" altLang="en-US"/>
              <a:t>第四層</a:t>
            </a:r>
            <a:endParaRPr kumimoji="1" lang="zh-TW" altLang="en-US"/>
          </a:p>
          <a:p>
            <a:pPr lvl="4"/>
            <a:r>
              <a:rPr kumimoji="1" lang="zh-TW" altLang="en-US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  <a:p>
            <a:pPr lvl="1"/>
            <a:r>
              <a:rPr kumimoji="1" lang="zh-TW" altLang="en-US"/>
              <a:t>第二層</a:t>
            </a:r>
            <a:endParaRPr kumimoji="1" lang="zh-TW" altLang="en-US"/>
          </a:p>
          <a:p>
            <a:pPr lvl="2"/>
            <a:r>
              <a:rPr kumimoji="1" lang="zh-TW" altLang="en-US"/>
              <a:t>第三層</a:t>
            </a:r>
            <a:endParaRPr kumimoji="1" lang="zh-TW" altLang="en-US"/>
          </a:p>
          <a:p>
            <a:pPr lvl="3"/>
            <a:r>
              <a:rPr kumimoji="1" lang="zh-TW" altLang="en-US"/>
              <a:t>第四層</a:t>
            </a:r>
            <a:endParaRPr kumimoji="1" lang="zh-TW" altLang="en-US"/>
          </a:p>
          <a:p>
            <a:pPr lvl="4"/>
            <a:r>
              <a:rPr kumimoji="1" lang="zh-TW" altLang="en-US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  <a:p>
            <a:pPr lvl="1"/>
            <a:r>
              <a:rPr kumimoji="1" lang="zh-TW" altLang="en-US"/>
              <a:t>第二層</a:t>
            </a:r>
            <a:endParaRPr kumimoji="1" lang="zh-TW" altLang="en-US"/>
          </a:p>
          <a:p>
            <a:pPr lvl="2"/>
            <a:r>
              <a:rPr kumimoji="1" lang="zh-TW" altLang="en-US"/>
              <a:t>第三層</a:t>
            </a:r>
            <a:endParaRPr kumimoji="1" lang="zh-TW" altLang="en-US"/>
          </a:p>
          <a:p>
            <a:pPr lvl="3"/>
            <a:r>
              <a:rPr kumimoji="1" lang="zh-TW" altLang="en-US"/>
              <a:t>第四層</a:t>
            </a:r>
            <a:endParaRPr kumimoji="1" lang="zh-TW" altLang="en-US"/>
          </a:p>
          <a:p>
            <a:pPr lvl="4"/>
            <a:r>
              <a:rPr kumimoji="1" lang="zh-TW" altLang="en-US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  <a:p>
            <a:pPr lvl="1"/>
            <a:r>
              <a:rPr kumimoji="1" lang="zh-TW" altLang="en-US"/>
              <a:t>第二層</a:t>
            </a:r>
            <a:endParaRPr kumimoji="1" lang="zh-TW" altLang="en-US"/>
          </a:p>
          <a:p>
            <a:pPr lvl="2"/>
            <a:r>
              <a:rPr kumimoji="1" lang="zh-TW" altLang="en-US"/>
              <a:t>第三層</a:t>
            </a:r>
            <a:endParaRPr kumimoji="1" lang="zh-TW" altLang="en-US"/>
          </a:p>
          <a:p>
            <a:pPr lvl="3"/>
            <a:r>
              <a:rPr kumimoji="1" lang="zh-TW" altLang="en-US"/>
              <a:t>第四層</a:t>
            </a:r>
            <a:endParaRPr kumimoji="1" lang="zh-TW" altLang="en-US"/>
          </a:p>
          <a:p>
            <a:pPr lvl="4"/>
            <a:r>
              <a:rPr kumimoji="1" lang="zh-TW" altLang="en-US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  <a:p>
            <a:pPr lvl="1"/>
            <a:r>
              <a:rPr kumimoji="1" lang="zh-TW" altLang="en-US"/>
              <a:t>第二層</a:t>
            </a:r>
            <a:endParaRPr kumimoji="1" lang="zh-TW" altLang="en-US"/>
          </a:p>
          <a:p>
            <a:pPr lvl="2"/>
            <a:r>
              <a:rPr kumimoji="1" lang="zh-TW" altLang="en-US"/>
              <a:t>第三層</a:t>
            </a:r>
            <a:endParaRPr kumimoji="1" lang="zh-TW" altLang="en-US"/>
          </a:p>
          <a:p>
            <a:pPr lvl="3"/>
            <a:r>
              <a:rPr kumimoji="1" lang="zh-TW" altLang="en-US"/>
              <a:t>第四層</a:t>
            </a:r>
            <a:endParaRPr kumimoji="1" lang="zh-TW" altLang="en-US"/>
          </a:p>
          <a:p>
            <a:pPr lvl="4"/>
            <a:r>
              <a:rPr kumimoji="1" lang="zh-TW" altLang="en-US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  <a:p>
            <a:pPr lvl="1"/>
            <a:r>
              <a:rPr kumimoji="1" lang="zh-TW" altLang="en-US"/>
              <a:t>第二層</a:t>
            </a:r>
            <a:endParaRPr kumimoji="1" lang="zh-TW" altLang="en-US"/>
          </a:p>
          <a:p>
            <a:pPr lvl="2"/>
            <a:r>
              <a:rPr kumimoji="1" lang="zh-TW" altLang="en-US"/>
              <a:t>第三層</a:t>
            </a:r>
            <a:endParaRPr kumimoji="1" lang="zh-TW" altLang="en-US"/>
          </a:p>
          <a:p>
            <a:pPr lvl="3"/>
            <a:r>
              <a:rPr kumimoji="1" lang="zh-TW" altLang="en-US"/>
              <a:t>第四層</a:t>
            </a:r>
            <a:endParaRPr kumimoji="1" lang="zh-TW" altLang="en-US"/>
          </a:p>
          <a:p>
            <a:pPr lvl="4"/>
            <a:r>
              <a:rPr kumimoji="1" lang="zh-TW" altLang="en-US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  <a:p>
            <a:pPr lvl="1"/>
            <a:r>
              <a:rPr kumimoji="1" lang="zh-TW" altLang="en-US"/>
              <a:t>第二層</a:t>
            </a:r>
            <a:endParaRPr kumimoji="1" lang="zh-TW" altLang="en-US"/>
          </a:p>
          <a:p>
            <a:pPr lvl="2"/>
            <a:r>
              <a:rPr kumimoji="1" lang="zh-TW" altLang="en-US"/>
              <a:t>第三層</a:t>
            </a:r>
            <a:endParaRPr kumimoji="1" lang="zh-TW" altLang="en-US"/>
          </a:p>
          <a:p>
            <a:pPr lvl="3"/>
            <a:r>
              <a:rPr kumimoji="1" lang="zh-TW" altLang="en-US"/>
              <a:t>第四層</a:t>
            </a:r>
            <a:endParaRPr kumimoji="1" lang="zh-TW" altLang="en-US"/>
          </a:p>
          <a:p>
            <a:pPr lvl="4"/>
            <a:r>
              <a:rPr kumimoji="1" lang="zh-TW" altLang="en-US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0C758-416E-ED4C-84FC-1E0150FF688E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92B32-5044-E544-AEFB-C5E026D686A6}" type="slidenum">
              <a:rPr kumimoji="1" lang="zh-TW" altLang="en-US" smtClean="0"/>
            </a:fld>
            <a:endParaRPr kumimoji="1"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emf"/><Relationship Id="rId1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3176270"/>
          </a:xfrm>
        </p:spPr>
        <p:txBody>
          <a:bodyPr anchor="ctr">
            <a:normAutofit/>
          </a:bodyPr>
          <a:lstStyle/>
          <a:p>
            <a:r>
              <a:rPr kumimoji="1" lang="en-US" altLang="zh-TW" b="1" dirty="0">
                <a:solidFill>
                  <a:schemeClr val="accent5">
                    <a:lumMod val="75000"/>
                  </a:schemeClr>
                </a:solidFill>
              </a:rPr>
              <a:t>SSD: single shot detector</a:t>
            </a:r>
            <a:endParaRPr kumimoji="1" lang="en-US" altLang="zh-TW" sz="4400" b="1" i="1" dirty="0">
              <a:solidFill>
                <a:srgbClr val="FF00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387850"/>
            <a:ext cx="9144000" cy="1655762"/>
          </a:xfrm>
        </p:spPr>
        <p:txBody>
          <a:bodyPr>
            <a:noAutofit/>
          </a:bodyPr>
          <a:lstStyle/>
          <a:p>
            <a:r>
              <a:rPr kumimoji="1" lang="en-US" altLang="zh-TW" sz="3200" b="1" dirty="0"/>
              <a:t>Feng Wang</a:t>
            </a:r>
            <a:endParaRPr kumimoji="1" lang="en-US" altLang="zh-TW" sz="3200" b="1" dirty="0"/>
          </a:p>
          <a:p>
            <a:endParaRPr kumimoji="1" lang="en-US" altLang="zh-TW" sz="2800" b="1" dirty="0"/>
          </a:p>
          <a:p>
            <a:r>
              <a:rPr kumimoji="1" lang="en-US" altLang="zh-TW" sz="2000" b="1" dirty="0"/>
              <a:t>AIRD, </a:t>
            </a:r>
            <a:r>
              <a:rPr kumimoji="1" lang="en-US" altLang="zh-TW" sz="2000" b="1" dirty="0" err="1"/>
              <a:t>Coretronic</a:t>
            </a:r>
            <a:r>
              <a:rPr kumimoji="1" lang="en-US" altLang="zh-TW" sz="2000" b="1" dirty="0"/>
              <a:t> Co.</a:t>
            </a:r>
            <a:endParaRPr kumimoji="1" lang="en-US" altLang="zh-TW" sz="2000" b="1" dirty="0"/>
          </a:p>
          <a:p>
            <a:r>
              <a:rPr kumimoji="1" lang="en-US" altLang="zh-TW" sz="2000" dirty="0"/>
              <a:t>May 03, 2019</a:t>
            </a:r>
            <a:endParaRPr kumimoji="1" lang="en-US" altLang="zh-TW" sz="2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7035800" y="6182360"/>
            <a:ext cx="51454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kumimoji="1" lang="en-US" altLang="zh-TW" b="1" dirty="0">
                <a:solidFill>
                  <a:srgbClr val="2E75B6"/>
                </a:solidFill>
                <a:sym typeface="+mn-ea"/>
              </a:rPr>
              <a:t>The slides and a list of references can be found from</a:t>
            </a:r>
            <a:endParaRPr kumimoji="1" lang="en-US" altLang="zh-TW" b="1" dirty="0">
              <a:solidFill>
                <a:srgbClr val="2E75B6"/>
              </a:solidFill>
              <a:sym typeface="+mn-ea"/>
            </a:endParaRPr>
          </a:p>
          <a:p>
            <a:pPr algn="l"/>
            <a:r>
              <a:rPr lang="zh-TW" altLang="en-US" u="sng">
                <a:sym typeface="+mn-ea"/>
              </a:rPr>
              <a:t>https://github.com/fwcore/</a:t>
            </a:r>
            <a:r>
              <a:rPr lang="en-US" altLang="zh-TW" u="sng">
                <a:sym typeface="+mn-ea"/>
              </a:rPr>
              <a:t>object-detection</a:t>
            </a:r>
            <a:endParaRPr lang="en-US" altLang="zh-TW" u="sng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Bounding box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60350" y="707390"/>
            <a:ext cx="7794625" cy="119888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bg1"/>
                </a:solidFill>
              </a:rPr>
              <a:t>YOLO uses grid on raw images.</a:t>
            </a:r>
            <a:endParaRPr lang="en-US" altLang="zh-TW" sz="240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bg1"/>
                </a:solidFill>
              </a:rPr>
              <a:t>SSD takes advantage of the feature map, </a:t>
            </a:r>
            <a:br>
              <a:rPr lang="en-US" altLang="zh-TW" sz="2400">
                <a:solidFill>
                  <a:schemeClr val="bg1"/>
                </a:solidFill>
              </a:rPr>
            </a:br>
            <a:r>
              <a:rPr lang="en-US" altLang="zh-TW" sz="2400">
                <a:solidFill>
                  <a:schemeClr val="bg1"/>
                </a:solidFill>
              </a:rPr>
              <a:t>which is a “grid” coarse-grained from the raw images.</a:t>
            </a:r>
            <a:endParaRPr lang="en-US" altLang="zh-TW" sz="2400">
              <a:solidFill>
                <a:schemeClr val="bg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407400" y="2058670"/>
            <a:ext cx="3392805" cy="1568450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p>
            <a:pPr algn="ctr"/>
            <a:r>
              <a:rPr lang="en-US" altLang="zh-TW" sz="2400" b="1" u="sng">
                <a:solidFill>
                  <a:schemeClr val="bg1"/>
                </a:solidFill>
                <a:sym typeface="+mn-ea"/>
              </a:rPr>
              <a:t>Parameters for one box</a:t>
            </a:r>
            <a:endParaRPr lang="en-US" altLang="zh-TW" sz="2400">
              <a:solidFill>
                <a:schemeClr val="bg1"/>
              </a:solidFill>
            </a:endParaRPr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bg1"/>
                </a:solidFill>
                <a:sym typeface="+mn-ea"/>
              </a:rPr>
              <a:t>x, y, w, h</a:t>
            </a:r>
            <a:endParaRPr lang="en-US" altLang="zh-TW" sz="2400">
              <a:solidFill>
                <a:schemeClr val="bg1"/>
              </a:solidFill>
            </a:endParaRPr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bg1"/>
                </a:solidFill>
                <a:sym typeface="+mn-ea"/>
              </a:rPr>
              <a:t>class score:</a:t>
            </a:r>
            <a:br>
              <a:rPr lang="en-US" altLang="zh-TW" sz="2400">
                <a:solidFill>
                  <a:schemeClr val="bg1"/>
                </a:solidFill>
                <a:sym typeface="+mn-ea"/>
              </a:rPr>
            </a:br>
            <a:r>
              <a:rPr lang="en-US" altLang="zh-TW" sz="2400">
                <a:solidFill>
                  <a:schemeClr val="bg1"/>
                </a:solidFill>
                <a:sym typeface="+mn-ea"/>
              </a:rPr>
              <a:t>belong to a class</a:t>
            </a:r>
            <a:endParaRPr lang="en-US" altLang="zh-TW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407400" y="4273550"/>
            <a:ext cx="3392805" cy="15684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 anchor="t">
            <a:spAutoFit/>
          </a:bodyPr>
          <a:p>
            <a:pPr algn="ctr"/>
            <a:r>
              <a:rPr lang="en-US" altLang="zh-TW" sz="2400" b="1" u="sng">
                <a:solidFill>
                  <a:schemeClr val="bg1"/>
                </a:solidFill>
                <a:sym typeface="+mn-ea"/>
              </a:rPr>
              <a:t>Number of boxes in feature map (FM)</a:t>
            </a:r>
            <a:endParaRPr lang="en-US" altLang="zh-TW" sz="2400">
              <a:solidFill>
                <a:schemeClr val="bg1"/>
              </a:solidFill>
            </a:endParaRPr>
          </a:p>
          <a:p>
            <a:pPr indent="0" algn="ctr">
              <a:buFont typeface="Wingdings" panose="05000000000000000000" charset="0"/>
              <a:buNone/>
            </a:pPr>
            <a:endParaRPr lang="en-US" altLang="zh-TW" sz="2400">
              <a:solidFill>
                <a:schemeClr val="bg1"/>
              </a:solidFill>
            </a:endParaRPr>
          </a:p>
          <a:p>
            <a:pPr indent="0" algn="ctr">
              <a:buFont typeface="Wingdings" panose="05000000000000000000" charset="0"/>
              <a:buNone/>
            </a:pPr>
            <a:r>
              <a:rPr lang="en-US" altLang="zh-TW" sz="2400">
                <a:solidFill>
                  <a:schemeClr val="bg1"/>
                </a:solidFill>
              </a:rPr>
              <a:t>(4+class)*(FM size)</a:t>
            </a:r>
            <a:endParaRPr lang="en-US" altLang="zh-TW" sz="2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350" y="2058670"/>
            <a:ext cx="3836035" cy="425259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385" y="2058670"/>
            <a:ext cx="3958590" cy="43694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字方塊 13"/>
          <p:cNvSpPr txBox="1"/>
          <p:nvPr/>
        </p:nvSpPr>
        <p:spPr>
          <a:xfrm>
            <a:off x="5670550" y="4112260"/>
            <a:ext cx="6003290" cy="2614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800" i="1"/>
              <a:t> </a:t>
            </a:r>
            <a:endParaRPr lang="en-US" altLang="zh-TW" sz="2800" i="1"/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zh-TW" sz="1400" i="1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800" i="1"/>
              <a:t> </a:t>
            </a:r>
            <a:endParaRPr lang="en-US" altLang="zh-TW" sz="2800" i="1"/>
          </a:p>
          <a:p>
            <a:pPr indent="0">
              <a:buNone/>
            </a:pPr>
            <a:r>
              <a:rPr lang="en-US" altLang="zh-TW" sz="1000" i="1"/>
              <a:t> </a:t>
            </a:r>
            <a:r>
              <a:rPr lang="en-US" altLang="zh-TW" sz="900" i="1"/>
              <a:t> </a:t>
            </a:r>
            <a:endParaRPr lang="en-US" altLang="zh-TW" sz="2800" i="1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800" i="1"/>
              <a:t>a</a:t>
            </a:r>
            <a:r>
              <a:rPr lang="en-US" altLang="zh-TW" sz="2800" i="1" baseline="-25000"/>
              <a:t>r</a:t>
            </a:r>
            <a:r>
              <a:rPr lang="en-US" altLang="zh-TW" sz="2800"/>
              <a:t>: aspect ratio of default box</a:t>
            </a:r>
            <a:endParaRPr lang="en-US" altLang="zh-TW" sz="28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800"/>
              <a:t>default box center = grid center</a:t>
            </a:r>
            <a:endParaRPr lang="en-US" altLang="zh-TW" sz="28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800"/>
              <a:t>box is learnable</a:t>
            </a:r>
            <a:endParaRPr lang="en-US" altLang="zh-TW" sz="2800"/>
          </a:p>
        </p:txBody>
      </p:sp>
      <p:sp>
        <p:nvSpPr>
          <p:cNvPr id="7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Multiscale bounding box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2505" y="3937635"/>
            <a:ext cx="5706745" cy="774700"/>
          </a:xfrm>
          <a:prstGeom prst="rect">
            <a:avLst/>
          </a:prstGeom>
          <a:ln w="63500">
            <a:noFill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60" y="548005"/>
            <a:ext cx="10343515" cy="302133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37635"/>
            <a:ext cx="4702175" cy="259588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890" y="4742815"/>
            <a:ext cx="2028825" cy="4857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0200" y="4788535"/>
            <a:ext cx="2133600" cy="447675"/>
          </a:xfrm>
          <a:prstGeom prst="rect">
            <a:avLst/>
          </a:prstGeom>
        </p:spPr>
      </p:pic>
      <p:sp>
        <p:nvSpPr>
          <p:cNvPr id="10" name="圓角矩形 9"/>
          <p:cNvSpPr/>
          <p:nvPr/>
        </p:nvSpPr>
        <p:spPr>
          <a:xfrm>
            <a:off x="5670550" y="3746500"/>
            <a:ext cx="6229985" cy="3042920"/>
          </a:xfrm>
          <a:prstGeom prst="roundRect">
            <a:avLst>
              <a:gd name="adj" fmla="val 12322"/>
            </a:avLst>
          </a:prstGeom>
          <a:noFill/>
          <a:ln w="381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358890" y="3569335"/>
            <a:ext cx="5133975" cy="4603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p>
            <a:pPr algn="ctr"/>
            <a:r>
              <a:rPr lang="en-US" altLang="zh-TW" sz="2400" b="1">
                <a:solidFill>
                  <a:schemeClr val="bg1"/>
                </a:solidFill>
              </a:rPr>
              <a:t>Each layer is targeted to the given scale</a:t>
            </a:r>
            <a:endParaRPr lang="en-US" altLang="zh-TW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圖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7670" y="1139825"/>
            <a:ext cx="6424295" cy="3546475"/>
          </a:xfrm>
          <a:prstGeom prst="rect">
            <a:avLst/>
          </a:prstGeom>
        </p:spPr>
      </p:pic>
      <p:sp>
        <p:nvSpPr>
          <p:cNvPr id="7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Rules for multiscale bounding box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9825"/>
            <a:ext cx="3150870" cy="3493135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335280" y="5636260"/>
            <a:ext cx="5424170" cy="95313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800">
                <a:solidFill>
                  <a:schemeClr val="bg1"/>
                </a:solidFill>
              </a:rPr>
              <a:t>IoU &gt; 0.5 with ground truth</a:t>
            </a:r>
            <a:endParaRPr lang="en-US" altLang="zh-TW" sz="28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800">
                <a:solidFill>
                  <a:schemeClr val="bg1"/>
                </a:solidFill>
              </a:rPr>
              <a:t>many boxes -&gt; one ground truth</a:t>
            </a:r>
            <a:endParaRPr lang="en-US" altLang="zh-TW" sz="2800">
              <a:solidFill>
                <a:schemeClr val="bg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35280" y="5114290"/>
            <a:ext cx="5424170" cy="521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US" altLang="zh-TW" sz="2800">
                <a:solidFill>
                  <a:schemeClr val="bg1"/>
                </a:solidFill>
              </a:rPr>
              <a:t>training</a:t>
            </a:r>
            <a:endParaRPr lang="en-US" altLang="zh-TW" sz="280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929630" y="5636260"/>
            <a:ext cx="5424170" cy="95313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p>
            <a:pPr marL="514350" indent="-514350">
              <a:buFont typeface="Wingdings" panose="05000000000000000000" charset="0"/>
              <a:buAutoNum type="arabicPeriod"/>
            </a:pPr>
            <a:r>
              <a:rPr lang="en-US" altLang="zh-TW" sz="2800">
                <a:solidFill>
                  <a:schemeClr val="bg1"/>
                </a:solidFill>
              </a:rPr>
              <a:t>filter out confidence &lt; 0.01</a:t>
            </a:r>
            <a:endParaRPr lang="en-US" altLang="zh-TW" sz="2800">
              <a:solidFill>
                <a:schemeClr val="bg1"/>
              </a:solidFill>
            </a:endParaRPr>
          </a:p>
          <a:p>
            <a:pPr marL="514350" indent="-514350">
              <a:buFont typeface="Wingdings" panose="05000000000000000000" charset="0"/>
              <a:buAutoNum type="arabicPeriod"/>
            </a:pPr>
            <a:r>
              <a:rPr lang="en-US" altLang="zh-TW" sz="2800">
                <a:solidFill>
                  <a:schemeClr val="bg1"/>
                </a:solidFill>
              </a:rPr>
              <a:t>non-maximum suppression</a:t>
            </a:r>
            <a:endParaRPr lang="en-US" altLang="zh-TW" sz="2800">
              <a:solidFill>
                <a:schemeClr val="bg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929630" y="5114290"/>
            <a:ext cx="5424170" cy="521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US" altLang="zh-TW" sz="2800">
                <a:solidFill>
                  <a:schemeClr val="bg1"/>
                </a:solidFill>
              </a:rPr>
              <a:t>inference</a:t>
            </a:r>
            <a:endParaRPr lang="en-US" altLang="zh-TW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Loss function </a:t>
            </a:r>
            <a:r>
              <a:rPr kumimoji="1" lang="en-US" altLang="zh-TW" sz="1800" b="1" dirty="0">
                <a:solidFill>
                  <a:srgbClr val="2E75B6"/>
                </a:solidFill>
                <a:sym typeface="+mn-ea"/>
              </a:rPr>
              <a:t>(before rescaled by the number of matched boxes)</a:t>
            </a:r>
            <a:endParaRPr kumimoji="1" lang="en-US" altLang="zh-TW" sz="1800" b="1" dirty="0">
              <a:solidFill>
                <a:srgbClr val="2E75B6"/>
              </a:solidFill>
              <a:sym typeface="+mn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955" y="707390"/>
            <a:ext cx="7426325" cy="255460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" name="十字形 3"/>
          <p:cNvSpPr/>
          <p:nvPr/>
        </p:nvSpPr>
        <p:spPr>
          <a:xfrm>
            <a:off x="35560" y="4305300"/>
            <a:ext cx="1310640" cy="1296035"/>
          </a:xfrm>
          <a:prstGeom prst="plus">
            <a:avLst>
              <a:gd name="adj" fmla="val 4244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2854960" y="3833495"/>
            <a:ext cx="6482715" cy="2499360"/>
            <a:chOff x="4497" y="5964"/>
            <a:chExt cx="10209" cy="3936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7" y="6043"/>
              <a:ext cx="10208" cy="1737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19" y="7780"/>
              <a:ext cx="4364" cy="196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4498" y="5964"/>
              <a:ext cx="10208" cy="39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1551305" y="4353560"/>
            <a:ext cx="130429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TW" altLang="en-US" sz="7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α</a:t>
            </a:r>
            <a:r>
              <a:rPr lang="zh-TW" altLang="en-US" sz="6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TW" sz="6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</a:t>
            </a:r>
            <a:endParaRPr lang="en-US" altLang="zh-TW" sz="6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8928100" y="308610"/>
            <a:ext cx="3126740" cy="2378075"/>
            <a:chOff x="14060" y="486"/>
            <a:chExt cx="4924" cy="3745"/>
          </a:xfrm>
        </p:grpSpPr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060" y="1035"/>
              <a:ext cx="4924" cy="3197"/>
            </a:xfrm>
            <a:prstGeom prst="rect">
              <a:avLst/>
            </a:prstGeom>
          </p:spPr>
        </p:pic>
        <p:sp>
          <p:nvSpPr>
            <p:cNvPr id="17" name="文字方塊 16"/>
            <p:cNvSpPr txBox="1"/>
            <p:nvPr/>
          </p:nvSpPr>
          <p:spPr>
            <a:xfrm>
              <a:off x="15939" y="486"/>
              <a:ext cx="1771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TW" sz="2000">
                  <a:solidFill>
                    <a:srgbClr val="53B153"/>
                  </a:solidFill>
                </a:rPr>
                <a:t>smooth</a:t>
              </a:r>
              <a:r>
                <a:rPr lang="en-US" altLang="zh-TW" sz="2000" baseline="-25000">
                  <a:solidFill>
                    <a:srgbClr val="53B153"/>
                  </a:solidFill>
                </a:rPr>
                <a:t>L1</a:t>
              </a:r>
              <a:endParaRPr lang="en-US" altLang="zh-TW" sz="2000" baseline="-25000">
                <a:solidFill>
                  <a:srgbClr val="53B153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15698" y="3321"/>
              <a:ext cx="659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TW" sz="2000">
                  <a:solidFill>
                    <a:srgbClr val="B5D1E5"/>
                  </a:solidFill>
                </a:rPr>
                <a:t>L1</a:t>
              </a:r>
              <a:endParaRPr lang="en-US" altLang="zh-TW" sz="2000" baseline="-25000">
                <a:solidFill>
                  <a:srgbClr val="B5D1E5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15280" y="1271"/>
              <a:ext cx="659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TW" sz="2000">
                  <a:solidFill>
                    <a:srgbClr val="FFAC64"/>
                  </a:solidFill>
                </a:rPr>
                <a:t>L2</a:t>
              </a:r>
              <a:endParaRPr lang="en-US" altLang="zh-TW" sz="2000" baseline="-25000">
                <a:solidFill>
                  <a:srgbClr val="FFAC64"/>
                </a:solidFill>
              </a:endParaRPr>
            </a:p>
          </p:txBody>
        </p:sp>
      </p:grpSp>
      <p:sp>
        <p:nvSpPr>
          <p:cNvPr id="21" name="圓角矩形 20"/>
          <p:cNvSpPr/>
          <p:nvPr/>
        </p:nvSpPr>
        <p:spPr>
          <a:xfrm>
            <a:off x="7481570" y="4017010"/>
            <a:ext cx="1854835" cy="969645"/>
          </a:xfrm>
          <a:prstGeom prst="roundRect">
            <a:avLst/>
          </a:prstGeom>
          <a:noFill/>
          <a:ln w="28575"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9658985" y="3883660"/>
            <a:ext cx="2395855" cy="243014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pPr algn="ctr"/>
            <a:r>
              <a:rPr lang="en-US" altLang="zh-TW" sz="2400" b="1" u="sng">
                <a:solidFill>
                  <a:schemeClr val="bg1"/>
                </a:solidFill>
              </a:rPr>
              <a:t>hard negative mining</a:t>
            </a:r>
            <a:endParaRPr lang="en-US" altLang="zh-TW" sz="2400">
              <a:solidFill>
                <a:schemeClr val="bg1"/>
              </a:solidFill>
            </a:endParaRPr>
          </a:p>
          <a:p>
            <a:endParaRPr lang="en-US" altLang="zh-TW" sz="2400">
              <a:solidFill>
                <a:schemeClr val="bg1"/>
              </a:solidFill>
            </a:endParaRPr>
          </a:p>
          <a:p>
            <a:r>
              <a:rPr lang="en-US" altLang="zh-TW" sz="2000">
                <a:solidFill>
                  <a:schemeClr val="bg1"/>
                </a:solidFill>
              </a:rPr>
              <a:t>1. sort by </a:t>
            </a:r>
            <a:r>
              <a:rPr lang="en-US" altLang="zh-TW" sz="2000" i="1">
                <a:solidFill>
                  <a:schemeClr val="bg1"/>
                </a:solidFill>
              </a:rPr>
              <a:t>c</a:t>
            </a:r>
            <a:r>
              <a:rPr lang="en-US" altLang="zh-TW" sz="2000" i="1" baseline="30000">
                <a:solidFill>
                  <a:schemeClr val="bg1"/>
                </a:solidFill>
              </a:rPr>
              <a:t>0</a:t>
            </a:r>
            <a:r>
              <a:rPr lang="en-US" altLang="zh-TW" sz="2000">
                <a:solidFill>
                  <a:schemeClr val="bg1"/>
                </a:solidFill>
              </a:rPr>
              <a:t> </a:t>
            </a:r>
            <a:endParaRPr lang="en-US" altLang="zh-TW" sz="2000">
              <a:solidFill>
                <a:schemeClr val="bg1"/>
              </a:solidFill>
            </a:endParaRPr>
          </a:p>
          <a:p>
            <a:r>
              <a:rPr lang="en-US" altLang="zh-TW" sz="2000">
                <a:solidFill>
                  <a:schemeClr val="bg1"/>
                </a:solidFill>
              </a:rPr>
              <a:t>2. add top ones to loss function</a:t>
            </a:r>
            <a:endParaRPr lang="en-US" altLang="zh-TW" sz="2000">
              <a:solidFill>
                <a:schemeClr val="bg1"/>
              </a:solidFill>
            </a:endParaRPr>
          </a:p>
          <a:p>
            <a:r>
              <a:rPr lang="en-US" altLang="zh-TW" sz="2000">
                <a:solidFill>
                  <a:schemeClr val="bg1"/>
                </a:solidFill>
              </a:rPr>
              <a:t>3. neg : pos &lt;= 3:1</a:t>
            </a:r>
            <a:endParaRPr lang="en-US" altLang="zh-TW" sz="2000">
              <a:solidFill>
                <a:schemeClr val="bg1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659255" y="5589270"/>
            <a:ext cx="628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400"/>
              <a:t>=1</a:t>
            </a:r>
            <a:endParaRPr lang="en-US" altLang="zh-TW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1" grpId="0" animBg="1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Training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79425" y="801370"/>
            <a:ext cx="9422130" cy="5569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800">
                <a:solidFill>
                  <a:schemeClr val="accent1"/>
                </a:solidFill>
              </a:rPr>
              <a:t>Mutli-resolution input is not necessary.</a:t>
            </a:r>
            <a:endParaRPr lang="en-US" altLang="zh-TW" sz="280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zh-TW" sz="280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800">
                <a:solidFill>
                  <a:schemeClr val="accent1"/>
                </a:solidFill>
              </a:rPr>
              <a:t>Low-res (300x300, 512x512) is enough.</a:t>
            </a:r>
            <a:br>
              <a:rPr lang="en-US" altLang="zh-TW" sz="2800">
                <a:solidFill>
                  <a:schemeClr val="tx1"/>
                </a:solidFill>
              </a:rPr>
            </a:br>
            <a:r>
              <a:rPr lang="en-US" altLang="zh-TW" sz="2000" i="1">
                <a:solidFill>
                  <a:schemeClr val="tx1"/>
                </a:solidFill>
              </a:rPr>
              <a:t>Faster R-CNN: 1000x600</a:t>
            </a:r>
            <a:endParaRPr lang="en-US" altLang="zh-TW" sz="2000" i="1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zh-TW" sz="280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800">
                <a:solidFill>
                  <a:schemeClr val="accent1"/>
                </a:solidFill>
              </a:rPr>
              <a:t>Data augmentation is very useful.</a:t>
            </a:r>
            <a:endParaRPr lang="en-US" altLang="zh-TW" sz="2800">
              <a:solidFill>
                <a:schemeClr val="tx1"/>
              </a:solidFill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TW" sz="2000">
                <a:solidFill>
                  <a:schemeClr val="tx1"/>
                </a:solidFill>
              </a:rPr>
              <a:t>zoom in: image patches with size [0.1, 1] and aspect ratio [0.5, 2]</a:t>
            </a:r>
            <a:endParaRPr lang="en-US" altLang="zh-TW" sz="2000">
              <a:solidFill>
                <a:schemeClr val="tx1"/>
              </a:solidFill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TW" sz="2000">
                <a:solidFill>
                  <a:schemeClr val="tx1"/>
                </a:solidFill>
              </a:rPr>
              <a:t>zoom out: randomly place the image on a canvas of 16x of the original image size filled with mean values before random crop. </a:t>
            </a:r>
            <a:r>
              <a:rPr lang="en-US" altLang="zh-TW" sz="2000" i="1" u="sng">
                <a:solidFill>
                  <a:schemeClr val="tx1"/>
                </a:solidFill>
              </a:rPr>
              <a:t>(It increases small object accuracy. Maybe we can replace it by randomly cropping a high-res image.)</a:t>
            </a:r>
            <a:endParaRPr lang="en-US" altLang="zh-TW" sz="2000">
              <a:solidFill>
                <a:schemeClr val="tx1"/>
              </a:solidFill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TW" sz="2000">
                <a:solidFill>
                  <a:schemeClr val="tx1"/>
                </a:solidFill>
              </a:rPr>
              <a:t>horizontal flip</a:t>
            </a:r>
            <a:endParaRPr lang="en-US" altLang="zh-TW" sz="2000">
              <a:solidFill>
                <a:schemeClr val="tx1"/>
              </a:solidFill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TW" sz="2000">
                <a:solidFill>
                  <a:schemeClr val="tx1"/>
                </a:solidFill>
              </a:rPr>
              <a:t>photo-metric distortion</a:t>
            </a:r>
            <a:endParaRPr lang="en-US" altLang="zh-TW" sz="2000">
              <a:solidFill>
                <a:schemeClr val="tx1"/>
              </a:solidFill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endParaRPr lang="en-US" altLang="zh-TW" sz="2000">
              <a:solidFill>
                <a:schemeClr val="tx1"/>
              </a:solidFill>
            </a:endParaRPr>
          </a:p>
          <a:p>
            <a:pPr marL="342900" lvl="0" indent="-342900">
              <a:buFont typeface="Wingdings" panose="05000000000000000000" charset="0"/>
              <a:buChar char="Ø"/>
            </a:pPr>
            <a:endParaRPr lang="en-US" altLang="zh-TW" sz="280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zh-TW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Performance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312420" y="913765"/>
            <a:ext cx="5361940" cy="4176395"/>
            <a:chOff x="3742" y="1667"/>
            <a:chExt cx="11716" cy="8440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42" y="1667"/>
              <a:ext cx="11716" cy="8440"/>
            </a:xfrm>
            <a:prstGeom prst="rect">
              <a:avLst/>
            </a:prstGeom>
          </p:spPr>
        </p:pic>
        <p:sp>
          <p:nvSpPr>
            <p:cNvPr id="2" name="圓角矩形 1"/>
            <p:cNvSpPr/>
            <p:nvPr/>
          </p:nvSpPr>
          <p:spPr>
            <a:xfrm rot="1200000">
              <a:off x="7021" y="3127"/>
              <a:ext cx="3600" cy="936"/>
            </a:xfrm>
            <a:prstGeom prst="roundRect">
              <a:avLst/>
            </a:prstGeom>
            <a:noFill/>
            <a:ln w="28575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1915795" y="5219700"/>
            <a:ext cx="24917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/>
              <a:t>From YOLOv2 paper </a:t>
            </a:r>
            <a:endParaRPr lang="en-US" altLang="zh-TW"/>
          </a:p>
          <a:p>
            <a:r>
              <a:rPr lang="en-US" altLang="zh-TW">
                <a:solidFill>
                  <a:srgbClr val="C00000"/>
                </a:solidFill>
              </a:rPr>
              <a:t>arXiv: </a:t>
            </a:r>
            <a:r>
              <a:rPr lang="en-US" altLang="zh-TW">
                <a:solidFill>
                  <a:srgbClr val="C00000"/>
                </a:solidFill>
                <a:sym typeface="+mn-ea"/>
              </a:rPr>
              <a:t>1612.08242</a:t>
            </a:r>
            <a:endParaRPr lang="en-US" altLang="zh-TW">
              <a:solidFill>
                <a:srgbClr val="C00000"/>
              </a:solidFill>
              <a:sym typeface="+mn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785" y="1574165"/>
            <a:ext cx="5996305" cy="178181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757795" y="3701415"/>
            <a:ext cx="24917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/>
              <a:t>From SSD paper </a:t>
            </a:r>
            <a:endParaRPr lang="en-US" altLang="zh-TW"/>
          </a:p>
          <a:p>
            <a:r>
              <a:rPr lang="en-US" altLang="zh-TW">
                <a:solidFill>
                  <a:srgbClr val="C00000"/>
                </a:solidFill>
              </a:rPr>
              <a:t>arXiv: </a:t>
            </a:r>
            <a:r>
              <a:rPr lang="en-US" altLang="zh-TW">
                <a:solidFill>
                  <a:srgbClr val="C00000"/>
                </a:solidFill>
                <a:sym typeface="+mn-ea"/>
              </a:rPr>
              <a:t>1512.02325</a:t>
            </a:r>
            <a:endParaRPr lang="en-US" altLang="zh-TW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Outlines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838200" y="1330325"/>
            <a:ext cx="1021207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US" altLang="zh-TW" sz="3200" b="1">
                <a:solidFill>
                  <a:schemeClr val="accent1"/>
                </a:solidFill>
              </a:rPr>
              <a:t>Review a few key concepts in object detection</a:t>
            </a:r>
            <a:endParaRPr lang="en-US" altLang="zh-TW" sz="3200" b="1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endParaRPr lang="en-US" altLang="zh-TW" sz="3200" b="1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zh-TW" sz="3200" b="1">
                <a:solidFill>
                  <a:schemeClr val="accent1"/>
                </a:solidFill>
              </a:rPr>
              <a:t>SSD </a:t>
            </a:r>
            <a:r>
              <a:rPr lang="en-US" altLang="zh-TW" sz="2400" b="1">
                <a:solidFill>
                  <a:srgbClr val="C00000"/>
                </a:solidFill>
              </a:rPr>
              <a:t>(arXiv: 1512.02325)</a:t>
            </a:r>
            <a:endParaRPr lang="en-US" altLang="zh-TW" sz="3200"/>
          </a:p>
          <a:p>
            <a:pPr lvl="2" indent="-457200">
              <a:buFont typeface="Wingdings" panose="05000000000000000000" charset="0"/>
              <a:buChar char="Ø"/>
            </a:pPr>
            <a:r>
              <a:rPr lang="en-US" altLang="zh-TW" sz="2800"/>
              <a:t>design</a:t>
            </a:r>
            <a:endParaRPr lang="en-US" altLang="zh-TW" sz="2800"/>
          </a:p>
          <a:p>
            <a:pPr lvl="2" indent="-457200">
              <a:buFont typeface="Wingdings" panose="05000000000000000000" charset="0"/>
              <a:buChar char="Ø"/>
            </a:pPr>
            <a:r>
              <a:rPr lang="en-US" altLang="zh-TW" sz="2800"/>
              <a:t>loss function</a:t>
            </a:r>
            <a:endParaRPr lang="en-US" altLang="zh-TW" sz="2800"/>
          </a:p>
          <a:p>
            <a:pPr lvl="2" indent="-457200">
              <a:buFont typeface="Wingdings" panose="05000000000000000000" charset="0"/>
              <a:buChar char="Ø"/>
            </a:pPr>
            <a:r>
              <a:rPr lang="en-US" altLang="zh-TW" sz="2800"/>
              <a:t>training</a:t>
            </a:r>
            <a:endParaRPr lang="en-US" altLang="zh-TW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Common tasks on images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pic>
        <p:nvPicPr>
          <p:cNvPr id="2" name="圖片 1" descr="Screenshot from 2019-04-16 11-13-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55" y="1153160"/>
            <a:ext cx="12124055" cy="4345305"/>
          </a:xfrm>
          <a:prstGeom prst="rect">
            <a:avLst/>
          </a:prstGeom>
        </p:spPr>
      </p:pic>
      <p:sp>
        <p:nvSpPr>
          <p:cNvPr id="100" name="文字方塊 99"/>
          <p:cNvSpPr txBox="1"/>
          <p:nvPr/>
        </p:nvSpPr>
        <p:spPr>
          <a:xfrm>
            <a:off x="2077085" y="6407150"/>
            <a:ext cx="100806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C00000"/>
                </a:solidFill>
                <a:ea typeface="SimSun" panose="02010600030101010101" charset="-122"/>
                <a:cs typeface="+mn-lt"/>
              </a:rPr>
              <a:t>https://medium.com/@nikasa1889/the-modern-history-of-object-recognition-infographic-aea18517c318</a:t>
            </a:r>
            <a:endParaRPr lang="en-US" altLang="en-US" b="0">
              <a:solidFill>
                <a:srgbClr val="C00000"/>
              </a:solidFill>
              <a:ea typeface="SimSun" panose="02010600030101010101" charset="-122"/>
              <a:cs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Bounding box proposal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838200" y="828040"/>
            <a:ext cx="5516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000" i="1"/>
              <a:t>Region of interest, region proposal, box proposal</a:t>
            </a:r>
            <a:endParaRPr lang="en-US" altLang="zh-TW" sz="2000" i="1"/>
          </a:p>
        </p:txBody>
      </p:sp>
      <p:pic>
        <p:nvPicPr>
          <p:cNvPr id="3" name="圖片 2" descr="Screenshot from 2019-04-16 11-01-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5790" y="1712595"/>
            <a:ext cx="4999990" cy="50476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04135" y="2145665"/>
            <a:ext cx="2618740" cy="3408680"/>
          </a:xfrm>
          <a:prstGeom prst="rect">
            <a:avLst/>
          </a:prstGeom>
          <a:noFill/>
          <a:ln w="44450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5227320" y="1394460"/>
            <a:ext cx="2331720" cy="123444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7559040" y="1104900"/>
            <a:ext cx="2018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400">
                <a:solidFill>
                  <a:schemeClr val="accent1"/>
                </a:solidFill>
              </a:rPr>
              <a:t>Ground truth</a:t>
            </a:r>
            <a:endParaRPr lang="en-US" altLang="zh-TW" sz="2400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72410" y="2068830"/>
            <a:ext cx="2607945" cy="3561715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5380355" y="2811780"/>
            <a:ext cx="2331720" cy="123444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712075" y="2522220"/>
            <a:ext cx="36417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400">
                <a:solidFill>
                  <a:srgbClr val="FF0000"/>
                </a:solidFill>
              </a:rPr>
              <a:t>Proposed bounding box</a:t>
            </a:r>
            <a:endParaRPr lang="en-US" altLang="zh-TW" sz="240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559040" y="4046220"/>
            <a:ext cx="4419600" cy="230695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US" altLang="zh-TW" sz="2400" b="1" u="sng">
                <a:solidFill>
                  <a:schemeClr val="bg1"/>
                </a:solidFill>
              </a:rPr>
              <a:t>5 parameters</a:t>
            </a:r>
            <a:endParaRPr lang="en-US" altLang="zh-TW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bg1"/>
                </a:solidFill>
              </a:rPr>
              <a:t>w, h</a:t>
            </a:r>
            <a:endParaRPr lang="en-US" altLang="zh-TW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bg1"/>
                </a:solidFill>
              </a:rPr>
              <a:t>x, y</a:t>
            </a:r>
            <a:endParaRPr lang="en-US" altLang="zh-TW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bg1"/>
                </a:solidFill>
              </a:rPr>
              <a:t>confidence score: how likely it contains an object &amp; accuracy of the box</a:t>
            </a:r>
            <a:endParaRPr lang="en-US" altLang="zh-TW" sz="2400">
              <a:solidFill>
                <a:schemeClr val="bg1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8067675" y="5386070"/>
            <a:ext cx="3676650" cy="774065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8067675" y="5386070"/>
            <a:ext cx="3676650" cy="774065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7129145" y="6391910"/>
            <a:ext cx="5089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b="1" i="1">
                <a:solidFill>
                  <a:schemeClr val="tx1"/>
                </a:solidFill>
              </a:rPr>
              <a:t>SSD predicts 4 parameters + class score for each box</a:t>
            </a:r>
            <a:endParaRPr lang="en-US" altLang="zh-TW" b="1" i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1" grpId="0"/>
      <p:bldP spid="12" grpId="0" bldLvl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How good: Intersection over Union (IOU)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2865120" y="1200785"/>
            <a:ext cx="5029200" cy="4973320"/>
            <a:chOff x="1344" y="1843"/>
            <a:chExt cx="7920" cy="7832"/>
          </a:xfrm>
        </p:grpSpPr>
        <p:cxnSp>
          <p:nvCxnSpPr>
            <p:cNvPr id="4" name="直線接點 3"/>
            <p:cNvCxnSpPr/>
            <p:nvPr/>
          </p:nvCxnSpPr>
          <p:spPr>
            <a:xfrm>
              <a:off x="1344" y="5676"/>
              <a:ext cx="7920" cy="48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4893" y="1843"/>
              <a:ext cx="2468" cy="3016"/>
            </a:xfrm>
            <a:prstGeom prst="rect">
              <a:avLst/>
            </a:prstGeom>
            <a:noFill/>
            <a:ln w="4445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6077" y="2379"/>
              <a:ext cx="2468" cy="3016"/>
            </a:xfrm>
            <a:prstGeom prst="rect">
              <a:avLst/>
            </a:prstGeom>
            <a:noFill/>
            <a:ln w="4445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096" y="2388"/>
              <a:ext cx="1264" cy="247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74" y="6123"/>
              <a:ext cx="2468" cy="30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4445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058" y="6659"/>
              <a:ext cx="2468" cy="30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4445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874" y="6123"/>
              <a:ext cx="2468" cy="3016"/>
            </a:xfrm>
            <a:prstGeom prst="rect">
              <a:avLst/>
            </a:prstGeom>
            <a:noFill/>
            <a:ln w="4445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344" y="4573"/>
              <a:ext cx="35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TW" sz="2800" b="1"/>
                <a:t>Overlap Area</a:t>
              </a:r>
              <a:endParaRPr lang="en-US" altLang="zh-TW" sz="2800" b="1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344" y="5837"/>
              <a:ext cx="35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TW" sz="2800" b="1"/>
                <a:t>Union Area</a:t>
              </a:r>
              <a:endParaRPr lang="en-US" altLang="zh-TW" sz="2800" b="1"/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1143635" y="3273425"/>
            <a:ext cx="138747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IOU   =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grpSp>
        <p:nvGrpSpPr>
          <p:cNvPr id="25" name="群組 24"/>
          <p:cNvGrpSpPr/>
          <p:nvPr/>
        </p:nvGrpSpPr>
        <p:grpSpPr>
          <a:xfrm>
            <a:off x="8747760" y="2934970"/>
            <a:ext cx="3352800" cy="3239135"/>
            <a:chOff x="13872" y="1775"/>
            <a:chExt cx="5280" cy="5101"/>
          </a:xfrm>
        </p:grpSpPr>
        <p:sp>
          <p:nvSpPr>
            <p:cNvPr id="24" name="圓角矩形 23"/>
            <p:cNvSpPr/>
            <p:nvPr/>
          </p:nvSpPr>
          <p:spPr>
            <a:xfrm>
              <a:off x="13872" y="1775"/>
              <a:ext cx="5280" cy="510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14472" y="3296"/>
              <a:ext cx="846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TW" sz="3600"/>
                <a:t>0:</a:t>
              </a:r>
              <a:endParaRPr lang="en-US" altLang="zh-TW" sz="36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5696" y="3132"/>
              <a:ext cx="1176" cy="134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7264" y="3132"/>
              <a:ext cx="1176" cy="13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4472" y="5319"/>
              <a:ext cx="846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TW" sz="3600"/>
                <a:t>1:</a:t>
              </a:r>
              <a:endParaRPr lang="en-US" altLang="zh-TW" sz="36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16496" y="5155"/>
              <a:ext cx="1176" cy="134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6496" y="5155"/>
              <a:ext cx="1176" cy="1344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</p:grpSp>
      <p:sp>
        <p:nvSpPr>
          <p:cNvPr id="26" name="文字方塊 25"/>
          <p:cNvSpPr txBox="1"/>
          <p:nvPr/>
        </p:nvSpPr>
        <p:spPr>
          <a:xfrm>
            <a:off x="9456420" y="2934970"/>
            <a:ext cx="1935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TW" sz="2800">
                <a:solidFill>
                  <a:schemeClr val="accent6">
                    <a:lumMod val="50000"/>
                  </a:schemeClr>
                </a:solidFill>
              </a:rPr>
              <a:t>Examples</a:t>
            </a:r>
            <a:endParaRPr lang="en-US" altLang="zh-TW" sz="28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79755" y="5713730"/>
            <a:ext cx="21431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 b="1" i="1" u="sng"/>
              <a:t>Jaccard overlap</a:t>
            </a:r>
            <a:endParaRPr lang="en-US" altLang="zh-TW" sz="2400" b="1" i="1" u="sn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Outlines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838200" y="1330325"/>
            <a:ext cx="1021207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US" altLang="zh-TW" sz="3200" b="1">
                <a:solidFill>
                  <a:schemeClr val="bg1">
                    <a:lumMod val="85000"/>
                  </a:schemeClr>
                </a:solidFill>
              </a:rPr>
              <a:t>Review a few key concepts in object detection</a:t>
            </a:r>
            <a:endParaRPr lang="en-US" altLang="zh-TW" sz="3200" b="1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endParaRPr lang="en-US" altLang="zh-TW" sz="3200" b="1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zh-TW" sz="3200" b="1">
                <a:solidFill>
                  <a:schemeClr val="accent1"/>
                </a:solidFill>
              </a:rPr>
              <a:t>SSD </a:t>
            </a:r>
            <a:r>
              <a:rPr lang="en-US" altLang="zh-TW" sz="2400" b="1">
                <a:solidFill>
                  <a:srgbClr val="C00000"/>
                </a:solidFill>
              </a:rPr>
              <a:t>(arXiv: 1512.02325)</a:t>
            </a:r>
            <a:endParaRPr lang="en-US" altLang="zh-TW" sz="3200"/>
          </a:p>
          <a:p>
            <a:pPr lvl="2" indent="-457200">
              <a:buFont typeface="Wingdings" panose="05000000000000000000" charset="0"/>
              <a:buChar char="Ø"/>
            </a:pPr>
            <a:r>
              <a:rPr lang="en-US" altLang="zh-TW" sz="2800"/>
              <a:t>design</a:t>
            </a:r>
            <a:endParaRPr lang="en-US" altLang="zh-TW" sz="2800"/>
          </a:p>
          <a:p>
            <a:pPr lvl="2" indent="-457200">
              <a:buFont typeface="Wingdings" panose="05000000000000000000" charset="0"/>
              <a:buChar char="Ø"/>
            </a:pPr>
            <a:r>
              <a:rPr lang="en-US" altLang="zh-TW" sz="2800"/>
              <a:t>loss function</a:t>
            </a:r>
            <a:endParaRPr lang="en-US" altLang="zh-TW" sz="2800"/>
          </a:p>
          <a:p>
            <a:pPr lvl="2" indent="-457200">
              <a:buFont typeface="Wingdings" panose="05000000000000000000" charset="0"/>
              <a:buChar char="Ø"/>
            </a:pPr>
            <a:r>
              <a:rPr lang="en-US" altLang="zh-TW" sz="2800"/>
              <a:t>training</a:t>
            </a:r>
            <a:endParaRPr lang="en-US" altLang="zh-TW" sz="2800"/>
          </a:p>
        </p:txBody>
      </p:sp>
      <p:sp>
        <p:nvSpPr>
          <p:cNvPr id="3" name="文字方塊 2"/>
          <p:cNvSpPr txBox="1"/>
          <p:nvPr/>
        </p:nvSpPr>
        <p:spPr>
          <a:xfrm>
            <a:off x="4693920" y="2362200"/>
            <a:ext cx="47555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 i="1">
                <a:solidFill>
                  <a:srgbClr val="C00000"/>
                </a:solidFill>
              </a:rPr>
              <a:t>focusing on the difference with YOLO</a:t>
            </a:r>
            <a:endParaRPr lang="en-US" altLang="zh-TW" sz="2400" i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圖片 1" descr="Screenshot from 2019-04-16 18-05-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" y="1062355"/>
            <a:ext cx="12179300" cy="3676015"/>
          </a:xfrm>
          <a:prstGeom prst="rect">
            <a:avLst/>
          </a:prstGeom>
        </p:spPr>
      </p:pic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SSD's relation with other detectors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sp>
        <p:nvSpPr>
          <p:cNvPr id="3" name="橢圓 2"/>
          <p:cNvSpPr/>
          <p:nvPr/>
        </p:nvSpPr>
        <p:spPr>
          <a:xfrm>
            <a:off x="7981315" y="3349625"/>
            <a:ext cx="851535" cy="880110"/>
          </a:xfrm>
          <a:prstGeom prst="ellipse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chemeClr val="accent5">
                    <a:lumMod val="75000"/>
                  </a:schemeClr>
                </a:solidFill>
                <a:sym typeface="+mn-ea"/>
              </a:rPr>
              <a:t>SSD: single shot detector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580390" y="1264920"/>
            <a:ext cx="11429365" cy="3413760"/>
            <a:chOff x="578" y="2136"/>
            <a:chExt cx="17999" cy="5376"/>
          </a:xfrm>
        </p:grpSpPr>
        <p:pic>
          <p:nvPicPr>
            <p:cNvPr id="3" name="圖片 2" descr="Screenshot from 2019-04-16 11-01-5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78" y="2842"/>
              <a:ext cx="3927" cy="3966"/>
            </a:xfrm>
            <a:prstGeom prst="rect">
              <a:avLst/>
            </a:prstGeom>
          </p:spPr>
        </p:pic>
        <p:sp>
          <p:nvSpPr>
            <p:cNvPr id="2" name="圓角矩形 1"/>
            <p:cNvSpPr/>
            <p:nvPr/>
          </p:nvSpPr>
          <p:spPr>
            <a:xfrm>
              <a:off x="5973" y="3685"/>
              <a:ext cx="5112" cy="2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TW" sz="3600"/>
                <a:t>Single shot</a:t>
              </a:r>
              <a:endParaRPr lang="en-US" altLang="zh-TW" sz="3600"/>
            </a:p>
            <a:p>
              <a:pPr algn="ctr"/>
              <a:r>
                <a:rPr lang="en-US" altLang="zh-TW" sz="2800" i="1"/>
                <a:t>(Look once)</a:t>
              </a:r>
              <a:endParaRPr lang="en-US" altLang="zh-TW" sz="2800" i="1"/>
            </a:p>
          </p:txBody>
        </p:sp>
        <p:sp>
          <p:nvSpPr>
            <p:cNvPr id="4" name="向右箭號 3"/>
            <p:cNvSpPr/>
            <p:nvPr/>
          </p:nvSpPr>
          <p:spPr>
            <a:xfrm>
              <a:off x="4831" y="4537"/>
              <a:ext cx="816" cy="5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5" name="向右箭號 4"/>
            <p:cNvSpPr/>
            <p:nvPr/>
          </p:nvSpPr>
          <p:spPr>
            <a:xfrm>
              <a:off x="11411" y="4537"/>
              <a:ext cx="816" cy="5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12553" y="2136"/>
              <a:ext cx="6024" cy="53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TW" sz="3200" b="1" u="sng"/>
                <a:t>Results</a:t>
              </a:r>
              <a:endParaRPr lang="en-US" altLang="zh-TW" sz="3200"/>
            </a:p>
            <a:p>
              <a:pPr marL="457200" indent="-457200" algn="l">
                <a:buFont typeface="Wingdings" panose="05000000000000000000" charset="0"/>
                <a:buChar char="Ø"/>
              </a:pPr>
              <a:r>
                <a:rPr lang="en-US" altLang="zh-TW" sz="3200"/>
                <a:t>x, y, w, h</a:t>
              </a:r>
              <a:endParaRPr lang="en-US" altLang="zh-TW" sz="3200"/>
            </a:p>
            <a:p>
              <a:pPr marL="457200" indent="-457200" algn="l">
                <a:buFont typeface="Wingdings" panose="05000000000000000000" charset="0"/>
                <a:buChar char="Ø"/>
              </a:pPr>
              <a:r>
                <a:rPr lang="en-US" altLang="zh-TW" sz="3200"/>
                <a:t>confidence score:</a:t>
              </a:r>
              <a:br>
                <a:rPr lang="en-US" altLang="zh-TW" sz="3200"/>
              </a:br>
              <a:r>
                <a:rPr lang="en-US" altLang="zh-TW" sz="2400"/>
                <a:t>contain an object &amp; box accuracy</a:t>
              </a:r>
              <a:endParaRPr lang="en-US" altLang="zh-TW" sz="3200"/>
            </a:p>
            <a:p>
              <a:pPr marL="457200" indent="-457200" algn="l">
                <a:buFont typeface="Wingdings" panose="05000000000000000000" charset="0"/>
                <a:buChar char="Ø"/>
              </a:pPr>
              <a:r>
                <a:rPr lang="en-US" altLang="zh-TW" sz="3200"/>
                <a:t>class score:</a:t>
              </a:r>
              <a:br>
                <a:rPr lang="en-US" altLang="zh-TW" sz="3200"/>
              </a:br>
              <a:r>
                <a:rPr lang="en-US" altLang="zh-TW" sz="2400"/>
                <a:t>belong to a class</a:t>
              </a:r>
              <a:endParaRPr lang="en-US" altLang="zh-TW" sz="2400"/>
            </a:p>
          </p:txBody>
        </p:sp>
      </p:grpSp>
      <p:cxnSp>
        <p:nvCxnSpPr>
          <p:cNvPr id="9" name="直線單箭頭接點 8"/>
          <p:cNvCxnSpPr/>
          <p:nvPr/>
        </p:nvCxnSpPr>
        <p:spPr>
          <a:xfrm flipV="1">
            <a:off x="3474720" y="3155315"/>
            <a:ext cx="0" cy="2125345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193925" y="5402580"/>
            <a:ext cx="2561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800" i="1"/>
              <a:t>use CNN</a:t>
            </a:r>
            <a:endParaRPr lang="en-US" altLang="zh-TW" sz="2800" i="1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7718425" y="3155315"/>
            <a:ext cx="0" cy="2125345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666230" y="5402580"/>
            <a:ext cx="28492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800" i="1"/>
              <a:t>use regression with convolution</a:t>
            </a:r>
            <a:endParaRPr lang="en-US" altLang="zh-TW" sz="2800" i="1"/>
          </a:p>
        </p:txBody>
      </p:sp>
      <p:cxnSp>
        <p:nvCxnSpPr>
          <p:cNvPr id="13" name="直線接點 12"/>
          <p:cNvCxnSpPr/>
          <p:nvPr/>
        </p:nvCxnSpPr>
        <p:spPr>
          <a:xfrm>
            <a:off x="8341995" y="2541270"/>
            <a:ext cx="3676650" cy="774065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8468995" y="2668270"/>
            <a:ext cx="3676650" cy="774065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165" y="832485"/>
            <a:ext cx="10314305" cy="5466715"/>
          </a:xfrm>
          <a:prstGeom prst="rect">
            <a:avLst/>
          </a:prstGeom>
        </p:spPr>
      </p:pic>
      <p:sp>
        <p:nvSpPr>
          <p:cNvPr id="7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CNN backbone (base network)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4724400" y="1272540"/>
            <a:ext cx="2042160" cy="2133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6512560" y="1485900"/>
            <a:ext cx="2042160" cy="2133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8086725" y="2542540"/>
            <a:ext cx="1509395" cy="1828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2376</Words>
  <Application>WPS Presentation</Application>
  <PresentationFormat>宽屏</PresentationFormat>
  <Paragraphs>161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新細明體</vt:lpstr>
      <vt:lpstr>Wingdings</vt:lpstr>
      <vt:lpstr>SimSun</vt:lpstr>
      <vt:lpstr>Arial Unicode MS</vt:lpstr>
      <vt:lpstr>Calibri Light</vt:lpstr>
      <vt:lpstr>Calibri</vt:lpstr>
      <vt:lpstr>Microsoft YaHei</vt:lpstr>
      <vt:lpstr>Wingdings</vt:lpstr>
      <vt:lpstr>新細明體</vt:lpstr>
      <vt:lpstr>Office 佈景主題</vt:lpstr>
      <vt:lpstr>You Only Look Once  path to design a detector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Coretronic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feng.wang</dc:creator>
  <cp:lastModifiedBy>feng.wang</cp:lastModifiedBy>
  <cp:revision>50</cp:revision>
  <dcterms:created xsi:type="dcterms:W3CDTF">2019-05-02T07:49:55Z</dcterms:created>
  <dcterms:modified xsi:type="dcterms:W3CDTF">2019-05-02T09:50:34Z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1028-10.8.2.6633</vt:lpwstr>
  </property>
</Properties>
</file>