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0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00" r:id="rId16"/>
    <p:sldId id="302" r:id="rId17"/>
    <p:sldId id="303" r:id="rId18"/>
    <p:sldId id="304" r:id="rId19"/>
    <p:sldId id="305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A5B6"/>
    <a:srgbClr val="34485D"/>
    <a:srgbClr val="40B782"/>
    <a:srgbClr val="64B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vue.ant.design/docs/vue/introduce-c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180" y="2234883"/>
            <a:ext cx="9144000" cy="2387600"/>
          </a:xfrm>
          <a:solidFill>
            <a:srgbClr val="40B782"/>
          </a:solidFill>
        </p:spPr>
        <p:txBody>
          <a:bodyPr/>
          <a:lstStyle/>
          <a:p>
            <a:r>
              <a:rPr lang="en-US" altLang="zh-CN" dirty="0" err="1">
                <a:solidFill>
                  <a:srgbClr val="34485D"/>
                </a:solidFill>
                <a:latin typeface="Heiti SC Medium" pitchFamily="2" charset="-128"/>
                <a:ea typeface="Heiti SC Medium" pitchFamily="2" charset="-128"/>
              </a:rPr>
              <a:t>Vue</a:t>
            </a:r>
            <a:r>
              <a:rPr lang="en-US" altLang="zh-CN" dirty="0">
                <a:solidFill>
                  <a:srgbClr val="34485D"/>
                </a:solidFill>
                <a:latin typeface="Heiti SC Medium" pitchFamily="2" charset="-128"/>
                <a:ea typeface="Heiti SC Medium" pitchFamily="2" charset="-128"/>
              </a:rPr>
              <a:t>-falcon</a:t>
            </a:r>
            <a:endParaRPr lang="en-US" altLang="zh-CN" dirty="0">
              <a:solidFill>
                <a:srgbClr val="34485D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4" name="图片 3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9025" y="233680"/>
            <a:ext cx="3108325" cy="31083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25833" y="4881543"/>
            <a:ext cx="3088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苹方-简" panose="020B0400000000000000" pitchFamily="34" charset="-122"/>
                <a:ea typeface="苹方-简" panose="020B0400000000000000" pitchFamily="34" charset="-122"/>
              </a:rPr>
              <a:t>-</a:t>
            </a:r>
            <a:r>
              <a:rPr kumimoji="1" lang="zh-CN" altLang="en-US" sz="2400" dirty="0">
                <a:latin typeface="苹方-简" panose="020B0400000000000000" pitchFamily="34" charset="-122"/>
                <a:ea typeface="苹方-简" panose="020B0400000000000000" pitchFamily="34" charset="-122"/>
              </a:rPr>
              <a:t> 基于</a:t>
            </a:r>
            <a:r>
              <a:rPr kumimoji="1" lang="en-US" altLang="zh-CN" sz="2400" dirty="0" err="1"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kumimoji="1" lang="zh-CN" altLang="en-US" sz="2400" dirty="0">
                <a:latin typeface="苹方-简" panose="020B0400000000000000" pitchFamily="34" charset="-122"/>
                <a:ea typeface="苹方-简" panose="020B0400000000000000" pitchFamily="34" charset="-122"/>
              </a:rPr>
              <a:t>的后管</a:t>
            </a:r>
            <a:r>
              <a:rPr kumimoji="1" lang="zh-CN" altLang="en-US" sz="2400" dirty="0">
                <a:latin typeface="苹方-简" panose="020B0400000000000000" pitchFamily="34" charset="-122"/>
                <a:ea typeface="苹方-简" panose="020B0400000000000000" pitchFamily="34" charset="-122"/>
              </a:rPr>
              <a:t>框架</a:t>
            </a:r>
            <a:endParaRPr kumimoji="1" lang="zh-CN" altLang="en-US" sz="2400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cs"/>
              </a:rPr>
              <a:t>列表详情界面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76091" y="3244334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xxxxxxxxx</a:t>
            </a:r>
            <a:endParaRPr lang="en-GB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38263" cy="37681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cs"/>
              </a:rPr>
              <a:t>打包压缩后的文件大小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打包后前端资源可按需加载</a:t>
            </a:r>
            <a:endParaRPr lang="zh-CN" altLang="en-US" sz="20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endParaRPr lang="zh-CN" altLang="en-US" sz="2000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629" y="2198053"/>
            <a:ext cx="4476956" cy="36053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cs"/>
              </a:rPr>
              <a:t>新建一个用户页面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添加用户页面子路由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在</a:t>
            </a:r>
            <a:r>
              <a:rPr lang="en-US" altLang="zh-CN" sz="2000" dirty="0"/>
              <a:t>page</a:t>
            </a:r>
            <a:r>
              <a:rPr lang="zh-CN" altLang="en-US" sz="2000" dirty="0"/>
              <a:t>文件下添加页面文件</a:t>
            </a: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595" y="365125"/>
            <a:ext cx="2419350" cy="26466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2223135"/>
            <a:ext cx="5538470" cy="14897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20" y="3820795"/>
            <a:ext cx="2009140" cy="2356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cs"/>
              </a:rPr>
              <a:t>新建一个用户页面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在</a:t>
            </a:r>
            <a:r>
              <a:rPr lang="en-US" altLang="zh-CN" sz="2000" dirty="0"/>
              <a:t>layout</a:t>
            </a:r>
            <a:r>
              <a:rPr lang="zh-CN" altLang="en-US" sz="2000" dirty="0"/>
              <a:t>的</a:t>
            </a:r>
            <a:r>
              <a:rPr lang="en-US" altLang="zh-CN" sz="2000" dirty="0"/>
              <a:t>menusider</a:t>
            </a:r>
            <a:r>
              <a:rPr lang="zh-CN" altLang="en-US" sz="2000" dirty="0"/>
              <a:t>里添加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界面样式菜单 </a:t>
            </a:r>
            <a:r>
              <a:rPr lang="en-US" altLang="zh-CN" sz="2000" dirty="0"/>
              <a:t>data-id=‘6’ </a:t>
            </a:r>
            <a:r>
              <a:rPr lang="zh-CN" altLang="en-US" sz="2000" dirty="0"/>
              <a:t>为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权限</a:t>
            </a:r>
            <a:r>
              <a:rPr lang="en-US" altLang="zh-CN" sz="2000" dirty="0"/>
              <a:t>id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在</a:t>
            </a:r>
            <a:r>
              <a:rPr lang="en-US" altLang="zh-CN" sz="2000" dirty="0"/>
              <a:t>config</a:t>
            </a:r>
            <a:r>
              <a:rPr lang="zh-CN" altLang="en-US" sz="2000" dirty="0"/>
              <a:t>文件</a:t>
            </a:r>
            <a:r>
              <a:rPr lang="en-US" altLang="zh-CN" sz="2000" dirty="0"/>
              <a:t>menu</a:t>
            </a:r>
            <a:r>
              <a:rPr lang="zh-CN" altLang="en-US" sz="2000" dirty="0"/>
              <a:t>数组</a:t>
            </a:r>
            <a:r>
              <a:rPr lang="zh-CN" altLang="en-US" sz="2000" dirty="0"/>
              <a:t>里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添加 页面信息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350" y="365125"/>
            <a:ext cx="1950085" cy="213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95" y="1825625"/>
            <a:ext cx="5191760" cy="201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795" y="3945255"/>
            <a:ext cx="4549140" cy="1998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的优势</a:t>
            </a:r>
            <a:endParaRPr lang="zh-CN" altLang="en-US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列表元素 | List Elements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pic>
        <p:nvPicPr>
          <p:cNvPr id="4" name="图片 3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0" y="365125"/>
            <a:ext cx="1686560" cy="1686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1430"/>
            <a:ext cx="4500245" cy="1917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060" y="2569845"/>
            <a:ext cx="4958715" cy="1718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96110" y="4871720"/>
            <a:ext cx="698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044180" y="4871720"/>
            <a:ext cx="54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vue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的优势</a:t>
            </a:r>
            <a:endParaRPr lang="zh-CN" altLang="en-US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sym typeface="+mn-ea"/>
              </a:rPr>
              <a:t>组件结构 | Component Skeleton Structure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pic>
        <p:nvPicPr>
          <p:cNvPr id="4" name="图片 3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0" y="365125"/>
            <a:ext cx="1686560" cy="1686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04695" y="6123305"/>
            <a:ext cx="698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21395" y="6123305"/>
            <a:ext cx="54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vue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1930"/>
            <a:ext cx="4431030" cy="2979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5" y="2498725"/>
            <a:ext cx="3954780" cy="34651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的优势</a:t>
            </a:r>
            <a:endParaRPr lang="zh-CN" altLang="en-US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sym typeface="+mn-ea"/>
              </a:rPr>
              <a:t>组件生命周期 | Component Lifecycles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pic>
        <p:nvPicPr>
          <p:cNvPr id="4" name="图片 3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0" y="365125"/>
            <a:ext cx="1686560" cy="1686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04695" y="6123305"/>
            <a:ext cx="698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21395" y="6123305"/>
            <a:ext cx="54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vue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165"/>
            <a:ext cx="4029075" cy="2846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310" y="2531745"/>
            <a:ext cx="3620135" cy="3032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的优势</a:t>
            </a:r>
            <a:endParaRPr lang="zh-CN" altLang="en-US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sym typeface="+mn-ea"/>
              </a:rPr>
              <a:t>事件绑定 | Event Handling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pic>
        <p:nvPicPr>
          <p:cNvPr id="4" name="图片 3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0" y="365125"/>
            <a:ext cx="1686560" cy="1686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04695" y="6123305"/>
            <a:ext cx="698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21395" y="6123305"/>
            <a:ext cx="54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vue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2045"/>
            <a:ext cx="4474845" cy="34975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2532380"/>
            <a:ext cx="4400550" cy="32169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的优势</a:t>
            </a:r>
            <a:endParaRPr lang="zh-CN" altLang="en-US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sym typeface="+mn-ea"/>
              </a:rPr>
              <a:t>计算属性 | Computed Properties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pic>
        <p:nvPicPr>
          <p:cNvPr id="4" name="图片 3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0" y="365125"/>
            <a:ext cx="1686560" cy="1686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04695" y="6123305"/>
            <a:ext cx="698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react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621395" y="6123305"/>
            <a:ext cx="546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vue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35" y="2439670"/>
            <a:ext cx="5088255" cy="35553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3775"/>
            <a:ext cx="4476750" cy="3754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基本介绍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  基于</a:t>
            </a:r>
            <a:r>
              <a:rPr lang="en-US" altLang="zh-CN" sz="2400" dirty="0" err="1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，内置Vue全家桶</a:t>
            </a:r>
            <a:endParaRPr lang="zh-CN" altLang="en-US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  用户系统  ，权限管理</a:t>
            </a:r>
            <a:endParaRPr lang="en-US" altLang="zh-CN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  开箱即用，对 </a:t>
            </a:r>
            <a:r>
              <a:rPr lang="en-GB" altLang="zh-CN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Babel</a:t>
            </a:r>
            <a:r>
              <a:rPr lang="zh-CN" altLang="en-GB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、</a:t>
            </a:r>
            <a:r>
              <a:rPr lang="en-GB" altLang="zh-CN" sz="2400" dirty="0" err="1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ESLint</a:t>
            </a: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开箱即用的支持</a:t>
            </a:r>
            <a:endParaRPr lang="zh-CN" altLang="en-US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  轻量级，易于扩展</a:t>
            </a:r>
            <a:endParaRPr lang="zh-CN" altLang="en-US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  面向未来，为现代浏览器轻松产出原生的 </a:t>
            </a:r>
            <a:r>
              <a:rPr lang="en-GB" altLang="zh-CN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ES2015 </a:t>
            </a: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代码</a:t>
            </a:r>
            <a:endParaRPr lang="zh-CN" altLang="en-US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34485D"/>
              </a:solidFill>
            </a:endParaRPr>
          </a:p>
        </p:txBody>
      </p:sp>
      <p:pic>
        <p:nvPicPr>
          <p:cNvPr id="4" name="图片 3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0" y="365125"/>
            <a:ext cx="1686560" cy="1686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sz="2400" dirty="0" err="1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en-US" altLang="zh-CN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-</a:t>
            </a:r>
            <a:r>
              <a:rPr lang="en-GB" altLang="zh-CN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falcon </a:t>
            </a: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是一个基于 </a:t>
            </a:r>
            <a:r>
              <a:rPr lang="en-GB" altLang="zh-CN" sz="2400" dirty="0" err="1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en-GB" altLang="zh-CN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 CLI 3.0 </a:t>
            </a:r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进行快速开发的完整系统</a:t>
            </a:r>
            <a:endParaRPr lang="en-US" altLang="zh-CN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lvl="1"/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lvl="1"/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近</a:t>
            </a:r>
            <a:r>
              <a:rPr lang="en-US" altLang="zh-CN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2</a:t>
            </a: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年最火热好用的前端框架的 </a:t>
            </a:r>
            <a:r>
              <a:rPr lang="en-GB" altLang="zh-CN" dirty="0" err="1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Vue</a:t>
            </a: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，简单到后端也可以快速上手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lvl="1"/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可以通过项目内的配置文件进行配置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lvl="1"/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可以通过插件进行扩展，可升级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lvl="1"/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内置蚂蚁金服开发的后台</a:t>
            </a:r>
            <a:r>
              <a:rPr lang="en-US" altLang="zh-CN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UI</a:t>
            </a: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框架 </a:t>
            </a:r>
            <a:r>
              <a:rPr lang="en-US" altLang="zh-CN" dirty="0" err="1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Antd</a:t>
            </a: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 统一的组建风格和交互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lvl="1"/>
            <a:r>
              <a:rPr lang="en-US" altLang="zh-CN" dirty="0" err="1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Antd</a:t>
            </a: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开发文档（</a:t>
            </a:r>
            <a:r>
              <a:rPr lang="en-GB" altLang="zh-CN" dirty="0">
                <a:hlinkClick r:id="rId1"/>
              </a:rPr>
              <a:t>https://vue.ant.design/docs/vue/introduce-cn/</a:t>
            </a:r>
            <a:r>
              <a:rPr lang="zh-CN" altLang="en-US" dirty="0"/>
              <a:t>）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  <p:pic>
        <p:nvPicPr>
          <p:cNvPr id="4" name="图片 3" descr="26507650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0" y="365125"/>
            <a:ext cx="1686560" cy="1686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组成页面的组件components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9625" y="163830"/>
            <a:ext cx="7067550" cy="6530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6290" y="384175"/>
            <a:ext cx="3274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j-ea"/>
                <a:ea typeface="+mj-ea"/>
              </a:rPr>
              <a:t>组件化</a:t>
            </a:r>
            <a:endParaRPr lang="zh-CN" altLang="en-US" sz="4000" dirty="0">
              <a:latin typeface="+mj-ea"/>
              <a:ea typeface="+mj-ea"/>
            </a:endParaRPr>
          </a:p>
          <a:p>
            <a:r>
              <a:rPr lang="zh-CN" altLang="en-US" sz="4000" dirty="0">
                <a:latin typeface="+mj-ea"/>
                <a:ea typeface="+mj-ea"/>
              </a:rPr>
              <a:t>开发界面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6290" y="185110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组件化开发，便于复用和维护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endParaRPr kumimoji="1" lang="zh-CN" altLang="en-US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" y="6177280"/>
            <a:ext cx="381635" cy="381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webpack-</a:t>
            </a:r>
            <a:r>
              <a:rPr lang="zh-CN" altLang="en-US" sz="4000" dirty="0"/>
              <a:t>解决前端开发模块化问题</a:t>
            </a:r>
            <a:endParaRPr lang="zh-CN" altLang="en-US" sz="4000" dirty="0"/>
          </a:p>
        </p:txBody>
      </p:sp>
      <p:pic>
        <p:nvPicPr>
          <p:cNvPr id="4" name="内容占位符 3" descr="webpack-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1814195"/>
            <a:ext cx="1022794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77285" y="579691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86A5B6"/>
                </a:solidFill>
                <a:latin typeface="圆体-简" panose="02010600040101010101" charset="-122"/>
                <a:ea typeface="圆体-简" panose="02010600040101010101" charset="-122"/>
              </a:rPr>
              <a:t>模块依赖关系</a:t>
            </a:r>
            <a:endParaRPr lang="zh-CN" altLang="en-US" sz="1400" dirty="0">
              <a:solidFill>
                <a:srgbClr val="86A5B6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27845" y="52571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86A5B6"/>
                </a:solidFill>
                <a:latin typeface="圆体-简" panose="02010600040101010101" charset="-122"/>
                <a:ea typeface="圆体-简" panose="02010600040101010101" charset="-122"/>
              </a:rPr>
              <a:t>静态资源</a:t>
            </a:r>
            <a:endParaRPr lang="zh-CN" altLang="en-US" sz="1600">
              <a:solidFill>
                <a:srgbClr val="86A5B6"/>
              </a:solidFill>
              <a:latin typeface="圆体-简" panose="02010600040101010101" charset="-122"/>
              <a:ea typeface="圆体-简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6119" y="1961944"/>
            <a:ext cx="6512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sz="2400" dirty="0">
                <a:solidFill>
                  <a:srgbClr val="86A5B6"/>
                </a:solidFill>
                <a:ea typeface="圆体-简" panose="02010600040101010101" charset="-122"/>
              </a:rPr>
              <a:t>基于 </a:t>
            </a:r>
            <a:r>
              <a:rPr lang="en-GB" altLang="zh-CN" sz="2400" dirty="0">
                <a:solidFill>
                  <a:srgbClr val="86A5B6"/>
                </a:solidFill>
                <a:ea typeface="圆体-简" panose="02010600040101010101" charset="-122"/>
              </a:rPr>
              <a:t>webpack </a:t>
            </a:r>
            <a:r>
              <a:rPr lang="zh-CN" altLang="en-US" sz="2400" dirty="0">
                <a:solidFill>
                  <a:srgbClr val="86A5B6"/>
                </a:solidFill>
                <a:ea typeface="圆体-简" panose="02010600040101010101" charset="-122"/>
              </a:rPr>
              <a:t>构建，并带有合理的默认配置</a:t>
            </a:r>
            <a:endParaRPr lang="zh-CN" altLang="en-US" sz="2400" dirty="0">
              <a:solidFill>
                <a:srgbClr val="86A5B6"/>
              </a:solidFill>
              <a:ea typeface="圆体-简" panose="02010600040101010101" charset="-122"/>
            </a:endParaRPr>
          </a:p>
        </p:txBody>
      </p:sp>
      <p:pic>
        <p:nvPicPr>
          <p:cNvPr id="7" name="图片 6" descr="26507650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cs"/>
              </a:rPr>
              <a:t>后台用户系统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内置基本的用户登陆退出功能</a:t>
            </a:r>
            <a:endParaRPr lang="en-US" altLang="zh-CN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可以根据用户的权限展示用户的界面</a:t>
            </a:r>
            <a:endParaRPr lang="en-US" altLang="zh-CN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内置路由拦截，页面白名单机制</a:t>
            </a:r>
            <a:endParaRPr lang="en-US" altLang="zh-CN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对没有权限的页面进行拦截访问</a:t>
            </a:r>
            <a:endParaRPr lang="en-US" altLang="zh-CN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r>
              <a:rPr lang="zh-CN" altLang="en-US" sz="2400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权限控制到按钮级别</a:t>
            </a:r>
            <a:endParaRPr lang="zh-CN" altLang="en-US" sz="2400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endParaRPr lang="en-US" altLang="zh-CN" sz="2400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cs"/>
              </a:rPr>
              <a:t>登陆功能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077200" cy="3962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26536" y="199539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基本的用户登陆功能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cs"/>
              </a:rPr>
              <a:t>用户界面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82507" cy="39490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83101" y="91978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</a:rPr>
              <a:t>列表页面增删改查</a:t>
            </a:r>
            <a:endParaRPr lang="en-US" altLang="zh-CN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zh-CN" altLang="en-US" dirty="0">
                <a:solidFill>
                  <a:srgbClr val="34485D"/>
                </a:solidFill>
                <a:latin typeface="苹方-简" panose="020B0400000000000000" pitchFamily="34" charset="-122"/>
                <a:ea typeface="苹方-简" panose="020B0400000000000000" pitchFamily="34" charset="-122"/>
                <a:cs typeface="+mn-cs"/>
              </a:rPr>
              <a:t>列表新增界面</a:t>
            </a:r>
            <a:endParaRPr lang="zh-CN" altLang="en-US" dirty="0">
              <a:solidFill>
                <a:srgbClr val="34485D"/>
              </a:solidFill>
              <a:latin typeface="苹方-简" panose="020B0400000000000000" pitchFamily="34" charset="-122"/>
              <a:ea typeface="苹方-简" panose="020B0400000000000000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 descr="26507650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0" y="6177280"/>
            <a:ext cx="381635" cy="3816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76091" y="3244334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xxxxxxxxx</a:t>
            </a:r>
            <a:endParaRPr lang="en-GB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3792"/>
            <a:ext cx="10404088" cy="39197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演示</Application>
  <PresentationFormat>宽屏</PresentationFormat>
  <Paragraphs>150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方正书宋_GBK</vt:lpstr>
      <vt:lpstr>Wingdings</vt:lpstr>
      <vt:lpstr>Heiti SC Medium</vt:lpstr>
      <vt:lpstr>苹方-简</vt:lpstr>
      <vt:lpstr>圆体-简</vt:lpstr>
      <vt:lpstr>Menlo</vt:lpstr>
      <vt:lpstr>冬青黑体简体中文</vt:lpstr>
      <vt:lpstr>微软雅黑</vt:lpstr>
      <vt:lpstr>汉仪旗黑KW</vt:lpstr>
      <vt:lpstr>宋体</vt:lpstr>
      <vt:lpstr>Arial Unicode MS</vt:lpstr>
      <vt:lpstr>汉仪书宋二KW</vt:lpstr>
      <vt:lpstr>Calibri Light</vt:lpstr>
      <vt:lpstr>Helvetica Neue</vt:lpstr>
      <vt:lpstr>Calibri</vt:lpstr>
      <vt:lpstr>儷黑 Pro</vt:lpstr>
      <vt:lpstr>凌慧体-繁</vt:lpstr>
      <vt:lpstr>Office 主题</vt:lpstr>
      <vt:lpstr>Vue-falcon</vt:lpstr>
      <vt:lpstr>基本介绍</vt:lpstr>
      <vt:lpstr>介绍</vt:lpstr>
      <vt:lpstr>PowerPoint 演示文稿</vt:lpstr>
      <vt:lpstr>webpack-解决前端开发模块化问题</vt:lpstr>
      <vt:lpstr>后台用户系统</vt:lpstr>
      <vt:lpstr>登陆功能</vt:lpstr>
      <vt:lpstr>用户界面</vt:lpstr>
      <vt:lpstr>列表新增界面</vt:lpstr>
      <vt:lpstr>列表详情界面</vt:lpstr>
      <vt:lpstr>打包压缩后的文件大小</vt:lpstr>
      <vt:lpstr>打包压缩后的文件大小</vt:lpstr>
      <vt:lpstr>新建一个用户页面</vt:lpstr>
      <vt:lpstr>介绍</vt:lpstr>
      <vt:lpstr>vue的优势</vt:lpstr>
      <vt:lpstr>vue的优势</vt:lpstr>
      <vt:lpstr>vue的优势</vt:lpstr>
      <vt:lpstr>vue的优势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fuwendong</dc:creator>
  <cp:lastModifiedBy>fuwendong</cp:lastModifiedBy>
  <cp:revision>28</cp:revision>
  <dcterms:created xsi:type="dcterms:W3CDTF">2019-04-21T07:08:23Z</dcterms:created>
  <dcterms:modified xsi:type="dcterms:W3CDTF">2019-04-21T07:08:23Z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