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74" r:id="rId12"/>
    <p:sldId id="275" r:id="rId13"/>
    <p:sldId id="276"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CCE257-88B8-4E58-B413-73EE2C7F91C8}"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45AB7-98B1-4F15-9376-95D8A7F4E92B}" type="slidenum">
              <a:rPr lang="en-US" smtClean="0"/>
              <a:t>‹#›</a:t>
            </a:fld>
            <a:endParaRPr lang="en-US"/>
          </a:p>
        </p:txBody>
      </p:sp>
    </p:spTree>
    <p:extLst>
      <p:ext uri="{BB962C8B-B14F-4D97-AF65-F5344CB8AC3E}">
        <p14:creationId xmlns:p14="http://schemas.microsoft.com/office/powerpoint/2010/main" val="1563483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CCE257-88B8-4E58-B413-73EE2C7F91C8}"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45AB7-98B1-4F15-9376-95D8A7F4E92B}" type="slidenum">
              <a:rPr lang="en-US" smtClean="0"/>
              <a:t>‹#›</a:t>
            </a:fld>
            <a:endParaRPr lang="en-US"/>
          </a:p>
        </p:txBody>
      </p:sp>
    </p:spTree>
    <p:extLst>
      <p:ext uri="{BB962C8B-B14F-4D97-AF65-F5344CB8AC3E}">
        <p14:creationId xmlns:p14="http://schemas.microsoft.com/office/powerpoint/2010/main" val="314284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CCE257-88B8-4E58-B413-73EE2C7F91C8}"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45AB7-98B1-4F15-9376-95D8A7F4E92B}" type="slidenum">
              <a:rPr lang="en-US" smtClean="0"/>
              <a:t>‹#›</a:t>
            </a:fld>
            <a:endParaRPr lang="en-US"/>
          </a:p>
        </p:txBody>
      </p:sp>
    </p:spTree>
    <p:extLst>
      <p:ext uri="{BB962C8B-B14F-4D97-AF65-F5344CB8AC3E}">
        <p14:creationId xmlns:p14="http://schemas.microsoft.com/office/powerpoint/2010/main" val="3632066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CCE257-88B8-4E58-B413-73EE2C7F91C8}"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45AB7-98B1-4F15-9376-95D8A7F4E92B}" type="slidenum">
              <a:rPr lang="en-US" smtClean="0"/>
              <a:t>‹#›</a:t>
            </a:fld>
            <a:endParaRPr lang="en-US"/>
          </a:p>
        </p:txBody>
      </p:sp>
    </p:spTree>
    <p:extLst>
      <p:ext uri="{BB962C8B-B14F-4D97-AF65-F5344CB8AC3E}">
        <p14:creationId xmlns:p14="http://schemas.microsoft.com/office/powerpoint/2010/main" val="159071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CCE257-88B8-4E58-B413-73EE2C7F91C8}"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45AB7-98B1-4F15-9376-95D8A7F4E92B}" type="slidenum">
              <a:rPr lang="en-US" smtClean="0"/>
              <a:t>‹#›</a:t>
            </a:fld>
            <a:endParaRPr lang="en-US"/>
          </a:p>
        </p:txBody>
      </p:sp>
    </p:spTree>
    <p:extLst>
      <p:ext uri="{BB962C8B-B14F-4D97-AF65-F5344CB8AC3E}">
        <p14:creationId xmlns:p14="http://schemas.microsoft.com/office/powerpoint/2010/main" val="302630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CCE257-88B8-4E58-B413-73EE2C7F91C8}"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45AB7-98B1-4F15-9376-95D8A7F4E92B}" type="slidenum">
              <a:rPr lang="en-US" smtClean="0"/>
              <a:t>‹#›</a:t>
            </a:fld>
            <a:endParaRPr lang="en-US"/>
          </a:p>
        </p:txBody>
      </p:sp>
    </p:spTree>
    <p:extLst>
      <p:ext uri="{BB962C8B-B14F-4D97-AF65-F5344CB8AC3E}">
        <p14:creationId xmlns:p14="http://schemas.microsoft.com/office/powerpoint/2010/main" val="354007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CCE257-88B8-4E58-B413-73EE2C7F91C8}" type="datetimeFigureOut">
              <a:rPr lang="en-US" smtClean="0"/>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45AB7-98B1-4F15-9376-95D8A7F4E92B}" type="slidenum">
              <a:rPr lang="en-US" smtClean="0"/>
              <a:t>‹#›</a:t>
            </a:fld>
            <a:endParaRPr lang="en-US"/>
          </a:p>
        </p:txBody>
      </p:sp>
    </p:spTree>
    <p:extLst>
      <p:ext uri="{BB962C8B-B14F-4D97-AF65-F5344CB8AC3E}">
        <p14:creationId xmlns:p14="http://schemas.microsoft.com/office/powerpoint/2010/main" val="136093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CCE257-88B8-4E58-B413-73EE2C7F91C8}" type="datetimeFigureOut">
              <a:rPr lang="en-US" smtClean="0"/>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45AB7-98B1-4F15-9376-95D8A7F4E92B}" type="slidenum">
              <a:rPr lang="en-US" smtClean="0"/>
              <a:t>‹#›</a:t>
            </a:fld>
            <a:endParaRPr lang="en-US"/>
          </a:p>
        </p:txBody>
      </p:sp>
    </p:spTree>
    <p:extLst>
      <p:ext uri="{BB962C8B-B14F-4D97-AF65-F5344CB8AC3E}">
        <p14:creationId xmlns:p14="http://schemas.microsoft.com/office/powerpoint/2010/main" val="100059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CE257-88B8-4E58-B413-73EE2C7F91C8}" type="datetimeFigureOut">
              <a:rPr lang="en-US" smtClean="0"/>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45AB7-98B1-4F15-9376-95D8A7F4E92B}" type="slidenum">
              <a:rPr lang="en-US" smtClean="0"/>
              <a:t>‹#›</a:t>
            </a:fld>
            <a:endParaRPr lang="en-US"/>
          </a:p>
        </p:txBody>
      </p:sp>
    </p:spTree>
    <p:extLst>
      <p:ext uri="{BB962C8B-B14F-4D97-AF65-F5344CB8AC3E}">
        <p14:creationId xmlns:p14="http://schemas.microsoft.com/office/powerpoint/2010/main" val="269134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CCE257-88B8-4E58-B413-73EE2C7F91C8}"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45AB7-98B1-4F15-9376-95D8A7F4E92B}" type="slidenum">
              <a:rPr lang="en-US" smtClean="0"/>
              <a:t>‹#›</a:t>
            </a:fld>
            <a:endParaRPr lang="en-US"/>
          </a:p>
        </p:txBody>
      </p:sp>
    </p:spTree>
    <p:extLst>
      <p:ext uri="{BB962C8B-B14F-4D97-AF65-F5344CB8AC3E}">
        <p14:creationId xmlns:p14="http://schemas.microsoft.com/office/powerpoint/2010/main" val="243785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CCE257-88B8-4E58-B413-73EE2C7F91C8}"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45AB7-98B1-4F15-9376-95D8A7F4E92B}" type="slidenum">
              <a:rPr lang="en-US" smtClean="0"/>
              <a:t>‹#›</a:t>
            </a:fld>
            <a:endParaRPr lang="en-US"/>
          </a:p>
        </p:txBody>
      </p:sp>
    </p:spTree>
    <p:extLst>
      <p:ext uri="{BB962C8B-B14F-4D97-AF65-F5344CB8AC3E}">
        <p14:creationId xmlns:p14="http://schemas.microsoft.com/office/powerpoint/2010/main" val="2471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CE257-88B8-4E58-B413-73EE2C7F91C8}" type="datetimeFigureOut">
              <a:rPr lang="en-US" smtClean="0"/>
              <a:t>8/19/2024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45AB7-98B1-4F15-9376-95D8A7F4E92B}" type="slidenum">
              <a:rPr lang="en-US" smtClean="0"/>
              <a:t>‹#›</a:t>
            </a:fld>
            <a:endParaRPr lang="en-US"/>
          </a:p>
        </p:txBody>
      </p:sp>
    </p:spTree>
    <p:extLst>
      <p:ext uri="{BB962C8B-B14F-4D97-AF65-F5344CB8AC3E}">
        <p14:creationId xmlns:p14="http://schemas.microsoft.com/office/powerpoint/2010/main" val="303516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r>
            <a:br>
              <a:rPr lang="en-US" dirty="0" smtClean="0"/>
            </a:br>
            <a:endParaRPr lang="en-US" dirty="0"/>
          </a:p>
        </p:txBody>
      </p:sp>
      <p:sp>
        <p:nvSpPr>
          <p:cNvPr id="5" name="Content Placeholder 4"/>
          <p:cNvSpPr>
            <a:spLocks noGrp="1"/>
          </p:cNvSpPr>
          <p:nvPr>
            <p:ph idx="1"/>
          </p:nvPr>
        </p:nvSpPr>
        <p:spPr>
          <a:xfrm>
            <a:off x="629195" y="2704011"/>
            <a:ext cx="10515600" cy="1358537"/>
          </a:xfrm>
        </p:spPr>
        <p:txBody>
          <a:bodyPr anchor="ctr">
            <a:normAutofit/>
          </a:bodyPr>
          <a:lstStyle/>
          <a:p>
            <a:pPr marL="0" indent="0" algn="ctr">
              <a:buNone/>
            </a:pPr>
            <a:r>
              <a:rPr lang="en-US" sz="3400" b="1" dirty="0" smtClean="0">
                <a:solidFill>
                  <a:schemeClr val="tx2">
                    <a:lumMod val="50000"/>
                  </a:schemeClr>
                </a:solidFill>
                <a:latin typeface="Times New Roman" panose="02020603050405020304" pitchFamily="18" charset="0"/>
                <a:cs typeface="Times New Roman" panose="02020603050405020304" pitchFamily="18" charset="0"/>
              </a:rPr>
              <a:t>Data Case Study</a:t>
            </a:r>
          </a:p>
          <a:p>
            <a:pPr marL="0" indent="0" algn="ctr">
              <a:buNone/>
            </a:pPr>
            <a:r>
              <a:rPr lang="en-US" sz="3400" b="1" dirty="0" smtClean="0">
                <a:solidFill>
                  <a:schemeClr val="tx2">
                    <a:lumMod val="50000"/>
                  </a:schemeClr>
                </a:solidFill>
                <a:latin typeface="Times New Roman" panose="02020603050405020304" pitchFamily="18" charset="0"/>
                <a:cs typeface="Times New Roman" panose="02020603050405020304" pitchFamily="18" charset="0"/>
              </a:rPr>
              <a:t>Presented by Faith Were.</a:t>
            </a:r>
            <a:endParaRPr lang="en-US" sz="3400" b="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02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499" y="358218"/>
            <a:ext cx="10967301" cy="6231117"/>
          </a:xfrm>
        </p:spPr>
        <p:txBody>
          <a:bodyPr/>
          <a:lstStyle/>
          <a:p>
            <a:pPr marL="0" indent="0">
              <a:buNone/>
            </a:pPr>
            <a:r>
              <a:rPr lang="en-US" sz="2400" b="1" dirty="0" smtClean="0">
                <a:latin typeface="Times New Roman" panose="02020603050405020304" pitchFamily="18" charset="0"/>
                <a:cs typeface="Times New Roman" panose="02020603050405020304" pitchFamily="18" charset="0"/>
              </a:rPr>
              <a:t>Key </a:t>
            </a:r>
            <a:r>
              <a:rPr lang="en-US" sz="2400" b="1" dirty="0">
                <a:latin typeface="Times New Roman" panose="02020603050405020304" pitchFamily="18" charset="0"/>
                <a:cs typeface="Times New Roman" panose="02020603050405020304" pitchFamily="18" charset="0"/>
              </a:rPr>
              <a:t>Insights extracted from user </a:t>
            </a:r>
            <a:r>
              <a:rPr lang="en-US" sz="2400" b="1" dirty="0" smtClean="0">
                <a:latin typeface="Times New Roman" panose="02020603050405020304" pitchFamily="18" charset="0"/>
                <a:cs typeface="Times New Roman" panose="02020603050405020304" pitchFamily="18" charset="0"/>
              </a:rPr>
              <a:t>payment behavior</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Correlation between all the columns</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0450" y="1320687"/>
            <a:ext cx="9332536" cy="5419477"/>
          </a:xfrm>
          <a:prstGeom prst="rect">
            <a:avLst/>
          </a:prstGeom>
        </p:spPr>
      </p:pic>
    </p:spTree>
    <p:extLst>
      <p:ext uri="{BB962C8B-B14F-4D97-AF65-F5344CB8AC3E}">
        <p14:creationId xmlns:p14="http://schemas.microsoft.com/office/powerpoint/2010/main" val="2264398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9817"/>
            <a:ext cx="10896600" cy="6007146"/>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1. Payment </a:t>
            </a:r>
            <a:r>
              <a:rPr lang="en-US" sz="2400" b="1" dirty="0">
                <a:latin typeface="Times New Roman" panose="02020603050405020304" pitchFamily="18" charset="0"/>
                <a:cs typeface="Times New Roman" panose="02020603050405020304" pitchFamily="18" charset="0"/>
              </a:rPr>
              <a:t>Differences Over 3 Months vs NPS </a:t>
            </a:r>
            <a:r>
              <a:rPr lang="en-US" sz="2400" b="1" dirty="0" smtClean="0">
                <a:latin typeface="Times New Roman" panose="02020603050405020304" pitchFamily="18" charset="0"/>
                <a:cs typeface="Times New Roman" panose="02020603050405020304" pitchFamily="18" charset="0"/>
              </a:rPr>
              <a:t>Score</a:t>
            </a:r>
            <a:endParaRPr lang="en-GB" sz="2400" b="1"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Users who </a:t>
            </a:r>
            <a:r>
              <a:rPr lang="en-GB" sz="2400" dirty="0">
                <a:latin typeface="Times New Roman" panose="02020603050405020304" pitchFamily="18" charset="0"/>
                <a:cs typeface="Times New Roman" panose="02020603050405020304" pitchFamily="18" charset="0"/>
              </a:rPr>
              <a:t>pay early or on time have a higher NPS score compared to those who make late payments. This suggests that payment timeliness may positively impact customer satisfaction and loyalty.</a:t>
            </a:r>
          </a:p>
        </p:txBody>
      </p:sp>
      <p:pic>
        <p:nvPicPr>
          <p:cNvPr id="4" name="Picture 3"/>
          <p:cNvPicPr>
            <a:picLocks noChangeAspect="1"/>
          </p:cNvPicPr>
          <p:nvPr/>
        </p:nvPicPr>
        <p:blipFill>
          <a:blip r:embed="rId2"/>
          <a:stretch>
            <a:fillRect/>
          </a:stretch>
        </p:blipFill>
        <p:spPr>
          <a:xfrm>
            <a:off x="457200" y="1725373"/>
            <a:ext cx="10271043" cy="5005634"/>
          </a:xfrm>
          <a:prstGeom prst="rect">
            <a:avLst/>
          </a:prstGeom>
        </p:spPr>
      </p:pic>
    </p:spTree>
    <p:extLst>
      <p:ext uri="{BB962C8B-B14F-4D97-AF65-F5344CB8AC3E}">
        <p14:creationId xmlns:p14="http://schemas.microsoft.com/office/powerpoint/2010/main" val="265811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339634"/>
            <a:ext cx="11040291" cy="5837329"/>
          </a:xfrm>
        </p:spPr>
        <p:txBody>
          <a:bodyPr/>
          <a:lstStyle/>
          <a:p>
            <a:pPr marL="0" indent="0">
              <a:buNone/>
            </a:pPr>
            <a:r>
              <a:rPr lang="en-US" sz="2400" b="1" dirty="0" smtClean="0">
                <a:latin typeface="Times New Roman" panose="02020603050405020304" pitchFamily="18" charset="0"/>
                <a:cs typeface="Times New Roman" panose="02020603050405020304" pitchFamily="18" charset="0"/>
              </a:rPr>
              <a:t>2. NPS </a:t>
            </a:r>
            <a:r>
              <a:rPr lang="en-US" sz="2400" b="1" dirty="0">
                <a:latin typeface="Times New Roman" panose="02020603050405020304" pitchFamily="18" charset="0"/>
                <a:cs typeface="Times New Roman" panose="02020603050405020304" pitchFamily="18" charset="0"/>
              </a:rPr>
              <a:t>Score </a:t>
            </a:r>
            <a:r>
              <a:rPr lang="en-US" sz="2400" b="1" dirty="0" smtClean="0">
                <a:latin typeface="Times New Roman" panose="02020603050405020304" pitchFamily="18" charset="0"/>
                <a:cs typeface="Times New Roman" panose="02020603050405020304" pitchFamily="18" charset="0"/>
              </a:rPr>
              <a:t>Distribution</a:t>
            </a:r>
          </a:p>
          <a:p>
            <a:pPr marL="0" indent="0">
              <a:buNone/>
            </a:pPr>
            <a:r>
              <a:rPr lang="en-US" sz="2400" dirty="0" smtClean="0">
                <a:latin typeface="Times New Roman" panose="02020603050405020304" pitchFamily="18" charset="0"/>
                <a:cs typeface="Times New Roman" panose="02020603050405020304" pitchFamily="18" charset="0"/>
              </a:rPr>
              <a:t>The </a:t>
            </a:r>
            <a:r>
              <a:rPr lang="en-GB" sz="2400" dirty="0" smtClean="0">
                <a:latin typeface="Times New Roman" panose="02020603050405020304" pitchFamily="18" charset="0"/>
                <a:cs typeface="Times New Roman" panose="02020603050405020304" pitchFamily="18" charset="0"/>
              </a:rPr>
              <a:t>dissatisfaction rate </a:t>
            </a:r>
            <a:r>
              <a:rPr lang="en-GB" sz="2400" dirty="0">
                <a:latin typeface="Times New Roman" panose="02020603050405020304" pitchFamily="18" charset="0"/>
                <a:cs typeface="Times New Roman" panose="02020603050405020304" pitchFamily="18" charset="0"/>
              </a:rPr>
              <a:t>is </a:t>
            </a:r>
            <a:r>
              <a:rPr lang="en-GB" sz="2400" dirty="0" smtClean="0">
                <a:latin typeface="Times New Roman" panose="02020603050405020304" pitchFamily="18" charset="0"/>
                <a:cs typeface="Times New Roman" panose="02020603050405020304" pitchFamily="18" charset="0"/>
              </a:rPr>
              <a:t>not widespread </a:t>
            </a:r>
            <a:r>
              <a:rPr lang="en-GB" sz="2400" dirty="0">
                <a:latin typeface="Times New Roman" panose="02020603050405020304" pitchFamily="18" charset="0"/>
                <a:cs typeface="Times New Roman" panose="02020603050405020304" pitchFamily="18" charset="0"/>
              </a:rPr>
              <a:t>or concentrated in specific user </a:t>
            </a:r>
            <a:r>
              <a:rPr lang="en-GB" sz="2400" dirty="0" smtClean="0">
                <a:latin typeface="Times New Roman" panose="02020603050405020304" pitchFamily="18" charset="0"/>
                <a:cs typeface="Times New Roman" panose="02020603050405020304" pitchFamily="18" charset="0"/>
              </a:rPr>
              <a:t>groups. This implies that a larger percentage of customers are satisfied with the services at </a:t>
            </a:r>
            <a:r>
              <a:rPr lang="en-GB" sz="2400" dirty="0" err="1" smtClean="0">
                <a:latin typeface="Times New Roman" panose="02020603050405020304" pitchFamily="18" charset="0"/>
                <a:cs typeface="Times New Roman" panose="02020603050405020304" pitchFamily="18" charset="0"/>
              </a:rPr>
              <a:t>MoPhones</a:t>
            </a:r>
            <a:r>
              <a:rPr lang="en-GB"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GB" dirty="0"/>
          </a:p>
        </p:txBody>
      </p:sp>
      <p:pic>
        <p:nvPicPr>
          <p:cNvPr id="4" name="Picture 3"/>
          <p:cNvPicPr>
            <a:picLocks noChangeAspect="1"/>
          </p:cNvPicPr>
          <p:nvPr/>
        </p:nvPicPr>
        <p:blipFill>
          <a:blip r:embed="rId2"/>
          <a:stretch>
            <a:fillRect/>
          </a:stretch>
        </p:blipFill>
        <p:spPr>
          <a:xfrm>
            <a:off x="1150609" y="2129246"/>
            <a:ext cx="7131242" cy="4598125"/>
          </a:xfrm>
          <a:prstGeom prst="rect">
            <a:avLst/>
          </a:prstGeom>
        </p:spPr>
      </p:pic>
    </p:spTree>
    <p:extLst>
      <p:ext uri="{BB962C8B-B14F-4D97-AF65-F5344CB8AC3E}">
        <p14:creationId xmlns:p14="http://schemas.microsoft.com/office/powerpoint/2010/main" val="20507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383"/>
            <a:ext cx="10515600" cy="5889580"/>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3. Payment </a:t>
            </a:r>
            <a:r>
              <a:rPr lang="en-US" sz="2400" b="1" dirty="0">
                <a:latin typeface="Times New Roman" panose="02020603050405020304" pitchFamily="18" charset="0"/>
                <a:cs typeface="Times New Roman" panose="02020603050405020304" pitchFamily="18" charset="0"/>
              </a:rPr>
              <a:t>Differences by </a:t>
            </a:r>
            <a:r>
              <a:rPr lang="en-US" sz="2400" b="1" dirty="0" smtClean="0">
                <a:latin typeface="Times New Roman" panose="02020603050405020304" pitchFamily="18" charset="0"/>
                <a:cs typeface="Times New Roman" panose="02020603050405020304" pitchFamily="18" charset="0"/>
              </a:rPr>
              <a:t>Month</a:t>
            </a: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The </a:t>
            </a:r>
            <a:r>
              <a:rPr lang="en-GB" sz="2400" dirty="0">
                <a:latin typeface="Times New Roman" panose="02020603050405020304" pitchFamily="18" charset="0"/>
                <a:cs typeface="Times New Roman" panose="02020603050405020304" pitchFamily="18" charset="0"/>
              </a:rPr>
              <a:t>chart provides insights into how payment patterns fluctuate month-to-month, potentially revealing trends such as seasonal effects, payment cycles, or emerging issues with customer payments that could impact satisfaction.</a:t>
            </a:r>
          </a:p>
        </p:txBody>
      </p:sp>
      <p:pic>
        <p:nvPicPr>
          <p:cNvPr id="4" name="Picture 3"/>
          <p:cNvPicPr>
            <a:picLocks noChangeAspect="1"/>
          </p:cNvPicPr>
          <p:nvPr/>
        </p:nvPicPr>
        <p:blipFill>
          <a:blip r:embed="rId2"/>
          <a:stretch>
            <a:fillRect/>
          </a:stretch>
        </p:blipFill>
        <p:spPr>
          <a:xfrm>
            <a:off x="567623" y="1978478"/>
            <a:ext cx="6721452" cy="4995319"/>
          </a:xfrm>
          <a:prstGeom prst="rect">
            <a:avLst/>
          </a:prstGeom>
        </p:spPr>
      </p:pic>
    </p:spTree>
    <p:extLst>
      <p:ext uri="{BB962C8B-B14F-4D97-AF65-F5344CB8AC3E}">
        <p14:creationId xmlns:p14="http://schemas.microsoft.com/office/powerpoint/2010/main" val="116415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3" y="378189"/>
            <a:ext cx="10515600" cy="562338"/>
          </a:xfrm>
        </p:spPr>
        <p:txBody>
          <a:bodyPr>
            <a:normAutofit/>
          </a:bodyPr>
          <a:lstStyle/>
          <a:p>
            <a:r>
              <a:rPr lang="en-US" sz="3200" b="1" dirty="0" smtClean="0">
                <a:latin typeface="Times New Roman" panose="02020603050405020304" pitchFamily="18" charset="0"/>
                <a:cs typeface="Times New Roman" panose="02020603050405020304" pitchFamily="18" charset="0"/>
              </a:rPr>
              <a:t>Hypothesis Validation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1703" y="1162594"/>
            <a:ext cx="11116491" cy="5355771"/>
          </a:xfrm>
        </p:spPr>
        <p:txBody>
          <a:bodyPr>
            <a:normAutofit fontScale="77500" lnSpcReduction="20000"/>
          </a:bodyPr>
          <a:lstStyle/>
          <a:p>
            <a:pPr marL="0" indent="0">
              <a:buNone/>
            </a:pPr>
            <a:r>
              <a:rPr lang="en-GB" dirty="0">
                <a:latin typeface="Times New Roman" panose="02020603050405020304" pitchFamily="18" charset="0"/>
                <a:cs typeface="Times New Roman" panose="02020603050405020304" pitchFamily="18" charset="0"/>
              </a:rPr>
              <a:t>To formulate a hypothesis about the impact of payment timeliness on user satisfaction, the hypothesis could </a:t>
            </a:r>
            <a:r>
              <a:rPr lang="en-GB" dirty="0" smtClean="0">
                <a:latin typeface="Times New Roman" panose="02020603050405020304" pitchFamily="18" charset="0"/>
                <a:cs typeface="Times New Roman" panose="02020603050405020304" pitchFamily="18" charset="0"/>
              </a:rPr>
              <a:t>be: </a:t>
            </a:r>
          </a:p>
          <a:p>
            <a:pPr marL="0" indent="0">
              <a:buNone/>
            </a:pPr>
            <a:r>
              <a:rPr lang="en-GB" dirty="0" smtClean="0">
                <a:latin typeface="Times New Roman" panose="02020603050405020304" pitchFamily="18" charset="0"/>
                <a:cs typeface="Times New Roman" panose="02020603050405020304" pitchFamily="18" charset="0"/>
              </a:rPr>
              <a:t>Users </a:t>
            </a:r>
            <a:r>
              <a:rPr lang="en-GB" dirty="0">
                <a:latin typeface="Times New Roman" panose="02020603050405020304" pitchFamily="18" charset="0"/>
                <a:cs typeface="Times New Roman" panose="02020603050405020304" pitchFamily="18" charset="0"/>
              </a:rPr>
              <a:t>who consistently pay on time are more likely to report higher satisfaction (as measured by NPS, CES, and CSAT scores) compared to users who pay </a:t>
            </a:r>
            <a:r>
              <a:rPr lang="en-GB" dirty="0" smtClean="0">
                <a:latin typeface="Times New Roman" panose="02020603050405020304" pitchFamily="18" charset="0"/>
                <a:cs typeface="Times New Roman" panose="02020603050405020304" pitchFamily="18" charset="0"/>
              </a:rPr>
              <a:t>late.</a:t>
            </a:r>
          </a:p>
          <a:p>
            <a:pPr marL="0" indent="0">
              <a:buNone/>
            </a:pPr>
            <a:r>
              <a:rPr lang="en-GB" dirty="0" smtClean="0">
                <a:latin typeface="Times New Roman" panose="02020603050405020304" pitchFamily="18" charset="0"/>
                <a:cs typeface="Times New Roman" panose="02020603050405020304" pitchFamily="18" charset="0"/>
              </a:rPr>
              <a:t>To </a:t>
            </a:r>
            <a:r>
              <a:rPr lang="en-GB" dirty="0">
                <a:latin typeface="Times New Roman" panose="02020603050405020304" pitchFamily="18" charset="0"/>
                <a:cs typeface="Times New Roman" panose="02020603050405020304" pitchFamily="18" charset="0"/>
              </a:rPr>
              <a:t>validate this hypothesis, the following preliminary data would be needed</a:t>
            </a:r>
            <a:r>
              <a:rPr lang="en-GB"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GB" b="1" dirty="0" smtClean="0">
                <a:latin typeface="Times New Roman" panose="02020603050405020304" pitchFamily="18" charset="0"/>
                <a:cs typeface="Times New Roman" panose="02020603050405020304" pitchFamily="18" charset="0"/>
              </a:rPr>
              <a:t>Payment </a:t>
            </a:r>
            <a:r>
              <a:rPr lang="en-GB" b="1" dirty="0">
                <a:latin typeface="Times New Roman" panose="02020603050405020304" pitchFamily="18" charset="0"/>
                <a:cs typeface="Times New Roman" panose="02020603050405020304" pitchFamily="18" charset="0"/>
              </a:rPr>
              <a:t>Timeliness </a:t>
            </a:r>
            <a:r>
              <a:rPr lang="en-GB" b="1" dirty="0" smtClean="0">
                <a:latin typeface="Times New Roman" panose="02020603050405020304" pitchFamily="18" charset="0"/>
                <a:cs typeface="Times New Roman" panose="02020603050405020304" pitchFamily="18" charset="0"/>
              </a:rPr>
              <a:t>Data </a:t>
            </a:r>
          </a:p>
          <a:p>
            <a:r>
              <a:rPr lang="en-GB" dirty="0" smtClean="0">
                <a:latin typeface="Times New Roman" panose="02020603050405020304" pitchFamily="18" charset="0"/>
                <a:cs typeface="Times New Roman" panose="02020603050405020304" pitchFamily="18" charset="0"/>
              </a:rPr>
              <a:t>Date </a:t>
            </a:r>
            <a:r>
              <a:rPr lang="en-GB" dirty="0">
                <a:latin typeface="Times New Roman" panose="02020603050405020304" pitchFamily="18" charset="0"/>
                <a:cs typeface="Times New Roman" panose="02020603050405020304" pitchFamily="18" charset="0"/>
              </a:rPr>
              <a:t>of payment relative to the due date </a:t>
            </a:r>
            <a:r>
              <a:rPr lang="en-GB" dirty="0" smtClean="0">
                <a:latin typeface="Times New Roman" panose="02020603050405020304" pitchFamily="18" charset="0"/>
                <a:cs typeface="Times New Roman" panose="02020603050405020304" pitchFamily="18" charset="0"/>
              </a:rPr>
              <a:t>(such as </a:t>
            </a:r>
            <a:r>
              <a:rPr lang="en-GB" dirty="0">
                <a:latin typeface="Times New Roman" panose="02020603050405020304" pitchFamily="18" charset="0"/>
                <a:cs typeface="Times New Roman" panose="02020603050405020304" pitchFamily="18" charset="0"/>
              </a:rPr>
              <a:t>days early, on time, or late</a:t>
            </a:r>
            <a:r>
              <a:rPr lang="en-GB" dirty="0" smtClean="0">
                <a:latin typeface="Times New Roman" panose="02020603050405020304" pitchFamily="18" charset="0"/>
                <a:cs typeface="Times New Roman" panose="02020603050405020304" pitchFamily="18" charset="0"/>
              </a:rPr>
              <a:t>). </a:t>
            </a:r>
          </a:p>
          <a:p>
            <a:r>
              <a:rPr lang="en-GB" dirty="0" smtClean="0">
                <a:latin typeface="Times New Roman" panose="02020603050405020304" pitchFamily="18" charset="0"/>
                <a:cs typeface="Times New Roman" panose="02020603050405020304" pitchFamily="18" charset="0"/>
              </a:rPr>
              <a:t>Whether </a:t>
            </a:r>
            <a:r>
              <a:rPr lang="en-GB" dirty="0">
                <a:latin typeface="Times New Roman" panose="02020603050405020304" pitchFamily="18" charset="0"/>
                <a:cs typeface="Times New Roman" panose="02020603050405020304" pitchFamily="18" charset="0"/>
              </a:rPr>
              <a:t>payments were consistently on time across multiple periods </a:t>
            </a:r>
            <a:r>
              <a:rPr lang="en-GB" dirty="0" smtClean="0">
                <a:latin typeface="Times New Roman" panose="02020603050405020304" pitchFamily="18" charset="0"/>
                <a:cs typeface="Times New Roman" panose="02020603050405020304" pitchFamily="18" charset="0"/>
              </a:rPr>
              <a:t>(i.e. monthly</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weekly).</a:t>
            </a:r>
          </a:p>
          <a:p>
            <a:pPr marL="0" indent="0">
              <a:buNone/>
            </a:pPr>
            <a:r>
              <a:rPr lang="en-GB" b="1" dirty="0" smtClean="0">
                <a:latin typeface="Times New Roman" panose="02020603050405020304" pitchFamily="18" charset="0"/>
                <a:cs typeface="Times New Roman" panose="02020603050405020304" pitchFamily="18" charset="0"/>
              </a:rPr>
              <a:t>2.     User </a:t>
            </a:r>
            <a:r>
              <a:rPr lang="en-GB" b="1" dirty="0">
                <a:latin typeface="Times New Roman" panose="02020603050405020304" pitchFamily="18" charset="0"/>
                <a:cs typeface="Times New Roman" panose="02020603050405020304" pitchFamily="18" charset="0"/>
              </a:rPr>
              <a:t>Satisfaction </a:t>
            </a:r>
            <a:r>
              <a:rPr lang="en-GB" b="1" dirty="0" smtClean="0">
                <a:latin typeface="Times New Roman" panose="02020603050405020304" pitchFamily="18" charset="0"/>
                <a:cs typeface="Times New Roman" panose="02020603050405020304" pitchFamily="18" charset="0"/>
              </a:rPr>
              <a:t>Scores</a:t>
            </a:r>
          </a:p>
          <a:p>
            <a:r>
              <a:rPr lang="en-GB" dirty="0" smtClean="0">
                <a:latin typeface="Times New Roman" panose="02020603050405020304" pitchFamily="18" charset="0"/>
                <a:cs typeface="Times New Roman" panose="02020603050405020304" pitchFamily="18" charset="0"/>
              </a:rPr>
              <a:t>NPS </a:t>
            </a:r>
            <a:r>
              <a:rPr lang="en-GB" dirty="0">
                <a:latin typeface="Times New Roman" panose="02020603050405020304" pitchFamily="18" charset="0"/>
                <a:cs typeface="Times New Roman" panose="02020603050405020304" pitchFamily="18" charset="0"/>
              </a:rPr>
              <a:t>(Net Promoter Score</a:t>
            </a:r>
            <a:r>
              <a:rPr lang="en-GB" dirty="0" smtClean="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Measures how likely users are to recommend the service</a:t>
            </a:r>
            <a:r>
              <a:rPr lang="en-GB" dirty="0" smtClean="0">
                <a:latin typeface="Times New Roman" panose="02020603050405020304" pitchFamily="18" charset="0"/>
                <a:cs typeface="Times New Roman" panose="02020603050405020304" pitchFamily="18" charset="0"/>
              </a:rPr>
              <a:t>.</a:t>
            </a:r>
          </a:p>
          <a:p>
            <a:r>
              <a:rPr lang="en-GB" dirty="0" smtClean="0">
                <a:latin typeface="Times New Roman" panose="02020603050405020304" pitchFamily="18" charset="0"/>
                <a:cs typeface="Times New Roman" panose="02020603050405020304" pitchFamily="18" charset="0"/>
              </a:rPr>
              <a:t>CES </a:t>
            </a:r>
            <a:r>
              <a:rPr lang="en-GB" dirty="0">
                <a:latin typeface="Times New Roman" panose="02020603050405020304" pitchFamily="18" charset="0"/>
                <a:cs typeface="Times New Roman" panose="02020603050405020304" pitchFamily="18" charset="0"/>
              </a:rPr>
              <a:t>(Customer Effort Score</a:t>
            </a:r>
            <a:r>
              <a:rPr lang="en-GB" dirty="0" smtClean="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Measures how easy it is for users to access services</a:t>
            </a:r>
            <a:r>
              <a:rPr lang="en-GB" dirty="0" smtClean="0">
                <a:latin typeface="Times New Roman" panose="02020603050405020304" pitchFamily="18" charset="0"/>
                <a:cs typeface="Times New Roman" panose="02020603050405020304" pitchFamily="18" charset="0"/>
              </a:rPr>
              <a:t>.</a:t>
            </a:r>
          </a:p>
          <a:p>
            <a:r>
              <a:rPr lang="en-GB" dirty="0" smtClean="0">
                <a:latin typeface="Times New Roman" panose="02020603050405020304" pitchFamily="18" charset="0"/>
                <a:cs typeface="Times New Roman" panose="02020603050405020304" pitchFamily="18" charset="0"/>
              </a:rPr>
              <a:t>CSAT </a:t>
            </a:r>
            <a:r>
              <a:rPr lang="en-GB" dirty="0">
                <a:latin typeface="Times New Roman" panose="02020603050405020304" pitchFamily="18" charset="0"/>
                <a:cs typeface="Times New Roman" panose="02020603050405020304" pitchFamily="18" charset="0"/>
              </a:rPr>
              <a:t>(Customer Satisfaction Score</a:t>
            </a:r>
            <a:r>
              <a:rPr lang="en-GB" dirty="0" smtClean="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Direct satisfaction rating from users</a:t>
            </a:r>
            <a:r>
              <a:rPr lang="en-GB" dirty="0" smtClean="0">
                <a:latin typeface="Times New Roman" panose="02020603050405020304" pitchFamily="18" charset="0"/>
                <a:cs typeface="Times New Roman" panose="02020603050405020304" pitchFamily="18" charset="0"/>
              </a:rPr>
              <a:t>.</a:t>
            </a:r>
          </a:p>
          <a:p>
            <a:pPr marL="514350" indent="-514350">
              <a:buAutoNum type="arabicPeriod" startAt="3"/>
            </a:pPr>
            <a:r>
              <a:rPr lang="en-GB" b="1" dirty="0" smtClean="0">
                <a:latin typeface="Times New Roman" panose="02020603050405020304" pitchFamily="18" charset="0"/>
                <a:cs typeface="Times New Roman" panose="02020603050405020304" pitchFamily="18" charset="0"/>
              </a:rPr>
              <a:t>Consistency </a:t>
            </a:r>
            <a:r>
              <a:rPr lang="en-GB" b="1" dirty="0">
                <a:latin typeface="Times New Roman" panose="02020603050405020304" pitchFamily="18" charset="0"/>
                <a:cs typeface="Times New Roman" panose="02020603050405020304" pitchFamily="18" charset="0"/>
              </a:rPr>
              <a:t>of Payment </a:t>
            </a:r>
            <a:r>
              <a:rPr lang="en-GB" b="1" dirty="0" smtClean="0">
                <a:latin typeface="Times New Roman" panose="02020603050405020304" pitchFamily="18" charset="0"/>
                <a:cs typeface="Times New Roman" panose="02020603050405020304" pitchFamily="18" charset="0"/>
              </a:rPr>
              <a:t>Behaviour</a:t>
            </a: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proportion of on-time versus late payments over time per user</a:t>
            </a:r>
            <a:r>
              <a:rPr lang="en-GB" dirty="0" smtClean="0">
                <a:latin typeface="Times New Roman" panose="02020603050405020304" pitchFamily="18" charset="0"/>
                <a:cs typeface="Times New Roman" panose="02020603050405020304" pitchFamily="18" charset="0"/>
              </a:rPr>
              <a:t>.</a:t>
            </a:r>
          </a:p>
          <a:p>
            <a:r>
              <a:rPr lang="en-GB" dirty="0" smtClean="0">
                <a:latin typeface="Times New Roman" panose="02020603050405020304" pitchFamily="18" charset="0"/>
                <a:cs typeface="Times New Roman" panose="02020603050405020304" pitchFamily="18" charset="0"/>
              </a:rPr>
              <a:t>Frequency </a:t>
            </a:r>
            <a:r>
              <a:rPr lang="en-GB" dirty="0">
                <a:latin typeface="Times New Roman" panose="02020603050405020304" pitchFamily="18" charset="0"/>
                <a:cs typeface="Times New Roman" panose="02020603050405020304" pitchFamily="18" charset="0"/>
              </a:rPr>
              <a:t>of missed or delayed payments</a:t>
            </a:r>
            <a:r>
              <a:rPr lang="en-GB"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6807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404949"/>
            <a:ext cx="11118669" cy="5772014"/>
          </a:xfrm>
        </p:spPr>
        <p:txBody>
          <a:bodyPr>
            <a:normAutofit/>
          </a:bodyPr>
          <a:lstStyle/>
          <a:p>
            <a:pPr marL="514350" indent="-514350">
              <a:buAutoNum type="arabicPeriod" startAt="4"/>
            </a:pPr>
            <a:r>
              <a:rPr lang="en-GB" sz="2400" b="1" dirty="0">
                <a:latin typeface="Times New Roman" panose="02020603050405020304" pitchFamily="18" charset="0"/>
                <a:cs typeface="Times New Roman" panose="02020603050405020304" pitchFamily="18" charset="0"/>
              </a:rPr>
              <a:t>User Segmentation Data</a:t>
            </a:r>
          </a:p>
          <a:p>
            <a:r>
              <a:rPr lang="en-GB" sz="2400" dirty="0">
                <a:latin typeface="Times New Roman" panose="02020603050405020304" pitchFamily="18" charset="0"/>
                <a:cs typeface="Times New Roman" panose="02020603050405020304" pitchFamily="18" charset="0"/>
              </a:rPr>
              <a:t>Segmentation of users based on payment </a:t>
            </a:r>
            <a:r>
              <a:rPr lang="en-GB" sz="2400" dirty="0" smtClean="0">
                <a:latin typeface="Times New Roman" panose="02020603050405020304" pitchFamily="18" charset="0"/>
                <a:cs typeface="Times New Roman" panose="02020603050405020304" pitchFamily="18" charset="0"/>
              </a:rPr>
              <a:t>behaviour.</a:t>
            </a:r>
          </a:p>
          <a:p>
            <a:r>
              <a:rPr lang="en-GB" sz="2400" dirty="0" smtClean="0">
                <a:latin typeface="Times New Roman" panose="02020603050405020304" pitchFamily="18" charset="0"/>
                <a:cs typeface="Times New Roman" panose="02020603050405020304" pitchFamily="18" charset="0"/>
              </a:rPr>
              <a:t>Demographic </a:t>
            </a:r>
            <a:r>
              <a:rPr lang="en-GB" sz="2400" dirty="0">
                <a:latin typeface="Times New Roman" panose="02020603050405020304" pitchFamily="18" charset="0"/>
                <a:cs typeface="Times New Roman" panose="02020603050405020304" pitchFamily="18" charset="0"/>
              </a:rPr>
              <a:t>information to understand if certain user groups are more prone to late payments</a:t>
            </a:r>
            <a:r>
              <a:rPr lang="en-GB" sz="2400" dirty="0" smtClean="0">
                <a:latin typeface="Times New Roman" panose="02020603050405020304" pitchFamily="18" charset="0"/>
                <a:cs typeface="Times New Roman" panose="02020603050405020304" pitchFamily="18" charset="0"/>
              </a:rPr>
              <a:t>.</a:t>
            </a:r>
          </a:p>
          <a:p>
            <a:pPr marL="514350" indent="-514350">
              <a:buAutoNum type="arabicPeriod" startAt="5"/>
            </a:pPr>
            <a:r>
              <a:rPr lang="en-GB" sz="2400" b="1" dirty="0" smtClean="0">
                <a:latin typeface="Times New Roman" panose="02020603050405020304" pitchFamily="18" charset="0"/>
                <a:cs typeface="Times New Roman" panose="02020603050405020304" pitchFamily="18" charset="0"/>
              </a:rPr>
              <a:t>Historical Payment Patterns</a:t>
            </a:r>
          </a:p>
          <a:p>
            <a:r>
              <a:rPr lang="en-GB" sz="2400" dirty="0" smtClean="0">
                <a:latin typeface="Times New Roman" panose="02020603050405020304" pitchFamily="18" charset="0"/>
                <a:cs typeface="Times New Roman" panose="02020603050405020304" pitchFamily="18" charset="0"/>
              </a:rPr>
              <a:t>Trends </a:t>
            </a:r>
            <a:r>
              <a:rPr lang="en-GB" sz="2400" dirty="0">
                <a:latin typeface="Times New Roman" panose="02020603050405020304" pitchFamily="18" charset="0"/>
                <a:cs typeface="Times New Roman" panose="02020603050405020304" pitchFamily="18" charset="0"/>
              </a:rPr>
              <a:t>in payment </a:t>
            </a:r>
            <a:r>
              <a:rPr lang="en-GB" sz="2400" dirty="0" smtClean="0">
                <a:latin typeface="Times New Roman" panose="02020603050405020304" pitchFamily="18" charset="0"/>
                <a:cs typeface="Times New Roman" panose="02020603050405020304" pitchFamily="18" charset="0"/>
              </a:rPr>
              <a:t>behaviour (i.e. Is </a:t>
            </a:r>
            <a:r>
              <a:rPr lang="en-GB" sz="2400" dirty="0">
                <a:latin typeface="Times New Roman" panose="02020603050405020304" pitchFamily="18" charset="0"/>
                <a:cs typeface="Times New Roman" panose="02020603050405020304" pitchFamily="18" charset="0"/>
              </a:rPr>
              <a:t>payment timeliness improving or deteriorating over </a:t>
            </a:r>
            <a:r>
              <a:rPr lang="en-GB" sz="2400" dirty="0" smtClean="0">
                <a:latin typeface="Times New Roman" panose="02020603050405020304" pitchFamily="18" charset="0"/>
                <a:cs typeface="Times New Roman" panose="02020603050405020304" pitchFamily="18" charset="0"/>
              </a:rPr>
              <a:t>time).</a:t>
            </a:r>
          </a:p>
          <a:p>
            <a:r>
              <a:rPr lang="en-GB" sz="2400" dirty="0" smtClean="0">
                <a:latin typeface="Times New Roman" panose="02020603050405020304" pitchFamily="18" charset="0"/>
                <a:cs typeface="Times New Roman" panose="02020603050405020304" pitchFamily="18" charset="0"/>
              </a:rPr>
              <a:t>Relationship </a:t>
            </a:r>
            <a:r>
              <a:rPr lang="en-GB" sz="2400" dirty="0">
                <a:latin typeface="Times New Roman" panose="02020603050405020304" pitchFamily="18" charset="0"/>
                <a:cs typeface="Times New Roman" panose="02020603050405020304" pitchFamily="18" charset="0"/>
              </a:rPr>
              <a:t>between changes in payment timeliness and corresponding changes in satisfaction scores</a:t>
            </a:r>
            <a:r>
              <a:rPr lang="en-GB"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49493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24" y="248194"/>
            <a:ext cx="11260183" cy="624404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To validate the hypothesis that </a:t>
            </a:r>
            <a:r>
              <a:rPr lang="en-GB" sz="2400" dirty="0" smtClean="0">
                <a:latin typeface="Times New Roman" panose="02020603050405020304" pitchFamily="18" charset="0"/>
                <a:cs typeface="Times New Roman" panose="02020603050405020304" pitchFamily="18" charset="0"/>
              </a:rPr>
              <a:t>“users </a:t>
            </a:r>
            <a:r>
              <a:rPr lang="en-GB" sz="2400" dirty="0">
                <a:latin typeface="Times New Roman" panose="02020603050405020304" pitchFamily="18" charset="0"/>
                <a:cs typeface="Times New Roman" panose="02020603050405020304" pitchFamily="18" charset="0"/>
              </a:rPr>
              <a:t>who consistently pay on time are more likely to report higher satisfaction compared to users who pay late</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external and public sources can provide valuable insights and </a:t>
            </a:r>
            <a:r>
              <a:rPr lang="en-GB" sz="2400" dirty="0" smtClean="0">
                <a:latin typeface="Times New Roman" panose="02020603050405020304" pitchFamily="18" charset="0"/>
                <a:cs typeface="Times New Roman" panose="02020603050405020304" pitchFamily="18" charset="0"/>
              </a:rPr>
              <a:t>context, these are the ways I would go about it:</a:t>
            </a:r>
            <a:endParaRPr lang="en-GB"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GB" sz="2400" b="1" dirty="0" smtClean="0">
                <a:latin typeface="Times New Roman" panose="02020603050405020304" pitchFamily="18" charset="0"/>
                <a:cs typeface="Times New Roman" panose="02020603050405020304" pitchFamily="18" charset="0"/>
              </a:rPr>
              <a:t>Conduct industry benchmarks </a:t>
            </a:r>
            <a:r>
              <a:rPr lang="en-GB" sz="2400" dirty="0" smtClean="0">
                <a:latin typeface="Times New Roman" panose="02020603050405020304" pitchFamily="18" charset="0"/>
                <a:cs typeface="Times New Roman" panose="02020603050405020304" pitchFamily="18" charset="0"/>
              </a:rPr>
              <a:t>– I would use </a:t>
            </a:r>
            <a:r>
              <a:rPr lang="en-GB" sz="2400" dirty="0">
                <a:latin typeface="Times New Roman" panose="02020603050405020304" pitchFamily="18" charset="0"/>
                <a:cs typeface="Times New Roman" panose="02020603050405020304" pitchFamily="18" charset="0"/>
              </a:rPr>
              <a:t>industry reports on NPS, CSAT, and CES to compare </a:t>
            </a:r>
            <a:r>
              <a:rPr lang="en-GB" sz="2400" dirty="0" smtClean="0">
                <a:latin typeface="Times New Roman" panose="02020603050405020304" pitchFamily="18" charset="0"/>
                <a:cs typeface="Times New Roman" panose="02020603050405020304" pitchFamily="18" charset="0"/>
              </a:rPr>
              <a:t>satisfaction </a:t>
            </a:r>
            <a:r>
              <a:rPr lang="en-GB" sz="2400" dirty="0">
                <a:latin typeface="Times New Roman" panose="02020603050405020304" pitchFamily="18" charset="0"/>
                <a:cs typeface="Times New Roman" panose="02020603050405020304" pitchFamily="18" charset="0"/>
              </a:rPr>
              <a:t>metrics with external standards</a:t>
            </a:r>
            <a:r>
              <a:rPr lang="en-GB" sz="24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GB" sz="2400" b="1" dirty="0" smtClean="0">
                <a:latin typeface="Times New Roman" panose="02020603050405020304" pitchFamily="18" charset="0"/>
                <a:cs typeface="Times New Roman" panose="02020603050405020304" pitchFamily="18" charset="0"/>
              </a:rPr>
              <a:t>Carry out consumer behaviour </a:t>
            </a:r>
            <a:r>
              <a:rPr lang="en-GB" sz="2400" b="1" dirty="0">
                <a:latin typeface="Times New Roman" panose="02020603050405020304" pitchFamily="18" charset="0"/>
                <a:cs typeface="Times New Roman" panose="02020603050405020304" pitchFamily="18" charset="0"/>
              </a:rPr>
              <a:t>s</a:t>
            </a:r>
            <a:r>
              <a:rPr lang="en-GB" sz="2400" b="1" dirty="0" smtClean="0">
                <a:latin typeface="Times New Roman" panose="02020603050405020304" pitchFamily="18" charset="0"/>
                <a:cs typeface="Times New Roman" panose="02020603050405020304" pitchFamily="18" charset="0"/>
              </a:rPr>
              <a:t>tudies </a:t>
            </a:r>
            <a:r>
              <a:rPr lang="en-GB" sz="2400" dirty="0" smtClean="0">
                <a:latin typeface="Times New Roman" panose="02020603050405020304" pitchFamily="18" charset="0"/>
                <a:cs typeface="Times New Roman" panose="02020603050405020304" pitchFamily="18" charset="0"/>
              </a:rPr>
              <a:t>– I would leverage </a:t>
            </a:r>
            <a:r>
              <a:rPr lang="en-GB" sz="2400" dirty="0">
                <a:latin typeface="Times New Roman" panose="02020603050405020304" pitchFamily="18" charset="0"/>
                <a:cs typeface="Times New Roman" panose="02020603050405020304" pitchFamily="18" charset="0"/>
              </a:rPr>
              <a:t>research on the correlation between timely payments and customer satisfaction from </a:t>
            </a:r>
            <a:r>
              <a:rPr lang="en-GB" sz="2400" dirty="0" smtClean="0">
                <a:latin typeface="Times New Roman" panose="02020603050405020304" pitchFamily="18" charset="0"/>
                <a:cs typeface="Times New Roman" panose="02020603050405020304" pitchFamily="18" charset="0"/>
              </a:rPr>
              <a:t>behavioural </a:t>
            </a:r>
            <a:r>
              <a:rPr lang="en-GB" sz="2400" dirty="0">
                <a:latin typeface="Times New Roman" panose="02020603050405020304" pitchFamily="18" charset="0"/>
                <a:cs typeface="Times New Roman" panose="02020603050405020304" pitchFamily="18" charset="0"/>
              </a:rPr>
              <a:t>economics</a:t>
            </a:r>
            <a:r>
              <a:rPr lang="en-GB" sz="24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GB" sz="2400" b="1" dirty="0" smtClean="0">
                <a:latin typeface="Times New Roman" panose="02020603050405020304" pitchFamily="18" charset="0"/>
                <a:cs typeface="Times New Roman" panose="02020603050405020304" pitchFamily="18" charset="0"/>
              </a:rPr>
              <a:t>Public Databases </a:t>
            </a:r>
            <a:r>
              <a:rPr lang="en-GB" sz="2400" dirty="0" smtClean="0">
                <a:latin typeface="Times New Roman" panose="02020603050405020304" pitchFamily="18" charset="0"/>
                <a:cs typeface="Times New Roman" panose="02020603050405020304" pitchFamily="18" charset="0"/>
              </a:rPr>
              <a:t>– I would access </a:t>
            </a:r>
            <a:r>
              <a:rPr lang="en-GB" sz="2400" dirty="0">
                <a:latin typeface="Times New Roman" panose="02020603050405020304" pitchFamily="18" charset="0"/>
                <a:cs typeface="Times New Roman" panose="02020603050405020304" pitchFamily="18" charset="0"/>
              </a:rPr>
              <a:t>data from regulatory bodies </a:t>
            </a:r>
            <a:r>
              <a:rPr lang="en-GB" sz="2400" dirty="0" smtClean="0">
                <a:latin typeface="Times New Roman" panose="02020603050405020304" pitchFamily="18" charset="0"/>
                <a:cs typeface="Times New Roman" panose="02020603050405020304" pitchFamily="18" charset="0"/>
              </a:rPr>
              <a:t>that </a:t>
            </a:r>
            <a:r>
              <a:rPr lang="en-GB" sz="2400" dirty="0">
                <a:latin typeface="Times New Roman" panose="02020603050405020304" pitchFamily="18" charset="0"/>
                <a:cs typeface="Times New Roman" panose="02020603050405020304" pitchFamily="18" charset="0"/>
              </a:rPr>
              <a:t>track customer complaints related to payment timeliness and satisfaction</a:t>
            </a:r>
            <a:r>
              <a:rPr lang="en-GB" sz="24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GB" sz="2400" b="1" dirty="0" smtClean="0">
                <a:latin typeface="Times New Roman" panose="02020603050405020304" pitchFamily="18" charset="0"/>
                <a:cs typeface="Times New Roman" panose="02020603050405020304" pitchFamily="18" charset="0"/>
              </a:rPr>
              <a:t>Competitor Analysis </a:t>
            </a:r>
            <a:r>
              <a:rPr lang="en-GB" sz="2400" dirty="0" smtClean="0">
                <a:latin typeface="Times New Roman" panose="02020603050405020304" pitchFamily="18" charset="0"/>
                <a:cs typeface="Times New Roman" panose="02020603050405020304" pitchFamily="18" charset="0"/>
              </a:rPr>
              <a:t>– I would </a:t>
            </a:r>
            <a:r>
              <a:rPr lang="en-GB" sz="2400" dirty="0" err="1" smtClean="0">
                <a:latin typeface="Times New Roman" panose="02020603050405020304" pitchFamily="18" charset="0"/>
                <a:cs typeface="Times New Roman" panose="02020603050405020304" pitchFamily="18" charset="0"/>
              </a:rPr>
              <a:t>analyze</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customer reviews and satisfaction ratings of competitors to identify similar trends in payment </a:t>
            </a:r>
            <a:r>
              <a:rPr lang="en-GB" sz="2400" dirty="0" smtClean="0">
                <a:latin typeface="Times New Roman" panose="02020603050405020304" pitchFamily="18" charset="0"/>
                <a:cs typeface="Times New Roman" panose="02020603050405020304" pitchFamily="18" charset="0"/>
              </a:rPr>
              <a:t>behaviour </a:t>
            </a:r>
            <a:r>
              <a:rPr lang="en-GB" sz="2400" dirty="0">
                <a:latin typeface="Times New Roman" panose="02020603050405020304" pitchFamily="18" charset="0"/>
                <a:cs typeface="Times New Roman" panose="02020603050405020304" pitchFamily="18" charset="0"/>
              </a:rPr>
              <a:t>and dissatisfaction</a:t>
            </a:r>
            <a:r>
              <a:rPr lang="en-GB" sz="24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GB" sz="2400" b="1" dirty="0" smtClean="0">
                <a:latin typeface="Times New Roman" panose="02020603050405020304" pitchFamily="18" charset="0"/>
                <a:cs typeface="Times New Roman" panose="02020603050405020304" pitchFamily="18" charset="0"/>
              </a:rPr>
              <a:t>Regulatory Reports </a:t>
            </a:r>
            <a:r>
              <a:rPr lang="en-GB" sz="2400" dirty="0" smtClean="0">
                <a:latin typeface="Times New Roman" panose="02020603050405020304" pitchFamily="18" charset="0"/>
                <a:cs typeface="Times New Roman" panose="02020603050405020304" pitchFamily="18" charset="0"/>
              </a:rPr>
              <a:t>– I would utilize </a:t>
            </a:r>
            <a:r>
              <a:rPr lang="en-GB" sz="2400" dirty="0">
                <a:latin typeface="Times New Roman" panose="02020603050405020304" pitchFamily="18" charset="0"/>
                <a:cs typeface="Times New Roman" panose="02020603050405020304" pitchFamily="18" charset="0"/>
              </a:rPr>
              <a:t>government and regulatory reports that explore the impact of payment </a:t>
            </a:r>
            <a:r>
              <a:rPr lang="en-GB" sz="2400" dirty="0" smtClean="0">
                <a:latin typeface="Times New Roman" panose="02020603050405020304" pitchFamily="18" charset="0"/>
                <a:cs typeface="Times New Roman" panose="02020603050405020304" pitchFamily="18" charset="0"/>
              </a:rPr>
              <a:t>behaviours </a:t>
            </a:r>
            <a:r>
              <a:rPr lang="en-GB" sz="2400" dirty="0">
                <a:latin typeface="Times New Roman" panose="02020603050405020304" pitchFamily="18" charset="0"/>
                <a:cs typeface="Times New Roman" panose="02020603050405020304" pitchFamily="18" charset="0"/>
              </a:rPr>
              <a:t>on customer experiences across industries.</a:t>
            </a:r>
          </a:p>
        </p:txBody>
      </p:sp>
    </p:spTree>
    <p:extLst>
      <p:ext uri="{BB962C8B-B14F-4D97-AF65-F5344CB8AC3E}">
        <p14:creationId xmlns:p14="http://schemas.microsoft.com/office/powerpoint/2010/main" val="3677195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06434" y="2455817"/>
            <a:ext cx="9144000" cy="1267097"/>
          </a:xfrm>
        </p:spPr>
        <p:txBody>
          <a:bodyPr anchor="ctr">
            <a:normAutofit/>
          </a:bodyPr>
          <a:lstStyle/>
          <a:p>
            <a:r>
              <a:rPr lang="en-GB" sz="4000" b="1" i="1" dirty="0" smtClean="0">
                <a:solidFill>
                  <a:schemeClr val="accent2">
                    <a:lumMod val="75000"/>
                  </a:schemeClr>
                </a:solidFill>
                <a:latin typeface="Times New Roman" panose="02020603050405020304" pitchFamily="18" charset="0"/>
                <a:cs typeface="Times New Roman" panose="02020603050405020304" pitchFamily="18" charset="0"/>
              </a:rPr>
              <a:t>THANK  YOU</a:t>
            </a:r>
            <a:endParaRPr lang="en-GB" sz="4000" b="1" i="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65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000"/>
            <a:ext cx="10515600" cy="627652"/>
          </a:xfrm>
        </p:spPr>
        <p:txBody>
          <a:bodyPr>
            <a:normAutofit/>
          </a:bodyPr>
          <a:lstStyle/>
          <a:p>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4137" y="1097280"/>
            <a:ext cx="10909663" cy="5079683"/>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The k</a:t>
            </a:r>
            <a:r>
              <a:rPr lang="en-US" sz="2400" b="1" dirty="0" smtClean="0">
                <a:latin typeface="Times New Roman" panose="02020603050405020304" pitchFamily="18" charset="0"/>
                <a:cs typeface="Times New Roman" panose="02020603050405020304" pitchFamily="18" charset="0"/>
              </a:rPr>
              <a:t>ey focus areas of this case study included:</a:t>
            </a:r>
          </a:p>
          <a:p>
            <a:r>
              <a:rPr lang="en-GB" sz="2400" dirty="0">
                <a:latin typeface="Times New Roman" panose="02020603050405020304" pitchFamily="18" charset="0"/>
                <a:cs typeface="Times New Roman" panose="02020603050405020304" pitchFamily="18" charset="0"/>
              </a:rPr>
              <a:t>Payment </a:t>
            </a:r>
            <a:r>
              <a:rPr lang="en-GB" sz="2400" dirty="0" smtClean="0">
                <a:latin typeface="Times New Roman" panose="02020603050405020304" pitchFamily="18" charset="0"/>
                <a:cs typeface="Times New Roman" panose="02020603050405020304" pitchFamily="18" charset="0"/>
              </a:rPr>
              <a:t>behaviour </a:t>
            </a:r>
            <a:r>
              <a:rPr lang="en-GB" sz="2400" dirty="0">
                <a:latin typeface="Times New Roman" panose="02020603050405020304" pitchFamily="18" charset="0"/>
                <a:cs typeface="Times New Roman" panose="02020603050405020304" pitchFamily="18" charset="0"/>
              </a:rPr>
              <a:t>a</a:t>
            </a:r>
            <a:r>
              <a:rPr lang="en-GB" sz="2400" dirty="0" smtClean="0">
                <a:latin typeface="Times New Roman" panose="02020603050405020304" pitchFamily="18" charset="0"/>
                <a:cs typeface="Times New Roman" panose="02020603050405020304" pitchFamily="18" charset="0"/>
              </a:rPr>
              <a:t>nalysis – Assessing </a:t>
            </a:r>
            <a:r>
              <a:rPr lang="en-GB" sz="2400" dirty="0">
                <a:latin typeface="Times New Roman" panose="02020603050405020304" pitchFamily="18" charset="0"/>
                <a:cs typeface="Times New Roman" panose="02020603050405020304" pitchFamily="18" charset="0"/>
              </a:rPr>
              <a:t>how timely payments (or delays) correlate with various customer satisfaction metrics (NPS, CSAT, CES) and loyalty indicators</a:t>
            </a:r>
            <a:r>
              <a:rPr lang="en-GB" sz="2400" dirty="0" smtClean="0">
                <a:latin typeface="Times New Roman" panose="02020603050405020304" pitchFamily="18" charset="0"/>
                <a:cs typeface="Times New Roman" panose="02020603050405020304" pitchFamily="18" charset="0"/>
              </a:rPr>
              <a:t>.</a:t>
            </a:r>
          </a:p>
          <a:p>
            <a:r>
              <a:rPr lang="en-GB" sz="2400" dirty="0" smtClean="0">
                <a:latin typeface="Times New Roman" panose="02020603050405020304" pitchFamily="18" charset="0"/>
                <a:cs typeface="Times New Roman" panose="02020603050405020304" pitchFamily="18" charset="0"/>
              </a:rPr>
              <a:t>Customer segmentation – Identifying </a:t>
            </a:r>
            <a:r>
              <a:rPr lang="en-GB" sz="2400" dirty="0">
                <a:latin typeface="Times New Roman" panose="02020603050405020304" pitchFamily="18" charset="0"/>
                <a:cs typeface="Times New Roman" panose="02020603050405020304" pitchFamily="18" charset="0"/>
              </a:rPr>
              <a:t>patterns in </a:t>
            </a:r>
            <a:r>
              <a:rPr lang="en-GB" sz="2400" dirty="0" smtClean="0">
                <a:latin typeface="Times New Roman" panose="02020603050405020304" pitchFamily="18" charset="0"/>
                <a:cs typeface="Times New Roman" panose="02020603050405020304" pitchFamily="18" charset="0"/>
              </a:rPr>
              <a:t>behaviour (such as, </a:t>
            </a:r>
            <a:r>
              <a:rPr lang="en-GB" sz="2400" dirty="0">
                <a:latin typeface="Times New Roman" panose="02020603050405020304" pitchFamily="18" charset="0"/>
                <a:cs typeface="Times New Roman" panose="02020603050405020304" pitchFamily="18" charset="0"/>
              </a:rPr>
              <a:t>payment frequency, loan amount, deposit trends) across different customer groups to target interventions</a:t>
            </a:r>
            <a:r>
              <a:rPr lang="en-GB" sz="2400" dirty="0" smtClean="0">
                <a:latin typeface="Times New Roman" panose="02020603050405020304" pitchFamily="18" charset="0"/>
                <a:cs typeface="Times New Roman" panose="02020603050405020304" pitchFamily="18" charset="0"/>
              </a:rPr>
              <a:t>.</a:t>
            </a:r>
          </a:p>
          <a:p>
            <a:r>
              <a:rPr lang="en-GB" sz="2400" dirty="0" smtClean="0">
                <a:latin typeface="Times New Roman" panose="02020603050405020304" pitchFamily="18" charset="0"/>
                <a:cs typeface="Times New Roman" panose="02020603050405020304" pitchFamily="18" charset="0"/>
              </a:rPr>
              <a:t>Satisfaction trends – Analyzing </a:t>
            </a:r>
            <a:r>
              <a:rPr lang="en-GB" sz="2400" dirty="0">
                <a:latin typeface="Times New Roman" panose="02020603050405020304" pitchFamily="18" charset="0"/>
                <a:cs typeface="Times New Roman" panose="02020603050405020304" pitchFamily="18" charset="0"/>
              </a:rPr>
              <a:t>the relationship between specific customer actions </a:t>
            </a:r>
            <a:r>
              <a:rPr lang="en-GB" sz="2400" dirty="0" smtClean="0">
                <a:latin typeface="Times New Roman" panose="02020603050405020304" pitchFamily="18" charset="0"/>
                <a:cs typeface="Times New Roman" panose="02020603050405020304" pitchFamily="18" charset="0"/>
              </a:rPr>
              <a:t>(i.e. </a:t>
            </a:r>
            <a:r>
              <a:rPr lang="en-GB" sz="2400" dirty="0">
                <a:latin typeface="Times New Roman" panose="02020603050405020304" pitchFamily="18" charset="0"/>
                <a:cs typeface="Times New Roman" panose="02020603050405020304" pitchFamily="18" charset="0"/>
              </a:rPr>
              <a:t>payment fulfillment) and overall satisfaction scores, identifying pain points</a:t>
            </a:r>
            <a:r>
              <a:rPr lang="en-GB" sz="2400" dirty="0" smtClean="0">
                <a:latin typeface="Times New Roman" panose="02020603050405020304" pitchFamily="18" charset="0"/>
                <a:cs typeface="Times New Roman" panose="02020603050405020304" pitchFamily="18" charset="0"/>
              </a:rPr>
              <a:t>.</a:t>
            </a:r>
          </a:p>
          <a:p>
            <a:r>
              <a:rPr lang="en-GB" sz="2400" dirty="0" smtClean="0">
                <a:latin typeface="Times New Roman" panose="02020603050405020304" pitchFamily="18" charset="0"/>
                <a:cs typeface="Times New Roman" panose="02020603050405020304" pitchFamily="18" charset="0"/>
              </a:rPr>
              <a:t>Churn prediction – Using dissatisfaction </a:t>
            </a:r>
            <a:r>
              <a:rPr lang="en-GB" sz="2400" dirty="0">
                <a:latin typeface="Times New Roman" panose="02020603050405020304" pitchFamily="18" charset="0"/>
                <a:cs typeface="Times New Roman" panose="02020603050405020304" pitchFamily="18" charset="0"/>
              </a:rPr>
              <a:t>indicators to predict and </a:t>
            </a:r>
            <a:r>
              <a:rPr lang="en-GB" sz="2400" dirty="0" smtClean="0">
                <a:latin typeface="Times New Roman" panose="02020603050405020304" pitchFamily="18" charset="0"/>
                <a:cs typeface="Times New Roman" panose="02020603050405020304" pitchFamily="18" charset="0"/>
              </a:rPr>
              <a:t>pre-empt </a:t>
            </a:r>
            <a:r>
              <a:rPr lang="en-GB" sz="2400" dirty="0">
                <a:latin typeface="Times New Roman" panose="02020603050405020304" pitchFamily="18" charset="0"/>
                <a:cs typeface="Times New Roman" panose="02020603050405020304" pitchFamily="18" charset="0"/>
              </a:rPr>
              <a:t>customer churn, particularly among users with late payments</a:t>
            </a:r>
            <a:r>
              <a:rPr lang="en-GB" sz="2400" dirty="0" smtClean="0">
                <a:latin typeface="Times New Roman" panose="02020603050405020304" pitchFamily="18" charset="0"/>
                <a:cs typeface="Times New Roman" panose="02020603050405020304" pitchFamily="18" charset="0"/>
              </a:rPr>
              <a:t>.</a:t>
            </a:r>
          </a:p>
          <a:p>
            <a:r>
              <a:rPr lang="en-GB" sz="2400" dirty="0" smtClean="0">
                <a:latin typeface="Times New Roman" panose="02020603050405020304" pitchFamily="18" charset="0"/>
                <a:cs typeface="Times New Roman" panose="02020603050405020304" pitchFamily="18" charset="0"/>
              </a:rPr>
              <a:t>Revenue impact – Investigating how </a:t>
            </a:r>
            <a:r>
              <a:rPr lang="en-GB" sz="2400" dirty="0">
                <a:latin typeface="Times New Roman" panose="02020603050405020304" pitchFamily="18" charset="0"/>
                <a:cs typeface="Times New Roman" panose="02020603050405020304" pitchFamily="18" charset="0"/>
              </a:rPr>
              <a:t>customer payment </a:t>
            </a:r>
            <a:r>
              <a:rPr lang="en-GB" sz="2400" dirty="0" smtClean="0">
                <a:latin typeface="Times New Roman" panose="02020603050405020304" pitchFamily="18" charset="0"/>
                <a:cs typeface="Times New Roman" panose="02020603050405020304" pitchFamily="18" charset="0"/>
              </a:rPr>
              <a:t>behaviour </a:t>
            </a:r>
            <a:r>
              <a:rPr lang="en-GB" sz="2400" dirty="0">
                <a:latin typeface="Times New Roman" panose="02020603050405020304" pitchFamily="18" charset="0"/>
                <a:cs typeface="Times New Roman" panose="02020603050405020304" pitchFamily="18" charset="0"/>
              </a:rPr>
              <a:t>affects overall revenue streams and profitability, focusing on loan repayment trends.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4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9848"/>
          </a:xfrm>
        </p:spPr>
        <p:txBody>
          <a:bodyPr>
            <a:noAutofit/>
          </a:bodyPr>
          <a:lstStyle/>
          <a:p>
            <a:r>
              <a:rPr lang="en-US" sz="3600" b="1" dirty="0" smtClean="0">
                <a:latin typeface="Times New Roman" panose="02020603050405020304" pitchFamily="18" charset="0"/>
                <a:cs typeface="Times New Roman" panose="02020603050405020304" pitchFamily="18" charset="0"/>
              </a:rPr>
              <a:t>Data</a:t>
            </a: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Quality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68924"/>
            <a:ext cx="10515600" cy="5344998"/>
          </a:xfrm>
        </p:spPr>
        <p:txBody>
          <a:bodyPr>
            <a:normAutofit fontScale="92500"/>
          </a:bodyPr>
          <a:lstStyle/>
          <a:p>
            <a:pPr marL="0" indent="0">
              <a:buNone/>
            </a:pPr>
            <a:r>
              <a:rPr lang="en-US" sz="2400" dirty="0" smtClean="0">
                <a:latin typeface="Times New Roman" panose="02020603050405020304" pitchFamily="18" charset="0"/>
                <a:cs typeface="Times New Roman" panose="02020603050405020304" pitchFamily="18" charset="0"/>
              </a:rPr>
              <a:t>To assess the consistency and reliability of the dataset with limited information, here’s how I would approach it:</a:t>
            </a:r>
          </a:p>
          <a:p>
            <a:pPr marL="0" indent="0">
              <a:buNone/>
            </a:pPr>
            <a:r>
              <a:rPr lang="en-US" sz="2400" b="1" dirty="0" smtClean="0">
                <a:latin typeface="Times New Roman" panose="02020603050405020304" pitchFamily="18" charset="0"/>
                <a:cs typeface="Times New Roman" panose="02020603050405020304" pitchFamily="18" charset="0"/>
              </a:rPr>
              <a:t>1. Initial Data Exploration</a:t>
            </a:r>
          </a:p>
          <a:p>
            <a:r>
              <a:rPr lang="en-US" sz="2400" dirty="0" smtClean="0">
                <a:latin typeface="Times New Roman" panose="02020603050405020304" pitchFamily="18" charset="0"/>
                <a:cs typeface="Times New Roman" panose="02020603050405020304" pitchFamily="18" charset="0"/>
              </a:rPr>
              <a:t>Basic Statistics check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 would run the summary statistics (mean, median, mode, standard deviation) on numerical variables to identify any unexpected or outlier values.</a:t>
            </a:r>
          </a:p>
          <a:p>
            <a:r>
              <a:rPr lang="en-US" sz="2400" dirty="0" smtClean="0">
                <a:latin typeface="Times New Roman" panose="02020603050405020304" pitchFamily="18" charset="0"/>
                <a:cs typeface="Times New Roman" panose="02020603050405020304" pitchFamily="18" charset="0"/>
              </a:rPr>
              <a:t>Data type and format consistency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Verify that the data types are consistent (dates stored as dates, numbers stored as numerical values) and check for formatting issues.</a:t>
            </a:r>
          </a:p>
          <a:p>
            <a:r>
              <a:rPr lang="en-US" sz="2400" dirty="0" smtClean="0">
                <a:latin typeface="Times New Roman" panose="02020603050405020304" pitchFamily="18" charset="0"/>
                <a:cs typeface="Times New Roman" panose="02020603050405020304" pitchFamily="18" charset="0"/>
              </a:rPr>
              <a:t>Missing Data</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Examine the dataset for missing values/</a:t>
            </a:r>
            <a:r>
              <a:rPr lang="en-US" sz="2400" dirty="0" err="1" smtClean="0">
                <a:latin typeface="Times New Roman" panose="02020603050405020304" pitchFamily="18" charset="0"/>
                <a:cs typeface="Times New Roman" panose="02020603050405020304" pitchFamily="18" charset="0"/>
              </a:rPr>
              <a:t>NaNs</a:t>
            </a:r>
            <a:r>
              <a:rPr lang="en-US" sz="2400" dirty="0" smtClean="0">
                <a:latin typeface="Times New Roman" panose="02020603050405020304" pitchFamily="18" charset="0"/>
                <a:cs typeface="Times New Roman" panose="02020603050405020304" pitchFamily="18" charset="0"/>
              </a:rPr>
              <a:t> and assess the extent of missing values. This could indicate data entry issues or system failures.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Duplicate data detection</a:t>
            </a:r>
          </a:p>
          <a:p>
            <a:r>
              <a:rPr lang="en-US" sz="2400" dirty="0" smtClean="0">
                <a:latin typeface="Times New Roman" panose="02020603050405020304" pitchFamily="18" charset="0"/>
                <a:cs typeface="Times New Roman" panose="02020603050405020304" pitchFamily="18" charset="0"/>
              </a:rPr>
              <a:t>Identify Duplicates - Search for duplicate rows, especially where each row should be unique (such as ‘</a:t>
            </a:r>
            <a:r>
              <a:rPr lang="en-US" sz="2400" dirty="0" err="1" smtClean="0">
                <a:latin typeface="Times New Roman" panose="02020603050405020304" pitchFamily="18" charset="0"/>
                <a:cs typeface="Times New Roman" panose="02020603050405020304" pitchFamily="18" charset="0"/>
              </a:rPr>
              <a:t>loanuuid</a:t>
            </a:r>
            <a:r>
              <a:rPr lang="en-US" sz="2400" dirty="0" smtClean="0">
                <a:latin typeface="Times New Roman" panose="02020603050405020304" pitchFamily="18" charset="0"/>
                <a:cs typeface="Times New Roman" panose="02020603050405020304" pitchFamily="18" charset="0"/>
              </a:rPr>
              <a:t>’ column). This helps ensure the data isn’t overrepresented or repeated.</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8063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608" y="471340"/>
            <a:ext cx="10788192" cy="5705623"/>
          </a:xfrm>
        </p:spPr>
        <p:txBody>
          <a:bodyPr/>
          <a:lstStyle/>
          <a:p>
            <a:r>
              <a:rPr lang="en-US" sz="2400" dirty="0" smtClean="0">
                <a:latin typeface="Times New Roman" panose="02020603050405020304" pitchFamily="18" charset="0"/>
                <a:cs typeface="Times New Roman" panose="02020603050405020304" pitchFamily="18" charset="0"/>
              </a:rPr>
              <a:t>Check</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a:t>
            </a:r>
            <a:r>
              <a:rPr lang="en-US" sz="2400" dirty="0" smtClean="0">
                <a:latin typeface="Times New Roman" panose="02020603050405020304" pitchFamily="18" charset="0"/>
                <a:cs typeface="Times New Roman" panose="02020603050405020304" pitchFamily="18" charset="0"/>
              </a:rPr>
              <a:t>nique</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dentifiers - Verify the uniqueness of primary keys (i.e. the ‘</a:t>
            </a:r>
            <a:r>
              <a:rPr lang="en-US" sz="2400" dirty="0" err="1" smtClean="0">
                <a:latin typeface="Times New Roman" panose="02020603050405020304" pitchFamily="18" charset="0"/>
                <a:cs typeface="Times New Roman" panose="02020603050405020304" pitchFamily="18" charset="0"/>
              </a:rPr>
              <a:t>loanuuid</a:t>
            </a:r>
            <a:r>
              <a:rPr lang="en-US" sz="2400" dirty="0" smtClean="0">
                <a:latin typeface="Times New Roman" panose="02020603050405020304" pitchFamily="18" charset="0"/>
                <a:cs typeface="Times New Roman" panose="02020603050405020304" pitchFamily="18" charset="0"/>
              </a:rPr>
              <a:t>’ column) to prevent overlap.</a:t>
            </a:r>
          </a:p>
          <a:p>
            <a:pPr marL="0" indent="0">
              <a:buNone/>
            </a:pPr>
            <a:r>
              <a:rPr lang="en-US" sz="2400" b="1" dirty="0" smtClean="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Outlier Detection</a:t>
            </a:r>
          </a:p>
          <a:p>
            <a:r>
              <a:rPr lang="en-US" sz="2400" dirty="0" smtClean="0">
                <a:latin typeface="Times New Roman" panose="02020603050405020304" pitchFamily="18" charset="0"/>
                <a:cs typeface="Times New Roman" panose="02020603050405020304" pitchFamily="18" charset="0"/>
              </a:rPr>
              <a:t>Statistical Outliers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Use statistical techniques to identify outliers in numerical data that may indicate errors or anomalies.</a:t>
            </a:r>
          </a:p>
          <a:p>
            <a:r>
              <a:rPr lang="en-US" sz="2400" dirty="0" smtClean="0">
                <a:latin typeface="Times New Roman" panose="02020603050405020304" pitchFamily="18" charset="0"/>
                <a:cs typeface="Times New Roman" panose="02020603050405020304" pitchFamily="18" charset="0"/>
              </a:rPr>
              <a:t>Domain-Specific Outliers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Cross-check data against known realistic ranges to ensure values are reasonable.</a:t>
            </a:r>
          </a:p>
          <a:p>
            <a:endParaRPr lang="en-US" dirty="0" smtClean="0"/>
          </a:p>
          <a:p>
            <a:endParaRPr lang="en-US" dirty="0"/>
          </a:p>
        </p:txBody>
      </p:sp>
    </p:spTree>
    <p:extLst>
      <p:ext uri="{BB962C8B-B14F-4D97-AF65-F5344CB8AC3E}">
        <p14:creationId xmlns:p14="http://schemas.microsoft.com/office/powerpoint/2010/main" val="52396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487" y="301658"/>
            <a:ext cx="10901313" cy="6363093"/>
          </a:xfrm>
        </p:spPr>
        <p:txBody>
          <a:bodyPr>
            <a:normAutofit fontScale="92500"/>
          </a:bodyPr>
          <a:lstStyle/>
          <a:p>
            <a:pPr marL="0" indent="0">
              <a:buNone/>
            </a:pPr>
            <a:r>
              <a:rPr lang="en-US" sz="2400" dirty="0" smtClean="0">
                <a:latin typeface="Times New Roman" panose="02020603050405020304" pitchFamily="18" charset="0"/>
                <a:cs typeface="Times New Roman" panose="02020603050405020304" pitchFamily="18" charset="0"/>
              </a:rPr>
              <a:t>After reviewing the datasets, these are the specific quality issues that I uncovered:</a:t>
            </a:r>
            <a:endParaRPr lang="en-US" sz="2400" dirty="0">
              <a:latin typeface="Times New Roman" panose="02020603050405020304" pitchFamily="18" charset="0"/>
              <a:cs typeface="Times New Roman" panose="02020603050405020304" pitchFamily="18" charset="0"/>
            </a:endParaRPr>
          </a:p>
          <a:p>
            <a:pPr marL="514350" indent="-514350">
              <a:buAutoNum type="arabicPeriod"/>
            </a:pPr>
            <a:r>
              <a:rPr lang="en-US" sz="2400" b="1" dirty="0" smtClean="0">
                <a:latin typeface="Times New Roman" panose="02020603050405020304" pitchFamily="18" charset="0"/>
                <a:cs typeface="Times New Roman" panose="02020603050405020304" pitchFamily="18" charset="0"/>
              </a:rPr>
              <a:t>Missing Data</a:t>
            </a:r>
          </a:p>
          <a:p>
            <a:r>
              <a:rPr lang="en-US" sz="2400" dirty="0" smtClean="0">
                <a:latin typeface="Times New Roman" panose="02020603050405020304" pitchFamily="18" charset="0"/>
                <a:cs typeface="Times New Roman" panose="02020603050405020304" pitchFamily="18" charset="0"/>
              </a:rPr>
              <a:t>Month Paid Off Date - Only 32 out of 321 records are present, indicating a significant amount of missing data. This could affect analysis related to loan completion and repayment trends.</a:t>
            </a:r>
          </a:p>
          <a:p>
            <a:r>
              <a:rPr lang="en-US" sz="2400" dirty="0" smtClean="0">
                <a:latin typeface="Times New Roman" panose="02020603050405020304" pitchFamily="18" charset="0"/>
                <a:cs typeface="Times New Roman" panose="02020603050405020304" pitchFamily="18" charset="0"/>
              </a:rPr>
              <a:t>Due and </a:t>
            </a:r>
            <a:r>
              <a:rPr lang="en-US" sz="2400" dirty="0" err="1" smtClean="0">
                <a:latin typeface="Times New Roman" panose="02020603050405020304" pitchFamily="18" charset="0"/>
                <a:cs typeface="Times New Roman" panose="02020603050405020304" pitchFamily="18" charset="0"/>
              </a:rPr>
              <a:t>Totpaid</a:t>
            </a:r>
            <a:r>
              <a:rPr lang="en-US" sz="2400" dirty="0" smtClean="0">
                <a:latin typeface="Times New Roman" panose="02020603050405020304" pitchFamily="18" charset="0"/>
                <a:cs typeface="Times New Roman" panose="02020603050405020304" pitchFamily="18" charset="0"/>
              </a:rPr>
              <a:t> Columns (i.e. Due Eomth01, </a:t>
            </a:r>
            <a:r>
              <a:rPr lang="en-US" sz="2400" dirty="0" err="1" smtClean="0">
                <a:latin typeface="Times New Roman" panose="02020603050405020304" pitchFamily="18" charset="0"/>
                <a:cs typeface="Times New Roman" panose="02020603050405020304" pitchFamily="18" charset="0"/>
              </a:rPr>
              <a:t>Totpaid</a:t>
            </a:r>
            <a:r>
              <a:rPr lang="en-US" sz="2400" dirty="0" smtClean="0">
                <a:latin typeface="Times New Roman" panose="02020603050405020304" pitchFamily="18" charset="0"/>
                <a:cs typeface="Times New Roman" panose="02020603050405020304" pitchFamily="18" charset="0"/>
              </a:rPr>
              <a:t> Eomth01, etc.) - Varying counts across these columns suggest incomplete data for specific months. For example, </a:t>
            </a:r>
            <a:r>
              <a:rPr lang="en-US" sz="2400" dirty="0" err="1" smtClean="0">
                <a:latin typeface="Times New Roman" panose="02020603050405020304" pitchFamily="18" charset="0"/>
                <a:cs typeface="Times New Roman" panose="02020603050405020304" pitchFamily="18" charset="0"/>
              </a:rPr>
              <a:t>Totpaid</a:t>
            </a:r>
            <a:r>
              <a:rPr lang="en-US" sz="2400" dirty="0" smtClean="0">
                <a:latin typeface="Times New Roman" panose="02020603050405020304" pitchFamily="18" charset="0"/>
                <a:cs typeface="Times New Roman" panose="02020603050405020304" pitchFamily="18" charset="0"/>
              </a:rPr>
              <a:t> Eomth02 has 138 records, while Due Eomth01 has only 231. Missing payment data could distort calculations of financial obligations and actual payments.</a:t>
            </a:r>
          </a:p>
          <a:p>
            <a:r>
              <a:rPr lang="en-US" sz="2400" dirty="0" smtClean="0">
                <a:latin typeface="Times New Roman" panose="02020603050405020304" pitchFamily="18" charset="0"/>
                <a:cs typeface="Times New Roman" panose="02020603050405020304" pitchFamily="18" charset="0"/>
              </a:rPr>
              <a:t>NPS Score - There are only 79 records for the NPS score, meaning this data is not available for the majority of the dataset.</a:t>
            </a:r>
          </a:p>
          <a:p>
            <a:r>
              <a:rPr lang="en-US" sz="2400" dirty="0" smtClean="0">
                <a:latin typeface="Times New Roman" panose="02020603050405020304" pitchFamily="18" charset="0"/>
                <a:cs typeface="Times New Roman" panose="02020603050405020304" pitchFamily="18" charset="0"/>
              </a:rPr>
              <a:t>Old </a:t>
            </a:r>
            <a:r>
              <a:rPr lang="en-US" sz="2400" dirty="0" err="1" smtClean="0">
                <a:latin typeface="Times New Roman" panose="02020603050405020304" pitchFamily="18" charset="0"/>
                <a:cs typeface="Times New Roman" panose="02020603050405020304" pitchFamily="18" charset="0"/>
              </a:rPr>
              <a:t>Csat</a:t>
            </a:r>
            <a:r>
              <a:rPr lang="en-US" sz="2400" dirty="0" smtClean="0">
                <a:latin typeface="Times New Roman" panose="02020603050405020304" pitchFamily="18" charset="0"/>
                <a:cs typeface="Times New Roman" panose="02020603050405020304" pitchFamily="18" charset="0"/>
              </a:rPr>
              <a:t> X &amp; Old </a:t>
            </a:r>
            <a:r>
              <a:rPr lang="en-US" sz="2400" dirty="0" err="1" smtClean="0">
                <a:latin typeface="Times New Roman" panose="02020603050405020304" pitchFamily="18" charset="0"/>
                <a:cs typeface="Times New Roman" panose="02020603050405020304" pitchFamily="18" charset="0"/>
              </a:rPr>
              <a:t>Csat</a:t>
            </a:r>
            <a:r>
              <a:rPr lang="en-US" sz="2400" dirty="0" smtClean="0">
                <a:latin typeface="Times New Roman" panose="02020603050405020304" pitchFamily="18" charset="0"/>
                <a:cs typeface="Times New Roman" panose="02020603050405020304" pitchFamily="18" charset="0"/>
              </a:rPr>
              <a:t> Y - These columns are entirely missing, with 0 records, indicating complete data absence for old customer satisfaction scores.</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2. Inconsistent Data</a:t>
            </a:r>
          </a:p>
          <a:p>
            <a:r>
              <a:rPr lang="en-US" sz="2400" dirty="0" smtClean="0">
                <a:latin typeface="Times New Roman" panose="02020603050405020304" pitchFamily="18" charset="0"/>
                <a:cs typeface="Times New Roman" panose="02020603050405020304" pitchFamily="18" charset="0"/>
              </a:rPr>
              <a:t>Payment Columns (Due &amp; </a:t>
            </a:r>
            <a:r>
              <a:rPr lang="en-US" sz="2400" dirty="0" err="1" smtClean="0">
                <a:latin typeface="Times New Roman" panose="02020603050405020304" pitchFamily="18" charset="0"/>
                <a:cs typeface="Times New Roman" panose="02020603050405020304" pitchFamily="18" charset="0"/>
              </a:rPr>
              <a:t>Totpaid</a:t>
            </a:r>
            <a:r>
              <a:rPr lang="en-US" sz="2400" dirty="0" smtClean="0">
                <a:latin typeface="Times New Roman" panose="02020603050405020304" pitchFamily="18" charset="0"/>
                <a:cs typeface="Times New Roman" panose="02020603050405020304" pitchFamily="18" charset="0"/>
              </a:rPr>
              <a:t>) - There are inconsistencies in the number of records across the various payment columns.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62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474" y="395926"/>
            <a:ext cx="11114202" cy="6146276"/>
          </a:xfrm>
        </p:spPr>
        <p:txBody>
          <a:bodyPr>
            <a:normAutofit fontScale="92500" lnSpcReduction="10000"/>
          </a:bodyPr>
          <a:lstStyle/>
          <a:p>
            <a:pPr marL="0" indent="0">
              <a:buNone/>
            </a:pPr>
            <a:r>
              <a:rPr lang="en-US" sz="2400" dirty="0" smtClean="0">
                <a:latin typeface="Times New Roman" panose="02020603050405020304" pitchFamily="18" charset="0"/>
                <a:cs typeface="Times New Roman" panose="02020603050405020304" pitchFamily="18" charset="0"/>
              </a:rPr>
              <a:t>For example, the number of entries for </a:t>
            </a:r>
            <a:r>
              <a:rPr lang="en-US" sz="2400" dirty="0" err="1" smtClean="0">
                <a:latin typeface="Times New Roman" panose="02020603050405020304" pitchFamily="18" charset="0"/>
                <a:cs typeface="Times New Roman" panose="02020603050405020304" pitchFamily="18" charset="0"/>
              </a:rPr>
              <a:t>Totpaid</a:t>
            </a:r>
            <a:r>
              <a:rPr lang="en-US" sz="2400" dirty="0" smtClean="0">
                <a:latin typeface="Times New Roman" panose="02020603050405020304" pitchFamily="18" charset="0"/>
                <a:cs typeface="Times New Roman" panose="02020603050405020304" pitchFamily="18" charset="0"/>
              </a:rPr>
              <a:t> Eomth09 differs from Due Eomth09, indicating potential inconsistencies in capturing payments due and payments made.</a:t>
            </a:r>
          </a:p>
          <a:p>
            <a:r>
              <a:rPr lang="en-US" sz="2400" dirty="0" smtClean="0">
                <a:latin typeface="Times New Roman" panose="02020603050405020304" pitchFamily="18" charset="0"/>
                <a:cs typeface="Times New Roman" panose="02020603050405020304" pitchFamily="18" charset="0"/>
              </a:rPr>
              <a:t>NPS Scores - Incomplete NPS score data suggests inconsistent collection or recording, which may skew customer satisfaction analysis.</a:t>
            </a:r>
          </a:p>
          <a:p>
            <a:pPr marL="0" indent="0">
              <a:buNone/>
            </a:pPr>
            <a:r>
              <a:rPr lang="en-US" sz="2400" b="1" dirty="0" smtClean="0">
                <a:latin typeface="Times New Roman" panose="02020603050405020304" pitchFamily="18" charset="0"/>
                <a:cs typeface="Times New Roman" panose="02020603050405020304" pitchFamily="18" charset="0"/>
              </a:rPr>
              <a:t>3. Outliers and </a:t>
            </a:r>
            <a:r>
              <a:rPr lang="en-US" sz="2400" b="1" dirty="0">
                <a:latin typeface="Times New Roman" panose="02020603050405020304" pitchFamily="18" charset="0"/>
                <a:cs typeface="Times New Roman" panose="02020603050405020304" pitchFamily="18" charset="0"/>
              </a:rPr>
              <a:t>a</a:t>
            </a:r>
            <a:r>
              <a:rPr lang="en-US" sz="2400" b="1" dirty="0" smtClean="0">
                <a:latin typeface="Times New Roman" panose="02020603050405020304" pitchFamily="18" charset="0"/>
                <a:cs typeface="Times New Roman" panose="02020603050405020304" pitchFamily="18" charset="0"/>
              </a:rPr>
              <a:t>nomalous </a:t>
            </a:r>
            <a:r>
              <a:rPr lang="en-US" sz="2400" b="1" dirty="0">
                <a:latin typeface="Times New Roman" panose="02020603050405020304" pitchFamily="18" charset="0"/>
                <a:cs typeface="Times New Roman" panose="02020603050405020304" pitchFamily="18" charset="0"/>
              </a:rPr>
              <a:t>v</a:t>
            </a:r>
            <a:r>
              <a:rPr lang="en-US" sz="2400" b="1" dirty="0" smtClean="0">
                <a:latin typeface="Times New Roman" panose="02020603050405020304" pitchFamily="18" charset="0"/>
                <a:cs typeface="Times New Roman" panose="02020603050405020304" pitchFamily="18" charset="0"/>
              </a:rPr>
              <a:t>alues</a:t>
            </a:r>
          </a:p>
          <a:p>
            <a:r>
              <a:rPr lang="en-US" sz="2400" dirty="0" smtClean="0">
                <a:latin typeface="Times New Roman" panose="02020603050405020304" pitchFamily="18" charset="0"/>
                <a:cs typeface="Times New Roman" panose="02020603050405020304" pitchFamily="18" charset="0"/>
              </a:rPr>
              <a:t>Loan Price &amp; Deposit - There are extreme values in these columns, such as loan prices as high as $204,699 and deposits of $33,999. These could be legitimate but may also be outliers that need further investigation.</a:t>
            </a:r>
          </a:p>
          <a:p>
            <a:r>
              <a:rPr lang="en-US" sz="2400" dirty="0" smtClean="0">
                <a:latin typeface="Times New Roman" panose="02020603050405020304" pitchFamily="18" charset="0"/>
                <a:cs typeface="Times New Roman" panose="02020603050405020304" pitchFamily="18" charset="0"/>
              </a:rPr>
              <a:t>Negative/unusual values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In some datasets, negative or unusually low values (such as -1 in the first dataset) were observed, though none are explicitly mentioned here. These values should be checked for correctness.</a:t>
            </a:r>
          </a:p>
          <a:p>
            <a:r>
              <a:rPr lang="en-US" sz="2400" dirty="0" smtClean="0">
                <a:latin typeface="Times New Roman" panose="02020603050405020304" pitchFamily="18" charset="0"/>
                <a:cs typeface="Times New Roman" panose="02020603050405020304" pitchFamily="18" charset="0"/>
              </a:rPr>
              <a:t>Weekly Rate - The wide range of weekly rates (from $560 to $3,350) could suggest either legitimate variability in loan terms or outliers that need to be verified.</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4. Duplicated Data</a:t>
            </a:r>
          </a:p>
          <a:p>
            <a:pPr marL="0" indent="0">
              <a:buNone/>
            </a:pPr>
            <a:r>
              <a:rPr lang="en-US" sz="2400" dirty="0" smtClean="0">
                <a:latin typeface="Times New Roman" panose="02020603050405020304" pitchFamily="18" charset="0"/>
                <a:cs typeface="Times New Roman" panose="02020603050405020304" pitchFamily="18" charset="0"/>
              </a:rPr>
              <a:t>The summary statistics don't explicitly mention duplication, but duplicates should be checked, particularly in columns like </a:t>
            </a:r>
            <a:r>
              <a:rPr lang="en-US" sz="2400" dirty="0" err="1" smtClean="0">
                <a:latin typeface="Times New Roman" panose="02020603050405020304" pitchFamily="18" charset="0"/>
                <a:cs typeface="Times New Roman" panose="02020603050405020304" pitchFamily="18" charset="0"/>
              </a:rPr>
              <a:t>loanuuid</a:t>
            </a:r>
            <a:r>
              <a:rPr lang="en-US" sz="2400" dirty="0" smtClean="0">
                <a:latin typeface="Times New Roman" panose="02020603050405020304" pitchFamily="18" charset="0"/>
                <a:cs typeface="Times New Roman" panose="02020603050405020304" pitchFamily="18" charset="0"/>
              </a:rPr>
              <a:t>, which serve as unique identifiers. Duplicate rows could distort results.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01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263"/>
          </a:xfrm>
        </p:spPr>
        <p:txBody>
          <a:bodyPr>
            <a:normAutofit/>
          </a:bodyPr>
          <a:lstStyle/>
          <a:p>
            <a:r>
              <a:rPr lang="en-US" sz="3600" b="1" dirty="0" smtClean="0">
                <a:latin typeface="Times New Roman" panose="02020603050405020304" pitchFamily="18" charset="0"/>
                <a:cs typeface="Times New Roman" panose="02020603050405020304" pitchFamily="18" charset="0"/>
              </a:rPr>
              <a:t>Basic Analysis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3326" y="1241648"/>
            <a:ext cx="10909663" cy="5368161"/>
          </a:xfrm>
        </p:spPr>
        <p:txBody>
          <a:bodyPr>
            <a:noAutofit/>
          </a:bodyPr>
          <a:lstStyle/>
          <a:p>
            <a:pPr marL="0" indent="0">
              <a:buNone/>
            </a:pPr>
            <a:r>
              <a:rPr lang="en-US" sz="2200" dirty="0" smtClean="0">
                <a:latin typeface="Times New Roman" panose="02020603050405020304" pitchFamily="18" charset="0"/>
                <a:cs typeface="Times New Roman" panose="02020603050405020304" pitchFamily="18" charset="0"/>
              </a:rPr>
              <a:t>To address user dissatisfaction with information access, prioritizing the right metrics is essential. Here’s how I would approach this:</a:t>
            </a:r>
          </a:p>
          <a:p>
            <a:pPr marL="457200" indent="-457200">
              <a:buFont typeface="+mj-lt"/>
              <a:buAutoNum type="arabicPeriod"/>
            </a:pPr>
            <a:r>
              <a:rPr lang="en-US" sz="2200" b="1" dirty="0" smtClean="0">
                <a:latin typeface="Times New Roman" panose="02020603050405020304" pitchFamily="18" charset="0"/>
                <a:cs typeface="Times New Roman" panose="02020603050405020304" pitchFamily="18" charset="0"/>
              </a:rPr>
              <a:t>NPS Score (Net Promoter Score) </a:t>
            </a:r>
            <a:r>
              <a:rPr lang="en-US" sz="2200" dirty="0" smtClean="0">
                <a:latin typeface="Times New Roman" panose="02020603050405020304" pitchFamily="18" charset="0"/>
                <a:cs typeface="Times New Roman" panose="02020603050405020304" pitchFamily="18" charset="0"/>
              </a:rPr>
              <a:t>- It is a direct measure of customer satisfaction and loyalty, reflecting users’ likelihood to recommend the service to others. I would break down NPS scores by different user segments to identify groups with the lowest satisfaction levels. This will help with targeting specific areas where dissatisfaction is highest.</a:t>
            </a:r>
          </a:p>
          <a:p>
            <a:pPr marL="457200" indent="-457200">
              <a:buFont typeface="+mj-lt"/>
              <a:buAutoNum type="arabicPeriod"/>
            </a:pPr>
            <a:r>
              <a:rPr lang="en-US" sz="2200" b="1" dirty="0" smtClean="0">
                <a:latin typeface="Times New Roman" panose="02020603050405020304" pitchFamily="18" charset="0"/>
                <a:cs typeface="Times New Roman" panose="02020603050405020304" pitchFamily="18" charset="0"/>
              </a:rPr>
              <a:t>Old </a:t>
            </a:r>
            <a:r>
              <a:rPr lang="en-US" sz="2200" b="1" dirty="0" err="1" smtClean="0">
                <a:latin typeface="Times New Roman" panose="02020603050405020304" pitchFamily="18" charset="0"/>
                <a:cs typeface="Times New Roman" panose="02020603050405020304" pitchFamily="18" charset="0"/>
              </a:rPr>
              <a:t>Csat</a:t>
            </a:r>
            <a:r>
              <a:rPr lang="en-US" sz="2200" b="1" dirty="0" smtClean="0">
                <a:latin typeface="Times New Roman" panose="02020603050405020304" pitchFamily="18" charset="0"/>
                <a:cs typeface="Times New Roman" panose="02020603050405020304" pitchFamily="18" charset="0"/>
              </a:rPr>
              <a:t> X &amp; Old </a:t>
            </a:r>
            <a:r>
              <a:rPr lang="en-US" sz="2200" b="1" dirty="0" err="1" smtClean="0">
                <a:latin typeface="Times New Roman" panose="02020603050405020304" pitchFamily="18" charset="0"/>
                <a:cs typeface="Times New Roman" panose="02020603050405020304" pitchFamily="18" charset="0"/>
              </a:rPr>
              <a:t>Csat</a:t>
            </a:r>
            <a:r>
              <a:rPr lang="en-US" sz="2200" b="1" dirty="0" smtClean="0">
                <a:latin typeface="Times New Roman" panose="02020603050405020304" pitchFamily="18" charset="0"/>
                <a:cs typeface="Times New Roman" panose="02020603050405020304" pitchFamily="18" charset="0"/>
              </a:rPr>
              <a:t> Y (Customer Satisfaction Scores) </a:t>
            </a:r>
            <a:r>
              <a:rPr lang="en-US" sz="2200" dirty="0" smtClean="0">
                <a:latin typeface="Times New Roman" panose="02020603050405020304" pitchFamily="18" charset="0"/>
                <a:cs typeface="Times New Roman" panose="02020603050405020304" pitchFamily="18" charset="0"/>
              </a:rPr>
              <a:t>- These metrics, though missing, are typically important in understanding past satisfaction trends. If data is recoverable or replaced with a current metric, they can give us insights into how satisfaction has evolved over time. I would compare old and new customer satisfaction trends to spot shifts in user satisfaction and focus on periods where declines are noticeable.</a:t>
            </a:r>
          </a:p>
          <a:p>
            <a:pPr marL="457200" indent="-457200">
              <a:buFont typeface="+mj-lt"/>
              <a:buAutoNum type="arabicPeriod"/>
            </a:pPr>
            <a:r>
              <a:rPr lang="en-US" sz="2200" b="1" dirty="0" smtClean="0">
                <a:latin typeface="Times New Roman" panose="02020603050405020304" pitchFamily="18" charset="0"/>
                <a:cs typeface="Times New Roman" panose="02020603050405020304" pitchFamily="18" charset="0"/>
              </a:rPr>
              <a:t>Monthly Payment Metrics (Due and </a:t>
            </a:r>
            <a:r>
              <a:rPr lang="en-US" sz="2200" b="1" dirty="0" err="1" smtClean="0">
                <a:latin typeface="Times New Roman" panose="02020603050405020304" pitchFamily="18" charset="0"/>
                <a:cs typeface="Times New Roman" panose="02020603050405020304" pitchFamily="18" charset="0"/>
              </a:rPr>
              <a:t>Totpaid</a:t>
            </a:r>
            <a:r>
              <a:rPr lang="en-US" sz="2200" b="1" dirty="0" smtClean="0">
                <a:latin typeface="Times New Roman" panose="02020603050405020304" pitchFamily="18" charset="0"/>
                <a:cs typeface="Times New Roman" panose="02020603050405020304" pitchFamily="18" charset="0"/>
              </a:rPr>
              <a:t> Columns) </a:t>
            </a:r>
            <a:r>
              <a:rPr lang="en-US" sz="2200" dirty="0" smtClean="0">
                <a:latin typeface="Times New Roman" panose="02020603050405020304" pitchFamily="18" charset="0"/>
                <a:cs typeface="Times New Roman" panose="02020603050405020304" pitchFamily="18" charset="0"/>
              </a:rPr>
              <a:t>- Payment-related issues can directly affect user satisfaction, especially if users face challenges accessing information about their payment schedules or statuses. I would look for discrepancies between Due and </a:t>
            </a:r>
            <a:r>
              <a:rPr lang="en-US" sz="2200" dirty="0" err="1" smtClean="0">
                <a:latin typeface="Times New Roman" panose="02020603050405020304" pitchFamily="18" charset="0"/>
                <a:cs typeface="Times New Roman" panose="02020603050405020304" pitchFamily="18" charset="0"/>
              </a:rPr>
              <a:t>Totpaid</a:t>
            </a:r>
            <a:r>
              <a:rPr lang="en-US" sz="2200" dirty="0" smtClean="0">
                <a:latin typeface="Times New Roman" panose="02020603050405020304" pitchFamily="18" charset="0"/>
                <a:cs typeface="Times New Roman" panose="02020603050405020304" pitchFamily="18" charset="0"/>
              </a:rPr>
              <a:t> values to identify delays, missed payments, or potential confusion among users.</a:t>
            </a:r>
          </a:p>
          <a:p>
            <a:pPr marL="457200" indent="-457200">
              <a:buFont typeface="+mj-lt"/>
              <a:buAutoNum type="arabicPeriod"/>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33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047" y="480766"/>
            <a:ext cx="11180190" cy="5891753"/>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4.  Loan Price and Deposit </a:t>
            </a:r>
            <a:r>
              <a:rPr lang="en-US" sz="2200" dirty="0" smtClean="0">
                <a:latin typeface="Times New Roman" panose="02020603050405020304" pitchFamily="18" charset="0"/>
                <a:cs typeface="Times New Roman" panose="02020603050405020304" pitchFamily="18" charset="0"/>
              </a:rPr>
              <a:t>- High loan prices and deposit amounts may contribute to dissatisfaction, especially if users feel they are not receiving enough information about their financial obligations. I would segment the data by loan size and deposit amount to identify patterns where dissatisfaction is more prevalent.</a:t>
            </a:r>
          </a:p>
          <a:p>
            <a:pPr marL="0" indent="0">
              <a:buNone/>
            </a:pPr>
            <a:r>
              <a:rPr lang="en-US" sz="2200" b="1" dirty="0" smtClean="0">
                <a:latin typeface="Times New Roman" panose="02020603050405020304" pitchFamily="18" charset="0"/>
                <a:cs typeface="Times New Roman" panose="02020603050405020304" pitchFamily="18" charset="0"/>
              </a:rPr>
              <a:t>5.  Weekly Rate </a:t>
            </a:r>
            <a:r>
              <a:rPr lang="en-US" sz="2200" dirty="0" smtClean="0">
                <a:latin typeface="Times New Roman" panose="02020603050405020304" pitchFamily="18" charset="0"/>
                <a:cs typeface="Times New Roman" panose="02020603050405020304" pitchFamily="18" charset="0"/>
              </a:rPr>
              <a:t>- If the weekly rate varies significantly and users are unclear on why their rates differ, this could lead to dissatisfaction. I would investigate the correlation between weekly rates and user feedback.</a:t>
            </a:r>
          </a:p>
          <a:p>
            <a:pPr marL="0" indent="0">
              <a:buNone/>
            </a:pPr>
            <a:r>
              <a:rPr lang="en-US" sz="2200" b="1" dirty="0" smtClean="0">
                <a:latin typeface="Times New Roman" panose="02020603050405020304" pitchFamily="18" charset="0"/>
                <a:cs typeface="Times New Roman" panose="02020603050405020304" pitchFamily="18" charset="0"/>
              </a:rPr>
              <a:t>6.  Temporal Metrics (Month Sale Date, Month Paid Off Date)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a:t>
            </a:r>
            <a:r>
              <a:rPr lang="en-US" sz="2200" dirty="0" smtClean="0">
                <a:latin typeface="Times New Roman" panose="02020603050405020304" pitchFamily="18" charset="0"/>
                <a:cs typeface="Times New Roman" panose="02020603050405020304" pitchFamily="18" charset="0"/>
              </a:rPr>
              <a:t>nderstanding when loans were issued and paid off can provide insights into how long users interact with the service and whether delays or extended timelines contribute to dissatisfaction. I would compare timelines for loans that were paid off versus those still outstanding. Identify if certain periods correlate with increased user complaints or lower satisfaction scores.</a:t>
            </a:r>
          </a:p>
          <a:p>
            <a:pPr marL="0" indent="0">
              <a:buNone/>
            </a:pPr>
            <a:r>
              <a:rPr lang="en-US" sz="2200" b="1" dirty="0" smtClean="0">
                <a:latin typeface="Times New Roman" panose="02020603050405020304" pitchFamily="18" charset="0"/>
                <a:cs typeface="Times New Roman" panose="02020603050405020304" pitchFamily="18" charset="0"/>
              </a:rPr>
              <a:t>7.  Loan Status and Repayment Journey </a:t>
            </a:r>
            <a:r>
              <a:rPr lang="en-US" sz="2200" dirty="0" smtClean="0">
                <a:latin typeface="Times New Roman" panose="02020603050405020304" pitchFamily="18" charset="0"/>
                <a:cs typeface="Times New Roman" panose="02020603050405020304" pitchFamily="18" charset="0"/>
              </a:rPr>
              <a:t>- Metrics that capture the user's loan repayment journey, such as repayment frequency, amounts due versus paid, and overall loan status, can significantly impact satisfaction. Lack of clear information on these can be frustrating. I would go about examining the journey metrics for users who expressed dissatisfaction.</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69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047" y="311085"/>
            <a:ext cx="10844753" cy="5865878"/>
          </a:xfrm>
        </p:spPr>
        <p:txBody>
          <a:bodyPr>
            <a:normAutofit/>
          </a:bodyPr>
          <a:lstStyle/>
          <a:p>
            <a:pPr marL="457200" indent="-457200">
              <a:buAutoNum type="arabicPeriod" startAt="8"/>
            </a:pPr>
            <a:r>
              <a:rPr lang="en-US" sz="2200" b="1" dirty="0" smtClean="0">
                <a:latin typeface="Times New Roman" panose="02020603050405020304" pitchFamily="18" charset="0"/>
                <a:cs typeface="Times New Roman" panose="02020603050405020304" pitchFamily="18" charset="0"/>
              </a:rPr>
              <a:t>Engagement Metrics </a:t>
            </a:r>
            <a:r>
              <a:rPr lang="en-US" sz="2200" dirty="0" smtClean="0">
                <a:latin typeface="Times New Roman" panose="02020603050405020304" pitchFamily="18" charset="0"/>
                <a:cs typeface="Times New Roman" panose="02020603050405020304" pitchFamily="18" charset="0"/>
              </a:rPr>
              <a:t>- While this is not explicitly mentioned in the dataset, engagement metrics such as how often users access their account or seek information can highlight frustration points in information access. If this information was available, I would track user behavior related to accessing information (such as frequency of logins, queries made). Also cross-reference with NPS and </a:t>
            </a:r>
            <a:r>
              <a:rPr lang="en-US" sz="2200" dirty="0" err="1" smtClean="0">
                <a:latin typeface="Times New Roman" panose="02020603050405020304" pitchFamily="18" charset="0"/>
                <a:cs typeface="Times New Roman" panose="02020603050405020304" pitchFamily="18" charset="0"/>
              </a:rPr>
              <a:t>Csat</a:t>
            </a:r>
            <a:r>
              <a:rPr lang="en-US" sz="2200" dirty="0" smtClean="0">
                <a:latin typeface="Times New Roman" panose="02020603050405020304" pitchFamily="18" charset="0"/>
                <a:cs typeface="Times New Roman" panose="02020603050405020304" pitchFamily="18" charset="0"/>
              </a:rPr>
              <a:t> scores to identify if frequent access attempts correlate with dissatisfaction.</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719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1797</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 </vt:lpstr>
      <vt:lpstr>Introduction</vt:lpstr>
      <vt:lpstr>Data Quality</vt:lpstr>
      <vt:lpstr>PowerPoint Presentation</vt:lpstr>
      <vt:lpstr>PowerPoint Presentation</vt:lpstr>
      <vt:lpstr>PowerPoint Presentation</vt:lpstr>
      <vt:lpstr>Basic Analysis</vt:lpstr>
      <vt:lpstr>PowerPoint Presentation</vt:lpstr>
      <vt:lpstr>PowerPoint Presentation</vt:lpstr>
      <vt:lpstr>PowerPoint Presentation</vt:lpstr>
      <vt:lpstr>PowerPoint Presentation</vt:lpstr>
      <vt:lpstr>PowerPoint Presentation</vt:lpstr>
      <vt:lpstr>PowerPoint Presentation</vt:lpstr>
      <vt:lpstr>Hypothesis Validation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Faith Were</cp:lastModifiedBy>
  <cp:revision>70</cp:revision>
  <dcterms:created xsi:type="dcterms:W3CDTF">2024-08-18T19:17:45Z</dcterms:created>
  <dcterms:modified xsi:type="dcterms:W3CDTF">2024-08-19T06:27:38Z</dcterms:modified>
</cp:coreProperties>
</file>