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04" r:id="rId3"/>
    <p:sldId id="284" r:id="rId4"/>
    <p:sldId id="314" r:id="rId5"/>
    <p:sldId id="303" r:id="rId6"/>
    <p:sldId id="292" r:id="rId7"/>
    <p:sldId id="307" r:id="rId8"/>
    <p:sldId id="312" r:id="rId9"/>
    <p:sldId id="308" r:id="rId10"/>
    <p:sldId id="309" r:id="rId11"/>
    <p:sldId id="310" r:id="rId12"/>
    <p:sldId id="290" r:id="rId13"/>
    <p:sldId id="305" r:id="rId14"/>
    <p:sldId id="311" r:id="rId15"/>
    <p:sldId id="289" r:id="rId16"/>
    <p:sldId id="31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51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4660"/>
  </p:normalViewPr>
  <p:slideViewPr>
    <p:cSldViewPr>
      <p:cViewPr>
        <p:scale>
          <a:sx n="75" d="100"/>
          <a:sy n="75" d="100"/>
        </p:scale>
        <p:origin x="-9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123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5124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5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6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7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8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29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6E8AE45-4AE2-43D0-8BF3-76F13A2407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51CCA1-FEA1-40D5-AF63-C81D2900F9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B1C9DB-8085-417D-B4AA-203F240875E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5B4C30-028E-4E45-BF36-CA3E8AD0DAF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F3EDEB-6092-43C9-8954-21E8172B1A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C5C5EE-21BC-4AB3-86F5-CBA20FC690A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3C8A13-678C-4E12-B157-9E7FF471E05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39A432-05F8-43EE-8D7B-F15A161E01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426350-1012-41CD-938D-CDB5AEBFB92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50F514-873C-43CD-92C3-FB31C8CC191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8B47EE-5D4A-4D76-8BD7-27C7942CE24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E580C2CA-7B62-4A3B-822F-DF24459189B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4101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4102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7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/>
            </a:lvl1pPr>
          </a:lstStyle>
          <a:p>
            <a:endParaRPr 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cension-parish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9144000" cy="6553200"/>
          </a:xfrm>
        </p:spPr>
        <p:txBody>
          <a:bodyPr/>
          <a:lstStyle/>
          <a:p>
            <a:r>
              <a:rPr lang="en-US" sz="5400">
                <a:solidFill>
                  <a:srgbClr val="FFFF00"/>
                </a:solidFill>
              </a:rPr>
              <a:t>Gospel of Mark</a:t>
            </a:r>
            <a:br>
              <a:rPr lang="en-US" sz="5400">
                <a:solidFill>
                  <a:srgbClr val="FFFF00"/>
                </a:solidFill>
              </a:rPr>
            </a:br>
            <a:r>
              <a:rPr lang="en-US" sz="5400">
                <a:solidFill>
                  <a:srgbClr val="FFFF00"/>
                </a:solidFill>
              </a:rPr>
              <a:t>Part IV</a:t>
            </a:r>
            <a:br>
              <a:rPr lang="en-US" sz="5400">
                <a:solidFill>
                  <a:srgbClr val="FFFF00"/>
                </a:solidFill>
              </a:rPr>
            </a:br>
            <a:r>
              <a:rPr lang="en-US" sz="5400">
                <a:solidFill>
                  <a:srgbClr val="FFFF00"/>
                </a:solidFill>
              </a:rPr>
              <a:t> The Passion of our Lord</a:t>
            </a:r>
            <a:br>
              <a:rPr lang="en-US" sz="5400">
                <a:solidFill>
                  <a:srgbClr val="FFFF00"/>
                </a:solidFill>
              </a:rPr>
            </a:br>
            <a:r>
              <a:rPr lang="en-US" sz="5400">
                <a:solidFill>
                  <a:srgbClr val="FFFF00"/>
                </a:solidFill>
              </a:rPr>
              <a:t/>
            </a:r>
            <a:br>
              <a:rPr lang="en-US" sz="5400">
                <a:solidFill>
                  <a:srgbClr val="FFFF00"/>
                </a:solidFill>
              </a:rPr>
            </a:br>
            <a:r>
              <a:rPr lang="en-US" sz="2400">
                <a:solidFill>
                  <a:srgbClr val="FFFF00"/>
                </a:solidFill>
              </a:rPr>
              <a:t/>
            </a:r>
            <a:br>
              <a:rPr lang="en-US" sz="2400">
                <a:solidFill>
                  <a:srgbClr val="FFFF00"/>
                </a:solidFill>
              </a:rPr>
            </a:br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638800"/>
            <a:ext cx="6400800" cy="914400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</a:rPr>
              <a:t>Ascension Men’s Bible Study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Crucifixion/Death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>
                <a:latin typeface="Arial Unicode MS" pitchFamily="34" charset="-128"/>
              </a:rPr>
              <a:t>Golgotha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 Unicode MS" pitchFamily="34" charset="-128"/>
              </a:rPr>
              <a:t>Place of the Skull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 Unicode MS" pitchFamily="34" charset="-128"/>
              </a:rPr>
              <a:t>Common place of execution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 Unicode MS" pitchFamily="34" charset="-128"/>
              </a:rPr>
              <a:t>Latin vulgate translation: calvariae – hence the common term Calvary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 Unicode MS" pitchFamily="34" charset="-128"/>
              </a:rPr>
              <a:t>Wine mingled with Myrrh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 Unicode MS" pitchFamily="34" charset="-128"/>
              </a:rPr>
              <a:t>Narcotic pain killer. 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 Unicode MS" pitchFamily="34" charset="-128"/>
              </a:rPr>
              <a:t>Jesus refused it so that he might bear the full weight of suffering for man’s sins.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 Unicode MS" pitchFamily="34" charset="-128"/>
              </a:rPr>
              <a:t>Crucifixion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 Unicode MS" pitchFamily="34" charset="-128"/>
              </a:rPr>
              <a:t>Nailed by hands and feet to a cross 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 Unicode MS" pitchFamily="34" charset="-128"/>
              </a:rPr>
              <a:t>Reserved for the most heinous crimes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 Unicode MS" pitchFamily="34" charset="-128"/>
              </a:rPr>
              <a:t>Death was very slow</a:t>
            </a:r>
          </a:p>
          <a:p>
            <a:pPr lvl="2"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Caused by blood loss and asphyxiation</a:t>
            </a:r>
          </a:p>
          <a:p>
            <a:pPr lvl="2"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Could be sped up by breaking the legs</a:t>
            </a:r>
          </a:p>
          <a:p>
            <a:pPr lvl="2">
              <a:lnSpc>
                <a:spcPct val="80000"/>
              </a:lnSpc>
            </a:pPr>
            <a:r>
              <a:rPr lang="en-US" sz="1600">
                <a:latin typeface="Arial Unicode MS" pitchFamily="34" charset="-128"/>
              </a:rPr>
              <a:t>Corpses were often left hanging for days as a deterrent to crime</a:t>
            </a:r>
          </a:p>
          <a:p>
            <a:pPr>
              <a:lnSpc>
                <a:spcPct val="80000"/>
              </a:lnSpc>
            </a:pPr>
            <a:endParaRPr lang="en-US" sz="2000">
              <a:latin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Death/Burial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>
                <a:latin typeface="Arial Unicode MS" pitchFamily="34" charset="-128"/>
              </a:rPr>
              <a:t>Mark 15:34 pg 1431.  Jesus cries out Elo-i, Elo-I lama sabbachthani. My God, My God, why have you abandoned me?  Jesus is quoting  Psalm 22:1 pg 742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 Unicode MS" pitchFamily="34" charset="-128"/>
              </a:rPr>
              <a:t>The scriptures were as well known to the Hebrew people- especially the well educated - as our prayers and responses in Mass are known to us.  These first words of the psalm would recall the entire psalm for them.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 Unicode MS" pitchFamily="34" charset="-128"/>
              </a:rPr>
              <a:t>In Mark14:62 pg 1429 Jesus quotes from Psalm 110:1  Again, the Hebrews would have known the whole psalm from this quotation.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 Unicode MS" pitchFamily="34" charset="-128"/>
              </a:rPr>
              <a:t>Christians see Jesus’ physical death as the antithesis of Adam’s spiritual death at the tree of good and evil. Gen 3:6, 17-19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 Unicode MS" pitchFamily="34" charset="-128"/>
              </a:rPr>
              <a:t>Adam’s spiritual death brought death to the entire human family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 Unicode MS" pitchFamily="34" charset="-128"/>
              </a:rPr>
              <a:t>Jesus’ death, followed by his resurrection,  rescues man from sin and gives him new life in the family of God:  Roman’s 5:12-19 pg 1585</a:t>
            </a:r>
          </a:p>
          <a:p>
            <a:pPr>
              <a:lnSpc>
                <a:spcPct val="80000"/>
              </a:lnSpc>
            </a:pPr>
            <a:endParaRPr lang="en-US" sz="2000">
              <a:latin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sz="6000">
                <a:solidFill>
                  <a:srgbClr val="FFFF00"/>
                </a:solidFill>
              </a:rPr>
              <a:t>Word Study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77200" cy="34591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 Unicode MS" pitchFamily="34" charset="-128"/>
              </a:rPr>
              <a:t>Passover – celebration of deliverance from Egypt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 Unicode MS" pitchFamily="34" charset="-128"/>
              </a:rPr>
              <a:t>Eucharist – celebration of Christ’s real presence with us and deliverance from sin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 Unicode MS" pitchFamily="34" charset="-128"/>
              </a:rPr>
              <a:t>Blood of the Covenant – shed from a lamb for deliverance of Hebrews from Egypt, shed by Jesus for deliverance of all mankind from sin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 Unicode MS" pitchFamily="34" charset="-128"/>
              </a:rPr>
              <a:t>Unleavened Bread – prepared in haste for the exit from Egypt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 Unicode MS" pitchFamily="34" charset="-128"/>
              </a:rPr>
              <a:t>Host – unleavened bread which when consecrated becomes for us the body of Christ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 Unicode MS" pitchFamily="34" charset="-128"/>
              </a:rPr>
              <a:t>Sanhedrin- Ruling body of the Hebrew people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 Unicode MS" pitchFamily="34" charset="-128"/>
              </a:rPr>
              <a:t>Golgotha – place of the skull or execution – Latin vulgate translation becomes Calvary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 Unicode MS" pitchFamily="34" charset="-128"/>
              </a:rPr>
              <a:t>Wine mingled with Myrrh – a narcotic pain killer which Jesus </a:t>
            </a:r>
            <a:r>
              <a:rPr lang="en-US" sz="1600" dirty="0" smtClean="0">
                <a:latin typeface="Arial Unicode MS" pitchFamily="34" charset="-128"/>
              </a:rPr>
              <a:t>refused</a:t>
            </a:r>
            <a:endParaRPr lang="en-US" sz="16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 Unicode MS" pitchFamily="34" charset="-128"/>
              </a:rPr>
              <a:t>Crucifixion – most cruel means of capital punishment which Jesus willingly accepted to save us from our sins and bring us to eternal life with him.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>
              <a:latin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438400" y="-60960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5715000" y="3733800"/>
            <a:ext cx="2819400" cy="342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5791200" y="4191000"/>
            <a:ext cx="2667000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000514"/>
                </a:solidFill>
              </a:rPr>
              <a:t>A-Men Bible Study Notes are now on the Ascension Church website.</a:t>
            </a:r>
          </a:p>
          <a:p>
            <a:pPr>
              <a:spcBef>
                <a:spcPct val="50000"/>
              </a:spcBef>
            </a:pPr>
            <a:r>
              <a:rPr lang="en-US" sz="1600">
                <a:solidFill>
                  <a:srgbClr val="000514"/>
                </a:solidFill>
              </a:rPr>
              <a:t>To access go to </a:t>
            </a:r>
            <a:r>
              <a:rPr lang="en-US" sz="1600">
                <a:solidFill>
                  <a:srgbClr val="000514"/>
                </a:solidFill>
                <a:hlinkClick r:id="rId3"/>
              </a:rPr>
              <a:t>http://www.ascension-parish.com</a:t>
            </a:r>
            <a:endParaRPr lang="en-US" sz="1600">
              <a:solidFill>
                <a:srgbClr val="000514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1600">
                <a:solidFill>
                  <a:srgbClr val="000514"/>
                </a:solidFill>
              </a:rPr>
              <a:t>Click on A-Men Bible Study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95600" y="-76200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5105400" y="4267200"/>
            <a:ext cx="28194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514"/>
                </a:solidFill>
              </a:rPr>
              <a:t>Click on the Bible study notes you need to open the Power-point presentation.</a:t>
            </a:r>
          </a:p>
          <a:p>
            <a:pPr>
              <a:spcBef>
                <a:spcPct val="50000"/>
              </a:spcBef>
            </a:pPr>
            <a:endParaRPr lang="en-US" sz="1400">
              <a:solidFill>
                <a:srgbClr val="000514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514"/>
                </a:solidFill>
              </a:rPr>
              <a:t>If you do not have the correct version of Power-point it should direct you to a download that will allow your version to read the presentation.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4000">
                <a:solidFill>
                  <a:srgbClr val="FFFF00"/>
                </a:solidFill>
              </a:rPr>
              <a:t>THE RESURRECTION OF JESUS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229600" cy="5562600"/>
          </a:xfrm>
        </p:spPr>
        <p:txBody>
          <a:bodyPr/>
          <a:lstStyle/>
          <a:p>
            <a:pPr lvl="1"/>
            <a:r>
              <a:rPr lang="en-US"/>
              <a:t>The Resurrection</a:t>
            </a:r>
          </a:p>
          <a:p>
            <a:pPr lvl="1"/>
            <a:r>
              <a:rPr lang="en-US"/>
              <a:t>Appearance of Mary</a:t>
            </a:r>
          </a:p>
          <a:p>
            <a:pPr lvl="1"/>
            <a:r>
              <a:rPr lang="en-US"/>
              <a:t>Appearance to Two Disciples</a:t>
            </a:r>
          </a:p>
          <a:p>
            <a:pPr lvl="1"/>
            <a:r>
              <a:rPr lang="en-US"/>
              <a:t>Commissioning of the Elders</a:t>
            </a:r>
          </a:p>
          <a:p>
            <a:pPr lvl="1"/>
            <a:r>
              <a:rPr lang="en-US"/>
              <a:t>The Ascension of Jesus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Next Bible Study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another book </a:t>
            </a:r>
          </a:p>
          <a:p>
            <a:r>
              <a:rPr lang="en-US" dirty="0" smtClean="0"/>
              <a:t>Select questions/issues to investigate</a:t>
            </a:r>
          </a:p>
          <a:p>
            <a:r>
              <a:rPr lang="en-US" dirty="0" smtClean="0"/>
              <a:t>Use a study guide</a:t>
            </a:r>
          </a:p>
          <a:p>
            <a:r>
              <a:rPr lang="en-US" dirty="0" smtClean="0"/>
              <a:t>Time schedule – 6:30-8:00 or 7-8:00?</a:t>
            </a:r>
          </a:p>
          <a:p>
            <a:r>
              <a:rPr lang="en-US" dirty="0" smtClean="0"/>
              <a:t>Frequency – 1 time per month?  More often?</a:t>
            </a:r>
          </a:p>
          <a:p>
            <a:r>
              <a:rPr lang="en-US" dirty="0" smtClean="0"/>
              <a:t>Leadership – Would anyone else like to lead a study or share in the leadership?</a:t>
            </a:r>
          </a:p>
          <a:p>
            <a:r>
              <a:rPr lang="en-US" dirty="0" smtClean="0"/>
              <a:t>Other changes/adjustments?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Review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8307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solidFill>
                  <a:srgbClr val="FFFF00"/>
                </a:solidFill>
                <a:latin typeface="Arial Unicode MS" pitchFamily="34" charset="-128"/>
              </a:rPr>
              <a:t>Session One:   An overview of the Gospel of Mark</a:t>
            </a:r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FFFF00"/>
                </a:solidFill>
                <a:latin typeface="Arial Unicode MS" pitchFamily="34" charset="-128"/>
              </a:rPr>
              <a:t>Session Two:  Preparation for Jesus’ public ministry</a:t>
            </a:r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FFFF00"/>
                </a:solidFill>
                <a:latin typeface="Arial Unicode MS" pitchFamily="34" charset="-128"/>
              </a:rPr>
              <a:t>Session Three:  Calling the disciples and naming the Apostles.  Calling of today’s priests</a:t>
            </a:r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FFFF00"/>
                </a:solidFill>
                <a:latin typeface="Arial Unicode MS" pitchFamily="34" charset="-128"/>
              </a:rPr>
              <a:t>Session Four:  Jesus established his authority, taught his disciples and gave authority to the apostles.</a:t>
            </a:r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FFFF00"/>
                </a:solidFill>
                <a:latin typeface="Arial Unicode MS" pitchFamily="34" charset="-128"/>
              </a:rPr>
              <a:t>Session Five:  Jesus revealed his “mystery” to the apostles and disciples.</a:t>
            </a:r>
          </a:p>
          <a:p>
            <a:pPr>
              <a:lnSpc>
                <a:spcPct val="80000"/>
              </a:lnSpc>
            </a:pPr>
            <a:endParaRPr lang="en-US" sz="2800">
              <a:solidFill>
                <a:srgbClr val="FFFF00"/>
              </a:solidFill>
              <a:latin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rgbClr val="FFFF00"/>
                </a:solidFill>
              </a:rPr>
              <a:t>EVENTS IN THE PASSION OF OUR LORD</a:t>
            </a:r>
            <a:br>
              <a:rPr lang="en-US" sz="4000">
                <a:solidFill>
                  <a:srgbClr val="FFFF00"/>
                </a:solidFill>
              </a:rPr>
            </a:br>
            <a:r>
              <a:rPr lang="en-US" sz="3200">
                <a:solidFill>
                  <a:srgbClr val="FFFF00"/>
                </a:solidFill>
              </a:rPr>
              <a:t>Chapter 14:10-15:47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>
                <a:latin typeface="Arial Unicode MS" pitchFamily="34" charset="-128"/>
              </a:rPr>
              <a:t>Judas agrees to betray Jesus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 Unicode MS" pitchFamily="34" charset="-128"/>
              </a:rPr>
              <a:t>Preparations for the Passover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 Unicode MS" pitchFamily="34" charset="-128"/>
              </a:rPr>
              <a:t>The Betrayer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 Unicode MS" pitchFamily="34" charset="-128"/>
              </a:rPr>
              <a:t>Lord’s Supper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 Unicode MS" pitchFamily="34" charset="-128"/>
              </a:rPr>
              <a:t>Peter’s denial Foretold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 Unicode MS" pitchFamily="34" charset="-128"/>
              </a:rPr>
              <a:t>Agony in the Garden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 Unicode MS" pitchFamily="34" charset="-128"/>
              </a:rPr>
              <a:t>Betrayal and Arrest of Jesus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 Unicode MS" pitchFamily="34" charset="-128"/>
              </a:rPr>
              <a:t>Jesus before the Sanhedrin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 Unicode MS" pitchFamily="34" charset="-128"/>
              </a:rPr>
              <a:t>Peter’s denial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 Unicode MS" pitchFamily="34" charset="-128"/>
              </a:rPr>
              <a:t>Jesus before Pilate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 Unicode MS" pitchFamily="34" charset="-128"/>
              </a:rPr>
              <a:t>Sentence of Death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 Unicode MS" pitchFamily="34" charset="-128"/>
              </a:rPr>
              <a:t>Mockery by the soldiers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 Unicode MS" pitchFamily="34" charset="-128"/>
              </a:rPr>
              <a:t>Way of the Cross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 Unicode MS" pitchFamily="34" charset="-128"/>
              </a:rPr>
              <a:t>The Crucifixion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 Unicode MS" pitchFamily="34" charset="-128"/>
              </a:rPr>
              <a:t>Death of Jesus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 Unicode MS" pitchFamily="34" charset="-128"/>
              </a:rPr>
              <a:t>Burial of Jesus</a:t>
            </a:r>
          </a:p>
          <a:p>
            <a:pPr>
              <a:lnSpc>
                <a:spcPct val="80000"/>
              </a:lnSpc>
            </a:pPr>
            <a:endParaRPr lang="en-US" sz="1800">
              <a:latin typeface="Arial Unicode MS" pitchFamily="34" charset="-128"/>
            </a:endParaRPr>
          </a:p>
          <a:p>
            <a:endParaRPr lang="en-US">
              <a:latin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sz="6000">
                <a:solidFill>
                  <a:srgbClr val="FFFF00"/>
                </a:solidFill>
              </a:rPr>
              <a:t>Word Study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77200" cy="34591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Arial Unicode MS" pitchFamily="34" charset="-128"/>
              </a:rPr>
              <a:t>Passover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Arial Unicode MS" pitchFamily="34" charset="-128"/>
              </a:rPr>
              <a:t>Eucharist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Arial Unicode MS" pitchFamily="34" charset="-128"/>
              </a:rPr>
              <a:t>Blood of the Covenant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Arial Unicode MS" pitchFamily="34" charset="-128"/>
              </a:rPr>
              <a:t>Unleavened Bread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Arial Unicode MS" pitchFamily="34" charset="-128"/>
              </a:rPr>
              <a:t>Host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Arial Unicode MS" pitchFamily="34" charset="-128"/>
              </a:rPr>
              <a:t>Sanhedrin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Arial Unicode MS" pitchFamily="34" charset="-128"/>
              </a:rPr>
              <a:t>Golgotha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Arial Unicode MS" pitchFamily="34" charset="-128"/>
              </a:rPr>
              <a:t>Wine mingled with Myrrh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Arial Unicode MS" pitchFamily="34" charset="-128"/>
              </a:rPr>
              <a:t>Crucifixion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>
              <a:latin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1020762"/>
          </a:xfrm>
        </p:spPr>
        <p:txBody>
          <a:bodyPr/>
          <a:lstStyle/>
          <a:p>
            <a:r>
              <a:rPr lang="en-US" sz="3200">
                <a:solidFill>
                  <a:srgbClr val="FFFF00"/>
                </a:solidFill>
              </a:rPr>
              <a:t>Passover, Blood of Covenant, </a:t>
            </a:r>
            <a:br>
              <a:rPr lang="en-US" sz="3200">
                <a:solidFill>
                  <a:srgbClr val="FFFF00"/>
                </a:solidFill>
              </a:rPr>
            </a:br>
            <a:r>
              <a:rPr lang="en-US" sz="3200">
                <a:solidFill>
                  <a:srgbClr val="FFFF00"/>
                </a:solidFill>
              </a:rPr>
              <a:t>Lord’s Supper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>
                <a:latin typeface="Arial Unicode MS" pitchFamily="34" charset="-128"/>
              </a:rPr>
              <a:t>Read Mk 14:12-25 pg 1427. Ex 12:1-20 pg 95,  Ex 24:1-10 pg </a:t>
            </a:r>
            <a:r>
              <a:rPr lang="en-US" sz="2000" dirty="0" smtClean="0">
                <a:latin typeface="Arial Unicode MS" pitchFamily="34" charset="-128"/>
              </a:rPr>
              <a:t>112</a:t>
            </a:r>
            <a:endParaRPr lang="en-US" sz="2000" dirty="0">
              <a:latin typeface="Arial Unicode MS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000" dirty="0">
              <a:latin typeface="Arial Unicode MS" pitchFamily="34" charset="-128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533400" y="1752600"/>
            <a:ext cx="3886200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FFFF00"/>
                </a:solidFill>
                <a:latin typeface="Arial Unicode MS" pitchFamily="34" charset="-128"/>
              </a:rPr>
              <a:t>Passover:</a:t>
            </a:r>
          </a:p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>
                <a:latin typeface="Arial Unicode MS" pitchFamily="34" charset="-128"/>
              </a:rPr>
              <a:t> Unleavened bread </a:t>
            </a:r>
          </a:p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>
                <a:latin typeface="Arial Unicode MS" pitchFamily="34" charset="-128"/>
              </a:rPr>
              <a:t>Wine- reminder of the blood of sacrifice</a:t>
            </a:r>
          </a:p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>
                <a:latin typeface="Arial Unicode MS" pitchFamily="34" charset="-128"/>
              </a:rPr>
              <a:t> Sacrificial victim (lamb)</a:t>
            </a:r>
          </a:p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>
                <a:latin typeface="Arial Unicode MS" pitchFamily="34" charset="-128"/>
              </a:rPr>
              <a:t> Priest – Moses was High Priest</a:t>
            </a:r>
          </a:p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>
                <a:latin typeface="Arial Unicode MS" pitchFamily="34" charset="-128"/>
              </a:rPr>
              <a:t> Gift of Life by the lamb</a:t>
            </a:r>
          </a:p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>
                <a:latin typeface="Arial Unicode MS" pitchFamily="34" charset="-128"/>
              </a:rPr>
              <a:t> Deliverance of Israel from Egypt</a:t>
            </a:r>
          </a:p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>
                <a:latin typeface="Arial Unicode MS" pitchFamily="34" charset="-128"/>
              </a:rPr>
              <a:t> Hallel hymns –Psalms 115-118 pgs 812-815 - part of Passover liturgy</a:t>
            </a:r>
          </a:p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>
                <a:latin typeface="Arial Unicode MS" pitchFamily="34" charset="-128"/>
              </a:rPr>
              <a:t>Commanded to celebrate forever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5105400" y="1752600"/>
            <a:ext cx="3352800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FFFF00"/>
                </a:solidFill>
                <a:latin typeface="Arial Unicode MS" pitchFamily="34" charset="-128"/>
              </a:rPr>
              <a:t>Lord’s Supper/ Eucharist</a:t>
            </a:r>
          </a:p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>
                <a:latin typeface="Arial Unicode MS" pitchFamily="34" charset="-128"/>
              </a:rPr>
              <a:t> Host – “This is my body”</a:t>
            </a:r>
          </a:p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>
                <a:latin typeface="Arial Unicode MS" pitchFamily="34" charset="-128"/>
              </a:rPr>
              <a:t> Wine – “This is my blood</a:t>
            </a:r>
          </a:p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>
                <a:latin typeface="Arial Unicode MS" pitchFamily="34" charset="-128"/>
              </a:rPr>
              <a:t> Jesus –Sacrificial Victim</a:t>
            </a:r>
          </a:p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>
                <a:latin typeface="Arial Unicode MS" pitchFamily="34" charset="-128"/>
              </a:rPr>
              <a:t> Jesus – High Priest</a:t>
            </a:r>
          </a:p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>
                <a:latin typeface="Arial Unicode MS" pitchFamily="34" charset="-128"/>
              </a:rPr>
              <a:t> Jesus gives his life</a:t>
            </a:r>
          </a:p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>
                <a:latin typeface="Arial Unicode MS" pitchFamily="34" charset="-128"/>
              </a:rPr>
              <a:t> All are forgiven and delivered from sin to life</a:t>
            </a:r>
          </a:p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>
                <a:latin typeface="Arial Unicode MS" pitchFamily="34" charset="-128"/>
              </a:rPr>
              <a:t> Hymns sung as part of Mass</a:t>
            </a:r>
          </a:p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>
                <a:latin typeface="Arial Unicode MS" pitchFamily="34" charset="-128"/>
              </a:rPr>
              <a:t> Eucharist is celebrated each time we assemble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609600" y="5243513"/>
            <a:ext cx="41910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FFFF00"/>
                </a:solidFill>
                <a:latin typeface="Arial Unicode MS" pitchFamily="34" charset="-128"/>
              </a:rPr>
              <a:t>O.T. Blood of the Covenant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Arial Unicode MS" pitchFamily="34" charset="-128"/>
              </a:rPr>
              <a:t>Sealed with blood of sacrifice at Mt. Sinai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5181600" y="5183188"/>
            <a:ext cx="3733800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FFFF00"/>
                </a:solidFill>
                <a:latin typeface="Arial Unicode MS" pitchFamily="34" charset="-128"/>
              </a:rPr>
              <a:t>N.T. Blood of the Covenant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Arial Unicode MS" pitchFamily="34" charset="-128"/>
              </a:rPr>
              <a:t>Sealed with Christ’s blood at the Upper Room and then on the Cross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Denial/Betrayal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762000" y="1752600"/>
            <a:ext cx="4114800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Arial Unicode MS" pitchFamily="34" charset="-128"/>
              </a:rPr>
              <a:t>Zechariah 13:7 page 1316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 Unicode MS" pitchFamily="34" charset="-128"/>
              </a:rPr>
              <a:t>Foretold that the Messianic shepherd would be struck down.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 Unicode MS" pitchFamily="34" charset="-128"/>
              </a:rPr>
              <a:t>Flock would be without a shepherd temporally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5257800" y="1676400"/>
            <a:ext cx="36576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FF00"/>
                </a:solidFill>
                <a:latin typeface="Arial Unicode MS" pitchFamily="34" charset="-128"/>
              </a:rPr>
              <a:t>Mark 14:26-31 page 1428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 Unicode MS" pitchFamily="34" charset="-128"/>
              </a:rPr>
              <a:t>Jesus’ arrest sets in motion the trials and his disciples scatter in fear.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 Unicode MS" pitchFamily="34" charset="-128"/>
              </a:rPr>
              <a:t>Peter denies him</a:t>
            </a:r>
            <a:r>
              <a:rPr lang="en-US" dirty="0" smtClean="0">
                <a:latin typeface="Arial Unicode MS" pitchFamily="34" charset="-128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 Unicode MS" pitchFamily="34" charset="-128"/>
              </a:rPr>
              <a:t>Jesus is in the grave for 3 days</a:t>
            </a:r>
            <a:endParaRPr lang="en-US" dirty="0">
              <a:latin typeface="Arial Unicode MS" pitchFamily="34" charset="-128"/>
            </a:endParaRPr>
          </a:p>
          <a:p>
            <a:pPr>
              <a:spcBef>
                <a:spcPct val="50000"/>
              </a:spcBef>
            </a:pPr>
            <a:endParaRPr lang="en-US" dirty="0">
              <a:latin typeface="Arial Unicode MS" pitchFamily="34" charset="-128"/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838200" y="4387850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</a:rPr>
              <a:t>Read Mark 14:43-51pg 1429 , Matt 26:55-56 pg 1393</a:t>
            </a:r>
          </a:p>
          <a:p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</a:rPr>
              <a:t>Jesus quotes Zechariah in his statement to the disciples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Trials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>
                <a:latin typeface="Arial Unicode MS" pitchFamily="34" charset="-128"/>
              </a:rPr>
              <a:t>Jesus is now judged before the entire Sanhedrin and the before Pilate.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Arial Unicode MS" pitchFamily="34" charset="-128"/>
              </a:rPr>
              <a:t>Sanhedrin:  Supreme Court of the Jews: 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 Unicode MS" pitchFamily="34" charset="-128"/>
              </a:rPr>
              <a:t>Primary role to enforce Jewish law and custom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 Unicode MS" pitchFamily="34" charset="-128"/>
              </a:rPr>
              <a:t>Consisted of 71 members</a:t>
            </a:r>
          </a:p>
          <a:p>
            <a:pPr lvl="2">
              <a:lnSpc>
                <a:spcPct val="80000"/>
              </a:lnSpc>
            </a:pPr>
            <a:r>
              <a:rPr lang="en-US" sz="1800">
                <a:latin typeface="Arial Unicode MS" pitchFamily="34" charset="-128"/>
              </a:rPr>
              <a:t>High Priest:</a:t>
            </a:r>
          </a:p>
          <a:p>
            <a:pPr lvl="2">
              <a:lnSpc>
                <a:spcPct val="80000"/>
              </a:lnSpc>
            </a:pPr>
            <a:r>
              <a:rPr lang="en-US" sz="1800">
                <a:latin typeface="Arial Unicode MS" pitchFamily="34" charset="-128"/>
              </a:rPr>
              <a:t>Elders of Jerusalem’s leading families</a:t>
            </a:r>
          </a:p>
          <a:p>
            <a:pPr lvl="2">
              <a:lnSpc>
                <a:spcPct val="80000"/>
              </a:lnSpc>
            </a:pPr>
            <a:r>
              <a:rPr lang="en-US" sz="1800">
                <a:latin typeface="Arial Unicode MS" pitchFamily="34" charset="-128"/>
              </a:rPr>
              <a:t>Chief Priests – from whom the High Priest was selected</a:t>
            </a:r>
          </a:p>
          <a:p>
            <a:pPr lvl="2">
              <a:lnSpc>
                <a:spcPct val="80000"/>
              </a:lnSpc>
            </a:pPr>
            <a:r>
              <a:rPr lang="en-US" sz="1800">
                <a:latin typeface="Arial Unicode MS" pitchFamily="34" charset="-128"/>
              </a:rPr>
              <a:t>Scribes – professional lawyers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Arial Unicode MS" pitchFamily="34" charset="-128"/>
              </a:rPr>
              <a:t>The Sanhedrin was given power to legislate nearly all situations of the Hebrew people except capital punishment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Arial Unicode MS" pitchFamily="34" charset="-128"/>
              </a:rPr>
              <a:t>Pilate had the authority to order capital punishment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 Unicode MS" pitchFamily="34" charset="-128"/>
              </a:rPr>
              <a:t>Authority assigned to him from Rome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Accusations/Judgment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latin typeface="Arial Unicode MS" pitchFamily="34" charset="-128"/>
              </a:rPr>
              <a:t>Sanhedrin accused Jesus of Blasphemy</a:t>
            </a:r>
          </a:p>
          <a:p>
            <a:pPr lvl="1"/>
            <a:r>
              <a:rPr lang="en-US" sz="2400">
                <a:latin typeface="Arial Unicode MS" pitchFamily="34" charset="-128"/>
              </a:rPr>
              <a:t>Mark 14:64 pg 1429, Leviticus 24:16 pg 166.  His claim to the heavenly throne was an insult to God’s name.</a:t>
            </a:r>
          </a:p>
          <a:p>
            <a:pPr lvl="1"/>
            <a:r>
              <a:rPr lang="en-US" sz="2400">
                <a:latin typeface="Arial Unicode MS" pitchFamily="34" charset="-128"/>
              </a:rPr>
              <a:t>A capital crime punishable by death</a:t>
            </a:r>
          </a:p>
          <a:p>
            <a:r>
              <a:rPr lang="en-US" sz="2800">
                <a:latin typeface="Arial Unicode MS" pitchFamily="34" charset="-128"/>
              </a:rPr>
              <a:t>Pilate succumbs to the wishes of the crowd</a:t>
            </a:r>
          </a:p>
          <a:p>
            <a:pPr lvl="1"/>
            <a:r>
              <a:rPr lang="en-US" sz="2400">
                <a:latin typeface="Arial Unicode MS" pitchFamily="34" charset="-128"/>
              </a:rPr>
              <a:t>Gives them the choice of a convicted fellon sentenced to death – Barabbas or Jesus</a:t>
            </a:r>
          </a:p>
          <a:p>
            <a:pPr lvl="1"/>
            <a:r>
              <a:rPr lang="en-US" sz="2400">
                <a:latin typeface="Arial Unicode MS" pitchFamily="34" charset="-128"/>
              </a:rPr>
              <a:t>Crowd chooses Barabbas, thus leaving Jesus condemned to death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Humiliation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 Unicode MS" pitchFamily="34" charset="-128"/>
              </a:rPr>
              <a:t>Peter’s Denial:  Mark 14:66-72 pg 1429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 Unicode MS" pitchFamily="34" charset="-128"/>
              </a:rPr>
              <a:t>Even the closest associate of Jesus denied him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 Unicode MS" pitchFamily="34" charset="-128"/>
              </a:rPr>
              <a:t>The rest of the disciples had fled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 Unicode MS" pitchFamily="34" charset="-128"/>
              </a:rPr>
              <a:t>The soldiers mock Jesus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 Unicode MS" pitchFamily="34" charset="-128"/>
              </a:rPr>
              <a:t>Clothed him in purple cloak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 Unicode MS" pitchFamily="34" charset="-128"/>
              </a:rPr>
              <a:t>Saluted him as king of the Jews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 Unicode MS" pitchFamily="34" charset="-128"/>
              </a:rPr>
              <a:t>Struck him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 Unicode MS" pitchFamily="34" charset="-128"/>
              </a:rPr>
              <a:t>Spat on him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 Unicode MS" pitchFamily="34" charset="-128"/>
              </a:rPr>
              <a:t>Knelt down and did homage to </a:t>
            </a:r>
            <a:r>
              <a:rPr lang="en-US" sz="2400" dirty="0" err="1" smtClean="0">
                <a:latin typeface="Arial Unicode MS" pitchFamily="34" charset="-128"/>
              </a:rPr>
              <a:t>himy</a:t>
            </a:r>
            <a:endParaRPr lang="en-US" sz="2400" dirty="0" smtClean="0">
              <a:latin typeface="Arial Unicode MS" pitchFamily="34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 Unicode MS" pitchFamily="34" charset="-128"/>
              </a:rPr>
              <a:t>Ironically they did not know He was a real king</a:t>
            </a:r>
            <a:endParaRPr lang="en-US" dirty="0">
              <a:latin typeface="Arial Unicode MS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 Unicode MS" pitchFamily="34" charset="-128"/>
              </a:rPr>
              <a:t>Led him out to crucify him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3473</TotalTime>
  <Words>1138</Words>
  <Application>Microsoft Office PowerPoint</Application>
  <PresentationFormat>On-screen Show (4:3)</PresentationFormat>
  <Paragraphs>152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Stream</vt:lpstr>
      <vt:lpstr>Gospel of Mark Part IV  The Passion of our Lord   </vt:lpstr>
      <vt:lpstr>Review</vt:lpstr>
      <vt:lpstr>EVENTS IN THE PASSION OF OUR LORD Chapter 14:10-15:47</vt:lpstr>
      <vt:lpstr>Word Study</vt:lpstr>
      <vt:lpstr>Passover, Blood of Covenant,  Lord’s Supper</vt:lpstr>
      <vt:lpstr>Denial/Betrayal</vt:lpstr>
      <vt:lpstr>Trials</vt:lpstr>
      <vt:lpstr>Accusations/Judgment</vt:lpstr>
      <vt:lpstr>Humiliation</vt:lpstr>
      <vt:lpstr>Crucifixion/Death</vt:lpstr>
      <vt:lpstr>Death/Burial</vt:lpstr>
      <vt:lpstr>Word Study</vt:lpstr>
      <vt:lpstr>Slide 13</vt:lpstr>
      <vt:lpstr>Slide 14</vt:lpstr>
      <vt:lpstr>THE RESURRECTION OF JESUS</vt:lpstr>
      <vt:lpstr>Next Bible Study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of Mark Background</dc:title>
  <dc:creator>Bob</dc:creator>
  <cp:lastModifiedBy>library</cp:lastModifiedBy>
  <cp:revision>173</cp:revision>
  <dcterms:created xsi:type="dcterms:W3CDTF">2012-02-22T21:47:10Z</dcterms:created>
  <dcterms:modified xsi:type="dcterms:W3CDTF">2012-10-19T22:22:10Z</dcterms:modified>
</cp:coreProperties>
</file>