
<file path=[Content_Types].xml><?xml version="1.0" encoding="utf-8"?>
<Types xmlns="http://schemas.openxmlformats.org/package/2006/content-types">
  <Default Extension="png" ContentType="image/png"/>
  <Default Extension="rels" ContentType="application/vnd.openxmlformats-package.relationships+xml"/>
  <Default Extension="tiff" ContentType="image/tiff"/>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67" r:id="rId1"/>
    <p:sldMasterId id="2147483943" r:id="rId2"/>
  </p:sldMasterIdLst>
  <p:notesMasterIdLst>
    <p:notesMasterId r:id="rId21"/>
  </p:notesMasterIdLst>
  <p:handoutMasterIdLst>
    <p:handoutMasterId r:id="rId22"/>
  </p:handoutMasterIdLst>
  <p:sldIdLst>
    <p:sldId id="141169016" r:id="rId3"/>
    <p:sldId id="141168516" r:id="rId4"/>
    <p:sldId id="141169004" r:id="rId5"/>
    <p:sldId id="141169005" r:id="rId6"/>
    <p:sldId id="141169013" r:id="rId7"/>
    <p:sldId id="141169015" r:id="rId8"/>
    <p:sldId id="141169014" r:id="rId9"/>
    <p:sldId id="141169002" r:id="rId10"/>
    <p:sldId id="141168520" r:id="rId11"/>
    <p:sldId id="141168521" r:id="rId12"/>
    <p:sldId id="141169019" r:id="rId13"/>
    <p:sldId id="141169020" r:id="rId14"/>
    <p:sldId id="141169021" r:id="rId15"/>
    <p:sldId id="141169022" r:id="rId16"/>
    <p:sldId id="141169023" r:id="rId17"/>
    <p:sldId id="141169024" r:id="rId18"/>
    <p:sldId id="141169025" r:id="rId19"/>
    <p:sldId id="141169017" r:id="rId20"/>
  </p:sldIdLst>
  <p:sldSz cx="9144000" cy="5143500" type="screen16x9"/>
  <p:notesSz cx="6858000" cy="9144000"/>
  <p:defaultTex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53FDA"/>
    <a:srgbClr val="0000FF"/>
    <a:srgbClr val="D8A602"/>
    <a:srgbClr val="FF7D54"/>
    <a:srgbClr val="66903C"/>
    <a:srgbClr val="D7CEFF"/>
    <a:srgbClr val="C2F01B"/>
    <a:srgbClr val="FCEBB8"/>
    <a:srgbClr val="8AA4F3"/>
    <a:srgbClr val="27224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572"/>
    <p:restoredTop sz="85739"/>
  </p:normalViewPr>
  <p:slideViewPr>
    <p:cSldViewPr snapToGrid="0" snapToObjects="1" showGuides="1">
      <p:cViewPr varScale="1">
        <p:scale>
          <a:sx n="98" d="100"/>
          <a:sy n="98" d="100"/>
        </p:scale>
        <p:origin x="184" y="320"/>
      </p:cViewPr>
      <p:guideLst>
        <p:guide orient="horz" pos="1620"/>
        <p:guide pos="2880"/>
      </p:guideLst>
    </p:cSldViewPr>
  </p:slideViewPr>
  <p:outlineViewPr>
    <p:cViewPr>
      <p:scale>
        <a:sx n="33" d="100"/>
        <a:sy n="33" d="100"/>
      </p:scale>
      <p:origin x="0" y="-24712"/>
    </p:cViewPr>
  </p:outlineViewPr>
  <p:notesTextViewPr>
    <p:cViewPr>
      <p:scale>
        <a:sx n="1" d="1"/>
        <a:sy n="1" d="1"/>
      </p:scale>
      <p:origin x="0" y="0"/>
    </p:cViewPr>
  </p:notesTextViewPr>
  <p:sorterViewPr>
    <p:cViewPr>
      <p:scale>
        <a:sx n="118" d="100"/>
        <a:sy n="118" d="100"/>
      </p:scale>
      <p:origin x="0" y="0"/>
    </p:cViewPr>
  </p:sorterViewPr>
  <p:notesViewPr>
    <p:cSldViewPr snapToGrid="0" snapToObjects="1" showGuides="1">
      <p:cViewPr varScale="1">
        <p:scale>
          <a:sx n="78" d="100"/>
          <a:sy n="78" d="100"/>
        </p:scale>
        <p:origin x="2216" y="16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3B1B1F9-D0CB-FF4D-BEE0-BED1F1FDA196}" type="datetimeFigureOut">
              <a:rPr lang="en-US" smtClean="0"/>
              <a:t>4/16/20</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1BA3DDA-848E-4542-90FB-F9E770D81D8C}" type="slidenum">
              <a:rPr lang="en-US" smtClean="0"/>
              <a:t>‹#›</a:t>
            </a:fld>
            <a:endParaRPr lang="en-US"/>
          </a:p>
        </p:txBody>
      </p:sp>
    </p:spTree>
    <p:extLst>
      <p:ext uri="{BB962C8B-B14F-4D97-AF65-F5344CB8AC3E}">
        <p14:creationId xmlns:p14="http://schemas.microsoft.com/office/powerpoint/2010/main" val="1078373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BE012A-D992-5D42-B86E-AA2BC0764EE1}" type="datetimeFigureOut">
              <a:rPr lang="en-US" smtClean="0"/>
              <a:t>4/16/20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D02FFD-07D4-5C4F-BD77-921008177348}" type="slidenum">
              <a:rPr lang="en-US" smtClean="0"/>
              <a:t>‹#›</a:t>
            </a:fld>
            <a:endParaRPr lang="en-US"/>
          </a:p>
        </p:txBody>
      </p:sp>
    </p:spTree>
    <p:extLst>
      <p:ext uri="{BB962C8B-B14F-4D97-AF65-F5344CB8AC3E}">
        <p14:creationId xmlns:p14="http://schemas.microsoft.com/office/powerpoint/2010/main" val="1538153578"/>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i="0" kern="1200">
                <a:solidFill>
                  <a:schemeClr val="tx1"/>
                </a:solidFill>
                <a:effectLst/>
                <a:latin typeface="+mn-lt"/>
                <a:ea typeface="+mn-ea"/>
                <a:cs typeface="+mn-cs"/>
              </a:rPr>
              <a:t>In standalone mode all work is performed in a single process.</a:t>
            </a:r>
          </a:p>
          <a:p>
            <a:r>
              <a:rPr lang="en-US" sz="900" b="0" i="0" kern="1200">
                <a:solidFill>
                  <a:schemeClr val="tx1"/>
                </a:solidFill>
                <a:effectLst/>
                <a:latin typeface="+mn-lt"/>
                <a:ea typeface="+mn-ea"/>
                <a:cs typeface="+mn-cs"/>
              </a:rPr>
              <a:t>In distributed mode, a cluster of workers is used and task states are saved to topics</a:t>
            </a:r>
          </a:p>
          <a:p>
            <a:r>
              <a:rPr lang="en-US" sz="900" b="0" i="0" kern="1200">
                <a:solidFill>
                  <a:schemeClr val="tx1"/>
                </a:solidFill>
                <a:effectLst/>
                <a:latin typeface="+mn-lt"/>
                <a:ea typeface="+mn-ea"/>
                <a:cs typeface="+mn-cs"/>
              </a:rPr>
              <a:t>When a connector is first submitted to the cluster, the workers rebalance the full set of connectors in the cluster and their tasks so that each worker has approximately the same amount of work. </a:t>
            </a:r>
            <a:endParaRPr lang="en-US"/>
          </a:p>
        </p:txBody>
      </p:sp>
      <p:sp>
        <p:nvSpPr>
          <p:cNvPr id="4" name="Slide Number Placeholder 3"/>
          <p:cNvSpPr>
            <a:spLocks noGrp="1"/>
          </p:cNvSpPr>
          <p:nvPr>
            <p:ph type="sldNum" sz="quarter" idx="5"/>
          </p:nvPr>
        </p:nvSpPr>
        <p:spPr/>
        <p:txBody>
          <a:bodyPr/>
          <a:lstStyle/>
          <a:p>
            <a:fld id="{18D02FFD-07D4-5C4F-BD77-921008177348}" type="slidenum">
              <a:rPr lang="en-US" smtClean="0"/>
              <a:t>2</a:t>
            </a:fld>
            <a:endParaRPr lang="en-US"/>
          </a:p>
        </p:txBody>
      </p:sp>
    </p:spTree>
    <p:extLst>
      <p:ext uri="{BB962C8B-B14F-4D97-AF65-F5344CB8AC3E}">
        <p14:creationId xmlns:p14="http://schemas.microsoft.com/office/powerpoint/2010/main" val="27795121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Checkpoint topic capture the consumer states </a:t>
            </a:r>
            <a:endParaRPr dirty="0"/>
          </a:p>
        </p:txBody>
      </p:sp>
      <p:sp>
        <p:nvSpPr>
          <p:cNvPr id="4" name="Slide Number Placeholder 3"/>
          <p:cNvSpPr>
            <a:spLocks noGrp="1"/>
          </p:cNvSpPr>
          <p:nvPr>
            <p:ph type="sldNum" sz="quarter" idx="5"/>
          </p:nvPr>
        </p:nvSpPr>
        <p:spPr/>
        <p:txBody>
          <a:bodyPr/>
          <a:lstStyle/>
          <a:p>
            <a:fld id="{18D02FFD-07D4-5C4F-BD77-921008177348}" type="slidenum">
              <a:rPr lang="en-US" smtClean="0"/>
              <a:t>3</a:t>
            </a:fld>
            <a:endParaRPr lang="en-US"/>
          </a:p>
        </p:txBody>
      </p:sp>
    </p:spTree>
    <p:extLst>
      <p:ext uri="{BB962C8B-B14F-4D97-AF65-F5344CB8AC3E}">
        <p14:creationId xmlns:p14="http://schemas.microsoft.com/office/powerpoint/2010/main" val="38938969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Source topic/partition A:</a:t>
            </a:r>
          </a:p>
          <a:p>
            <a:pPr marL="171450" indent="-171450">
              <a:buFontTx/>
              <a:buChar char="-"/>
            </a:pPr>
            <a:r>
              <a:rPr lang="en-US" dirty="0"/>
              <a:t>Last write offset is 5</a:t>
            </a:r>
          </a:p>
          <a:p>
            <a:pPr marL="171450" indent="-171450">
              <a:buFontTx/>
              <a:buChar char="-"/>
            </a:pPr>
            <a:r>
              <a:rPr lang="en-US" dirty="0"/>
              <a:t>last read committed offset is 3</a:t>
            </a:r>
          </a:p>
          <a:p>
            <a:pPr marL="171450" indent="-171450">
              <a:buFontTx/>
              <a:buChar char="-"/>
            </a:pPr>
            <a:r>
              <a:rPr lang="en-US" dirty="0"/>
              <a:t>Last replicated offset is 2 but named 12 in the target partition. offset # do not match</a:t>
            </a:r>
          </a:p>
          <a:p>
            <a:pPr marL="171450" indent="-171450">
              <a:buFontTx/>
              <a:buChar char="-"/>
            </a:pPr>
            <a:r>
              <a:rPr lang="en-US" dirty="0"/>
              <a:t>So if the blue consumer needs to reconnect to the green target cluster it will read from the last committed offset which is 12 in this environment</a:t>
            </a:r>
          </a:p>
          <a:p>
            <a:pPr marL="171450" indent="-171450">
              <a:buFontTx/>
              <a:buChar char="-"/>
            </a:pPr>
            <a:r>
              <a:rPr lang="en-US" dirty="0"/>
              <a:t>offset synch are emitted at the beginning of the replication and when there is a situation which leads that the numbering sequencing diverge. The normal behavior is 2,3,4,5,6,7 is mapped to 12,13,14,15,... if the write operation for offset 20 is 16 then a new offset synch records is written to the offset-synch topic </a:t>
            </a:r>
          </a:p>
        </p:txBody>
      </p:sp>
      <p:sp>
        <p:nvSpPr>
          <p:cNvPr id="4" name="Slide Number Placeholder 3"/>
          <p:cNvSpPr>
            <a:spLocks noGrp="1"/>
          </p:cNvSpPr>
          <p:nvPr>
            <p:ph type="sldNum" sz="quarter" idx="5"/>
          </p:nvPr>
        </p:nvSpPr>
        <p:spPr/>
        <p:txBody>
          <a:bodyPr/>
          <a:lstStyle/>
          <a:p>
            <a:fld id="{18D02FFD-07D4-5C4F-BD77-921008177348}" type="slidenum">
              <a:rPr lang="en-US" smtClean="0"/>
              <a:t>12</a:t>
            </a:fld>
            <a:endParaRPr lang="en-US"/>
          </a:p>
        </p:txBody>
      </p:sp>
    </p:spTree>
    <p:extLst>
      <p:ext uri="{BB962C8B-B14F-4D97-AF65-F5344CB8AC3E}">
        <p14:creationId xmlns:p14="http://schemas.microsoft.com/office/powerpoint/2010/main" val="42949398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Source topic/partition A:</a:t>
            </a:r>
          </a:p>
          <a:p>
            <a:pPr marL="171450" indent="-171450">
              <a:buFontTx/>
              <a:buChar char="-"/>
            </a:pPr>
            <a:r>
              <a:rPr lang="en-US" dirty="0"/>
              <a:t>Last write offset is 5</a:t>
            </a:r>
          </a:p>
          <a:p>
            <a:pPr marL="171450" indent="-171450">
              <a:buFontTx/>
              <a:buChar char="-"/>
            </a:pPr>
            <a:r>
              <a:rPr lang="en-US" dirty="0"/>
              <a:t>last read committed offset is 3</a:t>
            </a:r>
          </a:p>
          <a:p>
            <a:pPr marL="171450" indent="-171450">
              <a:buFontTx/>
              <a:buChar char="-"/>
            </a:pPr>
            <a:r>
              <a:rPr lang="en-US" dirty="0"/>
              <a:t>Last replicated offset is 2 but named 12 in the target partition. offset # do not match</a:t>
            </a:r>
          </a:p>
          <a:p>
            <a:pPr marL="171450" indent="-171450">
              <a:buFontTx/>
              <a:buChar char="-"/>
            </a:pPr>
            <a:r>
              <a:rPr lang="en-US" dirty="0"/>
              <a:t>So if the blue consumer needs to reconnect to the green target cluster it will read from the last committed offset which is 12 in this environment</a:t>
            </a:r>
          </a:p>
          <a:p>
            <a:pPr marL="171450" indent="-171450">
              <a:buFontTx/>
              <a:buChar char="-"/>
            </a:pPr>
            <a:r>
              <a:rPr lang="en-US" dirty="0"/>
              <a:t>offset synch are emitted at the beginning of the replication and when there is a situation which leads that the numbering sequencing diverge. The normal behavior is 2,3,4,5,6,7 is mapped to 12,13,14,15,... if the write operation for offset 20 is 16 then a new offset synch records is written to the offset-synch topic </a:t>
            </a:r>
          </a:p>
        </p:txBody>
      </p:sp>
      <p:sp>
        <p:nvSpPr>
          <p:cNvPr id="4" name="Slide Number Placeholder 3"/>
          <p:cNvSpPr>
            <a:spLocks noGrp="1"/>
          </p:cNvSpPr>
          <p:nvPr>
            <p:ph type="sldNum" sz="quarter" idx="5"/>
          </p:nvPr>
        </p:nvSpPr>
        <p:spPr/>
        <p:txBody>
          <a:bodyPr/>
          <a:lstStyle/>
          <a:p>
            <a:fld id="{18D02FFD-07D4-5C4F-BD77-921008177348}" type="slidenum">
              <a:rPr lang="en-US" smtClean="0"/>
              <a:t>13</a:t>
            </a:fld>
            <a:endParaRPr lang="en-US"/>
          </a:p>
        </p:txBody>
      </p:sp>
    </p:spTree>
    <p:extLst>
      <p:ext uri="{BB962C8B-B14F-4D97-AF65-F5344CB8AC3E}">
        <p14:creationId xmlns:p14="http://schemas.microsoft.com/office/powerpoint/2010/main" val="29672511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Checkpoint topic capture the consumer states </a:t>
            </a:r>
            <a:endParaRPr dirty="0"/>
          </a:p>
        </p:txBody>
      </p:sp>
      <p:sp>
        <p:nvSpPr>
          <p:cNvPr id="4" name="Slide Number Placeholder 3"/>
          <p:cNvSpPr>
            <a:spLocks noGrp="1"/>
          </p:cNvSpPr>
          <p:nvPr>
            <p:ph type="sldNum" sz="quarter" idx="5"/>
          </p:nvPr>
        </p:nvSpPr>
        <p:spPr/>
        <p:txBody>
          <a:bodyPr/>
          <a:lstStyle/>
          <a:p>
            <a:fld id="{18D02FFD-07D4-5C4F-BD77-921008177348}" type="slidenum">
              <a:rPr lang="en-US" smtClean="0"/>
              <a:t>14</a:t>
            </a:fld>
            <a:endParaRPr lang="en-US"/>
          </a:p>
        </p:txBody>
      </p:sp>
    </p:spTree>
    <p:extLst>
      <p:ext uri="{BB962C8B-B14F-4D97-AF65-F5344CB8AC3E}">
        <p14:creationId xmlns:p14="http://schemas.microsoft.com/office/powerpoint/2010/main" val="31918360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Checkpoint topic capture the consumer states </a:t>
            </a:r>
            <a:endParaRPr dirty="0"/>
          </a:p>
        </p:txBody>
      </p:sp>
      <p:sp>
        <p:nvSpPr>
          <p:cNvPr id="4" name="Slide Number Placeholder 3"/>
          <p:cNvSpPr>
            <a:spLocks noGrp="1"/>
          </p:cNvSpPr>
          <p:nvPr>
            <p:ph type="sldNum" sz="quarter" idx="5"/>
          </p:nvPr>
        </p:nvSpPr>
        <p:spPr/>
        <p:txBody>
          <a:bodyPr/>
          <a:lstStyle/>
          <a:p>
            <a:fld id="{18D02FFD-07D4-5C4F-BD77-921008177348}" type="slidenum">
              <a:rPr lang="en-US" smtClean="0"/>
              <a:t>15</a:t>
            </a:fld>
            <a:endParaRPr lang="en-US"/>
          </a:p>
        </p:txBody>
      </p:sp>
    </p:spTree>
    <p:extLst>
      <p:ext uri="{BB962C8B-B14F-4D97-AF65-F5344CB8AC3E}">
        <p14:creationId xmlns:p14="http://schemas.microsoft.com/office/powerpoint/2010/main" val="31253681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ts-1: timestamp when creating the record object before sending</a:t>
            </a:r>
          </a:p>
          <a:p>
            <a:r>
              <a:rPr lang="en-US" dirty="0"/>
              <a:t>ts-2: record timestamp when broker write to topic-partition: source topic</a:t>
            </a:r>
          </a:p>
          <a:p>
            <a:pPr marL="0" marR="0" lvl="0" indent="0" algn="l" defTabSz="685800" rtl="0" eaLnBrk="1" fontAlgn="auto" latinLnBrk="0" hangingPunct="1">
              <a:lnSpc>
                <a:spcPct val="100000"/>
              </a:lnSpc>
              <a:spcBef>
                <a:spcPts val="0"/>
              </a:spcBef>
              <a:spcAft>
                <a:spcPts val="0"/>
              </a:spcAft>
              <a:buClrTx/>
              <a:buSzTx/>
              <a:buFontTx/>
              <a:buNone/>
              <a:tabLst/>
              <a:defRPr/>
            </a:pPr>
            <a:r>
              <a:rPr lang="en-US" dirty="0"/>
              <a:t>ts-3: record timestamp when broker write to topic-partition: target topic</a:t>
            </a:r>
          </a:p>
          <a:p>
            <a:r>
              <a:rPr lang="en-US" dirty="0"/>
              <a:t>ts-4: timestamp when polling </a:t>
            </a:r>
            <a:r>
              <a:rPr lang="en-US"/>
              <a:t>the record</a:t>
            </a:r>
            <a:endParaRPr dirty="0"/>
          </a:p>
        </p:txBody>
      </p:sp>
      <p:sp>
        <p:nvSpPr>
          <p:cNvPr id="4" name="Slide Number Placeholder 3"/>
          <p:cNvSpPr>
            <a:spLocks noGrp="1"/>
          </p:cNvSpPr>
          <p:nvPr>
            <p:ph type="sldNum" sz="quarter" idx="5"/>
          </p:nvPr>
        </p:nvSpPr>
        <p:spPr/>
        <p:txBody>
          <a:bodyPr/>
          <a:lstStyle/>
          <a:p>
            <a:fld id="{18D02FFD-07D4-5C4F-BD77-921008177348}" type="slidenum">
              <a:rPr lang="en-US" smtClean="0"/>
              <a:t>17</a:t>
            </a:fld>
            <a:endParaRPr lang="en-US"/>
          </a:p>
        </p:txBody>
      </p:sp>
    </p:spTree>
    <p:extLst>
      <p:ext uri="{BB962C8B-B14F-4D97-AF65-F5344CB8AC3E}">
        <p14:creationId xmlns:p14="http://schemas.microsoft.com/office/powerpoint/2010/main" val="23506397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400">
                <a:solidFill>
                  <a:srgbClr val="325C80"/>
                </a:solidFill>
              </a:defRPr>
            </a:lvl1pPr>
          </a:lstStyle>
          <a:p>
            <a:r>
              <a:rPr lang="en-US" dirty="0"/>
              <a:t>Click to edit Master title style</a:t>
            </a:r>
          </a:p>
        </p:txBody>
      </p:sp>
      <p:sp>
        <p:nvSpPr>
          <p:cNvPr id="3" name="Content Placeholder 2"/>
          <p:cNvSpPr>
            <a:spLocks noGrp="1"/>
          </p:cNvSpPr>
          <p:nvPr>
            <p:ph idx="1"/>
          </p:nvPr>
        </p:nvSpPr>
        <p:spPr>
          <a:xfrm>
            <a:off x="343889" y="780218"/>
            <a:ext cx="8393711" cy="3856516"/>
          </a:xfrm>
        </p:spPr>
        <p:txBody>
          <a:bodyPr/>
          <a:lstStyle>
            <a:lvl1pPr>
              <a:defRPr>
                <a:solidFill>
                  <a:srgbClr val="595959"/>
                </a:solidFill>
              </a:defRPr>
            </a:lvl1pPr>
            <a:lvl2pPr>
              <a:defRPr>
                <a:solidFill>
                  <a:srgbClr val="595959"/>
                </a:solidFill>
              </a:defRPr>
            </a:lvl2pPr>
            <a:lvl3pPr>
              <a:defRPr>
                <a:solidFill>
                  <a:srgbClr val="595959"/>
                </a:solidFill>
              </a:defRPr>
            </a:lvl3pPr>
            <a:lvl4pPr>
              <a:defRPr>
                <a:solidFill>
                  <a:srgbClr val="595959"/>
                </a:solidFill>
              </a:defRPr>
            </a:lvl4pPr>
            <a:lvl5pPr>
              <a:defRPr>
                <a:solidFill>
                  <a:srgbClr val="595959"/>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p>
            <a:fld id="{E9549862-13E2-C34D-815E-8545BD36FC59}" type="slidenum">
              <a:rPr lang="en-US" smtClean="0">
                <a:solidFill>
                  <a:srgbClr val="6D7777"/>
                </a:solidFill>
              </a:rPr>
              <a:pPr/>
              <a:t>‹#›</a:t>
            </a:fld>
            <a:endParaRPr lang="en-US" dirty="0">
              <a:solidFill>
                <a:srgbClr val="6D7777"/>
              </a:solidFill>
            </a:endParaRPr>
          </a:p>
        </p:txBody>
      </p:sp>
      <p:sp>
        <p:nvSpPr>
          <p:cNvPr id="5" name="Footer Placeholder 2">
            <a:extLst>
              <a:ext uri="{FF2B5EF4-FFF2-40B4-BE49-F238E27FC236}">
                <a16:creationId xmlns:a16="http://schemas.microsoft.com/office/drawing/2014/main" id="{F84A5E31-6EA8-114C-A0F5-AD1C11DD6E80}"/>
              </a:ext>
            </a:extLst>
          </p:cNvPr>
          <p:cNvSpPr>
            <a:spLocks noGrp="1"/>
          </p:cNvSpPr>
          <p:nvPr>
            <p:ph type="ftr" sz="quarter" idx="3"/>
          </p:nvPr>
        </p:nvSpPr>
        <p:spPr>
          <a:xfrm>
            <a:off x="204116" y="4872039"/>
            <a:ext cx="3086100" cy="274637"/>
          </a:xfrm>
          <a:prstGeom prst="rect">
            <a:avLst/>
          </a:prstGeom>
        </p:spPr>
        <p:txBody>
          <a:bodyPr vert="horz" lIns="91440" tIns="45720" rIns="91440" bIns="45720" rtlCol="0" anchor="ctr"/>
          <a:lstStyle>
            <a:lvl1pPr algn="l">
              <a:defRPr sz="1000">
                <a:solidFill>
                  <a:schemeClr val="tx1"/>
                </a:solidFill>
                <a:latin typeface="IBM Plex Sans" panose="020B0503050203000203" pitchFamily="34" charset="77"/>
              </a:defRPr>
            </a:lvl1pPr>
          </a:lstStyle>
          <a:p>
            <a:r>
              <a:rPr lang="en-US"/>
              <a:t>IBM Garage for Cloud</a:t>
            </a:r>
            <a:endParaRPr lang="en-US" b="1" dirty="0"/>
          </a:p>
        </p:txBody>
      </p:sp>
    </p:spTree>
    <p:extLst>
      <p:ext uri="{BB962C8B-B14F-4D97-AF65-F5344CB8AC3E}">
        <p14:creationId xmlns:p14="http://schemas.microsoft.com/office/powerpoint/2010/main" val="19995774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3-5_Title and Content">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85750" y="428625"/>
            <a:ext cx="7715250" cy="714375"/>
          </a:xfrm>
        </p:spPr>
        <p:txBody>
          <a:bodyPr>
            <a:noAutofit/>
          </a:bodyPr>
          <a:lstStyle/>
          <a:p>
            <a:r>
              <a:rPr lang="en-US" dirty="0"/>
              <a:t>Click to edit Master title style</a:t>
            </a:r>
            <a:br>
              <a:rPr lang="en-US" dirty="0"/>
            </a:br>
            <a:endParaRPr lang="en-US" dirty="0"/>
          </a:p>
        </p:txBody>
      </p:sp>
      <p:sp>
        <p:nvSpPr>
          <p:cNvPr id="3" name="Content Placeholder 2"/>
          <p:cNvSpPr>
            <a:spLocks noGrp="1"/>
          </p:cNvSpPr>
          <p:nvPr>
            <p:ph idx="1"/>
          </p:nvPr>
        </p:nvSpPr>
        <p:spPr>
          <a:xfrm>
            <a:off x="285750" y="1285875"/>
            <a:ext cx="4143375" cy="3286125"/>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11"/>
          </p:nvPr>
        </p:nvSpPr>
        <p:spPr>
          <a:xfrm>
            <a:off x="285750" y="165735"/>
            <a:ext cx="4114800" cy="171450"/>
          </a:xfrm>
        </p:spPr>
        <p:txBody>
          <a:bodyPr tIns="0">
            <a:noAutofit/>
          </a:bodyPr>
          <a:lstStyle>
            <a:lvl1pPr>
              <a:defRPr sz="1000">
                <a:solidFill>
                  <a:schemeClr val="accent1"/>
                </a:solidFill>
              </a:defRPr>
            </a:lvl1pPr>
            <a:lvl2pPr>
              <a:defRPr sz="1000">
                <a:solidFill>
                  <a:schemeClr val="accent1"/>
                </a:solidFill>
              </a:defRPr>
            </a:lvl2pPr>
            <a:lvl3pPr>
              <a:defRPr sz="1000">
                <a:solidFill>
                  <a:schemeClr val="accent1"/>
                </a:solidFill>
              </a:defRPr>
            </a:lvl3pPr>
            <a:lvl4pPr>
              <a:defRPr sz="1000">
                <a:solidFill>
                  <a:schemeClr val="accent1"/>
                </a:solidFill>
              </a:defRPr>
            </a:lvl4pPr>
          </a:lstStyle>
          <a:p>
            <a:pPr lvl="0"/>
            <a:r>
              <a:rPr lang="en-US" dirty="0"/>
              <a:t>Click to edit Master text styles</a:t>
            </a:r>
          </a:p>
        </p:txBody>
      </p:sp>
      <p:sp>
        <p:nvSpPr>
          <p:cNvPr id="10" name="Content Placeholder 2"/>
          <p:cNvSpPr>
            <a:spLocks noGrp="1"/>
          </p:cNvSpPr>
          <p:nvPr>
            <p:ph idx="13"/>
          </p:nvPr>
        </p:nvSpPr>
        <p:spPr>
          <a:xfrm>
            <a:off x="4572000" y="1285875"/>
            <a:ext cx="4286250" cy="3286125"/>
          </a:xfrm>
        </p:spPr>
        <p:txBody>
          <a:bodyPr>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23"/>
          <p:cNvSpPr>
            <a:spLocks noGrp="1"/>
          </p:cNvSpPr>
          <p:nvPr>
            <p:ph type="body" sz="quarter" idx="14" hasCustomPrompt="1"/>
          </p:nvPr>
        </p:nvSpPr>
        <p:spPr>
          <a:xfrm>
            <a:off x="285750" y="4589145"/>
            <a:ext cx="4171950" cy="285750"/>
          </a:xfrm>
        </p:spPr>
        <p:txBody>
          <a:bodyPr tIns="0" anchor="b"/>
          <a:lstStyle>
            <a:lvl1pPr>
              <a:defRPr sz="500" b="0">
                <a:solidFill>
                  <a:schemeClr val="tx1">
                    <a:alpha val="70000"/>
                  </a:schemeClr>
                </a:solidFill>
              </a:defRPr>
            </a:lvl1pPr>
            <a:lvl2pPr>
              <a:defRPr sz="563"/>
            </a:lvl2pPr>
            <a:lvl3pPr>
              <a:defRPr sz="563"/>
            </a:lvl3pPr>
            <a:lvl4pPr>
              <a:defRPr sz="563"/>
            </a:lvl4pPr>
            <a:lvl5pPr>
              <a:defRPr sz="563"/>
            </a:lvl5pPr>
          </a:lstStyle>
          <a:p>
            <a:pPr lvl="0"/>
            <a:r>
              <a:rPr lang="en-US" dirty="0"/>
              <a:t>Source: Edit source here</a:t>
            </a:r>
          </a:p>
        </p:txBody>
      </p:sp>
      <p:sp>
        <p:nvSpPr>
          <p:cNvPr id="4" name="TextBox 3">
            <a:extLst>
              <a:ext uri="{FF2B5EF4-FFF2-40B4-BE49-F238E27FC236}">
                <a16:creationId xmlns:a16="http://schemas.microsoft.com/office/drawing/2014/main" id="{9DF8B3BE-3193-8443-B441-8E42ACEE28F1}"/>
              </a:ext>
            </a:extLst>
          </p:cNvPr>
          <p:cNvSpPr txBox="1"/>
          <p:nvPr userDrawn="1"/>
        </p:nvSpPr>
        <p:spPr>
          <a:xfrm>
            <a:off x="8553344" y="4942358"/>
            <a:ext cx="0" cy="0"/>
          </a:xfrm>
          <a:prstGeom prst="rect">
            <a:avLst/>
          </a:prstGeom>
        </p:spPr>
        <p:txBody>
          <a:bodyPr wrap="none" lIns="0" tIns="0" rIns="0" bIns="0" rtlCol="0">
            <a:noAutofit/>
          </a:bodyPr>
          <a:lstStyle/>
          <a:p>
            <a:pPr>
              <a:lnSpc>
                <a:spcPct val="105000"/>
              </a:lnSpc>
              <a:spcBef>
                <a:spcPts val="625"/>
              </a:spcBef>
            </a:pPr>
            <a:endParaRPr lang="en-US" sz="1250" dirty="0" err="1">
              <a:solidFill>
                <a:schemeClr val="tx1"/>
              </a:solidFill>
              <a:latin typeface="IBM Plex Sans" charset="0"/>
              <a:ea typeface="IBM Plex Sans" charset="0"/>
              <a:cs typeface="IBM Plex Sans" charset="0"/>
            </a:endParaRPr>
          </a:p>
        </p:txBody>
      </p:sp>
      <p:sp>
        <p:nvSpPr>
          <p:cNvPr id="6" name="TextBox 5">
            <a:extLst>
              <a:ext uri="{FF2B5EF4-FFF2-40B4-BE49-F238E27FC236}">
                <a16:creationId xmlns:a16="http://schemas.microsoft.com/office/drawing/2014/main" id="{66336F1C-1F2D-B14C-943C-46AFEB23199E}"/>
              </a:ext>
            </a:extLst>
          </p:cNvPr>
          <p:cNvSpPr txBox="1"/>
          <p:nvPr userDrawn="1"/>
        </p:nvSpPr>
        <p:spPr>
          <a:xfrm>
            <a:off x="8764064" y="4935972"/>
            <a:ext cx="0" cy="0"/>
          </a:xfrm>
          <a:prstGeom prst="rect">
            <a:avLst/>
          </a:prstGeom>
        </p:spPr>
        <p:txBody>
          <a:bodyPr wrap="none" lIns="0" tIns="0" rIns="0" bIns="0" rtlCol="0">
            <a:noAutofit/>
          </a:bodyPr>
          <a:lstStyle/>
          <a:p>
            <a:pPr>
              <a:lnSpc>
                <a:spcPct val="105000"/>
              </a:lnSpc>
              <a:spcBef>
                <a:spcPts val="625"/>
              </a:spcBef>
            </a:pPr>
            <a:endParaRPr lang="en-US" sz="1250" dirty="0" err="1">
              <a:solidFill>
                <a:schemeClr val="tx1"/>
              </a:solidFill>
              <a:latin typeface="IBM Plex Sans" charset="0"/>
              <a:ea typeface="IBM Plex Sans" charset="0"/>
              <a:cs typeface="IBM Plex Sans" charset="0"/>
            </a:endParaRPr>
          </a:p>
        </p:txBody>
      </p:sp>
      <p:sp>
        <p:nvSpPr>
          <p:cNvPr id="8" name="TextBox 7">
            <a:extLst>
              <a:ext uri="{FF2B5EF4-FFF2-40B4-BE49-F238E27FC236}">
                <a16:creationId xmlns:a16="http://schemas.microsoft.com/office/drawing/2014/main" id="{FF8A7184-4FBC-D64F-8E29-9579E2D3110A}"/>
              </a:ext>
            </a:extLst>
          </p:cNvPr>
          <p:cNvSpPr txBox="1"/>
          <p:nvPr userDrawn="1"/>
        </p:nvSpPr>
        <p:spPr>
          <a:xfrm>
            <a:off x="8782844" y="4917281"/>
            <a:ext cx="0" cy="0"/>
          </a:xfrm>
          <a:prstGeom prst="rect">
            <a:avLst/>
          </a:prstGeom>
        </p:spPr>
        <p:txBody>
          <a:bodyPr wrap="none" lIns="0" tIns="0" rIns="0" bIns="0" rtlCol="0">
            <a:noAutofit/>
          </a:bodyPr>
          <a:lstStyle/>
          <a:p>
            <a:pPr>
              <a:lnSpc>
                <a:spcPct val="105000"/>
              </a:lnSpc>
              <a:spcBef>
                <a:spcPts val="625"/>
              </a:spcBef>
            </a:pPr>
            <a:endParaRPr lang="en-US" sz="1250" dirty="0" err="1">
              <a:solidFill>
                <a:schemeClr val="tx1"/>
              </a:solidFill>
              <a:latin typeface="IBM Plex Sans" charset="0"/>
              <a:ea typeface="IBM Plex Sans" charset="0"/>
              <a:cs typeface="IBM Plex Sans" charset="0"/>
            </a:endParaRPr>
          </a:p>
        </p:txBody>
      </p:sp>
    </p:spTree>
    <p:extLst>
      <p:ext uri="{BB962C8B-B14F-4D97-AF65-F5344CB8AC3E}">
        <p14:creationId xmlns:p14="http://schemas.microsoft.com/office/powerpoint/2010/main" val="10959567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section, title, text, half-image">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4572000" y="0"/>
            <a:ext cx="4572000" cy="5143500"/>
          </a:xfrm>
        </p:spPr>
        <p:txBody>
          <a:bodyPr/>
          <a:lstStyle/>
          <a:p>
            <a:r>
              <a:rPr lang="en-US"/>
              <a:t>Drag picture to placeholder or click icon to add</a:t>
            </a:r>
          </a:p>
        </p:txBody>
      </p:sp>
      <p:sp>
        <p:nvSpPr>
          <p:cNvPr id="2" name="Title 1"/>
          <p:cNvSpPr>
            <a:spLocks noGrp="1"/>
          </p:cNvSpPr>
          <p:nvPr>
            <p:ph type="title"/>
          </p:nvPr>
        </p:nvSpPr>
        <p:spPr>
          <a:xfrm>
            <a:off x="228600" y="411480"/>
            <a:ext cx="4114800" cy="64008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12" name="Text Placeholder 11"/>
          <p:cNvSpPr>
            <a:spLocks noGrp="1"/>
          </p:cNvSpPr>
          <p:nvPr>
            <p:ph type="body" sz="quarter" idx="13"/>
          </p:nvPr>
        </p:nvSpPr>
        <p:spPr>
          <a:xfrm>
            <a:off x="228600" y="201170"/>
            <a:ext cx="4114800" cy="300037"/>
          </a:xfrm>
        </p:spPr>
        <p:txBody>
          <a:bodyPr/>
          <a:lstStyle>
            <a:lvl1pPr>
              <a:defRPr sz="1100"/>
            </a:lvl1pPr>
          </a:lstStyle>
          <a:p>
            <a:pPr lvl="0"/>
            <a:r>
              <a:rPr lang="en-US"/>
              <a:t>Click to edit Master text styles</a:t>
            </a:r>
          </a:p>
        </p:txBody>
      </p:sp>
      <p:sp>
        <p:nvSpPr>
          <p:cNvPr id="7" name="Text Placeholder 6"/>
          <p:cNvSpPr>
            <a:spLocks noGrp="1"/>
          </p:cNvSpPr>
          <p:nvPr>
            <p:ph type="body" sz="quarter" idx="14"/>
          </p:nvPr>
        </p:nvSpPr>
        <p:spPr>
          <a:xfrm>
            <a:off x="228600" y="1097282"/>
            <a:ext cx="4114800" cy="3585845"/>
          </a:xfrm>
        </p:spPr>
        <p:txBody>
          <a:bodyPr/>
          <a:lstStyle>
            <a:lvl1pPr>
              <a:defRPr sz="1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025827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000"/>
            </a:lvl1pPr>
            <a:lvl2pPr>
              <a:defRPr sz="1800"/>
            </a:lvl2pPr>
            <a:lvl3pPr>
              <a:defRPr sz="1600"/>
            </a:lvl3pPr>
            <a:lvl4pPr>
              <a:defRPr sz="1200"/>
            </a:lvl4pPr>
            <a:lvl5pPr>
              <a:defRPr sz="12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200151"/>
            <a:ext cx="4038600" cy="3394472"/>
          </a:xfrm>
        </p:spPr>
        <p:txBody>
          <a:bodyPr/>
          <a:lstStyle>
            <a:lvl1pPr>
              <a:defRPr sz="2000"/>
            </a:lvl1pPr>
            <a:lvl2pPr>
              <a:defRPr sz="1800"/>
            </a:lvl2pPr>
            <a:lvl3pPr>
              <a:defRPr sz="1600"/>
            </a:lvl3pPr>
            <a:lvl4pPr>
              <a:defRPr sz="1200"/>
            </a:lvl4pPr>
            <a:lvl5pPr>
              <a:defRPr sz="12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p:cNvSpPr>
            <a:spLocks noGrp="1"/>
          </p:cNvSpPr>
          <p:nvPr>
            <p:ph type="sldNum" sz="quarter" idx="10"/>
          </p:nvPr>
        </p:nvSpPr>
        <p:spPr/>
        <p:txBody>
          <a:bodyPr/>
          <a:lstStyle>
            <a:lvl1pPr>
              <a:defRPr/>
            </a:lvl1pPr>
          </a:lstStyle>
          <a:p>
            <a:fld id="{8A158888-7CA9-084D-A641-EC66ACF9DB3C}" type="slidenum">
              <a:rPr lang="en-US">
                <a:solidFill>
                  <a:srgbClr val="5AAAFA"/>
                </a:solidFill>
              </a:rPr>
              <a:pPr/>
              <a:t>‹#›</a:t>
            </a:fld>
            <a:endParaRPr lang="en-US">
              <a:solidFill>
                <a:srgbClr val="5AAAFA"/>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5"/>
          <p:cNvSpPr>
            <a:spLocks noGrp="1"/>
          </p:cNvSpPr>
          <p:nvPr>
            <p:ph type="sldNum" sz="quarter" idx="10"/>
          </p:nvPr>
        </p:nvSpPr>
        <p:spPr/>
        <p:txBody>
          <a:bodyPr/>
          <a:lstStyle>
            <a:lvl1pPr>
              <a:defRPr/>
            </a:lvl1pPr>
          </a:lstStyle>
          <a:p>
            <a:fld id="{2F63A97E-D605-DC42-8452-C14CD1FA87FA}" type="slidenum">
              <a:rPr lang="en-US">
                <a:solidFill>
                  <a:srgbClr val="5AAAFA"/>
                </a:solidFill>
              </a:rPr>
              <a:pPr/>
              <a:t>‹#›</a:t>
            </a:fld>
            <a:endParaRPr lang="en-US">
              <a:solidFill>
                <a:srgbClr val="5AAAFA"/>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normAutofit/>
          </a:bodyPr>
          <a:lstStyle>
            <a:lvl1pPr marL="0" indent="0">
              <a:buNone/>
              <a:defRPr sz="2000" b="1"/>
            </a:lvl1pPr>
            <a:lvl2pPr marL="457189" indent="0">
              <a:buNone/>
              <a:defRPr sz="2000" b="1"/>
            </a:lvl2pPr>
            <a:lvl3pPr marL="914378" indent="0">
              <a:buNone/>
              <a:defRPr sz="1800" b="1"/>
            </a:lvl3pPr>
            <a:lvl4pPr marL="1371566" indent="0">
              <a:buNone/>
              <a:defRPr sz="1600" b="1"/>
            </a:lvl4pPr>
            <a:lvl5pPr marL="1828754" indent="0">
              <a:buNone/>
              <a:defRPr sz="1600" b="1"/>
            </a:lvl5pPr>
            <a:lvl6pPr marL="2285943" indent="0">
              <a:buNone/>
              <a:defRPr sz="1600" b="1"/>
            </a:lvl6pPr>
            <a:lvl7pPr marL="2743132" indent="0">
              <a:buNone/>
              <a:defRPr sz="1600" b="1"/>
            </a:lvl7pPr>
            <a:lvl8pPr marL="3200320" indent="0">
              <a:buNone/>
              <a:defRPr sz="1600" b="1"/>
            </a:lvl8pPr>
            <a:lvl9pPr marL="3657509"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600"/>
            </a:lvl2pPr>
            <a:lvl3pPr>
              <a:defRPr sz="1400"/>
            </a:lvl3pPr>
            <a:lvl4pPr>
              <a:defRPr sz="1400"/>
            </a:lvl4pPr>
            <a:lvl5pP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7" y="1151335"/>
            <a:ext cx="4041775" cy="479822"/>
          </a:xfrm>
        </p:spPr>
        <p:txBody>
          <a:bodyPr anchor="b">
            <a:normAutofit/>
          </a:bodyPr>
          <a:lstStyle>
            <a:lvl1pPr marL="0" indent="0">
              <a:buNone/>
              <a:defRPr sz="2000" b="1"/>
            </a:lvl1pPr>
            <a:lvl2pPr marL="457189" indent="0">
              <a:buNone/>
              <a:defRPr sz="2000" b="1"/>
            </a:lvl2pPr>
            <a:lvl3pPr marL="914378" indent="0">
              <a:buNone/>
              <a:defRPr sz="1800" b="1"/>
            </a:lvl3pPr>
            <a:lvl4pPr marL="1371566" indent="0">
              <a:buNone/>
              <a:defRPr sz="1600" b="1"/>
            </a:lvl4pPr>
            <a:lvl5pPr marL="1828754" indent="0">
              <a:buNone/>
              <a:defRPr sz="1600" b="1"/>
            </a:lvl5pPr>
            <a:lvl6pPr marL="2285943" indent="0">
              <a:buNone/>
              <a:defRPr sz="1600" b="1"/>
            </a:lvl6pPr>
            <a:lvl7pPr marL="2743132" indent="0">
              <a:buNone/>
              <a:defRPr sz="1600" b="1"/>
            </a:lvl7pPr>
            <a:lvl8pPr marL="3200320" indent="0">
              <a:buNone/>
              <a:defRPr sz="1600" b="1"/>
            </a:lvl8pPr>
            <a:lvl9pPr marL="3657509"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45027" y="1631156"/>
            <a:ext cx="4041775" cy="2963466"/>
          </a:xfrm>
        </p:spPr>
        <p:txBody>
          <a:bodyPr/>
          <a:lstStyle>
            <a:lvl1pPr>
              <a:defRPr sz="1800"/>
            </a:lvl1pPr>
            <a:lvl2pPr>
              <a:defRPr sz="1600"/>
            </a:lvl2pPr>
            <a:lvl3pPr>
              <a:defRPr sz="1400"/>
            </a:lvl3pPr>
            <a:lvl4pPr>
              <a:defRPr sz="1400"/>
            </a:lvl4pPr>
            <a:lvl5pP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5"/>
          <p:cNvSpPr>
            <a:spLocks noGrp="1"/>
          </p:cNvSpPr>
          <p:nvPr>
            <p:ph type="sldNum" sz="quarter" idx="10"/>
          </p:nvPr>
        </p:nvSpPr>
        <p:spPr/>
        <p:txBody>
          <a:bodyPr/>
          <a:lstStyle>
            <a:lvl1pPr>
              <a:defRPr/>
            </a:lvl1pPr>
          </a:lstStyle>
          <a:p>
            <a:fld id="{6B6C0E0B-1EAF-3342-8522-13EE906CD0E4}" type="slidenum">
              <a:rPr lang="en-US">
                <a:solidFill>
                  <a:srgbClr val="5AAAFA"/>
                </a:solidFill>
              </a:rPr>
              <a:pPr/>
              <a:t>‹#›</a:t>
            </a:fld>
            <a:endParaRPr lang="en-US">
              <a:solidFill>
                <a:srgbClr val="5AAAFA"/>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44488" y="1911350"/>
            <a:ext cx="8393112" cy="660400"/>
          </a:xfrm>
        </p:spPr>
        <p:txBody>
          <a:bodyPr/>
          <a:lstStyle/>
          <a:p>
            <a:r>
              <a:rPr lang="en-US"/>
              <a:t>Click to edit Master title style</a:t>
            </a:r>
          </a:p>
        </p:txBody>
      </p:sp>
      <p:sp>
        <p:nvSpPr>
          <p:cNvPr id="3" name="Slide Number Placeholder 5"/>
          <p:cNvSpPr>
            <a:spLocks noGrp="1"/>
          </p:cNvSpPr>
          <p:nvPr>
            <p:ph type="sldNum" sz="quarter" idx="10"/>
          </p:nvPr>
        </p:nvSpPr>
        <p:spPr/>
        <p:txBody>
          <a:bodyPr/>
          <a:lstStyle>
            <a:lvl1pPr>
              <a:defRPr/>
            </a:lvl1pPr>
          </a:lstStyle>
          <a:p>
            <a:fld id="{5B450290-23D3-2D4F-AB87-780AA41C0D26}" type="slidenum">
              <a:rPr lang="en-US">
                <a:solidFill>
                  <a:srgbClr val="5AAAFA"/>
                </a:solidFill>
              </a:rPr>
              <a:pPr/>
              <a:t>‹#›</a:t>
            </a:fld>
            <a:endParaRPr lang="en-US">
              <a:solidFill>
                <a:srgbClr val="5AAAFA"/>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5"/>
          <p:cNvSpPr>
            <a:spLocks noGrp="1"/>
          </p:cNvSpPr>
          <p:nvPr>
            <p:ph type="sldNum" sz="quarter" idx="10"/>
          </p:nvPr>
        </p:nvSpPr>
        <p:spPr/>
        <p:txBody>
          <a:bodyPr/>
          <a:lstStyle>
            <a:lvl1pPr>
              <a:defRPr/>
            </a:lvl1pPr>
          </a:lstStyle>
          <a:p>
            <a:fld id="{88DBF8E4-D7CA-8142-B0BF-A723FD026DE7}" type="slidenum">
              <a:rPr lang="en-US">
                <a:solidFill>
                  <a:srgbClr val="5AAAFA"/>
                </a:solidFill>
              </a:rPr>
              <a:pPr/>
              <a:t>‹#›</a:t>
            </a:fld>
            <a:endParaRPr lang="en-US">
              <a:solidFill>
                <a:srgbClr val="5AAAFA"/>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Title (above) + content (1-column)">
    <p:spTree>
      <p:nvGrpSpPr>
        <p:cNvPr id="1" name=""/>
        <p:cNvGrpSpPr/>
        <p:nvPr/>
      </p:nvGrpSpPr>
      <p:grpSpPr>
        <a:xfrm>
          <a:off x="0" y="0"/>
          <a:ext cx="0" cy="0"/>
          <a:chOff x="0" y="0"/>
          <a:chExt cx="0" cy="0"/>
        </a:xfrm>
      </p:grpSpPr>
      <p:sp>
        <p:nvSpPr>
          <p:cNvPr id="3" name="Content Placeholder 2"/>
          <p:cNvSpPr>
            <a:spLocks noGrp="1"/>
          </p:cNvSpPr>
          <p:nvPr>
            <p:ph idx="1"/>
          </p:nvPr>
        </p:nvSpPr>
        <p:spPr>
          <a:xfrm>
            <a:off x="397758" y="1191895"/>
            <a:ext cx="8541385" cy="3241992"/>
          </a:xfrm>
        </p:spPr>
        <p:txBody>
          <a:bodyPr/>
          <a:lstStyle>
            <a:lvl1pPr>
              <a:defRPr sz="1500" b="0" i="0">
                <a:latin typeface="Helvetica Neue Light" charset="0"/>
                <a:ea typeface="Helvetica Neue Light" charset="0"/>
                <a:cs typeface="Helvetica Neue Light" charset="0"/>
              </a:defRPr>
            </a:lvl1pPr>
            <a:lvl2pPr>
              <a:defRPr sz="1500" b="0" i="0">
                <a:latin typeface="Helvetica Neue Light" charset="0"/>
                <a:ea typeface="Helvetica Neue Light" charset="0"/>
                <a:cs typeface="Helvetica Neue Light" charset="0"/>
              </a:defRPr>
            </a:lvl2pPr>
            <a:lvl3pPr>
              <a:defRPr sz="1500" b="0" i="0">
                <a:latin typeface="Helvetica Neue Light" charset="0"/>
                <a:ea typeface="Helvetica Neue Light" charset="0"/>
                <a:cs typeface="Helvetica Neue Light" charset="0"/>
              </a:defRPr>
            </a:lvl3pPr>
            <a:lvl4pPr>
              <a:defRPr sz="1500" b="0" i="0">
                <a:latin typeface="Helvetica Neue Light" charset="0"/>
                <a:ea typeface="Helvetica Neue Light" charset="0"/>
                <a:cs typeface="Helvetica Neue Light" charset="0"/>
              </a:defRPr>
            </a:lvl4pPr>
            <a:lvl5pPr>
              <a:defRPr sz="1500" b="0" i="0">
                <a:latin typeface="Helvetica Neue Light" charset="0"/>
                <a:ea typeface="Helvetica Neue Light" charset="0"/>
                <a:cs typeface="Helvetica Neue Light" charset="0"/>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Title 6"/>
          <p:cNvSpPr>
            <a:spLocks noGrp="1"/>
          </p:cNvSpPr>
          <p:nvPr>
            <p:ph type="title"/>
          </p:nvPr>
        </p:nvSpPr>
        <p:spPr>
          <a:xfrm>
            <a:off x="397758" y="270321"/>
            <a:ext cx="8541385" cy="914400"/>
          </a:xfrm>
        </p:spPr>
        <p:txBody>
          <a:bodyPr/>
          <a:lstStyle>
            <a:lvl1pPr>
              <a:defRPr sz="3000" b="0" i="0">
                <a:latin typeface="Helvetica Neue Thin" charset="0"/>
                <a:ea typeface="Helvetica Neue Thin" charset="0"/>
                <a:cs typeface="Helvetica Neue Thin" charset="0"/>
              </a:defRPr>
            </a:lvl1pPr>
          </a:lstStyle>
          <a:p>
            <a:r>
              <a:rPr lang="en-US" noProof="0" dirty="0"/>
              <a:t>Click to edit Master title style</a:t>
            </a:r>
          </a:p>
        </p:txBody>
      </p:sp>
      <p:sp>
        <p:nvSpPr>
          <p:cNvPr id="47" name="Rectangle 6"/>
          <p:cNvSpPr>
            <a:spLocks noChangeArrowheads="1"/>
          </p:cNvSpPr>
          <p:nvPr userDrawn="1"/>
        </p:nvSpPr>
        <p:spPr bwMode="black">
          <a:xfrm>
            <a:off x="6648380" y="4854403"/>
            <a:ext cx="2290763" cy="1736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69056" tIns="34529" rIns="69056" bIns="34529">
            <a:spAutoFit/>
          </a:bodyPr>
          <a:lstStyle/>
          <a:p>
            <a:pPr algn="r"/>
            <a:r>
              <a:rPr lang="en-US" sz="675" dirty="0">
                <a:solidFill>
                  <a:schemeClr val="bg1"/>
                </a:solidFill>
              </a:rPr>
              <a:t>© 2017 IBM Corporation</a:t>
            </a:r>
          </a:p>
        </p:txBody>
      </p:sp>
      <p:sp>
        <p:nvSpPr>
          <p:cNvPr id="48" name="Rectangle 6"/>
          <p:cNvSpPr>
            <a:spLocks noChangeArrowheads="1"/>
          </p:cNvSpPr>
          <p:nvPr userDrawn="1"/>
        </p:nvSpPr>
        <p:spPr bwMode="auto">
          <a:xfrm>
            <a:off x="142875" y="4842272"/>
            <a:ext cx="414338" cy="1857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fld id="{35981CAD-D717-E041-9EB6-AABBDF800876}" type="slidenum">
              <a:rPr lang="en-US" sz="750">
                <a:solidFill>
                  <a:schemeClr val="bg1"/>
                </a:solidFill>
                <a:cs typeface="+mn-cs"/>
              </a:rPr>
              <a:pPr>
                <a:defRPr/>
              </a:pPr>
              <a:t>‹#›</a:t>
            </a:fld>
            <a:endParaRPr lang="en-US" sz="750" dirty="0">
              <a:solidFill>
                <a:schemeClr val="bg1"/>
              </a:solidFill>
              <a:cs typeface="+mn-cs"/>
            </a:endParaRPr>
          </a:p>
        </p:txBody>
      </p:sp>
    </p:spTree>
    <p:extLst>
      <p:ext uri="{BB962C8B-B14F-4D97-AF65-F5344CB8AC3E}">
        <p14:creationId xmlns:p14="http://schemas.microsoft.com/office/powerpoint/2010/main" val="153110867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6.xml"/><Relationship Id="rId7" Type="http://schemas.openxmlformats.org/officeDocument/2006/relationships/theme" Target="../theme/theme2.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5" Type="http://schemas.openxmlformats.org/officeDocument/2006/relationships/slideLayout" Target="../slideLayouts/slideLayout8.xml"/><Relationship Id="rId4"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8600" y="201168"/>
            <a:ext cx="4114800" cy="4491101"/>
          </a:xfrm>
          <a:prstGeom prst="rect">
            <a:avLst/>
          </a:prstGeom>
        </p:spPr>
        <p:txBody>
          <a:bodyPr vert="horz" lIns="0" tIns="0" rIns="0" bIns="0" rtlCol="0" anchor="t" anchorCtr="0">
            <a:noAutofit/>
          </a:bodyPr>
          <a:lstStyle/>
          <a:p>
            <a:r>
              <a:rPr lang="en-US" noProof="0" dirty="0"/>
              <a:t>Click to edit Master title style</a:t>
            </a:r>
          </a:p>
        </p:txBody>
      </p:sp>
      <p:sp>
        <p:nvSpPr>
          <p:cNvPr id="3" name="Text Placeholder 2"/>
          <p:cNvSpPr>
            <a:spLocks noGrp="1"/>
          </p:cNvSpPr>
          <p:nvPr>
            <p:ph type="body" idx="1"/>
          </p:nvPr>
        </p:nvSpPr>
        <p:spPr>
          <a:xfrm>
            <a:off x="4800600" y="192024"/>
            <a:ext cx="4114800" cy="4500245"/>
          </a:xfrm>
          <a:prstGeom prst="rect">
            <a:avLst/>
          </a:prstGeom>
        </p:spPr>
        <p:txBody>
          <a:bodyPr vert="horz" lIns="0" tIns="0" rIns="0" bIns="0" rtlCol="0">
            <a:noAutofit/>
          </a:body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Slide Number Placeholder 6"/>
          <p:cNvSpPr>
            <a:spLocks noGrp="1"/>
          </p:cNvSpPr>
          <p:nvPr>
            <p:ph type="sldNum" sz="quarter" idx="4"/>
          </p:nvPr>
        </p:nvSpPr>
        <p:spPr>
          <a:xfrm>
            <a:off x="6858000" y="4826480"/>
            <a:ext cx="2057400" cy="137160"/>
          </a:xfrm>
          <a:prstGeom prst="rect">
            <a:avLst/>
          </a:prstGeom>
        </p:spPr>
        <p:txBody>
          <a:bodyPr vert="horz" lIns="0" tIns="0" rIns="0" bIns="0" rtlCol="0" anchor="ctr"/>
          <a:lstStyle>
            <a:lvl1pPr algn="r">
              <a:defRPr sz="600" baseline="0">
                <a:solidFill>
                  <a:schemeClr val="bg2"/>
                </a:solidFill>
                <a:latin typeface="+mn-lt"/>
                <a:ea typeface="Arial" charset="0"/>
                <a:cs typeface="Arial" charset="0"/>
              </a:defRPr>
            </a:lvl1pPr>
          </a:lstStyle>
          <a:p>
            <a:fld id="{D0BE6F14-FF48-0F4F-A8AA-2E3F25371E4A}" type="slidenum">
              <a:rPr lang="en-US" smtClean="0"/>
              <a:pPr/>
              <a:t>‹#›</a:t>
            </a:fld>
            <a:endParaRPr lang="en-US"/>
          </a:p>
        </p:txBody>
      </p:sp>
      <p:sp>
        <p:nvSpPr>
          <p:cNvPr id="9" name="Footer Placeholder 8"/>
          <p:cNvSpPr>
            <a:spLocks noGrp="1"/>
          </p:cNvSpPr>
          <p:nvPr>
            <p:ph type="ftr" sz="quarter" idx="3"/>
          </p:nvPr>
        </p:nvSpPr>
        <p:spPr>
          <a:xfrm>
            <a:off x="228600" y="4826480"/>
            <a:ext cx="6400800" cy="137160"/>
          </a:xfrm>
          <a:prstGeom prst="rect">
            <a:avLst/>
          </a:prstGeom>
        </p:spPr>
        <p:txBody>
          <a:bodyPr vert="horz" lIns="0" tIns="0" rIns="0" bIns="0" rtlCol="0" anchor="ctr"/>
          <a:lstStyle>
            <a:lvl1pPr algn="l">
              <a:defRPr sz="600" baseline="0">
                <a:solidFill>
                  <a:schemeClr val="bg2"/>
                </a:solidFill>
                <a:latin typeface="+mn-lt"/>
                <a:ea typeface="Arial" charset="0"/>
                <a:cs typeface="Arial" charset="0"/>
              </a:defRPr>
            </a:lvl1pPr>
          </a:lstStyle>
          <a:p>
            <a:r>
              <a:rPr lang="de-DE"/>
              <a:t>IBM Garage for Cloud</a:t>
            </a:r>
            <a:endParaRPr lang="en-US" b="1" dirty="0"/>
          </a:p>
        </p:txBody>
      </p:sp>
    </p:spTree>
    <p:extLst>
      <p:ext uri="{BB962C8B-B14F-4D97-AF65-F5344CB8AC3E}">
        <p14:creationId xmlns:p14="http://schemas.microsoft.com/office/powerpoint/2010/main" val="848580427"/>
      </p:ext>
    </p:extLst>
  </p:cSld>
  <p:clrMap bg1="lt1" tx1="dk1" bg2="lt2" tx2="dk2" accent1="accent1" accent2="accent2" accent3="accent3" accent4="accent4" accent5="accent5" accent6="accent6" hlink="hlink" folHlink="folHlink"/>
  <p:sldLayoutIdLst>
    <p:sldLayoutId id="2147484082" r:id="rId1"/>
    <p:sldLayoutId id="2147484084" r:id="rId2"/>
    <p:sldLayoutId id="2147484085" r:id="rId3"/>
  </p:sldLayoutIdLst>
  <p:hf hdr="0" ftr="0" dt="0"/>
  <p:txStyles>
    <p:titleStyle>
      <a:lvl1pPr algn="l" defTabSz="457200" rtl="0" eaLnBrk="1" latinLnBrk="0" hangingPunct="1">
        <a:lnSpc>
          <a:spcPct val="90000"/>
        </a:lnSpc>
        <a:spcBef>
          <a:spcPct val="0"/>
        </a:spcBef>
        <a:buNone/>
        <a:defRPr sz="2400" kern="1200">
          <a:solidFill>
            <a:schemeClr val="bg2"/>
          </a:solidFill>
          <a:latin typeface="+mj-lt"/>
          <a:ea typeface="Arial" charset="0"/>
          <a:cs typeface="Arial" charset="0"/>
        </a:defRPr>
      </a:lvl1pPr>
    </p:titleStyle>
    <p:bodyStyle>
      <a:lvl1pPr marL="0" indent="0" algn="l" defTabSz="457200" rtl="0" eaLnBrk="1" latinLnBrk="0" hangingPunct="1">
        <a:lnSpc>
          <a:spcPct val="100000"/>
        </a:lnSpc>
        <a:spcBef>
          <a:spcPts val="1100"/>
        </a:spcBef>
        <a:buFont typeface="Arial"/>
        <a:buNone/>
        <a:defRPr sz="1400" kern="1200">
          <a:solidFill>
            <a:schemeClr val="bg2"/>
          </a:solidFill>
          <a:latin typeface="+mn-lt"/>
          <a:ea typeface="Arial" charset="0"/>
          <a:cs typeface="Arial" charset="0"/>
        </a:defRPr>
      </a:lvl1pPr>
      <a:lvl2pPr marL="173038" indent="-173038"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2pPr>
      <a:lvl3pPr marL="396875" indent="-173038"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3pPr>
      <a:lvl4pPr marL="625475" indent="-168275"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4pPr>
      <a:lvl5pPr marL="803275" indent="-173038"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296">
          <p15:clr>
            <a:srgbClr val="F26B43"/>
          </p15:clr>
        </p15:guide>
        <p15:guide id="2" orient="horz" pos="1619">
          <p15:clr>
            <a:srgbClr val="F26B43"/>
          </p15:clr>
        </p15:guide>
        <p15:guide id="3" orient="horz" pos="1216">
          <p15:clr>
            <a:srgbClr val="F26B43"/>
          </p15:clr>
        </p15:guide>
        <p15:guide id="5" orient="horz" pos="813">
          <p15:clr>
            <a:srgbClr val="F26B43"/>
          </p15:clr>
        </p15:guide>
        <p15:guide id="7" orient="horz" pos="2022">
          <p15:clr>
            <a:srgbClr val="F26B43"/>
          </p15:clr>
        </p15:guide>
        <p15:guide id="8" orient="horz" pos="2426">
          <p15:clr>
            <a:srgbClr val="F26B43"/>
          </p15:clr>
        </p15:guide>
        <p15:guide id="9" orient="horz" pos="2829">
          <p15:clr>
            <a:srgbClr val="F26B43"/>
          </p15:clr>
        </p15:guide>
        <p15:guide id="11" pos="2880">
          <p15:clr>
            <a:srgbClr val="F26B43"/>
          </p15:clr>
        </p15:guide>
        <p15:guide id="13" pos="2736">
          <p15:clr>
            <a:srgbClr val="F26B43"/>
          </p15:clr>
        </p15:guide>
        <p15:guide id="15" pos="1584">
          <p15:clr>
            <a:srgbClr val="F26B43"/>
          </p15:clr>
        </p15:guide>
        <p15:guide id="17" pos="1440">
          <p15:clr>
            <a:srgbClr val="F26B43"/>
          </p15:clr>
        </p15:guide>
        <p15:guide id="20" pos="3024">
          <p15:clr>
            <a:srgbClr val="F26B43"/>
          </p15:clr>
        </p15:guide>
        <p15:guide id="22" pos="4320">
          <p15:clr>
            <a:srgbClr val="F26B43"/>
          </p15:clr>
        </p15:guide>
        <p15:guide id="24" pos="144">
          <p15:clr>
            <a:srgbClr val="F26B43"/>
          </p15:clr>
        </p15:guide>
        <p15:guide id="26" pos="5616">
          <p15:clr>
            <a:srgbClr val="F26B43"/>
          </p15:clr>
        </p15:guide>
        <p15:guide id="27" orient="horz" pos="142">
          <p15:clr>
            <a:srgbClr val="F26B43"/>
          </p15:clr>
        </p15:guide>
        <p15:guide id="31" pos="4176">
          <p15:clr>
            <a:srgbClr val="F26B43"/>
          </p15:clr>
        </p15:guide>
        <p15:guide id="32" pos="4464">
          <p15:clr>
            <a:srgbClr val="F26B43"/>
          </p15:clr>
        </p15:guide>
        <p15:guide id="34" orient="horz" pos="3098">
          <p15:clr>
            <a:srgbClr val="F26B43"/>
          </p15:clr>
        </p15:guide>
        <p15:guide id="35" orient="horz" pos="420">
          <p15:clr>
            <a:srgbClr val="F26B43"/>
          </p15:clr>
        </p15:guide>
        <p15:guide id="36" orient="horz" pos="732">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293688" y="44451"/>
            <a:ext cx="8393112" cy="660400"/>
          </a:xfrm>
          <a:prstGeom prst="rect">
            <a:avLst/>
          </a:prstGeom>
          <a:noFill/>
          <a:ln w="9525">
            <a:noFill/>
            <a:miter lim="800000"/>
            <a:headEnd/>
            <a:tailEnd/>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Lst>
        </p:spPr>
        <p:txBody>
          <a:bodyPr vert="horz" wrap="square" lIns="91438" tIns="45719" rIns="91438" bIns="45719"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293688" y="901701"/>
            <a:ext cx="8393112" cy="3692525"/>
          </a:xfrm>
          <a:prstGeom prst="rect">
            <a:avLst/>
          </a:prstGeom>
          <a:noFill/>
          <a:ln w="9525">
            <a:noFill/>
            <a:miter lim="800000"/>
            <a:headEnd/>
            <a:tailEnd/>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Lst>
        </p:spPr>
        <p:txBody>
          <a:bodyPr vert="horz" wrap="square" lIns="91438" tIns="45719" rIns="91438" bIns="45719"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8537575" y="4822825"/>
            <a:ext cx="400050" cy="274638"/>
          </a:xfrm>
          <a:prstGeom prst="rect">
            <a:avLst/>
          </a:prstGeom>
        </p:spPr>
        <p:txBody>
          <a:bodyPr vert="horz" wrap="square" lIns="91438" tIns="45719" rIns="91438" bIns="45719" numCol="1" anchor="ctr" anchorCtr="0" compatLnSpc="1">
            <a:prstTxWarp prst="textNoShape">
              <a:avLst/>
            </a:prstTxWarp>
          </a:bodyPr>
          <a:lstStyle>
            <a:lvl1pPr algn="r" eaLnBrk="1" hangingPunct="1">
              <a:defRPr sz="900">
                <a:solidFill>
                  <a:schemeClr val="accent2"/>
                </a:solidFill>
              </a:defRPr>
            </a:lvl1pPr>
          </a:lstStyle>
          <a:p>
            <a:pPr defTabSz="457189" fontAlgn="base">
              <a:spcBef>
                <a:spcPct val="0"/>
              </a:spcBef>
              <a:spcAft>
                <a:spcPct val="0"/>
              </a:spcAft>
            </a:pPr>
            <a:fld id="{BD0AB609-994D-1C4A-AFB2-93F690D7CF98}" type="slidenum">
              <a:rPr lang="en-US">
                <a:solidFill>
                  <a:srgbClr val="5AAAFA"/>
                </a:solidFill>
                <a:ea typeface="ＭＳ Ｐゴシック" charset="0"/>
                <a:cs typeface="Arial" charset="0"/>
              </a:rPr>
              <a:pPr defTabSz="457189" fontAlgn="base">
                <a:spcBef>
                  <a:spcPct val="0"/>
                </a:spcBef>
                <a:spcAft>
                  <a:spcPct val="0"/>
                </a:spcAft>
              </a:pPr>
              <a:t>‹#›</a:t>
            </a:fld>
            <a:endParaRPr lang="en-US">
              <a:solidFill>
                <a:srgbClr val="5AAAFA"/>
              </a:solidFill>
              <a:ea typeface="ＭＳ Ｐゴシック" charset="0"/>
              <a:cs typeface="Arial" charset="0"/>
            </a:endParaRPr>
          </a:p>
        </p:txBody>
      </p:sp>
      <p:pic>
        <p:nvPicPr>
          <p:cNvPr id="5" name="Picture 4"/>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32592" y="4887208"/>
            <a:ext cx="196924" cy="224738"/>
          </a:xfrm>
          <a:prstGeom prst="rect">
            <a:avLst/>
          </a:prstGeom>
        </p:spPr>
      </p:pic>
      <p:sp>
        <p:nvSpPr>
          <p:cNvPr id="7" name="Rectangle 6">
            <a:extLst>
              <a:ext uri="{FF2B5EF4-FFF2-40B4-BE49-F238E27FC236}">
                <a16:creationId xmlns:a16="http://schemas.microsoft.com/office/drawing/2014/main" id="{10AE824C-C2EA-A04B-8C3D-E7CD6D0BAB82}"/>
              </a:ext>
            </a:extLst>
          </p:cNvPr>
          <p:cNvSpPr/>
          <p:nvPr userDrawn="1"/>
        </p:nvSpPr>
        <p:spPr bwMode="auto">
          <a:xfrm>
            <a:off x="-1" y="0"/>
            <a:ext cx="54000" cy="723673"/>
          </a:xfrm>
          <a:prstGeom prst="rect">
            <a:avLst/>
          </a:prstGeom>
          <a:solidFill>
            <a:srgbClr val="7030A0"/>
          </a:solidFill>
          <a:ln>
            <a:solidFill>
              <a:srgbClr val="7030A0"/>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90000"/>
              </a:lnSpc>
              <a:spcBef>
                <a:spcPct val="0"/>
              </a:spcBef>
              <a:spcAft>
                <a:spcPct val="0"/>
              </a:spcAft>
              <a:buClrTx/>
              <a:buSzTx/>
              <a:buFontTx/>
              <a:buNone/>
              <a:tabLst/>
              <a:defRPr/>
            </a:pPr>
            <a:endParaRPr kumimoji="0" lang="en-GB" sz="2200" b="0" i="0" u="none" strike="noStrike" kern="1200" cap="none" spc="0" normalizeH="0" baseline="0" noProof="0" dirty="0">
              <a:ln>
                <a:noFill/>
              </a:ln>
              <a:solidFill>
                <a:srgbClr val="0064FF"/>
              </a:solidFill>
              <a:effectLst/>
              <a:uLnTx/>
              <a:uFillTx/>
              <a:latin typeface="IBM Plex Sans" charset="0"/>
              <a:ea typeface="IBM Plex Sans" charset="0"/>
              <a:cs typeface="IBM Plex Sans" charset="0"/>
            </a:endParaRPr>
          </a:p>
        </p:txBody>
      </p:sp>
      <p:sp>
        <p:nvSpPr>
          <p:cNvPr id="8" name="Rectangle 7">
            <a:extLst>
              <a:ext uri="{FF2B5EF4-FFF2-40B4-BE49-F238E27FC236}">
                <a16:creationId xmlns:a16="http://schemas.microsoft.com/office/drawing/2014/main" id="{6929B290-76D7-F043-ABD6-D504C5E5BC70}"/>
              </a:ext>
            </a:extLst>
          </p:cNvPr>
          <p:cNvSpPr/>
          <p:nvPr userDrawn="1"/>
        </p:nvSpPr>
        <p:spPr>
          <a:xfrm>
            <a:off x="3621044" y="4895795"/>
            <a:ext cx="1861407" cy="246221"/>
          </a:xfrm>
          <a:prstGeom prst="rect">
            <a:avLst/>
          </a:prstGeom>
        </p:spPr>
        <p:txBody>
          <a:bodyPr wrap="none">
            <a:spAutoFit/>
          </a:bodyPr>
          <a:lstStyle/>
          <a:p>
            <a:r>
              <a:rPr lang="en-US" sz="1000" dirty="0"/>
              <a:t>© Copyright IBM Corporation </a:t>
            </a:r>
          </a:p>
        </p:txBody>
      </p:sp>
    </p:spTree>
    <p:extLst>
      <p:ext uri="{BB962C8B-B14F-4D97-AF65-F5344CB8AC3E}">
        <p14:creationId xmlns:p14="http://schemas.microsoft.com/office/powerpoint/2010/main" val="1520669925"/>
      </p:ext>
    </p:extLst>
  </p:cSld>
  <p:clrMap bg1="lt1" tx1="dk1" bg2="lt2" tx2="dk2" accent1="accent1" accent2="accent2" accent3="accent3" accent4="accent4" accent5="accent5" accent6="accent6" hlink="hlink" folHlink="folHlink"/>
  <p:sldLayoutIdLst>
    <p:sldLayoutId id="2147483947" r:id="rId1"/>
    <p:sldLayoutId id="2147483945" r:id="rId2"/>
    <p:sldLayoutId id="2147483948" r:id="rId3"/>
    <p:sldLayoutId id="2147483949" r:id="rId4"/>
    <p:sldLayoutId id="2147483950" r:id="rId5"/>
    <p:sldLayoutId id="2147483966" r:id="rId6"/>
  </p:sldLayoutIdLst>
  <p:hf hdr="0" ftr="0" dt="0"/>
  <p:txStyles>
    <p:titleStyle>
      <a:lvl1pPr algn="l" defTabSz="457189" rtl="0" eaLnBrk="0" fontAlgn="base" hangingPunct="0">
        <a:spcBef>
          <a:spcPct val="0"/>
        </a:spcBef>
        <a:spcAft>
          <a:spcPct val="0"/>
        </a:spcAft>
        <a:defRPr sz="2800" kern="1200">
          <a:solidFill>
            <a:schemeClr val="accent1"/>
          </a:solidFill>
          <a:latin typeface="+mj-lt"/>
          <a:ea typeface="ＭＳ Ｐゴシック" charset="0"/>
          <a:cs typeface="+mj-cs"/>
        </a:defRPr>
      </a:lvl1pPr>
      <a:lvl2pPr algn="l" defTabSz="457189" rtl="0" eaLnBrk="0" fontAlgn="base" hangingPunct="0">
        <a:spcBef>
          <a:spcPct val="0"/>
        </a:spcBef>
        <a:spcAft>
          <a:spcPct val="0"/>
        </a:spcAft>
        <a:defRPr sz="2800">
          <a:solidFill>
            <a:schemeClr val="accent1"/>
          </a:solidFill>
          <a:latin typeface="Arial" panose="020B0604020202020204" pitchFamily="34" charset="0"/>
          <a:ea typeface="ＭＳ Ｐゴシック" charset="0"/>
        </a:defRPr>
      </a:lvl2pPr>
      <a:lvl3pPr algn="l" defTabSz="457189" rtl="0" eaLnBrk="0" fontAlgn="base" hangingPunct="0">
        <a:spcBef>
          <a:spcPct val="0"/>
        </a:spcBef>
        <a:spcAft>
          <a:spcPct val="0"/>
        </a:spcAft>
        <a:defRPr sz="2800">
          <a:solidFill>
            <a:schemeClr val="accent1"/>
          </a:solidFill>
          <a:latin typeface="Arial" panose="020B0604020202020204" pitchFamily="34" charset="0"/>
          <a:ea typeface="ＭＳ Ｐゴシック" charset="0"/>
        </a:defRPr>
      </a:lvl3pPr>
      <a:lvl4pPr algn="l" defTabSz="457189" rtl="0" eaLnBrk="0" fontAlgn="base" hangingPunct="0">
        <a:spcBef>
          <a:spcPct val="0"/>
        </a:spcBef>
        <a:spcAft>
          <a:spcPct val="0"/>
        </a:spcAft>
        <a:defRPr sz="2800">
          <a:solidFill>
            <a:schemeClr val="accent1"/>
          </a:solidFill>
          <a:latin typeface="Arial" panose="020B0604020202020204" pitchFamily="34" charset="0"/>
          <a:ea typeface="ＭＳ Ｐゴシック" charset="0"/>
        </a:defRPr>
      </a:lvl4pPr>
      <a:lvl5pPr algn="l" defTabSz="457189" rtl="0" eaLnBrk="0" fontAlgn="base" hangingPunct="0">
        <a:spcBef>
          <a:spcPct val="0"/>
        </a:spcBef>
        <a:spcAft>
          <a:spcPct val="0"/>
        </a:spcAft>
        <a:defRPr sz="2800">
          <a:solidFill>
            <a:schemeClr val="accent1"/>
          </a:solidFill>
          <a:latin typeface="Arial" panose="020B0604020202020204" pitchFamily="34" charset="0"/>
          <a:ea typeface="ＭＳ Ｐゴシック" charset="0"/>
        </a:defRPr>
      </a:lvl5pPr>
      <a:lvl6pPr marL="457189" algn="l" defTabSz="457189" rtl="0" fontAlgn="base">
        <a:spcBef>
          <a:spcPct val="0"/>
        </a:spcBef>
        <a:spcAft>
          <a:spcPct val="0"/>
        </a:spcAft>
        <a:defRPr sz="2800">
          <a:solidFill>
            <a:schemeClr val="accent1"/>
          </a:solidFill>
          <a:latin typeface="Arial" panose="020B0604020202020204" pitchFamily="34" charset="0"/>
        </a:defRPr>
      </a:lvl6pPr>
      <a:lvl7pPr marL="914378" algn="l" defTabSz="457189" rtl="0" fontAlgn="base">
        <a:spcBef>
          <a:spcPct val="0"/>
        </a:spcBef>
        <a:spcAft>
          <a:spcPct val="0"/>
        </a:spcAft>
        <a:defRPr sz="2800">
          <a:solidFill>
            <a:schemeClr val="accent1"/>
          </a:solidFill>
          <a:latin typeface="Arial" panose="020B0604020202020204" pitchFamily="34" charset="0"/>
        </a:defRPr>
      </a:lvl7pPr>
      <a:lvl8pPr marL="1371566" algn="l" defTabSz="457189" rtl="0" fontAlgn="base">
        <a:spcBef>
          <a:spcPct val="0"/>
        </a:spcBef>
        <a:spcAft>
          <a:spcPct val="0"/>
        </a:spcAft>
        <a:defRPr sz="2800">
          <a:solidFill>
            <a:schemeClr val="accent1"/>
          </a:solidFill>
          <a:latin typeface="Arial" panose="020B0604020202020204" pitchFamily="34" charset="0"/>
        </a:defRPr>
      </a:lvl8pPr>
      <a:lvl9pPr marL="1828754" algn="l" defTabSz="457189" rtl="0" fontAlgn="base">
        <a:spcBef>
          <a:spcPct val="0"/>
        </a:spcBef>
        <a:spcAft>
          <a:spcPct val="0"/>
        </a:spcAft>
        <a:defRPr sz="2800">
          <a:solidFill>
            <a:schemeClr val="accent1"/>
          </a:solidFill>
          <a:latin typeface="Arial" panose="020B0604020202020204" pitchFamily="34" charset="0"/>
        </a:defRPr>
      </a:lvl9pPr>
    </p:titleStyle>
    <p:bodyStyle>
      <a:lvl1pPr marL="180971" indent="-180971" algn="l" defTabSz="457189" rtl="0" eaLnBrk="0" fontAlgn="base" hangingPunct="0">
        <a:spcBef>
          <a:spcPts val="600"/>
        </a:spcBef>
        <a:spcAft>
          <a:spcPct val="0"/>
        </a:spcAft>
        <a:buClr>
          <a:schemeClr val="accent1"/>
        </a:buClr>
        <a:buFont typeface="Arial" charset="0"/>
        <a:buChar char="•"/>
        <a:defRPr sz="2000" kern="1200">
          <a:solidFill>
            <a:srgbClr val="777677"/>
          </a:solidFill>
          <a:latin typeface="IBM Plex Sans" panose="020B0503050203000203" pitchFamily="34" charset="77"/>
          <a:ea typeface="ＭＳ Ｐゴシック" charset="0"/>
          <a:cs typeface="+mn-cs"/>
        </a:defRPr>
      </a:lvl1pPr>
      <a:lvl2pPr marL="420677" indent="-180971" algn="l" defTabSz="457189" rtl="0" eaLnBrk="0" fontAlgn="base" hangingPunct="0">
        <a:spcBef>
          <a:spcPts val="600"/>
        </a:spcBef>
        <a:spcAft>
          <a:spcPct val="0"/>
        </a:spcAft>
        <a:buFont typeface="Arial" charset="0"/>
        <a:buChar char="–"/>
        <a:defRPr kern="1200">
          <a:solidFill>
            <a:srgbClr val="777677"/>
          </a:solidFill>
          <a:latin typeface="IBM Plex Sans" panose="020B0503050203000203" pitchFamily="34" charset="77"/>
          <a:ea typeface="ＭＳ Ｐゴシック" charset="0"/>
          <a:cs typeface="+mn-cs"/>
        </a:defRPr>
      </a:lvl2pPr>
      <a:lvl3pPr marL="593711" indent="-173034" algn="l" defTabSz="457189" rtl="0" eaLnBrk="0" fontAlgn="base" hangingPunct="0">
        <a:spcBef>
          <a:spcPts val="600"/>
        </a:spcBef>
        <a:spcAft>
          <a:spcPct val="0"/>
        </a:spcAft>
        <a:buFont typeface="Arial" charset="0"/>
        <a:buChar char="•"/>
        <a:defRPr sz="1600" kern="1200">
          <a:solidFill>
            <a:schemeClr val="accent2"/>
          </a:solidFill>
          <a:latin typeface="IBM Plex Sans" panose="020B0503050203000203" pitchFamily="34" charset="77"/>
          <a:ea typeface="ＭＳ Ｐゴシック" charset="0"/>
          <a:cs typeface="+mn-cs"/>
        </a:defRPr>
      </a:lvl3pPr>
      <a:lvl4pPr marL="893741" indent="-300031" algn="l" defTabSz="457189" rtl="0" eaLnBrk="0" fontAlgn="base" hangingPunct="0">
        <a:spcBef>
          <a:spcPts val="600"/>
        </a:spcBef>
        <a:spcAft>
          <a:spcPct val="0"/>
        </a:spcAft>
        <a:buFont typeface="Arial" charset="0"/>
        <a:buChar char="–"/>
        <a:defRPr sz="1400" kern="1200">
          <a:solidFill>
            <a:schemeClr val="accent2"/>
          </a:solidFill>
          <a:latin typeface="IBM Plex Sans" panose="020B0503050203000203" pitchFamily="34" charset="77"/>
          <a:ea typeface="ＭＳ Ｐゴシック" charset="0"/>
          <a:cs typeface="+mn-cs"/>
        </a:defRPr>
      </a:lvl4pPr>
      <a:lvl5pPr marL="1074711" indent="-180971" algn="l" defTabSz="457189" rtl="0" eaLnBrk="0" fontAlgn="base" hangingPunct="0">
        <a:spcBef>
          <a:spcPts val="600"/>
        </a:spcBef>
        <a:spcAft>
          <a:spcPct val="0"/>
        </a:spcAft>
        <a:buFont typeface="Arial" charset="0"/>
        <a:buChar char="»"/>
        <a:defRPr sz="1400" kern="1200">
          <a:solidFill>
            <a:schemeClr val="accent2"/>
          </a:solidFill>
          <a:latin typeface="IBM Plex Sans" panose="020B0503050203000203" pitchFamily="34" charset="77"/>
          <a:ea typeface="ＭＳ Ｐゴシック" charset="0"/>
          <a:cs typeface="+mn-cs"/>
        </a:defRPr>
      </a:lvl5pPr>
      <a:lvl6pPr marL="2514537" indent="-228594" algn="l" defTabSz="457189" rtl="0" eaLnBrk="1" latinLnBrk="0" hangingPunct="1">
        <a:spcBef>
          <a:spcPct val="20000"/>
        </a:spcBef>
        <a:buFont typeface="Arial"/>
        <a:buChar char="•"/>
        <a:defRPr sz="2000" kern="1200">
          <a:solidFill>
            <a:schemeClr val="tx1"/>
          </a:solidFill>
          <a:latin typeface="+mn-lt"/>
          <a:ea typeface="+mn-ea"/>
          <a:cs typeface="+mn-cs"/>
        </a:defRPr>
      </a:lvl6pPr>
      <a:lvl7pPr marL="2971726" indent="-228594" algn="l" defTabSz="457189" rtl="0" eaLnBrk="1" latinLnBrk="0" hangingPunct="1">
        <a:spcBef>
          <a:spcPct val="20000"/>
        </a:spcBef>
        <a:buFont typeface="Arial"/>
        <a:buChar char="•"/>
        <a:defRPr sz="2000" kern="1200">
          <a:solidFill>
            <a:schemeClr val="tx1"/>
          </a:solidFill>
          <a:latin typeface="+mn-lt"/>
          <a:ea typeface="+mn-ea"/>
          <a:cs typeface="+mn-cs"/>
        </a:defRPr>
      </a:lvl7pPr>
      <a:lvl8pPr marL="3428915" indent="-228594" algn="l" defTabSz="457189" rtl="0" eaLnBrk="1" latinLnBrk="0" hangingPunct="1">
        <a:spcBef>
          <a:spcPct val="20000"/>
        </a:spcBef>
        <a:buFont typeface="Arial"/>
        <a:buChar char="•"/>
        <a:defRPr sz="2000" kern="1200">
          <a:solidFill>
            <a:schemeClr val="tx1"/>
          </a:solidFill>
          <a:latin typeface="+mn-lt"/>
          <a:ea typeface="+mn-ea"/>
          <a:cs typeface="+mn-cs"/>
        </a:defRPr>
      </a:lvl8pPr>
      <a:lvl9pPr marL="3886103" indent="-228594" algn="l" defTabSz="457189"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89" rtl="0" eaLnBrk="1" latinLnBrk="0" hangingPunct="1">
        <a:defRPr sz="1800" kern="1200">
          <a:solidFill>
            <a:schemeClr val="tx1"/>
          </a:solidFill>
          <a:latin typeface="+mn-lt"/>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8"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2"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5.xml"/><Relationship Id="rId5" Type="http://schemas.openxmlformats.org/officeDocument/2006/relationships/image" Target="../media/image6.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5.xml"/><Relationship Id="rId5" Type="http://schemas.openxmlformats.org/officeDocument/2006/relationships/image" Target="../media/image6.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5.xml"/><Relationship Id="rId6" Type="http://schemas.openxmlformats.org/officeDocument/2006/relationships/image" Target="../media/image7.png"/><Relationship Id="rId5" Type="http://schemas.openxmlformats.org/officeDocument/2006/relationships/image" Target="../media/image9.tiff"/><Relationship Id="rId4" Type="http://schemas.openxmlformats.org/officeDocument/2006/relationships/image" Target="../media/image8.tiff"/></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5.xml"/><Relationship Id="rId5" Type="http://schemas.openxmlformats.org/officeDocument/2006/relationships/image" Target="../media/image6.png"/><Relationship Id="rId4" Type="http://schemas.openxmlformats.org/officeDocument/2006/relationships/image" Target="../media/image5.tiff"/></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5.xml"/><Relationship Id="rId5" Type="http://schemas.openxmlformats.org/officeDocument/2006/relationships/image" Target="../media/image6.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5.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5.xml"/><Relationship Id="rId5" Type="http://schemas.openxmlformats.org/officeDocument/2006/relationships/image" Target="../media/image6.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ounded Rectangle 10">
            <a:extLst>
              <a:ext uri="{FF2B5EF4-FFF2-40B4-BE49-F238E27FC236}">
                <a16:creationId xmlns:a16="http://schemas.microsoft.com/office/drawing/2014/main" id="{45919E4F-9013-9E4B-851B-0F6A6534900F}"/>
              </a:ext>
            </a:extLst>
          </p:cNvPr>
          <p:cNvSpPr/>
          <p:nvPr/>
        </p:nvSpPr>
        <p:spPr>
          <a:xfrm>
            <a:off x="5561205" y="2296581"/>
            <a:ext cx="1523042" cy="1899307"/>
          </a:xfrm>
          <a:prstGeom prst="roundRect">
            <a:avLst>
              <a:gd name="adj" fmla="val 7286"/>
            </a:avLst>
          </a:prstGeom>
          <a:solidFill>
            <a:srgbClr val="953FDA">
              <a:alpha val="54902"/>
            </a:srgb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900" dirty="0">
                <a:solidFill>
                  <a:prstClr val="white"/>
                </a:solidFill>
                <a:latin typeface="Arial"/>
              </a:rPr>
              <a:t>Entity  Operator</a:t>
            </a:r>
          </a:p>
        </p:txBody>
      </p:sp>
      <p:sp>
        <p:nvSpPr>
          <p:cNvPr id="2" name="Title 1">
            <a:extLst>
              <a:ext uri="{FF2B5EF4-FFF2-40B4-BE49-F238E27FC236}">
                <a16:creationId xmlns:a16="http://schemas.microsoft.com/office/drawing/2014/main" id="{5E739FBD-96D2-2C45-B095-80F2E8760DF3}"/>
              </a:ext>
            </a:extLst>
          </p:cNvPr>
          <p:cNvSpPr>
            <a:spLocks noGrp="1"/>
          </p:cNvSpPr>
          <p:nvPr>
            <p:ph type="title"/>
          </p:nvPr>
        </p:nvSpPr>
        <p:spPr/>
        <p:txBody>
          <a:bodyPr/>
          <a:lstStyle/>
          <a:p>
            <a:r>
              <a:rPr lang="en-US" dirty="0"/>
              <a:t>Strimzi</a:t>
            </a:r>
            <a:endParaRPr dirty="0"/>
          </a:p>
        </p:txBody>
      </p:sp>
      <p:sp>
        <p:nvSpPr>
          <p:cNvPr id="4" name="Slide Number Placeholder 3">
            <a:extLst>
              <a:ext uri="{FF2B5EF4-FFF2-40B4-BE49-F238E27FC236}">
                <a16:creationId xmlns:a16="http://schemas.microsoft.com/office/drawing/2014/main" id="{A523186A-70BF-8F40-A4BD-299B07596653}"/>
              </a:ext>
            </a:extLst>
          </p:cNvPr>
          <p:cNvSpPr>
            <a:spLocks noGrp="1"/>
          </p:cNvSpPr>
          <p:nvPr>
            <p:ph type="sldNum" sz="quarter" idx="10"/>
          </p:nvPr>
        </p:nvSpPr>
        <p:spPr/>
        <p:txBody>
          <a:bodyPr/>
          <a:lstStyle/>
          <a:p>
            <a:fld id="{2F63A97E-D605-DC42-8452-C14CD1FA87FA}" type="slidenum">
              <a:rPr lang="en-US" smtClean="0">
                <a:solidFill>
                  <a:srgbClr val="5AAAFA"/>
                </a:solidFill>
              </a:rPr>
              <a:pPr/>
              <a:t>1</a:t>
            </a:fld>
            <a:endParaRPr lang="en-US">
              <a:solidFill>
                <a:srgbClr val="5AAAFA"/>
              </a:solidFill>
            </a:endParaRPr>
          </a:p>
        </p:txBody>
      </p:sp>
      <p:sp>
        <p:nvSpPr>
          <p:cNvPr id="5" name="Rounded Rectangle 4">
            <a:extLst>
              <a:ext uri="{FF2B5EF4-FFF2-40B4-BE49-F238E27FC236}">
                <a16:creationId xmlns:a16="http://schemas.microsoft.com/office/drawing/2014/main" id="{0259ACE5-FB01-B643-9EDE-9E884242D31A}"/>
              </a:ext>
            </a:extLst>
          </p:cNvPr>
          <p:cNvSpPr/>
          <p:nvPr/>
        </p:nvSpPr>
        <p:spPr>
          <a:xfrm>
            <a:off x="5561204" y="1410409"/>
            <a:ext cx="1523041" cy="615641"/>
          </a:xfrm>
          <a:prstGeom prst="roundRect">
            <a:avLst/>
          </a:prstGeom>
          <a:solidFill>
            <a:srgbClr val="7030A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900" dirty="0">
                <a:solidFill>
                  <a:prstClr val="white"/>
                </a:solidFill>
                <a:latin typeface="Arial"/>
              </a:rPr>
              <a:t>Cluster Operator</a:t>
            </a:r>
          </a:p>
        </p:txBody>
      </p:sp>
      <p:sp>
        <p:nvSpPr>
          <p:cNvPr id="6" name="AutoShape 4">
            <a:extLst>
              <a:ext uri="{FF2B5EF4-FFF2-40B4-BE49-F238E27FC236}">
                <a16:creationId xmlns:a16="http://schemas.microsoft.com/office/drawing/2014/main" id="{3928BFC4-A4CC-DE47-AC76-AF8F4431C4D7}"/>
              </a:ext>
            </a:extLst>
          </p:cNvPr>
          <p:cNvSpPr>
            <a:spLocks noChangeArrowheads="1"/>
          </p:cNvSpPr>
          <p:nvPr/>
        </p:nvSpPr>
        <p:spPr bwMode="auto">
          <a:xfrm>
            <a:off x="293688" y="932639"/>
            <a:ext cx="7064375" cy="3739374"/>
          </a:xfrm>
          <a:prstGeom prst="roundRect">
            <a:avLst>
              <a:gd name="adj" fmla="val 3555"/>
            </a:avLst>
          </a:prstGeom>
          <a:noFill/>
          <a:ln w="12700">
            <a:solidFill>
              <a:srgbClr val="5596E6">
                <a:lumMod val="50000"/>
              </a:srgbClr>
            </a:solidFill>
            <a:prstDash val="dash"/>
            <a:round/>
            <a:headEnd/>
            <a:tailEnd/>
          </a:ln>
        </p:spPr>
        <p:txBody>
          <a:bodyPr lIns="0" tIns="0" rIns="0" bIns="0" anchor="b" anchorCtr="1"/>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t>Kubernetes / OpenShift </a:t>
            </a:r>
            <a:r>
              <a:rPr kumimoji="0" lang="en-US" sz="1000" b="0" i="0" u="none" strike="noStrike" kern="0" cap="none" spc="0" normalizeH="0" baseline="0" noProof="0" dirty="0">
                <a:ln>
                  <a:noFill/>
                </a:ln>
                <a:effectLst/>
                <a:uLnTx/>
                <a:uFillTx/>
              </a:rPr>
              <a:t>Cluster</a:t>
            </a:r>
          </a:p>
        </p:txBody>
      </p:sp>
      <p:sp>
        <p:nvSpPr>
          <p:cNvPr id="7" name="Rounded Rectangle 6">
            <a:extLst>
              <a:ext uri="{FF2B5EF4-FFF2-40B4-BE49-F238E27FC236}">
                <a16:creationId xmlns:a16="http://schemas.microsoft.com/office/drawing/2014/main" id="{C7F86C70-075B-6A4C-8F1A-78B9070F5D9F}"/>
              </a:ext>
            </a:extLst>
          </p:cNvPr>
          <p:cNvSpPr/>
          <p:nvPr/>
        </p:nvSpPr>
        <p:spPr>
          <a:xfrm>
            <a:off x="5786673" y="2591855"/>
            <a:ext cx="994404" cy="546721"/>
          </a:xfrm>
          <a:prstGeom prst="roundRect">
            <a:avLst/>
          </a:prstGeom>
          <a:solidFill>
            <a:srgbClr val="7030A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900" dirty="0">
                <a:solidFill>
                  <a:prstClr val="white"/>
                </a:solidFill>
                <a:latin typeface="Arial"/>
              </a:rPr>
              <a:t>User Operator</a:t>
            </a:r>
          </a:p>
        </p:txBody>
      </p:sp>
      <p:sp>
        <p:nvSpPr>
          <p:cNvPr id="8" name="Rounded Rectangle 7">
            <a:extLst>
              <a:ext uri="{FF2B5EF4-FFF2-40B4-BE49-F238E27FC236}">
                <a16:creationId xmlns:a16="http://schemas.microsoft.com/office/drawing/2014/main" id="{763E53FD-4C4E-4246-B3D6-C02DF124B73C}"/>
              </a:ext>
            </a:extLst>
          </p:cNvPr>
          <p:cNvSpPr/>
          <p:nvPr/>
        </p:nvSpPr>
        <p:spPr>
          <a:xfrm>
            <a:off x="5786672" y="3407212"/>
            <a:ext cx="994405" cy="546721"/>
          </a:xfrm>
          <a:prstGeom prst="roundRect">
            <a:avLst/>
          </a:prstGeom>
          <a:solidFill>
            <a:srgbClr val="7030A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900" dirty="0">
                <a:solidFill>
                  <a:prstClr val="white"/>
                </a:solidFill>
                <a:latin typeface="Arial"/>
              </a:rPr>
              <a:t>Topic Operator</a:t>
            </a:r>
          </a:p>
        </p:txBody>
      </p:sp>
      <p:sp>
        <p:nvSpPr>
          <p:cNvPr id="9" name="Rounded Rectangle 8">
            <a:extLst>
              <a:ext uri="{FF2B5EF4-FFF2-40B4-BE49-F238E27FC236}">
                <a16:creationId xmlns:a16="http://schemas.microsoft.com/office/drawing/2014/main" id="{BAAC27D8-1030-A443-8FC8-A24B1B9F11C1}"/>
              </a:ext>
            </a:extLst>
          </p:cNvPr>
          <p:cNvSpPr/>
          <p:nvPr/>
        </p:nvSpPr>
        <p:spPr>
          <a:xfrm>
            <a:off x="568769" y="1164162"/>
            <a:ext cx="2274444" cy="1293288"/>
          </a:xfrm>
          <a:prstGeom prst="roundRect">
            <a:avLst>
              <a:gd name="adj" fmla="val 7576"/>
            </a:avLst>
          </a:prstGeom>
          <a:solidFill>
            <a:schemeClr val="bg1">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defTabSz="685783"/>
            <a:r>
              <a:rPr lang="en-US" sz="900" b="1" dirty="0">
                <a:solidFill>
                  <a:prstClr val="white"/>
                </a:solidFill>
                <a:latin typeface="Arial"/>
              </a:rPr>
              <a:t>Zookeeper Cluster</a:t>
            </a:r>
          </a:p>
        </p:txBody>
      </p:sp>
      <p:sp>
        <p:nvSpPr>
          <p:cNvPr id="10" name="Rounded Rectangle 9">
            <a:extLst>
              <a:ext uri="{FF2B5EF4-FFF2-40B4-BE49-F238E27FC236}">
                <a16:creationId xmlns:a16="http://schemas.microsoft.com/office/drawing/2014/main" id="{802A6C8F-3F7D-534B-AF56-F179E3E05F6C}"/>
              </a:ext>
            </a:extLst>
          </p:cNvPr>
          <p:cNvSpPr/>
          <p:nvPr/>
        </p:nvSpPr>
        <p:spPr>
          <a:xfrm>
            <a:off x="568769" y="2877732"/>
            <a:ext cx="2274444" cy="1293288"/>
          </a:xfrm>
          <a:prstGeom prst="roundRect">
            <a:avLst>
              <a:gd name="adj" fmla="val 7576"/>
            </a:avLst>
          </a:prstGeom>
          <a:solidFill>
            <a:schemeClr val="bg1">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defTabSz="685783"/>
            <a:r>
              <a:rPr lang="en-US" sz="900" b="1" dirty="0">
                <a:solidFill>
                  <a:prstClr val="white"/>
                </a:solidFill>
                <a:latin typeface="Arial"/>
              </a:rPr>
              <a:t>Kafka Cluster</a:t>
            </a:r>
          </a:p>
        </p:txBody>
      </p:sp>
      <p:sp>
        <p:nvSpPr>
          <p:cNvPr id="12" name="Rounded Rectangle 11">
            <a:extLst>
              <a:ext uri="{FF2B5EF4-FFF2-40B4-BE49-F238E27FC236}">
                <a16:creationId xmlns:a16="http://schemas.microsoft.com/office/drawing/2014/main" id="{1E101CEE-894B-9F4D-A202-413FFD60F0A0}"/>
              </a:ext>
            </a:extLst>
          </p:cNvPr>
          <p:cNvSpPr/>
          <p:nvPr/>
        </p:nvSpPr>
        <p:spPr>
          <a:xfrm>
            <a:off x="3385454" y="2647635"/>
            <a:ext cx="1655133" cy="435160"/>
          </a:xfrm>
          <a:prstGeom prst="roundRect">
            <a:avLst>
              <a:gd name="adj" fmla="val 7576"/>
            </a:avLst>
          </a:prstGeom>
          <a:solidFill>
            <a:schemeClr val="bg1">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a:r>
              <a:rPr lang="en-US" sz="1000" b="1" dirty="0">
                <a:solidFill>
                  <a:prstClr val="white"/>
                </a:solidFill>
                <a:latin typeface="Arial"/>
              </a:rPr>
              <a:t>User Custom Resource</a:t>
            </a:r>
          </a:p>
        </p:txBody>
      </p:sp>
      <p:sp>
        <p:nvSpPr>
          <p:cNvPr id="13" name="Rounded Rectangle 12">
            <a:extLst>
              <a:ext uri="{FF2B5EF4-FFF2-40B4-BE49-F238E27FC236}">
                <a16:creationId xmlns:a16="http://schemas.microsoft.com/office/drawing/2014/main" id="{EBA76348-3FDD-DA49-96A6-AE09FD042DFF}"/>
              </a:ext>
            </a:extLst>
          </p:cNvPr>
          <p:cNvSpPr/>
          <p:nvPr/>
        </p:nvSpPr>
        <p:spPr>
          <a:xfrm>
            <a:off x="3350422" y="3461621"/>
            <a:ext cx="1655133" cy="435160"/>
          </a:xfrm>
          <a:prstGeom prst="roundRect">
            <a:avLst>
              <a:gd name="adj" fmla="val 7576"/>
            </a:avLst>
          </a:prstGeom>
          <a:solidFill>
            <a:schemeClr val="bg1">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a:r>
              <a:rPr lang="en-US" sz="1000" b="1" dirty="0">
                <a:solidFill>
                  <a:prstClr val="white"/>
                </a:solidFill>
                <a:latin typeface="Arial"/>
              </a:rPr>
              <a:t>Topic Custom Resource</a:t>
            </a:r>
          </a:p>
        </p:txBody>
      </p:sp>
      <p:sp>
        <p:nvSpPr>
          <p:cNvPr id="14" name="Rounded Rectangle 13">
            <a:extLst>
              <a:ext uri="{FF2B5EF4-FFF2-40B4-BE49-F238E27FC236}">
                <a16:creationId xmlns:a16="http://schemas.microsoft.com/office/drawing/2014/main" id="{B238697F-4B8C-5445-AEC5-78F4ED989977}"/>
              </a:ext>
            </a:extLst>
          </p:cNvPr>
          <p:cNvSpPr/>
          <p:nvPr/>
        </p:nvSpPr>
        <p:spPr>
          <a:xfrm>
            <a:off x="3350421" y="1504011"/>
            <a:ext cx="1655133" cy="435160"/>
          </a:xfrm>
          <a:prstGeom prst="roundRect">
            <a:avLst>
              <a:gd name="adj" fmla="val 7576"/>
            </a:avLst>
          </a:prstGeom>
          <a:solidFill>
            <a:schemeClr val="bg1">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a:r>
              <a:rPr lang="en-US" sz="1000" b="1" dirty="0">
                <a:solidFill>
                  <a:prstClr val="white"/>
                </a:solidFill>
                <a:latin typeface="Arial"/>
              </a:rPr>
              <a:t>Kafka Custom Resource</a:t>
            </a:r>
          </a:p>
        </p:txBody>
      </p:sp>
      <p:cxnSp>
        <p:nvCxnSpPr>
          <p:cNvPr id="16" name="Elbow Connector 15">
            <a:extLst>
              <a:ext uri="{FF2B5EF4-FFF2-40B4-BE49-F238E27FC236}">
                <a16:creationId xmlns:a16="http://schemas.microsoft.com/office/drawing/2014/main" id="{5265274C-204D-C74C-AC19-80CD8849241B}"/>
              </a:ext>
            </a:extLst>
          </p:cNvPr>
          <p:cNvCxnSpPr>
            <a:stCxn id="12" idx="3"/>
            <a:endCxn id="7" idx="1"/>
          </p:cNvCxnSpPr>
          <p:nvPr/>
        </p:nvCxnSpPr>
        <p:spPr>
          <a:xfrm>
            <a:off x="5040587" y="2865215"/>
            <a:ext cx="746086" cy="1"/>
          </a:xfrm>
          <a:prstGeom prst="bentConnector3">
            <a:avLst/>
          </a:prstGeom>
          <a:ln>
            <a:solidFill>
              <a:schemeClr val="accent6"/>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17" name="Elbow Connector 16">
            <a:extLst>
              <a:ext uri="{FF2B5EF4-FFF2-40B4-BE49-F238E27FC236}">
                <a16:creationId xmlns:a16="http://schemas.microsoft.com/office/drawing/2014/main" id="{BF54CBA3-016C-514A-A97C-017111B0B228}"/>
              </a:ext>
            </a:extLst>
          </p:cNvPr>
          <p:cNvCxnSpPr>
            <a:cxnSpLocks/>
            <a:stCxn id="13" idx="3"/>
            <a:endCxn id="8" idx="1"/>
          </p:cNvCxnSpPr>
          <p:nvPr/>
        </p:nvCxnSpPr>
        <p:spPr>
          <a:xfrm>
            <a:off x="5005555" y="3679201"/>
            <a:ext cx="781117" cy="1372"/>
          </a:xfrm>
          <a:prstGeom prst="bentConnector3">
            <a:avLst/>
          </a:prstGeom>
          <a:ln>
            <a:solidFill>
              <a:schemeClr val="accent6"/>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20" name="Elbow Connector 19">
            <a:extLst>
              <a:ext uri="{FF2B5EF4-FFF2-40B4-BE49-F238E27FC236}">
                <a16:creationId xmlns:a16="http://schemas.microsoft.com/office/drawing/2014/main" id="{6EEC7CB5-5EB9-9B4B-A680-A83FF9A859AE}"/>
              </a:ext>
            </a:extLst>
          </p:cNvPr>
          <p:cNvCxnSpPr>
            <a:cxnSpLocks/>
            <a:stCxn id="14" idx="3"/>
            <a:endCxn id="5" idx="1"/>
          </p:cNvCxnSpPr>
          <p:nvPr/>
        </p:nvCxnSpPr>
        <p:spPr>
          <a:xfrm flipV="1">
            <a:off x="5005554" y="1718230"/>
            <a:ext cx="555650" cy="3361"/>
          </a:xfrm>
          <a:prstGeom prst="bentConnector3">
            <a:avLst>
              <a:gd name="adj1" fmla="val 50000"/>
            </a:avLst>
          </a:prstGeom>
          <a:ln>
            <a:solidFill>
              <a:schemeClr val="accent6"/>
            </a:solidFill>
            <a:headEnd type="triangle"/>
            <a:tailEnd type="triangl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247439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0824B-9D29-3747-BFBA-533EF2DF6980}"/>
              </a:ext>
            </a:extLst>
          </p:cNvPr>
          <p:cNvSpPr>
            <a:spLocks noGrp="1"/>
          </p:cNvSpPr>
          <p:nvPr>
            <p:ph type="title"/>
          </p:nvPr>
        </p:nvSpPr>
        <p:spPr/>
        <p:txBody>
          <a:bodyPr/>
          <a:lstStyle/>
          <a:p>
            <a:r>
              <a:rPr lang="en-US" dirty="0"/>
              <a:t>Data Replication Environment - 3</a:t>
            </a:r>
          </a:p>
        </p:txBody>
      </p:sp>
      <p:sp>
        <p:nvSpPr>
          <p:cNvPr id="4" name="Slide Number Placeholder 3">
            <a:extLst>
              <a:ext uri="{FF2B5EF4-FFF2-40B4-BE49-F238E27FC236}">
                <a16:creationId xmlns:a16="http://schemas.microsoft.com/office/drawing/2014/main" id="{223BEDBE-0C1E-504D-8318-92C91D8D607F}"/>
              </a:ext>
            </a:extLst>
          </p:cNvPr>
          <p:cNvSpPr>
            <a:spLocks noGrp="1"/>
          </p:cNvSpPr>
          <p:nvPr>
            <p:ph type="sldNum" sz="quarter" idx="12"/>
          </p:nvPr>
        </p:nvSpPr>
        <p:spPr>
          <a:xfrm>
            <a:off x="11383211" y="6441552"/>
            <a:ext cx="533845" cy="365125"/>
          </a:xfrm>
          <a:prstGeom prst="rect">
            <a:avLst/>
          </a:prstGeom>
        </p:spPr>
        <p:txBody>
          <a:bodyPr vert="horz" lIns="91440" tIns="45720" rIns="91440" bIns="45720" rtlCol="0" anchor="ctr"/>
          <a:lstStyle>
            <a:defPPr>
              <a:defRPr lang="en-US"/>
            </a:defPPr>
            <a:lvl1pPr algn="r" rtl="0" eaLnBrk="0" fontAlgn="base" hangingPunct="0">
              <a:spcBef>
                <a:spcPct val="0"/>
              </a:spcBef>
              <a:spcAft>
                <a:spcPct val="0"/>
              </a:spcAft>
              <a:defRPr sz="1200" kern="1200">
                <a:solidFill>
                  <a:schemeClr val="tx1"/>
                </a:solidFill>
                <a:latin typeface="Arial" panose="020B0604020202020204" pitchFamily="34" charset="0"/>
                <a:ea typeface="+mn-ea"/>
                <a:cs typeface="Arial" panose="020B0604020202020204" pitchFamily="34" charset="0"/>
              </a:defRPr>
            </a:lvl1pPr>
            <a:lvl2pPr marL="457071"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15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226"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301"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5382" algn="l" defTabSz="91415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2450" algn="l" defTabSz="91415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199520" algn="l" defTabSz="91415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6591" algn="l" defTabSz="91415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fld id="{E9549862-13E2-C34D-815E-8545BD36FC59}" type="slidenum">
              <a:rPr lang="en-US" smtClean="0">
                <a:solidFill>
                  <a:srgbClr val="6D7777"/>
                </a:solidFill>
              </a:rPr>
              <a:pPr/>
              <a:t>10</a:t>
            </a:fld>
            <a:endParaRPr lang="en-US">
              <a:solidFill>
                <a:srgbClr val="6D7777"/>
              </a:solidFill>
            </a:endParaRPr>
          </a:p>
        </p:txBody>
      </p:sp>
      <p:sp>
        <p:nvSpPr>
          <p:cNvPr id="5" name="Rectangle 4">
            <a:extLst>
              <a:ext uri="{FF2B5EF4-FFF2-40B4-BE49-F238E27FC236}">
                <a16:creationId xmlns:a16="http://schemas.microsoft.com/office/drawing/2014/main" id="{A0F8AA87-8AA4-D045-B050-ED7AC92CDFC1}"/>
              </a:ext>
            </a:extLst>
          </p:cNvPr>
          <p:cNvSpPr/>
          <p:nvPr/>
        </p:nvSpPr>
        <p:spPr>
          <a:xfrm>
            <a:off x="298411" y="1073443"/>
            <a:ext cx="4008458" cy="2996614"/>
          </a:xfrm>
          <a:prstGeom prst="rect">
            <a:avLst/>
          </a:prstGeom>
          <a:noFill/>
          <a:ln>
            <a:solidFill>
              <a:srgbClr val="0000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b="1">
                <a:solidFill>
                  <a:srgbClr val="0000FF"/>
                </a:solidFill>
                <a:latin typeface="Arial"/>
              </a:rPr>
              <a:t>On-Premise Environment</a:t>
            </a:r>
          </a:p>
        </p:txBody>
      </p:sp>
      <p:sp>
        <p:nvSpPr>
          <p:cNvPr id="6" name="Rectangle 5">
            <a:extLst>
              <a:ext uri="{FF2B5EF4-FFF2-40B4-BE49-F238E27FC236}">
                <a16:creationId xmlns:a16="http://schemas.microsoft.com/office/drawing/2014/main" id="{90B1E0CB-CD1E-D14F-9238-763E6AF8FC20}"/>
              </a:ext>
            </a:extLst>
          </p:cNvPr>
          <p:cNvSpPr/>
          <p:nvPr/>
        </p:nvSpPr>
        <p:spPr>
          <a:xfrm>
            <a:off x="4710303" y="1073443"/>
            <a:ext cx="3747898" cy="2996614"/>
          </a:xfrm>
          <a:prstGeom prst="rect">
            <a:avLst/>
          </a:prstGeom>
          <a:noFill/>
          <a:ln>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b="1">
                <a:solidFill>
                  <a:srgbClr val="00B050"/>
                </a:solidFill>
                <a:latin typeface="Arial"/>
              </a:rPr>
              <a:t>IBM Cloud</a:t>
            </a:r>
          </a:p>
        </p:txBody>
      </p:sp>
      <p:sp>
        <p:nvSpPr>
          <p:cNvPr id="8" name="Rounded Rectangle 7">
            <a:extLst>
              <a:ext uri="{FF2B5EF4-FFF2-40B4-BE49-F238E27FC236}">
                <a16:creationId xmlns:a16="http://schemas.microsoft.com/office/drawing/2014/main" id="{AF5BE487-0468-A243-9C73-9209F84D654B}"/>
              </a:ext>
            </a:extLst>
          </p:cNvPr>
          <p:cNvSpPr/>
          <p:nvPr/>
        </p:nvSpPr>
        <p:spPr bwMode="auto">
          <a:xfrm>
            <a:off x="5547599" y="1634579"/>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0</a:t>
            </a:r>
            <a:endParaRPr lang="en-US" sz="375">
              <a:solidFill>
                <a:schemeClr val="bg1"/>
              </a:solidFill>
            </a:endParaRPr>
          </a:p>
        </p:txBody>
      </p:sp>
      <p:sp>
        <p:nvSpPr>
          <p:cNvPr id="9" name="Rounded Rectangle 8">
            <a:extLst>
              <a:ext uri="{FF2B5EF4-FFF2-40B4-BE49-F238E27FC236}">
                <a16:creationId xmlns:a16="http://schemas.microsoft.com/office/drawing/2014/main" id="{D5E58477-E1E3-594C-AF48-F4CA8530EABE}"/>
              </a:ext>
            </a:extLst>
          </p:cNvPr>
          <p:cNvSpPr/>
          <p:nvPr/>
        </p:nvSpPr>
        <p:spPr bwMode="auto">
          <a:xfrm>
            <a:off x="5684757" y="1634579"/>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1</a:t>
            </a:r>
            <a:endParaRPr lang="en-US" sz="375">
              <a:solidFill>
                <a:schemeClr val="bg1"/>
              </a:solidFill>
            </a:endParaRPr>
          </a:p>
        </p:txBody>
      </p:sp>
      <p:sp>
        <p:nvSpPr>
          <p:cNvPr id="10" name="Rounded Rectangle 9">
            <a:extLst>
              <a:ext uri="{FF2B5EF4-FFF2-40B4-BE49-F238E27FC236}">
                <a16:creationId xmlns:a16="http://schemas.microsoft.com/office/drawing/2014/main" id="{F7310BC1-71B2-BD47-95DA-A5A9F09D389B}"/>
              </a:ext>
            </a:extLst>
          </p:cNvPr>
          <p:cNvSpPr/>
          <p:nvPr/>
        </p:nvSpPr>
        <p:spPr bwMode="auto">
          <a:xfrm>
            <a:off x="5822886" y="1634579"/>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2</a:t>
            </a:r>
            <a:endParaRPr lang="en-US" sz="375">
              <a:solidFill>
                <a:schemeClr val="bg1"/>
              </a:solidFill>
            </a:endParaRPr>
          </a:p>
        </p:txBody>
      </p:sp>
      <p:sp>
        <p:nvSpPr>
          <p:cNvPr id="11" name="Rounded Rectangle 10">
            <a:extLst>
              <a:ext uri="{FF2B5EF4-FFF2-40B4-BE49-F238E27FC236}">
                <a16:creationId xmlns:a16="http://schemas.microsoft.com/office/drawing/2014/main" id="{B6291CC4-0B45-D044-90E7-3543E7A968CF}"/>
              </a:ext>
            </a:extLst>
          </p:cNvPr>
          <p:cNvSpPr/>
          <p:nvPr/>
        </p:nvSpPr>
        <p:spPr bwMode="auto">
          <a:xfrm>
            <a:off x="5960044" y="1634579"/>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3</a:t>
            </a:r>
            <a:endParaRPr lang="en-US" sz="375">
              <a:solidFill>
                <a:schemeClr val="bg1"/>
              </a:solidFill>
            </a:endParaRPr>
          </a:p>
        </p:txBody>
      </p:sp>
      <p:sp>
        <p:nvSpPr>
          <p:cNvPr id="12" name="Rounded Rectangle 11">
            <a:extLst>
              <a:ext uri="{FF2B5EF4-FFF2-40B4-BE49-F238E27FC236}">
                <a16:creationId xmlns:a16="http://schemas.microsoft.com/office/drawing/2014/main" id="{94EF47BB-26F6-B343-B071-171636EE579D}"/>
              </a:ext>
            </a:extLst>
          </p:cNvPr>
          <p:cNvSpPr/>
          <p:nvPr/>
        </p:nvSpPr>
        <p:spPr bwMode="auto">
          <a:xfrm>
            <a:off x="6098172" y="1634579"/>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4</a:t>
            </a:r>
            <a:endParaRPr lang="en-US" sz="375">
              <a:solidFill>
                <a:schemeClr val="bg1"/>
              </a:solidFill>
            </a:endParaRPr>
          </a:p>
        </p:txBody>
      </p:sp>
      <p:sp>
        <p:nvSpPr>
          <p:cNvPr id="13" name="Rounded Rectangle 12">
            <a:extLst>
              <a:ext uri="{FF2B5EF4-FFF2-40B4-BE49-F238E27FC236}">
                <a16:creationId xmlns:a16="http://schemas.microsoft.com/office/drawing/2014/main" id="{00BCA8E7-112B-094B-8994-52A4B5E872FB}"/>
              </a:ext>
            </a:extLst>
          </p:cNvPr>
          <p:cNvSpPr/>
          <p:nvPr/>
        </p:nvSpPr>
        <p:spPr bwMode="auto">
          <a:xfrm>
            <a:off x="6227995" y="1634579"/>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5</a:t>
            </a:r>
            <a:endParaRPr lang="en-US" sz="375">
              <a:solidFill>
                <a:schemeClr val="bg1"/>
              </a:solidFill>
            </a:endParaRPr>
          </a:p>
        </p:txBody>
      </p:sp>
      <p:sp>
        <p:nvSpPr>
          <p:cNvPr id="14" name="AutoShape 4">
            <a:extLst>
              <a:ext uri="{FF2B5EF4-FFF2-40B4-BE49-F238E27FC236}">
                <a16:creationId xmlns:a16="http://schemas.microsoft.com/office/drawing/2014/main" id="{419F5FD2-9DE2-F445-A68B-0CAD344E39B6}"/>
              </a:ext>
            </a:extLst>
          </p:cNvPr>
          <p:cNvSpPr>
            <a:spLocks noChangeArrowheads="1"/>
          </p:cNvSpPr>
          <p:nvPr/>
        </p:nvSpPr>
        <p:spPr bwMode="auto">
          <a:xfrm>
            <a:off x="4935506" y="1499732"/>
            <a:ext cx="3333325" cy="745927"/>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a:r>
              <a:rPr lang="en-US" sz="750" dirty="0"/>
              <a:t>Event Streams Cluster</a:t>
            </a:r>
          </a:p>
        </p:txBody>
      </p:sp>
      <p:sp>
        <p:nvSpPr>
          <p:cNvPr id="18" name="AutoShape 4">
            <a:extLst>
              <a:ext uri="{FF2B5EF4-FFF2-40B4-BE49-F238E27FC236}">
                <a16:creationId xmlns:a16="http://schemas.microsoft.com/office/drawing/2014/main" id="{211CB3E3-B829-2C4F-A3D6-B13BE7F48F22}"/>
              </a:ext>
            </a:extLst>
          </p:cNvPr>
          <p:cNvSpPr>
            <a:spLocks noChangeArrowheads="1"/>
          </p:cNvSpPr>
          <p:nvPr/>
        </p:nvSpPr>
        <p:spPr bwMode="auto">
          <a:xfrm>
            <a:off x="411972" y="1363612"/>
            <a:ext cx="3611870" cy="2482247"/>
          </a:xfrm>
          <a:prstGeom prst="roundRect">
            <a:avLst>
              <a:gd name="adj" fmla="val 3325"/>
            </a:avLst>
          </a:prstGeom>
          <a:noFill/>
          <a:ln w="12700">
            <a:solidFill>
              <a:schemeClr val="accent3"/>
            </a:solidFill>
            <a:prstDash val="dash"/>
            <a:round/>
            <a:headEnd/>
            <a:tailEnd/>
          </a:ln>
        </p:spPr>
        <p:txBody>
          <a:bodyPr lIns="0" tIns="0" rIns="0" bIns="0" anchor="b" anchorCtr="1"/>
          <a:lstStyle/>
          <a:p>
            <a:pPr algn="ctr"/>
            <a:endParaRPr lang="en-US" sz="750"/>
          </a:p>
        </p:txBody>
      </p:sp>
      <p:sp>
        <p:nvSpPr>
          <p:cNvPr id="28" name="Rounded Rectangle 27">
            <a:extLst>
              <a:ext uri="{FF2B5EF4-FFF2-40B4-BE49-F238E27FC236}">
                <a16:creationId xmlns:a16="http://schemas.microsoft.com/office/drawing/2014/main" id="{058E4018-54EF-C241-A10F-9BB485461EFF}"/>
              </a:ext>
            </a:extLst>
          </p:cNvPr>
          <p:cNvSpPr/>
          <p:nvPr/>
        </p:nvSpPr>
        <p:spPr bwMode="auto">
          <a:xfrm>
            <a:off x="1193647"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0</a:t>
            </a:r>
            <a:endParaRPr lang="en-US" sz="375">
              <a:solidFill>
                <a:schemeClr val="bg1"/>
              </a:solidFill>
            </a:endParaRPr>
          </a:p>
        </p:txBody>
      </p:sp>
      <p:sp>
        <p:nvSpPr>
          <p:cNvPr id="29" name="Rounded Rectangle 28">
            <a:extLst>
              <a:ext uri="{FF2B5EF4-FFF2-40B4-BE49-F238E27FC236}">
                <a16:creationId xmlns:a16="http://schemas.microsoft.com/office/drawing/2014/main" id="{2DEDB43F-6BDF-F347-95A5-F47AA2B1C71F}"/>
              </a:ext>
            </a:extLst>
          </p:cNvPr>
          <p:cNvSpPr/>
          <p:nvPr/>
        </p:nvSpPr>
        <p:spPr bwMode="auto">
          <a:xfrm>
            <a:off x="1330805"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1</a:t>
            </a:r>
            <a:endParaRPr lang="en-US" sz="375">
              <a:solidFill>
                <a:schemeClr val="bg1"/>
              </a:solidFill>
            </a:endParaRPr>
          </a:p>
        </p:txBody>
      </p:sp>
      <p:sp>
        <p:nvSpPr>
          <p:cNvPr id="30" name="Rounded Rectangle 29">
            <a:extLst>
              <a:ext uri="{FF2B5EF4-FFF2-40B4-BE49-F238E27FC236}">
                <a16:creationId xmlns:a16="http://schemas.microsoft.com/office/drawing/2014/main" id="{99244A3B-B483-4E43-A1E9-229B6A27DB31}"/>
              </a:ext>
            </a:extLst>
          </p:cNvPr>
          <p:cNvSpPr/>
          <p:nvPr/>
        </p:nvSpPr>
        <p:spPr bwMode="auto">
          <a:xfrm>
            <a:off x="1468934"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2</a:t>
            </a:r>
            <a:endParaRPr lang="en-US" sz="375">
              <a:solidFill>
                <a:schemeClr val="bg1"/>
              </a:solidFill>
            </a:endParaRPr>
          </a:p>
        </p:txBody>
      </p:sp>
      <p:sp>
        <p:nvSpPr>
          <p:cNvPr id="31" name="Rounded Rectangle 30">
            <a:extLst>
              <a:ext uri="{FF2B5EF4-FFF2-40B4-BE49-F238E27FC236}">
                <a16:creationId xmlns:a16="http://schemas.microsoft.com/office/drawing/2014/main" id="{2FC00369-550F-1D47-959E-8E43C24D3F4F}"/>
              </a:ext>
            </a:extLst>
          </p:cNvPr>
          <p:cNvSpPr/>
          <p:nvPr/>
        </p:nvSpPr>
        <p:spPr bwMode="auto">
          <a:xfrm>
            <a:off x="160609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3</a:t>
            </a:r>
            <a:endParaRPr lang="en-US" sz="375">
              <a:solidFill>
                <a:schemeClr val="bg1"/>
              </a:solidFill>
            </a:endParaRPr>
          </a:p>
        </p:txBody>
      </p:sp>
      <p:sp>
        <p:nvSpPr>
          <p:cNvPr id="32" name="Rounded Rectangle 31">
            <a:extLst>
              <a:ext uri="{FF2B5EF4-FFF2-40B4-BE49-F238E27FC236}">
                <a16:creationId xmlns:a16="http://schemas.microsoft.com/office/drawing/2014/main" id="{CEA02F82-9665-7243-AA5C-E8A8BC93F3C2}"/>
              </a:ext>
            </a:extLst>
          </p:cNvPr>
          <p:cNvSpPr/>
          <p:nvPr/>
        </p:nvSpPr>
        <p:spPr bwMode="auto">
          <a:xfrm>
            <a:off x="1744220"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4</a:t>
            </a:r>
            <a:endParaRPr lang="en-US" sz="375">
              <a:solidFill>
                <a:schemeClr val="bg1"/>
              </a:solidFill>
            </a:endParaRPr>
          </a:p>
        </p:txBody>
      </p:sp>
      <p:sp>
        <p:nvSpPr>
          <p:cNvPr id="33" name="Rounded Rectangle 32">
            <a:extLst>
              <a:ext uri="{FF2B5EF4-FFF2-40B4-BE49-F238E27FC236}">
                <a16:creationId xmlns:a16="http://schemas.microsoft.com/office/drawing/2014/main" id="{23355CB8-33EA-2344-9D2F-FD6C81E06FC2}"/>
              </a:ext>
            </a:extLst>
          </p:cNvPr>
          <p:cNvSpPr/>
          <p:nvPr/>
        </p:nvSpPr>
        <p:spPr bwMode="auto">
          <a:xfrm>
            <a:off x="187404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5</a:t>
            </a:r>
            <a:endParaRPr lang="en-US" sz="375">
              <a:solidFill>
                <a:schemeClr val="bg1"/>
              </a:solidFill>
            </a:endParaRPr>
          </a:p>
        </p:txBody>
      </p:sp>
      <p:sp>
        <p:nvSpPr>
          <p:cNvPr id="34" name="AutoShape 4">
            <a:extLst>
              <a:ext uri="{FF2B5EF4-FFF2-40B4-BE49-F238E27FC236}">
                <a16:creationId xmlns:a16="http://schemas.microsoft.com/office/drawing/2014/main" id="{B1D40963-EC1B-E049-A09B-96D331A21F58}"/>
              </a:ext>
            </a:extLst>
          </p:cNvPr>
          <p:cNvSpPr>
            <a:spLocks noChangeArrowheads="1"/>
          </p:cNvSpPr>
          <p:nvPr/>
        </p:nvSpPr>
        <p:spPr bwMode="auto">
          <a:xfrm>
            <a:off x="598146" y="1516741"/>
            <a:ext cx="3207204" cy="745412"/>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a:r>
              <a:rPr lang="en-US" sz="750" dirty="0"/>
              <a:t>Kafka Cluster</a:t>
            </a:r>
          </a:p>
        </p:txBody>
      </p:sp>
      <p:sp>
        <p:nvSpPr>
          <p:cNvPr id="45" name="Rounded Rectangle 44">
            <a:extLst>
              <a:ext uri="{FF2B5EF4-FFF2-40B4-BE49-F238E27FC236}">
                <a16:creationId xmlns:a16="http://schemas.microsoft.com/office/drawing/2014/main" id="{034D0250-3CFC-6843-9DDB-30E02E9EBC18}"/>
              </a:ext>
            </a:extLst>
          </p:cNvPr>
          <p:cNvSpPr/>
          <p:nvPr/>
        </p:nvSpPr>
        <p:spPr>
          <a:xfrm>
            <a:off x="636690" y="2626945"/>
            <a:ext cx="994405" cy="292973"/>
          </a:xfrm>
          <a:prstGeom prst="roundRect">
            <a:avLst/>
          </a:prstGeom>
          <a:solidFill>
            <a:schemeClr val="tx2">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dirty="0">
                <a:solidFill>
                  <a:prstClr val="white"/>
                </a:solidFill>
                <a:latin typeface="Arial"/>
              </a:rPr>
              <a:t>Consumer</a:t>
            </a:r>
          </a:p>
        </p:txBody>
      </p:sp>
      <p:sp>
        <p:nvSpPr>
          <p:cNvPr id="46" name="AutoShape 4">
            <a:extLst>
              <a:ext uri="{FF2B5EF4-FFF2-40B4-BE49-F238E27FC236}">
                <a16:creationId xmlns:a16="http://schemas.microsoft.com/office/drawing/2014/main" id="{490EA60F-E5B8-2A4C-8350-F638E3310E3C}"/>
              </a:ext>
            </a:extLst>
          </p:cNvPr>
          <p:cNvSpPr>
            <a:spLocks noChangeArrowheads="1"/>
          </p:cNvSpPr>
          <p:nvPr/>
        </p:nvSpPr>
        <p:spPr bwMode="auto">
          <a:xfrm>
            <a:off x="2008858" y="2530237"/>
            <a:ext cx="1812650" cy="745412"/>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a:r>
              <a:rPr lang="en-US" sz="750" dirty="0"/>
              <a:t>Kafka Connect Cluster</a:t>
            </a:r>
          </a:p>
        </p:txBody>
      </p:sp>
      <p:sp>
        <p:nvSpPr>
          <p:cNvPr id="52" name="Cloud 51">
            <a:extLst>
              <a:ext uri="{FF2B5EF4-FFF2-40B4-BE49-F238E27FC236}">
                <a16:creationId xmlns:a16="http://schemas.microsoft.com/office/drawing/2014/main" id="{4695F1F6-1E1D-364B-B95A-5F6E3043E184}"/>
              </a:ext>
            </a:extLst>
          </p:cNvPr>
          <p:cNvSpPr/>
          <p:nvPr/>
        </p:nvSpPr>
        <p:spPr>
          <a:xfrm rot="16200000">
            <a:off x="3800806" y="2418013"/>
            <a:ext cx="1442045" cy="393701"/>
          </a:xfrm>
          <a:prstGeom prst="cloud">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pic>
        <p:nvPicPr>
          <p:cNvPr id="37" name="Picture 36">
            <a:extLst>
              <a:ext uri="{FF2B5EF4-FFF2-40B4-BE49-F238E27FC236}">
                <a16:creationId xmlns:a16="http://schemas.microsoft.com/office/drawing/2014/main" id="{6D8F6862-7739-D946-A521-B5976D86EED8}"/>
              </a:ext>
            </a:extLst>
          </p:cNvPr>
          <p:cNvPicPr>
            <a:picLocks noChangeAspect="1"/>
          </p:cNvPicPr>
          <p:nvPr/>
        </p:nvPicPr>
        <p:blipFill>
          <a:blip r:embed="rId2"/>
          <a:stretch>
            <a:fillRect/>
          </a:stretch>
        </p:blipFill>
        <p:spPr>
          <a:xfrm>
            <a:off x="1956920" y="2941013"/>
            <a:ext cx="376238" cy="371475"/>
          </a:xfrm>
          <a:prstGeom prst="rect">
            <a:avLst/>
          </a:prstGeom>
        </p:spPr>
      </p:pic>
      <p:sp>
        <p:nvSpPr>
          <p:cNvPr id="38" name="Rounded Rectangle 37">
            <a:extLst>
              <a:ext uri="{FF2B5EF4-FFF2-40B4-BE49-F238E27FC236}">
                <a16:creationId xmlns:a16="http://schemas.microsoft.com/office/drawing/2014/main" id="{B8888133-CCF3-0944-9B5C-B88A02187A65}"/>
              </a:ext>
            </a:extLst>
          </p:cNvPr>
          <p:cNvSpPr/>
          <p:nvPr/>
        </p:nvSpPr>
        <p:spPr>
          <a:xfrm>
            <a:off x="2463609" y="2672578"/>
            <a:ext cx="994405" cy="292973"/>
          </a:xfrm>
          <a:prstGeom prst="roundRect">
            <a:avLst/>
          </a:prstGeom>
          <a:solidFill>
            <a:srgbClr val="7030A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a:solidFill>
                  <a:prstClr val="white"/>
                </a:solidFill>
                <a:latin typeface="Arial"/>
              </a:rPr>
              <a:t>Mirror Maker 2.0</a:t>
            </a:r>
          </a:p>
        </p:txBody>
      </p:sp>
      <p:sp>
        <p:nvSpPr>
          <p:cNvPr id="7" name="TextBox 6">
            <a:extLst>
              <a:ext uri="{FF2B5EF4-FFF2-40B4-BE49-F238E27FC236}">
                <a16:creationId xmlns:a16="http://schemas.microsoft.com/office/drawing/2014/main" id="{9C49EA51-B835-094C-91A0-D088AFF81C4B}"/>
              </a:ext>
            </a:extLst>
          </p:cNvPr>
          <p:cNvSpPr txBox="1"/>
          <p:nvPr/>
        </p:nvSpPr>
        <p:spPr>
          <a:xfrm>
            <a:off x="3263370" y="1476355"/>
            <a:ext cx="577402" cy="276999"/>
          </a:xfrm>
          <a:prstGeom prst="rect">
            <a:avLst/>
          </a:prstGeom>
          <a:noFill/>
        </p:spPr>
        <p:txBody>
          <a:bodyPr wrap="none" rtlCol="0">
            <a:spAutoFit/>
          </a:bodyPr>
          <a:lstStyle/>
          <a:p>
            <a:r>
              <a:rPr lang="en-US" sz="1200" dirty="0"/>
              <a:t>target</a:t>
            </a:r>
          </a:p>
        </p:txBody>
      </p:sp>
      <p:sp>
        <p:nvSpPr>
          <p:cNvPr id="39" name="TextBox 38">
            <a:extLst>
              <a:ext uri="{FF2B5EF4-FFF2-40B4-BE49-F238E27FC236}">
                <a16:creationId xmlns:a16="http://schemas.microsoft.com/office/drawing/2014/main" id="{E43F178F-4B90-3F45-964F-1FF716720D0E}"/>
              </a:ext>
            </a:extLst>
          </p:cNvPr>
          <p:cNvSpPr txBox="1"/>
          <p:nvPr/>
        </p:nvSpPr>
        <p:spPr>
          <a:xfrm>
            <a:off x="7050077" y="2011888"/>
            <a:ext cx="644728" cy="276999"/>
          </a:xfrm>
          <a:prstGeom prst="rect">
            <a:avLst/>
          </a:prstGeom>
          <a:noFill/>
        </p:spPr>
        <p:txBody>
          <a:bodyPr wrap="none" rtlCol="0">
            <a:spAutoFit/>
          </a:bodyPr>
          <a:lstStyle/>
          <a:p>
            <a:r>
              <a:rPr lang="en-US" sz="1200" dirty="0"/>
              <a:t>source</a:t>
            </a:r>
          </a:p>
        </p:txBody>
      </p:sp>
      <p:cxnSp>
        <p:nvCxnSpPr>
          <p:cNvPr id="21" name="Elbow Connector 20">
            <a:extLst>
              <a:ext uri="{FF2B5EF4-FFF2-40B4-BE49-F238E27FC236}">
                <a16:creationId xmlns:a16="http://schemas.microsoft.com/office/drawing/2014/main" id="{1FA5726D-2767-B849-85A3-7CAA002588F7}"/>
              </a:ext>
            </a:extLst>
          </p:cNvPr>
          <p:cNvCxnSpPr>
            <a:cxnSpLocks/>
            <a:stCxn id="11" idx="0"/>
            <a:endCxn id="38" idx="3"/>
          </p:cNvCxnSpPr>
          <p:nvPr/>
        </p:nvCxnSpPr>
        <p:spPr>
          <a:xfrm rot="16200000" flipH="1" flipV="1">
            <a:off x="4151319" y="941274"/>
            <a:ext cx="1184485" cy="2571095"/>
          </a:xfrm>
          <a:prstGeom prst="bentConnector4">
            <a:avLst>
              <a:gd name="adj1" fmla="val -20323"/>
              <a:gd name="adj2" fmla="val 58618"/>
            </a:avLst>
          </a:prstGeom>
          <a:ln w="15875">
            <a:solidFill>
              <a:srgbClr val="7030A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53" name="Elbow Connector 52">
            <a:extLst>
              <a:ext uri="{FF2B5EF4-FFF2-40B4-BE49-F238E27FC236}">
                <a16:creationId xmlns:a16="http://schemas.microsoft.com/office/drawing/2014/main" id="{0DC1C79B-85E9-B246-88E9-908878ECC75B}"/>
              </a:ext>
            </a:extLst>
          </p:cNvPr>
          <p:cNvCxnSpPr>
            <a:cxnSpLocks/>
            <a:stCxn id="38" idx="1"/>
            <a:endCxn id="33" idx="2"/>
          </p:cNvCxnSpPr>
          <p:nvPr/>
        </p:nvCxnSpPr>
        <p:spPr>
          <a:xfrm rot="10800000">
            <a:off x="1943108" y="2046570"/>
            <a:ext cx="520502" cy="772494"/>
          </a:xfrm>
          <a:prstGeom prst="bentConnector2">
            <a:avLst/>
          </a:prstGeom>
          <a:ln w="15875">
            <a:solidFill>
              <a:srgbClr val="7030A0"/>
            </a:solidFill>
            <a:tailEnd type="triangle"/>
          </a:ln>
          <a:effectLst/>
        </p:spPr>
        <p:style>
          <a:lnRef idx="2">
            <a:schemeClr val="accent1"/>
          </a:lnRef>
          <a:fillRef idx="0">
            <a:schemeClr val="accent1"/>
          </a:fillRef>
          <a:effectRef idx="1">
            <a:schemeClr val="accent1"/>
          </a:effectRef>
          <a:fontRef idx="minor">
            <a:schemeClr val="tx1"/>
          </a:fontRef>
        </p:style>
      </p:cxnSp>
      <p:sp>
        <p:nvSpPr>
          <p:cNvPr id="49" name="Rounded Rectangle 48">
            <a:extLst>
              <a:ext uri="{FF2B5EF4-FFF2-40B4-BE49-F238E27FC236}">
                <a16:creationId xmlns:a16="http://schemas.microsoft.com/office/drawing/2014/main" id="{0B0F9AEA-B6CC-084B-A827-8EC8E3F6D6A5}"/>
              </a:ext>
            </a:extLst>
          </p:cNvPr>
          <p:cNvSpPr/>
          <p:nvPr/>
        </p:nvSpPr>
        <p:spPr>
          <a:xfrm>
            <a:off x="6525686" y="2970111"/>
            <a:ext cx="1218911" cy="371475"/>
          </a:xfrm>
          <a:prstGeom prst="roundRect">
            <a:avLst/>
          </a:prstGeom>
          <a:solidFill>
            <a:srgbClr val="00B05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dirty="0">
                <a:solidFill>
                  <a:prstClr val="white"/>
                </a:solidFill>
                <a:latin typeface="Arial"/>
              </a:rPr>
              <a:t>Producer</a:t>
            </a:r>
          </a:p>
        </p:txBody>
      </p:sp>
      <p:cxnSp>
        <p:nvCxnSpPr>
          <p:cNvPr id="22" name="Elbow Connector 21">
            <a:extLst>
              <a:ext uri="{FF2B5EF4-FFF2-40B4-BE49-F238E27FC236}">
                <a16:creationId xmlns:a16="http://schemas.microsoft.com/office/drawing/2014/main" id="{44F8EE2A-5BE0-E545-925C-5D70891B4DA5}"/>
              </a:ext>
            </a:extLst>
          </p:cNvPr>
          <p:cNvCxnSpPr>
            <a:stCxn id="32" idx="2"/>
            <a:endCxn id="45" idx="0"/>
          </p:cNvCxnSpPr>
          <p:nvPr/>
        </p:nvCxnSpPr>
        <p:spPr>
          <a:xfrm rot="5400000">
            <a:off x="1183401" y="1997061"/>
            <a:ext cx="580375" cy="679392"/>
          </a:xfrm>
          <a:prstGeom prst="bentConnector3">
            <a:avLst/>
          </a:prstGeom>
          <a:ln>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4" name="Elbow Connector 23">
            <a:extLst>
              <a:ext uri="{FF2B5EF4-FFF2-40B4-BE49-F238E27FC236}">
                <a16:creationId xmlns:a16="http://schemas.microsoft.com/office/drawing/2014/main" id="{C6D643C2-3EE4-B147-B10E-BCE4D3790797}"/>
              </a:ext>
            </a:extLst>
          </p:cNvPr>
          <p:cNvCxnSpPr>
            <a:cxnSpLocks/>
            <a:stCxn id="49" idx="0"/>
            <a:endCxn id="13" idx="2"/>
          </p:cNvCxnSpPr>
          <p:nvPr/>
        </p:nvCxnSpPr>
        <p:spPr>
          <a:xfrm rot="16200000" flipV="1">
            <a:off x="6254073" y="2089041"/>
            <a:ext cx="924056" cy="838083"/>
          </a:xfrm>
          <a:prstGeom prst="bentConnector3">
            <a:avLst>
              <a:gd name="adj1" fmla="val 50000"/>
            </a:avLst>
          </a:prstGeom>
          <a:ln>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36" name="Oval 35">
            <a:extLst>
              <a:ext uri="{FF2B5EF4-FFF2-40B4-BE49-F238E27FC236}">
                <a16:creationId xmlns:a16="http://schemas.microsoft.com/office/drawing/2014/main" id="{94F4997F-6F2C-BF48-BA63-5430E040A88D}"/>
              </a:ext>
            </a:extLst>
          </p:cNvPr>
          <p:cNvSpPr/>
          <p:nvPr/>
        </p:nvSpPr>
        <p:spPr>
          <a:xfrm>
            <a:off x="3419619" y="2422837"/>
            <a:ext cx="322730" cy="308102"/>
          </a:xfrm>
          <a:prstGeom prst="ellipse">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13" dirty="0"/>
              <a:t>1</a:t>
            </a:r>
          </a:p>
        </p:txBody>
      </p:sp>
      <p:sp>
        <p:nvSpPr>
          <p:cNvPr id="68" name="Oval 67">
            <a:extLst>
              <a:ext uri="{FF2B5EF4-FFF2-40B4-BE49-F238E27FC236}">
                <a16:creationId xmlns:a16="http://schemas.microsoft.com/office/drawing/2014/main" id="{A8CECD8E-6C3B-D34E-8F6D-8ADB376443E9}"/>
              </a:ext>
            </a:extLst>
          </p:cNvPr>
          <p:cNvSpPr/>
          <p:nvPr/>
        </p:nvSpPr>
        <p:spPr>
          <a:xfrm>
            <a:off x="6317439" y="2990978"/>
            <a:ext cx="322730" cy="308102"/>
          </a:xfrm>
          <a:prstGeom prst="ellipse">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13" dirty="0"/>
              <a:t>2</a:t>
            </a:r>
          </a:p>
        </p:txBody>
      </p:sp>
      <p:sp>
        <p:nvSpPr>
          <p:cNvPr id="69" name="Oval 68">
            <a:extLst>
              <a:ext uri="{FF2B5EF4-FFF2-40B4-BE49-F238E27FC236}">
                <a16:creationId xmlns:a16="http://schemas.microsoft.com/office/drawing/2014/main" id="{B943FE36-C19E-8A4F-8D1E-178093750F9B}"/>
              </a:ext>
            </a:extLst>
          </p:cNvPr>
          <p:cNvSpPr/>
          <p:nvPr/>
        </p:nvSpPr>
        <p:spPr>
          <a:xfrm>
            <a:off x="434662" y="2836927"/>
            <a:ext cx="322730" cy="308102"/>
          </a:xfrm>
          <a:prstGeom prst="ellipse">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13" dirty="0"/>
              <a:t>3</a:t>
            </a:r>
          </a:p>
        </p:txBody>
      </p:sp>
      <p:sp>
        <p:nvSpPr>
          <p:cNvPr id="17" name="TextBox 16">
            <a:extLst>
              <a:ext uri="{FF2B5EF4-FFF2-40B4-BE49-F238E27FC236}">
                <a16:creationId xmlns:a16="http://schemas.microsoft.com/office/drawing/2014/main" id="{1A0874EA-0F31-A94D-A496-B7D42FBB31A3}"/>
              </a:ext>
            </a:extLst>
          </p:cNvPr>
          <p:cNvSpPr txBox="1"/>
          <p:nvPr/>
        </p:nvSpPr>
        <p:spPr>
          <a:xfrm>
            <a:off x="6369341" y="1637937"/>
            <a:ext cx="482824" cy="207749"/>
          </a:xfrm>
          <a:prstGeom prst="rect">
            <a:avLst/>
          </a:prstGeom>
          <a:noFill/>
        </p:spPr>
        <p:txBody>
          <a:bodyPr wrap="none" rtlCol="0">
            <a:spAutoFit/>
          </a:bodyPr>
          <a:lstStyle/>
          <a:p>
            <a:r>
              <a:rPr lang="en-US" sz="750" b="1" dirty="0"/>
              <a:t>orders</a:t>
            </a:r>
          </a:p>
        </p:txBody>
      </p:sp>
      <p:sp>
        <p:nvSpPr>
          <p:cNvPr id="44" name="TextBox 43">
            <a:extLst>
              <a:ext uri="{FF2B5EF4-FFF2-40B4-BE49-F238E27FC236}">
                <a16:creationId xmlns:a16="http://schemas.microsoft.com/office/drawing/2014/main" id="{E60BBBCD-AD4E-A94D-A062-4C15C724E8D6}"/>
              </a:ext>
            </a:extLst>
          </p:cNvPr>
          <p:cNvSpPr txBox="1"/>
          <p:nvPr/>
        </p:nvSpPr>
        <p:spPr>
          <a:xfrm>
            <a:off x="2007036" y="1655652"/>
            <a:ext cx="824265" cy="207749"/>
          </a:xfrm>
          <a:prstGeom prst="rect">
            <a:avLst/>
          </a:prstGeom>
          <a:noFill/>
        </p:spPr>
        <p:txBody>
          <a:bodyPr wrap="none" rtlCol="0">
            <a:spAutoFit/>
          </a:bodyPr>
          <a:lstStyle/>
          <a:p>
            <a:r>
              <a:rPr lang="en-US" sz="750" b="1" dirty="0"/>
              <a:t>source.orders</a:t>
            </a:r>
          </a:p>
        </p:txBody>
      </p:sp>
      <p:pic>
        <p:nvPicPr>
          <p:cNvPr id="41" name="Picture 40">
            <a:extLst>
              <a:ext uri="{FF2B5EF4-FFF2-40B4-BE49-F238E27FC236}">
                <a16:creationId xmlns:a16="http://schemas.microsoft.com/office/drawing/2014/main" id="{56C25C81-9BFA-624C-9CA8-B1ED9F6886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45417" y="1503235"/>
            <a:ext cx="191007" cy="252252"/>
          </a:xfrm>
          <a:prstGeom prst="rect">
            <a:avLst/>
          </a:prstGeom>
        </p:spPr>
      </p:pic>
      <p:pic>
        <p:nvPicPr>
          <p:cNvPr id="42" name="Picture 41">
            <a:extLst>
              <a:ext uri="{FF2B5EF4-FFF2-40B4-BE49-F238E27FC236}">
                <a16:creationId xmlns:a16="http://schemas.microsoft.com/office/drawing/2014/main" id="{68211D15-A32F-8943-9E1A-48A59F5DFCD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2701" y="1536885"/>
            <a:ext cx="191007" cy="252252"/>
          </a:xfrm>
          <a:prstGeom prst="rect">
            <a:avLst/>
          </a:prstGeom>
        </p:spPr>
      </p:pic>
      <p:pic>
        <p:nvPicPr>
          <p:cNvPr id="43" name="Picture 42">
            <a:extLst>
              <a:ext uri="{FF2B5EF4-FFF2-40B4-BE49-F238E27FC236}">
                <a16:creationId xmlns:a16="http://schemas.microsoft.com/office/drawing/2014/main" id="{17C8EA92-3D3A-6646-A77F-C2E199089CD1}"/>
              </a:ext>
            </a:extLst>
          </p:cNvPr>
          <p:cNvPicPr>
            <a:picLocks noChangeAspect="1"/>
          </p:cNvPicPr>
          <p:nvPr/>
        </p:nvPicPr>
        <p:blipFill>
          <a:blip r:embed="rId4"/>
          <a:stretch>
            <a:fillRect/>
          </a:stretch>
        </p:blipFill>
        <p:spPr>
          <a:xfrm>
            <a:off x="356381" y="3625830"/>
            <a:ext cx="261023" cy="238649"/>
          </a:xfrm>
          <a:prstGeom prst="rect">
            <a:avLst/>
          </a:prstGeom>
        </p:spPr>
      </p:pic>
      <p:sp>
        <p:nvSpPr>
          <p:cNvPr id="47" name="AutoShape 4">
            <a:extLst>
              <a:ext uri="{FF2B5EF4-FFF2-40B4-BE49-F238E27FC236}">
                <a16:creationId xmlns:a16="http://schemas.microsoft.com/office/drawing/2014/main" id="{A00EABA6-52E6-B747-BCD6-7A397FE9059C}"/>
              </a:ext>
            </a:extLst>
          </p:cNvPr>
          <p:cNvSpPr>
            <a:spLocks noChangeArrowheads="1"/>
          </p:cNvSpPr>
          <p:nvPr/>
        </p:nvSpPr>
        <p:spPr bwMode="auto">
          <a:xfrm>
            <a:off x="4945416" y="2790647"/>
            <a:ext cx="3333325" cy="814403"/>
          </a:xfrm>
          <a:prstGeom prst="roundRect">
            <a:avLst>
              <a:gd name="adj" fmla="val 3325"/>
            </a:avLst>
          </a:prstGeom>
          <a:noFill/>
          <a:ln w="12700">
            <a:solidFill>
              <a:schemeClr val="accent3"/>
            </a:solidFill>
            <a:prstDash val="dash"/>
            <a:round/>
            <a:headEnd/>
            <a:tailEnd/>
          </a:ln>
        </p:spPr>
        <p:txBody>
          <a:bodyPr lIns="0" tIns="0" rIns="0" bIns="0" anchor="b" anchorCtr="1"/>
          <a:lstStyle/>
          <a:p>
            <a:pPr algn="ctr"/>
            <a:r>
              <a:rPr lang="en-US" sz="750" dirty="0" err="1"/>
              <a:t>Openshifr</a:t>
            </a:r>
            <a:r>
              <a:rPr lang="en-US" sz="750" dirty="0"/>
              <a:t> on Kubernetes Service</a:t>
            </a:r>
          </a:p>
        </p:txBody>
      </p:sp>
      <p:pic>
        <p:nvPicPr>
          <p:cNvPr id="48" name="Picture 47">
            <a:extLst>
              <a:ext uri="{FF2B5EF4-FFF2-40B4-BE49-F238E27FC236}">
                <a16:creationId xmlns:a16="http://schemas.microsoft.com/office/drawing/2014/main" id="{D9A1D566-7274-254B-B86D-75F32B5130BE}"/>
              </a:ext>
            </a:extLst>
          </p:cNvPr>
          <p:cNvPicPr>
            <a:picLocks noChangeAspect="1"/>
          </p:cNvPicPr>
          <p:nvPr/>
        </p:nvPicPr>
        <p:blipFill>
          <a:blip r:embed="rId4"/>
          <a:stretch>
            <a:fillRect/>
          </a:stretch>
        </p:blipFill>
        <p:spPr>
          <a:xfrm>
            <a:off x="4938273" y="3386344"/>
            <a:ext cx="261023" cy="238649"/>
          </a:xfrm>
          <a:prstGeom prst="rect">
            <a:avLst/>
          </a:prstGeom>
        </p:spPr>
      </p:pic>
      <p:pic>
        <p:nvPicPr>
          <p:cNvPr id="50" name="Picture 49" descr="A picture containing sign, clock&#10;&#10;Description automatically generated">
            <a:extLst>
              <a:ext uri="{FF2B5EF4-FFF2-40B4-BE49-F238E27FC236}">
                <a16:creationId xmlns:a16="http://schemas.microsoft.com/office/drawing/2014/main" id="{18D36C91-09E9-144D-BA4D-78F0917B3606}"/>
              </a:ext>
            </a:extLst>
          </p:cNvPr>
          <p:cNvPicPr>
            <a:picLocks noChangeAspect="1"/>
          </p:cNvPicPr>
          <p:nvPr/>
        </p:nvPicPr>
        <p:blipFill>
          <a:blip r:embed="rId5"/>
          <a:stretch>
            <a:fillRect/>
          </a:stretch>
        </p:blipFill>
        <p:spPr>
          <a:xfrm>
            <a:off x="8002594" y="1071776"/>
            <a:ext cx="397442" cy="351885"/>
          </a:xfrm>
          <a:prstGeom prst="rect">
            <a:avLst/>
          </a:prstGeom>
        </p:spPr>
      </p:pic>
    </p:spTree>
    <p:extLst>
      <p:ext uri="{BB962C8B-B14F-4D97-AF65-F5344CB8AC3E}">
        <p14:creationId xmlns:p14="http://schemas.microsoft.com/office/powerpoint/2010/main" val="27762879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0824B-9D29-3747-BFBA-533EF2DF6980}"/>
              </a:ext>
            </a:extLst>
          </p:cNvPr>
          <p:cNvSpPr>
            <a:spLocks noGrp="1"/>
          </p:cNvSpPr>
          <p:nvPr>
            <p:ph type="title"/>
          </p:nvPr>
        </p:nvSpPr>
        <p:spPr/>
        <p:txBody>
          <a:bodyPr/>
          <a:lstStyle/>
          <a:p>
            <a:r>
              <a:rPr lang="en-US" dirty="0"/>
              <a:t>Performance Test</a:t>
            </a:r>
          </a:p>
        </p:txBody>
      </p:sp>
      <p:sp>
        <p:nvSpPr>
          <p:cNvPr id="4" name="Slide Number Placeholder 3">
            <a:extLst>
              <a:ext uri="{FF2B5EF4-FFF2-40B4-BE49-F238E27FC236}">
                <a16:creationId xmlns:a16="http://schemas.microsoft.com/office/drawing/2014/main" id="{223BEDBE-0C1E-504D-8318-92C91D8D607F}"/>
              </a:ext>
            </a:extLst>
          </p:cNvPr>
          <p:cNvSpPr>
            <a:spLocks noGrp="1"/>
          </p:cNvSpPr>
          <p:nvPr>
            <p:ph type="sldNum" sz="quarter" idx="12"/>
          </p:nvPr>
        </p:nvSpPr>
        <p:spPr>
          <a:xfrm>
            <a:off x="11383211" y="6441552"/>
            <a:ext cx="533845" cy="365125"/>
          </a:xfrm>
          <a:prstGeom prst="rect">
            <a:avLst/>
          </a:prstGeom>
        </p:spPr>
        <p:txBody>
          <a:bodyPr vert="horz" lIns="91440" tIns="45720" rIns="91440" bIns="45720" rtlCol="0" anchor="ctr"/>
          <a:lstStyle>
            <a:defPPr>
              <a:defRPr lang="en-US"/>
            </a:defPPr>
            <a:lvl1pPr algn="r" rtl="0" eaLnBrk="0" fontAlgn="base" hangingPunct="0">
              <a:spcBef>
                <a:spcPct val="0"/>
              </a:spcBef>
              <a:spcAft>
                <a:spcPct val="0"/>
              </a:spcAft>
              <a:defRPr sz="1200" kern="1200">
                <a:solidFill>
                  <a:schemeClr val="tx1"/>
                </a:solidFill>
                <a:latin typeface="Arial" panose="020B0604020202020204" pitchFamily="34" charset="0"/>
                <a:ea typeface="+mn-ea"/>
                <a:cs typeface="Arial" panose="020B0604020202020204" pitchFamily="34" charset="0"/>
              </a:defRPr>
            </a:lvl1pPr>
            <a:lvl2pPr marL="457071"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15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226"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301"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5382" algn="l" defTabSz="91415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2450" algn="l" defTabSz="91415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199520" algn="l" defTabSz="91415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6591" algn="l" defTabSz="91415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fld id="{E9549862-13E2-C34D-815E-8545BD36FC59}" type="slidenum">
              <a:rPr lang="en-US" smtClean="0">
                <a:solidFill>
                  <a:srgbClr val="6D7777"/>
                </a:solidFill>
              </a:rPr>
              <a:pPr/>
              <a:t>11</a:t>
            </a:fld>
            <a:endParaRPr lang="en-US">
              <a:solidFill>
                <a:srgbClr val="6D7777"/>
              </a:solidFill>
            </a:endParaRPr>
          </a:p>
        </p:txBody>
      </p:sp>
      <p:sp>
        <p:nvSpPr>
          <p:cNvPr id="5" name="Rectangle 4">
            <a:extLst>
              <a:ext uri="{FF2B5EF4-FFF2-40B4-BE49-F238E27FC236}">
                <a16:creationId xmlns:a16="http://schemas.microsoft.com/office/drawing/2014/main" id="{A0F8AA87-8AA4-D045-B050-ED7AC92CDFC1}"/>
              </a:ext>
            </a:extLst>
          </p:cNvPr>
          <p:cNvSpPr/>
          <p:nvPr/>
        </p:nvSpPr>
        <p:spPr>
          <a:xfrm>
            <a:off x="298411" y="1073443"/>
            <a:ext cx="4008458" cy="2996614"/>
          </a:xfrm>
          <a:prstGeom prst="rect">
            <a:avLst/>
          </a:prstGeom>
          <a:noFill/>
          <a:ln>
            <a:solidFill>
              <a:srgbClr val="0000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b="1">
                <a:solidFill>
                  <a:srgbClr val="0000FF"/>
                </a:solidFill>
                <a:latin typeface="Arial"/>
              </a:rPr>
              <a:t>On-Premise Environment</a:t>
            </a:r>
          </a:p>
        </p:txBody>
      </p:sp>
      <p:sp>
        <p:nvSpPr>
          <p:cNvPr id="6" name="Rectangle 5">
            <a:extLst>
              <a:ext uri="{FF2B5EF4-FFF2-40B4-BE49-F238E27FC236}">
                <a16:creationId xmlns:a16="http://schemas.microsoft.com/office/drawing/2014/main" id="{90B1E0CB-CD1E-D14F-9238-763E6AF8FC20}"/>
              </a:ext>
            </a:extLst>
          </p:cNvPr>
          <p:cNvSpPr/>
          <p:nvPr/>
        </p:nvSpPr>
        <p:spPr>
          <a:xfrm>
            <a:off x="4710303" y="1073443"/>
            <a:ext cx="3747898" cy="2996614"/>
          </a:xfrm>
          <a:prstGeom prst="rect">
            <a:avLst/>
          </a:prstGeom>
          <a:noFill/>
          <a:ln>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b="1">
                <a:solidFill>
                  <a:srgbClr val="00B050"/>
                </a:solidFill>
                <a:latin typeface="Arial"/>
              </a:rPr>
              <a:t>IBM Cloud</a:t>
            </a:r>
          </a:p>
        </p:txBody>
      </p:sp>
      <p:sp>
        <p:nvSpPr>
          <p:cNvPr id="8" name="Rounded Rectangle 7">
            <a:extLst>
              <a:ext uri="{FF2B5EF4-FFF2-40B4-BE49-F238E27FC236}">
                <a16:creationId xmlns:a16="http://schemas.microsoft.com/office/drawing/2014/main" id="{AF5BE487-0468-A243-9C73-9209F84D654B}"/>
              </a:ext>
            </a:extLst>
          </p:cNvPr>
          <p:cNvSpPr/>
          <p:nvPr/>
        </p:nvSpPr>
        <p:spPr bwMode="auto">
          <a:xfrm>
            <a:off x="5547599" y="1634579"/>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0</a:t>
            </a:r>
            <a:endParaRPr lang="en-US" sz="375">
              <a:solidFill>
                <a:schemeClr val="bg1"/>
              </a:solidFill>
            </a:endParaRPr>
          </a:p>
        </p:txBody>
      </p:sp>
      <p:sp>
        <p:nvSpPr>
          <p:cNvPr id="9" name="Rounded Rectangle 8">
            <a:extLst>
              <a:ext uri="{FF2B5EF4-FFF2-40B4-BE49-F238E27FC236}">
                <a16:creationId xmlns:a16="http://schemas.microsoft.com/office/drawing/2014/main" id="{D5E58477-E1E3-594C-AF48-F4CA8530EABE}"/>
              </a:ext>
            </a:extLst>
          </p:cNvPr>
          <p:cNvSpPr/>
          <p:nvPr/>
        </p:nvSpPr>
        <p:spPr bwMode="auto">
          <a:xfrm>
            <a:off x="5684757" y="1634579"/>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1</a:t>
            </a:r>
            <a:endParaRPr lang="en-US" sz="375">
              <a:solidFill>
                <a:schemeClr val="bg1"/>
              </a:solidFill>
            </a:endParaRPr>
          </a:p>
        </p:txBody>
      </p:sp>
      <p:sp>
        <p:nvSpPr>
          <p:cNvPr id="10" name="Rounded Rectangle 9">
            <a:extLst>
              <a:ext uri="{FF2B5EF4-FFF2-40B4-BE49-F238E27FC236}">
                <a16:creationId xmlns:a16="http://schemas.microsoft.com/office/drawing/2014/main" id="{F7310BC1-71B2-BD47-95DA-A5A9F09D389B}"/>
              </a:ext>
            </a:extLst>
          </p:cNvPr>
          <p:cNvSpPr/>
          <p:nvPr/>
        </p:nvSpPr>
        <p:spPr bwMode="auto">
          <a:xfrm>
            <a:off x="5822886" y="1634579"/>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2</a:t>
            </a:r>
            <a:endParaRPr lang="en-US" sz="375">
              <a:solidFill>
                <a:schemeClr val="bg1"/>
              </a:solidFill>
            </a:endParaRPr>
          </a:p>
        </p:txBody>
      </p:sp>
      <p:sp>
        <p:nvSpPr>
          <p:cNvPr id="11" name="Rounded Rectangle 10">
            <a:extLst>
              <a:ext uri="{FF2B5EF4-FFF2-40B4-BE49-F238E27FC236}">
                <a16:creationId xmlns:a16="http://schemas.microsoft.com/office/drawing/2014/main" id="{B6291CC4-0B45-D044-90E7-3543E7A968CF}"/>
              </a:ext>
            </a:extLst>
          </p:cNvPr>
          <p:cNvSpPr/>
          <p:nvPr/>
        </p:nvSpPr>
        <p:spPr bwMode="auto">
          <a:xfrm>
            <a:off x="5960044" y="1634579"/>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3</a:t>
            </a:r>
            <a:endParaRPr lang="en-US" sz="375">
              <a:solidFill>
                <a:schemeClr val="bg1"/>
              </a:solidFill>
            </a:endParaRPr>
          </a:p>
        </p:txBody>
      </p:sp>
      <p:sp>
        <p:nvSpPr>
          <p:cNvPr id="12" name="Rounded Rectangle 11">
            <a:extLst>
              <a:ext uri="{FF2B5EF4-FFF2-40B4-BE49-F238E27FC236}">
                <a16:creationId xmlns:a16="http://schemas.microsoft.com/office/drawing/2014/main" id="{94EF47BB-26F6-B343-B071-171636EE579D}"/>
              </a:ext>
            </a:extLst>
          </p:cNvPr>
          <p:cNvSpPr/>
          <p:nvPr/>
        </p:nvSpPr>
        <p:spPr bwMode="auto">
          <a:xfrm>
            <a:off x="6098172" y="1634579"/>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4</a:t>
            </a:r>
            <a:endParaRPr lang="en-US" sz="375">
              <a:solidFill>
                <a:schemeClr val="bg1"/>
              </a:solidFill>
            </a:endParaRPr>
          </a:p>
        </p:txBody>
      </p:sp>
      <p:sp>
        <p:nvSpPr>
          <p:cNvPr id="13" name="Rounded Rectangle 12">
            <a:extLst>
              <a:ext uri="{FF2B5EF4-FFF2-40B4-BE49-F238E27FC236}">
                <a16:creationId xmlns:a16="http://schemas.microsoft.com/office/drawing/2014/main" id="{00BCA8E7-112B-094B-8994-52A4B5E872FB}"/>
              </a:ext>
            </a:extLst>
          </p:cNvPr>
          <p:cNvSpPr/>
          <p:nvPr/>
        </p:nvSpPr>
        <p:spPr bwMode="auto">
          <a:xfrm>
            <a:off x="6227995" y="1634579"/>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5</a:t>
            </a:r>
            <a:endParaRPr lang="en-US" sz="375">
              <a:solidFill>
                <a:schemeClr val="bg1"/>
              </a:solidFill>
            </a:endParaRPr>
          </a:p>
        </p:txBody>
      </p:sp>
      <p:sp>
        <p:nvSpPr>
          <p:cNvPr id="14" name="AutoShape 4">
            <a:extLst>
              <a:ext uri="{FF2B5EF4-FFF2-40B4-BE49-F238E27FC236}">
                <a16:creationId xmlns:a16="http://schemas.microsoft.com/office/drawing/2014/main" id="{419F5FD2-9DE2-F445-A68B-0CAD344E39B6}"/>
              </a:ext>
            </a:extLst>
          </p:cNvPr>
          <p:cNvSpPr>
            <a:spLocks noChangeArrowheads="1"/>
          </p:cNvSpPr>
          <p:nvPr/>
        </p:nvSpPr>
        <p:spPr bwMode="auto">
          <a:xfrm>
            <a:off x="4935506" y="1499732"/>
            <a:ext cx="3333325" cy="745927"/>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a:r>
              <a:rPr lang="en-US" sz="750" dirty="0"/>
              <a:t>Event Streams Cluster</a:t>
            </a:r>
          </a:p>
        </p:txBody>
      </p:sp>
      <p:sp>
        <p:nvSpPr>
          <p:cNvPr id="18" name="AutoShape 4">
            <a:extLst>
              <a:ext uri="{FF2B5EF4-FFF2-40B4-BE49-F238E27FC236}">
                <a16:creationId xmlns:a16="http://schemas.microsoft.com/office/drawing/2014/main" id="{211CB3E3-B829-2C4F-A3D6-B13BE7F48F22}"/>
              </a:ext>
            </a:extLst>
          </p:cNvPr>
          <p:cNvSpPr>
            <a:spLocks noChangeArrowheads="1"/>
          </p:cNvSpPr>
          <p:nvPr/>
        </p:nvSpPr>
        <p:spPr bwMode="auto">
          <a:xfrm>
            <a:off x="411972" y="1363612"/>
            <a:ext cx="3611870" cy="2482247"/>
          </a:xfrm>
          <a:prstGeom prst="roundRect">
            <a:avLst>
              <a:gd name="adj" fmla="val 3325"/>
            </a:avLst>
          </a:prstGeom>
          <a:noFill/>
          <a:ln w="12700">
            <a:solidFill>
              <a:schemeClr val="accent3"/>
            </a:solidFill>
            <a:prstDash val="dash"/>
            <a:round/>
            <a:headEnd/>
            <a:tailEnd/>
          </a:ln>
        </p:spPr>
        <p:txBody>
          <a:bodyPr lIns="0" tIns="0" rIns="0" bIns="0" anchor="b" anchorCtr="1"/>
          <a:lstStyle/>
          <a:p>
            <a:pPr algn="ctr"/>
            <a:endParaRPr lang="en-US" sz="750"/>
          </a:p>
        </p:txBody>
      </p:sp>
      <p:sp>
        <p:nvSpPr>
          <p:cNvPr id="28" name="Rounded Rectangle 27">
            <a:extLst>
              <a:ext uri="{FF2B5EF4-FFF2-40B4-BE49-F238E27FC236}">
                <a16:creationId xmlns:a16="http://schemas.microsoft.com/office/drawing/2014/main" id="{058E4018-54EF-C241-A10F-9BB485461EFF}"/>
              </a:ext>
            </a:extLst>
          </p:cNvPr>
          <p:cNvSpPr/>
          <p:nvPr/>
        </p:nvSpPr>
        <p:spPr bwMode="auto">
          <a:xfrm>
            <a:off x="1193647"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0</a:t>
            </a:r>
            <a:endParaRPr lang="en-US" sz="375">
              <a:solidFill>
                <a:schemeClr val="bg1"/>
              </a:solidFill>
            </a:endParaRPr>
          </a:p>
        </p:txBody>
      </p:sp>
      <p:sp>
        <p:nvSpPr>
          <p:cNvPr id="29" name="Rounded Rectangle 28">
            <a:extLst>
              <a:ext uri="{FF2B5EF4-FFF2-40B4-BE49-F238E27FC236}">
                <a16:creationId xmlns:a16="http://schemas.microsoft.com/office/drawing/2014/main" id="{2DEDB43F-6BDF-F347-95A5-F47AA2B1C71F}"/>
              </a:ext>
            </a:extLst>
          </p:cNvPr>
          <p:cNvSpPr/>
          <p:nvPr/>
        </p:nvSpPr>
        <p:spPr bwMode="auto">
          <a:xfrm>
            <a:off x="1330805"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1</a:t>
            </a:r>
            <a:endParaRPr lang="en-US" sz="375">
              <a:solidFill>
                <a:schemeClr val="bg1"/>
              </a:solidFill>
            </a:endParaRPr>
          </a:p>
        </p:txBody>
      </p:sp>
      <p:sp>
        <p:nvSpPr>
          <p:cNvPr id="30" name="Rounded Rectangle 29">
            <a:extLst>
              <a:ext uri="{FF2B5EF4-FFF2-40B4-BE49-F238E27FC236}">
                <a16:creationId xmlns:a16="http://schemas.microsoft.com/office/drawing/2014/main" id="{99244A3B-B483-4E43-A1E9-229B6A27DB31}"/>
              </a:ext>
            </a:extLst>
          </p:cNvPr>
          <p:cNvSpPr/>
          <p:nvPr/>
        </p:nvSpPr>
        <p:spPr bwMode="auto">
          <a:xfrm>
            <a:off x="1468934"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2</a:t>
            </a:r>
            <a:endParaRPr lang="en-US" sz="375">
              <a:solidFill>
                <a:schemeClr val="bg1"/>
              </a:solidFill>
            </a:endParaRPr>
          </a:p>
        </p:txBody>
      </p:sp>
      <p:sp>
        <p:nvSpPr>
          <p:cNvPr id="31" name="Rounded Rectangle 30">
            <a:extLst>
              <a:ext uri="{FF2B5EF4-FFF2-40B4-BE49-F238E27FC236}">
                <a16:creationId xmlns:a16="http://schemas.microsoft.com/office/drawing/2014/main" id="{2FC00369-550F-1D47-959E-8E43C24D3F4F}"/>
              </a:ext>
            </a:extLst>
          </p:cNvPr>
          <p:cNvSpPr/>
          <p:nvPr/>
        </p:nvSpPr>
        <p:spPr bwMode="auto">
          <a:xfrm>
            <a:off x="160609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3</a:t>
            </a:r>
            <a:endParaRPr lang="en-US" sz="375">
              <a:solidFill>
                <a:schemeClr val="bg1"/>
              </a:solidFill>
            </a:endParaRPr>
          </a:p>
        </p:txBody>
      </p:sp>
      <p:sp>
        <p:nvSpPr>
          <p:cNvPr id="32" name="Rounded Rectangle 31">
            <a:extLst>
              <a:ext uri="{FF2B5EF4-FFF2-40B4-BE49-F238E27FC236}">
                <a16:creationId xmlns:a16="http://schemas.microsoft.com/office/drawing/2014/main" id="{CEA02F82-9665-7243-AA5C-E8A8BC93F3C2}"/>
              </a:ext>
            </a:extLst>
          </p:cNvPr>
          <p:cNvSpPr/>
          <p:nvPr/>
        </p:nvSpPr>
        <p:spPr bwMode="auto">
          <a:xfrm>
            <a:off x="1744220"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4</a:t>
            </a:r>
            <a:endParaRPr lang="en-US" sz="375">
              <a:solidFill>
                <a:schemeClr val="bg1"/>
              </a:solidFill>
            </a:endParaRPr>
          </a:p>
        </p:txBody>
      </p:sp>
      <p:sp>
        <p:nvSpPr>
          <p:cNvPr id="33" name="Rounded Rectangle 32">
            <a:extLst>
              <a:ext uri="{FF2B5EF4-FFF2-40B4-BE49-F238E27FC236}">
                <a16:creationId xmlns:a16="http://schemas.microsoft.com/office/drawing/2014/main" id="{23355CB8-33EA-2344-9D2F-FD6C81E06FC2}"/>
              </a:ext>
            </a:extLst>
          </p:cNvPr>
          <p:cNvSpPr/>
          <p:nvPr/>
        </p:nvSpPr>
        <p:spPr bwMode="auto">
          <a:xfrm>
            <a:off x="187404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5</a:t>
            </a:r>
            <a:endParaRPr lang="en-US" sz="375">
              <a:solidFill>
                <a:schemeClr val="bg1"/>
              </a:solidFill>
            </a:endParaRPr>
          </a:p>
        </p:txBody>
      </p:sp>
      <p:sp>
        <p:nvSpPr>
          <p:cNvPr id="34" name="AutoShape 4">
            <a:extLst>
              <a:ext uri="{FF2B5EF4-FFF2-40B4-BE49-F238E27FC236}">
                <a16:creationId xmlns:a16="http://schemas.microsoft.com/office/drawing/2014/main" id="{B1D40963-EC1B-E049-A09B-96D331A21F58}"/>
              </a:ext>
            </a:extLst>
          </p:cNvPr>
          <p:cNvSpPr>
            <a:spLocks noChangeArrowheads="1"/>
          </p:cNvSpPr>
          <p:nvPr/>
        </p:nvSpPr>
        <p:spPr bwMode="auto">
          <a:xfrm>
            <a:off x="598146" y="1516741"/>
            <a:ext cx="3207204" cy="745412"/>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a:r>
              <a:rPr lang="en-US" sz="750" dirty="0"/>
              <a:t>Kafka Cluster</a:t>
            </a:r>
          </a:p>
        </p:txBody>
      </p:sp>
      <p:sp>
        <p:nvSpPr>
          <p:cNvPr id="45" name="Rounded Rectangle 44">
            <a:extLst>
              <a:ext uri="{FF2B5EF4-FFF2-40B4-BE49-F238E27FC236}">
                <a16:creationId xmlns:a16="http://schemas.microsoft.com/office/drawing/2014/main" id="{034D0250-3CFC-6843-9DDB-30E02E9EBC18}"/>
              </a:ext>
            </a:extLst>
          </p:cNvPr>
          <p:cNvSpPr/>
          <p:nvPr/>
        </p:nvSpPr>
        <p:spPr>
          <a:xfrm>
            <a:off x="5548042" y="2982676"/>
            <a:ext cx="994405" cy="430365"/>
          </a:xfrm>
          <a:prstGeom prst="roundRect">
            <a:avLst/>
          </a:prstGeom>
          <a:solidFill>
            <a:srgbClr val="D8A602"/>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dirty="0">
                <a:solidFill>
                  <a:prstClr val="white"/>
                </a:solidFill>
                <a:latin typeface="Arial"/>
              </a:rPr>
              <a:t>Performance Test Consumer</a:t>
            </a:r>
          </a:p>
        </p:txBody>
      </p:sp>
      <p:sp>
        <p:nvSpPr>
          <p:cNvPr id="46" name="AutoShape 4">
            <a:extLst>
              <a:ext uri="{FF2B5EF4-FFF2-40B4-BE49-F238E27FC236}">
                <a16:creationId xmlns:a16="http://schemas.microsoft.com/office/drawing/2014/main" id="{490EA60F-E5B8-2A4C-8350-F638E3310E3C}"/>
              </a:ext>
            </a:extLst>
          </p:cNvPr>
          <p:cNvSpPr>
            <a:spLocks noChangeArrowheads="1"/>
          </p:cNvSpPr>
          <p:nvPr/>
        </p:nvSpPr>
        <p:spPr bwMode="auto">
          <a:xfrm>
            <a:off x="2008858" y="2530237"/>
            <a:ext cx="1812650" cy="745412"/>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a:r>
              <a:rPr lang="en-US" sz="750" dirty="0"/>
              <a:t>Kafka Connect Cluster</a:t>
            </a:r>
          </a:p>
        </p:txBody>
      </p:sp>
      <p:sp>
        <p:nvSpPr>
          <p:cNvPr id="52" name="Cloud 51">
            <a:extLst>
              <a:ext uri="{FF2B5EF4-FFF2-40B4-BE49-F238E27FC236}">
                <a16:creationId xmlns:a16="http://schemas.microsoft.com/office/drawing/2014/main" id="{4695F1F6-1E1D-364B-B95A-5F6E3043E184}"/>
              </a:ext>
            </a:extLst>
          </p:cNvPr>
          <p:cNvSpPr/>
          <p:nvPr/>
        </p:nvSpPr>
        <p:spPr>
          <a:xfrm rot="16200000">
            <a:off x="3800806" y="2418013"/>
            <a:ext cx="1442045" cy="393701"/>
          </a:xfrm>
          <a:prstGeom prst="cloud">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pic>
        <p:nvPicPr>
          <p:cNvPr id="37" name="Picture 36">
            <a:extLst>
              <a:ext uri="{FF2B5EF4-FFF2-40B4-BE49-F238E27FC236}">
                <a16:creationId xmlns:a16="http://schemas.microsoft.com/office/drawing/2014/main" id="{6D8F6862-7739-D946-A521-B5976D86EED8}"/>
              </a:ext>
            </a:extLst>
          </p:cNvPr>
          <p:cNvPicPr>
            <a:picLocks noChangeAspect="1"/>
          </p:cNvPicPr>
          <p:nvPr/>
        </p:nvPicPr>
        <p:blipFill>
          <a:blip r:embed="rId2"/>
          <a:stretch>
            <a:fillRect/>
          </a:stretch>
        </p:blipFill>
        <p:spPr>
          <a:xfrm>
            <a:off x="1956920" y="2941013"/>
            <a:ext cx="376238" cy="371475"/>
          </a:xfrm>
          <a:prstGeom prst="rect">
            <a:avLst/>
          </a:prstGeom>
        </p:spPr>
      </p:pic>
      <p:sp>
        <p:nvSpPr>
          <p:cNvPr id="38" name="Rounded Rectangle 37">
            <a:extLst>
              <a:ext uri="{FF2B5EF4-FFF2-40B4-BE49-F238E27FC236}">
                <a16:creationId xmlns:a16="http://schemas.microsoft.com/office/drawing/2014/main" id="{B8888133-CCF3-0944-9B5C-B88A02187A65}"/>
              </a:ext>
            </a:extLst>
          </p:cNvPr>
          <p:cNvSpPr/>
          <p:nvPr/>
        </p:nvSpPr>
        <p:spPr>
          <a:xfrm>
            <a:off x="2463609" y="2672578"/>
            <a:ext cx="994405" cy="292973"/>
          </a:xfrm>
          <a:prstGeom prst="roundRect">
            <a:avLst/>
          </a:prstGeom>
          <a:solidFill>
            <a:srgbClr val="7030A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a:solidFill>
                  <a:prstClr val="white"/>
                </a:solidFill>
                <a:latin typeface="Arial"/>
              </a:rPr>
              <a:t>Mirror Maker 2.0</a:t>
            </a:r>
          </a:p>
        </p:txBody>
      </p:sp>
      <p:sp>
        <p:nvSpPr>
          <p:cNvPr id="7" name="TextBox 6">
            <a:extLst>
              <a:ext uri="{FF2B5EF4-FFF2-40B4-BE49-F238E27FC236}">
                <a16:creationId xmlns:a16="http://schemas.microsoft.com/office/drawing/2014/main" id="{9C49EA51-B835-094C-91A0-D088AFF81C4B}"/>
              </a:ext>
            </a:extLst>
          </p:cNvPr>
          <p:cNvSpPr txBox="1"/>
          <p:nvPr/>
        </p:nvSpPr>
        <p:spPr>
          <a:xfrm>
            <a:off x="3263370" y="1476355"/>
            <a:ext cx="577402" cy="276999"/>
          </a:xfrm>
          <a:prstGeom prst="rect">
            <a:avLst/>
          </a:prstGeom>
          <a:noFill/>
        </p:spPr>
        <p:txBody>
          <a:bodyPr wrap="none" rtlCol="0">
            <a:spAutoFit/>
          </a:bodyPr>
          <a:lstStyle/>
          <a:p>
            <a:r>
              <a:rPr lang="en-US" sz="1200" dirty="0"/>
              <a:t>target</a:t>
            </a:r>
          </a:p>
        </p:txBody>
      </p:sp>
      <p:sp>
        <p:nvSpPr>
          <p:cNvPr id="39" name="TextBox 38">
            <a:extLst>
              <a:ext uri="{FF2B5EF4-FFF2-40B4-BE49-F238E27FC236}">
                <a16:creationId xmlns:a16="http://schemas.microsoft.com/office/drawing/2014/main" id="{E43F178F-4B90-3F45-964F-1FF716720D0E}"/>
              </a:ext>
            </a:extLst>
          </p:cNvPr>
          <p:cNvSpPr txBox="1"/>
          <p:nvPr/>
        </p:nvSpPr>
        <p:spPr>
          <a:xfrm>
            <a:off x="7050077" y="2011888"/>
            <a:ext cx="644728" cy="276999"/>
          </a:xfrm>
          <a:prstGeom prst="rect">
            <a:avLst/>
          </a:prstGeom>
          <a:noFill/>
        </p:spPr>
        <p:txBody>
          <a:bodyPr wrap="none" rtlCol="0">
            <a:spAutoFit/>
          </a:bodyPr>
          <a:lstStyle/>
          <a:p>
            <a:r>
              <a:rPr lang="en-US" sz="1200" dirty="0"/>
              <a:t>source</a:t>
            </a:r>
          </a:p>
        </p:txBody>
      </p:sp>
      <p:cxnSp>
        <p:nvCxnSpPr>
          <p:cNvPr id="21" name="Elbow Connector 20">
            <a:extLst>
              <a:ext uri="{FF2B5EF4-FFF2-40B4-BE49-F238E27FC236}">
                <a16:creationId xmlns:a16="http://schemas.microsoft.com/office/drawing/2014/main" id="{1FA5726D-2767-B849-85A3-7CAA002588F7}"/>
              </a:ext>
            </a:extLst>
          </p:cNvPr>
          <p:cNvCxnSpPr>
            <a:cxnSpLocks/>
            <a:stCxn id="11" idx="0"/>
            <a:endCxn id="38" idx="3"/>
          </p:cNvCxnSpPr>
          <p:nvPr/>
        </p:nvCxnSpPr>
        <p:spPr>
          <a:xfrm rot="16200000" flipH="1" flipV="1">
            <a:off x="4151319" y="941274"/>
            <a:ext cx="1184485" cy="2571095"/>
          </a:xfrm>
          <a:prstGeom prst="bentConnector4">
            <a:avLst>
              <a:gd name="adj1" fmla="val -20323"/>
              <a:gd name="adj2" fmla="val 58618"/>
            </a:avLst>
          </a:prstGeom>
          <a:ln w="15875">
            <a:solidFill>
              <a:srgbClr val="7030A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53" name="Elbow Connector 52">
            <a:extLst>
              <a:ext uri="{FF2B5EF4-FFF2-40B4-BE49-F238E27FC236}">
                <a16:creationId xmlns:a16="http://schemas.microsoft.com/office/drawing/2014/main" id="{0DC1C79B-85E9-B246-88E9-908878ECC75B}"/>
              </a:ext>
            </a:extLst>
          </p:cNvPr>
          <p:cNvCxnSpPr>
            <a:cxnSpLocks/>
            <a:stCxn id="38" idx="1"/>
            <a:endCxn id="33" idx="2"/>
          </p:cNvCxnSpPr>
          <p:nvPr/>
        </p:nvCxnSpPr>
        <p:spPr>
          <a:xfrm rot="10800000">
            <a:off x="1943108" y="2046570"/>
            <a:ext cx="520502" cy="772494"/>
          </a:xfrm>
          <a:prstGeom prst="bentConnector2">
            <a:avLst/>
          </a:prstGeom>
          <a:ln w="15875">
            <a:solidFill>
              <a:srgbClr val="7030A0"/>
            </a:solidFill>
            <a:tailEnd type="triangle"/>
          </a:ln>
          <a:effectLst/>
        </p:spPr>
        <p:style>
          <a:lnRef idx="2">
            <a:schemeClr val="accent1"/>
          </a:lnRef>
          <a:fillRef idx="0">
            <a:schemeClr val="accent1"/>
          </a:fillRef>
          <a:effectRef idx="1">
            <a:schemeClr val="accent1"/>
          </a:effectRef>
          <a:fontRef idx="minor">
            <a:schemeClr val="tx1"/>
          </a:fontRef>
        </p:style>
      </p:cxnSp>
      <p:sp>
        <p:nvSpPr>
          <p:cNvPr id="49" name="Rounded Rectangle 48">
            <a:extLst>
              <a:ext uri="{FF2B5EF4-FFF2-40B4-BE49-F238E27FC236}">
                <a16:creationId xmlns:a16="http://schemas.microsoft.com/office/drawing/2014/main" id="{0B0F9AEA-B6CC-084B-A827-8EC8E3F6D6A5}"/>
              </a:ext>
            </a:extLst>
          </p:cNvPr>
          <p:cNvSpPr/>
          <p:nvPr/>
        </p:nvSpPr>
        <p:spPr>
          <a:xfrm>
            <a:off x="6982404" y="2975166"/>
            <a:ext cx="1218911" cy="371475"/>
          </a:xfrm>
          <a:prstGeom prst="roundRect">
            <a:avLst/>
          </a:prstGeom>
          <a:solidFill>
            <a:srgbClr val="D8A602"/>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dirty="0">
                <a:solidFill>
                  <a:prstClr val="white"/>
                </a:solidFill>
              </a:rPr>
              <a:t>Performance Test Producer</a:t>
            </a:r>
            <a:endParaRPr lang="en-US" sz="750" dirty="0">
              <a:solidFill>
                <a:prstClr val="white"/>
              </a:solidFill>
              <a:latin typeface="Arial"/>
            </a:endParaRPr>
          </a:p>
        </p:txBody>
      </p:sp>
      <p:cxnSp>
        <p:nvCxnSpPr>
          <p:cNvPr id="22" name="Elbow Connector 21">
            <a:extLst>
              <a:ext uri="{FF2B5EF4-FFF2-40B4-BE49-F238E27FC236}">
                <a16:creationId xmlns:a16="http://schemas.microsoft.com/office/drawing/2014/main" id="{44F8EE2A-5BE0-E545-925C-5D70891B4DA5}"/>
              </a:ext>
            </a:extLst>
          </p:cNvPr>
          <p:cNvCxnSpPr>
            <a:cxnSpLocks/>
            <a:stCxn id="32" idx="2"/>
            <a:endCxn id="45" idx="0"/>
          </p:cNvCxnSpPr>
          <p:nvPr/>
        </p:nvCxnSpPr>
        <p:spPr>
          <a:xfrm rot="16200000" flipH="1">
            <a:off x="3461211" y="398642"/>
            <a:ext cx="936106" cy="4231961"/>
          </a:xfrm>
          <a:prstGeom prst="bentConnector3">
            <a:avLst/>
          </a:prstGeom>
          <a:ln>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4" name="Elbow Connector 23">
            <a:extLst>
              <a:ext uri="{FF2B5EF4-FFF2-40B4-BE49-F238E27FC236}">
                <a16:creationId xmlns:a16="http://schemas.microsoft.com/office/drawing/2014/main" id="{C6D643C2-3EE4-B147-B10E-BCE4D3790797}"/>
              </a:ext>
            </a:extLst>
          </p:cNvPr>
          <p:cNvCxnSpPr>
            <a:cxnSpLocks/>
            <a:stCxn id="49" idx="0"/>
            <a:endCxn id="13" idx="2"/>
          </p:cNvCxnSpPr>
          <p:nvPr/>
        </p:nvCxnSpPr>
        <p:spPr>
          <a:xfrm rot="16200000" flipV="1">
            <a:off x="6479905" y="1863210"/>
            <a:ext cx="929111" cy="1294801"/>
          </a:xfrm>
          <a:prstGeom prst="bentConnector3">
            <a:avLst>
              <a:gd name="adj1" fmla="val 50000"/>
            </a:avLst>
          </a:prstGeom>
          <a:ln>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36" name="Oval 35">
            <a:extLst>
              <a:ext uri="{FF2B5EF4-FFF2-40B4-BE49-F238E27FC236}">
                <a16:creationId xmlns:a16="http://schemas.microsoft.com/office/drawing/2014/main" id="{94F4997F-6F2C-BF48-BA63-5430E040A88D}"/>
              </a:ext>
            </a:extLst>
          </p:cNvPr>
          <p:cNvSpPr/>
          <p:nvPr/>
        </p:nvSpPr>
        <p:spPr>
          <a:xfrm>
            <a:off x="3419619" y="2422837"/>
            <a:ext cx="322730" cy="308102"/>
          </a:xfrm>
          <a:prstGeom prst="ellipse">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13" dirty="0"/>
              <a:t>1</a:t>
            </a:r>
          </a:p>
        </p:txBody>
      </p:sp>
      <p:sp>
        <p:nvSpPr>
          <p:cNvPr id="68" name="Oval 67">
            <a:extLst>
              <a:ext uri="{FF2B5EF4-FFF2-40B4-BE49-F238E27FC236}">
                <a16:creationId xmlns:a16="http://schemas.microsoft.com/office/drawing/2014/main" id="{A8CECD8E-6C3B-D34E-8F6D-8ADB376443E9}"/>
              </a:ext>
            </a:extLst>
          </p:cNvPr>
          <p:cNvSpPr/>
          <p:nvPr/>
        </p:nvSpPr>
        <p:spPr>
          <a:xfrm>
            <a:off x="7372075" y="3301430"/>
            <a:ext cx="322730" cy="308102"/>
          </a:xfrm>
          <a:prstGeom prst="ellipse">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13" dirty="0"/>
              <a:t>2</a:t>
            </a:r>
          </a:p>
        </p:txBody>
      </p:sp>
      <p:sp>
        <p:nvSpPr>
          <p:cNvPr id="69" name="Oval 68">
            <a:extLst>
              <a:ext uri="{FF2B5EF4-FFF2-40B4-BE49-F238E27FC236}">
                <a16:creationId xmlns:a16="http://schemas.microsoft.com/office/drawing/2014/main" id="{B943FE36-C19E-8A4F-8D1E-178093750F9B}"/>
              </a:ext>
            </a:extLst>
          </p:cNvPr>
          <p:cNvSpPr/>
          <p:nvPr/>
        </p:nvSpPr>
        <p:spPr>
          <a:xfrm>
            <a:off x="5136424" y="3047174"/>
            <a:ext cx="322730" cy="308102"/>
          </a:xfrm>
          <a:prstGeom prst="ellipse">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13" dirty="0"/>
              <a:t>3</a:t>
            </a:r>
          </a:p>
        </p:txBody>
      </p:sp>
      <p:sp>
        <p:nvSpPr>
          <p:cNvPr id="17" name="TextBox 16">
            <a:extLst>
              <a:ext uri="{FF2B5EF4-FFF2-40B4-BE49-F238E27FC236}">
                <a16:creationId xmlns:a16="http://schemas.microsoft.com/office/drawing/2014/main" id="{1A0874EA-0F31-A94D-A496-B7D42FBB31A3}"/>
              </a:ext>
            </a:extLst>
          </p:cNvPr>
          <p:cNvSpPr txBox="1"/>
          <p:nvPr/>
        </p:nvSpPr>
        <p:spPr>
          <a:xfrm>
            <a:off x="6369341" y="1637937"/>
            <a:ext cx="482824" cy="207749"/>
          </a:xfrm>
          <a:prstGeom prst="rect">
            <a:avLst/>
          </a:prstGeom>
          <a:noFill/>
        </p:spPr>
        <p:txBody>
          <a:bodyPr wrap="none" rtlCol="0">
            <a:spAutoFit/>
          </a:bodyPr>
          <a:lstStyle/>
          <a:p>
            <a:r>
              <a:rPr lang="en-US" sz="750" b="1" dirty="0"/>
              <a:t>orders</a:t>
            </a:r>
          </a:p>
        </p:txBody>
      </p:sp>
      <p:sp>
        <p:nvSpPr>
          <p:cNvPr id="44" name="TextBox 43">
            <a:extLst>
              <a:ext uri="{FF2B5EF4-FFF2-40B4-BE49-F238E27FC236}">
                <a16:creationId xmlns:a16="http://schemas.microsoft.com/office/drawing/2014/main" id="{E60BBBCD-AD4E-A94D-A062-4C15C724E8D6}"/>
              </a:ext>
            </a:extLst>
          </p:cNvPr>
          <p:cNvSpPr txBox="1"/>
          <p:nvPr/>
        </p:nvSpPr>
        <p:spPr>
          <a:xfrm>
            <a:off x="2007036" y="1655652"/>
            <a:ext cx="824265" cy="207749"/>
          </a:xfrm>
          <a:prstGeom prst="rect">
            <a:avLst/>
          </a:prstGeom>
          <a:noFill/>
        </p:spPr>
        <p:txBody>
          <a:bodyPr wrap="none" rtlCol="0">
            <a:spAutoFit/>
          </a:bodyPr>
          <a:lstStyle/>
          <a:p>
            <a:r>
              <a:rPr lang="en-US" sz="750" b="1" dirty="0"/>
              <a:t>source.orders</a:t>
            </a:r>
          </a:p>
        </p:txBody>
      </p:sp>
      <p:pic>
        <p:nvPicPr>
          <p:cNvPr id="41" name="Picture 40">
            <a:extLst>
              <a:ext uri="{FF2B5EF4-FFF2-40B4-BE49-F238E27FC236}">
                <a16:creationId xmlns:a16="http://schemas.microsoft.com/office/drawing/2014/main" id="{56C25C81-9BFA-624C-9CA8-B1ED9F6886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45417" y="1503235"/>
            <a:ext cx="191007" cy="252252"/>
          </a:xfrm>
          <a:prstGeom prst="rect">
            <a:avLst/>
          </a:prstGeom>
        </p:spPr>
      </p:pic>
      <p:pic>
        <p:nvPicPr>
          <p:cNvPr id="42" name="Picture 41">
            <a:extLst>
              <a:ext uri="{FF2B5EF4-FFF2-40B4-BE49-F238E27FC236}">
                <a16:creationId xmlns:a16="http://schemas.microsoft.com/office/drawing/2014/main" id="{68211D15-A32F-8943-9E1A-48A59F5DFCD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2701" y="1536885"/>
            <a:ext cx="191007" cy="252252"/>
          </a:xfrm>
          <a:prstGeom prst="rect">
            <a:avLst/>
          </a:prstGeom>
        </p:spPr>
      </p:pic>
      <p:pic>
        <p:nvPicPr>
          <p:cNvPr id="43" name="Picture 42">
            <a:extLst>
              <a:ext uri="{FF2B5EF4-FFF2-40B4-BE49-F238E27FC236}">
                <a16:creationId xmlns:a16="http://schemas.microsoft.com/office/drawing/2014/main" id="{17C8EA92-3D3A-6646-A77F-C2E199089CD1}"/>
              </a:ext>
            </a:extLst>
          </p:cNvPr>
          <p:cNvPicPr>
            <a:picLocks noChangeAspect="1"/>
          </p:cNvPicPr>
          <p:nvPr/>
        </p:nvPicPr>
        <p:blipFill>
          <a:blip r:embed="rId4"/>
          <a:stretch>
            <a:fillRect/>
          </a:stretch>
        </p:blipFill>
        <p:spPr>
          <a:xfrm>
            <a:off x="356381" y="3625830"/>
            <a:ext cx="261023" cy="238649"/>
          </a:xfrm>
          <a:prstGeom prst="rect">
            <a:avLst/>
          </a:prstGeom>
        </p:spPr>
      </p:pic>
      <p:sp>
        <p:nvSpPr>
          <p:cNvPr id="47" name="AutoShape 4">
            <a:extLst>
              <a:ext uri="{FF2B5EF4-FFF2-40B4-BE49-F238E27FC236}">
                <a16:creationId xmlns:a16="http://schemas.microsoft.com/office/drawing/2014/main" id="{A00EABA6-52E6-B747-BCD6-7A397FE9059C}"/>
              </a:ext>
            </a:extLst>
          </p:cNvPr>
          <p:cNvSpPr>
            <a:spLocks noChangeArrowheads="1"/>
          </p:cNvSpPr>
          <p:nvPr/>
        </p:nvSpPr>
        <p:spPr bwMode="auto">
          <a:xfrm>
            <a:off x="4945416" y="2790647"/>
            <a:ext cx="3333325" cy="814403"/>
          </a:xfrm>
          <a:prstGeom prst="roundRect">
            <a:avLst>
              <a:gd name="adj" fmla="val 3325"/>
            </a:avLst>
          </a:prstGeom>
          <a:noFill/>
          <a:ln w="12700">
            <a:solidFill>
              <a:schemeClr val="accent3"/>
            </a:solidFill>
            <a:prstDash val="dash"/>
            <a:round/>
            <a:headEnd/>
            <a:tailEnd/>
          </a:ln>
        </p:spPr>
        <p:txBody>
          <a:bodyPr lIns="0" tIns="0" rIns="0" bIns="0" anchor="b" anchorCtr="1"/>
          <a:lstStyle/>
          <a:p>
            <a:pPr algn="ctr"/>
            <a:r>
              <a:rPr lang="en-US" sz="750" dirty="0" err="1"/>
              <a:t>Openshift</a:t>
            </a:r>
            <a:r>
              <a:rPr lang="en-US" sz="750" dirty="0"/>
              <a:t> on Kubernetes Service</a:t>
            </a:r>
          </a:p>
        </p:txBody>
      </p:sp>
      <p:pic>
        <p:nvPicPr>
          <p:cNvPr id="48" name="Picture 47">
            <a:extLst>
              <a:ext uri="{FF2B5EF4-FFF2-40B4-BE49-F238E27FC236}">
                <a16:creationId xmlns:a16="http://schemas.microsoft.com/office/drawing/2014/main" id="{D9A1D566-7274-254B-B86D-75F32B5130BE}"/>
              </a:ext>
            </a:extLst>
          </p:cNvPr>
          <p:cNvPicPr>
            <a:picLocks noChangeAspect="1"/>
          </p:cNvPicPr>
          <p:nvPr/>
        </p:nvPicPr>
        <p:blipFill>
          <a:blip r:embed="rId4"/>
          <a:stretch>
            <a:fillRect/>
          </a:stretch>
        </p:blipFill>
        <p:spPr>
          <a:xfrm>
            <a:off x="4938273" y="3386344"/>
            <a:ext cx="261023" cy="238649"/>
          </a:xfrm>
          <a:prstGeom prst="rect">
            <a:avLst/>
          </a:prstGeom>
        </p:spPr>
      </p:pic>
      <p:pic>
        <p:nvPicPr>
          <p:cNvPr id="50" name="Picture 49" descr="A picture containing sign, clock&#10;&#10;Description automatically generated">
            <a:extLst>
              <a:ext uri="{FF2B5EF4-FFF2-40B4-BE49-F238E27FC236}">
                <a16:creationId xmlns:a16="http://schemas.microsoft.com/office/drawing/2014/main" id="{18D36C91-09E9-144D-BA4D-78F0917B3606}"/>
              </a:ext>
            </a:extLst>
          </p:cNvPr>
          <p:cNvPicPr>
            <a:picLocks noChangeAspect="1"/>
          </p:cNvPicPr>
          <p:nvPr/>
        </p:nvPicPr>
        <p:blipFill>
          <a:blip r:embed="rId5"/>
          <a:stretch>
            <a:fillRect/>
          </a:stretch>
        </p:blipFill>
        <p:spPr>
          <a:xfrm>
            <a:off x="8002594" y="1071776"/>
            <a:ext cx="397442" cy="351885"/>
          </a:xfrm>
          <a:prstGeom prst="rect">
            <a:avLst/>
          </a:prstGeom>
        </p:spPr>
      </p:pic>
    </p:spTree>
    <p:extLst>
      <p:ext uri="{BB962C8B-B14F-4D97-AF65-F5344CB8AC3E}">
        <p14:creationId xmlns:p14="http://schemas.microsoft.com/office/powerpoint/2010/main" val="6167884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C9BB48-918B-C840-9282-E0E6C8221000}"/>
              </a:ext>
            </a:extLst>
          </p:cNvPr>
          <p:cNvSpPr>
            <a:spLocks noGrp="1"/>
          </p:cNvSpPr>
          <p:nvPr>
            <p:ph type="title"/>
          </p:nvPr>
        </p:nvSpPr>
        <p:spPr/>
        <p:txBody>
          <a:bodyPr/>
          <a:lstStyle/>
          <a:p>
            <a:r>
              <a:rPr lang="en-US" dirty="0"/>
              <a:t>Offset mapping</a:t>
            </a:r>
            <a:endParaRPr dirty="0"/>
          </a:p>
        </p:txBody>
      </p:sp>
      <p:sp>
        <p:nvSpPr>
          <p:cNvPr id="4" name="Slide Number Placeholder 3">
            <a:extLst>
              <a:ext uri="{FF2B5EF4-FFF2-40B4-BE49-F238E27FC236}">
                <a16:creationId xmlns:a16="http://schemas.microsoft.com/office/drawing/2014/main" id="{82BC779B-3DB3-854C-899E-94D850468478}"/>
              </a:ext>
            </a:extLst>
          </p:cNvPr>
          <p:cNvSpPr>
            <a:spLocks noGrp="1"/>
          </p:cNvSpPr>
          <p:nvPr>
            <p:ph type="sldNum" sz="quarter" idx="10"/>
          </p:nvPr>
        </p:nvSpPr>
        <p:spPr/>
        <p:txBody>
          <a:bodyPr/>
          <a:lstStyle/>
          <a:p>
            <a:fld id="{2F63A97E-D605-DC42-8452-C14CD1FA87FA}" type="slidenum">
              <a:rPr lang="en-US" smtClean="0">
                <a:solidFill>
                  <a:srgbClr val="5AAAFA"/>
                </a:solidFill>
              </a:rPr>
              <a:pPr/>
              <a:t>12</a:t>
            </a:fld>
            <a:endParaRPr lang="en-US">
              <a:solidFill>
                <a:srgbClr val="5AAAFA"/>
              </a:solidFill>
            </a:endParaRPr>
          </a:p>
        </p:txBody>
      </p:sp>
      <p:grpSp>
        <p:nvGrpSpPr>
          <p:cNvPr id="11" name="Group 10">
            <a:extLst>
              <a:ext uri="{FF2B5EF4-FFF2-40B4-BE49-F238E27FC236}">
                <a16:creationId xmlns:a16="http://schemas.microsoft.com/office/drawing/2014/main" id="{7407F71A-74CD-3A44-97C6-EFA187D952FA}"/>
              </a:ext>
            </a:extLst>
          </p:cNvPr>
          <p:cNvGrpSpPr/>
          <p:nvPr/>
        </p:nvGrpSpPr>
        <p:grpSpPr>
          <a:xfrm>
            <a:off x="568974" y="1963058"/>
            <a:ext cx="818524" cy="411476"/>
            <a:chOff x="1193647" y="1635094"/>
            <a:chExt cx="818524" cy="411476"/>
          </a:xfrm>
        </p:grpSpPr>
        <p:sp>
          <p:nvSpPr>
            <p:cNvPr id="5" name="Rounded Rectangle 4">
              <a:extLst>
                <a:ext uri="{FF2B5EF4-FFF2-40B4-BE49-F238E27FC236}">
                  <a16:creationId xmlns:a16="http://schemas.microsoft.com/office/drawing/2014/main" id="{05989F5F-8331-4A4D-86E7-0DB20958D0C0}"/>
                </a:ext>
              </a:extLst>
            </p:cNvPr>
            <p:cNvSpPr/>
            <p:nvPr/>
          </p:nvSpPr>
          <p:spPr bwMode="auto">
            <a:xfrm>
              <a:off x="1193647"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0</a:t>
              </a:r>
              <a:endParaRPr lang="en-US" sz="375">
                <a:solidFill>
                  <a:schemeClr val="bg1"/>
                </a:solidFill>
              </a:endParaRPr>
            </a:p>
          </p:txBody>
        </p:sp>
        <p:sp>
          <p:nvSpPr>
            <p:cNvPr id="6" name="Rounded Rectangle 5">
              <a:extLst>
                <a:ext uri="{FF2B5EF4-FFF2-40B4-BE49-F238E27FC236}">
                  <a16:creationId xmlns:a16="http://schemas.microsoft.com/office/drawing/2014/main" id="{26FA8FF4-3A0A-F14E-BDE6-8A144629DBEF}"/>
                </a:ext>
              </a:extLst>
            </p:cNvPr>
            <p:cNvSpPr/>
            <p:nvPr/>
          </p:nvSpPr>
          <p:spPr bwMode="auto">
            <a:xfrm>
              <a:off x="1330805"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1</a:t>
              </a:r>
              <a:endParaRPr lang="en-US" sz="375">
                <a:solidFill>
                  <a:schemeClr val="bg1"/>
                </a:solidFill>
              </a:endParaRPr>
            </a:p>
          </p:txBody>
        </p:sp>
        <p:sp>
          <p:nvSpPr>
            <p:cNvPr id="7" name="Rounded Rectangle 6">
              <a:extLst>
                <a:ext uri="{FF2B5EF4-FFF2-40B4-BE49-F238E27FC236}">
                  <a16:creationId xmlns:a16="http://schemas.microsoft.com/office/drawing/2014/main" id="{46FCC425-BF42-9B46-8354-C2727F0CBEA8}"/>
                </a:ext>
              </a:extLst>
            </p:cNvPr>
            <p:cNvSpPr/>
            <p:nvPr/>
          </p:nvSpPr>
          <p:spPr bwMode="auto">
            <a:xfrm>
              <a:off x="1468934"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2</a:t>
              </a:r>
              <a:endParaRPr lang="en-US" sz="375">
                <a:solidFill>
                  <a:schemeClr val="bg1"/>
                </a:solidFill>
              </a:endParaRPr>
            </a:p>
          </p:txBody>
        </p:sp>
        <p:sp>
          <p:nvSpPr>
            <p:cNvPr id="8" name="Rounded Rectangle 7">
              <a:extLst>
                <a:ext uri="{FF2B5EF4-FFF2-40B4-BE49-F238E27FC236}">
                  <a16:creationId xmlns:a16="http://schemas.microsoft.com/office/drawing/2014/main" id="{88CA299C-793B-4442-BDB3-45002CE42E4D}"/>
                </a:ext>
              </a:extLst>
            </p:cNvPr>
            <p:cNvSpPr/>
            <p:nvPr/>
          </p:nvSpPr>
          <p:spPr bwMode="auto">
            <a:xfrm>
              <a:off x="160609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3</a:t>
              </a:r>
              <a:endParaRPr lang="en-US" sz="375">
                <a:solidFill>
                  <a:schemeClr val="bg1"/>
                </a:solidFill>
              </a:endParaRPr>
            </a:p>
          </p:txBody>
        </p:sp>
        <p:sp>
          <p:nvSpPr>
            <p:cNvPr id="9" name="Rounded Rectangle 8">
              <a:extLst>
                <a:ext uri="{FF2B5EF4-FFF2-40B4-BE49-F238E27FC236}">
                  <a16:creationId xmlns:a16="http://schemas.microsoft.com/office/drawing/2014/main" id="{03520D2A-9F5D-E649-989F-CDB7A3DF95EC}"/>
                </a:ext>
              </a:extLst>
            </p:cNvPr>
            <p:cNvSpPr/>
            <p:nvPr/>
          </p:nvSpPr>
          <p:spPr bwMode="auto">
            <a:xfrm>
              <a:off x="1744220"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4</a:t>
              </a:r>
              <a:endParaRPr lang="en-US" sz="375">
                <a:solidFill>
                  <a:schemeClr val="bg1"/>
                </a:solidFill>
              </a:endParaRPr>
            </a:p>
          </p:txBody>
        </p:sp>
        <p:sp>
          <p:nvSpPr>
            <p:cNvPr id="10" name="Rounded Rectangle 9">
              <a:extLst>
                <a:ext uri="{FF2B5EF4-FFF2-40B4-BE49-F238E27FC236}">
                  <a16:creationId xmlns:a16="http://schemas.microsoft.com/office/drawing/2014/main" id="{B07531BA-E4EF-8241-A4F3-821A52AB1418}"/>
                </a:ext>
              </a:extLst>
            </p:cNvPr>
            <p:cNvSpPr/>
            <p:nvPr/>
          </p:nvSpPr>
          <p:spPr bwMode="auto">
            <a:xfrm>
              <a:off x="187404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5</a:t>
              </a:r>
              <a:endParaRPr lang="en-US" sz="375">
                <a:solidFill>
                  <a:schemeClr val="bg1"/>
                </a:solidFill>
              </a:endParaRPr>
            </a:p>
          </p:txBody>
        </p:sp>
      </p:grpSp>
      <p:sp>
        <p:nvSpPr>
          <p:cNvPr id="12" name="AutoShape 4">
            <a:extLst>
              <a:ext uri="{FF2B5EF4-FFF2-40B4-BE49-F238E27FC236}">
                <a16:creationId xmlns:a16="http://schemas.microsoft.com/office/drawing/2014/main" id="{B7915EBA-365A-4E49-95D3-630772819063}"/>
              </a:ext>
            </a:extLst>
          </p:cNvPr>
          <p:cNvSpPr>
            <a:spLocks noChangeArrowheads="1"/>
          </p:cNvSpPr>
          <p:nvPr/>
        </p:nvSpPr>
        <p:spPr bwMode="auto">
          <a:xfrm>
            <a:off x="568974" y="2897269"/>
            <a:ext cx="2332193" cy="745927"/>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a:r>
              <a:rPr lang="en-US" sz="750" dirty="0"/>
              <a:t>Consumer group X</a:t>
            </a:r>
          </a:p>
        </p:txBody>
      </p:sp>
      <p:sp>
        <p:nvSpPr>
          <p:cNvPr id="13" name="Rectangle 12">
            <a:extLst>
              <a:ext uri="{FF2B5EF4-FFF2-40B4-BE49-F238E27FC236}">
                <a16:creationId xmlns:a16="http://schemas.microsoft.com/office/drawing/2014/main" id="{D56FAB04-8DF8-CA41-AA07-09BDCD3392FC}"/>
              </a:ext>
            </a:extLst>
          </p:cNvPr>
          <p:cNvSpPr/>
          <p:nvPr/>
        </p:nvSpPr>
        <p:spPr>
          <a:xfrm>
            <a:off x="102249" y="835937"/>
            <a:ext cx="3234717" cy="3795698"/>
          </a:xfrm>
          <a:prstGeom prst="rect">
            <a:avLst/>
          </a:prstGeom>
          <a:noFill/>
          <a:ln>
            <a:solidFill>
              <a:srgbClr val="0000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b="1" dirty="0">
                <a:solidFill>
                  <a:srgbClr val="0000FF"/>
                </a:solidFill>
                <a:latin typeface="Arial"/>
              </a:rPr>
              <a:t>Source cluster</a:t>
            </a:r>
          </a:p>
        </p:txBody>
      </p:sp>
      <p:sp>
        <p:nvSpPr>
          <p:cNvPr id="14" name="Rectangle 13">
            <a:extLst>
              <a:ext uri="{FF2B5EF4-FFF2-40B4-BE49-F238E27FC236}">
                <a16:creationId xmlns:a16="http://schemas.microsoft.com/office/drawing/2014/main" id="{6EAFA19A-81F5-D248-BBF8-BDE5E9ED6942}"/>
              </a:ext>
            </a:extLst>
          </p:cNvPr>
          <p:cNvSpPr/>
          <p:nvPr/>
        </p:nvSpPr>
        <p:spPr>
          <a:xfrm>
            <a:off x="3611284" y="876227"/>
            <a:ext cx="5326341" cy="3755408"/>
          </a:xfrm>
          <a:prstGeom prst="rect">
            <a:avLst/>
          </a:prstGeom>
          <a:noFill/>
          <a:ln>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b="1" dirty="0">
                <a:solidFill>
                  <a:srgbClr val="00B050"/>
                </a:solidFill>
                <a:latin typeface="Arial"/>
              </a:rPr>
              <a:t>Target cluster</a:t>
            </a:r>
          </a:p>
        </p:txBody>
      </p:sp>
      <p:sp>
        <p:nvSpPr>
          <p:cNvPr id="15" name="Rounded Rectangle 14">
            <a:extLst>
              <a:ext uri="{FF2B5EF4-FFF2-40B4-BE49-F238E27FC236}">
                <a16:creationId xmlns:a16="http://schemas.microsoft.com/office/drawing/2014/main" id="{BB063AA5-4D8B-9F4D-90A8-EB2BA725B99C}"/>
              </a:ext>
            </a:extLst>
          </p:cNvPr>
          <p:cNvSpPr/>
          <p:nvPr/>
        </p:nvSpPr>
        <p:spPr>
          <a:xfrm>
            <a:off x="206375" y="1144478"/>
            <a:ext cx="775045" cy="295845"/>
          </a:xfrm>
          <a:prstGeom prst="roundRect">
            <a:avLst/>
          </a:prstGeom>
          <a:solidFill>
            <a:schemeClr val="accent2">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dirty="0">
                <a:solidFill>
                  <a:prstClr val="white"/>
                </a:solidFill>
                <a:latin typeface="Arial"/>
              </a:rPr>
              <a:t>Producer</a:t>
            </a:r>
          </a:p>
        </p:txBody>
      </p:sp>
      <p:cxnSp>
        <p:nvCxnSpPr>
          <p:cNvPr id="17" name="Elbow Connector 16">
            <a:extLst>
              <a:ext uri="{FF2B5EF4-FFF2-40B4-BE49-F238E27FC236}">
                <a16:creationId xmlns:a16="http://schemas.microsoft.com/office/drawing/2014/main" id="{11713298-1339-F742-AEEB-09E395144E5E}"/>
              </a:ext>
            </a:extLst>
          </p:cNvPr>
          <p:cNvCxnSpPr>
            <a:stCxn id="15" idx="3"/>
            <a:endCxn id="10" idx="0"/>
          </p:cNvCxnSpPr>
          <p:nvPr/>
        </p:nvCxnSpPr>
        <p:spPr>
          <a:xfrm>
            <a:off x="981420" y="1292401"/>
            <a:ext cx="337014" cy="670657"/>
          </a:xfrm>
          <a:prstGeom prst="bentConnector2">
            <a:avLst/>
          </a:prstGeom>
          <a:ln w="12700">
            <a:solidFill>
              <a:srgbClr val="0000FF"/>
            </a:solidFill>
            <a:tailEnd type="triangle"/>
          </a:ln>
          <a:effectLst/>
        </p:spPr>
        <p:style>
          <a:lnRef idx="2">
            <a:schemeClr val="accent1"/>
          </a:lnRef>
          <a:fillRef idx="0">
            <a:schemeClr val="accent1"/>
          </a:fillRef>
          <a:effectRef idx="1">
            <a:schemeClr val="accent1"/>
          </a:effectRef>
          <a:fontRef idx="minor">
            <a:schemeClr val="tx1"/>
          </a:fontRef>
        </p:style>
      </p:cxnSp>
      <p:sp>
        <p:nvSpPr>
          <p:cNvPr id="18" name="Rounded Rectangle 17">
            <a:extLst>
              <a:ext uri="{FF2B5EF4-FFF2-40B4-BE49-F238E27FC236}">
                <a16:creationId xmlns:a16="http://schemas.microsoft.com/office/drawing/2014/main" id="{7938F6F1-0B1C-214E-9CA0-D330588D6DE8}"/>
              </a:ext>
            </a:extLst>
          </p:cNvPr>
          <p:cNvSpPr/>
          <p:nvPr/>
        </p:nvSpPr>
        <p:spPr>
          <a:xfrm>
            <a:off x="7031121" y="3122309"/>
            <a:ext cx="775045" cy="295845"/>
          </a:xfrm>
          <a:prstGeom prst="roundRect">
            <a:avLst/>
          </a:prstGeom>
          <a:solidFill>
            <a:srgbClr val="00B05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dirty="0">
                <a:solidFill>
                  <a:prstClr val="white"/>
                </a:solidFill>
                <a:latin typeface="Arial"/>
              </a:rPr>
              <a:t>Consumer</a:t>
            </a:r>
          </a:p>
        </p:txBody>
      </p:sp>
      <p:sp>
        <p:nvSpPr>
          <p:cNvPr id="19" name="Rounded Rectangle 18">
            <a:extLst>
              <a:ext uri="{FF2B5EF4-FFF2-40B4-BE49-F238E27FC236}">
                <a16:creationId xmlns:a16="http://schemas.microsoft.com/office/drawing/2014/main" id="{9F0F4CAB-CD5B-3940-92BD-22097C85E281}"/>
              </a:ext>
            </a:extLst>
          </p:cNvPr>
          <p:cNvSpPr/>
          <p:nvPr/>
        </p:nvSpPr>
        <p:spPr>
          <a:xfrm>
            <a:off x="662961" y="3124159"/>
            <a:ext cx="775045" cy="295845"/>
          </a:xfrm>
          <a:prstGeom prst="roundRect">
            <a:avLst/>
          </a:prstGeom>
          <a:solidFill>
            <a:schemeClr val="accent2">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dirty="0">
                <a:solidFill>
                  <a:prstClr val="white"/>
                </a:solidFill>
                <a:latin typeface="Arial"/>
              </a:rPr>
              <a:t>Consumer</a:t>
            </a:r>
          </a:p>
        </p:txBody>
      </p:sp>
      <p:cxnSp>
        <p:nvCxnSpPr>
          <p:cNvPr id="20" name="Elbow Connector 19">
            <a:extLst>
              <a:ext uri="{FF2B5EF4-FFF2-40B4-BE49-F238E27FC236}">
                <a16:creationId xmlns:a16="http://schemas.microsoft.com/office/drawing/2014/main" id="{B9F134AC-96E0-FC43-A041-A02B87008C45}"/>
              </a:ext>
            </a:extLst>
          </p:cNvPr>
          <p:cNvCxnSpPr>
            <a:cxnSpLocks/>
            <a:stCxn id="19" idx="0"/>
          </p:cNvCxnSpPr>
          <p:nvPr/>
        </p:nvCxnSpPr>
        <p:spPr>
          <a:xfrm rot="5400000" flipH="1" flipV="1">
            <a:off x="675673" y="2749346"/>
            <a:ext cx="749625" cy="2"/>
          </a:xfrm>
          <a:prstGeom prst="bentConnector3">
            <a:avLst>
              <a:gd name="adj1" fmla="val 50000"/>
            </a:avLst>
          </a:prstGeom>
          <a:ln w="12700">
            <a:solidFill>
              <a:srgbClr val="0000FF"/>
            </a:solidFill>
            <a:tailEnd type="triangle"/>
          </a:ln>
          <a:effectLst/>
        </p:spPr>
        <p:style>
          <a:lnRef idx="2">
            <a:schemeClr val="accent1"/>
          </a:lnRef>
          <a:fillRef idx="0">
            <a:schemeClr val="accent1"/>
          </a:fillRef>
          <a:effectRef idx="1">
            <a:schemeClr val="accent1"/>
          </a:effectRef>
          <a:fontRef idx="minor">
            <a:schemeClr val="tx1"/>
          </a:fontRef>
        </p:style>
      </p:cxnSp>
      <p:sp>
        <p:nvSpPr>
          <p:cNvPr id="23" name="TextBox 22">
            <a:extLst>
              <a:ext uri="{FF2B5EF4-FFF2-40B4-BE49-F238E27FC236}">
                <a16:creationId xmlns:a16="http://schemas.microsoft.com/office/drawing/2014/main" id="{58070603-4593-1C4B-996D-6615D3B24F00}"/>
              </a:ext>
            </a:extLst>
          </p:cNvPr>
          <p:cNvSpPr txBox="1"/>
          <p:nvPr/>
        </p:nvSpPr>
        <p:spPr>
          <a:xfrm>
            <a:off x="232722" y="3745236"/>
            <a:ext cx="1659429" cy="230832"/>
          </a:xfrm>
          <a:prstGeom prst="rect">
            <a:avLst/>
          </a:prstGeom>
          <a:noFill/>
        </p:spPr>
        <p:txBody>
          <a:bodyPr wrap="none" rtlCol="0">
            <a:spAutoFit/>
          </a:bodyPr>
          <a:lstStyle/>
          <a:p>
            <a:r>
              <a:rPr lang="en-US" sz="900" dirty="0"/>
              <a:t>Last-read-committed-offset:3</a:t>
            </a:r>
            <a:endParaRPr sz="900" dirty="0"/>
          </a:p>
        </p:txBody>
      </p:sp>
      <p:sp>
        <p:nvSpPr>
          <p:cNvPr id="24" name="TextBox 23">
            <a:extLst>
              <a:ext uri="{FF2B5EF4-FFF2-40B4-BE49-F238E27FC236}">
                <a16:creationId xmlns:a16="http://schemas.microsoft.com/office/drawing/2014/main" id="{22A21AC2-9C33-5643-8D8C-20EE24327DB8}"/>
              </a:ext>
            </a:extLst>
          </p:cNvPr>
          <p:cNvSpPr txBox="1"/>
          <p:nvPr/>
        </p:nvSpPr>
        <p:spPr>
          <a:xfrm>
            <a:off x="991316" y="1065659"/>
            <a:ext cx="1422184" cy="230832"/>
          </a:xfrm>
          <a:prstGeom prst="rect">
            <a:avLst/>
          </a:prstGeom>
          <a:noFill/>
        </p:spPr>
        <p:txBody>
          <a:bodyPr wrap="none" rtlCol="0">
            <a:spAutoFit/>
          </a:bodyPr>
          <a:lstStyle/>
          <a:p>
            <a:r>
              <a:rPr lang="en-US" sz="900" dirty="0"/>
              <a:t>Last-committed-offset: 5</a:t>
            </a:r>
            <a:endParaRPr sz="900" dirty="0"/>
          </a:p>
        </p:txBody>
      </p:sp>
      <p:sp>
        <p:nvSpPr>
          <p:cNvPr id="25" name="Rounded Rectangle 24">
            <a:extLst>
              <a:ext uri="{FF2B5EF4-FFF2-40B4-BE49-F238E27FC236}">
                <a16:creationId xmlns:a16="http://schemas.microsoft.com/office/drawing/2014/main" id="{23464C0E-D318-9746-84FD-A2B598BCEC1F}"/>
              </a:ext>
            </a:extLst>
          </p:cNvPr>
          <p:cNvSpPr/>
          <p:nvPr/>
        </p:nvSpPr>
        <p:spPr>
          <a:xfrm>
            <a:off x="3718934" y="1481242"/>
            <a:ext cx="994405" cy="292973"/>
          </a:xfrm>
          <a:prstGeom prst="roundRect">
            <a:avLst/>
          </a:prstGeom>
          <a:solidFill>
            <a:srgbClr val="7030A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a:solidFill>
                  <a:prstClr val="white"/>
                </a:solidFill>
                <a:latin typeface="Arial"/>
              </a:rPr>
              <a:t>Mirror Maker 2.0</a:t>
            </a:r>
          </a:p>
        </p:txBody>
      </p:sp>
      <p:sp>
        <p:nvSpPr>
          <p:cNvPr id="26" name="TextBox 25">
            <a:extLst>
              <a:ext uri="{FF2B5EF4-FFF2-40B4-BE49-F238E27FC236}">
                <a16:creationId xmlns:a16="http://schemas.microsoft.com/office/drawing/2014/main" id="{83C7C912-A2DD-8743-8FF2-A494F64986BA}"/>
              </a:ext>
            </a:extLst>
          </p:cNvPr>
          <p:cNvSpPr txBox="1"/>
          <p:nvPr/>
        </p:nvSpPr>
        <p:spPr>
          <a:xfrm>
            <a:off x="79590" y="1621531"/>
            <a:ext cx="774571" cy="369332"/>
          </a:xfrm>
          <a:prstGeom prst="rect">
            <a:avLst/>
          </a:prstGeom>
          <a:noFill/>
        </p:spPr>
        <p:txBody>
          <a:bodyPr wrap="none" rtlCol="0">
            <a:spAutoFit/>
          </a:bodyPr>
          <a:lstStyle/>
          <a:p>
            <a:r>
              <a:rPr lang="en-US" sz="900" dirty="0"/>
              <a:t>Src topic A </a:t>
            </a:r>
          </a:p>
          <a:p>
            <a:r>
              <a:rPr lang="en-US" sz="900" dirty="0"/>
              <a:t>Partition 1</a:t>
            </a:r>
            <a:endParaRPr sz="900" dirty="0"/>
          </a:p>
        </p:txBody>
      </p:sp>
      <p:sp>
        <p:nvSpPr>
          <p:cNvPr id="28" name="Rounded Rectangle 27">
            <a:extLst>
              <a:ext uri="{FF2B5EF4-FFF2-40B4-BE49-F238E27FC236}">
                <a16:creationId xmlns:a16="http://schemas.microsoft.com/office/drawing/2014/main" id="{FF9D8DEE-5F5C-A944-B27B-DFBD71711B47}"/>
              </a:ext>
            </a:extLst>
          </p:cNvPr>
          <p:cNvSpPr/>
          <p:nvPr/>
        </p:nvSpPr>
        <p:spPr bwMode="auto">
          <a:xfrm>
            <a:off x="4490244" y="1996053"/>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dirty="0">
                <a:solidFill>
                  <a:schemeClr val="bg1"/>
                </a:solidFill>
              </a:rPr>
              <a:t>10</a:t>
            </a:r>
            <a:endParaRPr lang="en-US" sz="375" dirty="0">
              <a:solidFill>
                <a:schemeClr val="bg1"/>
              </a:solidFill>
            </a:endParaRPr>
          </a:p>
        </p:txBody>
      </p:sp>
      <p:sp>
        <p:nvSpPr>
          <p:cNvPr id="29" name="Rounded Rectangle 28">
            <a:extLst>
              <a:ext uri="{FF2B5EF4-FFF2-40B4-BE49-F238E27FC236}">
                <a16:creationId xmlns:a16="http://schemas.microsoft.com/office/drawing/2014/main" id="{E84D5F7E-69AF-844D-801E-96EE1880D415}"/>
              </a:ext>
            </a:extLst>
          </p:cNvPr>
          <p:cNvSpPr/>
          <p:nvPr/>
        </p:nvSpPr>
        <p:spPr bwMode="auto">
          <a:xfrm>
            <a:off x="4627402" y="1996053"/>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dirty="0">
                <a:solidFill>
                  <a:schemeClr val="bg1"/>
                </a:solidFill>
              </a:rPr>
              <a:t>11</a:t>
            </a:r>
            <a:endParaRPr lang="en-US" sz="375" dirty="0">
              <a:solidFill>
                <a:schemeClr val="bg1"/>
              </a:solidFill>
            </a:endParaRPr>
          </a:p>
        </p:txBody>
      </p:sp>
      <p:sp>
        <p:nvSpPr>
          <p:cNvPr id="30" name="Rounded Rectangle 29">
            <a:extLst>
              <a:ext uri="{FF2B5EF4-FFF2-40B4-BE49-F238E27FC236}">
                <a16:creationId xmlns:a16="http://schemas.microsoft.com/office/drawing/2014/main" id="{067F57AD-0C39-934B-BB15-69FD7FEAA3A6}"/>
              </a:ext>
            </a:extLst>
          </p:cNvPr>
          <p:cNvSpPr/>
          <p:nvPr/>
        </p:nvSpPr>
        <p:spPr bwMode="auto">
          <a:xfrm>
            <a:off x="4765531" y="1996053"/>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dirty="0">
                <a:solidFill>
                  <a:schemeClr val="bg1"/>
                </a:solidFill>
              </a:rPr>
              <a:t>12</a:t>
            </a:r>
            <a:endParaRPr lang="en-US" sz="375" dirty="0">
              <a:solidFill>
                <a:schemeClr val="bg1"/>
              </a:solidFill>
            </a:endParaRPr>
          </a:p>
        </p:txBody>
      </p:sp>
      <p:cxnSp>
        <p:nvCxnSpPr>
          <p:cNvPr id="34" name="Elbow Connector 33">
            <a:extLst>
              <a:ext uri="{FF2B5EF4-FFF2-40B4-BE49-F238E27FC236}">
                <a16:creationId xmlns:a16="http://schemas.microsoft.com/office/drawing/2014/main" id="{5F4F36CA-3DDD-634E-98E5-F6E05AEE437A}"/>
              </a:ext>
            </a:extLst>
          </p:cNvPr>
          <p:cNvCxnSpPr>
            <a:cxnSpLocks/>
            <a:stCxn id="8" idx="0"/>
            <a:endCxn id="25" idx="1"/>
          </p:cNvCxnSpPr>
          <p:nvPr/>
        </p:nvCxnSpPr>
        <p:spPr>
          <a:xfrm rot="5400000" flipH="1" flipV="1">
            <a:off x="2217045" y="461169"/>
            <a:ext cx="335329" cy="2668450"/>
          </a:xfrm>
          <a:prstGeom prst="bentConnector2">
            <a:avLst/>
          </a:prstGeom>
          <a:ln w="12700">
            <a:solidFill>
              <a:srgbClr val="7030A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7" name="Elbow Connector 36">
            <a:extLst>
              <a:ext uri="{FF2B5EF4-FFF2-40B4-BE49-F238E27FC236}">
                <a16:creationId xmlns:a16="http://schemas.microsoft.com/office/drawing/2014/main" id="{8D1F13FE-F4C9-F941-8151-A072756F6123}"/>
              </a:ext>
            </a:extLst>
          </p:cNvPr>
          <p:cNvCxnSpPr>
            <a:cxnSpLocks/>
            <a:stCxn id="25" idx="3"/>
            <a:endCxn id="30" idx="0"/>
          </p:cNvCxnSpPr>
          <p:nvPr/>
        </p:nvCxnSpPr>
        <p:spPr>
          <a:xfrm>
            <a:off x="4713339" y="1627729"/>
            <a:ext cx="121256" cy="368324"/>
          </a:xfrm>
          <a:prstGeom prst="bentConnector2">
            <a:avLst/>
          </a:prstGeom>
          <a:ln w="12700">
            <a:solidFill>
              <a:srgbClr val="7030A0"/>
            </a:solidFill>
            <a:tailEnd type="triangle"/>
          </a:ln>
          <a:effectLst/>
        </p:spPr>
        <p:style>
          <a:lnRef idx="2">
            <a:schemeClr val="accent1"/>
          </a:lnRef>
          <a:fillRef idx="0">
            <a:schemeClr val="accent1"/>
          </a:fillRef>
          <a:effectRef idx="1">
            <a:schemeClr val="accent1"/>
          </a:effectRef>
          <a:fontRef idx="minor">
            <a:schemeClr val="tx1"/>
          </a:fontRef>
        </p:style>
      </p:cxnSp>
      <p:sp>
        <p:nvSpPr>
          <p:cNvPr id="40" name="TextBox 39">
            <a:extLst>
              <a:ext uri="{FF2B5EF4-FFF2-40B4-BE49-F238E27FC236}">
                <a16:creationId xmlns:a16="http://schemas.microsoft.com/office/drawing/2014/main" id="{B8D833E9-6006-DC49-9F42-566215A4DC1D}"/>
              </a:ext>
            </a:extLst>
          </p:cNvPr>
          <p:cNvSpPr txBox="1"/>
          <p:nvPr/>
        </p:nvSpPr>
        <p:spPr>
          <a:xfrm>
            <a:off x="4955856" y="1621531"/>
            <a:ext cx="1178528" cy="369332"/>
          </a:xfrm>
          <a:prstGeom prst="rect">
            <a:avLst/>
          </a:prstGeom>
          <a:noFill/>
        </p:spPr>
        <p:txBody>
          <a:bodyPr wrap="none" rtlCol="0">
            <a:spAutoFit/>
          </a:bodyPr>
          <a:lstStyle/>
          <a:p>
            <a:r>
              <a:rPr lang="en-US" sz="900" dirty="0"/>
              <a:t>remote topic src. A </a:t>
            </a:r>
          </a:p>
          <a:p>
            <a:r>
              <a:rPr lang="en-US" sz="900" dirty="0"/>
              <a:t>partition 1</a:t>
            </a:r>
            <a:endParaRPr sz="900" dirty="0"/>
          </a:p>
        </p:txBody>
      </p:sp>
      <p:sp>
        <p:nvSpPr>
          <p:cNvPr id="41" name="Rounded Rectangle 40">
            <a:extLst>
              <a:ext uri="{FF2B5EF4-FFF2-40B4-BE49-F238E27FC236}">
                <a16:creationId xmlns:a16="http://schemas.microsoft.com/office/drawing/2014/main" id="{78B8764B-560C-C640-BFF3-A1F41AE5957B}"/>
              </a:ext>
            </a:extLst>
          </p:cNvPr>
          <p:cNvSpPr/>
          <p:nvPr/>
        </p:nvSpPr>
        <p:spPr bwMode="auto">
          <a:xfrm>
            <a:off x="4503498" y="2645411"/>
            <a:ext cx="138128" cy="411476"/>
          </a:xfrm>
          <a:prstGeom prst="roundRect">
            <a:avLst/>
          </a:prstGeom>
          <a:solidFill>
            <a:schemeClr val="accent2">
              <a:lumMod val="40000"/>
              <a:lumOff val="6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rgbClr val="0000FF"/>
                </a:solidFill>
              </a:rPr>
              <a:t>0</a:t>
            </a:r>
            <a:endParaRPr lang="en-US" sz="375">
              <a:solidFill>
                <a:srgbClr val="0000FF"/>
              </a:solidFill>
            </a:endParaRPr>
          </a:p>
        </p:txBody>
      </p:sp>
      <p:sp>
        <p:nvSpPr>
          <p:cNvPr id="42" name="Rounded Rectangle 41">
            <a:extLst>
              <a:ext uri="{FF2B5EF4-FFF2-40B4-BE49-F238E27FC236}">
                <a16:creationId xmlns:a16="http://schemas.microsoft.com/office/drawing/2014/main" id="{A01E2A7E-5F27-F44E-98BC-4EBC2F463681}"/>
              </a:ext>
            </a:extLst>
          </p:cNvPr>
          <p:cNvSpPr/>
          <p:nvPr/>
        </p:nvSpPr>
        <p:spPr bwMode="auto">
          <a:xfrm>
            <a:off x="4640656" y="2645411"/>
            <a:ext cx="138128" cy="411476"/>
          </a:xfrm>
          <a:prstGeom prst="roundRect">
            <a:avLst/>
          </a:prstGeom>
          <a:solidFill>
            <a:schemeClr val="accent2">
              <a:lumMod val="40000"/>
              <a:lumOff val="6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rgbClr val="0000FF"/>
                </a:solidFill>
              </a:rPr>
              <a:t>1</a:t>
            </a:r>
            <a:endParaRPr lang="en-US" sz="375">
              <a:solidFill>
                <a:srgbClr val="0000FF"/>
              </a:solidFill>
            </a:endParaRPr>
          </a:p>
        </p:txBody>
      </p:sp>
      <p:sp>
        <p:nvSpPr>
          <p:cNvPr id="43" name="Rounded Rectangle 42">
            <a:extLst>
              <a:ext uri="{FF2B5EF4-FFF2-40B4-BE49-F238E27FC236}">
                <a16:creationId xmlns:a16="http://schemas.microsoft.com/office/drawing/2014/main" id="{1B4D85C0-0F7C-D847-BA09-2F079DC00DFE}"/>
              </a:ext>
            </a:extLst>
          </p:cNvPr>
          <p:cNvSpPr/>
          <p:nvPr/>
        </p:nvSpPr>
        <p:spPr bwMode="auto">
          <a:xfrm>
            <a:off x="4778785" y="2645411"/>
            <a:ext cx="138128" cy="411476"/>
          </a:xfrm>
          <a:prstGeom prst="roundRect">
            <a:avLst/>
          </a:prstGeom>
          <a:solidFill>
            <a:schemeClr val="accent2">
              <a:lumMod val="40000"/>
              <a:lumOff val="6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rgbClr val="0000FF"/>
                </a:solidFill>
              </a:rPr>
              <a:t>2</a:t>
            </a:r>
            <a:endParaRPr lang="en-US" sz="375">
              <a:solidFill>
                <a:srgbClr val="0000FF"/>
              </a:solidFill>
            </a:endParaRPr>
          </a:p>
        </p:txBody>
      </p:sp>
      <p:sp>
        <p:nvSpPr>
          <p:cNvPr id="44" name="TextBox 43">
            <a:extLst>
              <a:ext uri="{FF2B5EF4-FFF2-40B4-BE49-F238E27FC236}">
                <a16:creationId xmlns:a16="http://schemas.microsoft.com/office/drawing/2014/main" id="{96051D39-A607-D049-A0D0-A95B0D485938}"/>
              </a:ext>
            </a:extLst>
          </p:cNvPr>
          <p:cNvSpPr txBox="1"/>
          <p:nvPr/>
        </p:nvSpPr>
        <p:spPr>
          <a:xfrm>
            <a:off x="4925783" y="2733786"/>
            <a:ext cx="1409360" cy="230832"/>
          </a:xfrm>
          <a:prstGeom prst="rect">
            <a:avLst/>
          </a:prstGeom>
          <a:noFill/>
        </p:spPr>
        <p:txBody>
          <a:bodyPr wrap="none" rtlCol="0">
            <a:spAutoFit/>
          </a:bodyPr>
          <a:lstStyle/>
          <a:p>
            <a:r>
              <a:rPr lang="en-US" sz="900" dirty="0"/>
              <a:t>Src.checkpoints.internal</a:t>
            </a:r>
            <a:endParaRPr sz="900" dirty="0"/>
          </a:p>
        </p:txBody>
      </p:sp>
      <p:sp>
        <p:nvSpPr>
          <p:cNvPr id="45" name="TextBox 44">
            <a:extLst>
              <a:ext uri="{FF2B5EF4-FFF2-40B4-BE49-F238E27FC236}">
                <a16:creationId xmlns:a16="http://schemas.microsoft.com/office/drawing/2014/main" id="{47417AF6-0A61-F946-BA21-C965A9AC4B3F}"/>
              </a:ext>
            </a:extLst>
          </p:cNvPr>
          <p:cNvSpPr txBox="1"/>
          <p:nvPr/>
        </p:nvSpPr>
        <p:spPr>
          <a:xfrm>
            <a:off x="4453657" y="3221986"/>
            <a:ext cx="1659429" cy="923330"/>
          </a:xfrm>
          <a:prstGeom prst="rect">
            <a:avLst/>
          </a:prstGeom>
          <a:noFill/>
        </p:spPr>
        <p:txBody>
          <a:bodyPr wrap="square" rtlCol="0">
            <a:spAutoFit/>
          </a:bodyPr>
          <a:lstStyle/>
          <a:p>
            <a:r>
              <a:rPr lang="en-US" sz="900" dirty="0"/>
              <a:t>topic: scr.A</a:t>
            </a:r>
          </a:p>
          <a:p>
            <a:r>
              <a:rPr lang="en-US" sz="900" dirty="0"/>
              <a:t>partition: 1</a:t>
            </a:r>
          </a:p>
          <a:p>
            <a:r>
              <a:rPr lang="en-US" sz="900" dirty="0"/>
              <a:t>group: consumer group X</a:t>
            </a:r>
          </a:p>
          <a:p>
            <a:r>
              <a:rPr lang="en-US" sz="900" dirty="0"/>
              <a:t>up stream offset: 3</a:t>
            </a:r>
          </a:p>
          <a:p>
            <a:r>
              <a:rPr lang="en-US" sz="900" dirty="0"/>
              <a:t>offset 12</a:t>
            </a:r>
          </a:p>
          <a:p>
            <a:endParaRPr sz="900" dirty="0"/>
          </a:p>
        </p:txBody>
      </p:sp>
      <p:sp>
        <p:nvSpPr>
          <p:cNvPr id="46" name="AutoShape 4">
            <a:extLst>
              <a:ext uri="{FF2B5EF4-FFF2-40B4-BE49-F238E27FC236}">
                <a16:creationId xmlns:a16="http://schemas.microsoft.com/office/drawing/2014/main" id="{6BBF17B5-5FDE-5E4F-A335-674B1CD82722}"/>
              </a:ext>
            </a:extLst>
          </p:cNvPr>
          <p:cNvSpPr>
            <a:spLocks noChangeArrowheads="1"/>
          </p:cNvSpPr>
          <p:nvPr/>
        </p:nvSpPr>
        <p:spPr bwMode="auto">
          <a:xfrm>
            <a:off x="6462462" y="2937724"/>
            <a:ext cx="2332193" cy="745927"/>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a:r>
              <a:rPr lang="en-US" sz="750" dirty="0"/>
              <a:t>Consumer group X</a:t>
            </a:r>
          </a:p>
        </p:txBody>
      </p:sp>
      <p:sp>
        <p:nvSpPr>
          <p:cNvPr id="48" name="TextBox 47">
            <a:extLst>
              <a:ext uri="{FF2B5EF4-FFF2-40B4-BE49-F238E27FC236}">
                <a16:creationId xmlns:a16="http://schemas.microsoft.com/office/drawing/2014/main" id="{4C9C3311-B563-324B-9BAF-FD904CEC987A}"/>
              </a:ext>
            </a:extLst>
          </p:cNvPr>
          <p:cNvSpPr txBox="1"/>
          <p:nvPr/>
        </p:nvSpPr>
        <p:spPr>
          <a:xfrm>
            <a:off x="6588928" y="1683872"/>
            <a:ext cx="1659429" cy="784830"/>
          </a:xfrm>
          <a:prstGeom prst="rect">
            <a:avLst/>
          </a:prstGeom>
          <a:noFill/>
        </p:spPr>
        <p:txBody>
          <a:bodyPr wrap="square" rtlCol="0">
            <a:spAutoFit/>
          </a:bodyPr>
          <a:lstStyle/>
          <a:p>
            <a:r>
              <a:rPr lang="en-US" sz="900" dirty="0"/>
              <a:t>topic: scr.A</a:t>
            </a:r>
          </a:p>
          <a:p>
            <a:r>
              <a:rPr lang="en-US" sz="900" dirty="0"/>
              <a:t>partition: 1</a:t>
            </a:r>
          </a:p>
          <a:p>
            <a:r>
              <a:rPr lang="en-US" sz="900" dirty="0"/>
              <a:t>up stream offset: 3</a:t>
            </a:r>
          </a:p>
          <a:p>
            <a:r>
              <a:rPr lang="en-US" sz="900" dirty="0"/>
              <a:t>down stream offset 12</a:t>
            </a:r>
          </a:p>
          <a:p>
            <a:endParaRPr sz="900" dirty="0"/>
          </a:p>
        </p:txBody>
      </p:sp>
      <p:sp>
        <p:nvSpPr>
          <p:cNvPr id="49" name="Rounded Rectangle 48">
            <a:extLst>
              <a:ext uri="{FF2B5EF4-FFF2-40B4-BE49-F238E27FC236}">
                <a16:creationId xmlns:a16="http://schemas.microsoft.com/office/drawing/2014/main" id="{8595B881-8EEB-5244-9A5D-FFA0052903EC}"/>
              </a:ext>
            </a:extLst>
          </p:cNvPr>
          <p:cNvSpPr/>
          <p:nvPr/>
        </p:nvSpPr>
        <p:spPr bwMode="auto">
          <a:xfrm>
            <a:off x="6663604" y="2261099"/>
            <a:ext cx="138128" cy="411476"/>
          </a:xfrm>
          <a:prstGeom prst="roundRect">
            <a:avLst/>
          </a:prstGeom>
          <a:solidFill>
            <a:schemeClr val="accent2">
              <a:lumMod val="40000"/>
              <a:lumOff val="6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rgbClr val="0000FF"/>
                </a:solidFill>
              </a:rPr>
              <a:t>0</a:t>
            </a:r>
            <a:endParaRPr lang="en-US" sz="375">
              <a:solidFill>
                <a:srgbClr val="0000FF"/>
              </a:solidFill>
            </a:endParaRPr>
          </a:p>
        </p:txBody>
      </p:sp>
      <p:sp>
        <p:nvSpPr>
          <p:cNvPr id="50" name="Rounded Rectangle 49">
            <a:extLst>
              <a:ext uri="{FF2B5EF4-FFF2-40B4-BE49-F238E27FC236}">
                <a16:creationId xmlns:a16="http://schemas.microsoft.com/office/drawing/2014/main" id="{3CC7AF42-1F17-4146-83B6-6C2B6DA90434}"/>
              </a:ext>
            </a:extLst>
          </p:cNvPr>
          <p:cNvSpPr/>
          <p:nvPr/>
        </p:nvSpPr>
        <p:spPr bwMode="auto">
          <a:xfrm>
            <a:off x="6800762" y="2261099"/>
            <a:ext cx="138128" cy="411476"/>
          </a:xfrm>
          <a:prstGeom prst="roundRect">
            <a:avLst/>
          </a:prstGeom>
          <a:solidFill>
            <a:schemeClr val="accent2">
              <a:lumMod val="40000"/>
              <a:lumOff val="6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rgbClr val="0000FF"/>
                </a:solidFill>
              </a:rPr>
              <a:t>1</a:t>
            </a:r>
            <a:endParaRPr lang="en-US" sz="375">
              <a:solidFill>
                <a:srgbClr val="0000FF"/>
              </a:solidFill>
            </a:endParaRPr>
          </a:p>
        </p:txBody>
      </p:sp>
      <p:sp>
        <p:nvSpPr>
          <p:cNvPr id="51" name="Rounded Rectangle 50">
            <a:extLst>
              <a:ext uri="{FF2B5EF4-FFF2-40B4-BE49-F238E27FC236}">
                <a16:creationId xmlns:a16="http://schemas.microsoft.com/office/drawing/2014/main" id="{52A586BB-22D0-1145-A1EC-2A8A1D805FAC}"/>
              </a:ext>
            </a:extLst>
          </p:cNvPr>
          <p:cNvSpPr/>
          <p:nvPr/>
        </p:nvSpPr>
        <p:spPr bwMode="auto">
          <a:xfrm>
            <a:off x="6938891" y="2261099"/>
            <a:ext cx="138128" cy="411476"/>
          </a:xfrm>
          <a:prstGeom prst="roundRect">
            <a:avLst/>
          </a:prstGeom>
          <a:solidFill>
            <a:schemeClr val="accent2">
              <a:lumMod val="40000"/>
              <a:lumOff val="6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rgbClr val="0000FF"/>
                </a:solidFill>
              </a:rPr>
              <a:t>2</a:t>
            </a:r>
            <a:endParaRPr lang="en-US" sz="375">
              <a:solidFill>
                <a:srgbClr val="0000FF"/>
              </a:solidFill>
            </a:endParaRPr>
          </a:p>
        </p:txBody>
      </p:sp>
      <p:sp>
        <p:nvSpPr>
          <p:cNvPr id="52" name="TextBox 51">
            <a:extLst>
              <a:ext uri="{FF2B5EF4-FFF2-40B4-BE49-F238E27FC236}">
                <a16:creationId xmlns:a16="http://schemas.microsoft.com/office/drawing/2014/main" id="{35864E72-6BB2-814E-8571-D44CC2547D67}"/>
              </a:ext>
            </a:extLst>
          </p:cNvPr>
          <p:cNvSpPr txBox="1"/>
          <p:nvPr/>
        </p:nvSpPr>
        <p:spPr>
          <a:xfrm>
            <a:off x="7139063" y="2351421"/>
            <a:ext cx="1210588" cy="230832"/>
          </a:xfrm>
          <a:prstGeom prst="rect">
            <a:avLst/>
          </a:prstGeom>
          <a:noFill/>
        </p:spPr>
        <p:txBody>
          <a:bodyPr wrap="none" rtlCol="0">
            <a:spAutoFit/>
          </a:bodyPr>
          <a:lstStyle/>
          <a:p>
            <a:r>
              <a:rPr lang="en-US" sz="900" dirty="0"/>
              <a:t>offset synch internal</a:t>
            </a:r>
            <a:endParaRPr sz="900" dirty="0"/>
          </a:p>
        </p:txBody>
      </p:sp>
    </p:spTree>
    <p:extLst>
      <p:ext uri="{BB962C8B-B14F-4D97-AF65-F5344CB8AC3E}">
        <p14:creationId xmlns:p14="http://schemas.microsoft.com/office/powerpoint/2010/main" val="19942337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C9BB48-918B-C840-9282-E0E6C8221000}"/>
              </a:ext>
            </a:extLst>
          </p:cNvPr>
          <p:cNvSpPr>
            <a:spLocks noGrp="1"/>
          </p:cNvSpPr>
          <p:nvPr>
            <p:ph type="title"/>
          </p:nvPr>
        </p:nvSpPr>
        <p:spPr/>
        <p:txBody>
          <a:bodyPr/>
          <a:lstStyle/>
          <a:p>
            <a:r>
              <a:rPr lang="en-US" dirty="0"/>
              <a:t>Failover</a:t>
            </a:r>
            <a:endParaRPr dirty="0"/>
          </a:p>
        </p:txBody>
      </p:sp>
      <p:sp>
        <p:nvSpPr>
          <p:cNvPr id="4" name="Slide Number Placeholder 3">
            <a:extLst>
              <a:ext uri="{FF2B5EF4-FFF2-40B4-BE49-F238E27FC236}">
                <a16:creationId xmlns:a16="http://schemas.microsoft.com/office/drawing/2014/main" id="{82BC779B-3DB3-854C-899E-94D850468478}"/>
              </a:ext>
            </a:extLst>
          </p:cNvPr>
          <p:cNvSpPr>
            <a:spLocks noGrp="1"/>
          </p:cNvSpPr>
          <p:nvPr>
            <p:ph type="sldNum" sz="quarter" idx="10"/>
          </p:nvPr>
        </p:nvSpPr>
        <p:spPr/>
        <p:txBody>
          <a:bodyPr/>
          <a:lstStyle/>
          <a:p>
            <a:fld id="{2F63A97E-D605-DC42-8452-C14CD1FA87FA}" type="slidenum">
              <a:rPr lang="en-US" smtClean="0">
                <a:solidFill>
                  <a:srgbClr val="5AAAFA"/>
                </a:solidFill>
              </a:rPr>
              <a:pPr/>
              <a:t>13</a:t>
            </a:fld>
            <a:endParaRPr lang="en-US">
              <a:solidFill>
                <a:srgbClr val="5AAAFA"/>
              </a:solidFill>
            </a:endParaRPr>
          </a:p>
        </p:txBody>
      </p:sp>
      <p:grpSp>
        <p:nvGrpSpPr>
          <p:cNvPr id="11" name="Group 10">
            <a:extLst>
              <a:ext uri="{FF2B5EF4-FFF2-40B4-BE49-F238E27FC236}">
                <a16:creationId xmlns:a16="http://schemas.microsoft.com/office/drawing/2014/main" id="{7407F71A-74CD-3A44-97C6-EFA187D952FA}"/>
              </a:ext>
            </a:extLst>
          </p:cNvPr>
          <p:cNvGrpSpPr/>
          <p:nvPr/>
        </p:nvGrpSpPr>
        <p:grpSpPr>
          <a:xfrm>
            <a:off x="568974" y="1963058"/>
            <a:ext cx="818524" cy="411476"/>
            <a:chOff x="1193647" y="1635094"/>
            <a:chExt cx="818524" cy="411476"/>
          </a:xfrm>
        </p:grpSpPr>
        <p:sp>
          <p:nvSpPr>
            <p:cNvPr id="5" name="Rounded Rectangle 4">
              <a:extLst>
                <a:ext uri="{FF2B5EF4-FFF2-40B4-BE49-F238E27FC236}">
                  <a16:creationId xmlns:a16="http://schemas.microsoft.com/office/drawing/2014/main" id="{05989F5F-8331-4A4D-86E7-0DB20958D0C0}"/>
                </a:ext>
              </a:extLst>
            </p:cNvPr>
            <p:cNvSpPr/>
            <p:nvPr/>
          </p:nvSpPr>
          <p:spPr bwMode="auto">
            <a:xfrm>
              <a:off x="1193647"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0</a:t>
              </a:r>
              <a:endParaRPr lang="en-US" sz="375">
                <a:solidFill>
                  <a:schemeClr val="bg1"/>
                </a:solidFill>
              </a:endParaRPr>
            </a:p>
          </p:txBody>
        </p:sp>
        <p:sp>
          <p:nvSpPr>
            <p:cNvPr id="6" name="Rounded Rectangle 5">
              <a:extLst>
                <a:ext uri="{FF2B5EF4-FFF2-40B4-BE49-F238E27FC236}">
                  <a16:creationId xmlns:a16="http://schemas.microsoft.com/office/drawing/2014/main" id="{26FA8FF4-3A0A-F14E-BDE6-8A144629DBEF}"/>
                </a:ext>
              </a:extLst>
            </p:cNvPr>
            <p:cNvSpPr/>
            <p:nvPr/>
          </p:nvSpPr>
          <p:spPr bwMode="auto">
            <a:xfrm>
              <a:off x="1330805"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1</a:t>
              </a:r>
              <a:endParaRPr lang="en-US" sz="375">
                <a:solidFill>
                  <a:schemeClr val="bg1"/>
                </a:solidFill>
              </a:endParaRPr>
            </a:p>
          </p:txBody>
        </p:sp>
        <p:sp>
          <p:nvSpPr>
            <p:cNvPr id="7" name="Rounded Rectangle 6">
              <a:extLst>
                <a:ext uri="{FF2B5EF4-FFF2-40B4-BE49-F238E27FC236}">
                  <a16:creationId xmlns:a16="http://schemas.microsoft.com/office/drawing/2014/main" id="{46FCC425-BF42-9B46-8354-C2727F0CBEA8}"/>
                </a:ext>
              </a:extLst>
            </p:cNvPr>
            <p:cNvSpPr/>
            <p:nvPr/>
          </p:nvSpPr>
          <p:spPr bwMode="auto">
            <a:xfrm>
              <a:off x="1468934"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2</a:t>
              </a:r>
              <a:endParaRPr lang="en-US" sz="375">
                <a:solidFill>
                  <a:schemeClr val="bg1"/>
                </a:solidFill>
              </a:endParaRPr>
            </a:p>
          </p:txBody>
        </p:sp>
        <p:sp>
          <p:nvSpPr>
            <p:cNvPr id="8" name="Rounded Rectangle 7">
              <a:extLst>
                <a:ext uri="{FF2B5EF4-FFF2-40B4-BE49-F238E27FC236}">
                  <a16:creationId xmlns:a16="http://schemas.microsoft.com/office/drawing/2014/main" id="{88CA299C-793B-4442-BDB3-45002CE42E4D}"/>
                </a:ext>
              </a:extLst>
            </p:cNvPr>
            <p:cNvSpPr/>
            <p:nvPr/>
          </p:nvSpPr>
          <p:spPr bwMode="auto">
            <a:xfrm>
              <a:off x="160609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3</a:t>
              </a:r>
              <a:endParaRPr lang="en-US" sz="375">
                <a:solidFill>
                  <a:schemeClr val="bg1"/>
                </a:solidFill>
              </a:endParaRPr>
            </a:p>
          </p:txBody>
        </p:sp>
        <p:sp>
          <p:nvSpPr>
            <p:cNvPr id="9" name="Rounded Rectangle 8">
              <a:extLst>
                <a:ext uri="{FF2B5EF4-FFF2-40B4-BE49-F238E27FC236}">
                  <a16:creationId xmlns:a16="http://schemas.microsoft.com/office/drawing/2014/main" id="{03520D2A-9F5D-E649-989F-CDB7A3DF95EC}"/>
                </a:ext>
              </a:extLst>
            </p:cNvPr>
            <p:cNvSpPr/>
            <p:nvPr/>
          </p:nvSpPr>
          <p:spPr bwMode="auto">
            <a:xfrm>
              <a:off x="1744220"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4</a:t>
              </a:r>
              <a:endParaRPr lang="en-US" sz="375">
                <a:solidFill>
                  <a:schemeClr val="bg1"/>
                </a:solidFill>
              </a:endParaRPr>
            </a:p>
          </p:txBody>
        </p:sp>
        <p:sp>
          <p:nvSpPr>
            <p:cNvPr id="10" name="Rounded Rectangle 9">
              <a:extLst>
                <a:ext uri="{FF2B5EF4-FFF2-40B4-BE49-F238E27FC236}">
                  <a16:creationId xmlns:a16="http://schemas.microsoft.com/office/drawing/2014/main" id="{B07531BA-E4EF-8241-A4F3-821A52AB1418}"/>
                </a:ext>
              </a:extLst>
            </p:cNvPr>
            <p:cNvSpPr/>
            <p:nvPr/>
          </p:nvSpPr>
          <p:spPr bwMode="auto">
            <a:xfrm>
              <a:off x="187404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5</a:t>
              </a:r>
              <a:endParaRPr lang="en-US" sz="375">
                <a:solidFill>
                  <a:schemeClr val="bg1"/>
                </a:solidFill>
              </a:endParaRPr>
            </a:p>
          </p:txBody>
        </p:sp>
      </p:grpSp>
      <p:sp>
        <p:nvSpPr>
          <p:cNvPr id="12" name="AutoShape 4">
            <a:extLst>
              <a:ext uri="{FF2B5EF4-FFF2-40B4-BE49-F238E27FC236}">
                <a16:creationId xmlns:a16="http://schemas.microsoft.com/office/drawing/2014/main" id="{B7915EBA-365A-4E49-95D3-630772819063}"/>
              </a:ext>
            </a:extLst>
          </p:cNvPr>
          <p:cNvSpPr>
            <a:spLocks noChangeArrowheads="1"/>
          </p:cNvSpPr>
          <p:nvPr/>
        </p:nvSpPr>
        <p:spPr bwMode="auto">
          <a:xfrm>
            <a:off x="568974" y="2897269"/>
            <a:ext cx="2332193" cy="745927"/>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a:r>
              <a:rPr lang="en-US" sz="750" dirty="0"/>
              <a:t>Consumer group X</a:t>
            </a:r>
          </a:p>
        </p:txBody>
      </p:sp>
      <p:sp>
        <p:nvSpPr>
          <p:cNvPr id="13" name="Rectangle 12">
            <a:extLst>
              <a:ext uri="{FF2B5EF4-FFF2-40B4-BE49-F238E27FC236}">
                <a16:creationId xmlns:a16="http://schemas.microsoft.com/office/drawing/2014/main" id="{D56FAB04-8DF8-CA41-AA07-09BDCD3392FC}"/>
              </a:ext>
            </a:extLst>
          </p:cNvPr>
          <p:cNvSpPr/>
          <p:nvPr/>
        </p:nvSpPr>
        <p:spPr>
          <a:xfrm>
            <a:off x="102249" y="835937"/>
            <a:ext cx="3234717" cy="3795698"/>
          </a:xfrm>
          <a:prstGeom prst="rect">
            <a:avLst/>
          </a:prstGeom>
          <a:noFill/>
          <a:ln>
            <a:solidFill>
              <a:srgbClr val="0000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b="1" dirty="0">
                <a:solidFill>
                  <a:srgbClr val="0000FF"/>
                </a:solidFill>
                <a:latin typeface="Arial"/>
              </a:rPr>
              <a:t>Source cluster</a:t>
            </a:r>
          </a:p>
        </p:txBody>
      </p:sp>
      <p:sp>
        <p:nvSpPr>
          <p:cNvPr id="14" name="Rectangle 13">
            <a:extLst>
              <a:ext uri="{FF2B5EF4-FFF2-40B4-BE49-F238E27FC236}">
                <a16:creationId xmlns:a16="http://schemas.microsoft.com/office/drawing/2014/main" id="{6EAFA19A-81F5-D248-BBF8-BDE5E9ED6942}"/>
              </a:ext>
            </a:extLst>
          </p:cNvPr>
          <p:cNvSpPr/>
          <p:nvPr/>
        </p:nvSpPr>
        <p:spPr>
          <a:xfrm>
            <a:off x="3611284" y="876227"/>
            <a:ext cx="5326341" cy="3755408"/>
          </a:xfrm>
          <a:prstGeom prst="rect">
            <a:avLst/>
          </a:prstGeom>
          <a:noFill/>
          <a:ln>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b="1" dirty="0">
                <a:solidFill>
                  <a:srgbClr val="00B050"/>
                </a:solidFill>
                <a:latin typeface="Arial"/>
              </a:rPr>
              <a:t>Target cluster</a:t>
            </a:r>
          </a:p>
        </p:txBody>
      </p:sp>
      <p:sp>
        <p:nvSpPr>
          <p:cNvPr id="15" name="Rounded Rectangle 14">
            <a:extLst>
              <a:ext uri="{FF2B5EF4-FFF2-40B4-BE49-F238E27FC236}">
                <a16:creationId xmlns:a16="http://schemas.microsoft.com/office/drawing/2014/main" id="{BB063AA5-4D8B-9F4D-90A8-EB2BA725B99C}"/>
              </a:ext>
            </a:extLst>
          </p:cNvPr>
          <p:cNvSpPr/>
          <p:nvPr/>
        </p:nvSpPr>
        <p:spPr>
          <a:xfrm>
            <a:off x="206375" y="1144478"/>
            <a:ext cx="775045" cy="295845"/>
          </a:xfrm>
          <a:prstGeom prst="roundRect">
            <a:avLst/>
          </a:prstGeom>
          <a:solidFill>
            <a:schemeClr val="accent2">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dirty="0">
                <a:solidFill>
                  <a:prstClr val="white"/>
                </a:solidFill>
                <a:latin typeface="Arial"/>
              </a:rPr>
              <a:t>Producer</a:t>
            </a:r>
          </a:p>
        </p:txBody>
      </p:sp>
      <p:sp>
        <p:nvSpPr>
          <p:cNvPr id="18" name="Rounded Rectangle 17">
            <a:extLst>
              <a:ext uri="{FF2B5EF4-FFF2-40B4-BE49-F238E27FC236}">
                <a16:creationId xmlns:a16="http://schemas.microsoft.com/office/drawing/2014/main" id="{7938F6F1-0B1C-214E-9CA0-D330588D6DE8}"/>
              </a:ext>
            </a:extLst>
          </p:cNvPr>
          <p:cNvSpPr/>
          <p:nvPr/>
        </p:nvSpPr>
        <p:spPr>
          <a:xfrm>
            <a:off x="7031121" y="3122309"/>
            <a:ext cx="775045" cy="295845"/>
          </a:xfrm>
          <a:prstGeom prst="roundRect">
            <a:avLst/>
          </a:prstGeom>
          <a:solidFill>
            <a:srgbClr val="00B05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dirty="0">
                <a:solidFill>
                  <a:prstClr val="white"/>
                </a:solidFill>
                <a:latin typeface="Arial"/>
              </a:rPr>
              <a:t>Consumer</a:t>
            </a:r>
          </a:p>
        </p:txBody>
      </p:sp>
      <p:sp>
        <p:nvSpPr>
          <p:cNvPr id="19" name="Rounded Rectangle 18">
            <a:extLst>
              <a:ext uri="{FF2B5EF4-FFF2-40B4-BE49-F238E27FC236}">
                <a16:creationId xmlns:a16="http://schemas.microsoft.com/office/drawing/2014/main" id="{9F0F4CAB-CD5B-3940-92BD-22097C85E281}"/>
              </a:ext>
            </a:extLst>
          </p:cNvPr>
          <p:cNvSpPr/>
          <p:nvPr/>
        </p:nvSpPr>
        <p:spPr>
          <a:xfrm>
            <a:off x="662961" y="3124159"/>
            <a:ext cx="775045" cy="295845"/>
          </a:xfrm>
          <a:prstGeom prst="roundRect">
            <a:avLst/>
          </a:prstGeom>
          <a:solidFill>
            <a:schemeClr val="accent2">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dirty="0">
                <a:solidFill>
                  <a:prstClr val="white"/>
                </a:solidFill>
                <a:latin typeface="Arial"/>
              </a:rPr>
              <a:t>Consumer</a:t>
            </a:r>
          </a:p>
        </p:txBody>
      </p:sp>
      <p:sp>
        <p:nvSpPr>
          <p:cNvPr id="23" name="TextBox 22">
            <a:extLst>
              <a:ext uri="{FF2B5EF4-FFF2-40B4-BE49-F238E27FC236}">
                <a16:creationId xmlns:a16="http://schemas.microsoft.com/office/drawing/2014/main" id="{58070603-4593-1C4B-996D-6615D3B24F00}"/>
              </a:ext>
            </a:extLst>
          </p:cNvPr>
          <p:cNvSpPr txBox="1"/>
          <p:nvPr/>
        </p:nvSpPr>
        <p:spPr>
          <a:xfrm>
            <a:off x="232722" y="3745236"/>
            <a:ext cx="1659429" cy="230832"/>
          </a:xfrm>
          <a:prstGeom prst="rect">
            <a:avLst/>
          </a:prstGeom>
          <a:noFill/>
        </p:spPr>
        <p:txBody>
          <a:bodyPr wrap="none" rtlCol="0">
            <a:spAutoFit/>
          </a:bodyPr>
          <a:lstStyle/>
          <a:p>
            <a:r>
              <a:rPr lang="en-US" sz="900" dirty="0"/>
              <a:t>Last-read-committed-offset:3</a:t>
            </a:r>
            <a:endParaRPr sz="900" dirty="0"/>
          </a:p>
        </p:txBody>
      </p:sp>
      <p:sp>
        <p:nvSpPr>
          <p:cNvPr id="24" name="TextBox 23">
            <a:extLst>
              <a:ext uri="{FF2B5EF4-FFF2-40B4-BE49-F238E27FC236}">
                <a16:creationId xmlns:a16="http://schemas.microsoft.com/office/drawing/2014/main" id="{22A21AC2-9C33-5643-8D8C-20EE24327DB8}"/>
              </a:ext>
            </a:extLst>
          </p:cNvPr>
          <p:cNvSpPr txBox="1"/>
          <p:nvPr/>
        </p:nvSpPr>
        <p:spPr>
          <a:xfrm>
            <a:off x="991316" y="1065659"/>
            <a:ext cx="1422184" cy="230832"/>
          </a:xfrm>
          <a:prstGeom prst="rect">
            <a:avLst/>
          </a:prstGeom>
          <a:noFill/>
        </p:spPr>
        <p:txBody>
          <a:bodyPr wrap="none" rtlCol="0">
            <a:spAutoFit/>
          </a:bodyPr>
          <a:lstStyle/>
          <a:p>
            <a:r>
              <a:rPr lang="en-US" sz="900" dirty="0"/>
              <a:t>Last-committed-offset: 5</a:t>
            </a:r>
            <a:endParaRPr sz="900" dirty="0"/>
          </a:p>
        </p:txBody>
      </p:sp>
      <p:sp>
        <p:nvSpPr>
          <p:cNvPr id="25" name="Rounded Rectangle 24">
            <a:extLst>
              <a:ext uri="{FF2B5EF4-FFF2-40B4-BE49-F238E27FC236}">
                <a16:creationId xmlns:a16="http://schemas.microsoft.com/office/drawing/2014/main" id="{23464C0E-D318-9746-84FD-A2B598BCEC1F}"/>
              </a:ext>
            </a:extLst>
          </p:cNvPr>
          <p:cNvSpPr/>
          <p:nvPr/>
        </p:nvSpPr>
        <p:spPr>
          <a:xfrm>
            <a:off x="3718934" y="1481242"/>
            <a:ext cx="994405" cy="292973"/>
          </a:xfrm>
          <a:prstGeom prst="roundRect">
            <a:avLst/>
          </a:prstGeom>
          <a:solidFill>
            <a:srgbClr val="7030A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a:solidFill>
                  <a:prstClr val="white"/>
                </a:solidFill>
                <a:latin typeface="Arial"/>
              </a:rPr>
              <a:t>Mirror Maker 2.0</a:t>
            </a:r>
          </a:p>
        </p:txBody>
      </p:sp>
      <p:sp>
        <p:nvSpPr>
          <p:cNvPr id="26" name="TextBox 25">
            <a:extLst>
              <a:ext uri="{FF2B5EF4-FFF2-40B4-BE49-F238E27FC236}">
                <a16:creationId xmlns:a16="http://schemas.microsoft.com/office/drawing/2014/main" id="{83C7C912-A2DD-8743-8FF2-A494F64986BA}"/>
              </a:ext>
            </a:extLst>
          </p:cNvPr>
          <p:cNvSpPr txBox="1"/>
          <p:nvPr/>
        </p:nvSpPr>
        <p:spPr>
          <a:xfrm>
            <a:off x="79590" y="1621531"/>
            <a:ext cx="774571" cy="369332"/>
          </a:xfrm>
          <a:prstGeom prst="rect">
            <a:avLst/>
          </a:prstGeom>
          <a:noFill/>
        </p:spPr>
        <p:txBody>
          <a:bodyPr wrap="none" rtlCol="0">
            <a:spAutoFit/>
          </a:bodyPr>
          <a:lstStyle/>
          <a:p>
            <a:r>
              <a:rPr lang="en-US" sz="900" dirty="0"/>
              <a:t>Src topic A </a:t>
            </a:r>
          </a:p>
          <a:p>
            <a:r>
              <a:rPr lang="en-US" sz="900" dirty="0"/>
              <a:t>Partition 1</a:t>
            </a:r>
            <a:endParaRPr sz="900" dirty="0"/>
          </a:p>
        </p:txBody>
      </p:sp>
      <p:sp>
        <p:nvSpPr>
          <p:cNvPr id="28" name="Rounded Rectangle 27">
            <a:extLst>
              <a:ext uri="{FF2B5EF4-FFF2-40B4-BE49-F238E27FC236}">
                <a16:creationId xmlns:a16="http://schemas.microsoft.com/office/drawing/2014/main" id="{FF9D8DEE-5F5C-A944-B27B-DFBD71711B47}"/>
              </a:ext>
            </a:extLst>
          </p:cNvPr>
          <p:cNvSpPr/>
          <p:nvPr/>
        </p:nvSpPr>
        <p:spPr bwMode="auto">
          <a:xfrm>
            <a:off x="4490244" y="1996053"/>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dirty="0">
                <a:solidFill>
                  <a:schemeClr val="bg1"/>
                </a:solidFill>
              </a:rPr>
              <a:t>10</a:t>
            </a:r>
            <a:endParaRPr lang="en-US" sz="375" dirty="0">
              <a:solidFill>
                <a:schemeClr val="bg1"/>
              </a:solidFill>
            </a:endParaRPr>
          </a:p>
        </p:txBody>
      </p:sp>
      <p:sp>
        <p:nvSpPr>
          <p:cNvPr id="29" name="Rounded Rectangle 28">
            <a:extLst>
              <a:ext uri="{FF2B5EF4-FFF2-40B4-BE49-F238E27FC236}">
                <a16:creationId xmlns:a16="http://schemas.microsoft.com/office/drawing/2014/main" id="{E84D5F7E-69AF-844D-801E-96EE1880D415}"/>
              </a:ext>
            </a:extLst>
          </p:cNvPr>
          <p:cNvSpPr/>
          <p:nvPr/>
        </p:nvSpPr>
        <p:spPr bwMode="auto">
          <a:xfrm>
            <a:off x="4627402" y="1996053"/>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dirty="0">
                <a:solidFill>
                  <a:schemeClr val="bg1"/>
                </a:solidFill>
              </a:rPr>
              <a:t>11</a:t>
            </a:r>
            <a:endParaRPr lang="en-US" sz="375" dirty="0">
              <a:solidFill>
                <a:schemeClr val="bg1"/>
              </a:solidFill>
            </a:endParaRPr>
          </a:p>
        </p:txBody>
      </p:sp>
      <p:sp>
        <p:nvSpPr>
          <p:cNvPr id="30" name="Rounded Rectangle 29">
            <a:extLst>
              <a:ext uri="{FF2B5EF4-FFF2-40B4-BE49-F238E27FC236}">
                <a16:creationId xmlns:a16="http://schemas.microsoft.com/office/drawing/2014/main" id="{067F57AD-0C39-934B-BB15-69FD7FEAA3A6}"/>
              </a:ext>
            </a:extLst>
          </p:cNvPr>
          <p:cNvSpPr/>
          <p:nvPr/>
        </p:nvSpPr>
        <p:spPr bwMode="auto">
          <a:xfrm>
            <a:off x="4765531" y="1996053"/>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dirty="0">
                <a:solidFill>
                  <a:schemeClr val="bg1"/>
                </a:solidFill>
              </a:rPr>
              <a:t>12</a:t>
            </a:r>
            <a:endParaRPr lang="en-US" sz="375" dirty="0">
              <a:solidFill>
                <a:schemeClr val="bg1"/>
              </a:solidFill>
            </a:endParaRPr>
          </a:p>
        </p:txBody>
      </p:sp>
      <p:cxnSp>
        <p:nvCxnSpPr>
          <p:cNvPr id="37" name="Elbow Connector 36">
            <a:extLst>
              <a:ext uri="{FF2B5EF4-FFF2-40B4-BE49-F238E27FC236}">
                <a16:creationId xmlns:a16="http://schemas.microsoft.com/office/drawing/2014/main" id="{8D1F13FE-F4C9-F941-8151-A072756F6123}"/>
              </a:ext>
            </a:extLst>
          </p:cNvPr>
          <p:cNvCxnSpPr>
            <a:cxnSpLocks/>
            <a:stCxn id="25" idx="3"/>
            <a:endCxn id="54" idx="0"/>
          </p:cNvCxnSpPr>
          <p:nvPr/>
        </p:nvCxnSpPr>
        <p:spPr>
          <a:xfrm>
            <a:off x="4713339" y="1627729"/>
            <a:ext cx="416161" cy="366347"/>
          </a:xfrm>
          <a:prstGeom prst="bentConnector2">
            <a:avLst/>
          </a:prstGeom>
          <a:ln w="12700">
            <a:solidFill>
              <a:srgbClr val="7030A0"/>
            </a:solidFill>
            <a:tailEnd type="triangle"/>
          </a:ln>
          <a:effectLst/>
        </p:spPr>
        <p:style>
          <a:lnRef idx="2">
            <a:schemeClr val="accent1"/>
          </a:lnRef>
          <a:fillRef idx="0">
            <a:schemeClr val="accent1"/>
          </a:fillRef>
          <a:effectRef idx="1">
            <a:schemeClr val="accent1"/>
          </a:effectRef>
          <a:fontRef idx="minor">
            <a:schemeClr val="tx1"/>
          </a:fontRef>
        </p:style>
      </p:cxnSp>
      <p:sp>
        <p:nvSpPr>
          <p:cNvPr id="40" name="TextBox 39">
            <a:extLst>
              <a:ext uri="{FF2B5EF4-FFF2-40B4-BE49-F238E27FC236}">
                <a16:creationId xmlns:a16="http://schemas.microsoft.com/office/drawing/2014/main" id="{B8D833E9-6006-DC49-9F42-566215A4DC1D}"/>
              </a:ext>
            </a:extLst>
          </p:cNvPr>
          <p:cNvSpPr txBox="1"/>
          <p:nvPr/>
        </p:nvSpPr>
        <p:spPr>
          <a:xfrm>
            <a:off x="4859845" y="1275957"/>
            <a:ext cx="1178528" cy="369332"/>
          </a:xfrm>
          <a:prstGeom prst="rect">
            <a:avLst/>
          </a:prstGeom>
          <a:noFill/>
        </p:spPr>
        <p:txBody>
          <a:bodyPr wrap="none" rtlCol="0">
            <a:spAutoFit/>
          </a:bodyPr>
          <a:lstStyle/>
          <a:p>
            <a:r>
              <a:rPr lang="en-US" sz="900" dirty="0"/>
              <a:t>remote topic src. A </a:t>
            </a:r>
          </a:p>
          <a:p>
            <a:r>
              <a:rPr lang="en-US" sz="900" dirty="0"/>
              <a:t>partition 1</a:t>
            </a:r>
            <a:endParaRPr sz="900" dirty="0"/>
          </a:p>
        </p:txBody>
      </p:sp>
      <p:sp>
        <p:nvSpPr>
          <p:cNvPr id="41" name="Rounded Rectangle 40">
            <a:extLst>
              <a:ext uri="{FF2B5EF4-FFF2-40B4-BE49-F238E27FC236}">
                <a16:creationId xmlns:a16="http://schemas.microsoft.com/office/drawing/2014/main" id="{78B8764B-560C-C640-BFF3-A1F41AE5957B}"/>
              </a:ext>
            </a:extLst>
          </p:cNvPr>
          <p:cNvSpPr/>
          <p:nvPr/>
        </p:nvSpPr>
        <p:spPr bwMode="auto">
          <a:xfrm>
            <a:off x="4503498" y="2847286"/>
            <a:ext cx="138128" cy="411476"/>
          </a:xfrm>
          <a:prstGeom prst="roundRect">
            <a:avLst/>
          </a:prstGeom>
          <a:solidFill>
            <a:schemeClr val="accent2">
              <a:lumMod val="40000"/>
              <a:lumOff val="6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rgbClr val="0000FF"/>
                </a:solidFill>
              </a:rPr>
              <a:t>0</a:t>
            </a:r>
            <a:endParaRPr lang="en-US" sz="375">
              <a:solidFill>
                <a:srgbClr val="0000FF"/>
              </a:solidFill>
            </a:endParaRPr>
          </a:p>
        </p:txBody>
      </p:sp>
      <p:sp>
        <p:nvSpPr>
          <p:cNvPr id="42" name="Rounded Rectangle 41">
            <a:extLst>
              <a:ext uri="{FF2B5EF4-FFF2-40B4-BE49-F238E27FC236}">
                <a16:creationId xmlns:a16="http://schemas.microsoft.com/office/drawing/2014/main" id="{A01E2A7E-5F27-F44E-98BC-4EBC2F463681}"/>
              </a:ext>
            </a:extLst>
          </p:cNvPr>
          <p:cNvSpPr/>
          <p:nvPr/>
        </p:nvSpPr>
        <p:spPr bwMode="auto">
          <a:xfrm>
            <a:off x="4640656" y="2847286"/>
            <a:ext cx="138128" cy="411476"/>
          </a:xfrm>
          <a:prstGeom prst="roundRect">
            <a:avLst/>
          </a:prstGeom>
          <a:solidFill>
            <a:schemeClr val="accent2">
              <a:lumMod val="40000"/>
              <a:lumOff val="6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rgbClr val="0000FF"/>
                </a:solidFill>
              </a:rPr>
              <a:t>1</a:t>
            </a:r>
            <a:endParaRPr lang="en-US" sz="375">
              <a:solidFill>
                <a:srgbClr val="0000FF"/>
              </a:solidFill>
            </a:endParaRPr>
          </a:p>
        </p:txBody>
      </p:sp>
      <p:sp>
        <p:nvSpPr>
          <p:cNvPr id="43" name="Rounded Rectangle 42">
            <a:extLst>
              <a:ext uri="{FF2B5EF4-FFF2-40B4-BE49-F238E27FC236}">
                <a16:creationId xmlns:a16="http://schemas.microsoft.com/office/drawing/2014/main" id="{1B4D85C0-0F7C-D847-BA09-2F079DC00DFE}"/>
              </a:ext>
            </a:extLst>
          </p:cNvPr>
          <p:cNvSpPr/>
          <p:nvPr/>
        </p:nvSpPr>
        <p:spPr bwMode="auto">
          <a:xfrm>
            <a:off x="4778785" y="2847286"/>
            <a:ext cx="138128" cy="411476"/>
          </a:xfrm>
          <a:prstGeom prst="roundRect">
            <a:avLst/>
          </a:prstGeom>
          <a:solidFill>
            <a:schemeClr val="accent2">
              <a:lumMod val="40000"/>
              <a:lumOff val="6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rgbClr val="0000FF"/>
                </a:solidFill>
              </a:rPr>
              <a:t>2</a:t>
            </a:r>
            <a:endParaRPr lang="en-US" sz="375">
              <a:solidFill>
                <a:srgbClr val="0000FF"/>
              </a:solidFill>
            </a:endParaRPr>
          </a:p>
        </p:txBody>
      </p:sp>
      <p:sp>
        <p:nvSpPr>
          <p:cNvPr id="44" name="TextBox 43">
            <a:extLst>
              <a:ext uri="{FF2B5EF4-FFF2-40B4-BE49-F238E27FC236}">
                <a16:creationId xmlns:a16="http://schemas.microsoft.com/office/drawing/2014/main" id="{96051D39-A607-D049-A0D0-A95B0D485938}"/>
              </a:ext>
            </a:extLst>
          </p:cNvPr>
          <p:cNvSpPr txBox="1"/>
          <p:nvPr/>
        </p:nvSpPr>
        <p:spPr>
          <a:xfrm>
            <a:off x="4925783" y="2733786"/>
            <a:ext cx="1409360" cy="230832"/>
          </a:xfrm>
          <a:prstGeom prst="rect">
            <a:avLst/>
          </a:prstGeom>
          <a:noFill/>
        </p:spPr>
        <p:txBody>
          <a:bodyPr wrap="none" rtlCol="0">
            <a:spAutoFit/>
          </a:bodyPr>
          <a:lstStyle/>
          <a:p>
            <a:r>
              <a:rPr lang="en-US" sz="900" dirty="0"/>
              <a:t>Src.checkpoints.internal</a:t>
            </a:r>
            <a:endParaRPr sz="900" dirty="0"/>
          </a:p>
        </p:txBody>
      </p:sp>
      <p:sp>
        <p:nvSpPr>
          <p:cNvPr id="45" name="TextBox 44">
            <a:extLst>
              <a:ext uri="{FF2B5EF4-FFF2-40B4-BE49-F238E27FC236}">
                <a16:creationId xmlns:a16="http://schemas.microsoft.com/office/drawing/2014/main" id="{47417AF6-0A61-F946-BA21-C965A9AC4B3F}"/>
              </a:ext>
            </a:extLst>
          </p:cNvPr>
          <p:cNvSpPr txBox="1"/>
          <p:nvPr/>
        </p:nvSpPr>
        <p:spPr>
          <a:xfrm>
            <a:off x="4453657" y="3305111"/>
            <a:ext cx="1659429" cy="923330"/>
          </a:xfrm>
          <a:prstGeom prst="rect">
            <a:avLst/>
          </a:prstGeom>
          <a:noFill/>
        </p:spPr>
        <p:txBody>
          <a:bodyPr wrap="square" rtlCol="0">
            <a:spAutoFit/>
          </a:bodyPr>
          <a:lstStyle/>
          <a:p>
            <a:r>
              <a:rPr lang="en-US" sz="900" dirty="0"/>
              <a:t>topic: scr.A</a:t>
            </a:r>
          </a:p>
          <a:p>
            <a:r>
              <a:rPr lang="en-US" sz="900" dirty="0"/>
              <a:t>partition: 1</a:t>
            </a:r>
          </a:p>
          <a:p>
            <a:r>
              <a:rPr lang="en-US" sz="900" dirty="0"/>
              <a:t>group: consumer group X</a:t>
            </a:r>
          </a:p>
          <a:p>
            <a:r>
              <a:rPr lang="en-US" sz="900" dirty="0"/>
              <a:t>up stream offset: 3</a:t>
            </a:r>
          </a:p>
          <a:p>
            <a:r>
              <a:rPr lang="en-US" sz="900" dirty="0"/>
              <a:t>offset 12</a:t>
            </a:r>
          </a:p>
          <a:p>
            <a:endParaRPr sz="900" dirty="0"/>
          </a:p>
        </p:txBody>
      </p:sp>
      <p:sp>
        <p:nvSpPr>
          <p:cNvPr id="46" name="AutoShape 4">
            <a:extLst>
              <a:ext uri="{FF2B5EF4-FFF2-40B4-BE49-F238E27FC236}">
                <a16:creationId xmlns:a16="http://schemas.microsoft.com/office/drawing/2014/main" id="{6BBF17B5-5FDE-5E4F-A335-674B1CD82722}"/>
              </a:ext>
            </a:extLst>
          </p:cNvPr>
          <p:cNvSpPr>
            <a:spLocks noChangeArrowheads="1"/>
          </p:cNvSpPr>
          <p:nvPr/>
        </p:nvSpPr>
        <p:spPr bwMode="auto">
          <a:xfrm>
            <a:off x="6462462" y="2937724"/>
            <a:ext cx="2332193" cy="745927"/>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a:r>
              <a:rPr lang="en-US" sz="750" dirty="0"/>
              <a:t>Consumer group X</a:t>
            </a:r>
          </a:p>
        </p:txBody>
      </p:sp>
      <p:sp>
        <p:nvSpPr>
          <p:cNvPr id="48" name="TextBox 47">
            <a:extLst>
              <a:ext uri="{FF2B5EF4-FFF2-40B4-BE49-F238E27FC236}">
                <a16:creationId xmlns:a16="http://schemas.microsoft.com/office/drawing/2014/main" id="{4C9C3311-B563-324B-9BAF-FD904CEC987A}"/>
              </a:ext>
            </a:extLst>
          </p:cNvPr>
          <p:cNvSpPr txBox="1"/>
          <p:nvPr/>
        </p:nvSpPr>
        <p:spPr>
          <a:xfrm>
            <a:off x="6588928" y="1683872"/>
            <a:ext cx="1659429" cy="784830"/>
          </a:xfrm>
          <a:prstGeom prst="rect">
            <a:avLst/>
          </a:prstGeom>
          <a:noFill/>
        </p:spPr>
        <p:txBody>
          <a:bodyPr wrap="square" rtlCol="0">
            <a:spAutoFit/>
          </a:bodyPr>
          <a:lstStyle/>
          <a:p>
            <a:r>
              <a:rPr lang="en-US" sz="900" dirty="0"/>
              <a:t>topic: scr.A</a:t>
            </a:r>
          </a:p>
          <a:p>
            <a:r>
              <a:rPr lang="en-US" sz="900" dirty="0"/>
              <a:t>partition: 1</a:t>
            </a:r>
          </a:p>
          <a:p>
            <a:r>
              <a:rPr lang="en-US" sz="900" dirty="0"/>
              <a:t>up stream offset: 3</a:t>
            </a:r>
          </a:p>
          <a:p>
            <a:r>
              <a:rPr lang="en-US" sz="900" dirty="0"/>
              <a:t>down stream offset 12</a:t>
            </a:r>
          </a:p>
          <a:p>
            <a:endParaRPr sz="900" dirty="0"/>
          </a:p>
        </p:txBody>
      </p:sp>
      <p:sp>
        <p:nvSpPr>
          <p:cNvPr id="49" name="Rounded Rectangle 48">
            <a:extLst>
              <a:ext uri="{FF2B5EF4-FFF2-40B4-BE49-F238E27FC236}">
                <a16:creationId xmlns:a16="http://schemas.microsoft.com/office/drawing/2014/main" id="{8595B881-8EEB-5244-9A5D-FFA0052903EC}"/>
              </a:ext>
            </a:extLst>
          </p:cNvPr>
          <p:cNvSpPr/>
          <p:nvPr/>
        </p:nvSpPr>
        <p:spPr bwMode="auto">
          <a:xfrm>
            <a:off x="6663604" y="2261099"/>
            <a:ext cx="138128" cy="411476"/>
          </a:xfrm>
          <a:prstGeom prst="roundRect">
            <a:avLst/>
          </a:prstGeom>
          <a:solidFill>
            <a:schemeClr val="accent2">
              <a:lumMod val="40000"/>
              <a:lumOff val="6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rgbClr val="0000FF"/>
                </a:solidFill>
              </a:rPr>
              <a:t>0</a:t>
            </a:r>
            <a:endParaRPr lang="en-US" sz="375">
              <a:solidFill>
                <a:srgbClr val="0000FF"/>
              </a:solidFill>
            </a:endParaRPr>
          </a:p>
        </p:txBody>
      </p:sp>
      <p:sp>
        <p:nvSpPr>
          <p:cNvPr id="50" name="Rounded Rectangle 49">
            <a:extLst>
              <a:ext uri="{FF2B5EF4-FFF2-40B4-BE49-F238E27FC236}">
                <a16:creationId xmlns:a16="http://schemas.microsoft.com/office/drawing/2014/main" id="{3CC7AF42-1F17-4146-83B6-6C2B6DA90434}"/>
              </a:ext>
            </a:extLst>
          </p:cNvPr>
          <p:cNvSpPr/>
          <p:nvPr/>
        </p:nvSpPr>
        <p:spPr bwMode="auto">
          <a:xfrm>
            <a:off x="6800762" y="2261099"/>
            <a:ext cx="138128" cy="411476"/>
          </a:xfrm>
          <a:prstGeom prst="roundRect">
            <a:avLst/>
          </a:prstGeom>
          <a:solidFill>
            <a:schemeClr val="accent2">
              <a:lumMod val="40000"/>
              <a:lumOff val="6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rgbClr val="0000FF"/>
                </a:solidFill>
              </a:rPr>
              <a:t>1</a:t>
            </a:r>
            <a:endParaRPr lang="en-US" sz="375">
              <a:solidFill>
                <a:srgbClr val="0000FF"/>
              </a:solidFill>
            </a:endParaRPr>
          </a:p>
        </p:txBody>
      </p:sp>
      <p:sp>
        <p:nvSpPr>
          <p:cNvPr id="51" name="Rounded Rectangle 50">
            <a:extLst>
              <a:ext uri="{FF2B5EF4-FFF2-40B4-BE49-F238E27FC236}">
                <a16:creationId xmlns:a16="http://schemas.microsoft.com/office/drawing/2014/main" id="{52A586BB-22D0-1145-A1EC-2A8A1D805FAC}"/>
              </a:ext>
            </a:extLst>
          </p:cNvPr>
          <p:cNvSpPr/>
          <p:nvPr/>
        </p:nvSpPr>
        <p:spPr bwMode="auto">
          <a:xfrm>
            <a:off x="6938891" y="2261099"/>
            <a:ext cx="138128" cy="411476"/>
          </a:xfrm>
          <a:prstGeom prst="roundRect">
            <a:avLst/>
          </a:prstGeom>
          <a:solidFill>
            <a:schemeClr val="accent2">
              <a:lumMod val="40000"/>
              <a:lumOff val="6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rgbClr val="0000FF"/>
                </a:solidFill>
              </a:rPr>
              <a:t>2</a:t>
            </a:r>
            <a:endParaRPr lang="en-US" sz="375">
              <a:solidFill>
                <a:srgbClr val="0000FF"/>
              </a:solidFill>
            </a:endParaRPr>
          </a:p>
        </p:txBody>
      </p:sp>
      <p:sp>
        <p:nvSpPr>
          <p:cNvPr id="52" name="TextBox 51">
            <a:extLst>
              <a:ext uri="{FF2B5EF4-FFF2-40B4-BE49-F238E27FC236}">
                <a16:creationId xmlns:a16="http://schemas.microsoft.com/office/drawing/2014/main" id="{35864E72-6BB2-814E-8571-D44CC2547D67}"/>
              </a:ext>
            </a:extLst>
          </p:cNvPr>
          <p:cNvSpPr txBox="1"/>
          <p:nvPr/>
        </p:nvSpPr>
        <p:spPr>
          <a:xfrm>
            <a:off x="7139063" y="2351421"/>
            <a:ext cx="1210588" cy="230832"/>
          </a:xfrm>
          <a:prstGeom prst="rect">
            <a:avLst/>
          </a:prstGeom>
          <a:noFill/>
        </p:spPr>
        <p:txBody>
          <a:bodyPr wrap="none" rtlCol="0">
            <a:spAutoFit/>
          </a:bodyPr>
          <a:lstStyle/>
          <a:p>
            <a:r>
              <a:rPr lang="en-US" sz="900" dirty="0"/>
              <a:t>offset synch internal</a:t>
            </a:r>
            <a:endParaRPr sz="900" dirty="0"/>
          </a:p>
        </p:txBody>
      </p:sp>
      <p:sp>
        <p:nvSpPr>
          <p:cNvPr id="47" name="Cross 46">
            <a:extLst>
              <a:ext uri="{FF2B5EF4-FFF2-40B4-BE49-F238E27FC236}">
                <a16:creationId xmlns:a16="http://schemas.microsoft.com/office/drawing/2014/main" id="{27AE684F-390C-6C4A-92F4-5175838807AD}"/>
              </a:ext>
            </a:extLst>
          </p:cNvPr>
          <p:cNvSpPr/>
          <p:nvPr/>
        </p:nvSpPr>
        <p:spPr>
          <a:xfrm rot="2870975">
            <a:off x="1351724" y="2017509"/>
            <a:ext cx="444736" cy="444736"/>
          </a:xfrm>
          <a:prstGeom prst="plus">
            <a:avLst>
              <a:gd name="adj" fmla="val 45370"/>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indent="0" algn="l" defTabSz="685800" rtl="0" eaLnBrk="1" fontAlgn="auto" latinLnBrk="0" hangingPunct="1">
              <a:lnSpc>
                <a:spcPct val="100000"/>
              </a:lnSpc>
              <a:spcBef>
                <a:spcPts val="0"/>
              </a:spcBef>
              <a:spcAft>
                <a:spcPts val="0"/>
              </a:spcAft>
              <a:buClrTx/>
              <a:buSzTx/>
              <a:buFontTx/>
              <a:buNone/>
              <a:tabLst/>
            </a:pPr>
            <a:endParaRPr kumimoji="0" sz="1000" b="0" i="0" u="none" strike="noStrike" kern="1200" cap="none" spc="0" normalizeH="0" baseline="0" noProof="0" dirty="0">
              <a:ln>
                <a:noFill/>
              </a:ln>
              <a:solidFill>
                <a:prstClr val="white"/>
              </a:solidFill>
              <a:effectLst/>
              <a:uLnTx/>
              <a:uFillTx/>
              <a:latin typeface="Arial"/>
              <a:ea typeface="+mn-ea"/>
              <a:cs typeface="+mn-cs"/>
            </a:endParaRPr>
          </a:p>
        </p:txBody>
      </p:sp>
      <p:sp>
        <p:nvSpPr>
          <p:cNvPr id="53" name="Rounded Rectangle 52">
            <a:extLst>
              <a:ext uri="{FF2B5EF4-FFF2-40B4-BE49-F238E27FC236}">
                <a16:creationId xmlns:a16="http://schemas.microsoft.com/office/drawing/2014/main" id="{1D1127E5-14AE-D44F-B0EE-939BE7DE6F73}"/>
              </a:ext>
            </a:extLst>
          </p:cNvPr>
          <p:cNvSpPr/>
          <p:nvPr/>
        </p:nvSpPr>
        <p:spPr bwMode="auto">
          <a:xfrm>
            <a:off x="4906056" y="1994073"/>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dirty="0">
                <a:solidFill>
                  <a:schemeClr val="bg1"/>
                </a:solidFill>
              </a:rPr>
              <a:t>13</a:t>
            </a:r>
            <a:endParaRPr lang="en-US" sz="375" dirty="0">
              <a:solidFill>
                <a:schemeClr val="bg1"/>
              </a:solidFill>
            </a:endParaRPr>
          </a:p>
        </p:txBody>
      </p:sp>
      <p:sp>
        <p:nvSpPr>
          <p:cNvPr id="54" name="Rounded Rectangle 53">
            <a:extLst>
              <a:ext uri="{FF2B5EF4-FFF2-40B4-BE49-F238E27FC236}">
                <a16:creationId xmlns:a16="http://schemas.microsoft.com/office/drawing/2014/main" id="{5A48ED51-8C5C-B64D-89BC-3E50390C2B5E}"/>
              </a:ext>
            </a:extLst>
          </p:cNvPr>
          <p:cNvSpPr/>
          <p:nvPr/>
        </p:nvSpPr>
        <p:spPr bwMode="auto">
          <a:xfrm>
            <a:off x="5060436" y="1994076"/>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dirty="0">
                <a:solidFill>
                  <a:schemeClr val="bg1"/>
                </a:solidFill>
              </a:rPr>
              <a:t>14</a:t>
            </a:r>
            <a:endParaRPr lang="en-US" sz="375" dirty="0">
              <a:solidFill>
                <a:schemeClr val="bg1"/>
              </a:solidFill>
            </a:endParaRPr>
          </a:p>
        </p:txBody>
      </p:sp>
      <p:cxnSp>
        <p:nvCxnSpPr>
          <p:cNvPr id="55" name="Elbow Connector 54">
            <a:extLst>
              <a:ext uri="{FF2B5EF4-FFF2-40B4-BE49-F238E27FC236}">
                <a16:creationId xmlns:a16="http://schemas.microsoft.com/office/drawing/2014/main" id="{0DE5A5FC-F18D-B94C-82CC-12856657DB98}"/>
              </a:ext>
            </a:extLst>
          </p:cNvPr>
          <p:cNvCxnSpPr>
            <a:cxnSpLocks/>
            <a:stCxn id="18" idx="0"/>
            <a:endCxn id="30" idx="2"/>
          </p:cNvCxnSpPr>
          <p:nvPr/>
        </p:nvCxnSpPr>
        <p:spPr>
          <a:xfrm rot="16200000" flipV="1">
            <a:off x="5769230" y="1472894"/>
            <a:ext cx="714780" cy="2584049"/>
          </a:xfrm>
          <a:prstGeom prst="bentConnector3">
            <a:avLst>
              <a:gd name="adj1" fmla="val 50000"/>
            </a:avLst>
          </a:prstGeom>
          <a:ln w="12700">
            <a:solidFill>
              <a:srgbClr val="00B050"/>
            </a:solidFill>
            <a:tailEnd type="triangl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550673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4AC918-9C9F-3748-95FB-8CF19F0B56DB}"/>
              </a:ext>
            </a:extLst>
          </p:cNvPr>
          <p:cNvSpPr>
            <a:spLocks noGrp="1"/>
          </p:cNvSpPr>
          <p:nvPr>
            <p:ph type="title"/>
          </p:nvPr>
        </p:nvSpPr>
        <p:spPr/>
        <p:txBody>
          <a:bodyPr/>
          <a:lstStyle/>
          <a:p>
            <a:r>
              <a:rPr lang="en-US" dirty="0"/>
              <a:t>Duplicate</a:t>
            </a:r>
          </a:p>
        </p:txBody>
      </p:sp>
      <p:sp>
        <p:nvSpPr>
          <p:cNvPr id="4" name="Slide Number Placeholder 3">
            <a:extLst>
              <a:ext uri="{FF2B5EF4-FFF2-40B4-BE49-F238E27FC236}">
                <a16:creationId xmlns:a16="http://schemas.microsoft.com/office/drawing/2014/main" id="{79E0D2FF-FA8F-5C41-A2E5-39FB0CDCEF9D}"/>
              </a:ext>
            </a:extLst>
          </p:cNvPr>
          <p:cNvSpPr>
            <a:spLocks noGrp="1"/>
          </p:cNvSpPr>
          <p:nvPr>
            <p:ph type="sldNum" sz="quarter" idx="10"/>
          </p:nvPr>
        </p:nvSpPr>
        <p:spPr/>
        <p:txBody>
          <a:bodyPr/>
          <a:lstStyle/>
          <a:p>
            <a:fld id="{2F63A97E-D605-DC42-8452-C14CD1FA87FA}" type="slidenum">
              <a:rPr lang="en-US" smtClean="0">
                <a:solidFill>
                  <a:srgbClr val="5AAAFA"/>
                </a:solidFill>
              </a:rPr>
              <a:pPr/>
              <a:t>14</a:t>
            </a:fld>
            <a:endParaRPr lang="en-US">
              <a:solidFill>
                <a:srgbClr val="5AAAFA"/>
              </a:solidFill>
            </a:endParaRPr>
          </a:p>
        </p:txBody>
      </p:sp>
      <p:sp>
        <p:nvSpPr>
          <p:cNvPr id="5" name="Rectangle 4">
            <a:extLst>
              <a:ext uri="{FF2B5EF4-FFF2-40B4-BE49-F238E27FC236}">
                <a16:creationId xmlns:a16="http://schemas.microsoft.com/office/drawing/2014/main" id="{1CC4E410-750F-D640-8ED8-CF6EC0C82F0A}"/>
              </a:ext>
            </a:extLst>
          </p:cNvPr>
          <p:cNvSpPr/>
          <p:nvPr/>
        </p:nvSpPr>
        <p:spPr>
          <a:xfrm>
            <a:off x="3442777" y="1783213"/>
            <a:ext cx="1136158" cy="336180"/>
          </a:xfrm>
          <a:prstGeom prst="rect">
            <a:avLst/>
          </a:prstGeom>
          <a:solidFill>
            <a:srgbClr val="FCEB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pPr>
            <a:r>
              <a:rPr lang="en-US" sz="900" b="1">
                <a:solidFill>
                  <a:srgbClr val="325C80">
                    <a:lumMod val="50000"/>
                  </a:srgbClr>
                </a:solidFill>
                <a:latin typeface="Arial"/>
              </a:rPr>
              <a:t>Mirror Source Connector</a:t>
            </a:r>
          </a:p>
        </p:txBody>
      </p:sp>
      <p:sp>
        <p:nvSpPr>
          <p:cNvPr id="6" name="AutoShape 4">
            <a:extLst>
              <a:ext uri="{FF2B5EF4-FFF2-40B4-BE49-F238E27FC236}">
                <a16:creationId xmlns:a16="http://schemas.microsoft.com/office/drawing/2014/main" id="{16FBC290-4FAE-AD41-A20D-A8499A2E12AC}"/>
              </a:ext>
            </a:extLst>
          </p:cNvPr>
          <p:cNvSpPr>
            <a:spLocks noChangeArrowheads="1"/>
          </p:cNvSpPr>
          <p:nvPr/>
        </p:nvSpPr>
        <p:spPr bwMode="auto">
          <a:xfrm>
            <a:off x="3418546" y="1559859"/>
            <a:ext cx="2807441" cy="2985247"/>
          </a:xfrm>
          <a:prstGeom prst="roundRect">
            <a:avLst>
              <a:gd name="adj" fmla="val 7117"/>
            </a:avLst>
          </a:prstGeom>
          <a:noFill/>
          <a:ln w="12700">
            <a:solidFill>
              <a:srgbClr val="5596E6">
                <a:lumMod val="50000"/>
              </a:srgbClr>
            </a:solidFill>
            <a:prstDash val="dash"/>
            <a:round/>
            <a:headEnd/>
            <a:tailEnd/>
          </a:ln>
        </p:spPr>
        <p:txBody>
          <a:bodyPr lIns="0" tIns="0" rIns="0" bIns="0" anchor="b" anchorCtr="1"/>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a:ln>
                  <a:noFill/>
                </a:ln>
                <a:effectLst/>
                <a:uLnTx/>
                <a:uFillTx/>
              </a:rPr>
              <a:t>Kafka Connect Cluster</a:t>
            </a:r>
          </a:p>
        </p:txBody>
      </p:sp>
      <p:sp>
        <p:nvSpPr>
          <p:cNvPr id="8" name="AutoShape 4">
            <a:extLst>
              <a:ext uri="{FF2B5EF4-FFF2-40B4-BE49-F238E27FC236}">
                <a16:creationId xmlns:a16="http://schemas.microsoft.com/office/drawing/2014/main" id="{05DAC543-E1D3-9545-AC2B-B41D4FBEC6E6}"/>
              </a:ext>
            </a:extLst>
          </p:cNvPr>
          <p:cNvSpPr>
            <a:spLocks noChangeArrowheads="1"/>
          </p:cNvSpPr>
          <p:nvPr/>
        </p:nvSpPr>
        <p:spPr bwMode="auto">
          <a:xfrm>
            <a:off x="6347447" y="2017910"/>
            <a:ext cx="2393141" cy="2527196"/>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eaLnBrk="0" fontAlgn="base" hangingPunct="0">
              <a:spcBef>
                <a:spcPct val="0"/>
              </a:spcBef>
              <a:spcAft>
                <a:spcPct val="0"/>
              </a:spcAft>
            </a:pPr>
            <a:r>
              <a:rPr lang="en-US" sz="750">
                <a:solidFill>
                  <a:srgbClr val="6D7777"/>
                </a:solidFill>
                <a:latin typeface="Arial" panose="020B0604020202020204" pitchFamily="34" charset="0"/>
                <a:cs typeface="Arial" panose="020B0604020202020204" pitchFamily="34" charset="0"/>
              </a:rPr>
              <a:t>Event Streams Target  Cluster</a:t>
            </a:r>
          </a:p>
        </p:txBody>
      </p:sp>
      <p:pic>
        <p:nvPicPr>
          <p:cNvPr id="9" name="Picture 8">
            <a:extLst>
              <a:ext uri="{FF2B5EF4-FFF2-40B4-BE49-F238E27FC236}">
                <a16:creationId xmlns:a16="http://schemas.microsoft.com/office/drawing/2014/main" id="{52243DFF-5B81-EF42-BAA4-576635DBBC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57358" y="2021413"/>
            <a:ext cx="191007" cy="252252"/>
          </a:xfrm>
          <a:prstGeom prst="rect">
            <a:avLst/>
          </a:prstGeom>
        </p:spPr>
      </p:pic>
      <p:sp>
        <p:nvSpPr>
          <p:cNvPr id="10" name="AutoShape 4">
            <a:extLst>
              <a:ext uri="{FF2B5EF4-FFF2-40B4-BE49-F238E27FC236}">
                <a16:creationId xmlns:a16="http://schemas.microsoft.com/office/drawing/2014/main" id="{37A0B99C-45D1-B24B-9FA6-500390DB23D2}"/>
              </a:ext>
            </a:extLst>
          </p:cNvPr>
          <p:cNvSpPr>
            <a:spLocks noChangeArrowheads="1"/>
          </p:cNvSpPr>
          <p:nvPr/>
        </p:nvSpPr>
        <p:spPr bwMode="auto">
          <a:xfrm>
            <a:off x="274460" y="2273665"/>
            <a:ext cx="2393141" cy="745927"/>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eaLnBrk="0" fontAlgn="base" hangingPunct="0">
              <a:spcBef>
                <a:spcPct val="0"/>
              </a:spcBef>
              <a:spcAft>
                <a:spcPct val="0"/>
              </a:spcAft>
            </a:pPr>
            <a:r>
              <a:rPr lang="en-US" sz="750">
                <a:solidFill>
                  <a:srgbClr val="6D7777"/>
                </a:solidFill>
                <a:latin typeface="Arial" panose="020B0604020202020204" pitchFamily="34" charset="0"/>
                <a:cs typeface="Arial" panose="020B0604020202020204" pitchFamily="34" charset="0"/>
              </a:rPr>
              <a:t>Event Streams Source Cluster</a:t>
            </a:r>
          </a:p>
        </p:txBody>
      </p:sp>
      <p:pic>
        <p:nvPicPr>
          <p:cNvPr id="11" name="Picture 10">
            <a:extLst>
              <a:ext uri="{FF2B5EF4-FFF2-40B4-BE49-F238E27FC236}">
                <a16:creationId xmlns:a16="http://schemas.microsoft.com/office/drawing/2014/main" id="{EA576A32-239B-9145-89C4-900E7A083B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4371" y="2277168"/>
            <a:ext cx="191007" cy="252252"/>
          </a:xfrm>
          <a:prstGeom prst="rect">
            <a:avLst/>
          </a:prstGeom>
        </p:spPr>
      </p:pic>
      <p:sp>
        <p:nvSpPr>
          <p:cNvPr id="12" name="Rectangle 11">
            <a:extLst>
              <a:ext uri="{FF2B5EF4-FFF2-40B4-BE49-F238E27FC236}">
                <a16:creationId xmlns:a16="http://schemas.microsoft.com/office/drawing/2014/main" id="{D5F02383-7822-634D-9A0B-62CC4C3FC0EB}"/>
              </a:ext>
            </a:extLst>
          </p:cNvPr>
          <p:cNvSpPr/>
          <p:nvPr/>
        </p:nvSpPr>
        <p:spPr>
          <a:xfrm>
            <a:off x="5042690" y="1976654"/>
            <a:ext cx="1136158" cy="336180"/>
          </a:xfrm>
          <a:prstGeom prst="rect">
            <a:avLst/>
          </a:prstGeom>
          <a:solidFill>
            <a:srgbClr val="FCEB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pPr>
            <a:r>
              <a:rPr lang="en-US" sz="900" b="1">
                <a:solidFill>
                  <a:srgbClr val="325C80">
                    <a:lumMod val="50000"/>
                  </a:srgbClr>
                </a:solidFill>
                <a:latin typeface="Arial"/>
              </a:rPr>
              <a:t>Mirror Sink Connector</a:t>
            </a:r>
          </a:p>
        </p:txBody>
      </p:sp>
      <p:sp>
        <p:nvSpPr>
          <p:cNvPr id="13" name="Rectangle 12">
            <a:extLst>
              <a:ext uri="{FF2B5EF4-FFF2-40B4-BE49-F238E27FC236}">
                <a16:creationId xmlns:a16="http://schemas.microsoft.com/office/drawing/2014/main" id="{23484128-78A2-A543-B0FD-705DDAFF3DEA}"/>
              </a:ext>
            </a:extLst>
          </p:cNvPr>
          <p:cNvSpPr/>
          <p:nvPr/>
        </p:nvSpPr>
        <p:spPr>
          <a:xfrm>
            <a:off x="3442777" y="2163070"/>
            <a:ext cx="1136158" cy="336180"/>
          </a:xfrm>
          <a:prstGeom prst="rect">
            <a:avLst/>
          </a:prstGeom>
          <a:solidFill>
            <a:srgbClr val="FCEB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pPr>
            <a:r>
              <a:rPr lang="en-US" sz="900" b="1" dirty="0">
                <a:solidFill>
                  <a:srgbClr val="325C80">
                    <a:lumMod val="50000"/>
                  </a:srgbClr>
                </a:solidFill>
                <a:latin typeface="Arial"/>
              </a:rPr>
              <a:t>Mirror Source Task</a:t>
            </a:r>
          </a:p>
        </p:txBody>
      </p:sp>
      <p:sp>
        <p:nvSpPr>
          <p:cNvPr id="14" name="Rectangle 13">
            <a:extLst>
              <a:ext uri="{FF2B5EF4-FFF2-40B4-BE49-F238E27FC236}">
                <a16:creationId xmlns:a16="http://schemas.microsoft.com/office/drawing/2014/main" id="{B9B4687D-E6E7-974E-A4A8-3ABDD9646818}"/>
              </a:ext>
            </a:extLst>
          </p:cNvPr>
          <p:cNvSpPr/>
          <p:nvPr/>
        </p:nvSpPr>
        <p:spPr>
          <a:xfrm>
            <a:off x="5042690" y="2348445"/>
            <a:ext cx="1136158" cy="336180"/>
          </a:xfrm>
          <a:prstGeom prst="rect">
            <a:avLst/>
          </a:prstGeom>
          <a:solidFill>
            <a:srgbClr val="FCEB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pPr>
            <a:r>
              <a:rPr lang="en-US" sz="900" b="1">
                <a:solidFill>
                  <a:srgbClr val="325C80">
                    <a:lumMod val="50000"/>
                  </a:srgbClr>
                </a:solidFill>
                <a:latin typeface="Arial"/>
              </a:rPr>
              <a:t>Mirror Sink Task</a:t>
            </a:r>
          </a:p>
        </p:txBody>
      </p:sp>
      <p:grpSp>
        <p:nvGrpSpPr>
          <p:cNvPr id="21" name="Group 20">
            <a:extLst>
              <a:ext uri="{FF2B5EF4-FFF2-40B4-BE49-F238E27FC236}">
                <a16:creationId xmlns:a16="http://schemas.microsoft.com/office/drawing/2014/main" id="{996447F4-F085-B84B-A672-BFA0244C2CB1}"/>
              </a:ext>
            </a:extLst>
          </p:cNvPr>
          <p:cNvGrpSpPr/>
          <p:nvPr/>
        </p:nvGrpSpPr>
        <p:grpSpPr>
          <a:xfrm>
            <a:off x="533274" y="2511585"/>
            <a:ext cx="635153" cy="252252"/>
            <a:chOff x="1193647" y="1635094"/>
            <a:chExt cx="818524" cy="411476"/>
          </a:xfrm>
        </p:grpSpPr>
        <p:sp>
          <p:nvSpPr>
            <p:cNvPr id="15" name="Rounded Rectangle 14">
              <a:extLst>
                <a:ext uri="{FF2B5EF4-FFF2-40B4-BE49-F238E27FC236}">
                  <a16:creationId xmlns:a16="http://schemas.microsoft.com/office/drawing/2014/main" id="{388A04DA-D505-754D-B957-C6D1259AB078}"/>
                </a:ext>
              </a:extLst>
            </p:cNvPr>
            <p:cNvSpPr/>
            <p:nvPr/>
          </p:nvSpPr>
          <p:spPr bwMode="auto">
            <a:xfrm>
              <a:off x="1193647"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0</a:t>
              </a:r>
              <a:endParaRPr lang="en-US" sz="375">
                <a:solidFill>
                  <a:srgbClr val="FFFFFF"/>
                </a:solidFill>
                <a:latin typeface="Arial"/>
              </a:endParaRPr>
            </a:p>
          </p:txBody>
        </p:sp>
        <p:sp>
          <p:nvSpPr>
            <p:cNvPr id="16" name="Rounded Rectangle 15">
              <a:extLst>
                <a:ext uri="{FF2B5EF4-FFF2-40B4-BE49-F238E27FC236}">
                  <a16:creationId xmlns:a16="http://schemas.microsoft.com/office/drawing/2014/main" id="{C27E2695-E8C5-6544-BD5D-0AECF20AA610}"/>
                </a:ext>
              </a:extLst>
            </p:cNvPr>
            <p:cNvSpPr/>
            <p:nvPr/>
          </p:nvSpPr>
          <p:spPr bwMode="auto">
            <a:xfrm>
              <a:off x="1330805"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1</a:t>
              </a:r>
              <a:endParaRPr lang="en-US" sz="375">
                <a:solidFill>
                  <a:srgbClr val="FFFFFF"/>
                </a:solidFill>
                <a:latin typeface="Arial"/>
              </a:endParaRPr>
            </a:p>
          </p:txBody>
        </p:sp>
        <p:sp>
          <p:nvSpPr>
            <p:cNvPr id="17" name="Rounded Rectangle 16">
              <a:extLst>
                <a:ext uri="{FF2B5EF4-FFF2-40B4-BE49-F238E27FC236}">
                  <a16:creationId xmlns:a16="http://schemas.microsoft.com/office/drawing/2014/main" id="{DCC497C1-1757-2846-94BB-502FCF7120B9}"/>
                </a:ext>
              </a:extLst>
            </p:cNvPr>
            <p:cNvSpPr/>
            <p:nvPr/>
          </p:nvSpPr>
          <p:spPr bwMode="auto">
            <a:xfrm>
              <a:off x="1468934"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2</a:t>
              </a:r>
              <a:endParaRPr lang="en-US" sz="375">
                <a:solidFill>
                  <a:srgbClr val="FFFFFF"/>
                </a:solidFill>
                <a:latin typeface="Arial"/>
              </a:endParaRPr>
            </a:p>
          </p:txBody>
        </p:sp>
        <p:sp>
          <p:nvSpPr>
            <p:cNvPr id="18" name="Rounded Rectangle 17">
              <a:extLst>
                <a:ext uri="{FF2B5EF4-FFF2-40B4-BE49-F238E27FC236}">
                  <a16:creationId xmlns:a16="http://schemas.microsoft.com/office/drawing/2014/main" id="{F9F3FC9C-1218-4044-A1DF-60D053AF4AF7}"/>
                </a:ext>
              </a:extLst>
            </p:cNvPr>
            <p:cNvSpPr/>
            <p:nvPr/>
          </p:nvSpPr>
          <p:spPr bwMode="auto">
            <a:xfrm>
              <a:off x="160609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3</a:t>
              </a:r>
              <a:endParaRPr lang="en-US" sz="375">
                <a:solidFill>
                  <a:srgbClr val="FFFFFF"/>
                </a:solidFill>
                <a:latin typeface="Arial"/>
              </a:endParaRPr>
            </a:p>
          </p:txBody>
        </p:sp>
        <p:sp>
          <p:nvSpPr>
            <p:cNvPr id="19" name="Rounded Rectangle 18">
              <a:extLst>
                <a:ext uri="{FF2B5EF4-FFF2-40B4-BE49-F238E27FC236}">
                  <a16:creationId xmlns:a16="http://schemas.microsoft.com/office/drawing/2014/main" id="{3C1FAE84-A611-E647-BBBD-FFAB0D117596}"/>
                </a:ext>
              </a:extLst>
            </p:cNvPr>
            <p:cNvSpPr/>
            <p:nvPr/>
          </p:nvSpPr>
          <p:spPr bwMode="auto">
            <a:xfrm>
              <a:off x="1744220"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4</a:t>
              </a:r>
              <a:endParaRPr lang="en-US" sz="375">
                <a:solidFill>
                  <a:srgbClr val="FFFFFF"/>
                </a:solidFill>
                <a:latin typeface="Arial"/>
              </a:endParaRPr>
            </a:p>
          </p:txBody>
        </p:sp>
        <p:sp>
          <p:nvSpPr>
            <p:cNvPr id="20" name="Rounded Rectangle 19">
              <a:extLst>
                <a:ext uri="{FF2B5EF4-FFF2-40B4-BE49-F238E27FC236}">
                  <a16:creationId xmlns:a16="http://schemas.microsoft.com/office/drawing/2014/main" id="{CD3B9B10-E1AD-B648-9BDE-AE1833E8330A}"/>
                </a:ext>
              </a:extLst>
            </p:cNvPr>
            <p:cNvSpPr/>
            <p:nvPr/>
          </p:nvSpPr>
          <p:spPr bwMode="auto">
            <a:xfrm>
              <a:off x="187404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5</a:t>
              </a:r>
              <a:endParaRPr lang="en-US" sz="375">
                <a:solidFill>
                  <a:srgbClr val="FFFFFF"/>
                </a:solidFill>
                <a:latin typeface="Arial"/>
              </a:endParaRPr>
            </a:p>
          </p:txBody>
        </p:sp>
      </p:grpSp>
      <p:sp>
        <p:nvSpPr>
          <p:cNvPr id="23" name="Rounded Rectangle 22">
            <a:extLst>
              <a:ext uri="{FF2B5EF4-FFF2-40B4-BE49-F238E27FC236}">
                <a16:creationId xmlns:a16="http://schemas.microsoft.com/office/drawing/2014/main" id="{72FC99FE-E770-FB43-B8ED-383FE46A9667}"/>
              </a:ext>
            </a:extLst>
          </p:cNvPr>
          <p:cNvSpPr/>
          <p:nvPr/>
        </p:nvSpPr>
        <p:spPr bwMode="auto">
          <a:xfrm>
            <a:off x="6603293" y="2529420"/>
            <a:ext cx="107184" cy="252252"/>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0</a:t>
            </a:r>
            <a:endParaRPr lang="en-US" sz="375">
              <a:solidFill>
                <a:srgbClr val="FFFFFF"/>
              </a:solidFill>
              <a:latin typeface="Arial"/>
            </a:endParaRPr>
          </a:p>
        </p:txBody>
      </p:sp>
      <p:sp>
        <p:nvSpPr>
          <p:cNvPr id="24" name="Rounded Rectangle 23">
            <a:extLst>
              <a:ext uri="{FF2B5EF4-FFF2-40B4-BE49-F238E27FC236}">
                <a16:creationId xmlns:a16="http://schemas.microsoft.com/office/drawing/2014/main" id="{CF30E3F5-9AF7-4B42-89F2-486E09856A78}"/>
              </a:ext>
            </a:extLst>
          </p:cNvPr>
          <p:cNvSpPr/>
          <p:nvPr/>
        </p:nvSpPr>
        <p:spPr bwMode="auto">
          <a:xfrm>
            <a:off x="6709724" y="2529420"/>
            <a:ext cx="107184" cy="252252"/>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1</a:t>
            </a:r>
            <a:endParaRPr lang="en-US" sz="375">
              <a:solidFill>
                <a:srgbClr val="FFFFFF"/>
              </a:solidFill>
              <a:latin typeface="Arial"/>
            </a:endParaRPr>
          </a:p>
        </p:txBody>
      </p:sp>
      <p:sp>
        <p:nvSpPr>
          <p:cNvPr id="25" name="Rounded Rectangle 24">
            <a:extLst>
              <a:ext uri="{FF2B5EF4-FFF2-40B4-BE49-F238E27FC236}">
                <a16:creationId xmlns:a16="http://schemas.microsoft.com/office/drawing/2014/main" id="{40C4E845-9A6D-B04D-A025-44DF89EBDFA2}"/>
              </a:ext>
            </a:extLst>
          </p:cNvPr>
          <p:cNvSpPr/>
          <p:nvPr/>
        </p:nvSpPr>
        <p:spPr bwMode="auto">
          <a:xfrm>
            <a:off x="6816908" y="2529420"/>
            <a:ext cx="107184" cy="252252"/>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2</a:t>
            </a:r>
            <a:endParaRPr lang="en-US" sz="375">
              <a:solidFill>
                <a:srgbClr val="FFFFFF"/>
              </a:solidFill>
              <a:latin typeface="Arial"/>
            </a:endParaRPr>
          </a:p>
        </p:txBody>
      </p:sp>
      <p:sp>
        <p:nvSpPr>
          <p:cNvPr id="26" name="Rounded Rectangle 25">
            <a:extLst>
              <a:ext uri="{FF2B5EF4-FFF2-40B4-BE49-F238E27FC236}">
                <a16:creationId xmlns:a16="http://schemas.microsoft.com/office/drawing/2014/main" id="{E1949C49-DDFA-8340-BB66-1161B1F449B9}"/>
              </a:ext>
            </a:extLst>
          </p:cNvPr>
          <p:cNvSpPr/>
          <p:nvPr/>
        </p:nvSpPr>
        <p:spPr bwMode="auto">
          <a:xfrm>
            <a:off x="6923340" y="2529420"/>
            <a:ext cx="107184" cy="252252"/>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3</a:t>
            </a:r>
            <a:endParaRPr lang="en-US" sz="375">
              <a:solidFill>
                <a:srgbClr val="FFFFFF"/>
              </a:solidFill>
              <a:latin typeface="Arial"/>
            </a:endParaRPr>
          </a:p>
        </p:txBody>
      </p:sp>
      <p:sp>
        <p:nvSpPr>
          <p:cNvPr id="29" name="Rectangle 28">
            <a:extLst>
              <a:ext uri="{FF2B5EF4-FFF2-40B4-BE49-F238E27FC236}">
                <a16:creationId xmlns:a16="http://schemas.microsoft.com/office/drawing/2014/main" id="{48ED3B72-E075-9441-B7D7-8DCEE07F5070}"/>
              </a:ext>
            </a:extLst>
          </p:cNvPr>
          <p:cNvSpPr/>
          <p:nvPr/>
        </p:nvSpPr>
        <p:spPr>
          <a:xfrm>
            <a:off x="5042690" y="2839659"/>
            <a:ext cx="1136158" cy="336180"/>
          </a:xfrm>
          <a:prstGeom prst="rect">
            <a:avLst/>
          </a:prstGeom>
          <a:solidFill>
            <a:srgbClr val="E1AF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pPr>
            <a:r>
              <a:rPr lang="en-US" sz="900" b="1">
                <a:solidFill>
                  <a:srgbClr val="325C80">
                    <a:lumMod val="50000"/>
                  </a:srgbClr>
                </a:solidFill>
                <a:latin typeface="Arial"/>
              </a:rPr>
              <a:t>Mirror Config Connector</a:t>
            </a:r>
          </a:p>
        </p:txBody>
      </p:sp>
      <p:sp>
        <p:nvSpPr>
          <p:cNvPr id="30" name="Rectangle 29">
            <a:extLst>
              <a:ext uri="{FF2B5EF4-FFF2-40B4-BE49-F238E27FC236}">
                <a16:creationId xmlns:a16="http://schemas.microsoft.com/office/drawing/2014/main" id="{EF7E740B-78DD-9E45-A203-9B62504F4B3B}"/>
              </a:ext>
            </a:extLst>
          </p:cNvPr>
          <p:cNvSpPr/>
          <p:nvPr/>
        </p:nvSpPr>
        <p:spPr>
          <a:xfrm>
            <a:off x="3508846" y="2884392"/>
            <a:ext cx="1136158" cy="336180"/>
          </a:xfrm>
          <a:prstGeom prst="rect">
            <a:avLst/>
          </a:prstGeom>
          <a:solidFill>
            <a:srgbClr val="E1AF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pPr>
            <a:r>
              <a:rPr lang="en-US" sz="900" b="1">
                <a:solidFill>
                  <a:srgbClr val="325C80">
                    <a:lumMod val="50000"/>
                  </a:srgbClr>
                </a:solidFill>
                <a:latin typeface="Arial"/>
              </a:rPr>
              <a:t>Mirror Heartbeat Connector</a:t>
            </a:r>
          </a:p>
        </p:txBody>
      </p:sp>
      <p:sp>
        <p:nvSpPr>
          <p:cNvPr id="31" name="Rectangle 30">
            <a:extLst>
              <a:ext uri="{FF2B5EF4-FFF2-40B4-BE49-F238E27FC236}">
                <a16:creationId xmlns:a16="http://schemas.microsoft.com/office/drawing/2014/main" id="{0BF11268-7A81-7E42-B6CA-379BE324AA89}"/>
              </a:ext>
            </a:extLst>
          </p:cNvPr>
          <p:cNvSpPr/>
          <p:nvPr/>
        </p:nvSpPr>
        <p:spPr>
          <a:xfrm>
            <a:off x="3508846" y="3625025"/>
            <a:ext cx="1136158" cy="547636"/>
          </a:xfrm>
          <a:prstGeom prst="rect">
            <a:avLst/>
          </a:prstGeom>
          <a:solidFill>
            <a:srgbClr val="E1AF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pPr>
            <a:r>
              <a:rPr lang="en-US" sz="900" b="1">
                <a:solidFill>
                  <a:srgbClr val="325C80">
                    <a:lumMod val="50000"/>
                  </a:srgbClr>
                </a:solidFill>
                <a:latin typeface="Arial"/>
              </a:rPr>
              <a:t>Mirror Checkpoint Connector</a:t>
            </a:r>
          </a:p>
        </p:txBody>
      </p:sp>
      <p:sp>
        <p:nvSpPr>
          <p:cNvPr id="32" name="Rectangle 31">
            <a:extLst>
              <a:ext uri="{FF2B5EF4-FFF2-40B4-BE49-F238E27FC236}">
                <a16:creationId xmlns:a16="http://schemas.microsoft.com/office/drawing/2014/main" id="{7A80DE1A-3449-744B-97AF-4C4AEA35C28B}"/>
              </a:ext>
            </a:extLst>
          </p:cNvPr>
          <p:cNvSpPr/>
          <p:nvPr/>
        </p:nvSpPr>
        <p:spPr>
          <a:xfrm>
            <a:off x="3508846" y="3251626"/>
            <a:ext cx="1136158" cy="336180"/>
          </a:xfrm>
          <a:prstGeom prst="rect">
            <a:avLst/>
          </a:prstGeom>
          <a:solidFill>
            <a:srgbClr val="E1AF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pPr>
            <a:r>
              <a:rPr lang="en-US" sz="900" b="1">
                <a:solidFill>
                  <a:srgbClr val="325C80">
                    <a:lumMod val="50000"/>
                  </a:srgbClr>
                </a:solidFill>
                <a:latin typeface="Arial"/>
              </a:rPr>
              <a:t>Mirror Heartbeat Task</a:t>
            </a:r>
          </a:p>
        </p:txBody>
      </p:sp>
      <p:sp>
        <p:nvSpPr>
          <p:cNvPr id="33" name="Rectangle 32">
            <a:extLst>
              <a:ext uri="{FF2B5EF4-FFF2-40B4-BE49-F238E27FC236}">
                <a16:creationId xmlns:a16="http://schemas.microsoft.com/office/drawing/2014/main" id="{C0EEE41A-5A7B-C64C-AF35-9783EE145C56}"/>
              </a:ext>
            </a:extLst>
          </p:cNvPr>
          <p:cNvSpPr/>
          <p:nvPr/>
        </p:nvSpPr>
        <p:spPr>
          <a:xfrm>
            <a:off x="5042690" y="3220572"/>
            <a:ext cx="1136158" cy="336180"/>
          </a:xfrm>
          <a:prstGeom prst="rect">
            <a:avLst/>
          </a:prstGeom>
          <a:solidFill>
            <a:srgbClr val="E1AF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pPr>
            <a:r>
              <a:rPr lang="en-US" sz="900" b="1">
                <a:solidFill>
                  <a:srgbClr val="325C80">
                    <a:lumMod val="50000"/>
                  </a:srgbClr>
                </a:solidFill>
                <a:latin typeface="Arial"/>
              </a:rPr>
              <a:t>Mirror Config Task</a:t>
            </a:r>
          </a:p>
        </p:txBody>
      </p:sp>
      <p:sp>
        <p:nvSpPr>
          <p:cNvPr id="34" name="Rectangle 33">
            <a:extLst>
              <a:ext uri="{FF2B5EF4-FFF2-40B4-BE49-F238E27FC236}">
                <a16:creationId xmlns:a16="http://schemas.microsoft.com/office/drawing/2014/main" id="{F4C75ED2-7236-CC4A-99CF-85BF4A244901}"/>
              </a:ext>
            </a:extLst>
          </p:cNvPr>
          <p:cNvSpPr/>
          <p:nvPr/>
        </p:nvSpPr>
        <p:spPr>
          <a:xfrm>
            <a:off x="5042690" y="3625025"/>
            <a:ext cx="1136158" cy="547636"/>
          </a:xfrm>
          <a:prstGeom prst="rect">
            <a:avLst/>
          </a:prstGeom>
          <a:solidFill>
            <a:srgbClr val="E1AF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pPr>
            <a:r>
              <a:rPr lang="en-US" sz="900" b="1">
                <a:solidFill>
                  <a:srgbClr val="325C80">
                    <a:lumMod val="50000"/>
                  </a:srgbClr>
                </a:solidFill>
                <a:latin typeface="Arial"/>
              </a:rPr>
              <a:t>Mirror Checkpoint Task</a:t>
            </a:r>
          </a:p>
        </p:txBody>
      </p:sp>
      <p:sp>
        <p:nvSpPr>
          <p:cNvPr id="36" name="Rectangle 35">
            <a:extLst>
              <a:ext uri="{FF2B5EF4-FFF2-40B4-BE49-F238E27FC236}">
                <a16:creationId xmlns:a16="http://schemas.microsoft.com/office/drawing/2014/main" id="{3339BCE8-B5E1-F642-AA00-07E13791FF8F}"/>
              </a:ext>
            </a:extLst>
          </p:cNvPr>
          <p:cNvSpPr/>
          <p:nvPr/>
        </p:nvSpPr>
        <p:spPr>
          <a:xfrm>
            <a:off x="6558776" y="2088870"/>
            <a:ext cx="1080745" cy="230832"/>
          </a:xfrm>
          <a:prstGeom prst="rect">
            <a:avLst/>
          </a:prstGeom>
        </p:spPr>
        <p:txBody>
          <a:bodyPr wrap="none">
            <a:spAutoFit/>
          </a:bodyPr>
          <a:lstStyle/>
          <a:p>
            <a:r>
              <a:rPr lang="en-US" sz="900">
                <a:latin typeface="Menlo" panose="020B0609030804020204" pitchFamily="49" charset="0"/>
              </a:rPr>
              <a:t>source.orders</a:t>
            </a:r>
            <a:endParaRPr lang="en-US" sz="900">
              <a:effectLst/>
              <a:latin typeface="Menlo" panose="020B0609030804020204" pitchFamily="49" charset="0"/>
            </a:endParaRPr>
          </a:p>
        </p:txBody>
      </p:sp>
      <p:sp>
        <p:nvSpPr>
          <p:cNvPr id="44" name="Rectangle 43">
            <a:extLst>
              <a:ext uri="{FF2B5EF4-FFF2-40B4-BE49-F238E27FC236}">
                <a16:creationId xmlns:a16="http://schemas.microsoft.com/office/drawing/2014/main" id="{BEAFA21C-2FF7-0A49-B9E0-99A2696FABBC}"/>
              </a:ext>
            </a:extLst>
          </p:cNvPr>
          <p:cNvSpPr/>
          <p:nvPr/>
        </p:nvSpPr>
        <p:spPr>
          <a:xfrm>
            <a:off x="1128647" y="2511585"/>
            <a:ext cx="598241" cy="230832"/>
          </a:xfrm>
          <a:prstGeom prst="rect">
            <a:avLst/>
          </a:prstGeom>
        </p:spPr>
        <p:txBody>
          <a:bodyPr wrap="none">
            <a:spAutoFit/>
          </a:bodyPr>
          <a:lstStyle/>
          <a:p>
            <a:r>
              <a:rPr lang="en-US" sz="900">
                <a:latin typeface="Menlo" panose="020B0609030804020204" pitchFamily="49" charset="0"/>
              </a:rPr>
              <a:t>orders</a:t>
            </a:r>
            <a:endParaRPr lang="en-US" sz="900">
              <a:effectLst/>
              <a:latin typeface="Menlo" panose="020B0609030804020204" pitchFamily="49" charset="0"/>
            </a:endParaRPr>
          </a:p>
        </p:txBody>
      </p:sp>
      <p:cxnSp>
        <p:nvCxnSpPr>
          <p:cNvPr id="76" name="Elbow Connector 75">
            <a:extLst>
              <a:ext uri="{FF2B5EF4-FFF2-40B4-BE49-F238E27FC236}">
                <a16:creationId xmlns:a16="http://schemas.microsoft.com/office/drawing/2014/main" id="{874F2150-7F88-0445-9F07-3FDA273043A6}"/>
              </a:ext>
            </a:extLst>
          </p:cNvPr>
          <p:cNvCxnSpPr>
            <a:cxnSpLocks/>
            <a:stCxn id="18" idx="0"/>
            <a:endCxn id="13" idx="1"/>
          </p:cNvCxnSpPr>
          <p:nvPr/>
        </p:nvCxnSpPr>
        <p:spPr>
          <a:xfrm rot="5400000" flipH="1" flipV="1">
            <a:off x="2084633" y="1153441"/>
            <a:ext cx="180425" cy="2535864"/>
          </a:xfrm>
          <a:prstGeom prst="bentConnector2">
            <a:avLst/>
          </a:prstGeom>
          <a:ln w="12700">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77" name="Elbow Connector 76">
            <a:extLst>
              <a:ext uri="{FF2B5EF4-FFF2-40B4-BE49-F238E27FC236}">
                <a16:creationId xmlns:a16="http://schemas.microsoft.com/office/drawing/2014/main" id="{3B4506A3-3F77-214F-8768-4B3D7FD95657}"/>
              </a:ext>
            </a:extLst>
          </p:cNvPr>
          <p:cNvCxnSpPr>
            <a:cxnSpLocks/>
            <a:stCxn id="12" idx="0"/>
            <a:endCxn id="26" idx="0"/>
          </p:cNvCxnSpPr>
          <p:nvPr/>
        </p:nvCxnSpPr>
        <p:spPr>
          <a:xfrm rot="16200000" flipH="1">
            <a:off x="6017467" y="1569956"/>
            <a:ext cx="552766" cy="1366163"/>
          </a:xfrm>
          <a:prstGeom prst="bentConnector3">
            <a:avLst>
              <a:gd name="adj1" fmla="val -41356"/>
            </a:avLst>
          </a:prstGeom>
          <a:ln w="12700">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57" name="Rounded Rectangle 56">
            <a:extLst>
              <a:ext uri="{FF2B5EF4-FFF2-40B4-BE49-F238E27FC236}">
                <a16:creationId xmlns:a16="http://schemas.microsoft.com/office/drawing/2014/main" id="{6C5C994D-FC9E-9D42-8D87-4128EA6E6669}"/>
              </a:ext>
            </a:extLst>
          </p:cNvPr>
          <p:cNvSpPr/>
          <p:nvPr/>
        </p:nvSpPr>
        <p:spPr bwMode="auto">
          <a:xfrm>
            <a:off x="7028240" y="2527441"/>
            <a:ext cx="107184" cy="252252"/>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3</a:t>
            </a:r>
            <a:endParaRPr lang="en-US" sz="375">
              <a:solidFill>
                <a:srgbClr val="FFFFFF"/>
              </a:solidFill>
              <a:latin typeface="Arial"/>
            </a:endParaRPr>
          </a:p>
        </p:txBody>
      </p:sp>
      <p:cxnSp>
        <p:nvCxnSpPr>
          <p:cNvPr id="58" name="Elbow Connector 57">
            <a:extLst>
              <a:ext uri="{FF2B5EF4-FFF2-40B4-BE49-F238E27FC236}">
                <a16:creationId xmlns:a16="http://schemas.microsoft.com/office/drawing/2014/main" id="{7B048BDF-5607-DA40-893C-8EDC294B425E}"/>
              </a:ext>
            </a:extLst>
          </p:cNvPr>
          <p:cNvCxnSpPr>
            <a:cxnSpLocks/>
            <a:stCxn id="12" idx="0"/>
            <a:endCxn id="57" idx="0"/>
          </p:cNvCxnSpPr>
          <p:nvPr/>
        </p:nvCxnSpPr>
        <p:spPr>
          <a:xfrm rot="16200000" flipH="1">
            <a:off x="6070906" y="1516516"/>
            <a:ext cx="550787" cy="1471063"/>
          </a:xfrm>
          <a:prstGeom prst="bentConnector3">
            <a:avLst>
              <a:gd name="adj1" fmla="val -41504"/>
            </a:avLst>
          </a:prstGeom>
          <a:ln w="12700">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219001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4AC918-9C9F-3748-95FB-8CF19F0B56DB}"/>
              </a:ext>
            </a:extLst>
          </p:cNvPr>
          <p:cNvSpPr>
            <a:spLocks noGrp="1"/>
          </p:cNvSpPr>
          <p:nvPr>
            <p:ph type="title"/>
          </p:nvPr>
        </p:nvSpPr>
        <p:spPr/>
        <p:txBody>
          <a:bodyPr/>
          <a:lstStyle/>
          <a:p>
            <a:r>
              <a:rPr lang="en-US" dirty="0"/>
              <a:t>Duplicate</a:t>
            </a:r>
          </a:p>
        </p:txBody>
      </p:sp>
      <p:sp>
        <p:nvSpPr>
          <p:cNvPr id="4" name="Slide Number Placeholder 3">
            <a:extLst>
              <a:ext uri="{FF2B5EF4-FFF2-40B4-BE49-F238E27FC236}">
                <a16:creationId xmlns:a16="http://schemas.microsoft.com/office/drawing/2014/main" id="{79E0D2FF-FA8F-5C41-A2E5-39FB0CDCEF9D}"/>
              </a:ext>
            </a:extLst>
          </p:cNvPr>
          <p:cNvSpPr>
            <a:spLocks noGrp="1"/>
          </p:cNvSpPr>
          <p:nvPr>
            <p:ph type="sldNum" sz="quarter" idx="10"/>
          </p:nvPr>
        </p:nvSpPr>
        <p:spPr/>
        <p:txBody>
          <a:bodyPr/>
          <a:lstStyle/>
          <a:p>
            <a:fld id="{2F63A97E-D605-DC42-8452-C14CD1FA87FA}" type="slidenum">
              <a:rPr lang="en-US" smtClean="0">
                <a:solidFill>
                  <a:srgbClr val="5AAAFA"/>
                </a:solidFill>
              </a:rPr>
              <a:pPr/>
              <a:t>15</a:t>
            </a:fld>
            <a:endParaRPr lang="en-US">
              <a:solidFill>
                <a:srgbClr val="5AAAFA"/>
              </a:solidFill>
            </a:endParaRPr>
          </a:p>
        </p:txBody>
      </p:sp>
      <p:grpSp>
        <p:nvGrpSpPr>
          <p:cNvPr id="38" name="Group 37">
            <a:extLst>
              <a:ext uri="{FF2B5EF4-FFF2-40B4-BE49-F238E27FC236}">
                <a16:creationId xmlns:a16="http://schemas.microsoft.com/office/drawing/2014/main" id="{74DBF001-9AA3-4348-B799-9701E11CCC93}"/>
              </a:ext>
            </a:extLst>
          </p:cNvPr>
          <p:cNvGrpSpPr/>
          <p:nvPr/>
        </p:nvGrpSpPr>
        <p:grpSpPr>
          <a:xfrm>
            <a:off x="379194" y="1407180"/>
            <a:ext cx="635153" cy="252252"/>
            <a:chOff x="1193647" y="1635094"/>
            <a:chExt cx="818524" cy="411476"/>
          </a:xfrm>
        </p:grpSpPr>
        <p:sp>
          <p:nvSpPr>
            <p:cNvPr id="39" name="Rounded Rectangle 38">
              <a:extLst>
                <a:ext uri="{FF2B5EF4-FFF2-40B4-BE49-F238E27FC236}">
                  <a16:creationId xmlns:a16="http://schemas.microsoft.com/office/drawing/2014/main" id="{AD4BC446-8427-A34F-9E75-01D09F9DAA61}"/>
                </a:ext>
              </a:extLst>
            </p:cNvPr>
            <p:cNvSpPr/>
            <p:nvPr/>
          </p:nvSpPr>
          <p:spPr bwMode="auto">
            <a:xfrm>
              <a:off x="1193647"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0</a:t>
              </a:r>
              <a:endParaRPr lang="en-US" sz="375">
                <a:solidFill>
                  <a:srgbClr val="FFFFFF"/>
                </a:solidFill>
                <a:latin typeface="Arial"/>
              </a:endParaRPr>
            </a:p>
          </p:txBody>
        </p:sp>
        <p:sp>
          <p:nvSpPr>
            <p:cNvPr id="40" name="Rounded Rectangle 39">
              <a:extLst>
                <a:ext uri="{FF2B5EF4-FFF2-40B4-BE49-F238E27FC236}">
                  <a16:creationId xmlns:a16="http://schemas.microsoft.com/office/drawing/2014/main" id="{242EF24A-AFD7-334E-9307-F5AA91BCA91F}"/>
                </a:ext>
              </a:extLst>
            </p:cNvPr>
            <p:cNvSpPr/>
            <p:nvPr/>
          </p:nvSpPr>
          <p:spPr bwMode="auto">
            <a:xfrm>
              <a:off x="1330805"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1</a:t>
              </a:r>
              <a:endParaRPr lang="en-US" sz="375">
                <a:solidFill>
                  <a:srgbClr val="FFFFFF"/>
                </a:solidFill>
                <a:latin typeface="Arial"/>
              </a:endParaRPr>
            </a:p>
          </p:txBody>
        </p:sp>
        <p:sp>
          <p:nvSpPr>
            <p:cNvPr id="41" name="Rounded Rectangle 40">
              <a:extLst>
                <a:ext uri="{FF2B5EF4-FFF2-40B4-BE49-F238E27FC236}">
                  <a16:creationId xmlns:a16="http://schemas.microsoft.com/office/drawing/2014/main" id="{51A79F0C-0532-F24A-AB0B-1ACF277F5474}"/>
                </a:ext>
              </a:extLst>
            </p:cNvPr>
            <p:cNvSpPr/>
            <p:nvPr/>
          </p:nvSpPr>
          <p:spPr bwMode="auto">
            <a:xfrm>
              <a:off x="1468934"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2</a:t>
              </a:r>
              <a:endParaRPr lang="en-US" sz="375">
                <a:solidFill>
                  <a:srgbClr val="FFFFFF"/>
                </a:solidFill>
                <a:latin typeface="Arial"/>
              </a:endParaRPr>
            </a:p>
          </p:txBody>
        </p:sp>
        <p:sp>
          <p:nvSpPr>
            <p:cNvPr id="42" name="Rounded Rectangle 41">
              <a:extLst>
                <a:ext uri="{FF2B5EF4-FFF2-40B4-BE49-F238E27FC236}">
                  <a16:creationId xmlns:a16="http://schemas.microsoft.com/office/drawing/2014/main" id="{FB28BBFB-FED7-B943-83E9-44CBB75024F2}"/>
                </a:ext>
              </a:extLst>
            </p:cNvPr>
            <p:cNvSpPr/>
            <p:nvPr/>
          </p:nvSpPr>
          <p:spPr bwMode="auto">
            <a:xfrm>
              <a:off x="160609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3</a:t>
              </a:r>
              <a:endParaRPr lang="en-US" sz="375">
                <a:solidFill>
                  <a:srgbClr val="FFFFFF"/>
                </a:solidFill>
                <a:latin typeface="Arial"/>
              </a:endParaRPr>
            </a:p>
          </p:txBody>
        </p:sp>
        <p:sp>
          <p:nvSpPr>
            <p:cNvPr id="43" name="Rounded Rectangle 42">
              <a:extLst>
                <a:ext uri="{FF2B5EF4-FFF2-40B4-BE49-F238E27FC236}">
                  <a16:creationId xmlns:a16="http://schemas.microsoft.com/office/drawing/2014/main" id="{00233D0D-F99F-6742-9827-F788E13E88A1}"/>
                </a:ext>
              </a:extLst>
            </p:cNvPr>
            <p:cNvSpPr/>
            <p:nvPr/>
          </p:nvSpPr>
          <p:spPr bwMode="auto">
            <a:xfrm>
              <a:off x="1744220"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4</a:t>
              </a:r>
              <a:endParaRPr lang="en-US" sz="375">
                <a:solidFill>
                  <a:srgbClr val="FFFFFF"/>
                </a:solidFill>
                <a:latin typeface="Arial"/>
              </a:endParaRPr>
            </a:p>
          </p:txBody>
        </p:sp>
        <p:sp>
          <p:nvSpPr>
            <p:cNvPr id="45" name="Rounded Rectangle 44">
              <a:extLst>
                <a:ext uri="{FF2B5EF4-FFF2-40B4-BE49-F238E27FC236}">
                  <a16:creationId xmlns:a16="http://schemas.microsoft.com/office/drawing/2014/main" id="{EE6BAF37-92D9-2445-81DD-ACBD6901225B}"/>
                </a:ext>
              </a:extLst>
            </p:cNvPr>
            <p:cNvSpPr/>
            <p:nvPr/>
          </p:nvSpPr>
          <p:spPr bwMode="auto">
            <a:xfrm>
              <a:off x="187404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5</a:t>
              </a:r>
              <a:endParaRPr lang="en-US" sz="375">
                <a:solidFill>
                  <a:srgbClr val="FFFFFF"/>
                </a:solidFill>
                <a:latin typeface="Arial"/>
              </a:endParaRPr>
            </a:p>
          </p:txBody>
        </p:sp>
      </p:grpSp>
      <p:sp>
        <p:nvSpPr>
          <p:cNvPr id="46" name="Rectangle 45">
            <a:extLst>
              <a:ext uri="{FF2B5EF4-FFF2-40B4-BE49-F238E27FC236}">
                <a16:creationId xmlns:a16="http://schemas.microsoft.com/office/drawing/2014/main" id="{F101ABC2-DA83-884F-B245-79CAA46EB4F7}"/>
              </a:ext>
            </a:extLst>
          </p:cNvPr>
          <p:cNvSpPr/>
          <p:nvPr/>
        </p:nvSpPr>
        <p:spPr>
          <a:xfrm>
            <a:off x="293688" y="1763440"/>
            <a:ext cx="598241" cy="230832"/>
          </a:xfrm>
          <a:prstGeom prst="rect">
            <a:avLst/>
          </a:prstGeom>
        </p:spPr>
        <p:txBody>
          <a:bodyPr wrap="none">
            <a:spAutoFit/>
          </a:bodyPr>
          <a:lstStyle/>
          <a:p>
            <a:r>
              <a:rPr lang="en-US" sz="900" dirty="0">
                <a:latin typeface="Menlo" panose="020B0609030804020204" pitchFamily="49" charset="0"/>
              </a:rPr>
              <a:t>orders</a:t>
            </a:r>
            <a:endParaRPr lang="en-US" sz="900" dirty="0">
              <a:effectLst/>
              <a:latin typeface="Menlo" panose="020B0609030804020204" pitchFamily="49" charset="0"/>
            </a:endParaRPr>
          </a:p>
        </p:txBody>
      </p:sp>
      <p:cxnSp>
        <p:nvCxnSpPr>
          <p:cNvPr id="47" name="Straight Connector 46">
            <a:extLst>
              <a:ext uri="{FF2B5EF4-FFF2-40B4-BE49-F238E27FC236}">
                <a16:creationId xmlns:a16="http://schemas.microsoft.com/office/drawing/2014/main" id="{1923AC7F-002C-2B4A-A75B-A5C60C98FF3A}"/>
              </a:ext>
            </a:extLst>
          </p:cNvPr>
          <p:cNvCxnSpPr/>
          <p:nvPr/>
        </p:nvCxnSpPr>
        <p:spPr>
          <a:xfrm flipH="1">
            <a:off x="1845794" y="1173579"/>
            <a:ext cx="15768" cy="2796341"/>
          </a:xfrm>
          <a:prstGeom prst="line">
            <a:avLst/>
          </a:prstGeom>
          <a:ln>
            <a:solidFill>
              <a:srgbClr val="C00000"/>
            </a:solidFill>
          </a:ln>
          <a:effectLst/>
        </p:spPr>
        <p:style>
          <a:lnRef idx="2">
            <a:schemeClr val="accent1"/>
          </a:lnRef>
          <a:fillRef idx="0">
            <a:schemeClr val="accent1"/>
          </a:fillRef>
          <a:effectRef idx="1">
            <a:schemeClr val="accent1"/>
          </a:effectRef>
          <a:fontRef idx="minor">
            <a:schemeClr val="tx1"/>
          </a:fontRef>
        </p:style>
      </p:cxnSp>
      <p:sp>
        <p:nvSpPr>
          <p:cNvPr id="49" name="Rectangle 48">
            <a:extLst>
              <a:ext uri="{FF2B5EF4-FFF2-40B4-BE49-F238E27FC236}">
                <a16:creationId xmlns:a16="http://schemas.microsoft.com/office/drawing/2014/main" id="{0282A00A-5415-844C-84F0-E7C4F2A91116}"/>
              </a:ext>
            </a:extLst>
          </p:cNvPr>
          <p:cNvSpPr/>
          <p:nvPr/>
        </p:nvSpPr>
        <p:spPr>
          <a:xfrm>
            <a:off x="1293483" y="812956"/>
            <a:ext cx="1128274" cy="464598"/>
          </a:xfrm>
          <a:prstGeom prst="rect">
            <a:avLst/>
          </a:prstGeom>
          <a:solidFill>
            <a:srgbClr val="FCEB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pPr>
            <a:r>
              <a:rPr lang="en-US" sz="900" b="1" dirty="0">
                <a:solidFill>
                  <a:srgbClr val="325C80">
                    <a:lumMod val="50000"/>
                  </a:srgbClr>
                </a:solidFill>
                <a:latin typeface="Arial"/>
              </a:rPr>
              <a:t>Mirror Source Task, Kafka Producer</a:t>
            </a:r>
          </a:p>
        </p:txBody>
      </p:sp>
      <p:cxnSp>
        <p:nvCxnSpPr>
          <p:cNvPr id="51" name="Straight Connector 50">
            <a:extLst>
              <a:ext uri="{FF2B5EF4-FFF2-40B4-BE49-F238E27FC236}">
                <a16:creationId xmlns:a16="http://schemas.microsoft.com/office/drawing/2014/main" id="{99773A12-2515-AE46-A7C2-A2BA7FD1F287}"/>
              </a:ext>
            </a:extLst>
          </p:cNvPr>
          <p:cNvCxnSpPr>
            <a:cxnSpLocks/>
          </p:cNvCxnSpPr>
          <p:nvPr/>
        </p:nvCxnSpPr>
        <p:spPr>
          <a:xfrm>
            <a:off x="1845795" y="1871056"/>
            <a:ext cx="7884" cy="1259143"/>
          </a:xfrm>
          <a:prstGeom prst="line">
            <a:avLst/>
          </a:prstGeom>
          <a:ln w="57150">
            <a:solidFill>
              <a:srgbClr val="C00000"/>
            </a:solidFill>
          </a:ln>
          <a:effectLst/>
        </p:spPr>
        <p:style>
          <a:lnRef idx="2">
            <a:schemeClr val="accent1"/>
          </a:lnRef>
          <a:fillRef idx="0">
            <a:schemeClr val="accent1"/>
          </a:fillRef>
          <a:effectRef idx="1">
            <a:schemeClr val="accent1"/>
          </a:effectRef>
          <a:fontRef idx="minor">
            <a:schemeClr val="tx1"/>
          </a:fontRef>
        </p:style>
      </p:cxnSp>
      <p:grpSp>
        <p:nvGrpSpPr>
          <p:cNvPr id="54" name="Group 53">
            <a:extLst>
              <a:ext uri="{FF2B5EF4-FFF2-40B4-BE49-F238E27FC236}">
                <a16:creationId xmlns:a16="http://schemas.microsoft.com/office/drawing/2014/main" id="{82649B92-5C5A-9E4F-8005-0C3A383AD741}"/>
              </a:ext>
            </a:extLst>
          </p:cNvPr>
          <p:cNvGrpSpPr/>
          <p:nvPr/>
        </p:nvGrpSpPr>
        <p:grpSpPr>
          <a:xfrm>
            <a:off x="5247978" y="2344166"/>
            <a:ext cx="635153" cy="252252"/>
            <a:chOff x="1193647" y="1635094"/>
            <a:chExt cx="818524" cy="411476"/>
          </a:xfrm>
        </p:grpSpPr>
        <p:sp>
          <p:nvSpPr>
            <p:cNvPr id="55" name="Rounded Rectangle 54">
              <a:extLst>
                <a:ext uri="{FF2B5EF4-FFF2-40B4-BE49-F238E27FC236}">
                  <a16:creationId xmlns:a16="http://schemas.microsoft.com/office/drawing/2014/main" id="{D9FCD23C-8BD2-004A-8048-39957E99A533}"/>
                </a:ext>
              </a:extLst>
            </p:cNvPr>
            <p:cNvSpPr/>
            <p:nvPr/>
          </p:nvSpPr>
          <p:spPr bwMode="auto">
            <a:xfrm>
              <a:off x="1193647"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dirty="0">
                  <a:solidFill>
                    <a:srgbClr val="FFFFFF"/>
                  </a:solidFill>
                  <a:latin typeface="Arial"/>
                </a:rPr>
                <a:t>20</a:t>
              </a:r>
              <a:endParaRPr lang="en-US" sz="375" dirty="0">
                <a:solidFill>
                  <a:srgbClr val="FFFFFF"/>
                </a:solidFill>
                <a:latin typeface="Arial"/>
              </a:endParaRPr>
            </a:p>
          </p:txBody>
        </p:sp>
        <p:sp>
          <p:nvSpPr>
            <p:cNvPr id="56" name="Rounded Rectangle 55">
              <a:extLst>
                <a:ext uri="{FF2B5EF4-FFF2-40B4-BE49-F238E27FC236}">
                  <a16:creationId xmlns:a16="http://schemas.microsoft.com/office/drawing/2014/main" id="{1F77680F-CFB1-1641-83C6-4C66C97C9408}"/>
                </a:ext>
              </a:extLst>
            </p:cNvPr>
            <p:cNvSpPr/>
            <p:nvPr/>
          </p:nvSpPr>
          <p:spPr bwMode="auto">
            <a:xfrm>
              <a:off x="1330805"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dirty="0">
                  <a:solidFill>
                    <a:srgbClr val="FFFFFF"/>
                  </a:solidFill>
                  <a:latin typeface="Arial"/>
                </a:rPr>
                <a:t>21</a:t>
              </a:r>
              <a:endParaRPr lang="en-US" sz="375" dirty="0">
                <a:solidFill>
                  <a:srgbClr val="FFFFFF"/>
                </a:solidFill>
                <a:latin typeface="Arial"/>
              </a:endParaRPr>
            </a:p>
          </p:txBody>
        </p:sp>
        <p:sp>
          <p:nvSpPr>
            <p:cNvPr id="59" name="Rounded Rectangle 58">
              <a:extLst>
                <a:ext uri="{FF2B5EF4-FFF2-40B4-BE49-F238E27FC236}">
                  <a16:creationId xmlns:a16="http://schemas.microsoft.com/office/drawing/2014/main" id="{586F469D-3032-494C-BC0B-5E665D9A864F}"/>
                </a:ext>
              </a:extLst>
            </p:cNvPr>
            <p:cNvSpPr/>
            <p:nvPr/>
          </p:nvSpPr>
          <p:spPr bwMode="auto">
            <a:xfrm>
              <a:off x="1468934"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dirty="0">
                  <a:solidFill>
                    <a:srgbClr val="FFFFFF"/>
                  </a:solidFill>
                  <a:latin typeface="Arial"/>
                </a:rPr>
                <a:t>22</a:t>
              </a:r>
              <a:endParaRPr lang="en-US" sz="375" dirty="0">
                <a:solidFill>
                  <a:srgbClr val="FFFFFF"/>
                </a:solidFill>
                <a:latin typeface="Arial"/>
              </a:endParaRPr>
            </a:p>
          </p:txBody>
        </p:sp>
        <p:sp>
          <p:nvSpPr>
            <p:cNvPr id="60" name="Rounded Rectangle 59">
              <a:extLst>
                <a:ext uri="{FF2B5EF4-FFF2-40B4-BE49-F238E27FC236}">
                  <a16:creationId xmlns:a16="http://schemas.microsoft.com/office/drawing/2014/main" id="{4D4F7A75-1E72-394F-929E-587EC147EA1C}"/>
                </a:ext>
              </a:extLst>
            </p:cNvPr>
            <p:cNvSpPr/>
            <p:nvPr/>
          </p:nvSpPr>
          <p:spPr bwMode="auto">
            <a:xfrm>
              <a:off x="160609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dirty="0">
                  <a:solidFill>
                    <a:srgbClr val="FFFFFF"/>
                  </a:solidFill>
                  <a:latin typeface="Arial"/>
                </a:rPr>
                <a:t>23</a:t>
              </a:r>
              <a:endParaRPr lang="en-US" sz="375" dirty="0">
                <a:solidFill>
                  <a:srgbClr val="FFFFFF"/>
                </a:solidFill>
                <a:latin typeface="Arial"/>
              </a:endParaRPr>
            </a:p>
          </p:txBody>
        </p:sp>
        <p:sp>
          <p:nvSpPr>
            <p:cNvPr id="61" name="Rounded Rectangle 60">
              <a:extLst>
                <a:ext uri="{FF2B5EF4-FFF2-40B4-BE49-F238E27FC236}">
                  <a16:creationId xmlns:a16="http://schemas.microsoft.com/office/drawing/2014/main" id="{909A4205-FF05-AB4A-B921-31A039E34C25}"/>
                </a:ext>
              </a:extLst>
            </p:cNvPr>
            <p:cNvSpPr/>
            <p:nvPr/>
          </p:nvSpPr>
          <p:spPr bwMode="auto">
            <a:xfrm>
              <a:off x="1744220"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dirty="0">
                  <a:solidFill>
                    <a:srgbClr val="FFFFFF"/>
                  </a:solidFill>
                  <a:latin typeface="Arial"/>
                </a:rPr>
                <a:t>24</a:t>
              </a:r>
              <a:endParaRPr lang="en-US" sz="375" dirty="0">
                <a:solidFill>
                  <a:srgbClr val="FFFFFF"/>
                </a:solidFill>
                <a:latin typeface="Arial"/>
              </a:endParaRPr>
            </a:p>
          </p:txBody>
        </p:sp>
        <p:sp>
          <p:nvSpPr>
            <p:cNvPr id="62" name="Rounded Rectangle 61">
              <a:extLst>
                <a:ext uri="{FF2B5EF4-FFF2-40B4-BE49-F238E27FC236}">
                  <a16:creationId xmlns:a16="http://schemas.microsoft.com/office/drawing/2014/main" id="{F5F6B646-95E9-D74A-8375-E776CEBBA7ED}"/>
                </a:ext>
              </a:extLst>
            </p:cNvPr>
            <p:cNvSpPr/>
            <p:nvPr/>
          </p:nvSpPr>
          <p:spPr bwMode="auto">
            <a:xfrm>
              <a:off x="187404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dirty="0">
                  <a:solidFill>
                    <a:srgbClr val="FFFFFF"/>
                  </a:solidFill>
                  <a:latin typeface="Arial"/>
                </a:rPr>
                <a:t>25</a:t>
              </a:r>
              <a:endParaRPr lang="en-US" sz="375" dirty="0">
                <a:solidFill>
                  <a:srgbClr val="FFFFFF"/>
                </a:solidFill>
                <a:latin typeface="Arial"/>
              </a:endParaRPr>
            </a:p>
          </p:txBody>
        </p:sp>
      </p:grpSp>
      <p:sp>
        <p:nvSpPr>
          <p:cNvPr id="63" name="Rectangle 62">
            <a:extLst>
              <a:ext uri="{FF2B5EF4-FFF2-40B4-BE49-F238E27FC236}">
                <a16:creationId xmlns:a16="http://schemas.microsoft.com/office/drawing/2014/main" id="{1607CC4D-472D-AD42-ADC4-B7E8664FD403}"/>
              </a:ext>
            </a:extLst>
          </p:cNvPr>
          <p:cNvSpPr/>
          <p:nvPr/>
        </p:nvSpPr>
        <p:spPr>
          <a:xfrm>
            <a:off x="5162472" y="2700426"/>
            <a:ext cx="1080745" cy="230832"/>
          </a:xfrm>
          <a:prstGeom prst="rect">
            <a:avLst/>
          </a:prstGeom>
        </p:spPr>
        <p:txBody>
          <a:bodyPr wrap="none">
            <a:spAutoFit/>
          </a:bodyPr>
          <a:lstStyle/>
          <a:p>
            <a:r>
              <a:rPr lang="en-US" sz="900" dirty="0">
                <a:latin typeface="Menlo" panose="020B0609030804020204" pitchFamily="49" charset="0"/>
              </a:rPr>
              <a:t>source.orders</a:t>
            </a:r>
            <a:endParaRPr lang="en-US" sz="900" dirty="0">
              <a:effectLst/>
              <a:latin typeface="Menlo" panose="020B0609030804020204" pitchFamily="49" charset="0"/>
            </a:endParaRPr>
          </a:p>
        </p:txBody>
      </p:sp>
      <p:cxnSp>
        <p:nvCxnSpPr>
          <p:cNvPr id="64" name="Elbow Connector 63">
            <a:extLst>
              <a:ext uri="{FF2B5EF4-FFF2-40B4-BE49-F238E27FC236}">
                <a16:creationId xmlns:a16="http://schemas.microsoft.com/office/drawing/2014/main" id="{0D11498A-A1A0-464E-A2AD-FF81F65FA92F}"/>
              </a:ext>
            </a:extLst>
          </p:cNvPr>
          <p:cNvCxnSpPr>
            <a:cxnSpLocks/>
            <a:stCxn id="45" idx="2"/>
          </p:cNvCxnSpPr>
          <p:nvPr/>
        </p:nvCxnSpPr>
        <p:spPr>
          <a:xfrm rot="16200000" flipH="1">
            <a:off x="1277148" y="1343038"/>
            <a:ext cx="252254" cy="885041"/>
          </a:xfrm>
          <a:prstGeom prst="bentConnector2">
            <a:avLst/>
          </a:prstGeom>
          <a:ln w="12700">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72" name="Elbow Connector 71">
            <a:extLst>
              <a:ext uri="{FF2B5EF4-FFF2-40B4-BE49-F238E27FC236}">
                <a16:creationId xmlns:a16="http://schemas.microsoft.com/office/drawing/2014/main" id="{89D49C31-6FA7-164E-ADE8-6D644D8087BD}"/>
              </a:ext>
            </a:extLst>
          </p:cNvPr>
          <p:cNvCxnSpPr>
            <a:cxnSpLocks/>
            <a:endCxn id="131" idx="0"/>
          </p:cNvCxnSpPr>
          <p:nvPr/>
        </p:nvCxnSpPr>
        <p:spPr>
          <a:xfrm>
            <a:off x="1853678" y="4084014"/>
            <a:ext cx="4075529" cy="261426"/>
          </a:xfrm>
          <a:prstGeom prst="bentConnector2">
            <a:avLst/>
          </a:prstGeom>
          <a:ln w="12700">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74" name="Rectangle 73">
            <a:extLst>
              <a:ext uri="{FF2B5EF4-FFF2-40B4-BE49-F238E27FC236}">
                <a16:creationId xmlns:a16="http://schemas.microsoft.com/office/drawing/2014/main" id="{2C3B799D-C076-A448-AF33-A7E06AE8CA0D}"/>
              </a:ext>
            </a:extLst>
          </p:cNvPr>
          <p:cNvSpPr/>
          <p:nvPr/>
        </p:nvSpPr>
        <p:spPr>
          <a:xfrm>
            <a:off x="5162472" y="3259780"/>
            <a:ext cx="2045753" cy="230832"/>
          </a:xfrm>
          <a:prstGeom prst="rect">
            <a:avLst/>
          </a:prstGeom>
        </p:spPr>
        <p:txBody>
          <a:bodyPr wrap="none">
            <a:spAutoFit/>
          </a:bodyPr>
          <a:lstStyle/>
          <a:p>
            <a:r>
              <a:rPr lang="en-US" sz="900" dirty="0">
                <a:solidFill>
                  <a:srgbClr val="000000"/>
                </a:solidFill>
                <a:latin typeface="Menlo" panose="020B0609030804020204" pitchFamily="49" charset="0"/>
              </a:rPr>
              <a:t>mm2.offsets.source.internal</a:t>
            </a:r>
          </a:p>
        </p:txBody>
      </p:sp>
      <p:sp>
        <p:nvSpPr>
          <p:cNvPr id="71" name="Rectangle 70">
            <a:extLst>
              <a:ext uri="{FF2B5EF4-FFF2-40B4-BE49-F238E27FC236}">
                <a16:creationId xmlns:a16="http://schemas.microsoft.com/office/drawing/2014/main" id="{7612486E-883A-2A4C-8D2C-F01CD5056E4A}"/>
              </a:ext>
            </a:extLst>
          </p:cNvPr>
          <p:cNvSpPr/>
          <p:nvPr/>
        </p:nvSpPr>
        <p:spPr>
          <a:xfrm>
            <a:off x="5162472" y="3875759"/>
            <a:ext cx="1872629" cy="215444"/>
          </a:xfrm>
          <a:prstGeom prst="rect">
            <a:avLst/>
          </a:prstGeom>
        </p:spPr>
        <p:txBody>
          <a:bodyPr wrap="none">
            <a:spAutoFit/>
          </a:bodyPr>
          <a:lstStyle/>
          <a:p>
            <a:r>
              <a:rPr lang="en-US" sz="800" dirty="0">
                <a:solidFill>
                  <a:srgbClr val="000000"/>
                </a:solidFill>
                <a:latin typeface="Menlo" panose="020B0609030804020204" pitchFamily="49" charset="0"/>
              </a:rPr>
              <a:t>source.checkpoints.internal</a:t>
            </a:r>
          </a:p>
        </p:txBody>
      </p:sp>
      <p:grpSp>
        <p:nvGrpSpPr>
          <p:cNvPr id="73" name="Group 72">
            <a:extLst>
              <a:ext uri="{FF2B5EF4-FFF2-40B4-BE49-F238E27FC236}">
                <a16:creationId xmlns:a16="http://schemas.microsoft.com/office/drawing/2014/main" id="{80B4FB03-D5AF-6E42-91F2-266AD5B1DF9F}"/>
              </a:ext>
            </a:extLst>
          </p:cNvPr>
          <p:cNvGrpSpPr/>
          <p:nvPr/>
        </p:nvGrpSpPr>
        <p:grpSpPr>
          <a:xfrm>
            <a:off x="5258656" y="2931258"/>
            <a:ext cx="609382" cy="342653"/>
            <a:chOff x="5173010" y="3893080"/>
            <a:chExt cx="918268" cy="548634"/>
          </a:xfrm>
        </p:grpSpPr>
        <p:sp>
          <p:nvSpPr>
            <p:cNvPr id="78" name="Rounded Rectangle 77">
              <a:extLst>
                <a:ext uri="{FF2B5EF4-FFF2-40B4-BE49-F238E27FC236}">
                  <a16:creationId xmlns:a16="http://schemas.microsoft.com/office/drawing/2014/main" id="{7DF77BA4-7607-3B44-BBD6-A1D1651EB53C}"/>
                </a:ext>
              </a:extLst>
            </p:cNvPr>
            <p:cNvSpPr/>
            <p:nvPr/>
          </p:nvSpPr>
          <p:spPr bwMode="auto">
            <a:xfrm>
              <a:off x="5173010" y="3893080"/>
              <a:ext cx="184171" cy="548634"/>
            </a:xfrm>
            <a:prstGeom prst="roundRect">
              <a:avLst/>
            </a:prstGeom>
            <a:solidFill>
              <a:schemeClr val="accent1">
                <a:lumMod val="60000"/>
                <a:lumOff val="4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a:lnSpc>
                  <a:spcPct val="90000"/>
                </a:lnSpc>
              </a:pPr>
              <a:r>
                <a:rPr lang="en-US" sz="900">
                  <a:solidFill>
                    <a:schemeClr val="bg1"/>
                  </a:solidFill>
                </a:rPr>
                <a:t>0</a:t>
              </a:r>
              <a:endParaRPr lang="en-US" sz="500">
                <a:solidFill>
                  <a:schemeClr val="bg1"/>
                </a:solidFill>
              </a:endParaRPr>
            </a:p>
          </p:txBody>
        </p:sp>
        <p:sp>
          <p:nvSpPr>
            <p:cNvPr id="79" name="Rounded Rectangle 78">
              <a:extLst>
                <a:ext uri="{FF2B5EF4-FFF2-40B4-BE49-F238E27FC236}">
                  <a16:creationId xmlns:a16="http://schemas.microsoft.com/office/drawing/2014/main" id="{7326C142-4673-744C-91DA-F944AFEBD71C}"/>
                </a:ext>
              </a:extLst>
            </p:cNvPr>
            <p:cNvSpPr/>
            <p:nvPr/>
          </p:nvSpPr>
          <p:spPr bwMode="auto">
            <a:xfrm>
              <a:off x="5355887" y="3893080"/>
              <a:ext cx="184171" cy="548634"/>
            </a:xfrm>
            <a:prstGeom prst="roundRect">
              <a:avLst/>
            </a:prstGeom>
            <a:solidFill>
              <a:schemeClr val="accent1">
                <a:lumMod val="60000"/>
                <a:lumOff val="4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a:lnSpc>
                  <a:spcPct val="90000"/>
                </a:lnSpc>
              </a:pPr>
              <a:r>
                <a:rPr lang="en-US" sz="900">
                  <a:solidFill>
                    <a:schemeClr val="bg1"/>
                  </a:solidFill>
                </a:rPr>
                <a:t>1</a:t>
              </a:r>
              <a:endParaRPr lang="en-US" sz="500">
                <a:solidFill>
                  <a:schemeClr val="bg1"/>
                </a:solidFill>
              </a:endParaRPr>
            </a:p>
          </p:txBody>
        </p:sp>
        <p:sp>
          <p:nvSpPr>
            <p:cNvPr id="80" name="Rounded Rectangle 79">
              <a:extLst>
                <a:ext uri="{FF2B5EF4-FFF2-40B4-BE49-F238E27FC236}">
                  <a16:creationId xmlns:a16="http://schemas.microsoft.com/office/drawing/2014/main" id="{EE785F0E-B07E-A74C-8EB1-9FFB25FAF8EF}"/>
                </a:ext>
              </a:extLst>
            </p:cNvPr>
            <p:cNvSpPr/>
            <p:nvPr/>
          </p:nvSpPr>
          <p:spPr bwMode="auto">
            <a:xfrm>
              <a:off x="5540059" y="3893080"/>
              <a:ext cx="184171" cy="548634"/>
            </a:xfrm>
            <a:prstGeom prst="roundRect">
              <a:avLst/>
            </a:prstGeom>
            <a:solidFill>
              <a:schemeClr val="accent1">
                <a:lumMod val="60000"/>
                <a:lumOff val="4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a:lnSpc>
                  <a:spcPct val="90000"/>
                </a:lnSpc>
              </a:pPr>
              <a:r>
                <a:rPr lang="en-US" sz="900">
                  <a:solidFill>
                    <a:schemeClr val="bg1"/>
                  </a:solidFill>
                </a:rPr>
                <a:t>2</a:t>
              </a:r>
              <a:endParaRPr lang="en-US" sz="500">
                <a:solidFill>
                  <a:schemeClr val="bg1"/>
                </a:solidFill>
              </a:endParaRPr>
            </a:p>
          </p:txBody>
        </p:sp>
        <p:sp>
          <p:nvSpPr>
            <p:cNvPr id="81" name="Rounded Rectangle 80">
              <a:extLst>
                <a:ext uri="{FF2B5EF4-FFF2-40B4-BE49-F238E27FC236}">
                  <a16:creationId xmlns:a16="http://schemas.microsoft.com/office/drawing/2014/main" id="{710FDECE-9921-9F4B-8103-025AB3A74657}"/>
                </a:ext>
              </a:extLst>
            </p:cNvPr>
            <p:cNvSpPr/>
            <p:nvPr/>
          </p:nvSpPr>
          <p:spPr bwMode="auto">
            <a:xfrm>
              <a:off x="5722937" y="3893080"/>
              <a:ext cx="184171" cy="548634"/>
            </a:xfrm>
            <a:prstGeom prst="roundRect">
              <a:avLst/>
            </a:prstGeom>
            <a:solidFill>
              <a:schemeClr val="accent1">
                <a:lumMod val="60000"/>
                <a:lumOff val="4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a:lnSpc>
                  <a:spcPct val="90000"/>
                </a:lnSpc>
              </a:pPr>
              <a:r>
                <a:rPr lang="en-US" sz="900">
                  <a:solidFill>
                    <a:schemeClr val="bg1"/>
                  </a:solidFill>
                </a:rPr>
                <a:t>3</a:t>
              </a:r>
              <a:endParaRPr lang="en-US" sz="500">
                <a:solidFill>
                  <a:schemeClr val="bg1"/>
                </a:solidFill>
              </a:endParaRPr>
            </a:p>
          </p:txBody>
        </p:sp>
        <p:sp>
          <p:nvSpPr>
            <p:cNvPr id="82" name="Rounded Rectangle 81">
              <a:extLst>
                <a:ext uri="{FF2B5EF4-FFF2-40B4-BE49-F238E27FC236}">
                  <a16:creationId xmlns:a16="http://schemas.microsoft.com/office/drawing/2014/main" id="{0E34A774-2637-8E4D-8E4C-F7513411DAF8}"/>
                </a:ext>
              </a:extLst>
            </p:cNvPr>
            <p:cNvSpPr/>
            <p:nvPr/>
          </p:nvSpPr>
          <p:spPr bwMode="auto">
            <a:xfrm>
              <a:off x="5907107" y="3893080"/>
              <a:ext cx="184171" cy="548634"/>
            </a:xfrm>
            <a:prstGeom prst="roundRect">
              <a:avLst/>
            </a:prstGeom>
            <a:solidFill>
              <a:schemeClr val="accent1">
                <a:lumMod val="60000"/>
                <a:lumOff val="4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a:lnSpc>
                  <a:spcPct val="90000"/>
                </a:lnSpc>
              </a:pPr>
              <a:r>
                <a:rPr lang="en-US" sz="900" dirty="0">
                  <a:solidFill>
                    <a:schemeClr val="bg1"/>
                  </a:solidFill>
                </a:rPr>
                <a:t>4</a:t>
              </a:r>
              <a:endParaRPr lang="en-US" sz="500" dirty="0">
                <a:solidFill>
                  <a:schemeClr val="bg1"/>
                </a:solidFill>
              </a:endParaRPr>
            </a:p>
          </p:txBody>
        </p:sp>
      </p:grpSp>
      <p:grpSp>
        <p:nvGrpSpPr>
          <p:cNvPr id="83" name="Group 82">
            <a:extLst>
              <a:ext uri="{FF2B5EF4-FFF2-40B4-BE49-F238E27FC236}">
                <a16:creationId xmlns:a16="http://schemas.microsoft.com/office/drawing/2014/main" id="{17EC44B3-E6D2-BC4C-8C74-3A3A23E3EAFA}"/>
              </a:ext>
            </a:extLst>
          </p:cNvPr>
          <p:cNvGrpSpPr/>
          <p:nvPr/>
        </p:nvGrpSpPr>
        <p:grpSpPr>
          <a:xfrm>
            <a:off x="5258656" y="3443571"/>
            <a:ext cx="609382" cy="342653"/>
            <a:chOff x="5173010" y="3893080"/>
            <a:chExt cx="918268" cy="548634"/>
          </a:xfrm>
        </p:grpSpPr>
        <p:sp>
          <p:nvSpPr>
            <p:cNvPr id="84" name="Rounded Rectangle 83">
              <a:extLst>
                <a:ext uri="{FF2B5EF4-FFF2-40B4-BE49-F238E27FC236}">
                  <a16:creationId xmlns:a16="http://schemas.microsoft.com/office/drawing/2014/main" id="{5AED603E-88F8-A048-8D05-01825494EE37}"/>
                </a:ext>
              </a:extLst>
            </p:cNvPr>
            <p:cNvSpPr/>
            <p:nvPr/>
          </p:nvSpPr>
          <p:spPr bwMode="auto">
            <a:xfrm>
              <a:off x="5173010" y="3893080"/>
              <a:ext cx="184171" cy="548634"/>
            </a:xfrm>
            <a:prstGeom prst="roundRect">
              <a:avLst/>
            </a:prstGeom>
            <a:solidFill>
              <a:schemeClr val="accent1">
                <a:lumMod val="60000"/>
                <a:lumOff val="4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a:lnSpc>
                  <a:spcPct val="90000"/>
                </a:lnSpc>
              </a:pPr>
              <a:r>
                <a:rPr lang="en-US" sz="900">
                  <a:solidFill>
                    <a:schemeClr val="bg1"/>
                  </a:solidFill>
                </a:rPr>
                <a:t>0</a:t>
              </a:r>
              <a:endParaRPr lang="en-US" sz="500">
                <a:solidFill>
                  <a:schemeClr val="bg1"/>
                </a:solidFill>
              </a:endParaRPr>
            </a:p>
          </p:txBody>
        </p:sp>
        <p:sp>
          <p:nvSpPr>
            <p:cNvPr id="85" name="Rounded Rectangle 84">
              <a:extLst>
                <a:ext uri="{FF2B5EF4-FFF2-40B4-BE49-F238E27FC236}">
                  <a16:creationId xmlns:a16="http://schemas.microsoft.com/office/drawing/2014/main" id="{B0EEFFE6-68D9-8E46-9E98-1E2C6672189C}"/>
                </a:ext>
              </a:extLst>
            </p:cNvPr>
            <p:cNvSpPr/>
            <p:nvPr/>
          </p:nvSpPr>
          <p:spPr bwMode="auto">
            <a:xfrm>
              <a:off x="5355887" y="3893080"/>
              <a:ext cx="184171" cy="548634"/>
            </a:xfrm>
            <a:prstGeom prst="roundRect">
              <a:avLst/>
            </a:prstGeom>
            <a:solidFill>
              <a:schemeClr val="accent1">
                <a:lumMod val="60000"/>
                <a:lumOff val="4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a:lnSpc>
                  <a:spcPct val="90000"/>
                </a:lnSpc>
              </a:pPr>
              <a:r>
                <a:rPr lang="en-US" sz="900">
                  <a:solidFill>
                    <a:schemeClr val="bg1"/>
                  </a:solidFill>
                </a:rPr>
                <a:t>1</a:t>
              </a:r>
              <a:endParaRPr lang="en-US" sz="500">
                <a:solidFill>
                  <a:schemeClr val="bg1"/>
                </a:solidFill>
              </a:endParaRPr>
            </a:p>
          </p:txBody>
        </p:sp>
        <p:sp>
          <p:nvSpPr>
            <p:cNvPr id="86" name="Rounded Rectangle 85">
              <a:extLst>
                <a:ext uri="{FF2B5EF4-FFF2-40B4-BE49-F238E27FC236}">
                  <a16:creationId xmlns:a16="http://schemas.microsoft.com/office/drawing/2014/main" id="{D6F31602-291F-E243-8FA1-C3E5BEFFAEFF}"/>
                </a:ext>
              </a:extLst>
            </p:cNvPr>
            <p:cNvSpPr/>
            <p:nvPr/>
          </p:nvSpPr>
          <p:spPr bwMode="auto">
            <a:xfrm>
              <a:off x="5540059" y="3893080"/>
              <a:ext cx="184171" cy="548634"/>
            </a:xfrm>
            <a:prstGeom prst="roundRect">
              <a:avLst/>
            </a:prstGeom>
            <a:solidFill>
              <a:schemeClr val="accent1">
                <a:lumMod val="60000"/>
                <a:lumOff val="4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a:lnSpc>
                  <a:spcPct val="90000"/>
                </a:lnSpc>
              </a:pPr>
              <a:r>
                <a:rPr lang="en-US" sz="900">
                  <a:solidFill>
                    <a:schemeClr val="bg1"/>
                  </a:solidFill>
                </a:rPr>
                <a:t>2</a:t>
              </a:r>
              <a:endParaRPr lang="en-US" sz="500">
                <a:solidFill>
                  <a:schemeClr val="bg1"/>
                </a:solidFill>
              </a:endParaRPr>
            </a:p>
          </p:txBody>
        </p:sp>
        <p:sp>
          <p:nvSpPr>
            <p:cNvPr id="87" name="Rounded Rectangle 86">
              <a:extLst>
                <a:ext uri="{FF2B5EF4-FFF2-40B4-BE49-F238E27FC236}">
                  <a16:creationId xmlns:a16="http://schemas.microsoft.com/office/drawing/2014/main" id="{5409E56F-90FA-7D4C-A46D-4F8900E666C0}"/>
                </a:ext>
              </a:extLst>
            </p:cNvPr>
            <p:cNvSpPr/>
            <p:nvPr/>
          </p:nvSpPr>
          <p:spPr bwMode="auto">
            <a:xfrm>
              <a:off x="5722937" y="3893080"/>
              <a:ext cx="184171" cy="548634"/>
            </a:xfrm>
            <a:prstGeom prst="roundRect">
              <a:avLst/>
            </a:prstGeom>
            <a:solidFill>
              <a:schemeClr val="accent1">
                <a:lumMod val="60000"/>
                <a:lumOff val="4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a:lnSpc>
                  <a:spcPct val="90000"/>
                </a:lnSpc>
              </a:pPr>
              <a:r>
                <a:rPr lang="en-US" sz="900">
                  <a:solidFill>
                    <a:schemeClr val="bg1"/>
                  </a:solidFill>
                </a:rPr>
                <a:t>3</a:t>
              </a:r>
              <a:endParaRPr lang="en-US" sz="500">
                <a:solidFill>
                  <a:schemeClr val="bg1"/>
                </a:solidFill>
              </a:endParaRPr>
            </a:p>
          </p:txBody>
        </p:sp>
        <p:sp>
          <p:nvSpPr>
            <p:cNvPr id="88" name="Rounded Rectangle 87">
              <a:extLst>
                <a:ext uri="{FF2B5EF4-FFF2-40B4-BE49-F238E27FC236}">
                  <a16:creationId xmlns:a16="http://schemas.microsoft.com/office/drawing/2014/main" id="{8E4A8A17-CCF2-5A44-8506-EDE7BF383FE6}"/>
                </a:ext>
              </a:extLst>
            </p:cNvPr>
            <p:cNvSpPr/>
            <p:nvPr/>
          </p:nvSpPr>
          <p:spPr bwMode="auto">
            <a:xfrm>
              <a:off x="5907107" y="3893080"/>
              <a:ext cx="184171" cy="548634"/>
            </a:xfrm>
            <a:prstGeom prst="roundRect">
              <a:avLst/>
            </a:prstGeom>
            <a:solidFill>
              <a:schemeClr val="accent1">
                <a:lumMod val="60000"/>
                <a:lumOff val="4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a:lnSpc>
                  <a:spcPct val="90000"/>
                </a:lnSpc>
              </a:pPr>
              <a:r>
                <a:rPr lang="en-US" sz="900" dirty="0">
                  <a:solidFill>
                    <a:schemeClr val="bg1"/>
                  </a:solidFill>
                </a:rPr>
                <a:t>4</a:t>
              </a:r>
              <a:endParaRPr lang="en-US" sz="500" dirty="0">
                <a:solidFill>
                  <a:schemeClr val="bg1"/>
                </a:solidFill>
              </a:endParaRPr>
            </a:p>
          </p:txBody>
        </p:sp>
      </p:grpSp>
      <p:cxnSp>
        <p:nvCxnSpPr>
          <p:cNvPr id="89" name="Elbow Connector 88">
            <a:extLst>
              <a:ext uri="{FF2B5EF4-FFF2-40B4-BE49-F238E27FC236}">
                <a16:creationId xmlns:a16="http://schemas.microsoft.com/office/drawing/2014/main" id="{4DC7066B-8739-C247-8904-4323D1D02AE2}"/>
              </a:ext>
            </a:extLst>
          </p:cNvPr>
          <p:cNvCxnSpPr>
            <a:cxnSpLocks/>
            <a:endCxn id="78" idx="1"/>
          </p:cNvCxnSpPr>
          <p:nvPr/>
        </p:nvCxnSpPr>
        <p:spPr>
          <a:xfrm>
            <a:off x="1888357" y="2305798"/>
            <a:ext cx="3370299" cy="796787"/>
          </a:xfrm>
          <a:prstGeom prst="bentConnector3">
            <a:avLst>
              <a:gd name="adj1" fmla="val 50000"/>
            </a:avLst>
          </a:prstGeom>
          <a:ln w="12700">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91" name="Elbow Connector 90">
            <a:extLst>
              <a:ext uri="{FF2B5EF4-FFF2-40B4-BE49-F238E27FC236}">
                <a16:creationId xmlns:a16="http://schemas.microsoft.com/office/drawing/2014/main" id="{EF3DFCAE-D942-D242-B424-FE0147FFE05A}"/>
              </a:ext>
            </a:extLst>
          </p:cNvPr>
          <p:cNvCxnSpPr>
            <a:cxnSpLocks/>
            <a:endCxn id="84" idx="1"/>
          </p:cNvCxnSpPr>
          <p:nvPr/>
        </p:nvCxnSpPr>
        <p:spPr>
          <a:xfrm>
            <a:off x="1880339" y="2513591"/>
            <a:ext cx="3378317" cy="1101307"/>
          </a:xfrm>
          <a:prstGeom prst="bentConnector3">
            <a:avLst>
              <a:gd name="adj1" fmla="val 50000"/>
            </a:avLst>
          </a:prstGeom>
          <a:ln w="12700">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94" name="Elbow Connector 93">
            <a:extLst>
              <a:ext uri="{FF2B5EF4-FFF2-40B4-BE49-F238E27FC236}">
                <a16:creationId xmlns:a16="http://schemas.microsoft.com/office/drawing/2014/main" id="{6FDFE4B2-5AE7-FD4E-8D66-A796B5B0717F}"/>
              </a:ext>
            </a:extLst>
          </p:cNvPr>
          <p:cNvCxnSpPr>
            <a:cxnSpLocks/>
          </p:cNvCxnSpPr>
          <p:nvPr/>
        </p:nvCxnSpPr>
        <p:spPr>
          <a:xfrm rot="10800000" flipV="1">
            <a:off x="1861562" y="2704789"/>
            <a:ext cx="2737160" cy="252252"/>
          </a:xfrm>
          <a:prstGeom prst="bentConnector3">
            <a:avLst>
              <a:gd name="adj1" fmla="val 50000"/>
            </a:avLst>
          </a:prstGeom>
          <a:ln w="12700">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101" name="Rectangle 100">
            <a:extLst>
              <a:ext uri="{FF2B5EF4-FFF2-40B4-BE49-F238E27FC236}">
                <a16:creationId xmlns:a16="http://schemas.microsoft.com/office/drawing/2014/main" id="{C60FA432-B67E-574D-A339-D55E8C1CF1A0}"/>
              </a:ext>
            </a:extLst>
          </p:cNvPr>
          <p:cNvSpPr/>
          <p:nvPr/>
        </p:nvSpPr>
        <p:spPr>
          <a:xfrm>
            <a:off x="403078" y="3136922"/>
            <a:ext cx="1356462" cy="230832"/>
          </a:xfrm>
          <a:prstGeom prst="rect">
            <a:avLst/>
          </a:prstGeom>
        </p:spPr>
        <p:txBody>
          <a:bodyPr wrap="none">
            <a:spAutoFit/>
          </a:bodyPr>
          <a:lstStyle/>
          <a:p>
            <a:r>
              <a:rPr lang="en-US" sz="900" dirty="0">
                <a:latin typeface="Menlo" panose="020B0609030804020204" pitchFamily="49" charset="0"/>
              </a:rPr>
              <a:t>no commit offsets</a:t>
            </a:r>
            <a:endParaRPr lang="en-US" sz="900" dirty="0">
              <a:effectLst/>
              <a:latin typeface="Menlo" panose="020B0609030804020204" pitchFamily="49" charset="0"/>
            </a:endParaRPr>
          </a:p>
        </p:txBody>
      </p:sp>
      <p:sp>
        <p:nvSpPr>
          <p:cNvPr id="103" name="Cross 102">
            <a:extLst>
              <a:ext uri="{FF2B5EF4-FFF2-40B4-BE49-F238E27FC236}">
                <a16:creationId xmlns:a16="http://schemas.microsoft.com/office/drawing/2014/main" id="{74B11CB3-688F-C540-A2DB-9DF18B630B56}"/>
              </a:ext>
            </a:extLst>
          </p:cNvPr>
          <p:cNvSpPr/>
          <p:nvPr/>
        </p:nvSpPr>
        <p:spPr>
          <a:xfrm rot="2870975">
            <a:off x="1613187" y="2972537"/>
            <a:ext cx="444736" cy="444736"/>
          </a:xfrm>
          <a:prstGeom prst="plus">
            <a:avLst>
              <a:gd name="adj" fmla="val 45370"/>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indent="0" algn="l" defTabSz="685800" rtl="0" eaLnBrk="1" fontAlgn="auto" latinLnBrk="0" hangingPunct="1">
              <a:lnSpc>
                <a:spcPct val="100000"/>
              </a:lnSpc>
              <a:spcBef>
                <a:spcPts val="0"/>
              </a:spcBef>
              <a:spcAft>
                <a:spcPts val="0"/>
              </a:spcAft>
              <a:buClrTx/>
              <a:buSzTx/>
              <a:buFontTx/>
              <a:buNone/>
              <a:tabLst/>
            </a:pPr>
            <a:endParaRPr kumimoji="0" sz="1000" b="0" i="0" u="none" strike="noStrike" kern="1200" cap="none" spc="0" normalizeH="0" baseline="0" noProof="0" dirty="0">
              <a:ln>
                <a:noFill/>
              </a:ln>
              <a:solidFill>
                <a:prstClr val="white"/>
              </a:solidFill>
              <a:effectLst/>
              <a:uLnTx/>
              <a:uFillTx/>
              <a:latin typeface="Arial"/>
              <a:ea typeface="+mn-ea"/>
              <a:cs typeface="+mn-cs"/>
            </a:endParaRPr>
          </a:p>
        </p:txBody>
      </p:sp>
      <p:cxnSp>
        <p:nvCxnSpPr>
          <p:cNvPr id="104" name="Elbow Connector 103">
            <a:extLst>
              <a:ext uri="{FF2B5EF4-FFF2-40B4-BE49-F238E27FC236}">
                <a16:creationId xmlns:a16="http://schemas.microsoft.com/office/drawing/2014/main" id="{9A828FC8-C1F6-944E-9B1E-495310C3FAF3}"/>
              </a:ext>
            </a:extLst>
          </p:cNvPr>
          <p:cNvCxnSpPr>
            <a:cxnSpLocks/>
            <a:stCxn id="119" idx="0"/>
          </p:cNvCxnSpPr>
          <p:nvPr/>
        </p:nvCxnSpPr>
        <p:spPr>
          <a:xfrm rot="16200000" flipH="1">
            <a:off x="1253953" y="3397308"/>
            <a:ext cx="220739" cy="925388"/>
          </a:xfrm>
          <a:prstGeom prst="bentConnector4">
            <a:avLst>
              <a:gd name="adj1" fmla="val -61536"/>
              <a:gd name="adj2" fmla="val 52896"/>
            </a:avLst>
          </a:prstGeom>
          <a:ln w="12700">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07" name="Straight Connector 106">
            <a:extLst>
              <a:ext uri="{FF2B5EF4-FFF2-40B4-BE49-F238E27FC236}">
                <a16:creationId xmlns:a16="http://schemas.microsoft.com/office/drawing/2014/main" id="{FAE310E5-EFEE-394B-B9D8-37EA965E9E72}"/>
              </a:ext>
            </a:extLst>
          </p:cNvPr>
          <p:cNvCxnSpPr>
            <a:cxnSpLocks/>
          </p:cNvCxnSpPr>
          <p:nvPr/>
        </p:nvCxnSpPr>
        <p:spPr>
          <a:xfrm flipH="1">
            <a:off x="1845793" y="3794986"/>
            <a:ext cx="7886" cy="869779"/>
          </a:xfrm>
          <a:prstGeom prst="line">
            <a:avLst/>
          </a:prstGeom>
          <a:ln w="57150">
            <a:solidFill>
              <a:srgbClr val="C00000"/>
            </a:solidFill>
          </a:ln>
          <a:effectLst/>
        </p:spPr>
        <p:style>
          <a:lnRef idx="2">
            <a:schemeClr val="accent1"/>
          </a:lnRef>
          <a:fillRef idx="0">
            <a:schemeClr val="accent1"/>
          </a:fillRef>
          <a:effectRef idx="1">
            <a:schemeClr val="accent1"/>
          </a:effectRef>
          <a:fontRef idx="minor">
            <a:schemeClr val="tx1"/>
          </a:fontRef>
        </p:style>
      </p:cxnSp>
      <p:grpSp>
        <p:nvGrpSpPr>
          <p:cNvPr id="113" name="Group 112">
            <a:extLst>
              <a:ext uri="{FF2B5EF4-FFF2-40B4-BE49-F238E27FC236}">
                <a16:creationId xmlns:a16="http://schemas.microsoft.com/office/drawing/2014/main" id="{2BFB6961-215F-A24F-8AC8-187C0042082E}"/>
              </a:ext>
            </a:extLst>
          </p:cNvPr>
          <p:cNvGrpSpPr/>
          <p:nvPr/>
        </p:nvGrpSpPr>
        <p:grpSpPr>
          <a:xfrm>
            <a:off x="320068" y="3749633"/>
            <a:ext cx="635153" cy="252252"/>
            <a:chOff x="1193647" y="1635094"/>
            <a:chExt cx="818524" cy="411476"/>
          </a:xfrm>
        </p:grpSpPr>
        <p:sp>
          <p:nvSpPr>
            <p:cNvPr id="114" name="Rounded Rectangle 113">
              <a:extLst>
                <a:ext uri="{FF2B5EF4-FFF2-40B4-BE49-F238E27FC236}">
                  <a16:creationId xmlns:a16="http://schemas.microsoft.com/office/drawing/2014/main" id="{3B433D91-E881-D848-8D92-8B24361253A0}"/>
                </a:ext>
              </a:extLst>
            </p:cNvPr>
            <p:cNvSpPr/>
            <p:nvPr/>
          </p:nvSpPr>
          <p:spPr bwMode="auto">
            <a:xfrm>
              <a:off x="1193647"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0</a:t>
              </a:r>
              <a:endParaRPr lang="en-US" sz="375">
                <a:solidFill>
                  <a:srgbClr val="FFFFFF"/>
                </a:solidFill>
                <a:latin typeface="Arial"/>
              </a:endParaRPr>
            </a:p>
          </p:txBody>
        </p:sp>
        <p:sp>
          <p:nvSpPr>
            <p:cNvPr id="115" name="Rounded Rectangle 114">
              <a:extLst>
                <a:ext uri="{FF2B5EF4-FFF2-40B4-BE49-F238E27FC236}">
                  <a16:creationId xmlns:a16="http://schemas.microsoft.com/office/drawing/2014/main" id="{BF308C28-322D-8741-BE3C-CB52AA1A71FD}"/>
                </a:ext>
              </a:extLst>
            </p:cNvPr>
            <p:cNvSpPr/>
            <p:nvPr/>
          </p:nvSpPr>
          <p:spPr bwMode="auto">
            <a:xfrm>
              <a:off x="1330805"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1</a:t>
              </a:r>
              <a:endParaRPr lang="en-US" sz="375">
                <a:solidFill>
                  <a:srgbClr val="FFFFFF"/>
                </a:solidFill>
                <a:latin typeface="Arial"/>
              </a:endParaRPr>
            </a:p>
          </p:txBody>
        </p:sp>
        <p:sp>
          <p:nvSpPr>
            <p:cNvPr id="116" name="Rounded Rectangle 115">
              <a:extLst>
                <a:ext uri="{FF2B5EF4-FFF2-40B4-BE49-F238E27FC236}">
                  <a16:creationId xmlns:a16="http://schemas.microsoft.com/office/drawing/2014/main" id="{CB8803C3-6347-194B-98D3-BFC267237BE5}"/>
                </a:ext>
              </a:extLst>
            </p:cNvPr>
            <p:cNvSpPr/>
            <p:nvPr/>
          </p:nvSpPr>
          <p:spPr bwMode="auto">
            <a:xfrm>
              <a:off x="1468934"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2</a:t>
              </a:r>
              <a:endParaRPr lang="en-US" sz="375">
                <a:solidFill>
                  <a:srgbClr val="FFFFFF"/>
                </a:solidFill>
                <a:latin typeface="Arial"/>
              </a:endParaRPr>
            </a:p>
          </p:txBody>
        </p:sp>
        <p:sp>
          <p:nvSpPr>
            <p:cNvPr id="117" name="Rounded Rectangle 116">
              <a:extLst>
                <a:ext uri="{FF2B5EF4-FFF2-40B4-BE49-F238E27FC236}">
                  <a16:creationId xmlns:a16="http://schemas.microsoft.com/office/drawing/2014/main" id="{EC24C66E-9AD4-4D43-B1B5-500302BAA63D}"/>
                </a:ext>
              </a:extLst>
            </p:cNvPr>
            <p:cNvSpPr/>
            <p:nvPr/>
          </p:nvSpPr>
          <p:spPr bwMode="auto">
            <a:xfrm>
              <a:off x="160609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3</a:t>
              </a:r>
              <a:endParaRPr lang="en-US" sz="375">
                <a:solidFill>
                  <a:srgbClr val="FFFFFF"/>
                </a:solidFill>
                <a:latin typeface="Arial"/>
              </a:endParaRPr>
            </a:p>
          </p:txBody>
        </p:sp>
        <p:sp>
          <p:nvSpPr>
            <p:cNvPr id="118" name="Rounded Rectangle 117">
              <a:extLst>
                <a:ext uri="{FF2B5EF4-FFF2-40B4-BE49-F238E27FC236}">
                  <a16:creationId xmlns:a16="http://schemas.microsoft.com/office/drawing/2014/main" id="{D9837F73-D8C6-4D4F-AC3B-BCAC2C19A0A2}"/>
                </a:ext>
              </a:extLst>
            </p:cNvPr>
            <p:cNvSpPr/>
            <p:nvPr/>
          </p:nvSpPr>
          <p:spPr bwMode="auto">
            <a:xfrm>
              <a:off x="1744220"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4</a:t>
              </a:r>
              <a:endParaRPr lang="en-US" sz="375">
                <a:solidFill>
                  <a:srgbClr val="FFFFFF"/>
                </a:solidFill>
                <a:latin typeface="Arial"/>
              </a:endParaRPr>
            </a:p>
          </p:txBody>
        </p:sp>
        <p:sp>
          <p:nvSpPr>
            <p:cNvPr id="119" name="Rounded Rectangle 118">
              <a:extLst>
                <a:ext uri="{FF2B5EF4-FFF2-40B4-BE49-F238E27FC236}">
                  <a16:creationId xmlns:a16="http://schemas.microsoft.com/office/drawing/2014/main" id="{EABD786B-1A9C-7E40-8E87-2A516A8502EE}"/>
                </a:ext>
              </a:extLst>
            </p:cNvPr>
            <p:cNvSpPr/>
            <p:nvPr/>
          </p:nvSpPr>
          <p:spPr bwMode="auto">
            <a:xfrm>
              <a:off x="187404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5</a:t>
              </a:r>
              <a:endParaRPr lang="en-US" sz="375">
                <a:solidFill>
                  <a:srgbClr val="FFFFFF"/>
                </a:solidFill>
                <a:latin typeface="Arial"/>
              </a:endParaRPr>
            </a:p>
          </p:txBody>
        </p:sp>
      </p:grpSp>
      <p:sp>
        <p:nvSpPr>
          <p:cNvPr id="120" name="Rectangle 119">
            <a:extLst>
              <a:ext uri="{FF2B5EF4-FFF2-40B4-BE49-F238E27FC236}">
                <a16:creationId xmlns:a16="http://schemas.microsoft.com/office/drawing/2014/main" id="{0F0AA046-3241-1E46-B794-BB8BCA7A64FA}"/>
              </a:ext>
            </a:extLst>
          </p:cNvPr>
          <p:cNvSpPr/>
          <p:nvPr/>
        </p:nvSpPr>
        <p:spPr>
          <a:xfrm>
            <a:off x="234562" y="4105893"/>
            <a:ext cx="598241" cy="230832"/>
          </a:xfrm>
          <a:prstGeom prst="rect">
            <a:avLst/>
          </a:prstGeom>
        </p:spPr>
        <p:txBody>
          <a:bodyPr wrap="none">
            <a:spAutoFit/>
          </a:bodyPr>
          <a:lstStyle/>
          <a:p>
            <a:r>
              <a:rPr lang="en-US" sz="900">
                <a:latin typeface="Menlo" panose="020B0609030804020204" pitchFamily="49" charset="0"/>
              </a:rPr>
              <a:t>orders</a:t>
            </a:r>
            <a:endParaRPr lang="en-US" sz="900">
              <a:effectLst/>
              <a:latin typeface="Menlo" panose="020B0609030804020204" pitchFamily="49" charset="0"/>
            </a:endParaRPr>
          </a:p>
        </p:txBody>
      </p:sp>
      <p:sp>
        <p:nvSpPr>
          <p:cNvPr id="124" name="Rounded Rectangle 123">
            <a:extLst>
              <a:ext uri="{FF2B5EF4-FFF2-40B4-BE49-F238E27FC236}">
                <a16:creationId xmlns:a16="http://schemas.microsoft.com/office/drawing/2014/main" id="{57050523-EE6A-A44E-876A-AB724D53C6D8}"/>
              </a:ext>
            </a:extLst>
          </p:cNvPr>
          <p:cNvSpPr/>
          <p:nvPr/>
        </p:nvSpPr>
        <p:spPr bwMode="auto">
          <a:xfrm>
            <a:off x="5221750" y="4352064"/>
            <a:ext cx="107184" cy="252252"/>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dirty="0">
                <a:solidFill>
                  <a:srgbClr val="FFFFFF"/>
                </a:solidFill>
                <a:latin typeface="Arial"/>
              </a:rPr>
              <a:t>20</a:t>
            </a:r>
            <a:endParaRPr lang="en-US" sz="375" dirty="0">
              <a:solidFill>
                <a:srgbClr val="FFFFFF"/>
              </a:solidFill>
              <a:latin typeface="Arial"/>
            </a:endParaRPr>
          </a:p>
        </p:txBody>
      </p:sp>
      <p:sp>
        <p:nvSpPr>
          <p:cNvPr id="125" name="Rounded Rectangle 124">
            <a:extLst>
              <a:ext uri="{FF2B5EF4-FFF2-40B4-BE49-F238E27FC236}">
                <a16:creationId xmlns:a16="http://schemas.microsoft.com/office/drawing/2014/main" id="{E7B54D2A-8875-8341-A466-E4EECEC972A2}"/>
              </a:ext>
            </a:extLst>
          </p:cNvPr>
          <p:cNvSpPr/>
          <p:nvPr/>
        </p:nvSpPr>
        <p:spPr bwMode="auto">
          <a:xfrm>
            <a:off x="5328181" y="4352064"/>
            <a:ext cx="107184" cy="252252"/>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dirty="0">
                <a:solidFill>
                  <a:srgbClr val="FFFFFF"/>
                </a:solidFill>
                <a:latin typeface="Arial"/>
              </a:rPr>
              <a:t>21</a:t>
            </a:r>
            <a:endParaRPr lang="en-US" sz="375" dirty="0">
              <a:solidFill>
                <a:srgbClr val="FFFFFF"/>
              </a:solidFill>
              <a:latin typeface="Arial"/>
            </a:endParaRPr>
          </a:p>
        </p:txBody>
      </p:sp>
      <p:sp>
        <p:nvSpPr>
          <p:cNvPr id="126" name="Rounded Rectangle 125">
            <a:extLst>
              <a:ext uri="{FF2B5EF4-FFF2-40B4-BE49-F238E27FC236}">
                <a16:creationId xmlns:a16="http://schemas.microsoft.com/office/drawing/2014/main" id="{DF146A1B-8B78-494E-B38A-7B6EC52C4EEA}"/>
              </a:ext>
            </a:extLst>
          </p:cNvPr>
          <p:cNvSpPr/>
          <p:nvPr/>
        </p:nvSpPr>
        <p:spPr bwMode="auto">
          <a:xfrm>
            <a:off x="5435365" y="4352064"/>
            <a:ext cx="107184" cy="252252"/>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dirty="0">
                <a:solidFill>
                  <a:srgbClr val="FFFFFF"/>
                </a:solidFill>
                <a:latin typeface="Arial"/>
              </a:rPr>
              <a:t>22</a:t>
            </a:r>
            <a:endParaRPr lang="en-US" sz="375" dirty="0">
              <a:solidFill>
                <a:srgbClr val="FFFFFF"/>
              </a:solidFill>
              <a:latin typeface="Arial"/>
            </a:endParaRPr>
          </a:p>
        </p:txBody>
      </p:sp>
      <p:sp>
        <p:nvSpPr>
          <p:cNvPr id="127" name="Rounded Rectangle 126">
            <a:extLst>
              <a:ext uri="{FF2B5EF4-FFF2-40B4-BE49-F238E27FC236}">
                <a16:creationId xmlns:a16="http://schemas.microsoft.com/office/drawing/2014/main" id="{A7487878-EA34-FF4B-B4F5-7B3E89B988F1}"/>
              </a:ext>
            </a:extLst>
          </p:cNvPr>
          <p:cNvSpPr/>
          <p:nvPr/>
        </p:nvSpPr>
        <p:spPr bwMode="auto">
          <a:xfrm>
            <a:off x="5541797" y="4352064"/>
            <a:ext cx="107184" cy="252252"/>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dirty="0">
                <a:solidFill>
                  <a:srgbClr val="FFFFFF"/>
                </a:solidFill>
                <a:latin typeface="Arial"/>
              </a:rPr>
              <a:t>23</a:t>
            </a:r>
            <a:endParaRPr lang="en-US" sz="375" dirty="0">
              <a:solidFill>
                <a:srgbClr val="FFFFFF"/>
              </a:solidFill>
              <a:latin typeface="Arial"/>
            </a:endParaRPr>
          </a:p>
        </p:txBody>
      </p:sp>
      <p:sp>
        <p:nvSpPr>
          <p:cNvPr id="128" name="Rounded Rectangle 127">
            <a:extLst>
              <a:ext uri="{FF2B5EF4-FFF2-40B4-BE49-F238E27FC236}">
                <a16:creationId xmlns:a16="http://schemas.microsoft.com/office/drawing/2014/main" id="{61B1B4C7-5199-4A4D-BE7A-8AB61D4085CA}"/>
              </a:ext>
            </a:extLst>
          </p:cNvPr>
          <p:cNvSpPr/>
          <p:nvPr/>
        </p:nvSpPr>
        <p:spPr bwMode="auto">
          <a:xfrm>
            <a:off x="5648980" y="4352064"/>
            <a:ext cx="107184" cy="252252"/>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dirty="0">
                <a:solidFill>
                  <a:srgbClr val="FFFFFF"/>
                </a:solidFill>
                <a:latin typeface="Arial"/>
              </a:rPr>
              <a:t>24</a:t>
            </a:r>
            <a:endParaRPr lang="en-US" sz="375" dirty="0">
              <a:solidFill>
                <a:srgbClr val="FFFFFF"/>
              </a:solidFill>
              <a:latin typeface="Arial"/>
            </a:endParaRPr>
          </a:p>
        </p:txBody>
      </p:sp>
      <p:sp>
        <p:nvSpPr>
          <p:cNvPr id="129" name="Rounded Rectangle 128">
            <a:extLst>
              <a:ext uri="{FF2B5EF4-FFF2-40B4-BE49-F238E27FC236}">
                <a16:creationId xmlns:a16="http://schemas.microsoft.com/office/drawing/2014/main" id="{2946FEDD-C5E8-0841-B297-C94ABC746B92}"/>
              </a:ext>
            </a:extLst>
          </p:cNvPr>
          <p:cNvSpPr/>
          <p:nvPr/>
        </p:nvSpPr>
        <p:spPr bwMode="auto">
          <a:xfrm>
            <a:off x="5749719" y="4352064"/>
            <a:ext cx="107184" cy="252252"/>
          </a:xfrm>
          <a:prstGeom prst="roundRect">
            <a:avLst/>
          </a:prstGeom>
          <a:solidFill>
            <a:srgbClr val="FFC000"/>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dirty="0">
                <a:solidFill>
                  <a:srgbClr val="FFFFFF"/>
                </a:solidFill>
                <a:latin typeface="Arial"/>
              </a:rPr>
              <a:t>25</a:t>
            </a:r>
            <a:endParaRPr lang="en-US" sz="375" dirty="0">
              <a:solidFill>
                <a:srgbClr val="FFFFFF"/>
              </a:solidFill>
              <a:latin typeface="Arial"/>
            </a:endParaRPr>
          </a:p>
        </p:txBody>
      </p:sp>
      <p:sp>
        <p:nvSpPr>
          <p:cNvPr id="130" name="Rectangle 129">
            <a:extLst>
              <a:ext uri="{FF2B5EF4-FFF2-40B4-BE49-F238E27FC236}">
                <a16:creationId xmlns:a16="http://schemas.microsoft.com/office/drawing/2014/main" id="{3B6F58F1-AB6B-0040-8AA1-236E7CA984E3}"/>
              </a:ext>
            </a:extLst>
          </p:cNvPr>
          <p:cNvSpPr/>
          <p:nvPr/>
        </p:nvSpPr>
        <p:spPr>
          <a:xfrm>
            <a:off x="5134835" y="4560319"/>
            <a:ext cx="1080745" cy="230832"/>
          </a:xfrm>
          <a:prstGeom prst="rect">
            <a:avLst/>
          </a:prstGeom>
        </p:spPr>
        <p:txBody>
          <a:bodyPr wrap="none">
            <a:spAutoFit/>
          </a:bodyPr>
          <a:lstStyle/>
          <a:p>
            <a:r>
              <a:rPr lang="en-US" sz="900" dirty="0">
                <a:latin typeface="Menlo" panose="020B0609030804020204" pitchFamily="49" charset="0"/>
              </a:rPr>
              <a:t>source.orders</a:t>
            </a:r>
            <a:endParaRPr lang="en-US" sz="900" dirty="0">
              <a:effectLst/>
              <a:latin typeface="Menlo" panose="020B0609030804020204" pitchFamily="49" charset="0"/>
            </a:endParaRPr>
          </a:p>
        </p:txBody>
      </p:sp>
      <p:sp>
        <p:nvSpPr>
          <p:cNvPr id="131" name="Rounded Rectangle 130">
            <a:extLst>
              <a:ext uri="{FF2B5EF4-FFF2-40B4-BE49-F238E27FC236}">
                <a16:creationId xmlns:a16="http://schemas.microsoft.com/office/drawing/2014/main" id="{86DF408F-5BBD-1F46-958F-21E066F78390}"/>
              </a:ext>
            </a:extLst>
          </p:cNvPr>
          <p:cNvSpPr/>
          <p:nvPr/>
        </p:nvSpPr>
        <p:spPr bwMode="auto">
          <a:xfrm>
            <a:off x="5875615" y="4345440"/>
            <a:ext cx="107184" cy="252252"/>
          </a:xfrm>
          <a:prstGeom prst="roundRect">
            <a:avLst/>
          </a:prstGeom>
          <a:solidFill>
            <a:srgbClr val="FFC000"/>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dirty="0">
                <a:solidFill>
                  <a:srgbClr val="FFFFFF"/>
                </a:solidFill>
                <a:latin typeface="Arial"/>
              </a:rPr>
              <a:t>26</a:t>
            </a:r>
            <a:endParaRPr lang="en-US" sz="375" dirty="0">
              <a:solidFill>
                <a:srgbClr val="FFFFFF"/>
              </a:solidFill>
              <a:latin typeface="Arial"/>
            </a:endParaRPr>
          </a:p>
        </p:txBody>
      </p:sp>
      <p:cxnSp>
        <p:nvCxnSpPr>
          <p:cNvPr id="132" name="Elbow Connector 131">
            <a:extLst>
              <a:ext uri="{FF2B5EF4-FFF2-40B4-BE49-F238E27FC236}">
                <a16:creationId xmlns:a16="http://schemas.microsoft.com/office/drawing/2014/main" id="{2CC35F08-8706-C942-BF76-259C6E0A58A1}"/>
              </a:ext>
            </a:extLst>
          </p:cNvPr>
          <p:cNvCxnSpPr>
            <a:cxnSpLocks/>
            <a:endCxn id="62" idx="0"/>
          </p:cNvCxnSpPr>
          <p:nvPr/>
        </p:nvCxnSpPr>
        <p:spPr>
          <a:xfrm>
            <a:off x="1880339" y="2042942"/>
            <a:ext cx="3949200" cy="301224"/>
          </a:xfrm>
          <a:prstGeom prst="bentConnector2">
            <a:avLst/>
          </a:prstGeom>
          <a:ln w="12700">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75" name="AutoShape 4">
            <a:extLst>
              <a:ext uri="{FF2B5EF4-FFF2-40B4-BE49-F238E27FC236}">
                <a16:creationId xmlns:a16="http://schemas.microsoft.com/office/drawing/2014/main" id="{2BCE90B9-9E13-AA47-9B18-B14EB432C62B}"/>
              </a:ext>
            </a:extLst>
          </p:cNvPr>
          <p:cNvSpPr>
            <a:spLocks noChangeArrowheads="1"/>
          </p:cNvSpPr>
          <p:nvPr/>
        </p:nvSpPr>
        <p:spPr bwMode="auto">
          <a:xfrm>
            <a:off x="4617497" y="1142445"/>
            <a:ext cx="2603466" cy="3680379"/>
          </a:xfrm>
          <a:prstGeom prst="roundRect">
            <a:avLst>
              <a:gd name="adj" fmla="val 7117"/>
            </a:avLst>
          </a:prstGeom>
          <a:noFill/>
          <a:ln w="12700">
            <a:solidFill>
              <a:schemeClr val="accent3"/>
            </a:solidFill>
            <a:prstDash val="dash"/>
            <a:round/>
            <a:headEnd/>
            <a:tailEnd/>
          </a:ln>
        </p:spPr>
        <p:txBody>
          <a:bodyPr lIns="0" tIns="0" rIns="0" bIns="0" anchor="t" anchorCtr="1"/>
          <a:lstStyle/>
          <a:p>
            <a:pPr algn="ctr" eaLnBrk="0" fontAlgn="base" hangingPunct="0">
              <a:spcBef>
                <a:spcPct val="0"/>
              </a:spcBef>
              <a:spcAft>
                <a:spcPct val="0"/>
              </a:spcAft>
            </a:pPr>
            <a:r>
              <a:rPr lang="en-US" sz="750" dirty="0">
                <a:solidFill>
                  <a:srgbClr val="6D7777"/>
                </a:solidFill>
                <a:latin typeface="Arial" panose="020B0604020202020204" pitchFamily="34" charset="0"/>
                <a:cs typeface="Arial" panose="020B0604020202020204" pitchFamily="34" charset="0"/>
              </a:rPr>
              <a:t>Kafka  Target Cluster</a:t>
            </a:r>
          </a:p>
        </p:txBody>
      </p:sp>
      <p:sp>
        <p:nvSpPr>
          <p:cNvPr id="90" name="Rectangle 89">
            <a:extLst>
              <a:ext uri="{FF2B5EF4-FFF2-40B4-BE49-F238E27FC236}">
                <a16:creationId xmlns:a16="http://schemas.microsoft.com/office/drawing/2014/main" id="{533214EA-D78B-C740-9798-59664B886375}"/>
              </a:ext>
            </a:extLst>
          </p:cNvPr>
          <p:cNvSpPr/>
          <p:nvPr/>
        </p:nvSpPr>
        <p:spPr>
          <a:xfrm>
            <a:off x="4044551" y="2484906"/>
            <a:ext cx="460382" cy="230832"/>
          </a:xfrm>
          <a:prstGeom prst="rect">
            <a:avLst/>
          </a:prstGeom>
        </p:spPr>
        <p:txBody>
          <a:bodyPr wrap="none">
            <a:spAutoFit/>
          </a:bodyPr>
          <a:lstStyle/>
          <a:p>
            <a:r>
              <a:rPr lang="en-US" sz="900" dirty="0">
                <a:latin typeface="Menlo" panose="020B0609030804020204" pitchFamily="49" charset="0"/>
              </a:rPr>
              <a:t>acks</a:t>
            </a:r>
            <a:endParaRPr lang="en-US" sz="900" dirty="0">
              <a:effectLst/>
              <a:latin typeface="Menlo" panose="020B0609030804020204" pitchFamily="49" charset="0"/>
            </a:endParaRPr>
          </a:p>
        </p:txBody>
      </p:sp>
    </p:spTree>
    <p:extLst>
      <p:ext uri="{BB962C8B-B14F-4D97-AF65-F5344CB8AC3E}">
        <p14:creationId xmlns:p14="http://schemas.microsoft.com/office/powerpoint/2010/main" val="34577307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9F556-B1EC-FB41-AB2A-4BEC5CC26A58}"/>
              </a:ext>
            </a:extLst>
          </p:cNvPr>
          <p:cNvSpPr>
            <a:spLocks noGrp="1"/>
          </p:cNvSpPr>
          <p:nvPr>
            <p:ph type="title"/>
          </p:nvPr>
        </p:nvSpPr>
        <p:spPr/>
        <p:txBody>
          <a:bodyPr/>
          <a:lstStyle/>
          <a:p>
            <a:r>
              <a:rPr lang="en-US" dirty="0"/>
              <a:t>k8s resources</a:t>
            </a:r>
            <a:endParaRPr dirty="0"/>
          </a:p>
        </p:txBody>
      </p:sp>
      <p:sp>
        <p:nvSpPr>
          <p:cNvPr id="4" name="Slide Number Placeholder 3">
            <a:extLst>
              <a:ext uri="{FF2B5EF4-FFF2-40B4-BE49-F238E27FC236}">
                <a16:creationId xmlns:a16="http://schemas.microsoft.com/office/drawing/2014/main" id="{5AD82EF3-B5C9-624B-91F5-60C84E98CA66}"/>
              </a:ext>
            </a:extLst>
          </p:cNvPr>
          <p:cNvSpPr>
            <a:spLocks noGrp="1"/>
          </p:cNvSpPr>
          <p:nvPr>
            <p:ph type="sldNum" sz="quarter" idx="10"/>
          </p:nvPr>
        </p:nvSpPr>
        <p:spPr/>
        <p:txBody>
          <a:bodyPr/>
          <a:lstStyle/>
          <a:p>
            <a:fld id="{2F63A97E-D605-DC42-8452-C14CD1FA87FA}" type="slidenum">
              <a:rPr lang="en-US" smtClean="0">
                <a:solidFill>
                  <a:srgbClr val="5AAAFA"/>
                </a:solidFill>
              </a:rPr>
              <a:pPr/>
              <a:t>16</a:t>
            </a:fld>
            <a:endParaRPr lang="en-US">
              <a:solidFill>
                <a:srgbClr val="5AAAFA"/>
              </a:solidFill>
            </a:endParaRPr>
          </a:p>
        </p:txBody>
      </p:sp>
      <p:sp>
        <p:nvSpPr>
          <p:cNvPr id="5" name="TextBox 4">
            <a:extLst>
              <a:ext uri="{FF2B5EF4-FFF2-40B4-BE49-F238E27FC236}">
                <a16:creationId xmlns:a16="http://schemas.microsoft.com/office/drawing/2014/main" id="{0D175810-9449-6449-A6FE-3248C8047A2A}"/>
              </a:ext>
            </a:extLst>
          </p:cNvPr>
          <p:cNvSpPr txBox="1"/>
          <p:nvPr/>
        </p:nvSpPr>
        <p:spPr>
          <a:xfrm>
            <a:off x="159474" y="3459980"/>
            <a:ext cx="2111475" cy="276999"/>
          </a:xfrm>
          <a:prstGeom prst="rect">
            <a:avLst/>
          </a:prstGeom>
          <a:noFill/>
        </p:spPr>
        <p:txBody>
          <a:bodyPr wrap="none" rtlCol="0">
            <a:spAutoFit/>
          </a:bodyPr>
          <a:lstStyle/>
          <a:p>
            <a:r>
              <a:rPr lang="en-US" sz="1200" dirty="0"/>
              <a:t>prometheus-operator-strimzi</a:t>
            </a:r>
          </a:p>
        </p:txBody>
      </p:sp>
      <p:sp>
        <p:nvSpPr>
          <p:cNvPr id="6" name="Rounded Rectangle 5">
            <a:extLst>
              <a:ext uri="{FF2B5EF4-FFF2-40B4-BE49-F238E27FC236}">
                <a16:creationId xmlns:a16="http://schemas.microsoft.com/office/drawing/2014/main" id="{7E0F2BED-2A42-DE4D-AA6D-16FA4D70CCB1}"/>
              </a:ext>
            </a:extLst>
          </p:cNvPr>
          <p:cNvSpPr/>
          <p:nvPr/>
        </p:nvSpPr>
        <p:spPr>
          <a:xfrm>
            <a:off x="124691" y="847580"/>
            <a:ext cx="2715491" cy="274638"/>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indent="0" algn="l" defTabSz="685800" rtl="0" eaLnBrk="1" fontAlgn="auto" latinLnBrk="0" hangingPunct="1">
              <a:lnSpc>
                <a:spcPct val="100000"/>
              </a:lnSpc>
              <a:spcBef>
                <a:spcPts val="0"/>
              </a:spcBef>
              <a:spcAft>
                <a:spcPts val="0"/>
              </a:spcAft>
              <a:buClrTx/>
              <a:buSzTx/>
              <a:buFontTx/>
              <a:buNone/>
              <a:tabLst/>
            </a:pPr>
            <a:r>
              <a:rPr kumimoji="0" lang="en-US" sz="1200" b="0" i="0" u="none" strike="noStrike" kern="1200" cap="none" spc="0" normalizeH="0" baseline="0" noProof="0" dirty="0">
                <a:ln>
                  <a:noFill/>
                </a:ln>
                <a:solidFill>
                  <a:prstClr val="white"/>
                </a:solidFill>
                <a:effectLst/>
                <a:uLnTx/>
                <a:uFillTx/>
                <a:latin typeface="Arial"/>
                <a:ea typeface="+mn-ea"/>
                <a:cs typeface="+mn-cs"/>
              </a:rPr>
              <a:t>Cluster Roles</a:t>
            </a:r>
            <a:endParaRPr kumimoji="0" sz="1200" b="0" i="0" u="none" strike="noStrike" kern="1200" cap="none" spc="0" normalizeH="0" baseline="0" noProof="0" dirty="0">
              <a:ln>
                <a:noFill/>
              </a:ln>
              <a:solidFill>
                <a:prstClr val="white"/>
              </a:solidFill>
              <a:effectLst/>
              <a:uLnTx/>
              <a:uFillTx/>
              <a:latin typeface="Arial"/>
              <a:ea typeface="+mn-ea"/>
              <a:cs typeface="+mn-cs"/>
            </a:endParaRPr>
          </a:p>
        </p:txBody>
      </p:sp>
      <p:sp>
        <p:nvSpPr>
          <p:cNvPr id="7" name="Rounded Rectangle 6">
            <a:extLst>
              <a:ext uri="{FF2B5EF4-FFF2-40B4-BE49-F238E27FC236}">
                <a16:creationId xmlns:a16="http://schemas.microsoft.com/office/drawing/2014/main" id="{25B4C4D3-1A20-F245-8B77-6BE5AC6C5D97}"/>
              </a:ext>
            </a:extLst>
          </p:cNvPr>
          <p:cNvSpPr/>
          <p:nvPr/>
        </p:nvSpPr>
        <p:spPr>
          <a:xfrm>
            <a:off x="6222134" y="819870"/>
            <a:ext cx="2715491" cy="274638"/>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indent="0" algn="l" defTabSz="685800" rtl="0" eaLnBrk="1" fontAlgn="auto" latinLnBrk="0" hangingPunct="1">
              <a:lnSpc>
                <a:spcPct val="100000"/>
              </a:lnSpc>
              <a:spcBef>
                <a:spcPts val="0"/>
              </a:spcBef>
              <a:spcAft>
                <a:spcPts val="0"/>
              </a:spcAft>
              <a:buClrTx/>
              <a:buSzTx/>
              <a:buFontTx/>
              <a:buNone/>
              <a:tabLst/>
            </a:pPr>
            <a:r>
              <a:rPr kumimoji="0" lang="en-US" sz="1200" b="0" i="0" u="none" strike="noStrike" kern="1200" cap="none" spc="0" normalizeH="0" baseline="0" noProof="0" dirty="0">
                <a:ln>
                  <a:noFill/>
                </a:ln>
                <a:solidFill>
                  <a:prstClr val="white"/>
                </a:solidFill>
                <a:effectLst/>
                <a:uLnTx/>
                <a:uFillTx/>
                <a:latin typeface="Arial"/>
                <a:ea typeface="+mn-ea"/>
                <a:cs typeface="+mn-cs"/>
              </a:rPr>
              <a:t>Service Accounts</a:t>
            </a:r>
            <a:endParaRPr kumimoji="0" sz="1200" b="0" i="0" u="none" strike="noStrike" kern="1200" cap="none" spc="0" normalizeH="0" baseline="0" noProof="0" dirty="0">
              <a:ln>
                <a:noFill/>
              </a:ln>
              <a:solidFill>
                <a:prstClr val="white"/>
              </a:solidFill>
              <a:effectLst/>
              <a:uLnTx/>
              <a:uFillTx/>
              <a:latin typeface="Arial"/>
              <a:ea typeface="+mn-ea"/>
              <a:cs typeface="+mn-cs"/>
            </a:endParaRPr>
          </a:p>
        </p:txBody>
      </p:sp>
      <p:sp>
        <p:nvSpPr>
          <p:cNvPr id="8" name="Rounded Rectangle 7">
            <a:extLst>
              <a:ext uri="{FF2B5EF4-FFF2-40B4-BE49-F238E27FC236}">
                <a16:creationId xmlns:a16="http://schemas.microsoft.com/office/drawing/2014/main" id="{E492A07F-AF95-044B-8E6C-7F65AF88E652}"/>
              </a:ext>
            </a:extLst>
          </p:cNvPr>
          <p:cNvSpPr/>
          <p:nvPr/>
        </p:nvSpPr>
        <p:spPr>
          <a:xfrm>
            <a:off x="3301075" y="819870"/>
            <a:ext cx="2715491" cy="274638"/>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indent="0" algn="l" defTabSz="685800" rtl="0" eaLnBrk="1" fontAlgn="auto" latinLnBrk="0" hangingPunct="1">
              <a:lnSpc>
                <a:spcPct val="100000"/>
              </a:lnSpc>
              <a:spcBef>
                <a:spcPts val="0"/>
              </a:spcBef>
              <a:spcAft>
                <a:spcPts val="0"/>
              </a:spcAft>
              <a:buClrTx/>
              <a:buSzTx/>
              <a:buFontTx/>
              <a:buNone/>
              <a:tabLst/>
            </a:pPr>
            <a:r>
              <a:rPr kumimoji="0" lang="en-US" sz="1200" b="0" i="0" u="none" strike="noStrike" kern="1200" cap="none" spc="0" normalizeH="0" baseline="0" noProof="0" dirty="0">
                <a:ln>
                  <a:noFill/>
                </a:ln>
                <a:solidFill>
                  <a:prstClr val="white"/>
                </a:solidFill>
                <a:effectLst/>
                <a:uLnTx/>
                <a:uFillTx/>
                <a:latin typeface="Arial"/>
                <a:ea typeface="+mn-ea"/>
                <a:cs typeface="+mn-cs"/>
              </a:rPr>
              <a:t>Cluster Roles Binding</a:t>
            </a:r>
            <a:endParaRPr kumimoji="0" sz="1200" b="0" i="0" u="none" strike="noStrike" kern="1200" cap="none" spc="0" normalizeH="0" baseline="0" noProof="0" dirty="0">
              <a:ln>
                <a:noFill/>
              </a:ln>
              <a:solidFill>
                <a:prstClr val="white"/>
              </a:solidFill>
              <a:effectLst/>
              <a:uLnTx/>
              <a:uFillTx/>
              <a:latin typeface="Arial"/>
              <a:ea typeface="+mn-ea"/>
              <a:cs typeface="+mn-cs"/>
            </a:endParaRPr>
          </a:p>
        </p:txBody>
      </p:sp>
      <p:sp>
        <p:nvSpPr>
          <p:cNvPr id="9" name="Rectangle 8">
            <a:extLst>
              <a:ext uri="{FF2B5EF4-FFF2-40B4-BE49-F238E27FC236}">
                <a16:creationId xmlns:a16="http://schemas.microsoft.com/office/drawing/2014/main" id="{6ED012EE-C9CF-3746-B7BC-52BB979AEF3A}"/>
              </a:ext>
            </a:extLst>
          </p:cNvPr>
          <p:cNvSpPr/>
          <p:nvPr/>
        </p:nvSpPr>
        <p:spPr>
          <a:xfrm>
            <a:off x="3422066" y="3202808"/>
            <a:ext cx="1962734" cy="253917"/>
          </a:xfrm>
          <a:prstGeom prst="rect">
            <a:avLst/>
          </a:prstGeom>
        </p:spPr>
        <p:txBody>
          <a:bodyPr wrap="square">
            <a:spAutoFit/>
          </a:bodyPr>
          <a:lstStyle/>
          <a:p>
            <a:r>
              <a:rPr lang="en-US" sz="1050" dirty="0">
                <a:solidFill>
                  <a:srgbClr val="0000FF"/>
                </a:solidFill>
                <a:latin typeface="Menlo" panose="020B0609030804020204" pitchFamily="49" charset="0"/>
              </a:rPr>
              <a:t>prometheus-operator</a:t>
            </a:r>
          </a:p>
        </p:txBody>
      </p:sp>
      <p:sp>
        <p:nvSpPr>
          <p:cNvPr id="10" name="Rectangle 9">
            <a:extLst>
              <a:ext uri="{FF2B5EF4-FFF2-40B4-BE49-F238E27FC236}">
                <a16:creationId xmlns:a16="http://schemas.microsoft.com/office/drawing/2014/main" id="{45372050-31D0-654A-AF4E-19D71C6EDCA2}"/>
              </a:ext>
            </a:extLst>
          </p:cNvPr>
          <p:cNvSpPr/>
          <p:nvPr/>
        </p:nvSpPr>
        <p:spPr>
          <a:xfrm>
            <a:off x="6737639" y="3200957"/>
            <a:ext cx="2199986" cy="246221"/>
          </a:xfrm>
          <a:prstGeom prst="rect">
            <a:avLst/>
          </a:prstGeom>
        </p:spPr>
        <p:txBody>
          <a:bodyPr wrap="square">
            <a:spAutoFit/>
          </a:bodyPr>
          <a:lstStyle/>
          <a:p>
            <a:r>
              <a:rPr lang="en-US" sz="1000" dirty="0">
                <a:solidFill>
                  <a:srgbClr val="953FDA"/>
                </a:solidFill>
                <a:latin typeface="Menlo" panose="020B0609030804020204" pitchFamily="49" charset="0"/>
              </a:rPr>
              <a:t>prometheus-operator </a:t>
            </a:r>
          </a:p>
        </p:txBody>
      </p:sp>
      <p:cxnSp>
        <p:nvCxnSpPr>
          <p:cNvPr id="12" name="Curved Connector 11">
            <a:extLst>
              <a:ext uri="{FF2B5EF4-FFF2-40B4-BE49-F238E27FC236}">
                <a16:creationId xmlns:a16="http://schemas.microsoft.com/office/drawing/2014/main" id="{04CE69D5-763B-A64E-91D8-B2A4A207B179}"/>
              </a:ext>
            </a:extLst>
          </p:cNvPr>
          <p:cNvCxnSpPr>
            <a:cxnSpLocks/>
            <a:stCxn id="13" idx="3"/>
            <a:endCxn id="16" idx="1"/>
          </p:cNvCxnSpPr>
          <p:nvPr/>
        </p:nvCxnSpPr>
        <p:spPr>
          <a:xfrm>
            <a:off x="5558422" y="1831043"/>
            <a:ext cx="979192" cy="226832"/>
          </a:xfrm>
          <a:prstGeom prst="curvedConnector3">
            <a:avLst>
              <a:gd name="adj1" fmla="val 50000"/>
            </a:avLst>
          </a:prstGeom>
          <a:ln>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13" name="Rectangle 12">
            <a:extLst>
              <a:ext uri="{FF2B5EF4-FFF2-40B4-BE49-F238E27FC236}">
                <a16:creationId xmlns:a16="http://schemas.microsoft.com/office/drawing/2014/main" id="{BE5F233E-4725-D145-9EDA-4A2C9CB1228D}"/>
              </a:ext>
            </a:extLst>
          </p:cNvPr>
          <p:cNvSpPr/>
          <p:nvPr/>
        </p:nvSpPr>
        <p:spPr>
          <a:xfrm>
            <a:off x="3422066" y="1704085"/>
            <a:ext cx="2136356" cy="253916"/>
          </a:xfrm>
          <a:prstGeom prst="rect">
            <a:avLst/>
          </a:prstGeom>
        </p:spPr>
        <p:txBody>
          <a:bodyPr wrap="square">
            <a:spAutoFit/>
          </a:bodyPr>
          <a:lstStyle/>
          <a:p>
            <a:r>
              <a:rPr lang="en-US" sz="1050" dirty="0">
                <a:solidFill>
                  <a:srgbClr val="0000FF"/>
                </a:solidFill>
                <a:latin typeface="Menlo" panose="020B0609030804020204" pitchFamily="49" charset="0"/>
              </a:rPr>
              <a:t>strimzi-cluster-operator</a:t>
            </a:r>
          </a:p>
        </p:txBody>
      </p:sp>
      <p:sp>
        <p:nvSpPr>
          <p:cNvPr id="16" name="Rectangle 15">
            <a:extLst>
              <a:ext uri="{FF2B5EF4-FFF2-40B4-BE49-F238E27FC236}">
                <a16:creationId xmlns:a16="http://schemas.microsoft.com/office/drawing/2014/main" id="{2DE8CFF1-445D-724D-AF71-0FC7907E4001}"/>
              </a:ext>
            </a:extLst>
          </p:cNvPr>
          <p:cNvSpPr/>
          <p:nvPr/>
        </p:nvSpPr>
        <p:spPr>
          <a:xfrm>
            <a:off x="6537614" y="1934764"/>
            <a:ext cx="2199986" cy="246221"/>
          </a:xfrm>
          <a:prstGeom prst="rect">
            <a:avLst/>
          </a:prstGeom>
        </p:spPr>
        <p:txBody>
          <a:bodyPr wrap="square">
            <a:spAutoFit/>
          </a:bodyPr>
          <a:lstStyle/>
          <a:p>
            <a:r>
              <a:rPr lang="en-US" sz="1000" dirty="0">
                <a:solidFill>
                  <a:srgbClr val="953FDA"/>
                </a:solidFill>
                <a:latin typeface="Menlo" panose="020B0609030804020204" pitchFamily="49" charset="0"/>
              </a:rPr>
              <a:t>strimzi-cluster-operator</a:t>
            </a:r>
            <a:endParaRPr lang="en-US" sz="1000" dirty="0">
              <a:solidFill>
                <a:srgbClr val="953FDA"/>
              </a:solidFill>
              <a:effectLst/>
              <a:latin typeface="Menlo" panose="020B0609030804020204" pitchFamily="49" charset="0"/>
            </a:endParaRPr>
          </a:p>
        </p:txBody>
      </p:sp>
      <p:sp>
        <p:nvSpPr>
          <p:cNvPr id="21" name="TextBox 20">
            <a:extLst>
              <a:ext uri="{FF2B5EF4-FFF2-40B4-BE49-F238E27FC236}">
                <a16:creationId xmlns:a16="http://schemas.microsoft.com/office/drawing/2014/main" id="{CD2664F9-0E6D-6844-8B7C-7DC3EC33CACA}"/>
              </a:ext>
            </a:extLst>
          </p:cNvPr>
          <p:cNvSpPr txBox="1"/>
          <p:nvPr/>
        </p:nvSpPr>
        <p:spPr>
          <a:xfrm>
            <a:off x="159474" y="2296299"/>
            <a:ext cx="1669047" cy="646331"/>
          </a:xfrm>
          <a:prstGeom prst="rect">
            <a:avLst/>
          </a:prstGeom>
          <a:noFill/>
        </p:spPr>
        <p:txBody>
          <a:bodyPr wrap="none" rtlCol="0">
            <a:spAutoFit/>
          </a:bodyPr>
          <a:lstStyle/>
          <a:p>
            <a:r>
              <a:rPr lang="en-US" sz="1200" dirty="0"/>
              <a:t>strimzi-kafka-broker</a:t>
            </a:r>
          </a:p>
          <a:p>
            <a:r>
              <a:rPr lang="en-US" sz="1200" dirty="0"/>
              <a:t>strimzi-topic-operator</a:t>
            </a:r>
          </a:p>
          <a:p>
            <a:r>
              <a:rPr lang="en-US" sz="1200" dirty="0"/>
              <a:t>strimzi-entity-operator</a:t>
            </a:r>
          </a:p>
        </p:txBody>
      </p:sp>
      <p:sp>
        <p:nvSpPr>
          <p:cNvPr id="22" name="Rectangle 21">
            <a:extLst>
              <a:ext uri="{FF2B5EF4-FFF2-40B4-BE49-F238E27FC236}">
                <a16:creationId xmlns:a16="http://schemas.microsoft.com/office/drawing/2014/main" id="{E4D8D13F-2B7E-D346-B705-546D180DAD15}"/>
              </a:ext>
            </a:extLst>
          </p:cNvPr>
          <p:cNvSpPr/>
          <p:nvPr/>
        </p:nvSpPr>
        <p:spPr>
          <a:xfrm>
            <a:off x="159474" y="1249845"/>
            <a:ext cx="2518030" cy="430887"/>
          </a:xfrm>
          <a:prstGeom prst="rect">
            <a:avLst/>
          </a:prstGeom>
        </p:spPr>
        <p:txBody>
          <a:bodyPr wrap="square">
            <a:spAutoFit/>
          </a:bodyPr>
          <a:lstStyle/>
          <a:p>
            <a:r>
              <a:rPr lang="en-US" sz="1100" dirty="0"/>
              <a:t>strimzi-cluster-operator-</a:t>
            </a:r>
          </a:p>
          <a:p>
            <a:r>
              <a:rPr lang="en-US" sz="1100" dirty="0"/>
              <a:t>namespaced</a:t>
            </a:r>
          </a:p>
        </p:txBody>
      </p:sp>
      <p:cxnSp>
        <p:nvCxnSpPr>
          <p:cNvPr id="23" name="Curved Connector 22">
            <a:extLst>
              <a:ext uri="{FF2B5EF4-FFF2-40B4-BE49-F238E27FC236}">
                <a16:creationId xmlns:a16="http://schemas.microsoft.com/office/drawing/2014/main" id="{2C24BB2D-38A5-E542-9DBA-942883895116}"/>
              </a:ext>
            </a:extLst>
          </p:cNvPr>
          <p:cNvCxnSpPr>
            <a:cxnSpLocks/>
            <a:stCxn id="13" idx="1"/>
            <a:endCxn id="22" idx="3"/>
          </p:cNvCxnSpPr>
          <p:nvPr/>
        </p:nvCxnSpPr>
        <p:spPr>
          <a:xfrm rot="10800000">
            <a:off x="2677504" y="1465289"/>
            <a:ext cx="744562" cy="365754"/>
          </a:xfrm>
          <a:prstGeom prst="curvedConnector3">
            <a:avLst>
              <a:gd name="adj1" fmla="val 50000"/>
            </a:avLst>
          </a:prstGeom>
          <a:ln>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1" name="Curved Connector 30">
            <a:extLst>
              <a:ext uri="{FF2B5EF4-FFF2-40B4-BE49-F238E27FC236}">
                <a16:creationId xmlns:a16="http://schemas.microsoft.com/office/drawing/2014/main" id="{8597923E-34F0-4E43-9F04-05D1F91F0448}"/>
              </a:ext>
            </a:extLst>
          </p:cNvPr>
          <p:cNvCxnSpPr>
            <a:cxnSpLocks/>
            <a:stCxn id="13" idx="1"/>
            <a:endCxn id="32" idx="3"/>
          </p:cNvCxnSpPr>
          <p:nvPr/>
        </p:nvCxnSpPr>
        <p:spPr>
          <a:xfrm rot="10800000" flipV="1">
            <a:off x="2371940" y="1831043"/>
            <a:ext cx="1050127" cy="53040"/>
          </a:xfrm>
          <a:prstGeom prst="curvedConnector3">
            <a:avLst>
              <a:gd name="adj1" fmla="val 50000"/>
            </a:avLst>
          </a:prstGeom>
          <a:ln>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32" name="TextBox 31">
            <a:extLst>
              <a:ext uri="{FF2B5EF4-FFF2-40B4-BE49-F238E27FC236}">
                <a16:creationId xmlns:a16="http://schemas.microsoft.com/office/drawing/2014/main" id="{5F851831-C8A6-6746-9A87-76517A0F5F63}"/>
              </a:ext>
            </a:extLst>
          </p:cNvPr>
          <p:cNvSpPr txBox="1"/>
          <p:nvPr/>
        </p:nvSpPr>
        <p:spPr>
          <a:xfrm>
            <a:off x="159474" y="1745583"/>
            <a:ext cx="2212465" cy="276999"/>
          </a:xfrm>
          <a:prstGeom prst="rect">
            <a:avLst/>
          </a:prstGeom>
          <a:noFill/>
        </p:spPr>
        <p:txBody>
          <a:bodyPr wrap="none" rtlCol="0">
            <a:spAutoFit/>
          </a:bodyPr>
          <a:lstStyle/>
          <a:p>
            <a:r>
              <a:rPr lang="en-US" sz="1200" dirty="0"/>
              <a:t>strimzi-cluster-operator-global</a:t>
            </a:r>
          </a:p>
        </p:txBody>
      </p:sp>
      <p:cxnSp>
        <p:nvCxnSpPr>
          <p:cNvPr id="38" name="Curved Connector 37">
            <a:extLst>
              <a:ext uri="{FF2B5EF4-FFF2-40B4-BE49-F238E27FC236}">
                <a16:creationId xmlns:a16="http://schemas.microsoft.com/office/drawing/2014/main" id="{1F0FCCDA-2E74-6948-B159-9E05BE597A8E}"/>
              </a:ext>
            </a:extLst>
          </p:cNvPr>
          <p:cNvCxnSpPr>
            <a:cxnSpLocks/>
            <a:stCxn id="13" idx="1"/>
            <a:endCxn id="21" idx="3"/>
          </p:cNvCxnSpPr>
          <p:nvPr/>
        </p:nvCxnSpPr>
        <p:spPr>
          <a:xfrm rot="10800000" flipV="1">
            <a:off x="1828522" y="1831043"/>
            <a:ext cx="1593545" cy="788422"/>
          </a:xfrm>
          <a:prstGeom prst="curvedConnector3">
            <a:avLst>
              <a:gd name="adj1" fmla="val 50000"/>
            </a:avLst>
          </a:prstGeom>
          <a:ln>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41" name="Rectangle 40">
            <a:extLst>
              <a:ext uri="{FF2B5EF4-FFF2-40B4-BE49-F238E27FC236}">
                <a16:creationId xmlns:a16="http://schemas.microsoft.com/office/drawing/2014/main" id="{54C2BF07-85E0-D340-B543-311A7D69001B}"/>
              </a:ext>
            </a:extLst>
          </p:cNvPr>
          <p:cNvSpPr/>
          <p:nvPr/>
        </p:nvSpPr>
        <p:spPr>
          <a:xfrm>
            <a:off x="169429" y="3062458"/>
            <a:ext cx="1023037" cy="261610"/>
          </a:xfrm>
          <a:prstGeom prst="rect">
            <a:avLst/>
          </a:prstGeom>
        </p:spPr>
        <p:txBody>
          <a:bodyPr wrap="none">
            <a:spAutoFit/>
          </a:bodyPr>
          <a:lstStyle/>
          <a:p>
            <a:r>
              <a:rPr lang="en-US" sz="1100" dirty="0"/>
              <a:t>strimzi-admin</a:t>
            </a:r>
          </a:p>
        </p:txBody>
      </p:sp>
      <p:cxnSp>
        <p:nvCxnSpPr>
          <p:cNvPr id="42" name="Curved Connector 41">
            <a:extLst>
              <a:ext uri="{FF2B5EF4-FFF2-40B4-BE49-F238E27FC236}">
                <a16:creationId xmlns:a16="http://schemas.microsoft.com/office/drawing/2014/main" id="{E7DA0BD5-2310-BC45-AC2A-FFD2236CC624}"/>
              </a:ext>
            </a:extLst>
          </p:cNvPr>
          <p:cNvCxnSpPr>
            <a:cxnSpLocks/>
            <a:stCxn id="9" idx="1"/>
            <a:endCxn id="5" idx="3"/>
          </p:cNvCxnSpPr>
          <p:nvPr/>
        </p:nvCxnSpPr>
        <p:spPr>
          <a:xfrm rot="10800000" flipV="1">
            <a:off x="2270950" y="3329766"/>
            <a:ext cx="1151117" cy="268713"/>
          </a:xfrm>
          <a:prstGeom prst="curvedConnector3">
            <a:avLst>
              <a:gd name="adj1" fmla="val 50000"/>
            </a:avLst>
          </a:prstGeom>
          <a:ln>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45" name="Curved Connector 44">
            <a:extLst>
              <a:ext uri="{FF2B5EF4-FFF2-40B4-BE49-F238E27FC236}">
                <a16:creationId xmlns:a16="http://schemas.microsoft.com/office/drawing/2014/main" id="{46F99FA9-558C-E244-AE40-91A85AF4C468}"/>
              </a:ext>
            </a:extLst>
          </p:cNvPr>
          <p:cNvCxnSpPr>
            <a:cxnSpLocks/>
            <a:stCxn id="9" idx="3"/>
            <a:endCxn id="10" idx="1"/>
          </p:cNvCxnSpPr>
          <p:nvPr/>
        </p:nvCxnSpPr>
        <p:spPr>
          <a:xfrm flipV="1">
            <a:off x="5384800" y="3324068"/>
            <a:ext cx="1352839" cy="5699"/>
          </a:xfrm>
          <a:prstGeom prst="curvedConnector3">
            <a:avLst>
              <a:gd name="adj1" fmla="val 50000"/>
            </a:avLst>
          </a:prstGeom>
          <a:ln>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57" name="TextBox 56">
            <a:extLst>
              <a:ext uri="{FF2B5EF4-FFF2-40B4-BE49-F238E27FC236}">
                <a16:creationId xmlns:a16="http://schemas.microsoft.com/office/drawing/2014/main" id="{77EE460B-0C78-3A46-B652-1BF681EFC29B}"/>
              </a:ext>
            </a:extLst>
          </p:cNvPr>
          <p:cNvSpPr txBox="1"/>
          <p:nvPr/>
        </p:nvSpPr>
        <p:spPr>
          <a:xfrm>
            <a:off x="159474" y="3947671"/>
            <a:ext cx="1471878" cy="276999"/>
          </a:xfrm>
          <a:prstGeom prst="rect">
            <a:avLst/>
          </a:prstGeom>
          <a:noFill/>
        </p:spPr>
        <p:txBody>
          <a:bodyPr wrap="none" rtlCol="0">
            <a:spAutoFit/>
          </a:bodyPr>
          <a:lstStyle/>
          <a:p>
            <a:r>
              <a:rPr lang="en-US" sz="1200" dirty="0"/>
              <a:t>prometheus-server</a:t>
            </a:r>
          </a:p>
        </p:txBody>
      </p:sp>
      <p:sp>
        <p:nvSpPr>
          <p:cNvPr id="58" name="Rectangle 57">
            <a:extLst>
              <a:ext uri="{FF2B5EF4-FFF2-40B4-BE49-F238E27FC236}">
                <a16:creationId xmlns:a16="http://schemas.microsoft.com/office/drawing/2014/main" id="{6A9B98CA-AC75-AE4A-AFFB-CBD91FF2C4F5}"/>
              </a:ext>
            </a:extLst>
          </p:cNvPr>
          <p:cNvSpPr/>
          <p:nvPr/>
        </p:nvSpPr>
        <p:spPr>
          <a:xfrm>
            <a:off x="3422066" y="3690500"/>
            <a:ext cx="1962734" cy="253916"/>
          </a:xfrm>
          <a:prstGeom prst="rect">
            <a:avLst/>
          </a:prstGeom>
        </p:spPr>
        <p:txBody>
          <a:bodyPr wrap="square">
            <a:spAutoFit/>
          </a:bodyPr>
          <a:lstStyle/>
          <a:p>
            <a:r>
              <a:rPr lang="en-US" sz="1050" dirty="0">
                <a:solidFill>
                  <a:srgbClr val="0000FF"/>
                </a:solidFill>
                <a:latin typeface="Menlo" panose="020B0609030804020204" pitchFamily="49" charset="0"/>
              </a:rPr>
              <a:t>prometheus-server</a:t>
            </a:r>
          </a:p>
        </p:txBody>
      </p:sp>
      <p:sp>
        <p:nvSpPr>
          <p:cNvPr id="59" name="Rectangle 58">
            <a:extLst>
              <a:ext uri="{FF2B5EF4-FFF2-40B4-BE49-F238E27FC236}">
                <a16:creationId xmlns:a16="http://schemas.microsoft.com/office/drawing/2014/main" id="{6EF02051-583E-6745-94C8-0DA1FF872A7E}"/>
              </a:ext>
            </a:extLst>
          </p:cNvPr>
          <p:cNvSpPr/>
          <p:nvPr/>
        </p:nvSpPr>
        <p:spPr>
          <a:xfrm>
            <a:off x="6737639" y="3688648"/>
            <a:ext cx="2199986" cy="246221"/>
          </a:xfrm>
          <a:prstGeom prst="rect">
            <a:avLst/>
          </a:prstGeom>
        </p:spPr>
        <p:txBody>
          <a:bodyPr wrap="square">
            <a:spAutoFit/>
          </a:bodyPr>
          <a:lstStyle/>
          <a:p>
            <a:r>
              <a:rPr lang="en-US" sz="1000" dirty="0">
                <a:solidFill>
                  <a:srgbClr val="953FDA"/>
                </a:solidFill>
                <a:latin typeface="Menlo" panose="020B0609030804020204" pitchFamily="49" charset="0"/>
              </a:rPr>
              <a:t>prometheus-operator </a:t>
            </a:r>
          </a:p>
        </p:txBody>
      </p:sp>
      <p:cxnSp>
        <p:nvCxnSpPr>
          <p:cNvPr id="60" name="Curved Connector 59">
            <a:extLst>
              <a:ext uri="{FF2B5EF4-FFF2-40B4-BE49-F238E27FC236}">
                <a16:creationId xmlns:a16="http://schemas.microsoft.com/office/drawing/2014/main" id="{0F49CA1B-4608-6240-9E91-9527663F52D3}"/>
              </a:ext>
            </a:extLst>
          </p:cNvPr>
          <p:cNvCxnSpPr>
            <a:cxnSpLocks/>
            <a:stCxn id="58" idx="3"/>
            <a:endCxn id="59" idx="1"/>
          </p:cNvCxnSpPr>
          <p:nvPr/>
        </p:nvCxnSpPr>
        <p:spPr>
          <a:xfrm flipV="1">
            <a:off x="5384800" y="3811759"/>
            <a:ext cx="1352839" cy="5699"/>
          </a:xfrm>
          <a:prstGeom prst="curvedConnector3">
            <a:avLst>
              <a:gd name="adj1" fmla="val 50000"/>
            </a:avLst>
          </a:prstGeom>
          <a:ln>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68" name="Curved Connector 67">
            <a:extLst>
              <a:ext uri="{FF2B5EF4-FFF2-40B4-BE49-F238E27FC236}">
                <a16:creationId xmlns:a16="http://schemas.microsoft.com/office/drawing/2014/main" id="{20E5CB08-1456-6D45-83DD-1A4E7CA70892}"/>
              </a:ext>
            </a:extLst>
          </p:cNvPr>
          <p:cNvCxnSpPr>
            <a:cxnSpLocks/>
            <a:stCxn id="58" idx="1"/>
            <a:endCxn id="57" idx="3"/>
          </p:cNvCxnSpPr>
          <p:nvPr/>
        </p:nvCxnSpPr>
        <p:spPr>
          <a:xfrm rot="10800000" flipV="1">
            <a:off x="1631352" y="3817457"/>
            <a:ext cx="1790714" cy="268713"/>
          </a:xfrm>
          <a:prstGeom prst="curvedConnector3">
            <a:avLst>
              <a:gd name="adj1" fmla="val 50000"/>
            </a:avLst>
          </a:prstGeom>
          <a:ln>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707486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AE02D-17FC-B64A-848E-E6EE2E7E5A93}"/>
              </a:ext>
            </a:extLst>
          </p:cNvPr>
          <p:cNvSpPr>
            <a:spLocks noGrp="1"/>
          </p:cNvSpPr>
          <p:nvPr>
            <p:ph type="title"/>
          </p:nvPr>
        </p:nvSpPr>
        <p:spPr/>
        <p:txBody>
          <a:bodyPr/>
          <a:lstStyle/>
          <a:p>
            <a:r>
              <a:rPr lang="en-US" dirty="0"/>
              <a:t>Performance Testing</a:t>
            </a:r>
            <a:endParaRPr dirty="0"/>
          </a:p>
        </p:txBody>
      </p:sp>
      <p:sp>
        <p:nvSpPr>
          <p:cNvPr id="4" name="Slide Number Placeholder 3">
            <a:extLst>
              <a:ext uri="{FF2B5EF4-FFF2-40B4-BE49-F238E27FC236}">
                <a16:creationId xmlns:a16="http://schemas.microsoft.com/office/drawing/2014/main" id="{CC070D25-E38D-7949-AA56-03C3740E6A0A}"/>
              </a:ext>
            </a:extLst>
          </p:cNvPr>
          <p:cNvSpPr>
            <a:spLocks noGrp="1"/>
          </p:cNvSpPr>
          <p:nvPr>
            <p:ph type="sldNum" sz="quarter" idx="10"/>
          </p:nvPr>
        </p:nvSpPr>
        <p:spPr/>
        <p:txBody>
          <a:bodyPr/>
          <a:lstStyle/>
          <a:p>
            <a:fld id="{2F63A97E-D605-DC42-8452-C14CD1FA87FA}" type="slidenum">
              <a:rPr lang="en-US" smtClean="0">
                <a:solidFill>
                  <a:srgbClr val="5AAAFA"/>
                </a:solidFill>
              </a:rPr>
              <a:pPr/>
              <a:t>17</a:t>
            </a:fld>
            <a:endParaRPr lang="en-US">
              <a:solidFill>
                <a:srgbClr val="5AAAFA"/>
              </a:solidFill>
            </a:endParaRPr>
          </a:p>
        </p:txBody>
      </p:sp>
      <p:cxnSp>
        <p:nvCxnSpPr>
          <p:cNvPr id="6" name="Straight Arrow Connector 5">
            <a:extLst>
              <a:ext uri="{FF2B5EF4-FFF2-40B4-BE49-F238E27FC236}">
                <a16:creationId xmlns:a16="http://schemas.microsoft.com/office/drawing/2014/main" id="{58D4DBE5-E4DA-084F-A7B6-EA6C68F2E2E6}"/>
              </a:ext>
            </a:extLst>
          </p:cNvPr>
          <p:cNvCxnSpPr/>
          <p:nvPr/>
        </p:nvCxnSpPr>
        <p:spPr>
          <a:xfrm>
            <a:off x="293688" y="1056904"/>
            <a:ext cx="8137793" cy="0"/>
          </a:xfrm>
          <a:prstGeom prst="straightConnector1">
            <a:avLst/>
          </a:prstGeom>
          <a:ln>
            <a:solidFill>
              <a:schemeClr val="accent2">
                <a:lumMod val="75000"/>
              </a:schemeClr>
            </a:solidFill>
            <a:tailEnd type="triangle"/>
          </a:ln>
          <a:effectLst/>
        </p:spPr>
        <p:style>
          <a:lnRef idx="2">
            <a:schemeClr val="accent1"/>
          </a:lnRef>
          <a:fillRef idx="0">
            <a:schemeClr val="accent1"/>
          </a:fillRef>
          <a:effectRef idx="1">
            <a:schemeClr val="accent1"/>
          </a:effectRef>
          <a:fontRef idx="minor">
            <a:schemeClr val="tx1"/>
          </a:fontRef>
        </p:style>
      </p:cxnSp>
      <p:grpSp>
        <p:nvGrpSpPr>
          <p:cNvPr id="7" name="Group 6">
            <a:extLst>
              <a:ext uri="{FF2B5EF4-FFF2-40B4-BE49-F238E27FC236}">
                <a16:creationId xmlns:a16="http://schemas.microsoft.com/office/drawing/2014/main" id="{2141735D-BC91-B643-97A8-F25296089FE4}"/>
              </a:ext>
            </a:extLst>
          </p:cNvPr>
          <p:cNvGrpSpPr/>
          <p:nvPr/>
        </p:nvGrpSpPr>
        <p:grpSpPr>
          <a:xfrm>
            <a:off x="981420" y="2199814"/>
            <a:ext cx="818524" cy="411476"/>
            <a:chOff x="1193647" y="1635094"/>
            <a:chExt cx="818524" cy="411476"/>
          </a:xfrm>
        </p:grpSpPr>
        <p:sp>
          <p:nvSpPr>
            <p:cNvPr id="8" name="Rounded Rectangle 7">
              <a:extLst>
                <a:ext uri="{FF2B5EF4-FFF2-40B4-BE49-F238E27FC236}">
                  <a16:creationId xmlns:a16="http://schemas.microsoft.com/office/drawing/2014/main" id="{F8DB034D-8B70-FF44-8C50-971ACB67B464}"/>
                </a:ext>
              </a:extLst>
            </p:cNvPr>
            <p:cNvSpPr/>
            <p:nvPr/>
          </p:nvSpPr>
          <p:spPr bwMode="auto">
            <a:xfrm>
              <a:off x="1193647"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0</a:t>
              </a:r>
              <a:endParaRPr lang="en-US" sz="375">
                <a:solidFill>
                  <a:schemeClr val="bg1"/>
                </a:solidFill>
              </a:endParaRPr>
            </a:p>
          </p:txBody>
        </p:sp>
        <p:sp>
          <p:nvSpPr>
            <p:cNvPr id="9" name="Rounded Rectangle 8">
              <a:extLst>
                <a:ext uri="{FF2B5EF4-FFF2-40B4-BE49-F238E27FC236}">
                  <a16:creationId xmlns:a16="http://schemas.microsoft.com/office/drawing/2014/main" id="{DE767035-5D5C-2A46-8789-58C7AEE8CC11}"/>
                </a:ext>
              </a:extLst>
            </p:cNvPr>
            <p:cNvSpPr/>
            <p:nvPr/>
          </p:nvSpPr>
          <p:spPr bwMode="auto">
            <a:xfrm>
              <a:off x="1330805"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1</a:t>
              </a:r>
              <a:endParaRPr lang="en-US" sz="375">
                <a:solidFill>
                  <a:schemeClr val="bg1"/>
                </a:solidFill>
              </a:endParaRPr>
            </a:p>
          </p:txBody>
        </p:sp>
        <p:sp>
          <p:nvSpPr>
            <p:cNvPr id="10" name="Rounded Rectangle 9">
              <a:extLst>
                <a:ext uri="{FF2B5EF4-FFF2-40B4-BE49-F238E27FC236}">
                  <a16:creationId xmlns:a16="http://schemas.microsoft.com/office/drawing/2014/main" id="{15201493-9B1A-684D-946C-C3B9AA01B94A}"/>
                </a:ext>
              </a:extLst>
            </p:cNvPr>
            <p:cNvSpPr/>
            <p:nvPr/>
          </p:nvSpPr>
          <p:spPr bwMode="auto">
            <a:xfrm>
              <a:off x="1468934"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2</a:t>
              </a:r>
              <a:endParaRPr lang="en-US" sz="375">
                <a:solidFill>
                  <a:schemeClr val="bg1"/>
                </a:solidFill>
              </a:endParaRPr>
            </a:p>
          </p:txBody>
        </p:sp>
        <p:sp>
          <p:nvSpPr>
            <p:cNvPr id="11" name="Rounded Rectangle 10">
              <a:extLst>
                <a:ext uri="{FF2B5EF4-FFF2-40B4-BE49-F238E27FC236}">
                  <a16:creationId xmlns:a16="http://schemas.microsoft.com/office/drawing/2014/main" id="{BC2CC101-6B77-D34F-A356-DCC7BA2EB707}"/>
                </a:ext>
              </a:extLst>
            </p:cNvPr>
            <p:cNvSpPr/>
            <p:nvPr/>
          </p:nvSpPr>
          <p:spPr bwMode="auto">
            <a:xfrm>
              <a:off x="160609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3</a:t>
              </a:r>
              <a:endParaRPr lang="en-US" sz="375">
                <a:solidFill>
                  <a:schemeClr val="bg1"/>
                </a:solidFill>
              </a:endParaRPr>
            </a:p>
          </p:txBody>
        </p:sp>
        <p:sp>
          <p:nvSpPr>
            <p:cNvPr id="12" name="Rounded Rectangle 11">
              <a:extLst>
                <a:ext uri="{FF2B5EF4-FFF2-40B4-BE49-F238E27FC236}">
                  <a16:creationId xmlns:a16="http://schemas.microsoft.com/office/drawing/2014/main" id="{EF26485A-6102-854A-A8BD-E887DF1F297F}"/>
                </a:ext>
              </a:extLst>
            </p:cNvPr>
            <p:cNvSpPr/>
            <p:nvPr/>
          </p:nvSpPr>
          <p:spPr bwMode="auto">
            <a:xfrm>
              <a:off x="1744220"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4</a:t>
              </a:r>
              <a:endParaRPr lang="en-US" sz="375">
                <a:solidFill>
                  <a:schemeClr val="bg1"/>
                </a:solidFill>
              </a:endParaRPr>
            </a:p>
          </p:txBody>
        </p:sp>
        <p:sp>
          <p:nvSpPr>
            <p:cNvPr id="13" name="Rounded Rectangle 12">
              <a:extLst>
                <a:ext uri="{FF2B5EF4-FFF2-40B4-BE49-F238E27FC236}">
                  <a16:creationId xmlns:a16="http://schemas.microsoft.com/office/drawing/2014/main" id="{186786E8-3AAC-984D-8604-97A619529F23}"/>
                </a:ext>
              </a:extLst>
            </p:cNvPr>
            <p:cNvSpPr/>
            <p:nvPr/>
          </p:nvSpPr>
          <p:spPr bwMode="auto">
            <a:xfrm>
              <a:off x="187404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5</a:t>
              </a:r>
              <a:endParaRPr lang="en-US" sz="375">
                <a:solidFill>
                  <a:schemeClr val="bg1"/>
                </a:solidFill>
              </a:endParaRPr>
            </a:p>
          </p:txBody>
        </p:sp>
      </p:grpSp>
      <p:sp>
        <p:nvSpPr>
          <p:cNvPr id="14" name="Rounded Rectangle 13">
            <a:extLst>
              <a:ext uri="{FF2B5EF4-FFF2-40B4-BE49-F238E27FC236}">
                <a16:creationId xmlns:a16="http://schemas.microsoft.com/office/drawing/2014/main" id="{0907827F-9993-9E43-8499-CE875E70AB57}"/>
              </a:ext>
            </a:extLst>
          </p:cNvPr>
          <p:cNvSpPr/>
          <p:nvPr/>
        </p:nvSpPr>
        <p:spPr>
          <a:xfrm>
            <a:off x="206375" y="1144478"/>
            <a:ext cx="775045" cy="295845"/>
          </a:xfrm>
          <a:prstGeom prst="roundRect">
            <a:avLst/>
          </a:prstGeom>
          <a:solidFill>
            <a:schemeClr val="accent2">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dirty="0">
                <a:solidFill>
                  <a:prstClr val="white"/>
                </a:solidFill>
                <a:latin typeface="Arial"/>
              </a:rPr>
              <a:t>Producer</a:t>
            </a:r>
          </a:p>
        </p:txBody>
      </p:sp>
      <p:sp>
        <p:nvSpPr>
          <p:cNvPr id="16" name="Rounded Rectangle 15">
            <a:extLst>
              <a:ext uri="{FF2B5EF4-FFF2-40B4-BE49-F238E27FC236}">
                <a16:creationId xmlns:a16="http://schemas.microsoft.com/office/drawing/2014/main" id="{47C7A852-690D-B048-850D-725B358B924C}"/>
              </a:ext>
            </a:extLst>
          </p:cNvPr>
          <p:cNvSpPr/>
          <p:nvPr/>
        </p:nvSpPr>
        <p:spPr>
          <a:xfrm>
            <a:off x="3718934" y="1481242"/>
            <a:ext cx="994405" cy="292973"/>
          </a:xfrm>
          <a:prstGeom prst="roundRect">
            <a:avLst/>
          </a:prstGeom>
          <a:solidFill>
            <a:srgbClr val="7030A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a:solidFill>
                  <a:prstClr val="white"/>
                </a:solidFill>
                <a:latin typeface="Arial"/>
              </a:rPr>
              <a:t>Mirror Maker 2.0</a:t>
            </a:r>
          </a:p>
        </p:txBody>
      </p:sp>
      <p:cxnSp>
        <p:nvCxnSpPr>
          <p:cNvPr id="18" name="Straight Arrow Connector 17">
            <a:extLst>
              <a:ext uri="{FF2B5EF4-FFF2-40B4-BE49-F238E27FC236}">
                <a16:creationId xmlns:a16="http://schemas.microsoft.com/office/drawing/2014/main" id="{466F4988-4EE2-2848-821F-FEC9E74218EA}"/>
              </a:ext>
            </a:extLst>
          </p:cNvPr>
          <p:cNvCxnSpPr>
            <a:cxnSpLocks/>
          </p:cNvCxnSpPr>
          <p:nvPr/>
        </p:nvCxnSpPr>
        <p:spPr>
          <a:xfrm>
            <a:off x="844260" y="926274"/>
            <a:ext cx="0" cy="2208850"/>
          </a:xfrm>
          <a:prstGeom prst="straightConnector1">
            <a:avLst/>
          </a:prstGeom>
          <a:ln>
            <a:solidFill>
              <a:schemeClr val="accent2">
                <a:lumMod val="75000"/>
              </a:schemeClr>
            </a:solidFill>
            <a:tailEnd type="none"/>
          </a:ln>
          <a:effectLst/>
        </p:spPr>
        <p:style>
          <a:lnRef idx="2">
            <a:schemeClr val="accent1"/>
          </a:lnRef>
          <a:fillRef idx="0">
            <a:schemeClr val="accent1"/>
          </a:fillRef>
          <a:effectRef idx="1">
            <a:schemeClr val="accent1"/>
          </a:effectRef>
          <a:fontRef idx="minor">
            <a:schemeClr val="tx1"/>
          </a:fontRef>
        </p:style>
      </p:cxnSp>
      <p:cxnSp>
        <p:nvCxnSpPr>
          <p:cNvPr id="23" name="Elbow Connector 22">
            <a:extLst>
              <a:ext uri="{FF2B5EF4-FFF2-40B4-BE49-F238E27FC236}">
                <a16:creationId xmlns:a16="http://schemas.microsoft.com/office/drawing/2014/main" id="{4703EB7A-DE4F-714E-A139-2F7932178438}"/>
              </a:ext>
            </a:extLst>
          </p:cNvPr>
          <p:cNvCxnSpPr>
            <a:cxnSpLocks/>
            <a:stCxn id="14" idx="3"/>
            <a:endCxn id="13" idx="0"/>
          </p:cNvCxnSpPr>
          <p:nvPr/>
        </p:nvCxnSpPr>
        <p:spPr>
          <a:xfrm>
            <a:off x="981420" y="1292401"/>
            <a:ext cx="749460" cy="907413"/>
          </a:xfrm>
          <a:prstGeom prst="bentConnector2">
            <a:avLst/>
          </a:prstGeom>
          <a:ln w="12700">
            <a:solidFill>
              <a:schemeClr val="accent2">
                <a:lumMod val="75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26" name="TextBox 25">
            <a:extLst>
              <a:ext uri="{FF2B5EF4-FFF2-40B4-BE49-F238E27FC236}">
                <a16:creationId xmlns:a16="http://schemas.microsoft.com/office/drawing/2014/main" id="{331ACA92-40EC-6142-B96D-B5403E327BFB}"/>
              </a:ext>
            </a:extLst>
          </p:cNvPr>
          <p:cNvSpPr txBox="1"/>
          <p:nvPr/>
        </p:nvSpPr>
        <p:spPr>
          <a:xfrm>
            <a:off x="599544" y="687050"/>
            <a:ext cx="473206" cy="300082"/>
          </a:xfrm>
          <a:prstGeom prst="rect">
            <a:avLst/>
          </a:prstGeom>
          <a:noFill/>
        </p:spPr>
        <p:txBody>
          <a:bodyPr wrap="none" rtlCol="0">
            <a:spAutoFit/>
          </a:bodyPr>
          <a:lstStyle/>
          <a:p>
            <a:r>
              <a:rPr lang="en-US" dirty="0"/>
              <a:t>ts-1</a:t>
            </a:r>
            <a:endParaRPr dirty="0"/>
          </a:p>
        </p:txBody>
      </p:sp>
      <p:sp>
        <p:nvSpPr>
          <p:cNvPr id="27" name="TextBox 26">
            <a:extLst>
              <a:ext uri="{FF2B5EF4-FFF2-40B4-BE49-F238E27FC236}">
                <a16:creationId xmlns:a16="http://schemas.microsoft.com/office/drawing/2014/main" id="{DE8AD4E9-E7C4-CB49-9491-A3376921883D}"/>
              </a:ext>
            </a:extLst>
          </p:cNvPr>
          <p:cNvSpPr txBox="1"/>
          <p:nvPr/>
        </p:nvSpPr>
        <p:spPr>
          <a:xfrm>
            <a:off x="1496526" y="687050"/>
            <a:ext cx="473206" cy="300082"/>
          </a:xfrm>
          <a:prstGeom prst="rect">
            <a:avLst/>
          </a:prstGeom>
          <a:noFill/>
        </p:spPr>
        <p:txBody>
          <a:bodyPr wrap="none" rtlCol="0">
            <a:spAutoFit/>
          </a:bodyPr>
          <a:lstStyle/>
          <a:p>
            <a:r>
              <a:rPr lang="en-US" dirty="0"/>
              <a:t>ts-2</a:t>
            </a:r>
            <a:endParaRPr dirty="0"/>
          </a:p>
        </p:txBody>
      </p:sp>
      <p:sp>
        <p:nvSpPr>
          <p:cNvPr id="28" name="TextBox 27">
            <a:extLst>
              <a:ext uri="{FF2B5EF4-FFF2-40B4-BE49-F238E27FC236}">
                <a16:creationId xmlns:a16="http://schemas.microsoft.com/office/drawing/2014/main" id="{F8F20A21-AB0A-0245-8DB9-799E53138B23}"/>
              </a:ext>
            </a:extLst>
          </p:cNvPr>
          <p:cNvSpPr txBox="1"/>
          <p:nvPr/>
        </p:nvSpPr>
        <p:spPr>
          <a:xfrm>
            <a:off x="5672294" y="687050"/>
            <a:ext cx="473206" cy="300082"/>
          </a:xfrm>
          <a:prstGeom prst="rect">
            <a:avLst/>
          </a:prstGeom>
          <a:noFill/>
        </p:spPr>
        <p:txBody>
          <a:bodyPr wrap="none" rtlCol="0">
            <a:spAutoFit/>
          </a:bodyPr>
          <a:lstStyle/>
          <a:p>
            <a:r>
              <a:rPr lang="en-US" dirty="0"/>
              <a:t>ts-3</a:t>
            </a:r>
            <a:endParaRPr dirty="0"/>
          </a:p>
        </p:txBody>
      </p:sp>
      <p:sp>
        <p:nvSpPr>
          <p:cNvPr id="29" name="TextBox 28">
            <a:extLst>
              <a:ext uri="{FF2B5EF4-FFF2-40B4-BE49-F238E27FC236}">
                <a16:creationId xmlns:a16="http://schemas.microsoft.com/office/drawing/2014/main" id="{FE9C729E-8C71-AB4E-8AD4-D37B1693DDA9}"/>
              </a:ext>
            </a:extLst>
          </p:cNvPr>
          <p:cNvSpPr txBox="1"/>
          <p:nvPr/>
        </p:nvSpPr>
        <p:spPr>
          <a:xfrm>
            <a:off x="7013414" y="687050"/>
            <a:ext cx="473206" cy="300082"/>
          </a:xfrm>
          <a:prstGeom prst="rect">
            <a:avLst/>
          </a:prstGeom>
          <a:noFill/>
        </p:spPr>
        <p:txBody>
          <a:bodyPr wrap="none" rtlCol="0">
            <a:spAutoFit/>
          </a:bodyPr>
          <a:lstStyle/>
          <a:p>
            <a:r>
              <a:rPr lang="en-US" dirty="0"/>
              <a:t>ts-4</a:t>
            </a:r>
            <a:endParaRPr dirty="0"/>
          </a:p>
        </p:txBody>
      </p:sp>
      <p:cxnSp>
        <p:nvCxnSpPr>
          <p:cNvPr id="30" name="Straight Arrow Connector 29">
            <a:extLst>
              <a:ext uri="{FF2B5EF4-FFF2-40B4-BE49-F238E27FC236}">
                <a16:creationId xmlns:a16="http://schemas.microsoft.com/office/drawing/2014/main" id="{6EBDD2C9-41B6-D945-8CA0-278BF280D1D3}"/>
              </a:ext>
            </a:extLst>
          </p:cNvPr>
          <p:cNvCxnSpPr>
            <a:cxnSpLocks/>
          </p:cNvCxnSpPr>
          <p:nvPr/>
        </p:nvCxnSpPr>
        <p:spPr>
          <a:xfrm>
            <a:off x="1770069" y="941590"/>
            <a:ext cx="0" cy="2208850"/>
          </a:xfrm>
          <a:prstGeom prst="straightConnector1">
            <a:avLst/>
          </a:prstGeom>
          <a:ln>
            <a:solidFill>
              <a:schemeClr val="accent2">
                <a:lumMod val="75000"/>
              </a:schemeClr>
            </a:solidFill>
            <a:tailEnd type="none"/>
          </a:ln>
          <a:effectLst/>
        </p:spPr>
        <p:style>
          <a:lnRef idx="2">
            <a:schemeClr val="accent1"/>
          </a:lnRef>
          <a:fillRef idx="0">
            <a:schemeClr val="accent1"/>
          </a:fillRef>
          <a:effectRef idx="1">
            <a:schemeClr val="accent1"/>
          </a:effectRef>
          <a:fontRef idx="minor">
            <a:schemeClr val="tx1"/>
          </a:fontRef>
        </p:style>
      </p:cxnSp>
      <p:cxnSp>
        <p:nvCxnSpPr>
          <p:cNvPr id="31" name="Straight Arrow Connector 30">
            <a:extLst>
              <a:ext uri="{FF2B5EF4-FFF2-40B4-BE49-F238E27FC236}">
                <a16:creationId xmlns:a16="http://schemas.microsoft.com/office/drawing/2014/main" id="{28975729-A979-4449-83DE-8D95AA4F7863}"/>
              </a:ext>
            </a:extLst>
          </p:cNvPr>
          <p:cNvCxnSpPr>
            <a:cxnSpLocks/>
          </p:cNvCxnSpPr>
          <p:nvPr/>
        </p:nvCxnSpPr>
        <p:spPr>
          <a:xfrm>
            <a:off x="5856645" y="941590"/>
            <a:ext cx="0" cy="2208850"/>
          </a:xfrm>
          <a:prstGeom prst="straightConnector1">
            <a:avLst/>
          </a:prstGeom>
          <a:ln>
            <a:solidFill>
              <a:schemeClr val="accent2">
                <a:lumMod val="75000"/>
              </a:schemeClr>
            </a:solidFill>
            <a:tailEnd type="none"/>
          </a:ln>
          <a:effectLst/>
        </p:spPr>
        <p:style>
          <a:lnRef idx="2">
            <a:schemeClr val="accent1"/>
          </a:lnRef>
          <a:fillRef idx="0">
            <a:schemeClr val="accent1"/>
          </a:fillRef>
          <a:effectRef idx="1">
            <a:schemeClr val="accent1"/>
          </a:effectRef>
          <a:fontRef idx="minor">
            <a:schemeClr val="tx1"/>
          </a:fontRef>
        </p:style>
      </p:cxnSp>
      <p:cxnSp>
        <p:nvCxnSpPr>
          <p:cNvPr id="32" name="Straight Arrow Connector 31">
            <a:extLst>
              <a:ext uri="{FF2B5EF4-FFF2-40B4-BE49-F238E27FC236}">
                <a16:creationId xmlns:a16="http://schemas.microsoft.com/office/drawing/2014/main" id="{084DDADE-B90F-7041-96B0-DD684157D7D3}"/>
              </a:ext>
            </a:extLst>
          </p:cNvPr>
          <p:cNvCxnSpPr>
            <a:cxnSpLocks/>
          </p:cNvCxnSpPr>
          <p:nvPr/>
        </p:nvCxnSpPr>
        <p:spPr>
          <a:xfrm>
            <a:off x="7250017" y="941590"/>
            <a:ext cx="0" cy="2208850"/>
          </a:xfrm>
          <a:prstGeom prst="straightConnector1">
            <a:avLst/>
          </a:prstGeom>
          <a:ln>
            <a:solidFill>
              <a:schemeClr val="accent2">
                <a:lumMod val="75000"/>
              </a:schemeClr>
            </a:solidFill>
            <a:tailEnd type="none"/>
          </a:ln>
          <a:effectLst/>
        </p:spPr>
        <p:style>
          <a:lnRef idx="2">
            <a:schemeClr val="accent1"/>
          </a:lnRef>
          <a:fillRef idx="0">
            <a:schemeClr val="accent1"/>
          </a:fillRef>
          <a:effectRef idx="1">
            <a:schemeClr val="accent1"/>
          </a:effectRef>
          <a:fontRef idx="minor">
            <a:schemeClr val="tx1"/>
          </a:fontRef>
        </p:style>
      </p:cxnSp>
      <p:sp>
        <p:nvSpPr>
          <p:cNvPr id="15" name="Rounded Rectangle 14">
            <a:extLst>
              <a:ext uri="{FF2B5EF4-FFF2-40B4-BE49-F238E27FC236}">
                <a16:creationId xmlns:a16="http://schemas.microsoft.com/office/drawing/2014/main" id="{EE654857-8786-C641-85B2-1EB43F57CC3C}"/>
              </a:ext>
            </a:extLst>
          </p:cNvPr>
          <p:cNvSpPr/>
          <p:nvPr/>
        </p:nvSpPr>
        <p:spPr>
          <a:xfrm>
            <a:off x="7099097" y="1209063"/>
            <a:ext cx="775045" cy="295845"/>
          </a:xfrm>
          <a:prstGeom prst="roundRect">
            <a:avLst/>
          </a:prstGeom>
          <a:solidFill>
            <a:srgbClr val="00B05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dirty="0">
                <a:solidFill>
                  <a:prstClr val="white"/>
                </a:solidFill>
                <a:latin typeface="Arial"/>
              </a:rPr>
              <a:t>Consumer</a:t>
            </a:r>
          </a:p>
        </p:txBody>
      </p:sp>
      <p:sp>
        <p:nvSpPr>
          <p:cNvPr id="40" name="Rounded Rectangle 39">
            <a:extLst>
              <a:ext uri="{FF2B5EF4-FFF2-40B4-BE49-F238E27FC236}">
                <a16:creationId xmlns:a16="http://schemas.microsoft.com/office/drawing/2014/main" id="{ADBE9AA5-FFB1-694A-A7FE-B4555753FAA9}"/>
              </a:ext>
            </a:extLst>
          </p:cNvPr>
          <p:cNvSpPr/>
          <p:nvPr/>
        </p:nvSpPr>
        <p:spPr bwMode="auto">
          <a:xfrm>
            <a:off x="5156451" y="2191998"/>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dirty="0">
                <a:solidFill>
                  <a:schemeClr val="bg1"/>
                </a:solidFill>
              </a:rPr>
              <a:t>10</a:t>
            </a:r>
            <a:endParaRPr lang="en-US" sz="375" dirty="0">
              <a:solidFill>
                <a:schemeClr val="bg1"/>
              </a:solidFill>
            </a:endParaRPr>
          </a:p>
        </p:txBody>
      </p:sp>
      <p:sp>
        <p:nvSpPr>
          <p:cNvPr id="41" name="Rounded Rectangle 40">
            <a:extLst>
              <a:ext uri="{FF2B5EF4-FFF2-40B4-BE49-F238E27FC236}">
                <a16:creationId xmlns:a16="http://schemas.microsoft.com/office/drawing/2014/main" id="{52214948-3E3F-894D-8B56-407E82C4F31E}"/>
              </a:ext>
            </a:extLst>
          </p:cNvPr>
          <p:cNvSpPr/>
          <p:nvPr/>
        </p:nvSpPr>
        <p:spPr bwMode="auto">
          <a:xfrm>
            <a:off x="5293609" y="2191998"/>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dirty="0">
                <a:solidFill>
                  <a:schemeClr val="bg1"/>
                </a:solidFill>
              </a:rPr>
              <a:t>11</a:t>
            </a:r>
            <a:endParaRPr lang="en-US" sz="375" dirty="0">
              <a:solidFill>
                <a:schemeClr val="bg1"/>
              </a:solidFill>
            </a:endParaRPr>
          </a:p>
        </p:txBody>
      </p:sp>
      <p:sp>
        <p:nvSpPr>
          <p:cNvPr id="42" name="Rounded Rectangle 41">
            <a:extLst>
              <a:ext uri="{FF2B5EF4-FFF2-40B4-BE49-F238E27FC236}">
                <a16:creationId xmlns:a16="http://schemas.microsoft.com/office/drawing/2014/main" id="{A13CE97E-0E5E-4E4D-8CA1-620EB4B8BA47}"/>
              </a:ext>
            </a:extLst>
          </p:cNvPr>
          <p:cNvSpPr/>
          <p:nvPr/>
        </p:nvSpPr>
        <p:spPr bwMode="auto">
          <a:xfrm>
            <a:off x="5431738" y="2191998"/>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dirty="0">
                <a:solidFill>
                  <a:schemeClr val="bg1"/>
                </a:solidFill>
              </a:rPr>
              <a:t>12</a:t>
            </a:r>
            <a:endParaRPr lang="en-US" sz="375" dirty="0">
              <a:solidFill>
                <a:schemeClr val="bg1"/>
              </a:solidFill>
            </a:endParaRPr>
          </a:p>
        </p:txBody>
      </p:sp>
      <p:sp>
        <p:nvSpPr>
          <p:cNvPr id="43" name="Rounded Rectangle 42">
            <a:extLst>
              <a:ext uri="{FF2B5EF4-FFF2-40B4-BE49-F238E27FC236}">
                <a16:creationId xmlns:a16="http://schemas.microsoft.com/office/drawing/2014/main" id="{0D847C54-A5CD-5144-98F9-BDD6926352FB}"/>
              </a:ext>
            </a:extLst>
          </p:cNvPr>
          <p:cNvSpPr/>
          <p:nvPr/>
        </p:nvSpPr>
        <p:spPr bwMode="auto">
          <a:xfrm>
            <a:off x="5572263" y="2190018"/>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dirty="0">
                <a:solidFill>
                  <a:schemeClr val="bg1"/>
                </a:solidFill>
              </a:rPr>
              <a:t>13</a:t>
            </a:r>
            <a:endParaRPr lang="en-US" sz="375" dirty="0">
              <a:solidFill>
                <a:schemeClr val="bg1"/>
              </a:solidFill>
            </a:endParaRPr>
          </a:p>
        </p:txBody>
      </p:sp>
      <p:sp>
        <p:nvSpPr>
          <p:cNvPr id="44" name="Rounded Rectangle 43">
            <a:extLst>
              <a:ext uri="{FF2B5EF4-FFF2-40B4-BE49-F238E27FC236}">
                <a16:creationId xmlns:a16="http://schemas.microsoft.com/office/drawing/2014/main" id="{E8624658-D058-9D4B-BB18-062226A8FA71}"/>
              </a:ext>
            </a:extLst>
          </p:cNvPr>
          <p:cNvSpPr/>
          <p:nvPr/>
        </p:nvSpPr>
        <p:spPr bwMode="auto">
          <a:xfrm>
            <a:off x="5726643" y="2190021"/>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dirty="0">
                <a:solidFill>
                  <a:schemeClr val="bg1"/>
                </a:solidFill>
              </a:rPr>
              <a:t>14</a:t>
            </a:r>
            <a:endParaRPr lang="en-US" sz="375" dirty="0">
              <a:solidFill>
                <a:schemeClr val="bg1"/>
              </a:solidFill>
            </a:endParaRPr>
          </a:p>
        </p:txBody>
      </p:sp>
      <p:cxnSp>
        <p:nvCxnSpPr>
          <p:cNvPr id="45" name="Elbow Connector 44">
            <a:extLst>
              <a:ext uri="{FF2B5EF4-FFF2-40B4-BE49-F238E27FC236}">
                <a16:creationId xmlns:a16="http://schemas.microsoft.com/office/drawing/2014/main" id="{4FE47FC5-EA5C-554A-BEAC-0542DEE6075E}"/>
              </a:ext>
            </a:extLst>
          </p:cNvPr>
          <p:cNvCxnSpPr>
            <a:cxnSpLocks/>
            <a:stCxn id="16" idx="3"/>
            <a:endCxn id="44" idx="0"/>
          </p:cNvCxnSpPr>
          <p:nvPr/>
        </p:nvCxnSpPr>
        <p:spPr>
          <a:xfrm>
            <a:off x="4713339" y="1627729"/>
            <a:ext cx="1082368" cy="562292"/>
          </a:xfrm>
          <a:prstGeom prst="bentConnector2">
            <a:avLst/>
          </a:prstGeom>
          <a:ln w="12700">
            <a:solidFill>
              <a:schemeClr val="accent2">
                <a:lumMod val="7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48" name="Elbow Connector 47">
            <a:extLst>
              <a:ext uri="{FF2B5EF4-FFF2-40B4-BE49-F238E27FC236}">
                <a16:creationId xmlns:a16="http://schemas.microsoft.com/office/drawing/2014/main" id="{8F53110A-9DDE-A148-88EC-29E53494AA1F}"/>
              </a:ext>
            </a:extLst>
          </p:cNvPr>
          <p:cNvCxnSpPr>
            <a:cxnSpLocks/>
            <a:stCxn id="12" idx="0"/>
            <a:endCxn id="16" idx="1"/>
          </p:cNvCxnSpPr>
          <p:nvPr/>
        </p:nvCxnSpPr>
        <p:spPr>
          <a:xfrm rot="5400000" flipH="1" flipV="1">
            <a:off x="2373953" y="854834"/>
            <a:ext cx="572085" cy="2117877"/>
          </a:xfrm>
          <a:prstGeom prst="bentConnector2">
            <a:avLst/>
          </a:prstGeom>
          <a:ln w="12700">
            <a:solidFill>
              <a:schemeClr val="accent2">
                <a:lumMod val="7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51" name="Elbow Connector 50">
            <a:extLst>
              <a:ext uri="{FF2B5EF4-FFF2-40B4-BE49-F238E27FC236}">
                <a16:creationId xmlns:a16="http://schemas.microsoft.com/office/drawing/2014/main" id="{8DA8A9B5-1EF7-E341-8416-8D6862EECD02}"/>
              </a:ext>
            </a:extLst>
          </p:cNvPr>
          <p:cNvCxnSpPr>
            <a:cxnSpLocks/>
            <a:stCxn id="43" idx="0"/>
            <a:endCxn id="15" idx="1"/>
          </p:cNvCxnSpPr>
          <p:nvPr/>
        </p:nvCxnSpPr>
        <p:spPr>
          <a:xfrm rot="5400000" flipH="1" flipV="1">
            <a:off x="5953696" y="1044617"/>
            <a:ext cx="833032" cy="1457770"/>
          </a:xfrm>
          <a:prstGeom prst="bentConnector2">
            <a:avLst/>
          </a:prstGeom>
          <a:ln w="12700">
            <a:solidFill>
              <a:schemeClr val="accent2">
                <a:lumMod val="75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54" name="TextBox 53">
            <a:extLst>
              <a:ext uri="{FF2B5EF4-FFF2-40B4-BE49-F238E27FC236}">
                <a16:creationId xmlns:a16="http://schemas.microsoft.com/office/drawing/2014/main" id="{B83FC267-113A-E243-AB79-6CFAB7C91EFA}"/>
              </a:ext>
            </a:extLst>
          </p:cNvPr>
          <p:cNvSpPr txBox="1"/>
          <p:nvPr/>
        </p:nvSpPr>
        <p:spPr>
          <a:xfrm>
            <a:off x="739282" y="3276270"/>
            <a:ext cx="1075936" cy="507831"/>
          </a:xfrm>
          <a:prstGeom prst="rect">
            <a:avLst/>
          </a:prstGeom>
          <a:noFill/>
        </p:spPr>
        <p:txBody>
          <a:bodyPr wrap="none" rtlCol="0">
            <a:spAutoFit/>
          </a:bodyPr>
          <a:lstStyle/>
          <a:p>
            <a:r>
              <a:rPr lang="en-US" sz="900" dirty="0"/>
              <a:t>time to write to </a:t>
            </a:r>
          </a:p>
          <a:p>
            <a:r>
              <a:rPr lang="en-US" sz="900" dirty="0"/>
              <a:t>source topic</a:t>
            </a:r>
          </a:p>
          <a:p>
            <a:r>
              <a:rPr lang="en-US" sz="900" dirty="0"/>
              <a:t>record timestamp</a:t>
            </a:r>
            <a:endParaRPr sz="900" dirty="0"/>
          </a:p>
        </p:txBody>
      </p:sp>
      <p:cxnSp>
        <p:nvCxnSpPr>
          <p:cNvPr id="55" name="Straight Arrow Connector 54">
            <a:extLst>
              <a:ext uri="{FF2B5EF4-FFF2-40B4-BE49-F238E27FC236}">
                <a16:creationId xmlns:a16="http://schemas.microsoft.com/office/drawing/2014/main" id="{8597B556-E12F-0742-B1FB-055673B6C7EE}"/>
              </a:ext>
            </a:extLst>
          </p:cNvPr>
          <p:cNvCxnSpPr>
            <a:cxnSpLocks/>
          </p:cNvCxnSpPr>
          <p:nvPr/>
        </p:nvCxnSpPr>
        <p:spPr>
          <a:xfrm>
            <a:off x="836147" y="3276270"/>
            <a:ext cx="933922" cy="0"/>
          </a:xfrm>
          <a:prstGeom prst="straightConnector1">
            <a:avLst/>
          </a:prstGeom>
          <a:ln>
            <a:solidFill>
              <a:srgbClr val="7030A0"/>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58" name="Straight Arrow Connector 57">
            <a:extLst>
              <a:ext uri="{FF2B5EF4-FFF2-40B4-BE49-F238E27FC236}">
                <a16:creationId xmlns:a16="http://schemas.microsoft.com/office/drawing/2014/main" id="{9A6DC89A-BF1D-7E44-91E4-48C2688DE4E6}"/>
              </a:ext>
            </a:extLst>
          </p:cNvPr>
          <p:cNvCxnSpPr>
            <a:cxnSpLocks/>
          </p:cNvCxnSpPr>
          <p:nvPr/>
        </p:nvCxnSpPr>
        <p:spPr>
          <a:xfrm>
            <a:off x="1799944" y="3276270"/>
            <a:ext cx="3995763" cy="0"/>
          </a:xfrm>
          <a:prstGeom prst="straightConnector1">
            <a:avLst/>
          </a:prstGeom>
          <a:ln>
            <a:solidFill>
              <a:srgbClr val="7030A0"/>
            </a:solidFill>
            <a:headEnd type="triangle"/>
            <a:tailEnd type="triangle"/>
          </a:ln>
          <a:effectLst/>
        </p:spPr>
        <p:style>
          <a:lnRef idx="2">
            <a:schemeClr val="accent1"/>
          </a:lnRef>
          <a:fillRef idx="0">
            <a:schemeClr val="accent1"/>
          </a:fillRef>
          <a:effectRef idx="1">
            <a:schemeClr val="accent1"/>
          </a:effectRef>
          <a:fontRef idx="minor">
            <a:schemeClr val="tx1"/>
          </a:fontRef>
        </p:style>
      </p:cxnSp>
      <p:sp>
        <p:nvSpPr>
          <p:cNvPr id="61" name="TextBox 60">
            <a:extLst>
              <a:ext uri="{FF2B5EF4-FFF2-40B4-BE49-F238E27FC236}">
                <a16:creationId xmlns:a16="http://schemas.microsoft.com/office/drawing/2014/main" id="{0A9EFC4A-9B52-C543-9A25-1ED2C1EF6FB7}"/>
              </a:ext>
            </a:extLst>
          </p:cNvPr>
          <p:cNvSpPr txBox="1"/>
          <p:nvPr/>
        </p:nvSpPr>
        <p:spPr>
          <a:xfrm>
            <a:off x="3409480" y="3286064"/>
            <a:ext cx="1595309" cy="369332"/>
          </a:xfrm>
          <a:prstGeom prst="rect">
            <a:avLst/>
          </a:prstGeom>
          <a:noFill/>
        </p:spPr>
        <p:txBody>
          <a:bodyPr wrap="none" rtlCol="0">
            <a:spAutoFit/>
          </a:bodyPr>
          <a:lstStyle/>
          <a:p>
            <a:r>
              <a:rPr lang="en-US" sz="900" dirty="0"/>
              <a:t>time to mirror to target topic</a:t>
            </a:r>
          </a:p>
          <a:p>
            <a:r>
              <a:rPr lang="en-US" sz="900" dirty="0"/>
              <a:t>record timestamp</a:t>
            </a:r>
            <a:endParaRPr sz="900" dirty="0"/>
          </a:p>
        </p:txBody>
      </p:sp>
      <p:sp>
        <p:nvSpPr>
          <p:cNvPr id="62" name="TextBox 61">
            <a:extLst>
              <a:ext uri="{FF2B5EF4-FFF2-40B4-BE49-F238E27FC236}">
                <a16:creationId xmlns:a16="http://schemas.microsoft.com/office/drawing/2014/main" id="{CE49A3A6-881E-524B-AB01-B1C3AEA6F27D}"/>
              </a:ext>
            </a:extLst>
          </p:cNvPr>
          <p:cNvSpPr txBox="1"/>
          <p:nvPr/>
        </p:nvSpPr>
        <p:spPr>
          <a:xfrm>
            <a:off x="4843672" y="3979063"/>
            <a:ext cx="1646605" cy="369332"/>
          </a:xfrm>
          <a:prstGeom prst="rect">
            <a:avLst/>
          </a:prstGeom>
          <a:noFill/>
        </p:spPr>
        <p:txBody>
          <a:bodyPr wrap="none" rtlCol="0">
            <a:spAutoFit/>
          </a:bodyPr>
          <a:lstStyle/>
          <a:p>
            <a:r>
              <a:rPr lang="en-US" sz="900" dirty="0"/>
              <a:t>time to get replicated record </a:t>
            </a:r>
          </a:p>
          <a:p>
            <a:r>
              <a:rPr lang="en-US" sz="900" dirty="0"/>
              <a:t>from source to destination</a:t>
            </a:r>
            <a:endParaRPr sz="900" dirty="0"/>
          </a:p>
        </p:txBody>
      </p:sp>
      <p:cxnSp>
        <p:nvCxnSpPr>
          <p:cNvPr id="63" name="Straight Arrow Connector 62">
            <a:extLst>
              <a:ext uri="{FF2B5EF4-FFF2-40B4-BE49-F238E27FC236}">
                <a16:creationId xmlns:a16="http://schemas.microsoft.com/office/drawing/2014/main" id="{162272F5-9557-9F44-9A16-0B2DB47D26B1}"/>
              </a:ext>
            </a:extLst>
          </p:cNvPr>
          <p:cNvCxnSpPr>
            <a:cxnSpLocks/>
          </p:cNvCxnSpPr>
          <p:nvPr/>
        </p:nvCxnSpPr>
        <p:spPr>
          <a:xfrm flipV="1">
            <a:off x="739282" y="3894615"/>
            <a:ext cx="6510735" cy="39823"/>
          </a:xfrm>
          <a:prstGeom prst="straightConnector1">
            <a:avLst/>
          </a:prstGeom>
          <a:ln>
            <a:solidFill>
              <a:srgbClr val="7030A0"/>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66" name="Straight Arrow Connector 65">
            <a:extLst>
              <a:ext uri="{FF2B5EF4-FFF2-40B4-BE49-F238E27FC236}">
                <a16:creationId xmlns:a16="http://schemas.microsoft.com/office/drawing/2014/main" id="{EB7BA36F-8B8F-864C-9002-70D0E4F505E4}"/>
              </a:ext>
            </a:extLst>
          </p:cNvPr>
          <p:cNvCxnSpPr>
            <a:cxnSpLocks/>
          </p:cNvCxnSpPr>
          <p:nvPr/>
        </p:nvCxnSpPr>
        <p:spPr>
          <a:xfrm>
            <a:off x="5903251" y="3286064"/>
            <a:ext cx="1346766" cy="0"/>
          </a:xfrm>
          <a:prstGeom prst="straightConnector1">
            <a:avLst/>
          </a:prstGeom>
          <a:ln>
            <a:solidFill>
              <a:srgbClr val="7030A0"/>
            </a:solidFill>
            <a:headEnd type="triangle"/>
            <a:tailEnd type="triangle"/>
          </a:ln>
          <a:effectLst/>
        </p:spPr>
        <p:style>
          <a:lnRef idx="2">
            <a:schemeClr val="accent1"/>
          </a:lnRef>
          <a:fillRef idx="0">
            <a:schemeClr val="accent1"/>
          </a:fillRef>
          <a:effectRef idx="1">
            <a:schemeClr val="accent1"/>
          </a:effectRef>
          <a:fontRef idx="minor">
            <a:schemeClr val="tx1"/>
          </a:fontRef>
        </p:style>
      </p:cxnSp>
      <p:sp>
        <p:nvSpPr>
          <p:cNvPr id="68" name="TextBox 67">
            <a:extLst>
              <a:ext uri="{FF2B5EF4-FFF2-40B4-BE49-F238E27FC236}">
                <a16:creationId xmlns:a16="http://schemas.microsoft.com/office/drawing/2014/main" id="{50F2E47E-5160-8640-8833-49685FA9A86F}"/>
              </a:ext>
            </a:extLst>
          </p:cNvPr>
          <p:cNvSpPr txBox="1"/>
          <p:nvPr/>
        </p:nvSpPr>
        <p:spPr>
          <a:xfrm>
            <a:off x="6016681" y="3329911"/>
            <a:ext cx="1075936" cy="507831"/>
          </a:xfrm>
          <a:prstGeom prst="rect">
            <a:avLst/>
          </a:prstGeom>
          <a:noFill/>
        </p:spPr>
        <p:txBody>
          <a:bodyPr wrap="none" rtlCol="0">
            <a:spAutoFit/>
          </a:bodyPr>
          <a:lstStyle/>
          <a:p>
            <a:r>
              <a:rPr lang="en-US" sz="900" dirty="0"/>
              <a:t>time to consume </a:t>
            </a:r>
          </a:p>
          <a:p>
            <a:r>
              <a:rPr lang="en-US" sz="900" dirty="0"/>
              <a:t>from topic</a:t>
            </a:r>
          </a:p>
          <a:p>
            <a:r>
              <a:rPr lang="en-US" sz="900" dirty="0"/>
              <a:t>record timestamp</a:t>
            </a:r>
            <a:endParaRPr sz="900" dirty="0"/>
          </a:p>
        </p:txBody>
      </p:sp>
    </p:spTree>
    <p:extLst>
      <p:ext uri="{BB962C8B-B14F-4D97-AF65-F5344CB8AC3E}">
        <p14:creationId xmlns:p14="http://schemas.microsoft.com/office/powerpoint/2010/main" val="8626923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69065-201E-5F42-BB75-6EA30E0A8D38}"/>
              </a:ext>
            </a:extLst>
          </p:cNvPr>
          <p:cNvSpPr>
            <a:spLocks noGrp="1"/>
          </p:cNvSpPr>
          <p:nvPr>
            <p:ph type="title"/>
          </p:nvPr>
        </p:nvSpPr>
        <p:spPr/>
        <p:txBody>
          <a:bodyPr/>
          <a:lstStyle/>
          <a:p>
            <a:r>
              <a:rPr lang="en-US" dirty="0"/>
              <a:t>Mirror maker monitoring</a:t>
            </a:r>
            <a:endParaRPr dirty="0"/>
          </a:p>
        </p:txBody>
      </p:sp>
      <p:sp>
        <p:nvSpPr>
          <p:cNvPr id="4" name="Slide Number Placeholder 3">
            <a:extLst>
              <a:ext uri="{FF2B5EF4-FFF2-40B4-BE49-F238E27FC236}">
                <a16:creationId xmlns:a16="http://schemas.microsoft.com/office/drawing/2014/main" id="{D461EF70-49A7-3F48-A6F1-90FB6453A640}"/>
              </a:ext>
            </a:extLst>
          </p:cNvPr>
          <p:cNvSpPr>
            <a:spLocks noGrp="1"/>
          </p:cNvSpPr>
          <p:nvPr>
            <p:ph type="sldNum" sz="quarter" idx="10"/>
          </p:nvPr>
        </p:nvSpPr>
        <p:spPr/>
        <p:txBody>
          <a:bodyPr/>
          <a:lstStyle/>
          <a:p>
            <a:fld id="{2F63A97E-D605-DC42-8452-C14CD1FA87FA}" type="slidenum">
              <a:rPr lang="en-US" smtClean="0">
                <a:solidFill>
                  <a:srgbClr val="5AAAFA"/>
                </a:solidFill>
              </a:rPr>
              <a:pPr/>
              <a:t>18</a:t>
            </a:fld>
            <a:endParaRPr lang="en-US">
              <a:solidFill>
                <a:srgbClr val="5AAAFA"/>
              </a:solidFill>
            </a:endParaRPr>
          </a:p>
        </p:txBody>
      </p:sp>
      <p:sp>
        <p:nvSpPr>
          <p:cNvPr id="5" name="Rectangle 4">
            <a:extLst>
              <a:ext uri="{FF2B5EF4-FFF2-40B4-BE49-F238E27FC236}">
                <a16:creationId xmlns:a16="http://schemas.microsoft.com/office/drawing/2014/main" id="{D1CF926F-7952-E345-9F38-503542966212}"/>
              </a:ext>
            </a:extLst>
          </p:cNvPr>
          <p:cNvSpPr/>
          <p:nvPr/>
        </p:nvSpPr>
        <p:spPr>
          <a:xfrm>
            <a:off x="298411" y="1073442"/>
            <a:ext cx="4008458" cy="3498557"/>
          </a:xfrm>
          <a:prstGeom prst="rect">
            <a:avLst/>
          </a:prstGeom>
          <a:noFill/>
          <a:ln>
            <a:solidFill>
              <a:srgbClr val="0000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b="1" dirty="0">
                <a:solidFill>
                  <a:srgbClr val="0000FF"/>
                </a:solidFill>
                <a:latin typeface="Arial"/>
              </a:rPr>
              <a:t>On-Premise OpenShift Environment</a:t>
            </a:r>
          </a:p>
        </p:txBody>
      </p:sp>
      <p:sp>
        <p:nvSpPr>
          <p:cNvPr id="6" name="Rectangle 5">
            <a:extLst>
              <a:ext uri="{FF2B5EF4-FFF2-40B4-BE49-F238E27FC236}">
                <a16:creationId xmlns:a16="http://schemas.microsoft.com/office/drawing/2014/main" id="{0CA26A3C-A42A-F549-B895-ED3A96176D25}"/>
              </a:ext>
            </a:extLst>
          </p:cNvPr>
          <p:cNvSpPr/>
          <p:nvPr/>
        </p:nvSpPr>
        <p:spPr>
          <a:xfrm>
            <a:off x="4710303" y="1073443"/>
            <a:ext cx="3747898" cy="1304727"/>
          </a:xfrm>
          <a:prstGeom prst="rect">
            <a:avLst/>
          </a:prstGeom>
          <a:noFill/>
          <a:ln>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b="1">
                <a:solidFill>
                  <a:srgbClr val="00B050"/>
                </a:solidFill>
                <a:latin typeface="Arial"/>
              </a:rPr>
              <a:t>IBM Cloud</a:t>
            </a:r>
          </a:p>
        </p:txBody>
      </p:sp>
      <p:sp>
        <p:nvSpPr>
          <p:cNvPr id="7" name="AutoShape 4">
            <a:extLst>
              <a:ext uri="{FF2B5EF4-FFF2-40B4-BE49-F238E27FC236}">
                <a16:creationId xmlns:a16="http://schemas.microsoft.com/office/drawing/2014/main" id="{2CAC27AF-BDB4-874D-9765-42C852359FEA}"/>
              </a:ext>
            </a:extLst>
          </p:cNvPr>
          <p:cNvSpPr>
            <a:spLocks noChangeArrowheads="1"/>
          </p:cNvSpPr>
          <p:nvPr/>
        </p:nvSpPr>
        <p:spPr bwMode="auto">
          <a:xfrm>
            <a:off x="4935506" y="1352325"/>
            <a:ext cx="3333325" cy="480994"/>
          </a:xfrm>
          <a:prstGeom prst="roundRect">
            <a:avLst>
              <a:gd name="adj" fmla="val 7117"/>
            </a:avLst>
          </a:prstGeom>
          <a:solidFill>
            <a:schemeClr val="bg1">
              <a:lumMod val="85000"/>
            </a:schemeClr>
          </a:solidFill>
          <a:ln w="12700">
            <a:noFill/>
            <a:prstDash val="dash"/>
            <a:round/>
            <a:headEnd/>
            <a:tailEnd/>
          </a:ln>
          <a:effectLst>
            <a:outerShdw blurRad="50800" dist="38100" dir="5400000" algn="t" rotWithShape="0">
              <a:prstClr val="black">
                <a:alpha val="40000"/>
              </a:prstClr>
            </a:outerShdw>
          </a:effectLst>
        </p:spPr>
        <p:txBody>
          <a:bodyPr lIns="0" tIns="0" rIns="0" bIns="0" anchor="b" anchorCtr="1"/>
          <a:lstStyle/>
          <a:p>
            <a:pPr algn="ctr"/>
            <a:r>
              <a:rPr lang="en-US" sz="750" dirty="0"/>
              <a:t>Event Streams Cluster</a:t>
            </a:r>
          </a:p>
        </p:txBody>
      </p:sp>
      <p:pic>
        <p:nvPicPr>
          <p:cNvPr id="8" name="Picture 7">
            <a:extLst>
              <a:ext uri="{FF2B5EF4-FFF2-40B4-BE49-F238E27FC236}">
                <a16:creationId xmlns:a16="http://schemas.microsoft.com/office/drawing/2014/main" id="{EF287F09-1597-E54C-96CA-65D387410E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54099" y="1343245"/>
            <a:ext cx="173643" cy="229320"/>
          </a:xfrm>
          <a:prstGeom prst="rect">
            <a:avLst/>
          </a:prstGeom>
        </p:spPr>
      </p:pic>
      <p:sp>
        <p:nvSpPr>
          <p:cNvPr id="9" name="AutoShape 4">
            <a:extLst>
              <a:ext uri="{FF2B5EF4-FFF2-40B4-BE49-F238E27FC236}">
                <a16:creationId xmlns:a16="http://schemas.microsoft.com/office/drawing/2014/main" id="{06ED4964-77CB-C244-9CD6-DD7D7ECC8BB7}"/>
              </a:ext>
            </a:extLst>
          </p:cNvPr>
          <p:cNvSpPr>
            <a:spLocks noChangeArrowheads="1"/>
          </p:cNvSpPr>
          <p:nvPr/>
        </p:nvSpPr>
        <p:spPr bwMode="auto">
          <a:xfrm>
            <a:off x="473044" y="1364814"/>
            <a:ext cx="3333325" cy="529093"/>
          </a:xfrm>
          <a:prstGeom prst="roundRect">
            <a:avLst>
              <a:gd name="adj" fmla="val 7117"/>
            </a:avLst>
          </a:prstGeom>
          <a:solidFill>
            <a:schemeClr val="bg1">
              <a:lumMod val="85000"/>
            </a:schemeClr>
          </a:solidFill>
          <a:ln w="12700">
            <a:noFill/>
            <a:prstDash val="dash"/>
            <a:round/>
            <a:headEnd/>
            <a:tailEnd/>
          </a:ln>
          <a:effectLst>
            <a:outerShdw blurRad="50800" dist="38100" dir="5400000" algn="t" rotWithShape="0">
              <a:prstClr val="black">
                <a:alpha val="40000"/>
              </a:prstClr>
            </a:outerShdw>
          </a:effectLst>
        </p:spPr>
        <p:txBody>
          <a:bodyPr lIns="0" tIns="0" rIns="0" bIns="0" anchor="b" anchorCtr="1"/>
          <a:lstStyle/>
          <a:p>
            <a:pPr algn="ctr"/>
            <a:r>
              <a:rPr lang="en-US" sz="750" dirty="0"/>
              <a:t>Kafka Cluster</a:t>
            </a:r>
          </a:p>
        </p:txBody>
      </p:sp>
      <p:sp>
        <p:nvSpPr>
          <p:cNvPr id="10" name="AutoShape 4">
            <a:extLst>
              <a:ext uri="{FF2B5EF4-FFF2-40B4-BE49-F238E27FC236}">
                <a16:creationId xmlns:a16="http://schemas.microsoft.com/office/drawing/2014/main" id="{68BBEC4F-56F3-BA49-9027-6552D383514C}"/>
              </a:ext>
            </a:extLst>
          </p:cNvPr>
          <p:cNvSpPr>
            <a:spLocks noChangeArrowheads="1"/>
          </p:cNvSpPr>
          <p:nvPr/>
        </p:nvSpPr>
        <p:spPr bwMode="auto">
          <a:xfrm>
            <a:off x="1874843" y="1985717"/>
            <a:ext cx="1931526" cy="756859"/>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a:r>
              <a:rPr lang="en-US" sz="750" dirty="0"/>
              <a:t>Kafka Connect Cluster</a:t>
            </a:r>
          </a:p>
        </p:txBody>
      </p:sp>
      <p:pic>
        <p:nvPicPr>
          <p:cNvPr id="11" name="Picture 10">
            <a:extLst>
              <a:ext uri="{FF2B5EF4-FFF2-40B4-BE49-F238E27FC236}">
                <a16:creationId xmlns:a16="http://schemas.microsoft.com/office/drawing/2014/main" id="{E64E2EC7-6630-C742-BB9C-0EA220F0C451}"/>
              </a:ext>
            </a:extLst>
          </p:cNvPr>
          <p:cNvPicPr>
            <a:picLocks noChangeAspect="1"/>
          </p:cNvPicPr>
          <p:nvPr/>
        </p:nvPicPr>
        <p:blipFill>
          <a:blip r:embed="rId3"/>
          <a:stretch>
            <a:fillRect/>
          </a:stretch>
        </p:blipFill>
        <p:spPr>
          <a:xfrm>
            <a:off x="473044" y="2006695"/>
            <a:ext cx="376238" cy="371475"/>
          </a:xfrm>
          <a:prstGeom prst="rect">
            <a:avLst/>
          </a:prstGeom>
        </p:spPr>
      </p:pic>
      <p:sp>
        <p:nvSpPr>
          <p:cNvPr id="12" name="Rounded Rectangle 11">
            <a:extLst>
              <a:ext uri="{FF2B5EF4-FFF2-40B4-BE49-F238E27FC236}">
                <a16:creationId xmlns:a16="http://schemas.microsoft.com/office/drawing/2014/main" id="{81FDB62D-A052-4F40-BF37-660B409B0781}"/>
              </a:ext>
            </a:extLst>
          </p:cNvPr>
          <p:cNvSpPr/>
          <p:nvPr/>
        </p:nvSpPr>
        <p:spPr>
          <a:xfrm>
            <a:off x="1974858" y="2038791"/>
            <a:ext cx="1682742" cy="532959"/>
          </a:xfrm>
          <a:prstGeom prst="roundRect">
            <a:avLst/>
          </a:prstGeom>
          <a:solidFill>
            <a:srgbClr val="7030A0">
              <a:alpha val="35000"/>
            </a:srgb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a:solidFill>
                  <a:prstClr val="white"/>
                </a:solidFill>
                <a:latin typeface="Arial"/>
              </a:rPr>
              <a:t>Mirror Maker 2.0</a:t>
            </a:r>
          </a:p>
        </p:txBody>
      </p:sp>
      <p:sp>
        <p:nvSpPr>
          <p:cNvPr id="16" name="AutoShape 4">
            <a:extLst>
              <a:ext uri="{FF2B5EF4-FFF2-40B4-BE49-F238E27FC236}">
                <a16:creationId xmlns:a16="http://schemas.microsoft.com/office/drawing/2014/main" id="{46132ABB-C97C-584F-9405-C43BC31330E7}"/>
              </a:ext>
            </a:extLst>
          </p:cNvPr>
          <p:cNvSpPr>
            <a:spLocks noChangeArrowheads="1"/>
          </p:cNvSpPr>
          <p:nvPr/>
        </p:nvSpPr>
        <p:spPr bwMode="auto">
          <a:xfrm>
            <a:off x="473044" y="1965516"/>
            <a:ext cx="1327181" cy="606234"/>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a:r>
              <a:rPr lang="en-US" sz="750" dirty="0"/>
              <a:t>Strimzi Operators</a:t>
            </a:r>
          </a:p>
        </p:txBody>
      </p:sp>
      <p:pic>
        <p:nvPicPr>
          <p:cNvPr id="17" name="Picture 16">
            <a:extLst>
              <a:ext uri="{FF2B5EF4-FFF2-40B4-BE49-F238E27FC236}">
                <a16:creationId xmlns:a16="http://schemas.microsoft.com/office/drawing/2014/main" id="{5AF3EA7F-ADF8-8D4D-AF71-A53109AD3A0B}"/>
              </a:ext>
            </a:extLst>
          </p:cNvPr>
          <p:cNvPicPr>
            <a:picLocks noChangeAspect="1"/>
          </p:cNvPicPr>
          <p:nvPr/>
        </p:nvPicPr>
        <p:blipFill>
          <a:blip r:embed="rId4"/>
          <a:stretch>
            <a:fillRect/>
          </a:stretch>
        </p:blipFill>
        <p:spPr>
          <a:xfrm>
            <a:off x="606629" y="4016281"/>
            <a:ext cx="441419" cy="441419"/>
          </a:xfrm>
          <a:prstGeom prst="rect">
            <a:avLst/>
          </a:prstGeom>
        </p:spPr>
      </p:pic>
      <p:sp>
        <p:nvSpPr>
          <p:cNvPr id="18" name="AutoShape 4">
            <a:extLst>
              <a:ext uri="{FF2B5EF4-FFF2-40B4-BE49-F238E27FC236}">
                <a16:creationId xmlns:a16="http://schemas.microsoft.com/office/drawing/2014/main" id="{1A70F136-F70D-A140-B177-FC17A525B768}"/>
              </a:ext>
            </a:extLst>
          </p:cNvPr>
          <p:cNvSpPr>
            <a:spLocks noChangeArrowheads="1"/>
          </p:cNvSpPr>
          <p:nvPr/>
        </p:nvSpPr>
        <p:spPr bwMode="auto">
          <a:xfrm>
            <a:off x="606629" y="3952057"/>
            <a:ext cx="1373707" cy="586032"/>
          </a:xfrm>
          <a:prstGeom prst="roundRect">
            <a:avLst>
              <a:gd name="adj" fmla="val 7117"/>
            </a:avLst>
          </a:prstGeom>
          <a:noFill/>
          <a:ln w="15875">
            <a:solidFill>
              <a:srgbClr val="FF7D54"/>
            </a:solidFill>
            <a:prstDash val="dash"/>
            <a:round/>
            <a:headEnd/>
            <a:tailEnd/>
          </a:ln>
        </p:spPr>
        <p:txBody>
          <a:bodyPr lIns="0" tIns="0" rIns="0" bIns="0" anchor="b" anchorCtr="1"/>
          <a:lstStyle/>
          <a:p>
            <a:pPr algn="ctr"/>
            <a:r>
              <a:rPr lang="en-US" sz="750" dirty="0"/>
              <a:t>Grafana pod</a:t>
            </a:r>
          </a:p>
        </p:txBody>
      </p:sp>
      <p:pic>
        <p:nvPicPr>
          <p:cNvPr id="19" name="Picture 18">
            <a:extLst>
              <a:ext uri="{FF2B5EF4-FFF2-40B4-BE49-F238E27FC236}">
                <a16:creationId xmlns:a16="http://schemas.microsoft.com/office/drawing/2014/main" id="{FDC25DF4-6FBC-FC4A-97DF-9EB78AC1658C}"/>
              </a:ext>
            </a:extLst>
          </p:cNvPr>
          <p:cNvPicPr>
            <a:picLocks noChangeAspect="1"/>
          </p:cNvPicPr>
          <p:nvPr/>
        </p:nvPicPr>
        <p:blipFill>
          <a:blip r:embed="rId5"/>
          <a:stretch>
            <a:fillRect/>
          </a:stretch>
        </p:blipFill>
        <p:spPr>
          <a:xfrm>
            <a:off x="395857" y="3132825"/>
            <a:ext cx="586032" cy="586032"/>
          </a:xfrm>
          <a:prstGeom prst="rect">
            <a:avLst/>
          </a:prstGeom>
        </p:spPr>
      </p:pic>
      <p:sp>
        <p:nvSpPr>
          <p:cNvPr id="20" name="AutoShape 4">
            <a:extLst>
              <a:ext uri="{FF2B5EF4-FFF2-40B4-BE49-F238E27FC236}">
                <a16:creationId xmlns:a16="http://schemas.microsoft.com/office/drawing/2014/main" id="{3A86148D-8831-CD4A-9297-FE01CF360EF1}"/>
              </a:ext>
            </a:extLst>
          </p:cNvPr>
          <p:cNvSpPr>
            <a:spLocks noChangeArrowheads="1"/>
          </p:cNvSpPr>
          <p:nvPr/>
        </p:nvSpPr>
        <p:spPr bwMode="auto">
          <a:xfrm>
            <a:off x="454227" y="2834387"/>
            <a:ext cx="3352142" cy="1085324"/>
          </a:xfrm>
          <a:prstGeom prst="roundRect">
            <a:avLst>
              <a:gd name="adj" fmla="val 7117"/>
            </a:avLst>
          </a:prstGeom>
          <a:noFill/>
          <a:ln w="15875">
            <a:solidFill>
              <a:srgbClr val="FF7D54"/>
            </a:solidFill>
            <a:prstDash val="dash"/>
            <a:round/>
            <a:headEnd/>
            <a:tailEnd/>
          </a:ln>
        </p:spPr>
        <p:txBody>
          <a:bodyPr lIns="0" tIns="0" rIns="0" bIns="0" anchor="b" anchorCtr="1"/>
          <a:lstStyle/>
          <a:p>
            <a:pPr algn="ctr"/>
            <a:r>
              <a:rPr lang="en-US" sz="750" dirty="0">
                <a:solidFill>
                  <a:srgbClr val="0000FF"/>
                </a:solidFill>
              </a:rPr>
              <a:t>Prometheus server</a:t>
            </a:r>
          </a:p>
        </p:txBody>
      </p:sp>
      <p:sp>
        <p:nvSpPr>
          <p:cNvPr id="21" name="Rectangle 20">
            <a:extLst>
              <a:ext uri="{FF2B5EF4-FFF2-40B4-BE49-F238E27FC236}">
                <a16:creationId xmlns:a16="http://schemas.microsoft.com/office/drawing/2014/main" id="{076D9C7B-6860-ED42-A6BF-7B972A6CEEAF}"/>
              </a:ext>
            </a:extLst>
          </p:cNvPr>
          <p:cNvSpPr/>
          <p:nvPr/>
        </p:nvSpPr>
        <p:spPr>
          <a:xfrm>
            <a:off x="2226244" y="2278153"/>
            <a:ext cx="1178989" cy="2036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685800" rtl="0" eaLnBrk="1" fontAlgn="auto" latinLnBrk="0" hangingPunct="1">
              <a:lnSpc>
                <a:spcPct val="100000"/>
              </a:lnSpc>
              <a:spcBef>
                <a:spcPts val="0"/>
              </a:spcBef>
              <a:spcAft>
                <a:spcPts val="0"/>
              </a:spcAft>
              <a:buClrTx/>
              <a:buSzTx/>
              <a:buFontTx/>
              <a:buNone/>
              <a:tabLst/>
            </a:pPr>
            <a:r>
              <a:rPr kumimoji="0" lang="en-US" sz="1000" b="0" i="0" u="none" strike="noStrike" kern="1200" cap="none" spc="0" normalizeH="0" baseline="0" noProof="0" dirty="0">
                <a:ln>
                  <a:noFill/>
                </a:ln>
                <a:solidFill>
                  <a:srgbClr val="0000FF"/>
                </a:solidFill>
                <a:effectLst/>
                <a:uLnTx/>
                <a:uFillTx/>
                <a:latin typeface="Arial"/>
                <a:ea typeface="+mn-ea"/>
                <a:cs typeface="+mn-cs"/>
              </a:rPr>
              <a:t>JMX Exporter</a:t>
            </a:r>
            <a:endParaRPr kumimoji="0" sz="1000" b="0" i="0" u="none" strike="noStrike" kern="1200" cap="none" spc="0" normalizeH="0" baseline="0" noProof="0" dirty="0">
              <a:ln>
                <a:noFill/>
              </a:ln>
              <a:solidFill>
                <a:srgbClr val="0000FF"/>
              </a:solidFill>
              <a:effectLst/>
              <a:uLnTx/>
              <a:uFillTx/>
              <a:latin typeface="Arial"/>
              <a:ea typeface="+mn-ea"/>
              <a:cs typeface="+mn-cs"/>
            </a:endParaRPr>
          </a:p>
        </p:txBody>
      </p:sp>
      <p:sp>
        <p:nvSpPr>
          <p:cNvPr id="22" name="Rectangle 21">
            <a:extLst>
              <a:ext uri="{FF2B5EF4-FFF2-40B4-BE49-F238E27FC236}">
                <a16:creationId xmlns:a16="http://schemas.microsoft.com/office/drawing/2014/main" id="{A6091AB6-07D1-734B-907C-5A867E67B5EA}"/>
              </a:ext>
            </a:extLst>
          </p:cNvPr>
          <p:cNvSpPr/>
          <p:nvPr/>
        </p:nvSpPr>
        <p:spPr>
          <a:xfrm>
            <a:off x="2151498" y="3373740"/>
            <a:ext cx="1397824" cy="340039"/>
          </a:xfrm>
          <a:prstGeom prst="rect">
            <a:avLst/>
          </a:prstGeom>
          <a:solidFill>
            <a:srgbClr val="FFC000">
              <a:alpha val="50000"/>
            </a:srgb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685800" rtl="0" eaLnBrk="1" fontAlgn="auto" latinLnBrk="0" hangingPunct="1">
              <a:lnSpc>
                <a:spcPct val="100000"/>
              </a:lnSpc>
              <a:spcBef>
                <a:spcPts val="0"/>
              </a:spcBef>
              <a:spcAft>
                <a:spcPts val="0"/>
              </a:spcAft>
              <a:buClrTx/>
              <a:buSzTx/>
              <a:buFontTx/>
              <a:buNone/>
              <a:tabLst/>
            </a:pPr>
            <a:r>
              <a:rPr lang="en-US" sz="1000" dirty="0">
                <a:solidFill>
                  <a:srgbClr val="0000FF"/>
                </a:solidFill>
                <a:latin typeface="Arial"/>
              </a:rPr>
              <a:t>Prometheus-server</a:t>
            </a:r>
            <a:endParaRPr kumimoji="0" sz="1000" b="0" i="0" u="none" strike="noStrike" kern="1200" cap="none" spc="0" normalizeH="0" baseline="0" noProof="0" dirty="0">
              <a:ln>
                <a:noFill/>
              </a:ln>
              <a:solidFill>
                <a:srgbClr val="0000FF"/>
              </a:solidFill>
              <a:effectLst/>
              <a:uLnTx/>
              <a:uFillTx/>
              <a:latin typeface="Arial"/>
              <a:ea typeface="+mn-ea"/>
              <a:cs typeface="+mn-cs"/>
            </a:endParaRPr>
          </a:p>
        </p:txBody>
      </p:sp>
      <p:sp>
        <p:nvSpPr>
          <p:cNvPr id="23" name="Rectangle 22">
            <a:extLst>
              <a:ext uri="{FF2B5EF4-FFF2-40B4-BE49-F238E27FC236}">
                <a16:creationId xmlns:a16="http://schemas.microsoft.com/office/drawing/2014/main" id="{6CC001E1-112D-534E-AD5E-9A88AE633D40}"/>
              </a:ext>
            </a:extLst>
          </p:cNvPr>
          <p:cNvSpPr/>
          <p:nvPr/>
        </p:nvSpPr>
        <p:spPr>
          <a:xfrm>
            <a:off x="849283" y="3228398"/>
            <a:ext cx="950942" cy="29068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685800" rtl="0" eaLnBrk="1" fontAlgn="auto" latinLnBrk="0" hangingPunct="1">
              <a:lnSpc>
                <a:spcPct val="100000"/>
              </a:lnSpc>
              <a:spcBef>
                <a:spcPts val="0"/>
              </a:spcBef>
              <a:spcAft>
                <a:spcPts val="0"/>
              </a:spcAft>
              <a:buClrTx/>
              <a:buSzTx/>
              <a:buFontTx/>
              <a:buNone/>
              <a:tabLst/>
            </a:pPr>
            <a:r>
              <a:rPr lang="en-US" sz="900" dirty="0">
                <a:solidFill>
                  <a:prstClr val="white"/>
                </a:solidFill>
                <a:latin typeface="Arial"/>
              </a:rPr>
              <a:t>Prometheus- operator</a:t>
            </a:r>
            <a:endParaRPr kumimoji="0" sz="900" b="0" i="0" u="none" strike="noStrike" kern="1200" cap="none" spc="0" normalizeH="0" baseline="0" noProof="0" dirty="0">
              <a:ln>
                <a:noFill/>
              </a:ln>
              <a:solidFill>
                <a:prstClr val="white"/>
              </a:solidFill>
              <a:effectLst/>
              <a:uLnTx/>
              <a:uFillTx/>
              <a:latin typeface="Arial"/>
              <a:ea typeface="+mn-ea"/>
              <a:cs typeface="+mn-cs"/>
            </a:endParaRPr>
          </a:p>
        </p:txBody>
      </p:sp>
      <p:pic>
        <p:nvPicPr>
          <p:cNvPr id="24" name="Picture 23">
            <a:extLst>
              <a:ext uri="{FF2B5EF4-FFF2-40B4-BE49-F238E27FC236}">
                <a16:creationId xmlns:a16="http://schemas.microsoft.com/office/drawing/2014/main" id="{DEB5148B-58E6-1346-821C-FE8CF1F886CB}"/>
              </a:ext>
            </a:extLst>
          </p:cNvPr>
          <p:cNvPicPr>
            <a:picLocks noChangeAspect="1"/>
          </p:cNvPicPr>
          <p:nvPr/>
        </p:nvPicPr>
        <p:blipFill>
          <a:blip r:embed="rId6"/>
          <a:stretch>
            <a:fillRect/>
          </a:stretch>
        </p:blipFill>
        <p:spPr>
          <a:xfrm>
            <a:off x="227789" y="4467932"/>
            <a:ext cx="261023" cy="238649"/>
          </a:xfrm>
          <a:prstGeom prst="rect">
            <a:avLst/>
          </a:prstGeom>
        </p:spPr>
      </p:pic>
      <p:sp>
        <p:nvSpPr>
          <p:cNvPr id="25" name="Rectangle 24">
            <a:extLst>
              <a:ext uri="{FF2B5EF4-FFF2-40B4-BE49-F238E27FC236}">
                <a16:creationId xmlns:a16="http://schemas.microsoft.com/office/drawing/2014/main" id="{B65DE0D7-1E84-164A-8728-EADB34EDB8AE}"/>
              </a:ext>
            </a:extLst>
          </p:cNvPr>
          <p:cNvSpPr/>
          <p:nvPr/>
        </p:nvSpPr>
        <p:spPr>
          <a:xfrm>
            <a:off x="2159800" y="2931971"/>
            <a:ext cx="1397824" cy="340039"/>
          </a:xfrm>
          <a:prstGeom prst="rect">
            <a:avLst/>
          </a:prstGeom>
          <a:solidFill>
            <a:srgbClr val="FFC000">
              <a:alpha val="50000"/>
            </a:srgb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685800" rtl="0" eaLnBrk="1" fontAlgn="auto" latinLnBrk="0" hangingPunct="1">
              <a:lnSpc>
                <a:spcPct val="100000"/>
              </a:lnSpc>
              <a:spcBef>
                <a:spcPts val="0"/>
              </a:spcBef>
              <a:spcAft>
                <a:spcPts val="0"/>
              </a:spcAft>
              <a:buClrTx/>
              <a:buSzTx/>
              <a:buFontTx/>
              <a:buNone/>
              <a:tabLst/>
            </a:pPr>
            <a:r>
              <a:rPr kumimoji="0" lang="en-US" sz="1000" b="0" i="0" u="none" strike="noStrike" kern="1200" cap="none" spc="0" normalizeH="0" baseline="0" noProof="0" dirty="0">
                <a:ln>
                  <a:noFill/>
                </a:ln>
                <a:solidFill>
                  <a:srgbClr val="0000FF"/>
                </a:solidFill>
                <a:effectLst/>
                <a:uLnTx/>
                <a:uFillTx/>
                <a:latin typeface="Arial"/>
                <a:ea typeface="+mn-ea"/>
                <a:cs typeface="+mn-cs"/>
              </a:rPr>
              <a:t>Service Monitor</a:t>
            </a:r>
            <a:endParaRPr kumimoji="0" sz="1000" b="0" i="0" u="none" strike="noStrike" kern="1200" cap="none" spc="0" normalizeH="0" baseline="0" noProof="0" dirty="0">
              <a:ln>
                <a:noFill/>
              </a:ln>
              <a:solidFill>
                <a:srgbClr val="0000FF"/>
              </a:solidFill>
              <a:effectLst/>
              <a:uLnTx/>
              <a:uFillTx/>
              <a:latin typeface="Arial"/>
              <a:ea typeface="+mn-ea"/>
              <a:cs typeface="+mn-cs"/>
            </a:endParaRPr>
          </a:p>
        </p:txBody>
      </p:sp>
    </p:spTree>
    <p:extLst>
      <p:ext uri="{BB962C8B-B14F-4D97-AF65-F5344CB8AC3E}">
        <p14:creationId xmlns:p14="http://schemas.microsoft.com/office/powerpoint/2010/main" val="12873313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8F43B-A3DB-314C-8C68-1FC46B45F534}"/>
              </a:ext>
            </a:extLst>
          </p:cNvPr>
          <p:cNvSpPr>
            <a:spLocks noGrp="1"/>
          </p:cNvSpPr>
          <p:nvPr>
            <p:ph type="title"/>
          </p:nvPr>
        </p:nvSpPr>
        <p:spPr/>
        <p:txBody>
          <a:bodyPr/>
          <a:lstStyle/>
          <a:p>
            <a:r>
              <a:rPr lang="en-US" dirty="0"/>
              <a:t>Kafka Connect</a:t>
            </a:r>
          </a:p>
        </p:txBody>
      </p:sp>
      <p:sp>
        <p:nvSpPr>
          <p:cNvPr id="4" name="Content Placeholder 3">
            <a:extLst>
              <a:ext uri="{FF2B5EF4-FFF2-40B4-BE49-F238E27FC236}">
                <a16:creationId xmlns:a16="http://schemas.microsoft.com/office/drawing/2014/main" id="{868E4F80-67EA-904A-B71C-147400C9E931}"/>
              </a:ext>
            </a:extLst>
          </p:cNvPr>
          <p:cNvSpPr>
            <a:spLocks noGrp="1"/>
          </p:cNvSpPr>
          <p:nvPr>
            <p:ph idx="1"/>
          </p:nvPr>
        </p:nvSpPr>
        <p:spPr>
          <a:xfrm>
            <a:off x="144463" y="812493"/>
            <a:ext cx="8393112" cy="826738"/>
          </a:xfrm>
        </p:spPr>
        <p:txBody>
          <a:bodyPr/>
          <a:lstStyle/>
          <a:p>
            <a:r>
              <a:rPr lang="en-US" sz="1600"/>
              <a:t>Distributed deployment</a:t>
            </a:r>
          </a:p>
        </p:txBody>
      </p:sp>
      <p:sp>
        <p:nvSpPr>
          <p:cNvPr id="3" name="Slide Number Placeholder 2">
            <a:extLst>
              <a:ext uri="{FF2B5EF4-FFF2-40B4-BE49-F238E27FC236}">
                <a16:creationId xmlns:a16="http://schemas.microsoft.com/office/drawing/2014/main" id="{0FCFDAE1-B7D0-8844-928F-BBE4FDC7CFB9}"/>
              </a:ext>
            </a:extLst>
          </p:cNvPr>
          <p:cNvSpPr>
            <a:spLocks noGrp="1"/>
          </p:cNvSpPr>
          <p:nvPr>
            <p:ph type="sldNum" sz="quarter" idx="10"/>
          </p:nvPr>
        </p:nvSpPr>
        <p:spPr>
          <a:xfrm>
            <a:off x="6403181" y="3617119"/>
            <a:ext cx="300038" cy="205979"/>
          </a:xfrm>
          <a:prstGeom prst="rect">
            <a:avLst/>
          </a:prstGeom>
        </p:spPr>
        <p:txBody>
          <a:bodyPr vert="horz" wrap="square" lIns="68579" tIns="34289" rIns="68579" bIns="34289" numCol="1" anchor="ctr" anchorCtr="0" compatLnSpc="1">
            <a:prstTxWarp prst="textNoShape">
              <a:avLst/>
            </a:prstTxWarp>
          </a:bodyPr>
          <a:lstStyle>
            <a:defPPr>
              <a:defRPr lang="en-US"/>
            </a:defPPr>
            <a:lvl1pPr marL="0" algn="r" defTabSz="514350" rtl="0" eaLnBrk="1" latinLnBrk="0" hangingPunct="1">
              <a:defRPr sz="675" kern="1200">
                <a:solidFill>
                  <a:schemeClr val="accent2"/>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a:lstStyle>
          <a:p>
            <a:fld id="{2F63A97E-D605-DC42-8452-C14CD1FA87FA}" type="slidenum">
              <a:rPr lang="en-US" smtClean="0">
                <a:solidFill>
                  <a:srgbClr val="5AAAFA"/>
                </a:solidFill>
              </a:rPr>
              <a:pPr/>
              <a:t>2</a:t>
            </a:fld>
            <a:endParaRPr lang="en-US"/>
          </a:p>
        </p:txBody>
      </p:sp>
      <p:sp>
        <p:nvSpPr>
          <p:cNvPr id="5" name="Rounded Rectangle 4">
            <a:extLst>
              <a:ext uri="{FF2B5EF4-FFF2-40B4-BE49-F238E27FC236}">
                <a16:creationId xmlns:a16="http://schemas.microsoft.com/office/drawing/2014/main" id="{C2BDBCFE-2439-4646-881E-9373DD5F5230}"/>
              </a:ext>
            </a:extLst>
          </p:cNvPr>
          <p:cNvSpPr/>
          <p:nvPr/>
        </p:nvSpPr>
        <p:spPr>
          <a:xfrm>
            <a:off x="1651056" y="1639230"/>
            <a:ext cx="1715599" cy="1713570"/>
          </a:xfrm>
          <a:prstGeom prst="roundRect">
            <a:avLst>
              <a:gd name="adj" fmla="val 7576"/>
            </a:avLst>
          </a:prstGeom>
          <a:solidFill>
            <a:schemeClr val="bg1">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defTabSz="685783"/>
            <a:r>
              <a:rPr lang="en-US" sz="1000" b="1">
                <a:solidFill>
                  <a:prstClr val="white"/>
                </a:solidFill>
                <a:latin typeface="Arial"/>
              </a:rPr>
              <a:t>Worker</a:t>
            </a:r>
          </a:p>
        </p:txBody>
      </p:sp>
      <p:sp>
        <p:nvSpPr>
          <p:cNvPr id="6" name="Rounded Rectangle 5">
            <a:extLst>
              <a:ext uri="{FF2B5EF4-FFF2-40B4-BE49-F238E27FC236}">
                <a16:creationId xmlns:a16="http://schemas.microsoft.com/office/drawing/2014/main" id="{4DAA1AFE-74C0-3246-B707-F25C97E79AFD}"/>
              </a:ext>
            </a:extLst>
          </p:cNvPr>
          <p:cNvSpPr/>
          <p:nvPr/>
        </p:nvSpPr>
        <p:spPr>
          <a:xfrm>
            <a:off x="3632445" y="1639230"/>
            <a:ext cx="1715599" cy="1713570"/>
          </a:xfrm>
          <a:prstGeom prst="roundRect">
            <a:avLst>
              <a:gd name="adj" fmla="val 7576"/>
            </a:avLst>
          </a:prstGeom>
          <a:solidFill>
            <a:schemeClr val="bg1">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defTabSz="685783"/>
            <a:r>
              <a:rPr lang="en-US" sz="1000" b="1">
                <a:solidFill>
                  <a:prstClr val="white"/>
                </a:solidFill>
                <a:latin typeface="Arial"/>
              </a:rPr>
              <a:t>Worker</a:t>
            </a:r>
          </a:p>
        </p:txBody>
      </p:sp>
      <p:sp>
        <p:nvSpPr>
          <p:cNvPr id="7" name="Rounded Rectangle 6">
            <a:extLst>
              <a:ext uri="{FF2B5EF4-FFF2-40B4-BE49-F238E27FC236}">
                <a16:creationId xmlns:a16="http://schemas.microsoft.com/office/drawing/2014/main" id="{2981F4BC-E352-164D-881F-B2632FE72F44}"/>
              </a:ext>
            </a:extLst>
          </p:cNvPr>
          <p:cNvSpPr/>
          <p:nvPr/>
        </p:nvSpPr>
        <p:spPr>
          <a:xfrm>
            <a:off x="5613834" y="1639230"/>
            <a:ext cx="1715599" cy="1713570"/>
          </a:xfrm>
          <a:prstGeom prst="roundRect">
            <a:avLst>
              <a:gd name="adj" fmla="val 7576"/>
            </a:avLst>
          </a:prstGeom>
          <a:solidFill>
            <a:schemeClr val="bg1">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defTabSz="685783"/>
            <a:r>
              <a:rPr lang="en-US" sz="1000" b="1">
                <a:solidFill>
                  <a:prstClr val="white"/>
                </a:solidFill>
                <a:latin typeface="Arial"/>
              </a:rPr>
              <a:t>Worker</a:t>
            </a:r>
          </a:p>
        </p:txBody>
      </p:sp>
      <p:sp>
        <p:nvSpPr>
          <p:cNvPr id="8" name="Rounded Rectangle 7">
            <a:extLst>
              <a:ext uri="{FF2B5EF4-FFF2-40B4-BE49-F238E27FC236}">
                <a16:creationId xmlns:a16="http://schemas.microsoft.com/office/drawing/2014/main" id="{DE74F663-3A77-D849-BB96-CE5521FDDE71}"/>
              </a:ext>
            </a:extLst>
          </p:cNvPr>
          <p:cNvSpPr/>
          <p:nvPr/>
        </p:nvSpPr>
        <p:spPr bwMode="auto">
          <a:xfrm>
            <a:off x="2329702" y="3893080"/>
            <a:ext cx="184171" cy="548634"/>
          </a:xfrm>
          <a:prstGeom prst="roundRect">
            <a:avLst/>
          </a:prstGeom>
          <a:solidFill>
            <a:schemeClr val="accent1">
              <a:lumMod val="60000"/>
              <a:lumOff val="4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a:lnSpc>
                <a:spcPct val="90000"/>
              </a:lnSpc>
            </a:pPr>
            <a:r>
              <a:rPr lang="en-US" sz="900">
                <a:solidFill>
                  <a:schemeClr val="bg1"/>
                </a:solidFill>
              </a:rPr>
              <a:t>0</a:t>
            </a:r>
            <a:endParaRPr lang="en-US" sz="500">
              <a:solidFill>
                <a:schemeClr val="bg1"/>
              </a:solidFill>
            </a:endParaRPr>
          </a:p>
        </p:txBody>
      </p:sp>
      <p:sp>
        <p:nvSpPr>
          <p:cNvPr id="9" name="Rounded Rectangle 8">
            <a:extLst>
              <a:ext uri="{FF2B5EF4-FFF2-40B4-BE49-F238E27FC236}">
                <a16:creationId xmlns:a16="http://schemas.microsoft.com/office/drawing/2014/main" id="{0E545EDA-B64D-7549-A6DD-5EC66BC068E4}"/>
              </a:ext>
            </a:extLst>
          </p:cNvPr>
          <p:cNvSpPr/>
          <p:nvPr/>
        </p:nvSpPr>
        <p:spPr bwMode="auto">
          <a:xfrm>
            <a:off x="2512579" y="3893080"/>
            <a:ext cx="184171" cy="548634"/>
          </a:xfrm>
          <a:prstGeom prst="roundRect">
            <a:avLst/>
          </a:prstGeom>
          <a:solidFill>
            <a:schemeClr val="accent1">
              <a:lumMod val="60000"/>
              <a:lumOff val="4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a:lnSpc>
                <a:spcPct val="90000"/>
              </a:lnSpc>
            </a:pPr>
            <a:r>
              <a:rPr lang="en-US" sz="900">
                <a:solidFill>
                  <a:schemeClr val="bg1"/>
                </a:solidFill>
              </a:rPr>
              <a:t>1</a:t>
            </a:r>
            <a:endParaRPr lang="en-US" sz="500">
              <a:solidFill>
                <a:schemeClr val="bg1"/>
              </a:solidFill>
            </a:endParaRPr>
          </a:p>
        </p:txBody>
      </p:sp>
      <p:sp>
        <p:nvSpPr>
          <p:cNvPr id="10" name="Rounded Rectangle 9">
            <a:extLst>
              <a:ext uri="{FF2B5EF4-FFF2-40B4-BE49-F238E27FC236}">
                <a16:creationId xmlns:a16="http://schemas.microsoft.com/office/drawing/2014/main" id="{398CEC48-B2A8-FA49-AF93-FD522907E8C9}"/>
              </a:ext>
            </a:extLst>
          </p:cNvPr>
          <p:cNvSpPr/>
          <p:nvPr/>
        </p:nvSpPr>
        <p:spPr bwMode="auto">
          <a:xfrm>
            <a:off x="2696751" y="3893080"/>
            <a:ext cx="184171" cy="548634"/>
          </a:xfrm>
          <a:prstGeom prst="roundRect">
            <a:avLst/>
          </a:prstGeom>
          <a:solidFill>
            <a:schemeClr val="accent1">
              <a:lumMod val="60000"/>
              <a:lumOff val="4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a:lnSpc>
                <a:spcPct val="90000"/>
              </a:lnSpc>
            </a:pPr>
            <a:r>
              <a:rPr lang="en-US" sz="900">
                <a:solidFill>
                  <a:schemeClr val="bg1"/>
                </a:solidFill>
              </a:rPr>
              <a:t>2</a:t>
            </a:r>
            <a:endParaRPr lang="en-US" sz="500">
              <a:solidFill>
                <a:schemeClr val="bg1"/>
              </a:solidFill>
            </a:endParaRPr>
          </a:p>
        </p:txBody>
      </p:sp>
      <p:sp>
        <p:nvSpPr>
          <p:cNvPr id="11" name="Rounded Rectangle 10">
            <a:extLst>
              <a:ext uri="{FF2B5EF4-FFF2-40B4-BE49-F238E27FC236}">
                <a16:creationId xmlns:a16="http://schemas.microsoft.com/office/drawing/2014/main" id="{45CEE6F1-A065-A74C-AD3A-23641F37E42C}"/>
              </a:ext>
            </a:extLst>
          </p:cNvPr>
          <p:cNvSpPr/>
          <p:nvPr/>
        </p:nvSpPr>
        <p:spPr bwMode="auto">
          <a:xfrm>
            <a:off x="2879629" y="3893080"/>
            <a:ext cx="184171" cy="548634"/>
          </a:xfrm>
          <a:prstGeom prst="roundRect">
            <a:avLst/>
          </a:prstGeom>
          <a:solidFill>
            <a:schemeClr val="accent1">
              <a:lumMod val="60000"/>
              <a:lumOff val="4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a:lnSpc>
                <a:spcPct val="90000"/>
              </a:lnSpc>
            </a:pPr>
            <a:r>
              <a:rPr lang="en-US" sz="900">
                <a:solidFill>
                  <a:schemeClr val="bg1"/>
                </a:solidFill>
              </a:rPr>
              <a:t>3</a:t>
            </a:r>
            <a:endParaRPr lang="en-US" sz="500">
              <a:solidFill>
                <a:schemeClr val="bg1"/>
              </a:solidFill>
            </a:endParaRPr>
          </a:p>
        </p:txBody>
      </p:sp>
      <p:sp>
        <p:nvSpPr>
          <p:cNvPr id="12" name="Rounded Rectangle 11">
            <a:extLst>
              <a:ext uri="{FF2B5EF4-FFF2-40B4-BE49-F238E27FC236}">
                <a16:creationId xmlns:a16="http://schemas.microsoft.com/office/drawing/2014/main" id="{47D4FAF3-6CEF-FF48-B7D1-39F720BCDCE2}"/>
              </a:ext>
            </a:extLst>
          </p:cNvPr>
          <p:cNvSpPr/>
          <p:nvPr/>
        </p:nvSpPr>
        <p:spPr bwMode="auto">
          <a:xfrm>
            <a:off x="3063799" y="3893080"/>
            <a:ext cx="184171" cy="548634"/>
          </a:xfrm>
          <a:prstGeom prst="roundRect">
            <a:avLst/>
          </a:prstGeom>
          <a:solidFill>
            <a:schemeClr val="accent1">
              <a:lumMod val="60000"/>
              <a:lumOff val="4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a:lnSpc>
                <a:spcPct val="90000"/>
              </a:lnSpc>
            </a:pPr>
            <a:r>
              <a:rPr lang="en-US" sz="900">
                <a:solidFill>
                  <a:schemeClr val="bg1"/>
                </a:solidFill>
              </a:rPr>
              <a:t>4</a:t>
            </a:r>
            <a:endParaRPr lang="en-US" sz="500">
              <a:solidFill>
                <a:schemeClr val="bg1"/>
              </a:solidFill>
            </a:endParaRPr>
          </a:p>
        </p:txBody>
      </p:sp>
      <p:sp>
        <p:nvSpPr>
          <p:cNvPr id="13" name="Rounded Rectangle 12">
            <a:extLst>
              <a:ext uri="{FF2B5EF4-FFF2-40B4-BE49-F238E27FC236}">
                <a16:creationId xmlns:a16="http://schemas.microsoft.com/office/drawing/2014/main" id="{B097DCE8-F8B9-9C48-B603-A51CE4832B59}"/>
              </a:ext>
            </a:extLst>
          </p:cNvPr>
          <p:cNvSpPr/>
          <p:nvPr/>
        </p:nvSpPr>
        <p:spPr bwMode="auto">
          <a:xfrm>
            <a:off x="3236896" y="3893080"/>
            <a:ext cx="184171" cy="548634"/>
          </a:xfrm>
          <a:prstGeom prst="roundRect">
            <a:avLst/>
          </a:prstGeom>
          <a:solidFill>
            <a:schemeClr val="accent1">
              <a:lumMod val="60000"/>
              <a:lumOff val="4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a:lnSpc>
                <a:spcPct val="90000"/>
              </a:lnSpc>
            </a:pPr>
            <a:r>
              <a:rPr lang="en-US" sz="900">
                <a:solidFill>
                  <a:schemeClr val="bg1"/>
                </a:solidFill>
              </a:rPr>
              <a:t>5</a:t>
            </a:r>
            <a:endParaRPr lang="en-US" sz="500">
              <a:solidFill>
                <a:schemeClr val="bg1"/>
              </a:solidFill>
            </a:endParaRPr>
          </a:p>
        </p:txBody>
      </p:sp>
      <p:sp>
        <p:nvSpPr>
          <p:cNvPr id="14" name="AutoShape 4">
            <a:extLst>
              <a:ext uri="{FF2B5EF4-FFF2-40B4-BE49-F238E27FC236}">
                <a16:creationId xmlns:a16="http://schemas.microsoft.com/office/drawing/2014/main" id="{F0C7E708-D535-D342-9A1D-A1A8A8A9D327}"/>
              </a:ext>
            </a:extLst>
          </p:cNvPr>
          <p:cNvSpPr>
            <a:spLocks noChangeArrowheads="1"/>
          </p:cNvSpPr>
          <p:nvPr/>
        </p:nvSpPr>
        <p:spPr bwMode="auto">
          <a:xfrm>
            <a:off x="1678952" y="3673859"/>
            <a:ext cx="5650479" cy="1011359"/>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a:endParaRPr lang="en-US" sz="1000"/>
          </a:p>
        </p:txBody>
      </p:sp>
      <p:sp>
        <p:nvSpPr>
          <p:cNvPr id="15" name="TextBox 14">
            <a:extLst>
              <a:ext uri="{FF2B5EF4-FFF2-40B4-BE49-F238E27FC236}">
                <a16:creationId xmlns:a16="http://schemas.microsoft.com/office/drawing/2014/main" id="{8EB7503D-9CF1-704B-A325-AF092CAE23FE}"/>
              </a:ext>
            </a:extLst>
          </p:cNvPr>
          <p:cNvSpPr txBox="1"/>
          <p:nvPr/>
        </p:nvSpPr>
        <p:spPr>
          <a:xfrm>
            <a:off x="2279755" y="4408218"/>
            <a:ext cx="627095" cy="248209"/>
          </a:xfrm>
          <a:prstGeom prst="rect">
            <a:avLst/>
          </a:prstGeom>
          <a:noFill/>
        </p:spPr>
        <p:txBody>
          <a:bodyPr wrap="none" rtlCol="0">
            <a:spAutoFit/>
          </a:bodyPr>
          <a:lstStyle/>
          <a:p>
            <a:r>
              <a:rPr lang="en-US" sz="1013">
                <a:solidFill>
                  <a:schemeClr val="accent1">
                    <a:lumMod val="25000"/>
                  </a:schemeClr>
                </a:solidFill>
              </a:rPr>
              <a:t>Topic A</a:t>
            </a:r>
          </a:p>
        </p:txBody>
      </p:sp>
      <p:pic>
        <p:nvPicPr>
          <p:cNvPr id="16" name="Picture 15">
            <a:extLst>
              <a:ext uri="{FF2B5EF4-FFF2-40B4-BE49-F238E27FC236}">
                <a16:creationId xmlns:a16="http://schemas.microsoft.com/office/drawing/2014/main" id="{B65621C4-1644-A549-B97E-9B8CF24658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82911" y="3677832"/>
            <a:ext cx="392264" cy="518041"/>
          </a:xfrm>
          <a:prstGeom prst="rect">
            <a:avLst/>
          </a:prstGeom>
        </p:spPr>
      </p:pic>
      <p:sp>
        <p:nvSpPr>
          <p:cNvPr id="17" name="Rounded Rectangle 16">
            <a:extLst>
              <a:ext uri="{FF2B5EF4-FFF2-40B4-BE49-F238E27FC236}">
                <a16:creationId xmlns:a16="http://schemas.microsoft.com/office/drawing/2014/main" id="{0226945B-60DC-3A4C-8C4F-3EC503534C1E}"/>
              </a:ext>
            </a:extLst>
          </p:cNvPr>
          <p:cNvSpPr/>
          <p:nvPr/>
        </p:nvSpPr>
        <p:spPr bwMode="auto">
          <a:xfrm>
            <a:off x="5173010" y="3893080"/>
            <a:ext cx="184171" cy="548634"/>
          </a:xfrm>
          <a:prstGeom prst="roundRect">
            <a:avLst/>
          </a:prstGeom>
          <a:solidFill>
            <a:schemeClr val="accent1">
              <a:lumMod val="60000"/>
              <a:lumOff val="4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a:lnSpc>
                <a:spcPct val="90000"/>
              </a:lnSpc>
            </a:pPr>
            <a:r>
              <a:rPr lang="en-US" sz="900">
                <a:solidFill>
                  <a:schemeClr val="bg1"/>
                </a:solidFill>
              </a:rPr>
              <a:t>0</a:t>
            </a:r>
            <a:endParaRPr lang="en-US" sz="500">
              <a:solidFill>
                <a:schemeClr val="bg1"/>
              </a:solidFill>
            </a:endParaRPr>
          </a:p>
        </p:txBody>
      </p:sp>
      <p:sp>
        <p:nvSpPr>
          <p:cNvPr id="18" name="Rounded Rectangle 17">
            <a:extLst>
              <a:ext uri="{FF2B5EF4-FFF2-40B4-BE49-F238E27FC236}">
                <a16:creationId xmlns:a16="http://schemas.microsoft.com/office/drawing/2014/main" id="{47FA6E30-ED6E-B044-83B6-BAE8652AC8BC}"/>
              </a:ext>
            </a:extLst>
          </p:cNvPr>
          <p:cNvSpPr/>
          <p:nvPr/>
        </p:nvSpPr>
        <p:spPr bwMode="auto">
          <a:xfrm>
            <a:off x="5355887" y="3893080"/>
            <a:ext cx="184171" cy="548634"/>
          </a:xfrm>
          <a:prstGeom prst="roundRect">
            <a:avLst/>
          </a:prstGeom>
          <a:solidFill>
            <a:schemeClr val="accent1">
              <a:lumMod val="60000"/>
              <a:lumOff val="4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a:lnSpc>
                <a:spcPct val="90000"/>
              </a:lnSpc>
            </a:pPr>
            <a:r>
              <a:rPr lang="en-US" sz="900">
                <a:solidFill>
                  <a:schemeClr val="bg1"/>
                </a:solidFill>
              </a:rPr>
              <a:t>1</a:t>
            </a:r>
            <a:endParaRPr lang="en-US" sz="500">
              <a:solidFill>
                <a:schemeClr val="bg1"/>
              </a:solidFill>
            </a:endParaRPr>
          </a:p>
        </p:txBody>
      </p:sp>
      <p:sp>
        <p:nvSpPr>
          <p:cNvPr id="19" name="Rounded Rectangle 18">
            <a:extLst>
              <a:ext uri="{FF2B5EF4-FFF2-40B4-BE49-F238E27FC236}">
                <a16:creationId xmlns:a16="http://schemas.microsoft.com/office/drawing/2014/main" id="{FA441ECD-7206-E841-8514-3270CD12956E}"/>
              </a:ext>
            </a:extLst>
          </p:cNvPr>
          <p:cNvSpPr/>
          <p:nvPr/>
        </p:nvSpPr>
        <p:spPr bwMode="auto">
          <a:xfrm>
            <a:off x="5540059" y="3893080"/>
            <a:ext cx="184171" cy="548634"/>
          </a:xfrm>
          <a:prstGeom prst="roundRect">
            <a:avLst/>
          </a:prstGeom>
          <a:solidFill>
            <a:schemeClr val="accent1">
              <a:lumMod val="60000"/>
              <a:lumOff val="4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a:lnSpc>
                <a:spcPct val="90000"/>
              </a:lnSpc>
            </a:pPr>
            <a:r>
              <a:rPr lang="en-US" sz="900">
                <a:solidFill>
                  <a:schemeClr val="bg1"/>
                </a:solidFill>
              </a:rPr>
              <a:t>2</a:t>
            </a:r>
            <a:endParaRPr lang="en-US" sz="500">
              <a:solidFill>
                <a:schemeClr val="bg1"/>
              </a:solidFill>
            </a:endParaRPr>
          </a:p>
        </p:txBody>
      </p:sp>
      <p:sp>
        <p:nvSpPr>
          <p:cNvPr id="20" name="Rounded Rectangle 19">
            <a:extLst>
              <a:ext uri="{FF2B5EF4-FFF2-40B4-BE49-F238E27FC236}">
                <a16:creationId xmlns:a16="http://schemas.microsoft.com/office/drawing/2014/main" id="{9E28F535-D35C-DA4C-BE22-CEA586323D1F}"/>
              </a:ext>
            </a:extLst>
          </p:cNvPr>
          <p:cNvSpPr/>
          <p:nvPr/>
        </p:nvSpPr>
        <p:spPr bwMode="auto">
          <a:xfrm>
            <a:off x="5722937" y="3893080"/>
            <a:ext cx="184171" cy="548634"/>
          </a:xfrm>
          <a:prstGeom prst="roundRect">
            <a:avLst/>
          </a:prstGeom>
          <a:solidFill>
            <a:schemeClr val="accent1">
              <a:lumMod val="60000"/>
              <a:lumOff val="4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a:lnSpc>
                <a:spcPct val="90000"/>
              </a:lnSpc>
            </a:pPr>
            <a:r>
              <a:rPr lang="en-US" sz="900">
                <a:solidFill>
                  <a:schemeClr val="bg1"/>
                </a:solidFill>
              </a:rPr>
              <a:t>3</a:t>
            </a:r>
            <a:endParaRPr lang="en-US" sz="500">
              <a:solidFill>
                <a:schemeClr val="bg1"/>
              </a:solidFill>
            </a:endParaRPr>
          </a:p>
        </p:txBody>
      </p:sp>
      <p:sp>
        <p:nvSpPr>
          <p:cNvPr id="21" name="Rounded Rectangle 20">
            <a:extLst>
              <a:ext uri="{FF2B5EF4-FFF2-40B4-BE49-F238E27FC236}">
                <a16:creationId xmlns:a16="http://schemas.microsoft.com/office/drawing/2014/main" id="{0D4ECC49-8BA0-A741-9A28-C703EBFBDD1B}"/>
              </a:ext>
            </a:extLst>
          </p:cNvPr>
          <p:cNvSpPr/>
          <p:nvPr/>
        </p:nvSpPr>
        <p:spPr bwMode="auto">
          <a:xfrm>
            <a:off x="5907107" y="3893080"/>
            <a:ext cx="184171" cy="548634"/>
          </a:xfrm>
          <a:prstGeom prst="roundRect">
            <a:avLst/>
          </a:prstGeom>
          <a:solidFill>
            <a:schemeClr val="accent1">
              <a:lumMod val="60000"/>
              <a:lumOff val="4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a:lnSpc>
                <a:spcPct val="90000"/>
              </a:lnSpc>
            </a:pPr>
            <a:r>
              <a:rPr lang="en-US" sz="900" dirty="0">
                <a:solidFill>
                  <a:schemeClr val="bg1"/>
                </a:solidFill>
              </a:rPr>
              <a:t>4</a:t>
            </a:r>
            <a:endParaRPr lang="en-US" sz="500" dirty="0">
              <a:solidFill>
                <a:schemeClr val="bg1"/>
              </a:solidFill>
            </a:endParaRPr>
          </a:p>
        </p:txBody>
      </p:sp>
      <p:sp>
        <p:nvSpPr>
          <p:cNvPr id="23" name="TextBox 22">
            <a:extLst>
              <a:ext uri="{FF2B5EF4-FFF2-40B4-BE49-F238E27FC236}">
                <a16:creationId xmlns:a16="http://schemas.microsoft.com/office/drawing/2014/main" id="{12826ED7-971A-0542-8F03-CFC79AD3A7D9}"/>
              </a:ext>
            </a:extLst>
          </p:cNvPr>
          <p:cNvSpPr txBox="1"/>
          <p:nvPr/>
        </p:nvSpPr>
        <p:spPr>
          <a:xfrm>
            <a:off x="5123062" y="4408218"/>
            <a:ext cx="627095" cy="248209"/>
          </a:xfrm>
          <a:prstGeom prst="rect">
            <a:avLst/>
          </a:prstGeom>
          <a:noFill/>
        </p:spPr>
        <p:txBody>
          <a:bodyPr wrap="none" rtlCol="0">
            <a:spAutoFit/>
          </a:bodyPr>
          <a:lstStyle/>
          <a:p>
            <a:r>
              <a:rPr lang="en-US" sz="1013">
                <a:solidFill>
                  <a:schemeClr val="accent1">
                    <a:lumMod val="25000"/>
                  </a:schemeClr>
                </a:solidFill>
              </a:rPr>
              <a:t>Topic B</a:t>
            </a:r>
          </a:p>
        </p:txBody>
      </p:sp>
      <p:sp>
        <p:nvSpPr>
          <p:cNvPr id="24" name="Round Diagonal Corner Rectangle 23">
            <a:extLst>
              <a:ext uri="{FF2B5EF4-FFF2-40B4-BE49-F238E27FC236}">
                <a16:creationId xmlns:a16="http://schemas.microsoft.com/office/drawing/2014/main" id="{B51515A3-DE86-0C41-94F2-272E7EFBEF47}"/>
              </a:ext>
            </a:extLst>
          </p:cNvPr>
          <p:cNvSpPr/>
          <p:nvPr/>
        </p:nvSpPr>
        <p:spPr>
          <a:xfrm>
            <a:off x="1937028" y="1774117"/>
            <a:ext cx="1294975" cy="348354"/>
          </a:xfrm>
          <a:prstGeom prst="round2Diag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685783"/>
            <a:r>
              <a:rPr lang="en-US" sz="900">
                <a:solidFill>
                  <a:prstClr val="white"/>
                </a:solidFill>
                <a:latin typeface="Arial"/>
              </a:rPr>
              <a:t>Source Connector A</a:t>
            </a:r>
          </a:p>
        </p:txBody>
      </p:sp>
      <p:sp>
        <p:nvSpPr>
          <p:cNvPr id="25" name="Round Diagonal Corner Rectangle 24">
            <a:extLst>
              <a:ext uri="{FF2B5EF4-FFF2-40B4-BE49-F238E27FC236}">
                <a16:creationId xmlns:a16="http://schemas.microsoft.com/office/drawing/2014/main" id="{B7220F01-37B9-F24E-8F9A-DFED4A922D96}"/>
              </a:ext>
            </a:extLst>
          </p:cNvPr>
          <p:cNvSpPr/>
          <p:nvPr/>
        </p:nvSpPr>
        <p:spPr>
          <a:xfrm>
            <a:off x="5907106" y="1746871"/>
            <a:ext cx="1052946" cy="348354"/>
          </a:xfrm>
          <a:prstGeom prst="round2DiagRect">
            <a:avLst/>
          </a:prstGeom>
          <a:solidFill>
            <a:srgbClr val="8DBB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685783"/>
            <a:r>
              <a:rPr lang="en-US" sz="1000">
                <a:solidFill>
                  <a:prstClr val="white"/>
                </a:solidFill>
                <a:latin typeface="Arial"/>
              </a:rPr>
              <a:t>Source Connector B</a:t>
            </a:r>
          </a:p>
        </p:txBody>
      </p:sp>
      <p:sp>
        <p:nvSpPr>
          <p:cNvPr id="26" name="Rectangle 25">
            <a:extLst>
              <a:ext uri="{FF2B5EF4-FFF2-40B4-BE49-F238E27FC236}">
                <a16:creationId xmlns:a16="http://schemas.microsoft.com/office/drawing/2014/main" id="{8F893688-1F5E-D640-BAB4-50A53CA9A816}"/>
              </a:ext>
            </a:extLst>
          </p:cNvPr>
          <p:cNvSpPr/>
          <p:nvPr/>
        </p:nvSpPr>
        <p:spPr>
          <a:xfrm>
            <a:off x="202092" y="1742144"/>
            <a:ext cx="914400" cy="914400"/>
          </a:xfrm>
          <a:prstGeom prst="rect">
            <a:avLst/>
          </a:prstGeom>
          <a:noFill/>
          <a:ln w="127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a:r>
              <a:rPr lang="en-US" sz="1000">
                <a:solidFill>
                  <a:srgbClr val="0000FF"/>
                </a:solidFill>
                <a:latin typeface="Arial"/>
              </a:rPr>
              <a:t>External System</a:t>
            </a:r>
          </a:p>
          <a:p>
            <a:pPr algn="ctr" defTabSz="685783"/>
            <a:r>
              <a:rPr lang="en-US" sz="1000">
                <a:solidFill>
                  <a:srgbClr val="0000FF"/>
                </a:solidFill>
                <a:latin typeface="Arial"/>
              </a:rPr>
              <a:t>Source</a:t>
            </a:r>
          </a:p>
        </p:txBody>
      </p:sp>
      <p:sp>
        <p:nvSpPr>
          <p:cNvPr id="27" name="Rectangle 26">
            <a:extLst>
              <a:ext uri="{FF2B5EF4-FFF2-40B4-BE49-F238E27FC236}">
                <a16:creationId xmlns:a16="http://schemas.microsoft.com/office/drawing/2014/main" id="{B9BE430E-8085-1240-9E25-26A44B6ACCDF}"/>
              </a:ext>
            </a:extLst>
          </p:cNvPr>
          <p:cNvSpPr/>
          <p:nvPr/>
        </p:nvSpPr>
        <p:spPr>
          <a:xfrm>
            <a:off x="7951166" y="1689644"/>
            <a:ext cx="914400" cy="914400"/>
          </a:xfrm>
          <a:prstGeom prst="rect">
            <a:avLst/>
          </a:prstGeom>
          <a:noFill/>
          <a:ln w="127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a:r>
              <a:rPr lang="en-US" sz="1000">
                <a:solidFill>
                  <a:srgbClr val="0000FF"/>
                </a:solidFill>
                <a:latin typeface="Arial"/>
              </a:rPr>
              <a:t>External System</a:t>
            </a:r>
          </a:p>
          <a:p>
            <a:pPr algn="ctr" defTabSz="685783"/>
            <a:r>
              <a:rPr lang="en-US" sz="1000">
                <a:solidFill>
                  <a:srgbClr val="0000FF"/>
                </a:solidFill>
                <a:latin typeface="Arial"/>
              </a:rPr>
              <a:t>Target</a:t>
            </a:r>
          </a:p>
        </p:txBody>
      </p:sp>
      <p:sp>
        <p:nvSpPr>
          <p:cNvPr id="28" name="Round Diagonal Corner Rectangle 27">
            <a:extLst>
              <a:ext uri="{FF2B5EF4-FFF2-40B4-BE49-F238E27FC236}">
                <a16:creationId xmlns:a16="http://schemas.microsoft.com/office/drawing/2014/main" id="{B95D470F-384C-804F-A0CC-5C11B0855FD5}"/>
              </a:ext>
            </a:extLst>
          </p:cNvPr>
          <p:cNvSpPr/>
          <p:nvPr/>
        </p:nvSpPr>
        <p:spPr>
          <a:xfrm>
            <a:off x="3963770" y="1850990"/>
            <a:ext cx="1159292" cy="348354"/>
          </a:xfrm>
          <a:prstGeom prst="round2Diag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685783"/>
            <a:r>
              <a:rPr lang="en-US" sz="900">
                <a:solidFill>
                  <a:prstClr val="white"/>
                </a:solidFill>
                <a:latin typeface="Arial"/>
              </a:rPr>
              <a:t>Sink Connector A</a:t>
            </a:r>
          </a:p>
        </p:txBody>
      </p:sp>
      <p:sp>
        <p:nvSpPr>
          <p:cNvPr id="29" name="Round Diagonal Corner Rectangle 28">
            <a:extLst>
              <a:ext uri="{FF2B5EF4-FFF2-40B4-BE49-F238E27FC236}">
                <a16:creationId xmlns:a16="http://schemas.microsoft.com/office/drawing/2014/main" id="{4CECCAF3-5D86-774A-91C3-3412969601B2}"/>
              </a:ext>
            </a:extLst>
          </p:cNvPr>
          <p:cNvSpPr/>
          <p:nvPr/>
        </p:nvSpPr>
        <p:spPr>
          <a:xfrm>
            <a:off x="1956044" y="2672676"/>
            <a:ext cx="1247588" cy="348354"/>
          </a:xfrm>
          <a:prstGeom prst="round2DiagRect">
            <a:avLst/>
          </a:prstGeom>
          <a:solidFill>
            <a:srgbClr val="8DBB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685783"/>
            <a:r>
              <a:rPr lang="en-US" sz="1000">
                <a:solidFill>
                  <a:prstClr val="white"/>
                </a:solidFill>
                <a:latin typeface="Arial"/>
              </a:rPr>
              <a:t>Sink Connector B</a:t>
            </a:r>
          </a:p>
        </p:txBody>
      </p:sp>
      <p:sp>
        <p:nvSpPr>
          <p:cNvPr id="30" name="Rectangle 29">
            <a:extLst>
              <a:ext uri="{FF2B5EF4-FFF2-40B4-BE49-F238E27FC236}">
                <a16:creationId xmlns:a16="http://schemas.microsoft.com/office/drawing/2014/main" id="{893E5B09-726D-184E-BF24-C58146F5DDAA}"/>
              </a:ext>
            </a:extLst>
          </p:cNvPr>
          <p:cNvSpPr/>
          <p:nvPr/>
        </p:nvSpPr>
        <p:spPr>
          <a:xfrm>
            <a:off x="342274" y="2452256"/>
            <a:ext cx="694334" cy="30720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685783"/>
            <a:endParaRPr lang="en-US" sz="1000">
              <a:solidFill>
                <a:prstClr val="white"/>
              </a:solidFill>
              <a:latin typeface="Arial"/>
            </a:endParaRPr>
          </a:p>
        </p:txBody>
      </p:sp>
      <p:sp>
        <p:nvSpPr>
          <p:cNvPr id="31" name="Rectangle 30">
            <a:extLst>
              <a:ext uri="{FF2B5EF4-FFF2-40B4-BE49-F238E27FC236}">
                <a16:creationId xmlns:a16="http://schemas.microsoft.com/office/drawing/2014/main" id="{E7128FD0-90AD-634D-8CB1-F033C575C32F}"/>
              </a:ext>
            </a:extLst>
          </p:cNvPr>
          <p:cNvSpPr/>
          <p:nvPr/>
        </p:nvSpPr>
        <p:spPr>
          <a:xfrm>
            <a:off x="8061199" y="1639231"/>
            <a:ext cx="694334" cy="1348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685783"/>
            <a:endParaRPr lang="en-US" sz="1000">
              <a:solidFill>
                <a:prstClr val="white"/>
              </a:solidFill>
              <a:latin typeface="Arial"/>
            </a:endParaRPr>
          </a:p>
        </p:txBody>
      </p:sp>
      <p:cxnSp>
        <p:nvCxnSpPr>
          <p:cNvPr id="33" name="Elbow Connector 32">
            <a:extLst>
              <a:ext uri="{FF2B5EF4-FFF2-40B4-BE49-F238E27FC236}">
                <a16:creationId xmlns:a16="http://schemas.microsoft.com/office/drawing/2014/main" id="{019E5A32-21E0-3346-87C1-73EDC6D53CFA}"/>
              </a:ext>
            </a:extLst>
          </p:cNvPr>
          <p:cNvCxnSpPr>
            <a:cxnSpLocks/>
            <a:stCxn id="30" idx="2"/>
            <a:endCxn id="45" idx="2"/>
          </p:cNvCxnSpPr>
          <p:nvPr/>
        </p:nvCxnSpPr>
        <p:spPr>
          <a:xfrm rot="5400000" flipH="1" flipV="1">
            <a:off x="1141059" y="1963489"/>
            <a:ext cx="344352" cy="1247588"/>
          </a:xfrm>
          <a:prstGeom prst="bentConnector4">
            <a:avLst>
              <a:gd name="adj1" fmla="val -66386"/>
              <a:gd name="adj2" fmla="val 63913"/>
            </a:avLst>
          </a:prstGeom>
          <a:ln w="12700">
            <a:solidFill>
              <a:srgbClr val="0000FF"/>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9" name="Elbow Connector 38">
            <a:extLst>
              <a:ext uri="{FF2B5EF4-FFF2-40B4-BE49-F238E27FC236}">
                <a16:creationId xmlns:a16="http://schemas.microsoft.com/office/drawing/2014/main" id="{5E4A5FB0-E2B9-D643-AFA8-E867A671C940}"/>
              </a:ext>
            </a:extLst>
          </p:cNvPr>
          <p:cNvCxnSpPr>
            <a:cxnSpLocks/>
            <a:stCxn id="46" idx="0"/>
            <a:endCxn id="31" idx="0"/>
          </p:cNvCxnSpPr>
          <p:nvPr/>
        </p:nvCxnSpPr>
        <p:spPr>
          <a:xfrm flipV="1">
            <a:off x="6960053" y="1639230"/>
            <a:ext cx="1448314" cy="817314"/>
          </a:xfrm>
          <a:prstGeom prst="bentConnector4">
            <a:avLst>
              <a:gd name="adj1" fmla="val 38015"/>
              <a:gd name="adj2" fmla="val 127970"/>
            </a:avLst>
          </a:prstGeom>
          <a:ln w="12700">
            <a:solidFill>
              <a:srgbClr val="0000FF"/>
            </a:solidFill>
            <a:tailEnd type="triangle"/>
          </a:ln>
          <a:effectLst/>
        </p:spPr>
        <p:style>
          <a:lnRef idx="2">
            <a:schemeClr val="accent1"/>
          </a:lnRef>
          <a:fillRef idx="0">
            <a:schemeClr val="accent1"/>
          </a:fillRef>
          <a:effectRef idx="1">
            <a:schemeClr val="accent1"/>
          </a:effectRef>
          <a:fontRef idx="minor">
            <a:schemeClr val="tx1"/>
          </a:fontRef>
        </p:style>
      </p:cxnSp>
      <p:sp>
        <p:nvSpPr>
          <p:cNvPr id="45" name="Round Diagonal Corner Rectangle 44">
            <a:extLst>
              <a:ext uri="{FF2B5EF4-FFF2-40B4-BE49-F238E27FC236}">
                <a16:creationId xmlns:a16="http://schemas.microsoft.com/office/drawing/2014/main" id="{55DD09EA-2BE1-9644-BD84-2253DB7F1FC3}"/>
              </a:ext>
            </a:extLst>
          </p:cNvPr>
          <p:cNvSpPr/>
          <p:nvPr/>
        </p:nvSpPr>
        <p:spPr>
          <a:xfrm>
            <a:off x="1937029" y="2240930"/>
            <a:ext cx="1270358" cy="348354"/>
          </a:xfrm>
          <a:prstGeom prst="round2Diag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685783"/>
            <a:r>
              <a:rPr lang="en-US" sz="900">
                <a:solidFill>
                  <a:prstClr val="white"/>
                </a:solidFill>
                <a:latin typeface="Arial"/>
              </a:rPr>
              <a:t>Task for A</a:t>
            </a:r>
          </a:p>
        </p:txBody>
      </p:sp>
      <p:sp>
        <p:nvSpPr>
          <p:cNvPr id="46" name="Round Diagonal Corner Rectangle 45">
            <a:extLst>
              <a:ext uri="{FF2B5EF4-FFF2-40B4-BE49-F238E27FC236}">
                <a16:creationId xmlns:a16="http://schemas.microsoft.com/office/drawing/2014/main" id="{55EA3E91-B17B-B142-81E7-E1A66CE57F14}"/>
              </a:ext>
            </a:extLst>
          </p:cNvPr>
          <p:cNvSpPr/>
          <p:nvPr/>
        </p:nvSpPr>
        <p:spPr>
          <a:xfrm>
            <a:off x="5907106" y="2282367"/>
            <a:ext cx="1052946" cy="348354"/>
          </a:xfrm>
          <a:prstGeom prst="round2Diag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685783"/>
            <a:r>
              <a:rPr lang="en-US" sz="900">
                <a:solidFill>
                  <a:prstClr val="white"/>
                </a:solidFill>
                <a:latin typeface="Arial"/>
              </a:rPr>
              <a:t>Task for A</a:t>
            </a:r>
          </a:p>
        </p:txBody>
      </p:sp>
      <p:sp>
        <p:nvSpPr>
          <p:cNvPr id="47" name="Round Diagonal Corner Rectangle 46">
            <a:extLst>
              <a:ext uri="{FF2B5EF4-FFF2-40B4-BE49-F238E27FC236}">
                <a16:creationId xmlns:a16="http://schemas.microsoft.com/office/drawing/2014/main" id="{72019652-3F39-6944-830F-1B0F37042AEA}"/>
              </a:ext>
            </a:extLst>
          </p:cNvPr>
          <p:cNvSpPr/>
          <p:nvPr/>
        </p:nvSpPr>
        <p:spPr>
          <a:xfrm>
            <a:off x="3939152" y="2360213"/>
            <a:ext cx="1183909" cy="348354"/>
          </a:xfrm>
          <a:prstGeom prst="round2DiagRect">
            <a:avLst/>
          </a:prstGeom>
          <a:solidFill>
            <a:srgbClr val="8DBB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685783"/>
            <a:r>
              <a:rPr lang="en-US" sz="1000">
                <a:solidFill>
                  <a:prstClr val="white"/>
                </a:solidFill>
                <a:latin typeface="Arial"/>
              </a:rPr>
              <a:t>Task for  B</a:t>
            </a:r>
          </a:p>
        </p:txBody>
      </p:sp>
      <p:cxnSp>
        <p:nvCxnSpPr>
          <p:cNvPr id="51" name="Elbow Connector 50">
            <a:extLst>
              <a:ext uri="{FF2B5EF4-FFF2-40B4-BE49-F238E27FC236}">
                <a16:creationId xmlns:a16="http://schemas.microsoft.com/office/drawing/2014/main" id="{A54C384C-4369-1441-8E6C-C30CCAEF9E5F}"/>
              </a:ext>
            </a:extLst>
          </p:cNvPr>
          <p:cNvCxnSpPr>
            <a:cxnSpLocks/>
            <a:stCxn id="45" idx="0"/>
            <a:endCxn id="13" idx="0"/>
          </p:cNvCxnSpPr>
          <p:nvPr/>
        </p:nvCxnSpPr>
        <p:spPr>
          <a:xfrm>
            <a:off x="3207387" y="2415107"/>
            <a:ext cx="121595" cy="1477973"/>
          </a:xfrm>
          <a:prstGeom prst="bentConnector2">
            <a:avLst/>
          </a:prstGeom>
          <a:ln w="12700">
            <a:solidFill>
              <a:srgbClr val="0000FF"/>
            </a:solidFill>
            <a:prstDash val="sysDash"/>
            <a:tailEnd type="triangle"/>
          </a:ln>
          <a:effectLst/>
        </p:spPr>
        <p:style>
          <a:lnRef idx="2">
            <a:schemeClr val="accent1"/>
          </a:lnRef>
          <a:fillRef idx="0">
            <a:schemeClr val="accent1"/>
          </a:fillRef>
          <a:effectRef idx="1">
            <a:schemeClr val="accent1"/>
          </a:effectRef>
          <a:fontRef idx="minor">
            <a:schemeClr val="tx1"/>
          </a:fontRef>
        </p:style>
      </p:cxnSp>
      <p:cxnSp>
        <p:nvCxnSpPr>
          <p:cNvPr id="60" name="Elbow Connector 59">
            <a:extLst>
              <a:ext uri="{FF2B5EF4-FFF2-40B4-BE49-F238E27FC236}">
                <a16:creationId xmlns:a16="http://schemas.microsoft.com/office/drawing/2014/main" id="{4BC3C5B0-BCF5-E241-AB02-C9399274EFDA}"/>
              </a:ext>
            </a:extLst>
          </p:cNvPr>
          <p:cNvCxnSpPr>
            <a:cxnSpLocks/>
            <a:endCxn id="46" idx="2"/>
          </p:cNvCxnSpPr>
          <p:nvPr/>
        </p:nvCxnSpPr>
        <p:spPr>
          <a:xfrm rot="5400000" flipH="1" flipV="1">
            <a:off x="5135839" y="2768677"/>
            <a:ext cx="1083398" cy="459135"/>
          </a:xfrm>
          <a:prstGeom prst="bentConnector2">
            <a:avLst/>
          </a:prstGeom>
          <a:ln w="12700">
            <a:solidFill>
              <a:srgbClr val="0000FF"/>
            </a:solidFill>
            <a:prstDash val="sysDash"/>
            <a:tailEnd type="triangle"/>
          </a:ln>
          <a:effectLst/>
        </p:spPr>
        <p:style>
          <a:lnRef idx="2">
            <a:schemeClr val="accent1"/>
          </a:lnRef>
          <a:fillRef idx="0">
            <a:schemeClr val="accent1"/>
          </a:fillRef>
          <a:effectRef idx="1">
            <a:schemeClr val="accent1"/>
          </a:effectRef>
          <a:fontRef idx="minor">
            <a:schemeClr val="tx1"/>
          </a:fontRef>
        </p:style>
      </p:cxnSp>
      <p:cxnSp>
        <p:nvCxnSpPr>
          <p:cNvPr id="65" name="Elbow Connector 64">
            <a:extLst>
              <a:ext uri="{FF2B5EF4-FFF2-40B4-BE49-F238E27FC236}">
                <a16:creationId xmlns:a16="http://schemas.microsoft.com/office/drawing/2014/main" id="{C3875BA9-CB69-6447-B6A7-E2AC90DD0A50}"/>
              </a:ext>
            </a:extLst>
          </p:cNvPr>
          <p:cNvCxnSpPr>
            <a:cxnSpLocks/>
            <a:stCxn id="12" idx="0"/>
          </p:cNvCxnSpPr>
          <p:nvPr/>
        </p:nvCxnSpPr>
        <p:spPr>
          <a:xfrm rot="5400000" flipH="1" flipV="1">
            <a:off x="4137228" y="2558602"/>
            <a:ext cx="353137" cy="2315823"/>
          </a:xfrm>
          <a:prstGeom prst="bentConnector2">
            <a:avLst/>
          </a:prstGeom>
          <a:ln w="12700">
            <a:solidFill>
              <a:srgbClr val="0000FF"/>
            </a:solidFill>
            <a:prstDash val="sysDash"/>
            <a:tailEnd type="non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681240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4AC918-9C9F-3748-95FB-8CF19F0B56DB}"/>
              </a:ext>
            </a:extLst>
          </p:cNvPr>
          <p:cNvSpPr>
            <a:spLocks noGrp="1"/>
          </p:cNvSpPr>
          <p:nvPr>
            <p:ph type="title"/>
          </p:nvPr>
        </p:nvSpPr>
        <p:spPr/>
        <p:txBody>
          <a:bodyPr/>
          <a:lstStyle/>
          <a:p>
            <a:r>
              <a:rPr lang="en-US"/>
              <a:t>Mirror Maker 2.0</a:t>
            </a:r>
          </a:p>
        </p:txBody>
      </p:sp>
      <p:sp>
        <p:nvSpPr>
          <p:cNvPr id="4" name="Slide Number Placeholder 3">
            <a:extLst>
              <a:ext uri="{FF2B5EF4-FFF2-40B4-BE49-F238E27FC236}">
                <a16:creationId xmlns:a16="http://schemas.microsoft.com/office/drawing/2014/main" id="{79E0D2FF-FA8F-5C41-A2E5-39FB0CDCEF9D}"/>
              </a:ext>
            </a:extLst>
          </p:cNvPr>
          <p:cNvSpPr>
            <a:spLocks noGrp="1"/>
          </p:cNvSpPr>
          <p:nvPr>
            <p:ph type="sldNum" sz="quarter" idx="10"/>
          </p:nvPr>
        </p:nvSpPr>
        <p:spPr/>
        <p:txBody>
          <a:bodyPr/>
          <a:lstStyle/>
          <a:p>
            <a:fld id="{2F63A97E-D605-DC42-8452-C14CD1FA87FA}" type="slidenum">
              <a:rPr lang="en-US" smtClean="0">
                <a:solidFill>
                  <a:srgbClr val="5AAAFA"/>
                </a:solidFill>
              </a:rPr>
              <a:pPr/>
              <a:t>3</a:t>
            </a:fld>
            <a:endParaRPr lang="en-US">
              <a:solidFill>
                <a:srgbClr val="5AAAFA"/>
              </a:solidFill>
            </a:endParaRPr>
          </a:p>
        </p:txBody>
      </p:sp>
      <p:sp>
        <p:nvSpPr>
          <p:cNvPr id="5" name="Rectangle 4">
            <a:extLst>
              <a:ext uri="{FF2B5EF4-FFF2-40B4-BE49-F238E27FC236}">
                <a16:creationId xmlns:a16="http://schemas.microsoft.com/office/drawing/2014/main" id="{1CC4E410-750F-D640-8ED8-CF6EC0C82F0A}"/>
              </a:ext>
            </a:extLst>
          </p:cNvPr>
          <p:cNvSpPr/>
          <p:nvPr/>
        </p:nvSpPr>
        <p:spPr>
          <a:xfrm>
            <a:off x="3442777" y="1783213"/>
            <a:ext cx="1136158" cy="336180"/>
          </a:xfrm>
          <a:prstGeom prst="rect">
            <a:avLst/>
          </a:prstGeom>
          <a:solidFill>
            <a:srgbClr val="FCEB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pPr>
            <a:r>
              <a:rPr lang="en-US" sz="900" b="1">
                <a:solidFill>
                  <a:srgbClr val="325C80">
                    <a:lumMod val="50000"/>
                  </a:srgbClr>
                </a:solidFill>
                <a:latin typeface="Arial"/>
              </a:rPr>
              <a:t>Mirror Source Connector</a:t>
            </a:r>
          </a:p>
        </p:txBody>
      </p:sp>
      <p:sp>
        <p:nvSpPr>
          <p:cNvPr id="6" name="AutoShape 4">
            <a:extLst>
              <a:ext uri="{FF2B5EF4-FFF2-40B4-BE49-F238E27FC236}">
                <a16:creationId xmlns:a16="http://schemas.microsoft.com/office/drawing/2014/main" id="{16FBC290-4FAE-AD41-A20D-A8499A2E12AC}"/>
              </a:ext>
            </a:extLst>
          </p:cNvPr>
          <p:cNvSpPr>
            <a:spLocks noChangeArrowheads="1"/>
          </p:cNvSpPr>
          <p:nvPr/>
        </p:nvSpPr>
        <p:spPr bwMode="auto">
          <a:xfrm>
            <a:off x="3418546" y="1559859"/>
            <a:ext cx="2807441" cy="2985247"/>
          </a:xfrm>
          <a:prstGeom prst="roundRect">
            <a:avLst>
              <a:gd name="adj" fmla="val 7117"/>
            </a:avLst>
          </a:prstGeom>
          <a:noFill/>
          <a:ln w="12700">
            <a:solidFill>
              <a:srgbClr val="5596E6">
                <a:lumMod val="50000"/>
              </a:srgbClr>
            </a:solidFill>
            <a:prstDash val="dash"/>
            <a:round/>
            <a:headEnd/>
            <a:tailEnd/>
          </a:ln>
        </p:spPr>
        <p:txBody>
          <a:bodyPr lIns="0" tIns="0" rIns="0" bIns="0" anchor="b" anchorCtr="1"/>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a:ln>
                  <a:noFill/>
                </a:ln>
                <a:effectLst/>
                <a:uLnTx/>
                <a:uFillTx/>
              </a:rPr>
              <a:t>Kafka Connect Cluster</a:t>
            </a:r>
          </a:p>
        </p:txBody>
      </p:sp>
      <p:sp>
        <p:nvSpPr>
          <p:cNvPr id="8" name="AutoShape 4">
            <a:extLst>
              <a:ext uri="{FF2B5EF4-FFF2-40B4-BE49-F238E27FC236}">
                <a16:creationId xmlns:a16="http://schemas.microsoft.com/office/drawing/2014/main" id="{05DAC543-E1D3-9545-AC2B-B41D4FBEC6E6}"/>
              </a:ext>
            </a:extLst>
          </p:cNvPr>
          <p:cNvSpPr>
            <a:spLocks noChangeArrowheads="1"/>
          </p:cNvSpPr>
          <p:nvPr/>
        </p:nvSpPr>
        <p:spPr bwMode="auto">
          <a:xfrm>
            <a:off x="6347447" y="2017910"/>
            <a:ext cx="2393141" cy="2527196"/>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eaLnBrk="0" fontAlgn="base" hangingPunct="0">
              <a:spcBef>
                <a:spcPct val="0"/>
              </a:spcBef>
              <a:spcAft>
                <a:spcPct val="0"/>
              </a:spcAft>
            </a:pPr>
            <a:r>
              <a:rPr lang="en-US" sz="750">
                <a:solidFill>
                  <a:srgbClr val="6D7777"/>
                </a:solidFill>
                <a:latin typeface="Arial" panose="020B0604020202020204" pitchFamily="34" charset="0"/>
                <a:cs typeface="Arial" panose="020B0604020202020204" pitchFamily="34" charset="0"/>
              </a:rPr>
              <a:t>Event Streams Target  Cluster</a:t>
            </a:r>
          </a:p>
        </p:txBody>
      </p:sp>
      <p:pic>
        <p:nvPicPr>
          <p:cNvPr id="9" name="Picture 8">
            <a:extLst>
              <a:ext uri="{FF2B5EF4-FFF2-40B4-BE49-F238E27FC236}">
                <a16:creationId xmlns:a16="http://schemas.microsoft.com/office/drawing/2014/main" id="{52243DFF-5B81-EF42-BAA4-576635DBBC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57358" y="2021413"/>
            <a:ext cx="191007" cy="252252"/>
          </a:xfrm>
          <a:prstGeom prst="rect">
            <a:avLst/>
          </a:prstGeom>
        </p:spPr>
      </p:pic>
      <p:sp>
        <p:nvSpPr>
          <p:cNvPr id="10" name="AutoShape 4">
            <a:extLst>
              <a:ext uri="{FF2B5EF4-FFF2-40B4-BE49-F238E27FC236}">
                <a16:creationId xmlns:a16="http://schemas.microsoft.com/office/drawing/2014/main" id="{37A0B99C-45D1-B24B-9FA6-500390DB23D2}"/>
              </a:ext>
            </a:extLst>
          </p:cNvPr>
          <p:cNvSpPr>
            <a:spLocks noChangeArrowheads="1"/>
          </p:cNvSpPr>
          <p:nvPr/>
        </p:nvSpPr>
        <p:spPr bwMode="auto">
          <a:xfrm>
            <a:off x="274460" y="2273665"/>
            <a:ext cx="2393141" cy="745927"/>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eaLnBrk="0" fontAlgn="base" hangingPunct="0">
              <a:spcBef>
                <a:spcPct val="0"/>
              </a:spcBef>
              <a:spcAft>
                <a:spcPct val="0"/>
              </a:spcAft>
            </a:pPr>
            <a:r>
              <a:rPr lang="en-US" sz="750">
                <a:solidFill>
                  <a:srgbClr val="6D7777"/>
                </a:solidFill>
                <a:latin typeface="Arial" panose="020B0604020202020204" pitchFamily="34" charset="0"/>
                <a:cs typeface="Arial" panose="020B0604020202020204" pitchFamily="34" charset="0"/>
              </a:rPr>
              <a:t>Event Streams Source Cluster</a:t>
            </a:r>
          </a:p>
        </p:txBody>
      </p:sp>
      <p:pic>
        <p:nvPicPr>
          <p:cNvPr id="11" name="Picture 10">
            <a:extLst>
              <a:ext uri="{FF2B5EF4-FFF2-40B4-BE49-F238E27FC236}">
                <a16:creationId xmlns:a16="http://schemas.microsoft.com/office/drawing/2014/main" id="{EA576A32-239B-9145-89C4-900E7A083B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4371" y="2277168"/>
            <a:ext cx="191007" cy="252252"/>
          </a:xfrm>
          <a:prstGeom prst="rect">
            <a:avLst/>
          </a:prstGeom>
        </p:spPr>
      </p:pic>
      <p:sp>
        <p:nvSpPr>
          <p:cNvPr id="12" name="Rectangle 11">
            <a:extLst>
              <a:ext uri="{FF2B5EF4-FFF2-40B4-BE49-F238E27FC236}">
                <a16:creationId xmlns:a16="http://schemas.microsoft.com/office/drawing/2014/main" id="{D5F02383-7822-634D-9A0B-62CC4C3FC0EB}"/>
              </a:ext>
            </a:extLst>
          </p:cNvPr>
          <p:cNvSpPr/>
          <p:nvPr/>
        </p:nvSpPr>
        <p:spPr>
          <a:xfrm>
            <a:off x="5042690" y="1976654"/>
            <a:ext cx="1136158" cy="336180"/>
          </a:xfrm>
          <a:prstGeom prst="rect">
            <a:avLst/>
          </a:prstGeom>
          <a:solidFill>
            <a:srgbClr val="FCEB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pPr>
            <a:r>
              <a:rPr lang="en-US" sz="900" b="1">
                <a:solidFill>
                  <a:srgbClr val="325C80">
                    <a:lumMod val="50000"/>
                  </a:srgbClr>
                </a:solidFill>
                <a:latin typeface="Arial"/>
              </a:rPr>
              <a:t>Mirror Sink Connector</a:t>
            </a:r>
          </a:p>
        </p:txBody>
      </p:sp>
      <p:sp>
        <p:nvSpPr>
          <p:cNvPr id="13" name="Rectangle 12">
            <a:extLst>
              <a:ext uri="{FF2B5EF4-FFF2-40B4-BE49-F238E27FC236}">
                <a16:creationId xmlns:a16="http://schemas.microsoft.com/office/drawing/2014/main" id="{23484128-78A2-A543-B0FD-705DDAFF3DEA}"/>
              </a:ext>
            </a:extLst>
          </p:cNvPr>
          <p:cNvSpPr/>
          <p:nvPr/>
        </p:nvSpPr>
        <p:spPr>
          <a:xfrm>
            <a:off x="3442777" y="2163070"/>
            <a:ext cx="1136158" cy="336180"/>
          </a:xfrm>
          <a:prstGeom prst="rect">
            <a:avLst/>
          </a:prstGeom>
          <a:solidFill>
            <a:srgbClr val="FCEB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pPr>
            <a:r>
              <a:rPr lang="en-US" sz="900" b="1">
                <a:solidFill>
                  <a:srgbClr val="325C80">
                    <a:lumMod val="50000"/>
                  </a:srgbClr>
                </a:solidFill>
                <a:latin typeface="Arial"/>
              </a:rPr>
              <a:t>Mirror Source Task</a:t>
            </a:r>
          </a:p>
        </p:txBody>
      </p:sp>
      <p:sp>
        <p:nvSpPr>
          <p:cNvPr id="14" name="Rectangle 13">
            <a:extLst>
              <a:ext uri="{FF2B5EF4-FFF2-40B4-BE49-F238E27FC236}">
                <a16:creationId xmlns:a16="http://schemas.microsoft.com/office/drawing/2014/main" id="{B9B4687D-E6E7-974E-A4A8-3ABDD9646818}"/>
              </a:ext>
            </a:extLst>
          </p:cNvPr>
          <p:cNvSpPr/>
          <p:nvPr/>
        </p:nvSpPr>
        <p:spPr>
          <a:xfrm>
            <a:off x="5042690" y="2348445"/>
            <a:ext cx="1136158" cy="336180"/>
          </a:xfrm>
          <a:prstGeom prst="rect">
            <a:avLst/>
          </a:prstGeom>
          <a:solidFill>
            <a:srgbClr val="FCEB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pPr>
            <a:r>
              <a:rPr lang="en-US" sz="900" b="1">
                <a:solidFill>
                  <a:srgbClr val="325C80">
                    <a:lumMod val="50000"/>
                  </a:srgbClr>
                </a:solidFill>
                <a:latin typeface="Arial"/>
              </a:rPr>
              <a:t>Mirror Sink Task</a:t>
            </a:r>
          </a:p>
        </p:txBody>
      </p:sp>
      <p:grpSp>
        <p:nvGrpSpPr>
          <p:cNvPr id="21" name="Group 20">
            <a:extLst>
              <a:ext uri="{FF2B5EF4-FFF2-40B4-BE49-F238E27FC236}">
                <a16:creationId xmlns:a16="http://schemas.microsoft.com/office/drawing/2014/main" id="{996447F4-F085-B84B-A672-BFA0244C2CB1}"/>
              </a:ext>
            </a:extLst>
          </p:cNvPr>
          <p:cNvGrpSpPr/>
          <p:nvPr/>
        </p:nvGrpSpPr>
        <p:grpSpPr>
          <a:xfrm>
            <a:off x="533274" y="2511585"/>
            <a:ext cx="635153" cy="252252"/>
            <a:chOff x="1193647" y="1635094"/>
            <a:chExt cx="818524" cy="411476"/>
          </a:xfrm>
        </p:grpSpPr>
        <p:sp>
          <p:nvSpPr>
            <p:cNvPr id="15" name="Rounded Rectangle 14">
              <a:extLst>
                <a:ext uri="{FF2B5EF4-FFF2-40B4-BE49-F238E27FC236}">
                  <a16:creationId xmlns:a16="http://schemas.microsoft.com/office/drawing/2014/main" id="{388A04DA-D505-754D-B957-C6D1259AB078}"/>
                </a:ext>
              </a:extLst>
            </p:cNvPr>
            <p:cNvSpPr/>
            <p:nvPr/>
          </p:nvSpPr>
          <p:spPr bwMode="auto">
            <a:xfrm>
              <a:off x="1193647"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0</a:t>
              </a:r>
              <a:endParaRPr lang="en-US" sz="375">
                <a:solidFill>
                  <a:srgbClr val="FFFFFF"/>
                </a:solidFill>
                <a:latin typeface="Arial"/>
              </a:endParaRPr>
            </a:p>
          </p:txBody>
        </p:sp>
        <p:sp>
          <p:nvSpPr>
            <p:cNvPr id="16" name="Rounded Rectangle 15">
              <a:extLst>
                <a:ext uri="{FF2B5EF4-FFF2-40B4-BE49-F238E27FC236}">
                  <a16:creationId xmlns:a16="http://schemas.microsoft.com/office/drawing/2014/main" id="{C27E2695-E8C5-6544-BD5D-0AECF20AA610}"/>
                </a:ext>
              </a:extLst>
            </p:cNvPr>
            <p:cNvSpPr/>
            <p:nvPr/>
          </p:nvSpPr>
          <p:spPr bwMode="auto">
            <a:xfrm>
              <a:off x="1330805"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1</a:t>
              </a:r>
              <a:endParaRPr lang="en-US" sz="375">
                <a:solidFill>
                  <a:srgbClr val="FFFFFF"/>
                </a:solidFill>
                <a:latin typeface="Arial"/>
              </a:endParaRPr>
            </a:p>
          </p:txBody>
        </p:sp>
        <p:sp>
          <p:nvSpPr>
            <p:cNvPr id="17" name="Rounded Rectangle 16">
              <a:extLst>
                <a:ext uri="{FF2B5EF4-FFF2-40B4-BE49-F238E27FC236}">
                  <a16:creationId xmlns:a16="http://schemas.microsoft.com/office/drawing/2014/main" id="{DCC497C1-1757-2846-94BB-502FCF7120B9}"/>
                </a:ext>
              </a:extLst>
            </p:cNvPr>
            <p:cNvSpPr/>
            <p:nvPr/>
          </p:nvSpPr>
          <p:spPr bwMode="auto">
            <a:xfrm>
              <a:off x="1468934"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2</a:t>
              </a:r>
              <a:endParaRPr lang="en-US" sz="375">
                <a:solidFill>
                  <a:srgbClr val="FFFFFF"/>
                </a:solidFill>
                <a:latin typeface="Arial"/>
              </a:endParaRPr>
            </a:p>
          </p:txBody>
        </p:sp>
        <p:sp>
          <p:nvSpPr>
            <p:cNvPr id="18" name="Rounded Rectangle 17">
              <a:extLst>
                <a:ext uri="{FF2B5EF4-FFF2-40B4-BE49-F238E27FC236}">
                  <a16:creationId xmlns:a16="http://schemas.microsoft.com/office/drawing/2014/main" id="{F9F3FC9C-1218-4044-A1DF-60D053AF4AF7}"/>
                </a:ext>
              </a:extLst>
            </p:cNvPr>
            <p:cNvSpPr/>
            <p:nvPr/>
          </p:nvSpPr>
          <p:spPr bwMode="auto">
            <a:xfrm>
              <a:off x="160609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3</a:t>
              </a:r>
              <a:endParaRPr lang="en-US" sz="375">
                <a:solidFill>
                  <a:srgbClr val="FFFFFF"/>
                </a:solidFill>
                <a:latin typeface="Arial"/>
              </a:endParaRPr>
            </a:p>
          </p:txBody>
        </p:sp>
        <p:sp>
          <p:nvSpPr>
            <p:cNvPr id="19" name="Rounded Rectangle 18">
              <a:extLst>
                <a:ext uri="{FF2B5EF4-FFF2-40B4-BE49-F238E27FC236}">
                  <a16:creationId xmlns:a16="http://schemas.microsoft.com/office/drawing/2014/main" id="{3C1FAE84-A611-E647-BBBD-FFAB0D117596}"/>
                </a:ext>
              </a:extLst>
            </p:cNvPr>
            <p:cNvSpPr/>
            <p:nvPr/>
          </p:nvSpPr>
          <p:spPr bwMode="auto">
            <a:xfrm>
              <a:off x="1744220"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4</a:t>
              </a:r>
              <a:endParaRPr lang="en-US" sz="375">
                <a:solidFill>
                  <a:srgbClr val="FFFFFF"/>
                </a:solidFill>
                <a:latin typeface="Arial"/>
              </a:endParaRPr>
            </a:p>
          </p:txBody>
        </p:sp>
        <p:sp>
          <p:nvSpPr>
            <p:cNvPr id="20" name="Rounded Rectangle 19">
              <a:extLst>
                <a:ext uri="{FF2B5EF4-FFF2-40B4-BE49-F238E27FC236}">
                  <a16:creationId xmlns:a16="http://schemas.microsoft.com/office/drawing/2014/main" id="{CD3B9B10-E1AD-B648-9BDE-AE1833E8330A}"/>
                </a:ext>
              </a:extLst>
            </p:cNvPr>
            <p:cNvSpPr/>
            <p:nvPr/>
          </p:nvSpPr>
          <p:spPr bwMode="auto">
            <a:xfrm>
              <a:off x="187404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5</a:t>
              </a:r>
              <a:endParaRPr lang="en-US" sz="375">
                <a:solidFill>
                  <a:srgbClr val="FFFFFF"/>
                </a:solidFill>
                <a:latin typeface="Arial"/>
              </a:endParaRPr>
            </a:p>
          </p:txBody>
        </p:sp>
      </p:grpSp>
      <p:grpSp>
        <p:nvGrpSpPr>
          <p:cNvPr id="22" name="Group 21">
            <a:extLst>
              <a:ext uri="{FF2B5EF4-FFF2-40B4-BE49-F238E27FC236}">
                <a16:creationId xmlns:a16="http://schemas.microsoft.com/office/drawing/2014/main" id="{53C202C8-DBE7-A44F-9655-3D9A2804BA7F}"/>
              </a:ext>
            </a:extLst>
          </p:cNvPr>
          <p:cNvGrpSpPr/>
          <p:nvPr/>
        </p:nvGrpSpPr>
        <p:grpSpPr>
          <a:xfrm>
            <a:off x="6577453" y="2273665"/>
            <a:ext cx="635153" cy="252252"/>
            <a:chOff x="1193647" y="1635094"/>
            <a:chExt cx="818524" cy="411476"/>
          </a:xfrm>
        </p:grpSpPr>
        <p:sp>
          <p:nvSpPr>
            <p:cNvPr id="23" name="Rounded Rectangle 22">
              <a:extLst>
                <a:ext uri="{FF2B5EF4-FFF2-40B4-BE49-F238E27FC236}">
                  <a16:creationId xmlns:a16="http://schemas.microsoft.com/office/drawing/2014/main" id="{72FC99FE-E770-FB43-B8ED-383FE46A9667}"/>
                </a:ext>
              </a:extLst>
            </p:cNvPr>
            <p:cNvSpPr/>
            <p:nvPr/>
          </p:nvSpPr>
          <p:spPr bwMode="auto">
            <a:xfrm>
              <a:off x="1193647"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0</a:t>
              </a:r>
              <a:endParaRPr lang="en-US" sz="375">
                <a:solidFill>
                  <a:srgbClr val="FFFFFF"/>
                </a:solidFill>
                <a:latin typeface="Arial"/>
              </a:endParaRPr>
            </a:p>
          </p:txBody>
        </p:sp>
        <p:sp>
          <p:nvSpPr>
            <p:cNvPr id="24" name="Rounded Rectangle 23">
              <a:extLst>
                <a:ext uri="{FF2B5EF4-FFF2-40B4-BE49-F238E27FC236}">
                  <a16:creationId xmlns:a16="http://schemas.microsoft.com/office/drawing/2014/main" id="{CF30E3F5-9AF7-4B42-89F2-486E09856A78}"/>
                </a:ext>
              </a:extLst>
            </p:cNvPr>
            <p:cNvSpPr/>
            <p:nvPr/>
          </p:nvSpPr>
          <p:spPr bwMode="auto">
            <a:xfrm>
              <a:off x="1330805"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1</a:t>
              </a:r>
              <a:endParaRPr lang="en-US" sz="375">
                <a:solidFill>
                  <a:srgbClr val="FFFFFF"/>
                </a:solidFill>
                <a:latin typeface="Arial"/>
              </a:endParaRPr>
            </a:p>
          </p:txBody>
        </p:sp>
        <p:sp>
          <p:nvSpPr>
            <p:cNvPr id="25" name="Rounded Rectangle 24">
              <a:extLst>
                <a:ext uri="{FF2B5EF4-FFF2-40B4-BE49-F238E27FC236}">
                  <a16:creationId xmlns:a16="http://schemas.microsoft.com/office/drawing/2014/main" id="{40C4E845-9A6D-B04D-A025-44DF89EBDFA2}"/>
                </a:ext>
              </a:extLst>
            </p:cNvPr>
            <p:cNvSpPr/>
            <p:nvPr/>
          </p:nvSpPr>
          <p:spPr bwMode="auto">
            <a:xfrm>
              <a:off x="1468934"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2</a:t>
              </a:r>
              <a:endParaRPr lang="en-US" sz="375">
                <a:solidFill>
                  <a:srgbClr val="FFFFFF"/>
                </a:solidFill>
                <a:latin typeface="Arial"/>
              </a:endParaRPr>
            </a:p>
          </p:txBody>
        </p:sp>
        <p:sp>
          <p:nvSpPr>
            <p:cNvPr id="26" name="Rounded Rectangle 25">
              <a:extLst>
                <a:ext uri="{FF2B5EF4-FFF2-40B4-BE49-F238E27FC236}">
                  <a16:creationId xmlns:a16="http://schemas.microsoft.com/office/drawing/2014/main" id="{E1949C49-DDFA-8340-BB66-1161B1F449B9}"/>
                </a:ext>
              </a:extLst>
            </p:cNvPr>
            <p:cNvSpPr/>
            <p:nvPr/>
          </p:nvSpPr>
          <p:spPr bwMode="auto">
            <a:xfrm>
              <a:off x="160609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3</a:t>
              </a:r>
              <a:endParaRPr lang="en-US" sz="375">
                <a:solidFill>
                  <a:srgbClr val="FFFFFF"/>
                </a:solidFill>
                <a:latin typeface="Arial"/>
              </a:endParaRPr>
            </a:p>
          </p:txBody>
        </p:sp>
        <p:sp>
          <p:nvSpPr>
            <p:cNvPr id="27" name="Rounded Rectangle 26">
              <a:extLst>
                <a:ext uri="{FF2B5EF4-FFF2-40B4-BE49-F238E27FC236}">
                  <a16:creationId xmlns:a16="http://schemas.microsoft.com/office/drawing/2014/main" id="{2131A3E7-B249-5D41-BC65-439E69ACF8EB}"/>
                </a:ext>
              </a:extLst>
            </p:cNvPr>
            <p:cNvSpPr/>
            <p:nvPr/>
          </p:nvSpPr>
          <p:spPr bwMode="auto">
            <a:xfrm>
              <a:off x="1744220"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4</a:t>
              </a:r>
              <a:endParaRPr lang="en-US" sz="375">
                <a:solidFill>
                  <a:srgbClr val="FFFFFF"/>
                </a:solidFill>
                <a:latin typeface="Arial"/>
              </a:endParaRPr>
            </a:p>
          </p:txBody>
        </p:sp>
        <p:sp>
          <p:nvSpPr>
            <p:cNvPr id="28" name="Rounded Rectangle 27">
              <a:extLst>
                <a:ext uri="{FF2B5EF4-FFF2-40B4-BE49-F238E27FC236}">
                  <a16:creationId xmlns:a16="http://schemas.microsoft.com/office/drawing/2014/main" id="{C5FB4FEB-302F-BA42-B508-0D9E10934DD9}"/>
                </a:ext>
              </a:extLst>
            </p:cNvPr>
            <p:cNvSpPr/>
            <p:nvPr/>
          </p:nvSpPr>
          <p:spPr bwMode="auto">
            <a:xfrm>
              <a:off x="187404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5</a:t>
              </a:r>
              <a:endParaRPr lang="en-US" sz="375">
                <a:solidFill>
                  <a:srgbClr val="FFFFFF"/>
                </a:solidFill>
                <a:latin typeface="Arial"/>
              </a:endParaRPr>
            </a:p>
          </p:txBody>
        </p:sp>
      </p:grpSp>
      <p:sp>
        <p:nvSpPr>
          <p:cNvPr id="29" name="Rectangle 28">
            <a:extLst>
              <a:ext uri="{FF2B5EF4-FFF2-40B4-BE49-F238E27FC236}">
                <a16:creationId xmlns:a16="http://schemas.microsoft.com/office/drawing/2014/main" id="{48ED3B72-E075-9441-B7D7-8DCEE07F5070}"/>
              </a:ext>
            </a:extLst>
          </p:cNvPr>
          <p:cNvSpPr/>
          <p:nvPr/>
        </p:nvSpPr>
        <p:spPr>
          <a:xfrm>
            <a:off x="5042690" y="2839659"/>
            <a:ext cx="1136158" cy="336180"/>
          </a:xfrm>
          <a:prstGeom prst="rect">
            <a:avLst/>
          </a:prstGeom>
          <a:solidFill>
            <a:srgbClr val="E1AF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pPr>
            <a:r>
              <a:rPr lang="en-US" sz="900" b="1">
                <a:solidFill>
                  <a:srgbClr val="325C80">
                    <a:lumMod val="50000"/>
                  </a:srgbClr>
                </a:solidFill>
                <a:latin typeface="Arial"/>
              </a:rPr>
              <a:t>Mirror Config Connector</a:t>
            </a:r>
          </a:p>
        </p:txBody>
      </p:sp>
      <p:sp>
        <p:nvSpPr>
          <p:cNvPr id="30" name="Rectangle 29">
            <a:extLst>
              <a:ext uri="{FF2B5EF4-FFF2-40B4-BE49-F238E27FC236}">
                <a16:creationId xmlns:a16="http://schemas.microsoft.com/office/drawing/2014/main" id="{EF7E740B-78DD-9E45-A203-9B62504F4B3B}"/>
              </a:ext>
            </a:extLst>
          </p:cNvPr>
          <p:cNvSpPr/>
          <p:nvPr/>
        </p:nvSpPr>
        <p:spPr>
          <a:xfrm>
            <a:off x="3508846" y="2884392"/>
            <a:ext cx="1136158" cy="336180"/>
          </a:xfrm>
          <a:prstGeom prst="rect">
            <a:avLst/>
          </a:prstGeom>
          <a:solidFill>
            <a:srgbClr val="E1AF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pPr>
            <a:r>
              <a:rPr lang="en-US" sz="900" b="1">
                <a:solidFill>
                  <a:srgbClr val="325C80">
                    <a:lumMod val="50000"/>
                  </a:srgbClr>
                </a:solidFill>
                <a:latin typeface="Arial"/>
              </a:rPr>
              <a:t>Mirror Heartbeat Connector</a:t>
            </a:r>
          </a:p>
        </p:txBody>
      </p:sp>
      <p:sp>
        <p:nvSpPr>
          <p:cNvPr id="31" name="Rectangle 30">
            <a:extLst>
              <a:ext uri="{FF2B5EF4-FFF2-40B4-BE49-F238E27FC236}">
                <a16:creationId xmlns:a16="http://schemas.microsoft.com/office/drawing/2014/main" id="{0BF11268-7A81-7E42-B6CA-379BE324AA89}"/>
              </a:ext>
            </a:extLst>
          </p:cNvPr>
          <p:cNvSpPr/>
          <p:nvPr/>
        </p:nvSpPr>
        <p:spPr>
          <a:xfrm>
            <a:off x="3508846" y="3625025"/>
            <a:ext cx="1136158" cy="547636"/>
          </a:xfrm>
          <a:prstGeom prst="rect">
            <a:avLst/>
          </a:prstGeom>
          <a:solidFill>
            <a:srgbClr val="E1AF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pPr>
            <a:r>
              <a:rPr lang="en-US" sz="900" b="1">
                <a:solidFill>
                  <a:srgbClr val="325C80">
                    <a:lumMod val="50000"/>
                  </a:srgbClr>
                </a:solidFill>
                <a:latin typeface="Arial"/>
              </a:rPr>
              <a:t>Mirror Checkpoint Connector</a:t>
            </a:r>
          </a:p>
        </p:txBody>
      </p:sp>
      <p:sp>
        <p:nvSpPr>
          <p:cNvPr id="32" name="Rectangle 31">
            <a:extLst>
              <a:ext uri="{FF2B5EF4-FFF2-40B4-BE49-F238E27FC236}">
                <a16:creationId xmlns:a16="http://schemas.microsoft.com/office/drawing/2014/main" id="{7A80DE1A-3449-744B-97AF-4C4AEA35C28B}"/>
              </a:ext>
            </a:extLst>
          </p:cNvPr>
          <p:cNvSpPr/>
          <p:nvPr/>
        </p:nvSpPr>
        <p:spPr>
          <a:xfrm>
            <a:off x="3508846" y="3251626"/>
            <a:ext cx="1136158" cy="336180"/>
          </a:xfrm>
          <a:prstGeom prst="rect">
            <a:avLst/>
          </a:prstGeom>
          <a:solidFill>
            <a:srgbClr val="E1AF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pPr>
            <a:r>
              <a:rPr lang="en-US" sz="900" b="1">
                <a:solidFill>
                  <a:srgbClr val="325C80">
                    <a:lumMod val="50000"/>
                  </a:srgbClr>
                </a:solidFill>
                <a:latin typeface="Arial"/>
              </a:rPr>
              <a:t>Mirror Heartbeat Task</a:t>
            </a:r>
          </a:p>
        </p:txBody>
      </p:sp>
      <p:sp>
        <p:nvSpPr>
          <p:cNvPr id="33" name="Rectangle 32">
            <a:extLst>
              <a:ext uri="{FF2B5EF4-FFF2-40B4-BE49-F238E27FC236}">
                <a16:creationId xmlns:a16="http://schemas.microsoft.com/office/drawing/2014/main" id="{C0EEE41A-5A7B-C64C-AF35-9783EE145C56}"/>
              </a:ext>
            </a:extLst>
          </p:cNvPr>
          <p:cNvSpPr/>
          <p:nvPr/>
        </p:nvSpPr>
        <p:spPr>
          <a:xfrm>
            <a:off x="5042690" y="3220572"/>
            <a:ext cx="1136158" cy="336180"/>
          </a:xfrm>
          <a:prstGeom prst="rect">
            <a:avLst/>
          </a:prstGeom>
          <a:solidFill>
            <a:srgbClr val="E1AF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pPr>
            <a:r>
              <a:rPr lang="en-US" sz="900" b="1">
                <a:solidFill>
                  <a:srgbClr val="325C80">
                    <a:lumMod val="50000"/>
                  </a:srgbClr>
                </a:solidFill>
                <a:latin typeface="Arial"/>
              </a:rPr>
              <a:t>Mirror Config Task</a:t>
            </a:r>
          </a:p>
        </p:txBody>
      </p:sp>
      <p:sp>
        <p:nvSpPr>
          <p:cNvPr id="34" name="Rectangle 33">
            <a:extLst>
              <a:ext uri="{FF2B5EF4-FFF2-40B4-BE49-F238E27FC236}">
                <a16:creationId xmlns:a16="http://schemas.microsoft.com/office/drawing/2014/main" id="{F4C75ED2-7236-CC4A-99CF-85BF4A244901}"/>
              </a:ext>
            </a:extLst>
          </p:cNvPr>
          <p:cNvSpPr/>
          <p:nvPr/>
        </p:nvSpPr>
        <p:spPr>
          <a:xfrm>
            <a:off x="5042690" y="3625025"/>
            <a:ext cx="1136158" cy="547636"/>
          </a:xfrm>
          <a:prstGeom prst="rect">
            <a:avLst/>
          </a:prstGeom>
          <a:solidFill>
            <a:srgbClr val="E1AF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pPr>
            <a:r>
              <a:rPr lang="en-US" sz="900" b="1">
                <a:solidFill>
                  <a:srgbClr val="325C80">
                    <a:lumMod val="50000"/>
                  </a:srgbClr>
                </a:solidFill>
                <a:latin typeface="Arial"/>
              </a:rPr>
              <a:t>Mirror Checkpoint Task</a:t>
            </a:r>
          </a:p>
        </p:txBody>
      </p:sp>
      <p:sp>
        <p:nvSpPr>
          <p:cNvPr id="35" name="Rectangle 34">
            <a:extLst>
              <a:ext uri="{FF2B5EF4-FFF2-40B4-BE49-F238E27FC236}">
                <a16:creationId xmlns:a16="http://schemas.microsoft.com/office/drawing/2014/main" id="{83936051-40F4-F742-8E04-3A2CD4804EB8}"/>
              </a:ext>
            </a:extLst>
          </p:cNvPr>
          <p:cNvSpPr/>
          <p:nvPr/>
        </p:nvSpPr>
        <p:spPr>
          <a:xfrm>
            <a:off x="6491822" y="2917427"/>
            <a:ext cx="2045753" cy="230832"/>
          </a:xfrm>
          <a:prstGeom prst="rect">
            <a:avLst/>
          </a:prstGeom>
        </p:spPr>
        <p:txBody>
          <a:bodyPr wrap="none">
            <a:spAutoFit/>
          </a:bodyPr>
          <a:lstStyle/>
          <a:p>
            <a:r>
              <a:rPr lang="en-US" sz="900">
                <a:latin typeface="Menlo" panose="020B0609030804020204" pitchFamily="49" charset="0"/>
              </a:rPr>
              <a:t>mm2-configs.source.internal</a:t>
            </a:r>
            <a:endParaRPr lang="en-US" sz="900">
              <a:effectLst/>
              <a:latin typeface="Menlo" panose="020B0609030804020204" pitchFamily="49" charset="0"/>
            </a:endParaRPr>
          </a:p>
        </p:txBody>
      </p:sp>
      <p:sp>
        <p:nvSpPr>
          <p:cNvPr id="36" name="Rectangle 35">
            <a:extLst>
              <a:ext uri="{FF2B5EF4-FFF2-40B4-BE49-F238E27FC236}">
                <a16:creationId xmlns:a16="http://schemas.microsoft.com/office/drawing/2014/main" id="{3339BCE8-B5E1-F642-AA00-07E13791FF8F}"/>
              </a:ext>
            </a:extLst>
          </p:cNvPr>
          <p:cNvSpPr/>
          <p:nvPr/>
        </p:nvSpPr>
        <p:spPr>
          <a:xfrm>
            <a:off x="6558776" y="2088870"/>
            <a:ext cx="1080745" cy="230832"/>
          </a:xfrm>
          <a:prstGeom prst="rect">
            <a:avLst/>
          </a:prstGeom>
        </p:spPr>
        <p:txBody>
          <a:bodyPr wrap="none">
            <a:spAutoFit/>
          </a:bodyPr>
          <a:lstStyle/>
          <a:p>
            <a:r>
              <a:rPr lang="en-US" sz="900">
                <a:latin typeface="Menlo" panose="020B0609030804020204" pitchFamily="49" charset="0"/>
              </a:rPr>
              <a:t>source.orders</a:t>
            </a:r>
            <a:endParaRPr lang="en-US" sz="900">
              <a:effectLst/>
              <a:latin typeface="Menlo" panose="020B0609030804020204" pitchFamily="49" charset="0"/>
            </a:endParaRPr>
          </a:p>
        </p:txBody>
      </p:sp>
      <p:grpSp>
        <p:nvGrpSpPr>
          <p:cNvPr id="37" name="Group 36">
            <a:extLst>
              <a:ext uri="{FF2B5EF4-FFF2-40B4-BE49-F238E27FC236}">
                <a16:creationId xmlns:a16="http://schemas.microsoft.com/office/drawing/2014/main" id="{A1F8147A-F68C-3C41-BD48-1EC83D5512F6}"/>
              </a:ext>
            </a:extLst>
          </p:cNvPr>
          <p:cNvGrpSpPr/>
          <p:nvPr/>
        </p:nvGrpSpPr>
        <p:grpSpPr>
          <a:xfrm>
            <a:off x="6569937" y="2681243"/>
            <a:ext cx="635153" cy="252252"/>
            <a:chOff x="1193647" y="1635094"/>
            <a:chExt cx="818524" cy="411476"/>
          </a:xfrm>
        </p:grpSpPr>
        <p:sp>
          <p:nvSpPr>
            <p:cNvPr id="38" name="Rounded Rectangle 37">
              <a:extLst>
                <a:ext uri="{FF2B5EF4-FFF2-40B4-BE49-F238E27FC236}">
                  <a16:creationId xmlns:a16="http://schemas.microsoft.com/office/drawing/2014/main" id="{BF78A7A5-6A49-DD4F-805B-5B7D55B80C7B}"/>
                </a:ext>
              </a:extLst>
            </p:cNvPr>
            <p:cNvSpPr/>
            <p:nvPr/>
          </p:nvSpPr>
          <p:spPr bwMode="auto">
            <a:xfrm>
              <a:off x="1193647"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0</a:t>
              </a:r>
              <a:endParaRPr lang="en-US" sz="375">
                <a:solidFill>
                  <a:srgbClr val="FFFFFF"/>
                </a:solidFill>
                <a:latin typeface="Arial"/>
              </a:endParaRPr>
            </a:p>
          </p:txBody>
        </p:sp>
        <p:sp>
          <p:nvSpPr>
            <p:cNvPr id="39" name="Rounded Rectangle 38">
              <a:extLst>
                <a:ext uri="{FF2B5EF4-FFF2-40B4-BE49-F238E27FC236}">
                  <a16:creationId xmlns:a16="http://schemas.microsoft.com/office/drawing/2014/main" id="{2BAB78DF-8628-B94B-AF2D-1831DE09EE9D}"/>
                </a:ext>
              </a:extLst>
            </p:cNvPr>
            <p:cNvSpPr/>
            <p:nvPr/>
          </p:nvSpPr>
          <p:spPr bwMode="auto">
            <a:xfrm>
              <a:off x="1330805"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1</a:t>
              </a:r>
              <a:endParaRPr lang="en-US" sz="375">
                <a:solidFill>
                  <a:srgbClr val="FFFFFF"/>
                </a:solidFill>
                <a:latin typeface="Arial"/>
              </a:endParaRPr>
            </a:p>
          </p:txBody>
        </p:sp>
        <p:sp>
          <p:nvSpPr>
            <p:cNvPr id="40" name="Rounded Rectangle 39">
              <a:extLst>
                <a:ext uri="{FF2B5EF4-FFF2-40B4-BE49-F238E27FC236}">
                  <a16:creationId xmlns:a16="http://schemas.microsoft.com/office/drawing/2014/main" id="{1EF86778-6FDD-6744-9E57-89691643CF5A}"/>
                </a:ext>
              </a:extLst>
            </p:cNvPr>
            <p:cNvSpPr/>
            <p:nvPr/>
          </p:nvSpPr>
          <p:spPr bwMode="auto">
            <a:xfrm>
              <a:off x="1468934"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2</a:t>
              </a:r>
              <a:endParaRPr lang="en-US" sz="375">
                <a:solidFill>
                  <a:srgbClr val="FFFFFF"/>
                </a:solidFill>
                <a:latin typeface="Arial"/>
              </a:endParaRPr>
            </a:p>
          </p:txBody>
        </p:sp>
        <p:sp>
          <p:nvSpPr>
            <p:cNvPr id="41" name="Rounded Rectangle 40">
              <a:extLst>
                <a:ext uri="{FF2B5EF4-FFF2-40B4-BE49-F238E27FC236}">
                  <a16:creationId xmlns:a16="http://schemas.microsoft.com/office/drawing/2014/main" id="{24157156-A00D-604E-95C4-D504B5767C9A}"/>
                </a:ext>
              </a:extLst>
            </p:cNvPr>
            <p:cNvSpPr/>
            <p:nvPr/>
          </p:nvSpPr>
          <p:spPr bwMode="auto">
            <a:xfrm>
              <a:off x="160609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3</a:t>
              </a:r>
              <a:endParaRPr lang="en-US" sz="375">
                <a:solidFill>
                  <a:srgbClr val="FFFFFF"/>
                </a:solidFill>
                <a:latin typeface="Arial"/>
              </a:endParaRPr>
            </a:p>
          </p:txBody>
        </p:sp>
        <p:sp>
          <p:nvSpPr>
            <p:cNvPr id="42" name="Rounded Rectangle 41">
              <a:extLst>
                <a:ext uri="{FF2B5EF4-FFF2-40B4-BE49-F238E27FC236}">
                  <a16:creationId xmlns:a16="http://schemas.microsoft.com/office/drawing/2014/main" id="{BBA383C7-1892-EE40-A881-4F36D76D49C0}"/>
                </a:ext>
              </a:extLst>
            </p:cNvPr>
            <p:cNvSpPr/>
            <p:nvPr/>
          </p:nvSpPr>
          <p:spPr bwMode="auto">
            <a:xfrm>
              <a:off x="1744220"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4</a:t>
              </a:r>
              <a:endParaRPr lang="en-US" sz="375">
                <a:solidFill>
                  <a:srgbClr val="FFFFFF"/>
                </a:solidFill>
                <a:latin typeface="Arial"/>
              </a:endParaRPr>
            </a:p>
          </p:txBody>
        </p:sp>
        <p:sp>
          <p:nvSpPr>
            <p:cNvPr id="43" name="Rounded Rectangle 42">
              <a:extLst>
                <a:ext uri="{FF2B5EF4-FFF2-40B4-BE49-F238E27FC236}">
                  <a16:creationId xmlns:a16="http://schemas.microsoft.com/office/drawing/2014/main" id="{5AA161CB-33AD-B849-A33C-D96D496AFFE1}"/>
                </a:ext>
              </a:extLst>
            </p:cNvPr>
            <p:cNvSpPr/>
            <p:nvPr/>
          </p:nvSpPr>
          <p:spPr bwMode="auto">
            <a:xfrm>
              <a:off x="187404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5</a:t>
              </a:r>
              <a:endParaRPr lang="en-US" sz="375">
                <a:solidFill>
                  <a:srgbClr val="FFFFFF"/>
                </a:solidFill>
                <a:latin typeface="Arial"/>
              </a:endParaRPr>
            </a:p>
          </p:txBody>
        </p:sp>
      </p:grpSp>
      <p:sp>
        <p:nvSpPr>
          <p:cNvPr id="44" name="Rectangle 43">
            <a:extLst>
              <a:ext uri="{FF2B5EF4-FFF2-40B4-BE49-F238E27FC236}">
                <a16:creationId xmlns:a16="http://schemas.microsoft.com/office/drawing/2014/main" id="{BEAFA21C-2FF7-0A49-B9E0-99A2696FABBC}"/>
              </a:ext>
            </a:extLst>
          </p:cNvPr>
          <p:cNvSpPr/>
          <p:nvPr/>
        </p:nvSpPr>
        <p:spPr>
          <a:xfrm>
            <a:off x="1128647" y="2511585"/>
            <a:ext cx="598241" cy="230832"/>
          </a:xfrm>
          <a:prstGeom prst="rect">
            <a:avLst/>
          </a:prstGeom>
        </p:spPr>
        <p:txBody>
          <a:bodyPr wrap="none">
            <a:spAutoFit/>
          </a:bodyPr>
          <a:lstStyle/>
          <a:p>
            <a:r>
              <a:rPr lang="en-US" sz="900">
                <a:latin typeface="Menlo" panose="020B0609030804020204" pitchFamily="49" charset="0"/>
              </a:rPr>
              <a:t>orders</a:t>
            </a:r>
            <a:endParaRPr lang="en-US" sz="900">
              <a:effectLst/>
              <a:latin typeface="Menlo" panose="020B0609030804020204" pitchFamily="49" charset="0"/>
            </a:endParaRPr>
          </a:p>
        </p:txBody>
      </p:sp>
      <p:grpSp>
        <p:nvGrpSpPr>
          <p:cNvPr id="59" name="Group 58">
            <a:extLst>
              <a:ext uri="{FF2B5EF4-FFF2-40B4-BE49-F238E27FC236}">
                <a16:creationId xmlns:a16="http://schemas.microsoft.com/office/drawing/2014/main" id="{B8F2CAD6-D910-4D49-AF91-1A59C5674340}"/>
              </a:ext>
            </a:extLst>
          </p:cNvPr>
          <p:cNvGrpSpPr/>
          <p:nvPr/>
        </p:nvGrpSpPr>
        <p:grpSpPr>
          <a:xfrm>
            <a:off x="6548365" y="3192975"/>
            <a:ext cx="635153" cy="252252"/>
            <a:chOff x="1193647" y="1635094"/>
            <a:chExt cx="818524" cy="411476"/>
          </a:xfrm>
        </p:grpSpPr>
        <p:sp>
          <p:nvSpPr>
            <p:cNvPr id="60" name="Rounded Rectangle 59">
              <a:extLst>
                <a:ext uri="{FF2B5EF4-FFF2-40B4-BE49-F238E27FC236}">
                  <a16:creationId xmlns:a16="http://schemas.microsoft.com/office/drawing/2014/main" id="{8949396F-5BBA-A846-B610-1BAE3CC9D4B5}"/>
                </a:ext>
              </a:extLst>
            </p:cNvPr>
            <p:cNvSpPr/>
            <p:nvPr/>
          </p:nvSpPr>
          <p:spPr bwMode="auto">
            <a:xfrm>
              <a:off x="1193647"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0</a:t>
              </a:r>
              <a:endParaRPr lang="en-US" sz="375">
                <a:solidFill>
                  <a:srgbClr val="FFFFFF"/>
                </a:solidFill>
                <a:latin typeface="Arial"/>
              </a:endParaRPr>
            </a:p>
          </p:txBody>
        </p:sp>
        <p:sp>
          <p:nvSpPr>
            <p:cNvPr id="61" name="Rounded Rectangle 60">
              <a:extLst>
                <a:ext uri="{FF2B5EF4-FFF2-40B4-BE49-F238E27FC236}">
                  <a16:creationId xmlns:a16="http://schemas.microsoft.com/office/drawing/2014/main" id="{421DF952-8F0D-BD44-84E3-6F3B770CEC0B}"/>
                </a:ext>
              </a:extLst>
            </p:cNvPr>
            <p:cNvSpPr/>
            <p:nvPr/>
          </p:nvSpPr>
          <p:spPr bwMode="auto">
            <a:xfrm>
              <a:off x="1330805"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1</a:t>
              </a:r>
              <a:endParaRPr lang="en-US" sz="375">
                <a:solidFill>
                  <a:srgbClr val="FFFFFF"/>
                </a:solidFill>
                <a:latin typeface="Arial"/>
              </a:endParaRPr>
            </a:p>
          </p:txBody>
        </p:sp>
        <p:sp>
          <p:nvSpPr>
            <p:cNvPr id="62" name="Rounded Rectangle 61">
              <a:extLst>
                <a:ext uri="{FF2B5EF4-FFF2-40B4-BE49-F238E27FC236}">
                  <a16:creationId xmlns:a16="http://schemas.microsoft.com/office/drawing/2014/main" id="{778417B0-7DA8-9649-B301-7B6893A2E860}"/>
                </a:ext>
              </a:extLst>
            </p:cNvPr>
            <p:cNvSpPr/>
            <p:nvPr/>
          </p:nvSpPr>
          <p:spPr bwMode="auto">
            <a:xfrm>
              <a:off x="1468934"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2</a:t>
              </a:r>
              <a:endParaRPr lang="en-US" sz="375">
                <a:solidFill>
                  <a:srgbClr val="FFFFFF"/>
                </a:solidFill>
                <a:latin typeface="Arial"/>
              </a:endParaRPr>
            </a:p>
          </p:txBody>
        </p:sp>
        <p:sp>
          <p:nvSpPr>
            <p:cNvPr id="63" name="Rounded Rectangle 62">
              <a:extLst>
                <a:ext uri="{FF2B5EF4-FFF2-40B4-BE49-F238E27FC236}">
                  <a16:creationId xmlns:a16="http://schemas.microsoft.com/office/drawing/2014/main" id="{5BDCA275-672B-8244-8982-6BD99C5737BB}"/>
                </a:ext>
              </a:extLst>
            </p:cNvPr>
            <p:cNvSpPr/>
            <p:nvPr/>
          </p:nvSpPr>
          <p:spPr bwMode="auto">
            <a:xfrm>
              <a:off x="160609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3</a:t>
              </a:r>
              <a:endParaRPr lang="en-US" sz="375">
                <a:solidFill>
                  <a:srgbClr val="FFFFFF"/>
                </a:solidFill>
                <a:latin typeface="Arial"/>
              </a:endParaRPr>
            </a:p>
          </p:txBody>
        </p:sp>
        <p:sp>
          <p:nvSpPr>
            <p:cNvPr id="64" name="Rounded Rectangle 63">
              <a:extLst>
                <a:ext uri="{FF2B5EF4-FFF2-40B4-BE49-F238E27FC236}">
                  <a16:creationId xmlns:a16="http://schemas.microsoft.com/office/drawing/2014/main" id="{8720E6D3-F722-174D-8BB1-FF6417D218EB}"/>
                </a:ext>
              </a:extLst>
            </p:cNvPr>
            <p:cNvSpPr/>
            <p:nvPr/>
          </p:nvSpPr>
          <p:spPr bwMode="auto">
            <a:xfrm>
              <a:off x="1744220"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4</a:t>
              </a:r>
              <a:endParaRPr lang="en-US" sz="375">
                <a:solidFill>
                  <a:srgbClr val="FFFFFF"/>
                </a:solidFill>
                <a:latin typeface="Arial"/>
              </a:endParaRPr>
            </a:p>
          </p:txBody>
        </p:sp>
        <p:sp>
          <p:nvSpPr>
            <p:cNvPr id="65" name="Rounded Rectangle 64">
              <a:extLst>
                <a:ext uri="{FF2B5EF4-FFF2-40B4-BE49-F238E27FC236}">
                  <a16:creationId xmlns:a16="http://schemas.microsoft.com/office/drawing/2014/main" id="{00D34E44-C01C-C247-A4E9-4D06FB88B8C4}"/>
                </a:ext>
              </a:extLst>
            </p:cNvPr>
            <p:cNvSpPr/>
            <p:nvPr/>
          </p:nvSpPr>
          <p:spPr bwMode="auto">
            <a:xfrm>
              <a:off x="187404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5</a:t>
              </a:r>
              <a:endParaRPr lang="en-US" sz="375">
                <a:solidFill>
                  <a:srgbClr val="FFFFFF"/>
                </a:solidFill>
                <a:latin typeface="Arial"/>
              </a:endParaRPr>
            </a:p>
          </p:txBody>
        </p:sp>
      </p:grpSp>
      <p:sp>
        <p:nvSpPr>
          <p:cNvPr id="74" name="Rectangle 73">
            <a:extLst>
              <a:ext uri="{FF2B5EF4-FFF2-40B4-BE49-F238E27FC236}">
                <a16:creationId xmlns:a16="http://schemas.microsoft.com/office/drawing/2014/main" id="{F9FF604C-9E2B-A942-8A79-99EBB28D8219}"/>
              </a:ext>
            </a:extLst>
          </p:cNvPr>
          <p:cNvSpPr/>
          <p:nvPr/>
        </p:nvSpPr>
        <p:spPr>
          <a:xfrm>
            <a:off x="6491822" y="3433623"/>
            <a:ext cx="4572000" cy="923330"/>
          </a:xfrm>
          <a:prstGeom prst="rect">
            <a:avLst/>
          </a:prstGeom>
        </p:spPr>
        <p:txBody>
          <a:bodyPr>
            <a:spAutoFit/>
          </a:bodyPr>
          <a:lstStyle/>
          <a:p>
            <a:r>
              <a:rPr lang="en-US" sz="900" dirty="0">
                <a:solidFill>
                  <a:srgbClr val="000000"/>
                </a:solidFill>
                <a:latin typeface="Menlo" panose="020B0609030804020204" pitchFamily="49" charset="0"/>
              </a:rPr>
              <a:t>__consumer_offsets</a:t>
            </a:r>
          </a:p>
          <a:p>
            <a:r>
              <a:rPr lang="en-US" sz="900" dirty="0">
                <a:solidFill>
                  <a:srgbClr val="000000"/>
                </a:solidFill>
                <a:latin typeface="Menlo" panose="020B0609030804020204" pitchFamily="49" charset="0"/>
              </a:rPr>
              <a:t>heartbeats</a:t>
            </a:r>
          </a:p>
          <a:p>
            <a:r>
              <a:rPr lang="en-US" sz="900" dirty="0">
                <a:solidFill>
                  <a:srgbClr val="000000"/>
                </a:solidFill>
                <a:latin typeface="Menlo" panose="020B0609030804020204" pitchFamily="49" charset="0"/>
              </a:rPr>
              <a:t>mm2-offsets.source.internal</a:t>
            </a:r>
          </a:p>
          <a:p>
            <a:r>
              <a:rPr lang="en-US" sz="900" dirty="0">
                <a:solidFill>
                  <a:srgbClr val="000000"/>
                </a:solidFill>
                <a:latin typeface="Menlo" panose="020B0609030804020204" pitchFamily="49" charset="0"/>
              </a:rPr>
              <a:t>mm2-status.source.internal</a:t>
            </a:r>
          </a:p>
          <a:p>
            <a:r>
              <a:rPr lang="en-US" sz="900" dirty="0">
                <a:solidFill>
                  <a:srgbClr val="000000"/>
                </a:solidFill>
                <a:latin typeface="Menlo" panose="020B0609030804020204" pitchFamily="49" charset="0"/>
              </a:rPr>
              <a:t>source.checkpoints.internal</a:t>
            </a:r>
          </a:p>
          <a:p>
            <a:r>
              <a:rPr lang="en-US" sz="900" dirty="0">
                <a:solidFill>
                  <a:srgbClr val="000000"/>
                </a:solidFill>
                <a:latin typeface="Menlo" panose="020B0609030804020204" pitchFamily="49" charset="0"/>
              </a:rPr>
              <a:t>source.heartbeats</a:t>
            </a:r>
            <a:endParaRPr lang="en-US" sz="900" b="0" dirty="0">
              <a:solidFill>
                <a:srgbClr val="000000"/>
              </a:solidFill>
              <a:effectLst/>
              <a:latin typeface="Menlo" panose="020B0609030804020204" pitchFamily="49" charset="0"/>
            </a:endParaRPr>
          </a:p>
        </p:txBody>
      </p:sp>
      <p:cxnSp>
        <p:nvCxnSpPr>
          <p:cNvPr id="76" name="Elbow Connector 75">
            <a:extLst>
              <a:ext uri="{FF2B5EF4-FFF2-40B4-BE49-F238E27FC236}">
                <a16:creationId xmlns:a16="http://schemas.microsoft.com/office/drawing/2014/main" id="{874F2150-7F88-0445-9F07-3FDA273043A6}"/>
              </a:ext>
            </a:extLst>
          </p:cNvPr>
          <p:cNvCxnSpPr>
            <a:stCxn id="18" idx="0"/>
            <a:endCxn id="5" idx="1"/>
          </p:cNvCxnSpPr>
          <p:nvPr/>
        </p:nvCxnSpPr>
        <p:spPr>
          <a:xfrm rot="5400000" flipH="1" flipV="1">
            <a:off x="1894704" y="963512"/>
            <a:ext cx="560282" cy="2535864"/>
          </a:xfrm>
          <a:prstGeom prst="bentConnector2">
            <a:avLst/>
          </a:prstGeom>
          <a:ln w="12700">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77" name="Elbow Connector 76">
            <a:extLst>
              <a:ext uri="{FF2B5EF4-FFF2-40B4-BE49-F238E27FC236}">
                <a16:creationId xmlns:a16="http://schemas.microsoft.com/office/drawing/2014/main" id="{3B4506A3-3F77-214F-8768-4B3D7FD95657}"/>
              </a:ext>
            </a:extLst>
          </p:cNvPr>
          <p:cNvCxnSpPr>
            <a:cxnSpLocks/>
            <a:stCxn id="12" idx="0"/>
            <a:endCxn id="36" idx="0"/>
          </p:cNvCxnSpPr>
          <p:nvPr/>
        </p:nvCxnSpPr>
        <p:spPr>
          <a:xfrm rot="16200000" flipH="1">
            <a:off x="6298851" y="1288572"/>
            <a:ext cx="112216" cy="1488380"/>
          </a:xfrm>
          <a:prstGeom prst="bentConnector3">
            <a:avLst>
              <a:gd name="adj1" fmla="val -203714"/>
            </a:avLst>
          </a:prstGeom>
          <a:ln w="12700">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511616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C461F8-FC7C-2142-8942-E438DA987FA4}"/>
              </a:ext>
            </a:extLst>
          </p:cNvPr>
          <p:cNvSpPr>
            <a:spLocks noGrp="1"/>
          </p:cNvSpPr>
          <p:nvPr>
            <p:ph type="title"/>
          </p:nvPr>
        </p:nvSpPr>
        <p:spPr/>
        <p:txBody>
          <a:bodyPr/>
          <a:lstStyle/>
          <a:p>
            <a:r>
              <a:rPr lang="en-US"/>
              <a:t>Mirror Maker 2</a:t>
            </a:r>
          </a:p>
        </p:txBody>
      </p:sp>
      <p:sp>
        <p:nvSpPr>
          <p:cNvPr id="4" name="Content Placeholder 3">
            <a:extLst>
              <a:ext uri="{FF2B5EF4-FFF2-40B4-BE49-F238E27FC236}">
                <a16:creationId xmlns:a16="http://schemas.microsoft.com/office/drawing/2014/main" id="{0E371253-DD32-9C45-9535-E5A42B477A6E}"/>
              </a:ext>
            </a:extLst>
          </p:cNvPr>
          <p:cNvSpPr>
            <a:spLocks noGrp="1"/>
          </p:cNvSpPr>
          <p:nvPr>
            <p:ph idx="1"/>
          </p:nvPr>
        </p:nvSpPr>
        <p:spPr>
          <a:xfrm>
            <a:off x="293688" y="901701"/>
            <a:ext cx="8393112" cy="1193521"/>
          </a:xfrm>
        </p:spPr>
        <p:txBody>
          <a:bodyPr/>
          <a:lstStyle/>
          <a:p>
            <a:r>
              <a:rPr lang="en-US" sz="1800"/>
              <a:t>Leverages the Kafka Connect framework and ecosystem.</a:t>
            </a:r>
          </a:p>
          <a:p>
            <a:r>
              <a:rPr lang="en-US" sz="1800"/>
              <a:t>Includes both source and sink connectors.</a:t>
            </a:r>
          </a:p>
          <a:p>
            <a:r>
              <a:rPr lang="en-US" sz="1800"/>
              <a:t>Source connectors needs to be close to Kafka cluster</a:t>
            </a:r>
          </a:p>
          <a:p>
            <a:endParaRPr lang="en-US" sz="1800"/>
          </a:p>
        </p:txBody>
      </p:sp>
      <p:sp>
        <p:nvSpPr>
          <p:cNvPr id="3" name="Slide Number Placeholder 2">
            <a:extLst>
              <a:ext uri="{FF2B5EF4-FFF2-40B4-BE49-F238E27FC236}">
                <a16:creationId xmlns:a16="http://schemas.microsoft.com/office/drawing/2014/main" id="{16DF3CAC-E2EA-A041-8549-C321D9BB96F0}"/>
              </a:ext>
            </a:extLst>
          </p:cNvPr>
          <p:cNvSpPr>
            <a:spLocks noGrp="1"/>
          </p:cNvSpPr>
          <p:nvPr>
            <p:ph type="sldNum" sz="quarter" idx="10"/>
          </p:nvPr>
        </p:nvSpPr>
        <p:spPr/>
        <p:txBody>
          <a:bodyPr/>
          <a:lstStyle/>
          <a:p>
            <a:fld id="{5B450290-23D3-2D4F-AB87-780AA41C0D26}" type="slidenum">
              <a:rPr lang="en-US" smtClean="0">
                <a:solidFill>
                  <a:srgbClr val="5AAAFA"/>
                </a:solidFill>
              </a:rPr>
              <a:pPr/>
              <a:t>4</a:t>
            </a:fld>
            <a:endParaRPr lang="en-US">
              <a:solidFill>
                <a:srgbClr val="5AAAFA"/>
              </a:solidFill>
            </a:endParaRPr>
          </a:p>
        </p:txBody>
      </p:sp>
      <p:sp>
        <p:nvSpPr>
          <p:cNvPr id="5" name="Rectangle 4">
            <a:extLst>
              <a:ext uri="{FF2B5EF4-FFF2-40B4-BE49-F238E27FC236}">
                <a16:creationId xmlns:a16="http://schemas.microsoft.com/office/drawing/2014/main" id="{F04EEEC0-5625-EC4F-9429-97D04EDA35FD}"/>
              </a:ext>
            </a:extLst>
          </p:cNvPr>
          <p:cNvSpPr/>
          <p:nvPr/>
        </p:nvSpPr>
        <p:spPr>
          <a:xfrm>
            <a:off x="6347633" y="2081320"/>
            <a:ext cx="1487184" cy="682081"/>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eaLnBrk="0" fontAlgn="base" hangingPunct="0">
              <a:spcBef>
                <a:spcPct val="0"/>
              </a:spcBef>
              <a:spcAft>
                <a:spcPct val="0"/>
              </a:spcAft>
            </a:pPr>
            <a:r>
              <a:rPr lang="en-US" sz="900" b="1">
                <a:solidFill>
                  <a:srgbClr val="325C80">
                    <a:lumMod val="50000"/>
                  </a:srgbClr>
                </a:solidFill>
                <a:latin typeface="Arial"/>
              </a:rPr>
              <a:t>Broker Server</a:t>
            </a:r>
          </a:p>
        </p:txBody>
      </p:sp>
      <p:sp>
        <p:nvSpPr>
          <p:cNvPr id="6" name="Rectangle 5">
            <a:extLst>
              <a:ext uri="{FF2B5EF4-FFF2-40B4-BE49-F238E27FC236}">
                <a16:creationId xmlns:a16="http://schemas.microsoft.com/office/drawing/2014/main" id="{296A1D69-9AE6-BB4F-A599-C3CAD4CDBBB7}"/>
              </a:ext>
            </a:extLst>
          </p:cNvPr>
          <p:cNvSpPr/>
          <p:nvPr/>
        </p:nvSpPr>
        <p:spPr>
          <a:xfrm>
            <a:off x="6347632" y="2853454"/>
            <a:ext cx="1487185" cy="68580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eaLnBrk="0" fontAlgn="base" hangingPunct="0">
              <a:spcBef>
                <a:spcPct val="0"/>
              </a:spcBef>
              <a:spcAft>
                <a:spcPct val="0"/>
              </a:spcAft>
            </a:pPr>
            <a:r>
              <a:rPr lang="en-US" sz="900" b="1">
                <a:solidFill>
                  <a:srgbClr val="325C80">
                    <a:lumMod val="50000"/>
                  </a:srgbClr>
                </a:solidFill>
                <a:latin typeface="Arial"/>
              </a:rPr>
              <a:t>Broker Server</a:t>
            </a:r>
          </a:p>
        </p:txBody>
      </p:sp>
      <p:sp>
        <p:nvSpPr>
          <p:cNvPr id="7" name="Rectangle 6">
            <a:extLst>
              <a:ext uri="{FF2B5EF4-FFF2-40B4-BE49-F238E27FC236}">
                <a16:creationId xmlns:a16="http://schemas.microsoft.com/office/drawing/2014/main" id="{71A7744A-BFDD-3143-AAB6-2D4E552C2808}"/>
              </a:ext>
            </a:extLst>
          </p:cNvPr>
          <p:cNvSpPr/>
          <p:nvPr/>
        </p:nvSpPr>
        <p:spPr>
          <a:xfrm>
            <a:off x="6347631" y="3629307"/>
            <a:ext cx="1487185" cy="531964"/>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eaLnBrk="0" fontAlgn="base" hangingPunct="0">
              <a:spcBef>
                <a:spcPct val="0"/>
              </a:spcBef>
              <a:spcAft>
                <a:spcPct val="0"/>
              </a:spcAft>
            </a:pPr>
            <a:r>
              <a:rPr lang="en-US" sz="900" b="1">
                <a:solidFill>
                  <a:srgbClr val="325C80">
                    <a:lumMod val="50000"/>
                  </a:srgbClr>
                </a:solidFill>
                <a:latin typeface="Arial"/>
              </a:rPr>
              <a:t>Broker Server</a:t>
            </a:r>
          </a:p>
        </p:txBody>
      </p:sp>
      <p:sp>
        <p:nvSpPr>
          <p:cNvPr id="9" name="Rectangle 8">
            <a:extLst>
              <a:ext uri="{FF2B5EF4-FFF2-40B4-BE49-F238E27FC236}">
                <a16:creationId xmlns:a16="http://schemas.microsoft.com/office/drawing/2014/main" id="{412C441A-5F46-394A-AC9F-874DA6DC3DB0}"/>
              </a:ext>
            </a:extLst>
          </p:cNvPr>
          <p:cNvSpPr/>
          <p:nvPr/>
        </p:nvSpPr>
        <p:spPr>
          <a:xfrm>
            <a:off x="4003921" y="2524058"/>
            <a:ext cx="1136158" cy="383922"/>
          </a:xfrm>
          <a:prstGeom prst="rect">
            <a:avLst/>
          </a:prstGeom>
          <a:solidFill>
            <a:srgbClr val="FCEB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pPr>
            <a:r>
              <a:rPr lang="en-US" sz="900" b="1" dirty="0">
                <a:solidFill>
                  <a:srgbClr val="325C80">
                    <a:lumMod val="50000"/>
                  </a:srgbClr>
                </a:solidFill>
                <a:latin typeface="Arial"/>
              </a:rPr>
              <a:t>Mirror Maker 2.0 Connector</a:t>
            </a:r>
          </a:p>
        </p:txBody>
      </p:sp>
      <p:sp>
        <p:nvSpPr>
          <p:cNvPr id="11" name="AutoShape 4">
            <a:extLst>
              <a:ext uri="{FF2B5EF4-FFF2-40B4-BE49-F238E27FC236}">
                <a16:creationId xmlns:a16="http://schemas.microsoft.com/office/drawing/2014/main" id="{E7E1EFBF-BDCF-8641-8D72-76C7F0C6A78F}"/>
              </a:ext>
            </a:extLst>
          </p:cNvPr>
          <p:cNvSpPr>
            <a:spLocks noChangeArrowheads="1"/>
          </p:cNvSpPr>
          <p:nvPr/>
        </p:nvSpPr>
        <p:spPr bwMode="auto">
          <a:xfrm>
            <a:off x="3418547" y="2142186"/>
            <a:ext cx="2246908" cy="2253449"/>
          </a:xfrm>
          <a:prstGeom prst="roundRect">
            <a:avLst>
              <a:gd name="adj" fmla="val 7117"/>
            </a:avLst>
          </a:prstGeom>
          <a:noFill/>
          <a:ln w="12700">
            <a:solidFill>
              <a:srgbClr val="5596E6">
                <a:lumMod val="50000"/>
              </a:srgbClr>
            </a:solidFill>
            <a:prstDash val="dash"/>
            <a:round/>
            <a:headEnd/>
            <a:tailEnd/>
          </a:ln>
        </p:spPr>
        <p:txBody>
          <a:bodyPr lIns="0" tIns="0" rIns="0" bIns="0" anchor="b" anchorCtr="1"/>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a:ln>
                  <a:noFill/>
                </a:ln>
                <a:effectLst/>
                <a:uLnTx/>
                <a:uFillTx/>
              </a:rPr>
              <a:t>Kafka Connect Cluster</a:t>
            </a:r>
          </a:p>
        </p:txBody>
      </p:sp>
      <p:sp>
        <p:nvSpPr>
          <p:cNvPr id="12" name="AutoShape 4">
            <a:extLst>
              <a:ext uri="{FF2B5EF4-FFF2-40B4-BE49-F238E27FC236}">
                <a16:creationId xmlns:a16="http://schemas.microsoft.com/office/drawing/2014/main" id="{9A51E4DB-FE88-384B-8CD4-C1B221FC04B5}"/>
              </a:ext>
            </a:extLst>
          </p:cNvPr>
          <p:cNvSpPr>
            <a:spLocks noChangeArrowheads="1"/>
          </p:cNvSpPr>
          <p:nvPr/>
        </p:nvSpPr>
        <p:spPr bwMode="auto">
          <a:xfrm>
            <a:off x="6164011" y="1983001"/>
            <a:ext cx="1874635" cy="2577422"/>
          </a:xfrm>
          <a:prstGeom prst="roundRect">
            <a:avLst>
              <a:gd name="adj" fmla="val 7117"/>
            </a:avLst>
          </a:prstGeom>
          <a:noFill/>
          <a:ln w="12700">
            <a:solidFill>
              <a:srgbClr val="5596E6">
                <a:lumMod val="50000"/>
              </a:srgbClr>
            </a:solidFill>
            <a:prstDash val="dash"/>
            <a:round/>
            <a:headEnd/>
            <a:tailEnd/>
          </a:ln>
        </p:spPr>
        <p:txBody>
          <a:bodyPr lIns="0" tIns="0" rIns="0" bIns="0" anchor="b" anchorCtr="1"/>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srgbClr val="6D7777"/>
              </a:solidFill>
              <a:effectLst/>
              <a:uLnTx/>
              <a:uFillTx/>
            </a:endParaRPr>
          </a:p>
        </p:txBody>
      </p:sp>
      <p:pic>
        <p:nvPicPr>
          <p:cNvPr id="13" name="Picture 12">
            <a:extLst>
              <a:ext uri="{FF2B5EF4-FFF2-40B4-BE49-F238E27FC236}">
                <a16:creationId xmlns:a16="http://schemas.microsoft.com/office/drawing/2014/main" id="{1E672CA8-8815-9A45-91C7-1590BEB24DF6}"/>
              </a:ext>
            </a:extLst>
          </p:cNvPr>
          <p:cNvPicPr>
            <a:picLocks noChangeAspect="1"/>
          </p:cNvPicPr>
          <p:nvPr/>
        </p:nvPicPr>
        <p:blipFill>
          <a:blip r:embed="rId2">
            <a:biLevel thresh="75000"/>
            <a:extLst>
              <a:ext uri="{BEBA8EAE-BF5A-486C-A8C5-ECC9F3942E4B}">
                <a14:imgProps xmlns:a14="http://schemas.microsoft.com/office/drawing/2010/main">
                  <a14:imgLayer r:embed="rId3">
                    <a14:imgEffect>
                      <a14:artisticPhotocopy/>
                    </a14:imgEffect>
                  </a14:imgLayer>
                </a14:imgProps>
              </a:ext>
              <a:ext uri="{28A0092B-C50C-407E-A947-70E740481C1C}">
                <a14:useLocalDpi xmlns:a14="http://schemas.microsoft.com/office/drawing/2010/main" val="0"/>
              </a:ext>
            </a:extLst>
          </a:blip>
          <a:stretch>
            <a:fillRect/>
          </a:stretch>
        </p:blipFill>
        <p:spPr>
          <a:xfrm>
            <a:off x="6169169" y="4192706"/>
            <a:ext cx="719507" cy="378203"/>
          </a:xfrm>
          <a:prstGeom prst="rect">
            <a:avLst/>
          </a:prstGeom>
        </p:spPr>
      </p:pic>
      <p:sp>
        <p:nvSpPr>
          <p:cNvPr id="15" name="Can 14">
            <a:extLst>
              <a:ext uri="{FF2B5EF4-FFF2-40B4-BE49-F238E27FC236}">
                <a16:creationId xmlns:a16="http://schemas.microsoft.com/office/drawing/2014/main" id="{0472B313-5B8E-334A-9BC9-9E80C878C859}"/>
              </a:ext>
            </a:extLst>
          </p:cNvPr>
          <p:cNvSpPr/>
          <p:nvPr/>
        </p:nvSpPr>
        <p:spPr>
          <a:xfrm rot="16200000">
            <a:off x="6963526" y="2590345"/>
            <a:ext cx="309314" cy="1314515"/>
          </a:xfrm>
          <a:prstGeom prst="can">
            <a:avLst/>
          </a:prstGeom>
          <a:pattFill prst="dkVert">
            <a:fgClr>
              <a:srgbClr val="92D050"/>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eaLnBrk="0" fontAlgn="base" hangingPunct="0">
              <a:spcBef>
                <a:spcPct val="0"/>
              </a:spcBef>
              <a:spcAft>
                <a:spcPct val="0"/>
              </a:spcAft>
            </a:pPr>
            <a:r>
              <a:rPr lang="en-US" sz="1000" b="1" dirty="0">
                <a:solidFill>
                  <a:schemeClr val="accent4">
                    <a:lumMod val="75000"/>
                  </a:schemeClr>
                </a:solidFill>
                <a:latin typeface="Arial"/>
              </a:rPr>
              <a:t>source-topic-name-B*</a:t>
            </a:r>
          </a:p>
        </p:txBody>
      </p:sp>
      <p:cxnSp>
        <p:nvCxnSpPr>
          <p:cNvPr id="16" name="Elbow Connector 15">
            <a:extLst>
              <a:ext uri="{FF2B5EF4-FFF2-40B4-BE49-F238E27FC236}">
                <a16:creationId xmlns:a16="http://schemas.microsoft.com/office/drawing/2014/main" id="{C68AEBB8-EC7A-BE4A-AD9C-43907A9AECBA}"/>
              </a:ext>
            </a:extLst>
          </p:cNvPr>
          <p:cNvCxnSpPr>
            <a:cxnSpLocks/>
            <a:stCxn id="30" idx="3"/>
            <a:endCxn id="15" idx="1"/>
          </p:cNvCxnSpPr>
          <p:nvPr/>
        </p:nvCxnSpPr>
        <p:spPr>
          <a:xfrm>
            <a:off x="5140079" y="3190556"/>
            <a:ext cx="1320847" cy="57047"/>
          </a:xfrm>
          <a:prstGeom prst="bentConnector3">
            <a:avLst>
              <a:gd name="adj1" fmla="val 50000"/>
            </a:avLst>
          </a:prstGeom>
          <a:ln w="12700">
            <a:solidFill>
              <a:srgbClr val="0000FF"/>
            </a:solidFill>
            <a:prstDash val="sysDash"/>
            <a:tailEnd type="triangle"/>
          </a:ln>
          <a:effectLst/>
        </p:spPr>
        <p:style>
          <a:lnRef idx="2">
            <a:schemeClr val="accent1"/>
          </a:lnRef>
          <a:fillRef idx="0">
            <a:schemeClr val="accent1"/>
          </a:fillRef>
          <a:effectRef idx="1">
            <a:schemeClr val="accent1"/>
          </a:effectRef>
          <a:fontRef idx="minor">
            <a:schemeClr val="tx1"/>
          </a:fontRef>
        </p:style>
      </p:cxnSp>
      <p:sp>
        <p:nvSpPr>
          <p:cNvPr id="24" name="Rectangle 23">
            <a:extLst>
              <a:ext uri="{FF2B5EF4-FFF2-40B4-BE49-F238E27FC236}">
                <a16:creationId xmlns:a16="http://schemas.microsoft.com/office/drawing/2014/main" id="{2B5C39AC-275D-AE4F-A296-2994360D1E3D}"/>
              </a:ext>
            </a:extLst>
          </p:cNvPr>
          <p:cNvSpPr/>
          <p:nvPr/>
        </p:nvSpPr>
        <p:spPr>
          <a:xfrm>
            <a:off x="585230" y="2133861"/>
            <a:ext cx="1487185" cy="693954"/>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eaLnBrk="0" fontAlgn="base" hangingPunct="0">
              <a:spcBef>
                <a:spcPct val="0"/>
              </a:spcBef>
              <a:spcAft>
                <a:spcPct val="0"/>
              </a:spcAft>
            </a:pPr>
            <a:r>
              <a:rPr lang="en-US" sz="900" b="1">
                <a:solidFill>
                  <a:srgbClr val="325C80">
                    <a:lumMod val="50000"/>
                  </a:srgbClr>
                </a:solidFill>
                <a:latin typeface="Arial"/>
              </a:rPr>
              <a:t>Broker Server</a:t>
            </a:r>
          </a:p>
        </p:txBody>
      </p:sp>
      <p:sp>
        <p:nvSpPr>
          <p:cNvPr id="25" name="Rectangle 24">
            <a:extLst>
              <a:ext uri="{FF2B5EF4-FFF2-40B4-BE49-F238E27FC236}">
                <a16:creationId xmlns:a16="http://schemas.microsoft.com/office/drawing/2014/main" id="{0143E555-29CF-1F4C-B9B8-497E2D4CD3B4}"/>
              </a:ext>
            </a:extLst>
          </p:cNvPr>
          <p:cNvSpPr/>
          <p:nvPr/>
        </p:nvSpPr>
        <p:spPr>
          <a:xfrm>
            <a:off x="585230" y="2917868"/>
            <a:ext cx="1487185" cy="68580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eaLnBrk="0" fontAlgn="base" hangingPunct="0">
              <a:spcBef>
                <a:spcPct val="0"/>
              </a:spcBef>
              <a:spcAft>
                <a:spcPct val="0"/>
              </a:spcAft>
            </a:pPr>
            <a:r>
              <a:rPr lang="en-US" sz="900" b="1">
                <a:solidFill>
                  <a:srgbClr val="325C80">
                    <a:lumMod val="50000"/>
                  </a:srgbClr>
                </a:solidFill>
                <a:latin typeface="Arial"/>
              </a:rPr>
              <a:t>Broker Server</a:t>
            </a:r>
          </a:p>
        </p:txBody>
      </p:sp>
      <p:sp>
        <p:nvSpPr>
          <p:cNvPr id="26" name="Rectangle 25">
            <a:extLst>
              <a:ext uri="{FF2B5EF4-FFF2-40B4-BE49-F238E27FC236}">
                <a16:creationId xmlns:a16="http://schemas.microsoft.com/office/drawing/2014/main" id="{E2A30638-1AF4-1A48-8A43-113BC98F2BB9}"/>
              </a:ext>
            </a:extLst>
          </p:cNvPr>
          <p:cNvSpPr/>
          <p:nvPr/>
        </p:nvSpPr>
        <p:spPr>
          <a:xfrm>
            <a:off x="585229" y="3693721"/>
            <a:ext cx="1487185" cy="531964"/>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eaLnBrk="0" fontAlgn="base" hangingPunct="0">
              <a:spcBef>
                <a:spcPct val="0"/>
              </a:spcBef>
              <a:spcAft>
                <a:spcPct val="0"/>
              </a:spcAft>
            </a:pPr>
            <a:r>
              <a:rPr lang="en-US" sz="900" b="1">
                <a:solidFill>
                  <a:srgbClr val="325C80">
                    <a:lumMod val="50000"/>
                  </a:srgbClr>
                </a:solidFill>
                <a:latin typeface="Arial"/>
              </a:rPr>
              <a:t>Broker Server</a:t>
            </a:r>
          </a:p>
        </p:txBody>
      </p:sp>
      <p:sp>
        <p:nvSpPr>
          <p:cNvPr id="27" name="AutoShape 4">
            <a:extLst>
              <a:ext uri="{FF2B5EF4-FFF2-40B4-BE49-F238E27FC236}">
                <a16:creationId xmlns:a16="http://schemas.microsoft.com/office/drawing/2014/main" id="{9B24948F-5EB7-4C40-AD60-BA5D0A5E0486}"/>
              </a:ext>
            </a:extLst>
          </p:cNvPr>
          <p:cNvSpPr>
            <a:spLocks noChangeArrowheads="1"/>
          </p:cNvSpPr>
          <p:nvPr/>
        </p:nvSpPr>
        <p:spPr bwMode="auto">
          <a:xfrm>
            <a:off x="401609" y="2035542"/>
            <a:ext cx="1874635" cy="2577422"/>
          </a:xfrm>
          <a:prstGeom prst="roundRect">
            <a:avLst>
              <a:gd name="adj" fmla="val 7117"/>
            </a:avLst>
          </a:prstGeom>
          <a:noFill/>
          <a:ln w="12700">
            <a:solidFill>
              <a:srgbClr val="5596E6">
                <a:lumMod val="50000"/>
              </a:srgbClr>
            </a:solidFill>
            <a:prstDash val="dash"/>
            <a:round/>
            <a:headEnd/>
            <a:tailEnd/>
          </a:ln>
        </p:spPr>
        <p:txBody>
          <a:bodyPr lIns="0" tIns="0" rIns="0" bIns="0" anchor="b" anchorCtr="1"/>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srgbClr val="6D7777"/>
              </a:solidFill>
              <a:effectLst/>
              <a:uLnTx/>
              <a:uFillTx/>
            </a:endParaRPr>
          </a:p>
        </p:txBody>
      </p:sp>
      <p:pic>
        <p:nvPicPr>
          <p:cNvPr id="28" name="Picture 27">
            <a:extLst>
              <a:ext uri="{FF2B5EF4-FFF2-40B4-BE49-F238E27FC236}">
                <a16:creationId xmlns:a16="http://schemas.microsoft.com/office/drawing/2014/main" id="{5A0F722F-6142-8F47-93F7-84605657E2EC}"/>
              </a:ext>
            </a:extLst>
          </p:cNvPr>
          <p:cNvPicPr>
            <a:picLocks noChangeAspect="1"/>
          </p:cNvPicPr>
          <p:nvPr/>
        </p:nvPicPr>
        <p:blipFill>
          <a:blip r:embed="rId2">
            <a:biLevel thresh="75000"/>
            <a:extLst>
              <a:ext uri="{BEBA8EAE-BF5A-486C-A8C5-ECC9F3942E4B}">
                <a14:imgProps xmlns:a14="http://schemas.microsoft.com/office/drawing/2010/main">
                  <a14:imgLayer r:embed="rId3">
                    <a14:imgEffect>
                      <a14:artisticPhotocopy/>
                    </a14:imgEffect>
                  </a14:imgLayer>
                </a14:imgProps>
              </a:ext>
              <a:ext uri="{28A0092B-C50C-407E-A947-70E740481C1C}">
                <a14:useLocalDpi xmlns:a14="http://schemas.microsoft.com/office/drawing/2010/main" val="0"/>
              </a:ext>
            </a:extLst>
          </a:blip>
          <a:stretch>
            <a:fillRect/>
          </a:stretch>
        </p:blipFill>
        <p:spPr>
          <a:xfrm>
            <a:off x="406767" y="4245247"/>
            <a:ext cx="719507" cy="378203"/>
          </a:xfrm>
          <a:prstGeom prst="rect">
            <a:avLst/>
          </a:prstGeom>
        </p:spPr>
      </p:pic>
      <p:sp>
        <p:nvSpPr>
          <p:cNvPr id="29" name="Can 28">
            <a:extLst>
              <a:ext uri="{FF2B5EF4-FFF2-40B4-BE49-F238E27FC236}">
                <a16:creationId xmlns:a16="http://schemas.microsoft.com/office/drawing/2014/main" id="{82BE3B68-E79B-7E4D-9FB3-7808967E8D7F}"/>
              </a:ext>
            </a:extLst>
          </p:cNvPr>
          <p:cNvSpPr/>
          <p:nvPr/>
        </p:nvSpPr>
        <p:spPr>
          <a:xfrm rot="16200000">
            <a:off x="1059299" y="2855960"/>
            <a:ext cx="309314" cy="912114"/>
          </a:xfrm>
          <a:prstGeom prst="can">
            <a:avLst/>
          </a:prstGeom>
          <a:pattFill prst="dkVert">
            <a:fgClr>
              <a:srgbClr val="92D050"/>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eaLnBrk="0" fontAlgn="base" hangingPunct="0">
              <a:spcBef>
                <a:spcPct val="0"/>
              </a:spcBef>
              <a:spcAft>
                <a:spcPct val="0"/>
              </a:spcAft>
            </a:pPr>
            <a:r>
              <a:rPr lang="en-US" sz="1000" b="1" dirty="0">
                <a:solidFill>
                  <a:schemeClr val="accent4">
                    <a:lumMod val="75000"/>
                  </a:schemeClr>
                </a:solidFill>
                <a:latin typeface="Arial"/>
              </a:rPr>
              <a:t>topic-name-B*</a:t>
            </a:r>
          </a:p>
        </p:txBody>
      </p:sp>
      <p:sp>
        <p:nvSpPr>
          <p:cNvPr id="39" name="TextBox 38">
            <a:extLst>
              <a:ext uri="{FF2B5EF4-FFF2-40B4-BE49-F238E27FC236}">
                <a16:creationId xmlns:a16="http://schemas.microsoft.com/office/drawing/2014/main" id="{462582A4-1652-524F-827F-1ACBD866B3E7}"/>
              </a:ext>
            </a:extLst>
          </p:cNvPr>
          <p:cNvSpPr txBox="1"/>
          <p:nvPr/>
        </p:nvSpPr>
        <p:spPr>
          <a:xfrm>
            <a:off x="7080213" y="4279395"/>
            <a:ext cx="577402" cy="276999"/>
          </a:xfrm>
          <a:prstGeom prst="rect">
            <a:avLst/>
          </a:prstGeom>
          <a:noFill/>
        </p:spPr>
        <p:txBody>
          <a:bodyPr wrap="none" rtlCol="0">
            <a:spAutoFit/>
          </a:bodyPr>
          <a:lstStyle/>
          <a:p>
            <a:pPr eaLnBrk="0" fontAlgn="base" hangingPunct="0">
              <a:spcBef>
                <a:spcPct val="0"/>
              </a:spcBef>
              <a:spcAft>
                <a:spcPct val="0"/>
              </a:spcAft>
            </a:pPr>
            <a:r>
              <a:rPr lang="en-US" sz="1200">
                <a:solidFill>
                  <a:srgbClr val="7CC7FF">
                    <a:lumMod val="75000"/>
                  </a:srgbClr>
                </a:solidFill>
                <a:latin typeface="Arial" panose="020B0604020202020204" pitchFamily="34" charset="0"/>
                <a:cs typeface="Arial" panose="020B0604020202020204" pitchFamily="34" charset="0"/>
              </a:rPr>
              <a:t>target</a:t>
            </a:r>
          </a:p>
        </p:txBody>
      </p:sp>
      <p:sp>
        <p:nvSpPr>
          <p:cNvPr id="41" name="TextBox 40">
            <a:extLst>
              <a:ext uri="{FF2B5EF4-FFF2-40B4-BE49-F238E27FC236}">
                <a16:creationId xmlns:a16="http://schemas.microsoft.com/office/drawing/2014/main" id="{18A8E1B5-7CE9-4043-AE4A-379EE571DD6A}"/>
              </a:ext>
            </a:extLst>
          </p:cNvPr>
          <p:cNvSpPr txBox="1"/>
          <p:nvPr/>
        </p:nvSpPr>
        <p:spPr>
          <a:xfrm>
            <a:off x="1213955" y="4341208"/>
            <a:ext cx="644728" cy="276999"/>
          </a:xfrm>
          <a:prstGeom prst="rect">
            <a:avLst/>
          </a:prstGeom>
          <a:noFill/>
        </p:spPr>
        <p:txBody>
          <a:bodyPr wrap="none" rtlCol="0">
            <a:spAutoFit/>
          </a:bodyPr>
          <a:lstStyle/>
          <a:p>
            <a:pPr eaLnBrk="0" fontAlgn="base" hangingPunct="0">
              <a:spcBef>
                <a:spcPct val="0"/>
              </a:spcBef>
              <a:spcAft>
                <a:spcPct val="0"/>
              </a:spcAft>
            </a:pPr>
            <a:r>
              <a:rPr lang="en-US" sz="1200">
                <a:solidFill>
                  <a:srgbClr val="6D7777"/>
                </a:solidFill>
                <a:latin typeface="Arial" panose="020B0604020202020204" pitchFamily="34" charset="0"/>
                <a:cs typeface="Arial" panose="020B0604020202020204" pitchFamily="34" charset="0"/>
              </a:rPr>
              <a:t>source</a:t>
            </a:r>
          </a:p>
        </p:txBody>
      </p:sp>
      <p:sp>
        <p:nvSpPr>
          <p:cNvPr id="30" name="Rectangle 29">
            <a:extLst>
              <a:ext uri="{FF2B5EF4-FFF2-40B4-BE49-F238E27FC236}">
                <a16:creationId xmlns:a16="http://schemas.microsoft.com/office/drawing/2014/main" id="{07E5DDD0-6572-904F-8774-BA06E124E585}"/>
              </a:ext>
            </a:extLst>
          </p:cNvPr>
          <p:cNvSpPr/>
          <p:nvPr/>
        </p:nvSpPr>
        <p:spPr>
          <a:xfrm>
            <a:off x="4003921" y="2998595"/>
            <a:ext cx="1136158" cy="383922"/>
          </a:xfrm>
          <a:prstGeom prst="rect">
            <a:avLst/>
          </a:prstGeom>
          <a:solidFill>
            <a:srgbClr val="FCEB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pPr>
            <a:r>
              <a:rPr lang="en-US" sz="900" b="1" dirty="0">
                <a:solidFill>
                  <a:srgbClr val="325C80">
                    <a:lumMod val="50000"/>
                  </a:srgbClr>
                </a:solidFill>
                <a:latin typeface="Arial"/>
              </a:rPr>
              <a:t>Mirror Maker 2.0 Connector</a:t>
            </a:r>
          </a:p>
        </p:txBody>
      </p:sp>
      <p:sp>
        <p:nvSpPr>
          <p:cNvPr id="31" name="Rectangle 30">
            <a:extLst>
              <a:ext uri="{FF2B5EF4-FFF2-40B4-BE49-F238E27FC236}">
                <a16:creationId xmlns:a16="http://schemas.microsoft.com/office/drawing/2014/main" id="{1B70A39B-5BCD-2D4F-A22B-B8A00DB97B42}"/>
              </a:ext>
            </a:extLst>
          </p:cNvPr>
          <p:cNvSpPr/>
          <p:nvPr/>
        </p:nvSpPr>
        <p:spPr>
          <a:xfrm>
            <a:off x="4003921" y="3461981"/>
            <a:ext cx="1136158" cy="383922"/>
          </a:xfrm>
          <a:prstGeom prst="rect">
            <a:avLst/>
          </a:prstGeom>
          <a:solidFill>
            <a:srgbClr val="FCEB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pPr>
            <a:r>
              <a:rPr lang="en-US" sz="900" b="1" dirty="0">
                <a:solidFill>
                  <a:srgbClr val="325C80">
                    <a:lumMod val="50000"/>
                  </a:srgbClr>
                </a:solidFill>
                <a:latin typeface="Arial"/>
              </a:rPr>
              <a:t>Mirror Maker 2.0 Connector</a:t>
            </a:r>
          </a:p>
        </p:txBody>
      </p:sp>
      <p:cxnSp>
        <p:nvCxnSpPr>
          <p:cNvPr id="14" name="Elbow Connector 13">
            <a:extLst>
              <a:ext uri="{FF2B5EF4-FFF2-40B4-BE49-F238E27FC236}">
                <a16:creationId xmlns:a16="http://schemas.microsoft.com/office/drawing/2014/main" id="{39756F27-A065-CE48-97BD-FE2A9157CD07}"/>
              </a:ext>
            </a:extLst>
          </p:cNvPr>
          <p:cNvCxnSpPr>
            <a:cxnSpLocks/>
            <a:stCxn id="29" idx="3"/>
            <a:endCxn id="30" idx="1"/>
          </p:cNvCxnSpPr>
          <p:nvPr/>
        </p:nvCxnSpPr>
        <p:spPr>
          <a:xfrm flipV="1">
            <a:off x="1670013" y="3190556"/>
            <a:ext cx="2333908" cy="121461"/>
          </a:xfrm>
          <a:prstGeom prst="bentConnector3">
            <a:avLst>
              <a:gd name="adj1" fmla="val 50000"/>
            </a:avLst>
          </a:prstGeom>
          <a:ln w="12700">
            <a:solidFill>
              <a:srgbClr val="0000FF"/>
            </a:solidFill>
            <a:tailEnd type="triangle"/>
          </a:ln>
          <a:effectLst/>
        </p:spPr>
        <p:style>
          <a:lnRef idx="2">
            <a:schemeClr val="accent1"/>
          </a:lnRef>
          <a:fillRef idx="0">
            <a:schemeClr val="accent1"/>
          </a:fillRef>
          <a:effectRef idx="1">
            <a:schemeClr val="accent1"/>
          </a:effectRef>
          <a:fontRef idx="minor">
            <a:schemeClr val="tx1"/>
          </a:fontRef>
        </p:style>
      </p:cxnSp>
      <p:sp>
        <p:nvSpPr>
          <p:cNvPr id="32" name="Can 31">
            <a:extLst>
              <a:ext uri="{FF2B5EF4-FFF2-40B4-BE49-F238E27FC236}">
                <a16:creationId xmlns:a16="http://schemas.microsoft.com/office/drawing/2014/main" id="{4183D53B-9BC7-2841-840A-8D80012CB27A}"/>
              </a:ext>
            </a:extLst>
          </p:cNvPr>
          <p:cNvSpPr/>
          <p:nvPr/>
        </p:nvSpPr>
        <p:spPr>
          <a:xfrm rot="16200000">
            <a:off x="6963526" y="3313258"/>
            <a:ext cx="309314" cy="1314515"/>
          </a:xfrm>
          <a:prstGeom prst="can">
            <a:avLst/>
          </a:prstGeom>
          <a:pattFill prst="dkVert">
            <a:fgClr>
              <a:srgbClr val="92D050"/>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eaLnBrk="0" fontAlgn="base" hangingPunct="0">
              <a:spcBef>
                <a:spcPct val="0"/>
              </a:spcBef>
              <a:spcAft>
                <a:spcPct val="0"/>
              </a:spcAft>
            </a:pPr>
            <a:r>
              <a:rPr lang="en-US" sz="1000" b="1" dirty="0">
                <a:solidFill>
                  <a:schemeClr val="accent4">
                    <a:lumMod val="75000"/>
                  </a:schemeClr>
                </a:solidFill>
                <a:latin typeface="Arial"/>
              </a:rPr>
              <a:t>source-topic-name-C*</a:t>
            </a:r>
          </a:p>
        </p:txBody>
      </p:sp>
      <p:cxnSp>
        <p:nvCxnSpPr>
          <p:cNvPr id="33" name="Elbow Connector 32">
            <a:extLst>
              <a:ext uri="{FF2B5EF4-FFF2-40B4-BE49-F238E27FC236}">
                <a16:creationId xmlns:a16="http://schemas.microsoft.com/office/drawing/2014/main" id="{69BA5A83-FCCC-B841-BEE7-929F00A667E2}"/>
              </a:ext>
            </a:extLst>
          </p:cNvPr>
          <p:cNvCxnSpPr>
            <a:cxnSpLocks/>
            <a:stCxn id="31" idx="3"/>
            <a:endCxn id="32" idx="1"/>
          </p:cNvCxnSpPr>
          <p:nvPr/>
        </p:nvCxnSpPr>
        <p:spPr>
          <a:xfrm>
            <a:off x="5140079" y="3653942"/>
            <a:ext cx="1320847" cy="316574"/>
          </a:xfrm>
          <a:prstGeom prst="bentConnector3">
            <a:avLst>
              <a:gd name="adj1" fmla="val 50000"/>
            </a:avLst>
          </a:prstGeom>
          <a:ln w="12700">
            <a:solidFill>
              <a:srgbClr val="0000FF"/>
            </a:solidFill>
            <a:prstDash val="sysDash"/>
            <a:tailEnd type="triangle"/>
          </a:ln>
          <a:effectLst/>
        </p:spPr>
        <p:style>
          <a:lnRef idx="2">
            <a:schemeClr val="accent1"/>
          </a:lnRef>
          <a:fillRef idx="0">
            <a:schemeClr val="accent1"/>
          </a:fillRef>
          <a:effectRef idx="1">
            <a:schemeClr val="accent1"/>
          </a:effectRef>
          <a:fontRef idx="minor">
            <a:schemeClr val="tx1"/>
          </a:fontRef>
        </p:style>
      </p:cxnSp>
      <p:sp>
        <p:nvSpPr>
          <p:cNvPr id="34" name="Can 33">
            <a:extLst>
              <a:ext uri="{FF2B5EF4-FFF2-40B4-BE49-F238E27FC236}">
                <a16:creationId xmlns:a16="http://schemas.microsoft.com/office/drawing/2014/main" id="{F7C081CE-8FBC-F146-9228-33ACDC96E6C2}"/>
              </a:ext>
            </a:extLst>
          </p:cNvPr>
          <p:cNvSpPr/>
          <p:nvPr/>
        </p:nvSpPr>
        <p:spPr>
          <a:xfrm rot="16200000">
            <a:off x="1059299" y="3578873"/>
            <a:ext cx="309314" cy="912114"/>
          </a:xfrm>
          <a:prstGeom prst="can">
            <a:avLst/>
          </a:prstGeom>
          <a:pattFill prst="dkVert">
            <a:fgClr>
              <a:srgbClr val="92D050"/>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eaLnBrk="0" fontAlgn="base" hangingPunct="0">
              <a:spcBef>
                <a:spcPct val="0"/>
              </a:spcBef>
              <a:spcAft>
                <a:spcPct val="0"/>
              </a:spcAft>
            </a:pPr>
            <a:r>
              <a:rPr lang="en-US" sz="1000" b="1" dirty="0">
                <a:solidFill>
                  <a:schemeClr val="accent4">
                    <a:lumMod val="75000"/>
                  </a:schemeClr>
                </a:solidFill>
                <a:latin typeface="Arial"/>
              </a:rPr>
              <a:t>topic-name-C*</a:t>
            </a:r>
          </a:p>
        </p:txBody>
      </p:sp>
      <p:cxnSp>
        <p:nvCxnSpPr>
          <p:cNvPr id="35" name="Elbow Connector 34">
            <a:extLst>
              <a:ext uri="{FF2B5EF4-FFF2-40B4-BE49-F238E27FC236}">
                <a16:creationId xmlns:a16="http://schemas.microsoft.com/office/drawing/2014/main" id="{933F6857-54C4-D141-A048-FF372430DCBF}"/>
              </a:ext>
            </a:extLst>
          </p:cNvPr>
          <p:cNvCxnSpPr>
            <a:cxnSpLocks/>
            <a:stCxn id="34" idx="3"/>
            <a:endCxn id="31" idx="1"/>
          </p:cNvCxnSpPr>
          <p:nvPr/>
        </p:nvCxnSpPr>
        <p:spPr>
          <a:xfrm flipV="1">
            <a:off x="1670013" y="3653942"/>
            <a:ext cx="2333908" cy="380988"/>
          </a:xfrm>
          <a:prstGeom prst="bentConnector3">
            <a:avLst>
              <a:gd name="adj1" fmla="val 50000"/>
            </a:avLst>
          </a:prstGeom>
          <a:ln w="12700">
            <a:solidFill>
              <a:srgbClr val="0000FF"/>
            </a:solidFill>
            <a:tailEnd type="triangle"/>
          </a:ln>
          <a:effectLst/>
        </p:spPr>
        <p:style>
          <a:lnRef idx="2">
            <a:schemeClr val="accent1"/>
          </a:lnRef>
          <a:fillRef idx="0">
            <a:schemeClr val="accent1"/>
          </a:fillRef>
          <a:effectRef idx="1">
            <a:schemeClr val="accent1"/>
          </a:effectRef>
          <a:fontRef idx="minor">
            <a:schemeClr val="tx1"/>
          </a:fontRef>
        </p:style>
      </p:cxnSp>
      <p:sp>
        <p:nvSpPr>
          <p:cNvPr id="36" name="Can 35">
            <a:extLst>
              <a:ext uri="{FF2B5EF4-FFF2-40B4-BE49-F238E27FC236}">
                <a16:creationId xmlns:a16="http://schemas.microsoft.com/office/drawing/2014/main" id="{C1F7A952-47A5-EA4E-BD64-FF988F9AB84B}"/>
              </a:ext>
            </a:extLst>
          </p:cNvPr>
          <p:cNvSpPr/>
          <p:nvPr/>
        </p:nvSpPr>
        <p:spPr>
          <a:xfrm rot="16200000">
            <a:off x="6948441" y="1816585"/>
            <a:ext cx="309314" cy="1314515"/>
          </a:xfrm>
          <a:prstGeom prst="can">
            <a:avLst/>
          </a:prstGeom>
          <a:pattFill prst="dkVert">
            <a:fgClr>
              <a:srgbClr val="92D050"/>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eaLnBrk="0" fontAlgn="base" hangingPunct="0">
              <a:spcBef>
                <a:spcPct val="0"/>
              </a:spcBef>
              <a:spcAft>
                <a:spcPct val="0"/>
              </a:spcAft>
            </a:pPr>
            <a:r>
              <a:rPr lang="en-US" sz="1000" b="1" dirty="0">
                <a:solidFill>
                  <a:schemeClr val="accent4">
                    <a:lumMod val="75000"/>
                  </a:schemeClr>
                </a:solidFill>
                <a:latin typeface="Arial"/>
              </a:rPr>
              <a:t>source-topic-name-A*</a:t>
            </a:r>
          </a:p>
        </p:txBody>
      </p:sp>
      <p:sp>
        <p:nvSpPr>
          <p:cNvPr id="37" name="Can 36">
            <a:extLst>
              <a:ext uri="{FF2B5EF4-FFF2-40B4-BE49-F238E27FC236}">
                <a16:creationId xmlns:a16="http://schemas.microsoft.com/office/drawing/2014/main" id="{18844471-66BE-FD48-AB9E-4A7C34815F61}"/>
              </a:ext>
            </a:extLst>
          </p:cNvPr>
          <p:cNvSpPr/>
          <p:nvPr/>
        </p:nvSpPr>
        <p:spPr>
          <a:xfrm rot="16200000">
            <a:off x="1093535" y="2034325"/>
            <a:ext cx="309314" cy="912114"/>
          </a:xfrm>
          <a:prstGeom prst="can">
            <a:avLst/>
          </a:prstGeom>
          <a:pattFill prst="dkVert">
            <a:fgClr>
              <a:srgbClr val="92D050"/>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eaLnBrk="0" fontAlgn="base" hangingPunct="0">
              <a:spcBef>
                <a:spcPct val="0"/>
              </a:spcBef>
              <a:spcAft>
                <a:spcPct val="0"/>
              </a:spcAft>
            </a:pPr>
            <a:r>
              <a:rPr lang="en-US" sz="1000" b="1" dirty="0">
                <a:solidFill>
                  <a:schemeClr val="accent4">
                    <a:lumMod val="75000"/>
                  </a:schemeClr>
                </a:solidFill>
                <a:latin typeface="Arial"/>
              </a:rPr>
              <a:t>topic-name-A*</a:t>
            </a:r>
          </a:p>
        </p:txBody>
      </p:sp>
      <p:cxnSp>
        <p:nvCxnSpPr>
          <p:cNvPr id="38" name="Elbow Connector 37">
            <a:extLst>
              <a:ext uri="{FF2B5EF4-FFF2-40B4-BE49-F238E27FC236}">
                <a16:creationId xmlns:a16="http://schemas.microsoft.com/office/drawing/2014/main" id="{10C6A4F8-C269-C743-AAF1-AA7A937FF54B}"/>
              </a:ext>
            </a:extLst>
          </p:cNvPr>
          <p:cNvCxnSpPr>
            <a:cxnSpLocks/>
            <a:stCxn id="37" idx="3"/>
            <a:endCxn id="9" idx="1"/>
          </p:cNvCxnSpPr>
          <p:nvPr/>
        </p:nvCxnSpPr>
        <p:spPr>
          <a:xfrm>
            <a:off x="1704249" y="2490382"/>
            <a:ext cx="2299672" cy="225637"/>
          </a:xfrm>
          <a:prstGeom prst="bentConnector3">
            <a:avLst>
              <a:gd name="adj1" fmla="val 50000"/>
            </a:avLst>
          </a:prstGeom>
          <a:ln w="12700">
            <a:solidFill>
              <a:srgbClr val="0000FF"/>
            </a:solidFill>
            <a:tailEnd type="triangle"/>
          </a:ln>
          <a:effectLst/>
        </p:spPr>
        <p:style>
          <a:lnRef idx="2">
            <a:schemeClr val="accent1"/>
          </a:lnRef>
          <a:fillRef idx="0">
            <a:schemeClr val="accent1"/>
          </a:fillRef>
          <a:effectRef idx="1">
            <a:schemeClr val="accent1"/>
          </a:effectRef>
          <a:fontRef idx="minor">
            <a:schemeClr val="tx1"/>
          </a:fontRef>
        </p:style>
      </p:cxnSp>
      <p:sp>
        <p:nvSpPr>
          <p:cNvPr id="17" name="Cloud 16">
            <a:extLst>
              <a:ext uri="{FF2B5EF4-FFF2-40B4-BE49-F238E27FC236}">
                <a16:creationId xmlns:a16="http://schemas.microsoft.com/office/drawing/2014/main" id="{76E7E86F-0DEA-6341-979E-6002CA33BA88}"/>
              </a:ext>
            </a:extLst>
          </p:cNvPr>
          <p:cNvSpPr/>
          <p:nvPr/>
        </p:nvSpPr>
        <p:spPr>
          <a:xfrm rot="16200000">
            <a:off x="2018935" y="3046895"/>
            <a:ext cx="1922727" cy="524935"/>
          </a:xfrm>
          <a:prstGeom prst="cloud">
            <a:avLst/>
          </a:prstGeom>
          <a:solidFill>
            <a:schemeClr val="bg1"/>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Elbow Connector 41">
            <a:extLst>
              <a:ext uri="{FF2B5EF4-FFF2-40B4-BE49-F238E27FC236}">
                <a16:creationId xmlns:a16="http://schemas.microsoft.com/office/drawing/2014/main" id="{42DA60E8-16D8-324F-B19E-29C0F6E6AECD}"/>
              </a:ext>
            </a:extLst>
          </p:cNvPr>
          <p:cNvCxnSpPr>
            <a:cxnSpLocks/>
            <a:stCxn id="9" idx="3"/>
            <a:endCxn id="36" idx="1"/>
          </p:cNvCxnSpPr>
          <p:nvPr/>
        </p:nvCxnSpPr>
        <p:spPr>
          <a:xfrm flipV="1">
            <a:off x="5140079" y="2473843"/>
            <a:ext cx="1305762" cy="242176"/>
          </a:xfrm>
          <a:prstGeom prst="bentConnector3">
            <a:avLst>
              <a:gd name="adj1" fmla="val 50000"/>
            </a:avLst>
          </a:prstGeom>
          <a:ln w="12700">
            <a:solidFill>
              <a:srgbClr val="0000FF"/>
            </a:solidFill>
            <a:prstDash val="sysDash"/>
            <a:tailEnd type="triangl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204990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0824B-9D29-3747-BFBA-533EF2DF6980}"/>
              </a:ext>
            </a:extLst>
          </p:cNvPr>
          <p:cNvSpPr>
            <a:spLocks noGrp="1"/>
          </p:cNvSpPr>
          <p:nvPr>
            <p:ph type="title"/>
          </p:nvPr>
        </p:nvSpPr>
        <p:spPr/>
        <p:txBody>
          <a:bodyPr/>
          <a:lstStyle/>
          <a:p>
            <a:r>
              <a:rPr lang="en-US" dirty="0"/>
              <a:t>MM2 - Data Replication Active - Passive</a:t>
            </a:r>
          </a:p>
        </p:txBody>
      </p:sp>
      <p:sp>
        <p:nvSpPr>
          <p:cNvPr id="4" name="Slide Number Placeholder 3">
            <a:extLst>
              <a:ext uri="{FF2B5EF4-FFF2-40B4-BE49-F238E27FC236}">
                <a16:creationId xmlns:a16="http://schemas.microsoft.com/office/drawing/2014/main" id="{223BEDBE-0C1E-504D-8318-92C91D8D607F}"/>
              </a:ext>
            </a:extLst>
          </p:cNvPr>
          <p:cNvSpPr>
            <a:spLocks noGrp="1"/>
          </p:cNvSpPr>
          <p:nvPr>
            <p:ph type="sldNum" sz="quarter" idx="12"/>
          </p:nvPr>
        </p:nvSpPr>
        <p:spPr>
          <a:xfrm>
            <a:off x="8537409" y="4831164"/>
            <a:ext cx="400384" cy="273844"/>
          </a:xfrm>
          <a:prstGeom prst="rect">
            <a:avLst/>
          </a:prstGeom>
        </p:spPr>
        <p:txBody>
          <a:bodyPr vert="horz" lIns="91440" tIns="45720" rIns="91440" bIns="45720" rtlCol="0" anchor="ctr"/>
          <a:lstStyle>
            <a:defPPr>
              <a:defRPr lang="en-US"/>
            </a:defPPr>
            <a:lvl1pPr marL="0" algn="r"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eaLnBrk="0" fontAlgn="base" hangingPunct="0">
              <a:spcBef>
                <a:spcPct val="0"/>
              </a:spcBef>
              <a:spcAft>
                <a:spcPct val="0"/>
              </a:spcAft>
            </a:pPr>
            <a:fld id="{E9549862-13E2-C34D-815E-8545BD36FC59}" type="slidenum">
              <a:rPr lang="en-US" smtClean="0">
                <a:solidFill>
                  <a:srgbClr val="6D7777"/>
                </a:solidFill>
              </a:rPr>
              <a:pPr eaLnBrk="0" fontAlgn="base" hangingPunct="0">
                <a:spcBef>
                  <a:spcPct val="0"/>
                </a:spcBef>
                <a:spcAft>
                  <a:spcPct val="0"/>
                </a:spcAft>
              </a:pPr>
              <a:t>5</a:t>
            </a:fld>
            <a:endParaRPr lang="en-US">
              <a:solidFill>
                <a:srgbClr val="6D7777"/>
              </a:solidFill>
              <a:latin typeface="Arial" panose="020B0604020202020204" pitchFamily="34" charset="0"/>
              <a:cs typeface="Arial" panose="020B0604020202020204" pitchFamily="34" charset="0"/>
            </a:endParaRPr>
          </a:p>
        </p:txBody>
      </p:sp>
      <p:sp>
        <p:nvSpPr>
          <p:cNvPr id="5" name="Rectangle 4">
            <a:extLst>
              <a:ext uri="{FF2B5EF4-FFF2-40B4-BE49-F238E27FC236}">
                <a16:creationId xmlns:a16="http://schemas.microsoft.com/office/drawing/2014/main" id="{A0F8AA87-8AA4-D045-B050-ED7AC92CDFC1}"/>
              </a:ext>
            </a:extLst>
          </p:cNvPr>
          <p:cNvSpPr/>
          <p:nvPr/>
        </p:nvSpPr>
        <p:spPr>
          <a:xfrm>
            <a:off x="298411" y="1073443"/>
            <a:ext cx="4008458" cy="2996614"/>
          </a:xfrm>
          <a:prstGeom prst="rect">
            <a:avLst/>
          </a:prstGeom>
          <a:noFill/>
          <a:ln>
            <a:solidFill>
              <a:srgbClr val="0000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b="1" dirty="0">
                <a:solidFill>
                  <a:srgbClr val="0000FF"/>
                </a:solidFill>
                <a:latin typeface="Arial"/>
              </a:rPr>
              <a:t>localhost</a:t>
            </a:r>
          </a:p>
        </p:txBody>
      </p:sp>
      <p:sp>
        <p:nvSpPr>
          <p:cNvPr id="6" name="Rectangle 5">
            <a:extLst>
              <a:ext uri="{FF2B5EF4-FFF2-40B4-BE49-F238E27FC236}">
                <a16:creationId xmlns:a16="http://schemas.microsoft.com/office/drawing/2014/main" id="{90B1E0CB-CD1E-D14F-9238-763E6AF8FC20}"/>
              </a:ext>
            </a:extLst>
          </p:cNvPr>
          <p:cNvSpPr/>
          <p:nvPr/>
        </p:nvSpPr>
        <p:spPr>
          <a:xfrm>
            <a:off x="4710303" y="1073443"/>
            <a:ext cx="4135285" cy="2996614"/>
          </a:xfrm>
          <a:prstGeom prst="rect">
            <a:avLst/>
          </a:prstGeom>
          <a:noFill/>
          <a:ln>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b="1" dirty="0">
                <a:solidFill>
                  <a:srgbClr val="00B050"/>
                </a:solidFill>
                <a:latin typeface="Arial"/>
              </a:rPr>
              <a:t>Event Streams on Cloud Target Cluster</a:t>
            </a:r>
          </a:p>
        </p:txBody>
      </p:sp>
      <p:sp>
        <p:nvSpPr>
          <p:cNvPr id="8" name="Rounded Rectangle 7">
            <a:extLst>
              <a:ext uri="{FF2B5EF4-FFF2-40B4-BE49-F238E27FC236}">
                <a16:creationId xmlns:a16="http://schemas.microsoft.com/office/drawing/2014/main" id="{AF5BE487-0468-A243-9C73-9209F84D654B}"/>
              </a:ext>
            </a:extLst>
          </p:cNvPr>
          <p:cNvSpPr/>
          <p:nvPr/>
        </p:nvSpPr>
        <p:spPr bwMode="auto">
          <a:xfrm>
            <a:off x="6272015" y="1610170"/>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0</a:t>
            </a:r>
            <a:endParaRPr lang="en-US" sz="375">
              <a:solidFill>
                <a:srgbClr val="FFFFFF"/>
              </a:solidFill>
              <a:latin typeface="Arial"/>
            </a:endParaRPr>
          </a:p>
        </p:txBody>
      </p:sp>
      <p:sp>
        <p:nvSpPr>
          <p:cNvPr id="9" name="Rounded Rectangle 8">
            <a:extLst>
              <a:ext uri="{FF2B5EF4-FFF2-40B4-BE49-F238E27FC236}">
                <a16:creationId xmlns:a16="http://schemas.microsoft.com/office/drawing/2014/main" id="{D5E58477-E1E3-594C-AF48-F4CA8530EABE}"/>
              </a:ext>
            </a:extLst>
          </p:cNvPr>
          <p:cNvSpPr/>
          <p:nvPr/>
        </p:nvSpPr>
        <p:spPr bwMode="auto">
          <a:xfrm>
            <a:off x="6409173" y="1610170"/>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1</a:t>
            </a:r>
            <a:endParaRPr lang="en-US" sz="375">
              <a:solidFill>
                <a:srgbClr val="FFFFFF"/>
              </a:solidFill>
              <a:latin typeface="Arial"/>
            </a:endParaRPr>
          </a:p>
        </p:txBody>
      </p:sp>
      <p:sp>
        <p:nvSpPr>
          <p:cNvPr id="10" name="Rounded Rectangle 9">
            <a:extLst>
              <a:ext uri="{FF2B5EF4-FFF2-40B4-BE49-F238E27FC236}">
                <a16:creationId xmlns:a16="http://schemas.microsoft.com/office/drawing/2014/main" id="{F7310BC1-71B2-BD47-95DA-A5A9F09D389B}"/>
              </a:ext>
            </a:extLst>
          </p:cNvPr>
          <p:cNvSpPr/>
          <p:nvPr/>
        </p:nvSpPr>
        <p:spPr bwMode="auto">
          <a:xfrm>
            <a:off x="6547302" y="1610170"/>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2</a:t>
            </a:r>
            <a:endParaRPr lang="en-US" sz="375">
              <a:solidFill>
                <a:srgbClr val="FFFFFF"/>
              </a:solidFill>
              <a:latin typeface="Arial"/>
            </a:endParaRPr>
          </a:p>
        </p:txBody>
      </p:sp>
      <p:sp>
        <p:nvSpPr>
          <p:cNvPr id="11" name="Rounded Rectangle 10">
            <a:extLst>
              <a:ext uri="{FF2B5EF4-FFF2-40B4-BE49-F238E27FC236}">
                <a16:creationId xmlns:a16="http://schemas.microsoft.com/office/drawing/2014/main" id="{B6291CC4-0B45-D044-90E7-3543E7A968CF}"/>
              </a:ext>
            </a:extLst>
          </p:cNvPr>
          <p:cNvSpPr/>
          <p:nvPr/>
        </p:nvSpPr>
        <p:spPr bwMode="auto">
          <a:xfrm>
            <a:off x="6684460" y="1610170"/>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3</a:t>
            </a:r>
            <a:endParaRPr lang="en-US" sz="375">
              <a:solidFill>
                <a:srgbClr val="FFFFFF"/>
              </a:solidFill>
              <a:latin typeface="Arial"/>
            </a:endParaRPr>
          </a:p>
        </p:txBody>
      </p:sp>
      <p:sp>
        <p:nvSpPr>
          <p:cNvPr id="12" name="Rounded Rectangle 11">
            <a:extLst>
              <a:ext uri="{FF2B5EF4-FFF2-40B4-BE49-F238E27FC236}">
                <a16:creationId xmlns:a16="http://schemas.microsoft.com/office/drawing/2014/main" id="{94EF47BB-26F6-B343-B071-171636EE579D}"/>
              </a:ext>
            </a:extLst>
          </p:cNvPr>
          <p:cNvSpPr/>
          <p:nvPr/>
        </p:nvSpPr>
        <p:spPr bwMode="auto">
          <a:xfrm>
            <a:off x="6822588" y="1610170"/>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4</a:t>
            </a:r>
            <a:endParaRPr lang="en-US" sz="375">
              <a:solidFill>
                <a:srgbClr val="FFFFFF"/>
              </a:solidFill>
              <a:latin typeface="Arial"/>
            </a:endParaRPr>
          </a:p>
        </p:txBody>
      </p:sp>
      <p:sp>
        <p:nvSpPr>
          <p:cNvPr id="13" name="Rounded Rectangle 12">
            <a:extLst>
              <a:ext uri="{FF2B5EF4-FFF2-40B4-BE49-F238E27FC236}">
                <a16:creationId xmlns:a16="http://schemas.microsoft.com/office/drawing/2014/main" id="{00BCA8E7-112B-094B-8994-52A4B5E872FB}"/>
              </a:ext>
            </a:extLst>
          </p:cNvPr>
          <p:cNvSpPr/>
          <p:nvPr/>
        </p:nvSpPr>
        <p:spPr bwMode="auto">
          <a:xfrm>
            <a:off x="6952411" y="1610170"/>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5</a:t>
            </a:r>
            <a:endParaRPr lang="en-US" sz="375">
              <a:solidFill>
                <a:srgbClr val="FFFFFF"/>
              </a:solidFill>
              <a:latin typeface="Arial"/>
            </a:endParaRPr>
          </a:p>
        </p:txBody>
      </p:sp>
      <p:sp>
        <p:nvSpPr>
          <p:cNvPr id="14" name="AutoShape 4">
            <a:extLst>
              <a:ext uri="{FF2B5EF4-FFF2-40B4-BE49-F238E27FC236}">
                <a16:creationId xmlns:a16="http://schemas.microsoft.com/office/drawing/2014/main" id="{419F5FD2-9DE2-F445-A68B-0CAD344E39B6}"/>
              </a:ext>
            </a:extLst>
          </p:cNvPr>
          <p:cNvSpPr>
            <a:spLocks noChangeArrowheads="1"/>
          </p:cNvSpPr>
          <p:nvPr/>
        </p:nvSpPr>
        <p:spPr bwMode="auto">
          <a:xfrm>
            <a:off x="4935506" y="1499732"/>
            <a:ext cx="3601903" cy="745927"/>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eaLnBrk="0" fontAlgn="base" hangingPunct="0">
              <a:spcBef>
                <a:spcPct val="0"/>
              </a:spcBef>
              <a:spcAft>
                <a:spcPct val="0"/>
              </a:spcAft>
            </a:pPr>
            <a:r>
              <a:rPr lang="en-US" sz="750" dirty="0">
                <a:solidFill>
                  <a:srgbClr val="6D7777"/>
                </a:solidFill>
                <a:latin typeface="Arial" panose="020B0604020202020204" pitchFamily="34" charset="0"/>
                <a:cs typeface="Arial" panose="020B0604020202020204" pitchFamily="34" charset="0"/>
              </a:rPr>
              <a:t>Event Streams Cluster</a:t>
            </a:r>
          </a:p>
        </p:txBody>
      </p:sp>
      <p:pic>
        <p:nvPicPr>
          <p:cNvPr id="15" name="Picture 14">
            <a:extLst>
              <a:ext uri="{FF2B5EF4-FFF2-40B4-BE49-F238E27FC236}">
                <a16:creationId xmlns:a16="http://schemas.microsoft.com/office/drawing/2014/main" id="{4D675F2E-5ADD-244D-A2C8-DC471A256E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45417" y="1503235"/>
            <a:ext cx="191007" cy="252252"/>
          </a:xfrm>
          <a:prstGeom prst="rect">
            <a:avLst/>
          </a:prstGeom>
        </p:spPr>
      </p:pic>
      <p:sp>
        <p:nvSpPr>
          <p:cNvPr id="28" name="Rounded Rectangle 27">
            <a:extLst>
              <a:ext uri="{FF2B5EF4-FFF2-40B4-BE49-F238E27FC236}">
                <a16:creationId xmlns:a16="http://schemas.microsoft.com/office/drawing/2014/main" id="{058E4018-54EF-C241-A10F-9BB485461EFF}"/>
              </a:ext>
            </a:extLst>
          </p:cNvPr>
          <p:cNvSpPr/>
          <p:nvPr/>
        </p:nvSpPr>
        <p:spPr bwMode="auto">
          <a:xfrm>
            <a:off x="1193647"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0</a:t>
            </a:r>
            <a:endParaRPr lang="en-US" sz="375">
              <a:solidFill>
                <a:srgbClr val="FFFFFF"/>
              </a:solidFill>
              <a:latin typeface="Arial"/>
            </a:endParaRPr>
          </a:p>
        </p:txBody>
      </p:sp>
      <p:sp>
        <p:nvSpPr>
          <p:cNvPr id="29" name="Rounded Rectangle 28">
            <a:extLst>
              <a:ext uri="{FF2B5EF4-FFF2-40B4-BE49-F238E27FC236}">
                <a16:creationId xmlns:a16="http://schemas.microsoft.com/office/drawing/2014/main" id="{2DEDB43F-6BDF-F347-95A5-F47AA2B1C71F}"/>
              </a:ext>
            </a:extLst>
          </p:cNvPr>
          <p:cNvSpPr/>
          <p:nvPr/>
        </p:nvSpPr>
        <p:spPr bwMode="auto">
          <a:xfrm>
            <a:off x="1330805"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1</a:t>
            </a:r>
            <a:endParaRPr lang="en-US" sz="375">
              <a:solidFill>
                <a:srgbClr val="FFFFFF"/>
              </a:solidFill>
              <a:latin typeface="Arial"/>
            </a:endParaRPr>
          </a:p>
        </p:txBody>
      </p:sp>
      <p:sp>
        <p:nvSpPr>
          <p:cNvPr id="30" name="Rounded Rectangle 29">
            <a:extLst>
              <a:ext uri="{FF2B5EF4-FFF2-40B4-BE49-F238E27FC236}">
                <a16:creationId xmlns:a16="http://schemas.microsoft.com/office/drawing/2014/main" id="{99244A3B-B483-4E43-A1E9-229B6A27DB31}"/>
              </a:ext>
            </a:extLst>
          </p:cNvPr>
          <p:cNvSpPr/>
          <p:nvPr/>
        </p:nvSpPr>
        <p:spPr bwMode="auto">
          <a:xfrm>
            <a:off x="1468934"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2</a:t>
            </a:r>
            <a:endParaRPr lang="en-US" sz="375">
              <a:solidFill>
                <a:srgbClr val="FFFFFF"/>
              </a:solidFill>
              <a:latin typeface="Arial"/>
            </a:endParaRPr>
          </a:p>
        </p:txBody>
      </p:sp>
      <p:sp>
        <p:nvSpPr>
          <p:cNvPr id="31" name="Rounded Rectangle 30">
            <a:extLst>
              <a:ext uri="{FF2B5EF4-FFF2-40B4-BE49-F238E27FC236}">
                <a16:creationId xmlns:a16="http://schemas.microsoft.com/office/drawing/2014/main" id="{2FC00369-550F-1D47-959E-8E43C24D3F4F}"/>
              </a:ext>
            </a:extLst>
          </p:cNvPr>
          <p:cNvSpPr/>
          <p:nvPr/>
        </p:nvSpPr>
        <p:spPr bwMode="auto">
          <a:xfrm>
            <a:off x="160609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3</a:t>
            </a:r>
            <a:endParaRPr lang="en-US" sz="375">
              <a:solidFill>
                <a:srgbClr val="FFFFFF"/>
              </a:solidFill>
              <a:latin typeface="Arial"/>
            </a:endParaRPr>
          </a:p>
        </p:txBody>
      </p:sp>
      <p:sp>
        <p:nvSpPr>
          <p:cNvPr id="32" name="Rounded Rectangle 31">
            <a:extLst>
              <a:ext uri="{FF2B5EF4-FFF2-40B4-BE49-F238E27FC236}">
                <a16:creationId xmlns:a16="http://schemas.microsoft.com/office/drawing/2014/main" id="{CEA02F82-9665-7243-AA5C-E8A8BC93F3C2}"/>
              </a:ext>
            </a:extLst>
          </p:cNvPr>
          <p:cNvSpPr/>
          <p:nvPr/>
        </p:nvSpPr>
        <p:spPr bwMode="auto">
          <a:xfrm>
            <a:off x="1744220"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4</a:t>
            </a:r>
            <a:endParaRPr lang="en-US" sz="375">
              <a:solidFill>
                <a:srgbClr val="FFFFFF"/>
              </a:solidFill>
              <a:latin typeface="Arial"/>
            </a:endParaRPr>
          </a:p>
        </p:txBody>
      </p:sp>
      <p:sp>
        <p:nvSpPr>
          <p:cNvPr id="33" name="Rounded Rectangle 32">
            <a:extLst>
              <a:ext uri="{FF2B5EF4-FFF2-40B4-BE49-F238E27FC236}">
                <a16:creationId xmlns:a16="http://schemas.microsoft.com/office/drawing/2014/main" id="{23355CB8-33EA-2344-9D2F-FD6C81E06FC2}"/>
              </a:ext>
            </a:extLst>
          </p:cNvPr>
          <p:cNvSpPr/>
          <p:nvPr/>
        </p:nvSpPr>
        <p:spPr bwMode="auto">
          <a:xfrm>
            <a:off x="187404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5</a:t>
            </a:r>
            <a:endParaRPr lang="en-US" sz="375">
              <a:solidFill>
                <a:srgbClr val="FFFFFF"/>
              </a:solidFill>
              <a:latin typeface="Arial"/>
            </a:endParaRPr>
          </a:p>
        </p:txBody>
      </p:sp>
      <p:sp>
        <p:nvSpPr>
          <p:cNvPr id="34" name="AutoShape 4">
            <a:extLst>
              <a:ext uri="{FF2B5EF4-FFF2-40B4-BE49-F238E27FC236}">
                <a16:creationId xmlns:a16="http://schemas.microsoft.com/office/drawing/2014/main" id="{B1D40963-EC1B-E049-A09B-96D331A21F58}"/>
              </a:ext>
            </a:extLst>
          </p:cNvPr>
          <p:cNvSpPr>
            <a:spLocks noChangeArrowheads="1"/>
          </p:cNvSpPr>
          <p:nvPr/>
        </p:nvSpPr>
        <p:spPr bwMode="auto">
          <a:xfrm>
            <a:off x="598146" y="1516741"/>
            <a:ext cx="3207204" cy="745412"/>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eaLnBrk="0" fontAlgn="base" hangingPunct="0">
              <a:spcBef>
                <a:spcPct val="0"/>
              </a:spcBef>
              <a:spcAft>
                <a:spcPct val="0"/>
              </a:spcAft>
            </a:pPr>
            <a:r>
              <a:rPr lang="en-US" sz="750" dirty="0">
                <a:solidFill>
                  <a:srgbClr val="6D7777"/>
                </a:solidFill>
                <a:latin typeface="Arial" panose="020B0604020202020204" pitchFamily="34" charset="0"/>
                <a:cs typeface="Arial" panose="020B0604020202020204" pitchFamily="34" charset="0"/>
              </a:rPr>
              <a:t>Kafka Broker Cluster</a:t>
            </a:r>
          </a:p>
        </p:txBody>
      </p:sp>
      <p:sp>
        <p:nvSpPr>
          <p:cNvPr id="45" name="Rounded Rectangle 44">
            <a:extLst>
              <a:ext uri="{FF2B5EF4-FFF2-40B4-BE49-F238E27FC236}">
                <a16:creationId xmlns:a16="http://schemas.microsoft.com/office/drawing/2014/main" id="{034D0250-3CFC-6843-9DDB-30E02E9EBC18}"/>
              </a:ext>
            </a:extLst>
          </p:cNvPr>
          <p:cNvSpPr/>
          <p:nvPr/>
        </p:nvSpPr>
        <p:spPr>
          <a:xfrm>
            <a:off x="636690" y="2626945"/>
            <a:ext cx="994405" cy="292973"/>
          </a:xfrm>
          <a:prstGeom prst="roundRect">
            <a:avLst/>
          </a:prstGeom>
          <a:solidFill>
            <a:schemeClr val="tx2">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a:solidFill>
                  <a:prstClr val="white"/>
                </a:solidFill>
                <a:latin typeface="Arial"/>
              </a:rPr>
              <a:t>Event driven µservice</a:t>
            </a:r>
          </a:p>
        </p:txBody>
      </p:sp>
      <p:sp>
        <p:nvSpPr>
          <p:cNvPr id="47" name="AutoShape 4">
            <a:extLst>
              <a:ext uri="{FF2B5EF4-FFF2-40B4-BE49-F238E27FC236}">
                <a16:creationId xmlns:a16="http://schemas.microsoft.com/office/drawing/2014/main" id="{46810D72-B6D9-3743-AE1C-B909754E1990}"/>
              </a:ext>
            </a:extLst>
          </p:cNvPr>
          <p:cNvSpPr>
            <a:spLocks noChangeArrowheads="1"/>
          </p:cNvSpPr>
          <p:nvPr/>
        </p:nvSpPr>
        <p:spPr bwMode="auto">
          <a:xfrm>
            <a:off x="2238871" y="3049982"/>
            <a:ext cx="1812650" cy="745412"/>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eaLnBrk="0" fontAlgn="base" hangingPunct="0">
              <a:spcBef>
                <a:spcPct val="0"/>
              </a:spcBef>
              <a:spcAft>
                <a:spcPct val="0"/>
              </a:spcAft>
            </a:pPr>
            <a:r>
              <a:rPr lang="en-US" sz="750">
                <a:solidFill>
                  <a:srgbClr val="6D7777"/>
                </a:solidFill>
                <a:latin typeface="Arial" panose="020B0604020202020204" pitchFamily="34" charset="0"/>
                <a:cs typeface="Arial" panose="020B0604020202020204" pitchFamily="34" charset="0"/>
              </a:rPr>
              <a:t>Kafka Connect Cluster</a:t>
            </a:r>
          </a:p>
        </p:txBody>
      </p:sp>
      <p:sp>
        <p:nvSpPr>
          <p:cNvPr id="50" name="Rounded Rectangle 49">
            <a:extLst>
              <a:ext uri="{FF2B5EF4-FFF2-40B4-BE49-F238E27FC236}">
                <a16:creationId xmlns:a16="http://schemas.microsoft.com/office/drawing/2014/main" id="{BE8DBD31-EE66-7142-9446-9497205FC72D}"/>
              </a:ext>
            </a:extLst>
          </p:cNvPr>
          <p:cNvSpPr/>
          <p:nvPr/>
        </p:nvSpPr>
        <p:spPr>
          <a:xfrm>
            <a:off x="535838" y="2714351"/>
            <a:ext cx="994405" cy="292973"/>
          </a:xfrm>
          <a:prstGeom prst="roundRect">
            <a:avLst/>
          </a:prstGeom>
          <a:solidFill>
            <a:schemeClr val="tx2">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a:solidFill>
                  <a:prstClr val="white"/>
                </a:solidFill>
                <a:latin typeface="Arial"/>
              </a:rPr>
              <a:t>Event driven µservice</a:t>
            </a:r>
          </a:p>
        </p:txBody>
      </p:sp>
      <p:sp>
        <p:nvSpPr>
          <p:cNvPr id="51" name="Rounded Rectangle 50">
            <a:extLst>
              <a:ext uri="{FF2B5EF4-FFF2-40B4-BE49-F238E27FC236}">
                <a16:creationId xmlns:a16="http://schemas.microsoft.com/office/drawing/2014/main" id="{6A15D4F8-9899-8240-BB05-FA0F6F1A556B}"/>
              </a:ext>
            </a:extLst>
          </p:cNvPr>
          <p:cNvSpPr/>
          <p:nvPr/>
        </p:nvSpPr>
        <p:spPr>
          <a:xfrm>
            <a:off x="508947" y="2795033"/>
            <a:ext cx="994405" cy="292973"/>
          </a:xfrm>
          <a:prstGeom prst="roundRect">
            <a:avLst/>
          </a:prstGeom>
          <a:solidFill>
            <a:schemeClr val="tx2">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a:solidFill>
                  <a:prstClr val="white"/>
                </a:solidFill>
                <a:latin typeface="Arial"/>
              </a:rPr>
              <a:t>Event driven µservice</a:t>
            </a:r>
          </a:p>
        </p:txBody>
      </p:sp>
      <p:sp>
        <p:nvSpPr>
          <p:cNvPr id="52" name="Cloud 51">
            <a:extLst>
              <a:ext uri="{FF2B5EF4-FFF2-40B4-BE49-F238E27FC236}">
                <a16:creationId xmlns:a16="http://schemas.microsoft.com/office/drawing/2014/main" id="{4695F1F6-1E1D-364B-B95A-5F6E3043E184}"/>
              </a:ext>
            </a:extLst>
          </p:cNvPr>
          <p:cNvSpPr/>
          <p:nvPr/>
        </p:nvSpPr>
        <p:spPr>
          <a:xfrm rot="16200000">
            <a:off x="3800806" y="2418013"/>
            <a:ext cx="1442045" cy="393701"/>
          </a:xfrm>
          <a:prstGeom prst="cloud">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a:solidFill>
                <a:srgbClr val="FFFFFF"/>
              </a:solidFill>
              <a:latin typeface="Arial"/>
            </a:endParaRPr>
          </a:p>
        </p:txBody>
      </p:sp>
      <p:pic>
        <p:nvPicPr>
          <p:cNvPr id="3" name="Picture 2">
            <a:extLst>
              <a:ext uri="{FF2B5EF4-FFF2-40B4-BE49-F238E27FC236}">
                <a16:creationId xmlns:a16="http://schemas.microsoft.com/office/drawing/2014/main" id="{6897ECA9-F27F-1B4B-A567-00FA2BA8DB10}"/>
              </a:ext>
            </a:extLst>
          </p:cNvPr>
          <p:cNvPicPr>
            <a:picLocks noChangeAspect="1"/>
          </p:cNvPicPr>
          <p:nvPr/>
        </p:nvPicPr>
        <p:blipFill>
          <a:blip r:embed="rId3"/>
          <a:stretch>
            <a:fillRect/>
          </a:stretch>
        </p:blipFill>
        <p:spPr>
          <a:xfrm>
            <a:off x="511363" y="1939213"/>
            <a:ext cx="376238" cy="371475"/>
          </a:xfrm>
          <a:prstGeom prst="rect">
            <a:avLst/>
          </a:prstGeom>
        </p:spPr>
      </p:pic>
      <p:pic>
        <p:nvPicPr>
          <p:cNvPr id="37" name="Picture 36">
            <a:extLst>
              <a:ext uri="{FF2B5EF4-FFF2-40B4-BE49-F238E27FC236}">
                <a16:creationId xmlns:a16="http://schemas.microsoft.com/office/drawing/2014/main" id="{6D8F6862-7739-D946-A521-B5976D86EED8}"/>
              </a:ext>
            </a:extLst>
          </p:cNvPr>
          <p:cNvPicPr>
            <a:picLocks noChangeAspect="1"/>
          </p:cNvPicPr>
          <p:nvPr/>
        </p:nvPicPr>
        <p:blipFill>
          <a:blip r:embed="rId3"/>
          <a:stretch>
            <a:fillRect/>
          </a:stretch>
        </p:blipFill>
        <p:spPr>
          <a:xfrm>
            <a:off x="2599008" y="3265162"/>
            <a:ext cx="376238" cy="371475"/>
          </a:xfrm>
          <a:prstGeom prst="rect">
            <a:avLst/>
          </a:prstGeom>
        </p:spPr>
      </p:pic>
      <p:sp>
        <p:nvSpPr>
          <p:cNvPr id="54" name="Rounded Rectangle 53">
            <a:extLst>
              <a:ext uri="{FF2B5EF4-FFF2-40B4-BE49-F238E27FC236}">
                <a16:creationId xmlns:a16="http://schemas.microsoft.com/office/drawing/2014/main" id="{BCDFEE58-EA3C-BF4F-8577-559474779C96}"/>
              </a:ext>
            </a:extLst>
          </p:cNvPr>
          <p:cNvSpPr/>
          <p:nvPr/>
        </p:nvSpPr>
        <p:spPr>
          <a:xfrm>
            <a:off x="2789450" y="3184908"/>
            <a:ext cx="994405" cy="292973"/>
          </a:xfrm>
          <a:prstGeom prst="roundRect">
            <a:avLst/>
          </a:prstGeom>
          <a:solidFill>
            <a:srgbClr val="7030A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dirty="0">
                <a:solidFill>
                  <a:prstClr val="white"/>
                </a:solidFill>
                <a:latin typeface="Arial"/>
              </a:rPr>
              <a:t>Mirror Maker 2.0</a:t>
            </a:r>
          </a:p>
        </p:txBody>
      </p:sp>
      <p:sp>
        <p:nvSpPr>
          <p:cNvPr id="64" name="TextBox 63">
            <a:extLst>
              <a:ext uri="{FF2B5EF4-FFF2-40B4-BE49-F238E27FC236}">
                <a16:creationId xmlns:a16="http://schemas.microsoft.com/office/drawing/2014/main" id="{4B2F4F93-F429-0240-81C4-4D6E56493136}"/>
              </a:ext>
            </a:extLst>
          </p:cNvPr>
          <p:cNvSpPr txBox="1"/>
          <p:nvPr/>
        </p:nvSpPr>
        <p:spPr>
          <a:xfrm>
            <a:off x="2216694" y="1702106"/>
            <a:ext cx="644728" cy="276999"/>
          </a:xfrm>
          <a:prstGeom prst="rect">
            <a:avLst/>
          </a:prstGeom>
          <a:noFill/>
        </p:spPr>
        <p:txBody>
          <a:bodyPr wrap="none" rtlCol="0">
            <a:spAutoFit/>
          </a:bodyPr>
          <a:lstStyle/>
          <a:p>
            <a:pPr eaLnBrk="0" fontAlgn="base" hangingPunct="0">
              <a:spcBef>
                <a:spcPct val="0"/>
              </a:spcBef>
              <a:spcAft>
                <a:spcPct val="0"/>
              </a:spcAft>
            </a:pPr>
            <a:r>
              <a:rPr lang="en-US" sz="1200" dirty="0">
                <a:solidFill>
                  <a:srgbClr val="7CC7FF">
                    <a:lumMod val="75000"/>
                  </a:srgbClr>
                </a:solidFill>
                <a:latin typeface="Arial" panose="020B0604020202020204" pitchFamily="34" charset="0"/>
                <a:cs typeface="Arial" panose="020B0604020202020204" pitchFamily="34" charset="0"/>
              </a:rPr>
              <a:t>source</a:t>
            </a:r>
          </a:p>
        </p:txBody>
      </p:sp>
      <p:sp>
        <p:nvSpPr>
          <p:cNvPr id="65" name="TextBox 64">
            <a:extLst>
              <a:ext uri="{FF2B5EF4-FFF2-40B4-BE49-F238E27FC236}">
                <a16:creationId xmlns:a16="http://schemas.microsoft.com/office/drawing/2014/main" id="{D2EF4825-55C7-D64B-9CC6-C4E9B1FB2DE2}"/>
              </a:ext>
            </a:extLst>
          </p:cNvPr>
          <p:cNvSpPr txBox="1"/>
          <p:nvPr/>
        </p:nvSpPr>
        <p:spPr>
          <a:xfrm>
            <a:off x="7158634" y="1679324"/>
            <a:ext cx="577402" cy="276999"/>
          </a:xfrm>
          <a:prstGeom prst="rect">
            <a:avLst/>
          </a:prstGeom>
          <a:noFill/>
        </p:spPr>
        <p:txBody>
          <a:bodyPr wrap="none" rtlCol="0">
            <a:spAutoFit/>
          </a:bodyPr>
          <a:lstStyle/>
          <a:p>
            <a:pPr eaLnBrk="0" fontAlgn="base" hangingPunct="0">
              <a:spcBef>
                <a:spcPct val="0"/>
              </a:spcBef>
              <a:spcAft>
                <a:spcPct val="0"/>
              </a:spcAft>
            </a:pPr>
            <a:r>
              <a:rPr lang="en-US" sz="1200" dirty="0">
                <a:solidFill>
                  <a:srgbClr val="7CC7FF">
                    <a:lumMod val="75000"/>
                  </a:srgbClr>
                </a:solidFill>
                <a:latin typeface="Arial" panose="020B0604020202020204" pitchFamily="34" charset="0"/>
                <a:cs typeface="Arial" panose="020B0604020202020204" pitchFamily="34" charset="0"/>
              </a:rPr>
              <a:t>target</a:t>
            </a:r>
          </a:p>
        </p:txBody>
      </p:sp>
      <p:cxnSp>
        <p:nvCxnSpPr>
          <p:cNvPr id="68" name="Elbow Connector 67">
            <a:extLst>
              <a:ext uri="{FF2B5EF4-FFF2-40B4-BE49-F238E27FC236}">
                <a16:creationId xmlns:a16="http://schemas.microsoft.com/office/drawing/2014/main" id="{451359B3-8344-9C45-9E79-B254EDA7B7D9}"/>
              </a:ext>
            </a:extLst>
          </p:cNvPr>
          <p:cNvCxnSpPr>
            <a:cxnSpLocks/>
            <a:stCxn id="31" idx="2"/>
            <a:endCxn id="54" idx="1"/>
          </p:cNvCxnSpPr>
          <p:nvPr/>
        </p:nvCxnSpPr>
        <p:spPr>
          <a:xfrm rot="16200000" flipH="1">
            <a:off x="1589891" y="2131835"/>
            <a:ext cx="1284825" cy="1114293"/>
          </a:xfrm>
          <a:prstGeom prst="bentConnector2">
            <a:avLst/>
          </a:prstGeom>
          <a:ln w="15875">
            <a:solidFill>
              <a:srgbClr val="7030A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69" name="Elbow Connector 68">
            <a:extLst>
              <a:ext uri="{FF2B5EF4-FFF2-40B4-BE49-F238E27FC236}">
                <a16:creationId xmlns:a16="http://schemas.microsoft.com/office/drawing/2014/main" id="{C182C085-EF9C-3543-AD39-CBA799CABF3E}"/>
              </a:ext>
            </a:extLst>
          </p:cNvPr>
          <p:cNvCxnSpPr>
            <a:cxnSpLocks/>
            <a:stCxn id="54" idx="0"/>
            <a:endCxn id="13" idx="2"/>
          </p:cNvCxnSpPr>
          <p:nvPr/>
        </p:nvCxnSpPr>
        <p:spPr>
          <a:xfrm rot="5400000" flipH="1" flipV="1">
            <a:off x="4572433" y="735866"/>
            <a:ext cx="1163262" cy="3734822"/>
          </a:xfrm>
          <a:prstGeom prst="bentConnector3">
            <a:avLst>
              <a:gd name="adj1" fmla="val 50000"/>
            </a:avLst>
          </a:prstGeom>
          <a:ln w="15875">
            <a:solidFill>
              <a:srgbClr val="7030A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70" name="Elbow Connector 69">
            <a:extLst>
              <a:ext uri="{FF2B5EF4-FFF2-40B4-BE49-F238E27FC236}">
                <a16:creationId xmlns:a16="http://schemas.microsoft.com/office/drawing/2014/main" id="{1D45C997-A8AF-5542-AB77-E2FF4F3F28D0}"/>
              </a:ext>
            </a:extLst>
          </p:cNvPr>
          <p:cNvCxnSpPr>
            <a:cxnSpLocks/>
            <a:stCxn id="45" idx="0"/>
            <a:endCxn id="33" idx="2"/>
          </p:cNvCxnSpPr>
          <p:nvPr/>
        </p:nvCxnSpPr>
        <p:spPr>
          <a:xfrm rot="5400000" flipH="1" flipV="1">
            <a:off x="1248313" y="1932151"/>
            <a:ext cx="580375" cy="809214"/>
          </a:xfrm>
          <a:prstGeom prst="bentConnector3">
            <a:avLst>
              <a:gd name="adj1" fmla="val 50000"/>
            </a:avLst>
          </a:prstGeom>
          <a:ln w="15875">
            <a:solidFill>
              <a:srgbClr val="0000FF"/>
            </a:solidFill>
            <a:headEnd type="triangle"/>
            <a:tailEnd type="triangle"/>
          </a:ln>
          <a:effectLst/>
        </p:spPr>
        <p:style>
          <a:lnRef idx="2">
            <a:schemeClr val="accent1"/>
          </a:lnRef>
          <a:fillRef idx="0">
            <a:schemeClr val="accent1"/>
          </a:fillRef>
          <a:effectRef idx="1">
            <a:schemeClr val="accent1"/>
          </a:effectRef>
          <a:fontRef idx="minor">
            <a:schemeClr val="tx1"/>
          </a:fontRef>
        </p:style>
      </p:cxnSp>
      <p:pic>
        <p:nvPicPr>
          <p:cNvPr id="72" name="Picture 71">
            <a:extLst>
              <a:ext uri="{FF2B5EF4-FFF2-40B4-BE49-F238E27FC236}">
                <a16:creationId xmlns:a16="http://schemas.microsoft.com/office/drawing/2014/main" id="{ABEBCEB3-92BA-2440-9068-30A2A18E0523}"/>
              </a:ext>
            </a:extLst>
          </p:cNvPr>
          <p:cNvPicPr>
            <a:picLocks noChangeAspect="1"/>
          </p:cNvPicPr>
          <p:nvPr/>
        </p:nvPicPr>
        <p:blipFill>
          <a:blip r:embed="rId4"/>
          <a:stretch>
            <a:fillRect/>
          </a:stretch>
        </p:blipFill>
        <p:spPr>
          <a:xfrm>
            <a:off x="583510" y="1532056"/>
            <a:ext cx="331190" cy="331190"/>
          </a:xfrm>
          <a:prstGeom prst="rect">
            <a:avLst/>
          </a:prstGeom>
        </p:spPr>
      </p:pic>
      <p:pic>
        <p:nvPicPr>
          <p:cNvPr id="38" name="Picture 37" descr="A picture containing sign, clock&#10;&#10;Description automatically generated">
            <a:extLst>
              <a:ext uri="{FF2B5EF4-FFF2-40B4-BE49-F238E27FC236}">
                <a16:creationId xmlns:a16="http://schemas.microsoft.com/office/drawing/2014/main" id="{477289F3-3999-8243-83D4-E5062E283589}"/>
              </a:ext>
            </a:extLst>
          </p:cNvPr>
          <p:cNvPicPr>
            <a:picLocks noChangeAspect="1"/>
          </p:cNvPicPr>
          <p:nvPr/>
        </p:nvPicPr>
        <p:blipFill>
          <a:blip r:embed="rId5"/>
          <a:stretch>
            <a:fillRect/>
          </a:stretch>
        </p:blipFill>
        <p:spPr>
          <a:xfrm>
            <a:off x="8394478" y="1071776"/>
            <a:ext cx="397442" cy="351885"/>
          </a:xfrm>
          <a:prstGeom prst="rect">
            <a:avLst/>
          </a:prstGeom>
        </p:spPr>
      </p:pic>
      <p:sp>
        <p:nvSpPr>
          <p:cNvPr id="39" name="TextBox 38">
            <a:extLst>
              <a:ext uri="{FF2B5EF4-FFF2-40B4-BE49-F238E27FC236}">
                <a16:creationId xmlns:a16="http://schemas.microsoft.com/office/drawing/2014/main" id="{EC40706D-FC3C-4646-82B3-007C9A4CCDBB}"/>
              </a:ext>
            </a:extLst>
          </p:cNvPr>
          <p:cNvSpPr txBox="1"/>
          <p:nvPr/>
        </p:nvSpPr>
        <p:spPr>
          <a:xfrm>
            <a:off x="1258848" y="1463746"/>
            <a:ext cx="673582" cy="246221"/>
          </a:xfrm>
          <a:prstGeom prst="rect">
            <a:avLst/>
          </a:prstGeom>
          <a:noFill/>
        </p:spPr>
        <p:txBody>
          <a:bodyPr wrap="none" rtlCol="0">
            <a:spAutoFit/>
          </a:bodyPr>
          <a:lstStyle/>
          <a:p>
            <a:r>
              <a:rPr lang="en-US" sz="1000" dirty="0"/>
              <a:t>products</a:t>
            </a:r>
            <a:endParaRPr sz="1000" dirty="0"/>
          </a:p>
        </p:txBody>
      </p:sp>
      <p:sp>
        <p:nvSpPr>
          <p:cNvPr id="73" name="TextBox 72">
            <a:extLst>
              <a:ext uri="{FF2B5EF4-FFF2-40B4-BE49-F238E27FC236}">
                <a16:creationId xmlns:a16="http://schemas.microsoft.com/office/drawing/2014/main" id="{F8CA81F4-CF72-2F43-835A-62BFE171434F}"/>
              </a:ext>
            </a:extLst>
          </p:cNvPr>
          <p:cNvSpPr txBox="1"/>
          <p:nvPr/>
        </p:nvSpPr>
        <p:spPr>
          <a:xfrm>
            <a:off x="6329859" y="1423157"/>
            <a:ext cx="1091966" cy="246221"/>
          </a:xfrm>
          <a:prstGeom prst="rect">
            <a:avLst/>
          </a:prstGeom>
          <a:noFill/>
        </p:spPr>
        <p:txBody>
          <a:bodyPr wrap="none" rtlCol="0">
            <a:spAutoFit/>
          </a:bodyPr>
          <a:lstStyle/>
          <a:p>
            <a:r>
              <a:rPr lang="en-US" sz="1000" dirty="0" err="1"/>
              <a:t>source.products</a:t>
            </a:r>
            <a:endParaRPr sz="1000" dirty="0"/>
          </a:p>
        </p:txBody>
      </p:sp>
    </p:spTree>
    <p:extLst>
      <p:ext uri="{BB962C8B-B14F-4D97-AF65-F5344CB8AC3E}">
        <p14:creationId xmlns:p14="http://schemas.microsoft.com/office/powerpoint/2010/main" val="3321959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0824B-9D29-3747-BFBA-533EF2DF6980}"/>
              </a:ext>
            </a:extLst>
          </p:cNvPr>
          <p:cNvSpPr>
            <a:spLocks noGrp="1"/>
          </p:cNvSpPr>
          <p:nvPr>
            <p:ph type="title"/>
          </p:nvPr>
        </p:nvSpPr>
        <p:spPr/>
        <p:txBody>
          <a:bodyPr/>
          <a:lstStyle/>
          <a:p>
            <a:r>
              <a:rPr lang="en-US" dirty="0"/>
              <a:t>MM2 - Data Replication Active - Passive</a:t>
            </a:r>
          </a:p>
        </p:txBody>
      </p:sp>
      <p:sp>
        <p:nvSpPr>
          <p:cNvPr id="4" name="Slide Number Placeholder 3">
            <a:extLst>
              <a:ext uri="{FF2B5EF4-FFF2-40B4-BE49-F238E27FC236}">
                <a16:creationId xmlns:a16="http://schemas.microsoft.com/office/drawing/2014/main" id="{223BEDBE-0C1E-504D-8318-92C91D8D607F}"/>
              </a:ext>
            </a:extLst>
          </p:cNvPr>
          <p:cNvSpPr>
            <a:spLocks noGrp="1"/>
          </p:cNvSpPr>
          <p:nvPr>
            <p:ph type="sldNum" sz="quarter" idx="12"/>
          </p:nvPr>
        </p:nvSpPr>
        <p:spPr>
          <a:xfrm>
            <a:off x="8537409" y="4831164"/>
            <a:ext cx="400384" cy="273844"/>
          </a:xfrm>
          <a:prstGeom prst="rect">
            <a:avLst/>
          </a:prstGeom>
        </p:spPr>
        <p:txBody>
          <a:bodyPr vert="horz" lIns="91440" tIns="45720" rIns="91440" bIns="45720" rtlCol="0" anchor="ctr"/>
          <a:lstStyle>
            <a:defPPr>
              <a:defRPr lang="en-US"/>
            </a:defPPr>
            <a:lvl1pPr marL="0" algn="r"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eaLnBrk="0" fontAlgn="base" hangingPunct="0">
              <a:spcBef>
                <a:spcPct val="0"/>
              </a:spcBef>
              <a:spcAft>
                <a:spcPct val="0"/>
              </a:spcAft>
            </a:pPr>
            <a:fld id="{E9549862-13E2-C34D-815E-8545BD36FC59}" type="slidenum">
              <a:rPr lang="en-US" smtClean="0">
                <a:solidFill>
                  <a:srgbClr val="6D7777"/>
                </a:solidFill>
              </a:rPr>
              <a:pPr eaLnBrk="0" fontAlgn="base" hangingPunct="0">
                <a:spcBef>
                  <a:spcPct val="0"/>
                </a:spcBef>
                <a:spcAft>
                  <a:spcPct val="0"/>
                </a:spcAft>
              </a:pPr>
              <a:t>6</a:t>
            </a:fld>
            <a:endParaRPr lang="en-US">
              <a:solidFill>
                <a:srgbClr val="6D7777"/>
              </a:solidFill>
              <a:latin typeface="Arial" panose="020B0604020202020204" pitchFamily="34" charset="0"/>
              <a:cs typeface="Arial" panose="020B0604020202020204" pitchFamily="34" charset="0"/>
            </a:endParaRPr>
          </a:p>
        </p:txBody>
      </p:sp>
      <p:sp>
        <p:nvSpPr>
          <p:cNvPr id="5" name="Rectangle 4">
            <a:extLst>
              <a:ext uri="{FF2B5EF4-FFF2-40B4-BE49-F238E27FC236}">
                <a16:creationId xmlns:a16="http://schemas.microsoft.com/office/drawing/2014/main" id="{A0F8AA87-8AA4-D045-B050-ED7AC92CDFC1}"/>
              </a:ext>
            </a:extLst>
          </p:cNvPr>
          <p:cNvSpPr/>
          <p:nvPr/>
        </p:nvSpPr>
        <p:spPr>
          <a:xfrm>
            <a:off x="298411" y="1073443"/>
            <a:ext cx="4008458" cy="2996614"/>
          </a:xfrm>
          <a:prstGeom prst="rect">
            <a:avLst/>
          </a:prstGeom>
          <a:noFill/>
          <a:ln>
            <a:solidFill>
              <a:srgbClr val="0000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b="1" dirty="0">
                <a:solidFill>
                  <a:srgbClr val="0000FF"/>
                </a:solidFill>
                <a:latin typeface="Arial"/>
              </a:rPr>
              <a:t>Source cluster</a:t>
            </a:r>
          </a:p>
        </p:txBody>
      </p:sp>
      <p:sp>
        <p:nvSpPr>
          <p:cNvPr id="6" name="Rectangle 5">
            <a:extLst>
              <a:ext uri="{FF2B5EF4-FFF2-40B4-BE49-F238E27FC236}">
                <a16:creationId xmlns:a16="http://schemas.microsoft.com/office/drawing/2014/main" id="{90B1E0CB-CD1E-D14F-9238-763E6AF8FC20}"/>
              </a:ext>
            </a:extLst>
          </p:cNvPr>
          <p:cNvSpPr/>
          <p:nvPr/>
        </p:nvSpPr>
        <p:spPr>
          <a:xfrm>
            <a:off x="4710303" y="1073443"/>
            <a:ext cx="4135285" cy="2996614"/>
          </a:xfrm>
          <a:prstGeom prst="rect">
            <a:avLst/>
          </a:prstGeom>
          <a:noFill/>
          <a:ln>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b="1" dirty="0">
                <a:solidFill>
                  <a:srgbClr val="00B050"/>
                </a:solidFill>
                <a:latin typeface="Arial"/>
              </a:rPr>
              <a:t>Event Streams Target Cluster</a:t>
            </a:r>
          </a:p>
        </p:txBody>
      </p:sp>
      <p:sp>
        <p:nvSpPr>
          <p:cNvPr id="8" name="Rounded Rectangle 7">
            <a:extLst>
              <a:ext uri="{FF2B5EF4-FFF2-40B4-BE49-F238E27FC236}">
                <a16:creationId xmlns:a16="http://schemas.microsoft.com/office/drawing/2014/main" id="{AF5BE487-0468-A243-9C73-9209F84D654B}"/>
              </a:ext>
            </a:extLst>
          </p:cNvPr>
          <p:cNvSpPr/>
          <p:nvPr/>
        </p:nvSpPr>
        <p:spPr bwMode="auto">
          <a:xfrm>
            <a:off x="6272015" y="1610170"/>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0</a:t>
            </a:r>
            <a:endParaRPr lang="en-US" sz="375">
              <a:solidFill>
                <a:srgbClr val="FFFFFF"/>
              </a:solidFill>
              <a:latin typeface="Arial"/>
            </a:endParaRPr>
          </a:p>
        </p:txBody>
      </p:sp>
      <p:sp>
        <p:nvSpPr>
          <p:cNvPr id="9" name="Rounded Rectangle 8">
            <a:extLst>
              <a:ext uri="{FF2B5EF4-FFF2-40B4-BE49-F238E27FC236}">
                <a16:creationId xmlns:a16="http://schemas.microsoft.com/office/drawing/2014/main" id="{D5E58477-E1E3-594C-AF48-F4CA8530EABE}"/>
              </a:ext>
            </a:extLst>
          </p:cNvPr>
          <p:cNvSpPr/>
          <p:nvPr/>
        </p:nvSpPr>
        <p:spPr bwMode="auto">
          <a:xfrm>
            <a:off x="6409173" y="1610170"/>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1</a:t>
            </a:r>
            <a:endParaRPr lang="en-US" sz="375">
              <a:solidFill>
                <a:srgbClr val="FFFFFF"/>
              </a:solidFill>
              <a:latin typeface="Arial"/>
            </a:endParaRPr>
          </a:p>
        </p:txBody>
      </p:sp>
      <p:sp>
        <p:nvSpPr>
          <p:cNvPr id="10" name="Rounded Rectangle 9">
            <a:extLst>
              <a:ext uri="{FF2B5EF4-FFF2-40B4-BE49-F238E27FC236}">
                <a16:creationId xmlns:a16="http://schemas.microsoft.com/office/drawing/2014/main" id="{F7310BC1-71B2-BD47-95DA-A5A9F09D389B}"/>
              </a:ext>
            </a:extLst>
          </p:cNvPr>
          <p:cNvSpPr/>
          <p:nvPr/>
        </p:nvSpPr>
        <p:spPr bwMode="auto">
          <a:xfrm>
            <a:off x="6547302" y="1610170"/>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2</a:t>
            </a:r>
            <a:endParaRPr lang="en-US" sz="375">
              <a:solidFill>
                <a:srgbClr val="FFFFFF"/>
              </a:solidFill>
              <a:latin typeface="Arial"/>
            </a:endParaRPr>
          </a:p>
        </p:txBody>
      </p:sp>
      <p:sp>
        <p:nvSpPr>
          <p:cNvPr id="11" name="Rounded Rectangle 10">
            <a:extLst>
              <a:ext uri="{FF2B5EF4-FFF2-40B4-BE49-F238E27FC236}">
                <a16:creationId xmlns:a16="http://schemas.microsoft.com/office/drawing/2014/main" id="{B6291CC4-0B45-D044-90E7-3543E7A968CF}"/>
              </a:ext>
            </a:extLst>
          </p:cNvPr>
          <p:cNvSpPr/>
          <p:nvPr/>
        </p:nvSpPr>
        <p:spPr bwMode="auto">
          <a:xfrm>
            <a:off x="6684460" y="1610170"/>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3</a:t>
            </a:r>
            <a:endParaRPr lang="en-US" sz="375">
              <a:solidFill>
                <a:srgbClr val="FFFFFF"/>
              </a:solidFill>
              <a:latin typeface="Arial"/>
            </a:endParaRPr>
          </a:p>
        </p:txBody>
      </p:sp>
      <p:sp>
        <p:nvSpPr>
          <p:cNvPr id="12" name="Rounded Rectangle 11">
            <a:extLst>
              <a:ext uri="{FF2B5EF4-FFF2-40B4-BE49-F238E27FC236}">
                <a16:creationId xmlns:a16="http://schemas.microsoft.com/office/drawing/2014/main" id="{94EF47BB-26F6-B343-B071-171636EE579D}"/>
              </a:ext>
            </a:extLst>
          </p:cNvPr>
          <p:cNvSpPr/>
          <p:nvPr/>
        </p:nvSpPr>
        <p:spPr bwMode="auto">
          <a:xfrm>
            <a:off x="6822588" y="1610170"/>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4</a:t>
            </a:r>
            <a:endParaRPr lang="en-US" sz="375">
              <a:solidFill>
                <a:srgbClr val="FFFFFF"/>
              </a:solidFill>
              <a:latin typeface="Arial"/>
            </a:endParaRPr>
          </a:p>
        </p:txBody>
      </p:sp>
      <p:sp>
        <p:nvSpPr>
          <p:cNvPr id="13" name="Rounded Rectangle 12">
            <a:extLst>
              <a:ext uri="{FF2B5EF4-FFF2-40B4-BE49-F238E27FC236}">
                <a16:creationId xmlns:a16="http://schemas.microsoft.com/office/drawing/2014/main" id="{00BCA8E7-112B-094B-8994-52A4B5E872FB}"/>
              </a:ext>
            </a:extLst>
          </p:cNvPr>
          <p:cNvSpPr/>
          <p:nvPr/>
        </p:nvSpPr>
        <p:spPr bwMode="auto">
          <a:xfrm>
            <a:off x="6952411" y="1610170"/>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5</a:t>
            </a:r>
            <a:endParaRPr lang="en-US" sz="375">
              <a:solidFill>
                <a:srgbClr val="FFFFFF"/>
              </a:solidFill>
              <a:latin typeface="Arial"/>
            </a:endParaRPr>
          </a:p>
        </p:txBody>
      </p:sp>
      <p:sp>
        <p:nvSpPr>
          <p:cNvPr id="14" name="AutoShape 4">
            <a:extLst>
              <a:ext uri="{FF2B5EF4-FFF2-40B4-BE49-F238E27FC236}">
                <a16:creationId xmlns:a16="http://schemas.microsoft.com/office/drawing/2014/main" id="{419F5FD2-9DE2-F445-A68B-0CAD344E39B6}"/>
              </a:ext>
            </a:extLst>
          </p:cNvPr>
          <p:cNvSpPr>
            <a:spLocks noChangeArrowheads="1"/>
          </p:cNvSpPr>
          <p:nvPr/>
        </p:nvSpPr>
        <p:spPr bwMode="auto">
          <a:xfrm>
            <a:off x="4935506" y="1499732"/>
            <a:ext cx="3601903" cy="745927"/>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eaLnBrk="0" fontAlgn="base" hangingPunct="0">
              <a:spcBef>
                <a:spcPct val="0"/>
              </a:spcBef>
              <a:spcAft>
                <a:spcPct val="0"/>
              </a:spcAft>
            </a:pPr>
            <a:r>
              <a:rPr lang="en-US" sz="750" dirty="0">
                <a:solidFill>
                  <a:srgbClr val="6D7777"/>
                </a:solidFill>
                <a:latin typeface="Arial" panose="020B0604020202020204" pitchFamily="34" charset="0"/>
                <a:cs typeface="Arial" panose="020B0604020202020204" pitchFamily="34" charset="0"/>
              </a:rPr>
              <a:t>Event Streams Cluster</a:t>
            </a:r>
          </a:p>
        </p:txBody>
      </p:sp>
      <p:pic>
        <p:nvPicPr>
          <p:cNvPr id="15" name="Picture 14">
            <a:extLst>
              <a:ext uri="{FF2B5EF4-FFF2-40B4-BE49-F238E27FC236}">
                <a16:creationId xmlns:a16="http://schemas.microsoft.com/office/drawing/2014/main" id="{4D675F2E-5ADD-244D-A2C8-DC471A256E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45417" y="1503235"/>
            <a:ext cx="191007" cy="252252"/>
          </a:xfrm>
          <a:prstGeom prst="rect">
            <a:avLst/>
          </a:prstGeom>
        </p:spPr>
      </p:pic>
      <p:sp>
        <p:nvSpPr>
          <p:cNvPr id="16" name="AutoShape 4">
            <a:extLst>
              <a:ext uri="{FF2B5EF4-FFF2-40B4-BE49-F238E27FC236}">
                <a16:creationId xmlns:a16="http://schemas.microsoft.com/office/drawing/2014/main" id="{8537465C-CC23-3A49-BF55-D3D5F0E218A8}"/>
              </a:ext>
            </a:extLst>
          </p:cNvPr>
          <p:cNvSpPr>
            <a:spLocks noChangeArrowheads="1"/>
          </p:cNvSpPr>
          <p:nvPr/>
        </p:nvSpPr>
        <p:spPr bwMode="auto">
          <a:xfrm>
            <a:off x="4925539" y="2409121"/>
            <a:ext cx="3611870" cy="1208138"/>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eaLnBrk="0" fontAlgn="base" hangingPunct="0">
              <a:spcBef>
                <a:spcPct val="0"/>
              </a:spcBef>
              <a:spcAft>
                <a:spcPct val="0"/>
              </a:spcAft>
            </a:pPr>
            <a:endParaRPr lang="en-US" sz="750">
              <a:solidFill>
                <a:srgbClr val="6D7777"/>
              </a:solidFill>
              <a:latin typeface="Arial" panose="020B0604020202020204" pitchFamily="34" charset="0"/>
              <a:cs typeface="Arial" panose="020B0604020202020204" pitchFamily="34" charset="0"/>
            </a:endParaRPr>
          </a:p>
        </p:txBody>
      </p:sp>
      <p:pic>
        <p:nvPicPr>
          <p:cNvPr id="17" name="Picture 16">
            <a:extLst>
              <a:ext uri="{FF2B5EF4-FFF2-40B4-BE49-F238E27FC236}">
                <a16:creationId xmlns:a16="http://schemas.microsoft.com/office/drawing/2014/main" id="{6ABC5224-3E3C-5747-867A-AC22EFA3C6D3}"/>
              </a:ext>
            </a:extLst>
          </p:cNvPr>
          <p:cNvPicPr>
            <a:picLocks noChangeAspect="1"/>
          </p:cNvPicPr>
          <p:nvPr/>
        </p:nvPicPr>
        <p:blipFill>
          <a:blip r:embed="rId3"/>
          <a:stretch>
            <a:fillRect/>
          </a:stretch>
        </p:blipFill>
        <p:spPr>
          <a:xfrm>
            <a:off x="4855201" y="3452735"/>
            <a:ext cx="225173" cy="205872"/>
          </a:xfrm>
          <a:prstGeom prst="rect">
            <a:avLst/>
          </a:prstGeom>
        </p:spPr>
      </p:pic>
      <p:sp>
        <p:nvSpPr>
          <p:cNvPr id="18" name="AutoShape 4">
            <a:extLst>
              <a:ext uri="{FF2B5EF4-FFF2-40B4-BE49-F238E27FC236}">
                <a16:creationId xmlns:a16="http://schemas.microsoft.com/office/drawing/2014/main" id="{211CB3E3-B829-2C4F-A3D6-B13BE7F48F22}"/>
              </a:ext>
            </a:extLst>
          </p:cNvPr>
          <p:cNvSpPr>
            <a:spLocks noChangeArrowheads="1"/>
          </p:cNvSpPr>
          <p:nvPr/>
        </p:nvSpPr>
        <p:spPr bwMode="auto">
          <a:xfrm>
            <a:off x="411972" y="1363612"/>
            <a:ext cx="3611870" cy="2482247"/>
          </a:xfrm>
          <a:prstGeom prst="roundRect">
            <a:avLst>
              <a:gd name="adj" fmla="val 3325"/>
            </a:avLst>
          </a:prstGeom>
          <a:noFill/>
          <a:ln w="12700">
            <a:solidFill>
              <a:schemeClr val="accent3"/>
            </a:solidFill>
            <a:prstDash val="dash"/>
            <a:round/>
            <a:headEnd/>
            <a:tailEnd/>
          </a:ln>
        </p:spPr>
        <p:txBody>
          <a:bodyPr lIns="0" tIns="0" rIns="0" bIns="0" anchor="b" anchorCtr="1"/>
          <a:lstStyle/>
          <a:p>
            <a:pPr algn="ctr" eaLnBrk="0" fontAlgn="base" hangingPunct="0">
              <a:spcBef>
                <a:spcPct val="0"/>
              </a:spcBef>
              <a:spcAft>
                <a:spcPct val="0"/>
              </a:spcAft>
            </a:pPr>
            <a:endParaRPr lang="en-US" sz="750">
              <a:solidFill>
                <a:srgbClr val="6D7777"/>
              </a:solidFill>
              <a:latin typeface="Arial" panose="020B0604020202020204" pitchFamily="34" charset="0"/>
              <a:cs typeface="Arial" panose="020B0604020202020204" pitchFamily="34" charset="0"/>
            </a:endParaRPr>
          </a:p>
        </p:txBody>
      </p:sp>
      <p:pic>
        <p:nvPicPr>
          <p:cNvPr id="19" name="Picture 18">
            <a:extLst>
              <a:ext uri="{FF2B5EF4-FFF2-40B4-BE49-F238E27FC236}">
                <a16:creationId xmlns:a16="http://schemas.microsoft.com/office/drawing/2014/main" id="{7706F5A4-7139-564E-A4D8-D1D149150755}"/>
              </a:ext>
            </a:extLst>
          </p:cNvPr>
          <p:cNvPicPr>
            <a:picLocks noChangeAspect="1"/>
          </p:cNvPicPr>
          <p:nvPr/>
        </p:nvPicPr>
        <p:blipFill>
          <a:blip r:embed="rId3"/>
          <a:stretch>
            <a:fillRect/>
          </a:stretch>
        </p:blipFill>
        <p:spPr>
          <a:xfrm>
            <a:off x="356381" y="3658607"/>
            <a:ext cx="225173" cy="205872"/>
          </a:xfrm>
          <a:prstGeom prst="rect">
            <a:avLst/>
          </a:prstGeom>
        </p:spPr>
      </p:pic>
      <p:sp>
        <p:nvSpPr>
          <p:cNvPr id="28" name="Rounded Rectangle 27">
            <a:extLst>
              <a:ext uri="{FF2B5EF4-FFF2-40B4-BE49-F238E27FC236}">
                <a16:creationId xmlns:a16="http://schemas.microsoft.com/office/drawing/2014/main" id="{058E4018-54EF-C241-A10F-9BB485461EFF}"/>
              </a:ext>
            </a:extLst>
          </p:cNvPr>
          <p:cNvSpPr/>
          <p:nvPr/>
        </p:nvSpPr>
        <p:spPr bwMode="auto">
          <a:xfrm>
            <a:off x="1193647"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0</a:t>
            </a:r>
            <a:endParaRPr lang="en-US" sz="375">
              <a:solidFill>
                <a:srgbClr val="FFFFFF"/>
              </a:solidFill>
              <a:latin typeface="Arial"/>
            </a:endParaRPr>
          </a:p>
        </p:txBody>
      </p:sp>
      <p:sp>
        <p:nvSpPr>
          <p:cNvPr id="29" name="Rounded Rectangle 28">
            <a:extLst>
              <a:ext uri="{FF2B5EF4-FFF2-40B4-BE49-F238E27FC236}">
                <a16:creationId xmlns:a16="http://schemas.microsoft.com/office/drawing/2014/main" id="{2DEDB43F-6BDF-F347-95A5-F47AA2B1C71F}"/>
              </a:ext>
            </a:extLst>
          </p:cNvPr>
          <p:cNvSpPr/>
          <p:nvPr/>
        </p:nvSpPr>
        <p:spPr bwMode="auto">
          <a:xfrm>
            <a:off x="1330805"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1</a:t>
            </a:r>
            <a:endParaRPr lang="en-US" sz="375">
              <a:solidFill>
                <a:srgbClr val="FFFFFF"/>
              </a:solidFill>
              <a:latin typeface="Arial"/>
            </a:endParaRPr>
          </a:p>
        </p:txBody>
      </p:sp>
      <p:sp>
        <p:nvSpPr>
          <p:cNvPr id="30" name="Rounded Rectangle 29">
            <a:extLst>
              <a:ext uri="{FF2B5EF4-FFF2-40B4-BE49-F238E27FC236}">
                <a16:creationId xmlns:a16="http://schemas.microsoft.com/office/drawing/2014/main" id="{99244A3B-B483-4E43-A1E9-229B6A27DB31}"/>
              </a:ext>
            </a:extLst>
          </p:cNvPr>
          <p:cNvSpPr/>
          <p:nvPr/>
        </p:nvSpPr>
        <p:spPr bwMode="auto">
          <a:xfrm>
            <a:off x="1468934"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2</a:t>
            </a:r>
            <a:endParaRPr lang="en-US" sz="375">
              <a:solidFill>
                <a:srgbClr val="FFFFFF"/>
              </a:solidFill>
              <a:latin typeface="Arial"/>
            </a:endParaRPr>
          </a:p>
        </p:txBody>
      </p:sp>
      <p:sp>
        <p:nvSpPr>
          <p:cNvPr id="31" name="Rounded Rectangle 30">
            <a:extLst>
              <a:ext uri="{FF2B5EF4-FFF2-40B4-BE49-F238E27FC236}">
                <a16:creationId xmlns:a16="http://schemas.microsoft.com/office/drawing/2014/main" id="{2FC00369-550F-1D47-959E-8E43C24D3F4F}"/>
              </a:ext>
            </a:extLst>
          </p:cNvPr>
          <p:cNvSpPr/>
          <p:nvPr/>
        </p:nvSpPr>
        <p:spPr bwMode="auto">
          <a:xfrm>
            <a:off x="160609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3</a:t>
            </a:r>
            <a:endParaRPr lang="en-US" sz="375">
              <a:solidFill>
                <a:srgbClr val="FFFFFF"/>
              </a:solidFill>
              <a:latin typeface="Arial"/>
            </a:endParaRPr>
          </a:p>
        </p:txBody>
      </p:sp>
      <p:sp>
        <p:nvSpPr>
          <p:cNvPr id="32" name="Rounded Rectangle 31">
            <a:extLst>
              <a:ext uri="{FF2B5EF4-FFF2-40B4-BE49-F238E27FC236}">
                <a16:creationId xmlns:a16="http://schemas.microsoft.com/office/drawing/2014/main" id="{CEA02F82-9665-7243-AA5C-E8A8BC93F3C2}"/>
              </a:ext>
            </a:extLst>
          </p:cNvPr>
          <p:cNvSpPr/>
          <p:nvPr/>
        </p:nvSpPr>
        <p:spPr bwMode="auto">
          <a:xfrm>
            <a:off x="1744220"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4</a:t>
            </a:r>
            <a:endParaRPr lang="en-US" sz="375">
              <a:solidFill>
                <a:srgbClr val="FFFFFF"/>
              </a:solidFill>
              <a:latin typeface="Arial"/>
            </a:endParaRPr>
          </a:p>
        </p:txBody>
      </p:sp>
      <p:sp>
        <p:nvSpPr>
          <p:cNvPr id="33" name="Rounded Rectangle 32">
            <a:extLst>
              <a:ext uri="{FF2B5EF4-FFF2-40B4-BE49-F238E27FC236}">
                <a16:creationId xmlns:a16="http://schemas.microsoft.com/office/drawing/2014/main" id="{23355CB8-33EA-2344-9D2F-FD6C81E06FC2}"/>
              </a:ext>
            </a:extLst>
          </p:cNvPr>
          <p:cNvSpPr/>
          <p:nvPr/>
        </p:nvSpPr>
        <p:spPr bwMode="auto">
          <a:xfrm>
            <a:off x="187404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5</a:t>
            </a:r>
            <a:endParaRPr lang="en-US" sz="375">
              <a:solidFill>
                <a:srgbClr val="FFFFFF"/>
              </a:solidFill>
              <a:latin typeface="Arial"/>
            </a:endParaRPr>
          </a:p>
        </p:txBody>
      </p:sp>
      <p:sp>
        <p:nvSpPr>
          <p:cNvPr id="34" name="AutoShape 4">
            <a:extLst>
              <a:ext uri="{FF2B5EF4-FFF2-40B4-BE49-F238E27FC236}">
                <a16:creationId xmlns:a16="http://schemas.microsoft.com/office/drawing/2014/main" id="{B1D40963-EC1B-E049-A09B-96D331A21F58}"/>
              </a:ext>
            </a:extLst>
          </p:cNvPr>
          <p:cNvSpPr>
            <a:spLocks noChangeArrowheads="1"/>
          </p:cNvSpPr>
          <p:nvPr/>
        </p:nvSpPr>
        <p:spPr bwMode="auto">
          <a:xfrm>
            <a:off x="598146" y="1516741"/>
            <a:ext cx="3207204" cy="745412"/>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eaLnBrk="0" fontAlgn="base" hangingPunct="0">
              <a:spcBef>
                <a:spcPct val="0"/>
              </a:spcBef>
              <a:spcAft>
                <a:spcPct val="0"/>
              </a:spcAft>
            </a:pPr>
            <a:r>
              <a:rPr lang="en-US" sz="750">
                <a:solidFill>
                  <a:srgbClr val="6D7777"/>
                </a:solidFill>
                <a:latin typeface="Arial" panose="020B0604020202020204" pitchFamily="34" charset="0"/>
                <a:cs typeface="Arial" panose="020B0604020202020204" pitchFamily="34" charset="0"/>
              </a:rPr>
              <a:t>Kafka Cluster</a:t>
            </a:r>
          </a:p>
        </p:txBody>
      </p:sp>
      <p:sp>
        <p:nvSpPr>
          <p:cNvPr id="45" name="Rounded Rectangle 44">
            <a:extLst>
              <a:ext uri="{FF2B5EF4-FFF2-40B4-BE49-F238E27FC236}">
                <a16:creationId xmlns:a16="http://schemas.microsoft.com/office/drawing/2014/main" id="{034D0250-3CFC-6843-9DDB-30E02E9EBC18}"/>
              </a:ext>
            </a:extLst>
          </p:cNvPr>
          <p:cNvSpPr/>
          <p:nvPr/>
        </p:nvSpPr>
        <p:spPr>
          <a:xfrm>
            <a:off x="636690" y="2626945"/>
            <a:ext cx="994405" cy="292973"/>
          </a:xfrm>
          <a:prstGeom prst="roundRect">
            <a:avLst/>
          </a:prstGeom>
          <a:solidFill>
            <a:schemeClr val="tx2">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a:solidFill>
                  <a:prstClr val="white"/>
                </a:solidFill>
                <a:latin typeface="Arial"/>
              </a:rPr>
              <a:t>Event driven µservice</a:t>
            </a:r>
          </a:p>
        </p:txBody>
      </p:sp>
      <p:sp>
        <p:nvSpPr>
          <p:cNvPr id="47" name="AutoShape 4">
            <a:extLst>
              <a:ext uri="{FF2B5EF4-FFF2-40B4-BE49-F238E27FC236}">
                <a16:creationId xmlns:a16="http://schemas.microsoft.com/office/drawing/2014/main" id="{46810D72-B6D9-3743-AE1C-B909754E1990}"/>
              </a:ext>
            </a:extLst>
          </p:cNvPr>
          <p:cNvSpPr>
            <a:spLocks noChangeArrowheads="1"/>
          </p:cNvSpPr>
          <p:nvPr/>
        </p:nvSpPr>
        <p:spPr bwMode="auto">
          <a:xfrm>
            <a:off x="6645551" y="2551843"/>
            <a:ext cx="1812650" cy="745412"/>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eaLnBrk="0" fontAlgn="base" hangingPunct="0">
              <a:spcBef>
                <a:spcPct val="0"/>
              </a:spcBef>
              <a:spcAft>
                <a:spcPct val="0"/>
              </a:spcAft>
            </a:pPr>
            <a:r>
              <a:rPr lang="en-US" sz="750">
                <a:solidFill>
                  <a:srgbClr val="6D7777"/>
                </a:solidFill>
                <a:latin typeface="Arial" panose="020B0604020202020204" pitchFamily="34" charset="0"/>
                <a:cs typeface="Arial" panose="020B0604020202020204" pitchFamily="34" charset="0"/>
              </a:rPr>
              <a:t>Kafka Connect Cluster</a:t>
            </a:r>
          </a:p>
        </p:txBody>
      </p:sp>
      <p:sp>
        <p:nvSpPr>
          <p:cNvPr id="50" name="Rounded Rectangle 49">
            <a:extLst>
              <a:ext uri="{FF2B5EF4-FFF2-40B4-BE49-F238E27FC236}">
                <a16:creationId xmlns:a16="http://schemas.microsoft.com/office/drawing/2014/main" id="{BE8DBD31-EE66-7142-9446-9497205FC72D}"/>
              </a:ext>
            </a:extLst>
          </p:cNvPr>
          <p:cNvSpPr/>
          <p:nvPr/>
        </p:nvSpPr>
        <p:spPr>
          <a:xfrm>
            <a:off x="535838" y="2714351"/>
            <a:ext cx="994405" cy="292973"/>
          </a:xfrm>
          <a:prstGeom prst="roundRect">
            <a:avLst/>
          </a:prstGeom>
          <a:solidFill>
            <a:schemeClr val="tx2">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a:solidFill>
                  <a:prstClr val="white"/>
                </a:solidFill>
                <a:latin typeface="Arial"/>
              </a:rPr>
              <a:t>Event driven µservice</a:t>
            </a:r>
          </a:p>
        </p:txBody>
      </p:sp>
      <p:sp>
        <p:nvSpPr>
          <p:cNvPr id="51" name="Rounded Rectangle 50">
            <a:extLst>
              <a:ext uri="{FF2B5EF4-FFF2-40B4-BE49-F238E27FC236}">
                <a16:creationId xmlns:a16="http://schemas.microsoft.com/office/drawing/2014/main" id="{6A15D4F8-9899-8240-BB05-FA0F6F1A556B}"/>
              </a:ext>
            </a:extLst>
          </p:cNvPr>
          <p:cNvSpPr/>
          <p:nvPr/>
        </p:nvSpPr>
        <p:spPr>
          <a:xfrm>
            <a:off x="508947" y="2795033"/>
            <a:ext cx="994405" cy="292973"/>
          </a:xfrm>
          <a:prstGeom prst="roundRect">
            <a:avLst/>
          </a:prstGeom>
          <a:solidFill>
            <a:schemeClr val="tx2">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a:solidFill>
                  <a:prstClr val="white"/>
                </a:solidFill>
                <a:latin typeface="Arial"/>
              </a:rPr>
              <a:t>Event driven µservice</a:t>
            </a:r>
          </a:p>
        </p:txBody>
      </p:sp>
      <p:sp>
        <p:nvSpPr>
          <p:cNvPr id="52" name="Cloud 51">
            <a:extLst>
              <a:ext uri="{FF2B5EF4-FFF2-40B4-BE49-F238E27FC236}">
                <a16:creationId xmlns:a16="http://schemas.microsoft.com/office/drawing/2014/main" id="{4695F1F6-1E1D-364B-B95A-5F6E3043E184}"/>
              </a:ext>
            </a:extLst>
          </p:cNvPr>
          <p:cNvSpPr/>
          <p:nvPr/>
        </p:nvSpPr>
        <p:spPr>
          <a:xfrm rot="16200000">
            <a:off x="3800806" y="2418013"/>
            <a:ext cx="1442045" cy="393701"/>
          </a:xfrm>
          <a:prstGeom prst="cloud">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a:solidFill>
                <a:srgbClr val="FFFFFF"/>
              </a:solidFill>
              <a:latin typeface="Arial"/>
            </a:endParaRPr>
          </a:p>
        </p:txBody>
      </p:sp>
      <p:pic>
        <p:nvPicPr>
          <p:cNvPr id="3" name="Picture 2">
            <a:extLst>
              <a:ext uri="{FF2B5EF4-FFF2-40B4-BE49-F238E27FC236}">
                <a16:creationId xmlns:a16="http://schemas.microsoft.com/office/drawing/2014/main" id="{6897ECA9-F27F-1B4B-A567-00FA2BA8DB10}"/>
              </a:ext>
            </a:extLst>
          </p:cNvPr>
          <p:cNvPicPr>
            <a:picLocks noChangeAspect="1"/>
          </p:cNvPicPr>
          <p:nvPr/>
        </p:nvPicPr>
        <p:blipFill>
          <a:blip r:embed="rId4"/>
          <a:stretch>
            <a:fillRect/>
          </a:stretch>
        </p:blipFill>
        <p:spPr>
          <a:xfrm>
            <a:off x="511363" y="1939213"/>
            <a:ext cx="376238" cy="371475"/>
          </a:xfrm>
          <a:prstGeom prst="rect">
            <a:avLst/>
          </a:prstGeom>
        </p:spPr>
      </p:pic>
      <p:sp>
        <p:nvSpPr>
          <p:cNvPr id="54" name="Rounded Rectangle 53">
            <a:extLst>
              <a:ext uri="{FF2B5EF4-FFF2-40B4-BE49-F238E27FC236}">
                <a16:creationId xmlns:a16="http://schemas.microsoft.com/office/drawing/2014/main" id="{BCDFEE58-EA3C-BF4F-8577-559474779C96}"/>
              </a:ext>
            </a:extLst>
          </p:cNvPr>
          <p:cNvSpPr/>
          <p:nvPr/>
        </p:nvSpPr>
        <p:spPr>
          <a:xfrm>
            <a:off x="7136814" y="2698743"/>
            <a:ext cx="994405" cy="292973"/>
          </a:xfrm>
          <a:prstGeom prst="roundRect">
            <a:avLst/>
          </a:prstGeom>
          <a:solidFill>
            <a:srgbClr val="7030A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dirty="0">
                <a:solidFill>
                  <a:prstClr val="white"/>
                </a:solidFill>
                <a:latin typeface="Arial"/>
              </a:rPr>
              <a:t>Mirror Maker 2.0</a:t>
            </a:r>
          </a:p>
        </p:txBody>
      </p:sp>
      <p:grpSp>
        <p:nvGrpSpPr>
          <p:cNvPr id="27" name="Group 26">
            <a:extLst>
              <a:ext uri="{FF2B5EF4-FFF2-40B4-BE49-F238E27FC236}">
                <a16:creationId xmlns:a16="http://schemas.microsoft.com/office/drawing/2014/main" id="{0133CC9E-8289-8846-893F-ED90BFCE9071}"/>
              </a:ext>
            </a:extLst>
          </p:cNvPr>
          <p:cNvGrpSpPr/>
          <p:nvPr/>
        </p:nvGrpSpPr>
        <p:grpSpPr>
          <a:xfrm>
            <a:off x="3106671" y="1627717"/>
            <a:ext cx="550574" cy="411476"/>
            <a:chOff x="4142228" y="2170290"/>
            <a:chExt cx="734098" cy="548634"/>
          </a:xfrm>
          <a:solidFill>
            <a:schemeClr val="accent2"/>
          </a:solidFill>
        </p:grpSpPr>
        <p:sp>
          <p:nvSpPr>
            <p:cNvPr id="55" name="Rounded Rectangle 54">
              <a:extLst>
                <a:ext uri="{FF2B5EF4-FFF2-40B4-BE49-F238E27FC236}">
                  <a16:creationId xmlns:a16="http://schemas.microsoft.com/office/drawing/2014/main" id="{92B84068-862F-214A-AFC7-BB3F876418C7}"/>
                </a:ext>
              </a:extLst>
            </p:cNvPr>
            <p:cNvSpPr/>
            <p:nvPr/>
          </p:nvSpPr>
          <p:spPr bwMode="auto">
            <a:xfrm>
              <a:off x="4142228" y="2170290"/>
              <a:ext cx="184171" cy="548634"/>
            </a:xfrm>
            <a:prstGeom prst="roundRect">
              <a:avLst/>
            </a:prstGeom>
            <a:grp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0</a:t>
              </a:r>
              <a:endParaRPr lang="en-US" sz="375">
                <a:solidFill>
                  <a:srgbClr val="FFFFFF"/>
                </a:solidFill>
                <a:latin typeface="Arial"/>
              </a:endParaRPr>
            </a:p>
          </p:txBody>
        </p:sp>
        <p:sp>
          <p:nvSpPr>
            <p:cNvPr id="56" name="Rounded Rectangle 55">
              <a:extLst>
                <a:ext uri="{FF2B5EF4-FFF2-40B4-BE49-F238E27FC236}">
                  <a16:creationId xmlns:a16="http://schemas.microsoft.com/office/drawing/2014/main" id="{5F0AA40F-B79A-BC4E-9403-E1032F2A0869}"/>
                </a:ext>
              </a:extLst>
            </p:cNvPr>
            <p:cNvSpPr/>
            <p:nvPr/>
          </p:nvSpPr>
          <p:spPr bwMode="auto">
            <a:xfrm>
              <a:off x="4325105" y="2170290"/>
              <a:ext cx="184171" cy="548634"/>
            </a:xfrm>
            <a:prstGeom prst="roundRect">
              <a:avLst/>
            </a:prstGeom>
            <a:grp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1</a:t>
              </a:r>
              <a:endParaRPr lang="en-US" sz="375">
                <a:solidFill>
                  <a:srgbClr val="FFFFFF"/>
                </a:solidFill>
                <a:latin typeface="Arial"/>
              </a:endParaRPr>
            </a:p>
          </p:txBody>
        </p:sp>
        <p:sp>
          <p:nvSpPr>
            <p:cNvPr id="57" name="Rounded Rectangle 56">
              <a:extLst>
                <a:ext uri="{FF2B5EF4-FFF2-40B4-BE49-F238E27FC236}">
                  <a16:creationId xmlns:a16="http://schemas.microsoft.com/office/drawing/2014/main" id="{063DB5D0-7E32-ED46-9957-BB8A789CC107}"/>
                </a:ext>
              </a:extLst>
            </p:cNvPr>
            <p:cNvSpPr/>
            <p:nvPr/>
          </p:nvSpPr>
          <p:spPr bwMode="auto">
            <a:xfrm>
              <a:off x="4509277" y="2170290"/>
              <a:ext cx="184171" cy="548634"/>
            </a:xfrm>
            <a:prstGeom prst="roundRect">
              <a:avLst/>
            </a:prstGeom>
            <a:grp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2</a:t>
              </a:r>
              <a:endParaRPr lang="en-US" sz="375">
                <a:solidFill>
                  <a:srgbClr val="FFFFFF"/>
                </a:solidFill>
                <a:latin typeface="Arial"/>
              </a:endParaRPr>
            </a:p>
          </p:txBody>
        </p:sp>
        <p:sp>
          <p:nvSpPr>
            <p:cNvPr id="58" name="Rounded Rectangle 57">
              <a:extLst>
                <a:ext uri="{FF2B5EF4-FFF2-40B4-BE49-F238E27FC236}">
                  <a16:creationId xmlns:a16="http://schemas.microsoft.com/office/drawing/2014/main" id="{CF3D7F0C-5550-B744-A29A-3C539C8C3FD1}"/>
                </a:ext>
              </a:extLst>
            </p:cNvPr>
            <p:cNvSpPr/>
            <p:nvPr/>
          </p:nvSpPr>
          <p:spPr bwMode="auto">
            <a:xfrm>
              <a:off x="4692155" y="2170290"/>
              <a:ext cx="184171" cy="548634"/>
            </a:xfrm>
            <a:prstGeom prst="roundRect">
              <a:avLst/>
            </a:prstGeom>
            <a:grp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3</a:t>
              </a:r>
              <a:endParaRPr lang="en-US" sz="375">
                <a:solidFill>
                  <a:srgbClr val="FFFFFF"/>
                </a:solidFill>
                <a:latin typeface="Arial"/>
              </a:endParaRPr>
            </a:p>
          </p:txBody>
        </p:sp>
      </p:grpSp>
      <p:grpSp>
        <p:nvGrpSpPr>
          <p:cNvPr id="59" name="Group 58">
            <a:extLst>
              <a:ext uri="{FF2B5EF4-FFF2-40B4-BE49-F238E27FC236}">
                <a16:creationId xmlns:a16="http://schemas.microsoft.com/office/drawing/2014/main" id="{FD5AA850-537D-3E4E-8CE2-1A4B2824A233}"/>
              </a:ext>
            </a:extLst>
          </p:cNvPr>
          <p:cNvGrpSpPr/>
          <p:nvPr/>
        </p:nvGrpSpPr>
        <p:grpSpPr>
          <a:xfrm>
            <a:off x="7780127" y="1621873"/>
            <a:ext cx="550574" cy="411476"/>
            <a:chOff x="4142228" y="2170290"/>
            <a:chExt cx="734098" cy="548634"/>
          </a:xfrm>
          <a:solidFill>
            <a:schemeClr val="accent2"/>
          </a:solidFill>
        </p:grpSpPr>
        <p:sp>
          <p:nvSpPr>
            <p:cNvPr id="60" name="Rounded Rectangle 59">
              <a:extLst>
                <a:ext uri="{FF2B5EF4-FFF2-40B4-BE49-F238E27FC236}">
                  <a16:creationId xmlns:a16="http://schemas.microsoft.com/office/drawing/2014/main" id="{A20AC59D-8FFD-7348-9C18-392BF6BA646D}"/>
                </a:ext>
              </a:extLst>
            </p:cNvPr>
            <p:cNvSpPr/>
            <p:nvPr/>
          </p:nvSpPr>
          <p:spPr bwMode="auto">
            <a:xfrm>
              <a:off x="4142228" y="2170290"/>
              <a:ext cx="184171" cy="548634"/>
            </a:xfrm>
            <a:prstGeom prst="roundRect">
              <a:avLst/>
            </a:prstGeom>
            <a:grp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0</a:t>
              </a:r>
              <a:endParaRPr lang="en-US" sz="375">
                <a:solidFill>
                  <a:srgbClr val="FFFFFF"/>
                </a:solidFill>
                <a:latin typeface="Arial"/>
              </a:endParaRPr>
            </a:p>
          </p:txBody>
        </p:sp>
        <p:sp>
          <p:nvSpPr>
            <p:cNvPr id="61" name="Rounded Rectangle 60">
              <a:extLst>
                <a:ext uri="{FF2B5EF4-FFF2-40B4-BE49-F238E27FC236}">
                  <a16:creationId xmlns:a16="http://schemas.microsoft.com/office/drawing/2014/main" id="{25FEF91A-27F6-0A46-BA6F-4762CB0B4693}"/>
                </a:ext>
              </a:extLst>
            </p:cNvPr>
            <p:cNvSpPr/>
            <p:nvPr/>
          </p:nvSpPr>
          <p:spPr bwMode="auto">
            <a:xfrm>
              <a:off x="4325105" y="2170290"/>
              <a:ext cx="184171" cy="548634"/>
            </a:xfrm>
            <a:prstGeom prst="roundRect">
              <a:avLst/>
            </a:prstGeom>
            <a:grp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1</a:t>
              </a:r>
              <a:endParaRPr lang="en-US" sz="375">
                <a:solidFill>
                  <a:srgbClr val="FFFFFF"/>
                </a:solidFill>
                <a:latin typeface="Arial"/>
              </a:endParaRPr>
            </a:p>
          </p:txBody>
        </p:sp>
        <p:sp>
          <p:nvSpPr>
            <p:cNvPr id="62" name="Rounded Rectangle 61">
              <a:extLst>
                <a:ext uri="{FF2B5EF4-FFF2-40B4-BE49-F238E27FC236}">
                  <a16:creationId xmlns:a16="http://schemas.microsoft.com/office/drawing/2014/main" id="{3349F8B5-00F7-094B-A6C5-89B1479B83E8}"/>
                </a:ext>
              </a:extLst>
            </p:cNvPr>
            <p:cNvSpPr/>
            <p:nvPr/>
          </p:nvSpPr>
          <p:spPr bwMode="auto">
            <a:xfrm>
              <a:off x="4509277" y="2170290"/>
              <a:ext cx="184171" cy="548634"/>
            </a:xfrm>
            <a:prstGeom prst="roundRect">
              <a:avLst/>
            </a:prstGeom>
            <a:grp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2</a:t>
              </a:r>
              <a:endParaRPr lang="en-US" sz="375">
                <a:solidFill>
                  <a:srgbClr val="FFFFFF"/>
                </a:solidFill>
                <a:latin typeface="Arial"/>
              </a:endParaRPr>
            </a:p>
          </p:txBody>
        </p:sp>
        <p:sp>
          <p:nvSpPr>
            <p:cNvPr id="63" name="Rounded Rectangle 62">
              <a:extLst>
                <a:ext uri="{FF2B5EF4-FFF2-40B4-BE49-F238E27FC236}">
                  <a16:creationId xmlns:a16="http://schemas.microsoft.com/office/drawing/2014/main" id="{BF93E0B7-5222-CA4E-B87F-E9F75D85DA75}"/>
                </a:ext>
              </a:extLst>
            </p:cNvPr>
            <p:cNvSpPr/>
            <p:nvPr/>
          </p:nvSpPr>
          <p:spPr bwMode="auto">
            <a:xfrm>
              <a:off x="4692155" y="2170290"/>
              <a:ext cx="184171" cy="548634"/>
            </a:xfrm>
            <a:prstGeom prst="roundRect">
              <a:avLst/>
            </a:prstGeom>
            <a:grp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3</a:t>
              </a:r>
              <a:endParaRPr lang="en-US" sz="375">
                <a:solidFill>
                  <a:srgbClr val="FFFFFF"/>
                </a:solidFill>
                <a:latin typeface="Arial"/>
              </a:endParaRPr>
            </a:p>
          </p:txBody>
        </p:sp>
      </p:grpSp>
      <p:sp>
        <p:nvSpPr>
          <p:cNvPr id="64" name="TextBox 63">
            <a:extLst>
              <a:ext uri="{FF2B5EF4-FFF2-40B4-BE49-F238E27FC236}">
                <a16:creationId xmlns:a16="http://schemas.microsoft.com/office/drawing/2014/main" id="{4B2F4F93-F429-0240-81C4-4D6E56493136}"/>
              </a:ext>
            </a:extLst>
          </p:cNvPr>
          <p:cNvSpPr txBox="1"/>
          <p:nvPr/>
        </p:nvSpPr>
        <p:spPr>
          <a:xfrm>
            <a:off x="2395144" y="1703837"/>
            <a:ext cx="644728" cy="276999"/>
          </a:xfrm>
          <a:prstGeom prst="rect">
            <a:avLst/>
          </a:prstGeom>
          <a:noFill/>
        </p:spPr>
        <p:txBody>
          <a:bodyPr wrap="none" rtlCol="0">
            <a:spAutoFit/>
          </a:bodyPr>
          <a:lstStyle/>
          <a:p>
            <a:pPr eaLnBrk="0" fontAlgn="base" hangingPunct="0">
              <a:spcBef>
                <a:spcPct val="0"/>
              </a:spcBef>
              <a:spcAft>
                <a:spcPct val="0"/>
              </a:spcAft>
            </a:pPr>
            <a:r>
              <a:rPr lang="en-US" sz="1200" dirty="0">
                <a:solidFill>
                  <a:srgbClr val="7CC7FF">
                    <a:lumMod val="75000"/>
                  </a:srgbClr>
                </a:solidFill>
                <a:latin typeface="Arial" panose="020B0604020202020204" pitchFamily="34" charset="0"/>
                <a:cs typeface="Arial" panose="020B0604020202020204" pitchFamily="34" charset="0"/>
              </a:rPr>
              <a:t>source</a:t>
            </a:r>
          </a:p>
        </p:txBody>
      </p:sp>
      <p:sp>
        <p:nvSpPr>
          <p:cNvPr id="65" name="TextBox 64">
            <a:extLst>
              <a:ext uri="{FF2B5EF4-FFF2-40B4-BE49-F238E27FC236}">
                <a16:creationId xmlns:a16="http://schemas.microsoft.com/office/drawing/2014/main" id="{D2EF4825-55C7-D64B-9CC6-C4E9B1FB2DE2}"/>
              </a:ext>
            </a:extLst>
          </p:cNvPr>
          <p:cNvSpPr txBox="1"/>
          <p:nvPr/>
        </p:nvSpPr>
        <p:spPr>
          <a:xfrm>
            <a:off x="7158634" y="1679324"/>
            <a:ext cx="577402" cy="276999"/>
          </a:xfrm>
          <a:prstGeom prst="rect">
            <a:avLst/>
          </a:prstGeom>
          <a:noFill/>
        </p:spPr>
        <p:txBody>
          <a:bodyPr wrap="none" rtlCol="0">
            <a:spAutoFit/>
          </a:bodyPr>
          <a:lstStyle/>
          <a:p>
            <a:pPr eaLnBrk="0" fontAlgn="base" hangingPunct="0">
              <a:spcBef>
                <a:spcPct val="0"/>
              </a:spcBef>
              <a:spcAft>
                <a:spcPct val="0"/>
              </a:spcAft>
            </a:pPr>
            <a:r>
              <a:rPr lang="en-US" sz="1200" dirty="0">
                <a:solidFill>
                  <a:srgbClr val="7CC7FF">
                    <a:lumMod val="75000"/>
                  </a:srgbClr>
                </a:solidFill>
                <a:latin typeface="Arial" panose="020B0604020202020204" pitchFamily="34" charset="0"/>
                <a:cs typeface="Arial" panose="020B0604020202020204" pitchFamily="34" charset="0"/>
              </a:rPr>
              <a:t>target</a:t>
            </a:r>
          </a:p>
        </p:txBody>
      </p:sp>
      <p:cxnSp>
        <p:nvCxnSpPr>
          <p:cNvPr id="66" name="Elbow Connector 65">
            <a:extLst>
              <a:ext uri="{FF2B5EF4-FFF2-40B4-BE49-F238E27FC236}">
                <a16:creationId xmlns:a16="http://schemas.microsoft.com/office/drawing/2014/main" id="{04E1D577-F7BA-A54E-8951-2E5C45D2673F}"/>
              </a:ext>
            </a:extLst>
          </p:cNvPr>
          <p:cNvCxnSpPr>
            <a:cxnSpLocks/>
            <a:stCxn id="58" idx="3"/>
            <a:endCxn id="54" idx="1"/>
          </p:cNvCxnSpPr>
          <p:nvPr/>
        </p:nvCxnSpPr>
        <p:spPr>
          <a:xfrm>
            <a:off x="3657244" y="1833455"/>
            <a:ext cx="3479570" cy="1011774"/>
          </a:xfrm>
          <a:prstGeom prst="bentConnector3">
            <a:avLst>
              <a:gd name="adj1" fmla="val 24378"/>
            </a:avLst>
          </a:prstGeom>
          <a:ln w="15875">
            <a:solidFill>
              <a:srgbClr val="7030A0"/>
            </a:solidFill>
            <a:tailEnd type="triangle"/>
          </a:ln>
          <a:effectLst/>
        </p:spPr>
        <p:style>
          <a:lnRef idx="2">
            <a:schemeClr val="accent1"/>
          </a:lnRef>
          <a:fillRef idx="0">
            <a:schemeClr val="accent1"/>
          </a:fillRef>
          <a:effectRef idx="1">
            <a:schemeClr val="accent1"/>
          </a:effectRef>
          <a:fontRef idx="minor">
            <a:schemeClr val="tx1"/>
          </a:fontRef>
        </p:style>
      </p:cxnSp>
      <p:grpSp>
        <p:nvGrpSpPr>
          <p:cNvPr id="42" name="Group 41">
            <a:extLst>
              <a:ext uri="{FF2B5EF4-FFF2-40B4-BE49-F238E27FC236}">
                <a16:creationId xmlns:a16="http://schemas.microsoft.com/office/drawing/2014/main" id="{878686E5-6A2D-524D-939C-8366BD74F91E}"/>
              </a:ext>
            </a:extLst>
          </p:cNvPr>
          <p:cNvGrpSpPr/>
          <p:nvPr/>
        </p:nvGrpSpPr>
        <p:grpSpPr>
          <a:xfrm>
            <a:off x="5121619" y="2963891"/>
            <a:ext cx="1314371" cy="449890"/>
            <a:chOff x="6828825" y="3906134"/>
            <a:chExt cx="1752495" cy="599853"/>
          </a:xfrm>
        </p:grpSpPr>
        <p:sp>
          <p:nvSpPr>
            <p:cNvPr id="44" name="Rounded Rectangle 43">
              <a:extLst>
                <a:ext uri="{FF2B5EF4-FFF2-40B4-BE49-F238E27FC236}">
                  <a16:creationId xmlns:a16="http://schemas.microsoft.com/office/drawing/2014/main" id="{9DC6F12F-844B-7944-BE45-FE6E7B02B6C3}"/>
                </a:ext>
              </a:extLst>
            </p:cNvPr>
            <p:cNvSpPr/>
            <p:nvPr/>
          </p:nvSpPr>
          <p:spPr>
            <a:xfrm>
              <a:off x="7039104" y="3906134"/>
              <a:ext cx="1542216" cy="315368"/>
            </a:xfrm>
            <a:prstGeom prst="roundRect">
              <a:avLst/>
            </a:prstGeom>
            <a:solidFill>
              <a:srgbClr val="00B05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endParaRPr lang="en-US" sz="750" dirty="0">
                <a:solidFill>
                  <a:prstClr val="white"/>
                </a:solidFill>
                <a:latin typeface="Arial"/>
              </a:endParaRPr>
            </a:p>
          </p:txBody>
        </p:sp>
        <p:sp>
          <p:nvSpPr>
            <p:cNvPr id="48" name="Rounded Rectangle 47">
              <a:extLst>
                <a:ext uri="{FF2B5EF4-FFF2-40B4-BE49-F238E27FC236}">
                  <a16:creationId xmlns:a16="http://schemas.microsoft.com/office/drawing/2014/main" id="{17410FBB-BDB0-264F-A2AE-0552BB96C620}"/>
                </a:ext>
              </a:extLst>
            </p:cNvPr>
            <p:cNvSpPr/>
            <p:nvPr/>
          </p:nvSpPr>
          <p:spPr>
            <a:xfrm>
              <a:off x="6945947" y="4040958"/>
              <a:ext cx="1542216" cy="315368"/>
            </a:xfrm>
            <a:prstGeom prst="roundRect">
              <a:avLst/>
            </a:prstGeom>
            <a:solidFill>
              <a:srgbClr val="00B05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endParaRPr lang="en-US" sz="750" dirty="0">
                <a:solidFill>
                  <a:prstClr val="white"/>
                </a:solidFill>
                <a:latin typeface="Arial"/>
              </a:endParaRPr>
            </a:p>
          </p:txBody>
        </p:sp>
        <p:sp>
          <p:nvSpPr>
            <p:cNvPr id="49" name="Rounded Rectangle 48">
              <a:extLst>
                <a:ext uri="{FF2B5EF4-FFF2-40B4-BE49-F238E27FC236}">
                  <a16:creationId xmlns:a16="http://schemas.microsoft.com/office/drawing/2014/main" id="{0B0F9AEA-B6CC-084B-A827-8EC8E3F6D6A5}"/>
                </a:ext>
              </a:extLst>
            </p:cNvPr>
            <p:cNvSpPr/>
            <p:nvPr/>
          </p:nvSpPr>
          <p:spPr>
            <a:xfrm>
              <a:off x="6828825" y="4190619"/>
              <a:ext cx="1542216" cy="315368"/>
            </a:xfrm>
            <a:prstGeom prst="roundRect">
              <a:avLst/>
            </a:prstGeom>
            <a:solidFill>
              <a:srgbClr val="00B05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a:solidFill>
                    <a:prstClr val="white"/>
                  </a:solidFill>
                  <a:latin typeface="Arial"/>
                </a:rPr>
                <a:t>Event driven µservice</a:t>
              </a:r>
            </a:p>
          </p:txBody>
        </p:sp>
      </p:grpSp>
      <p:cxnSp>
        <p:nvCxnSpPr>
          <p:cNvPr id="67" name="Elbow Connector 66">
            <a:extLst>
              <a:ext uri="{FF2B5EF4-FFF2-40B4-BE49-F238E27FC236}">
                <a16:creationId xmlns:a16="http://schemas.microsoft.com/office/drawing/2014/main" id="{F9EEE920-2F36-B647-B9B7-0D41C91AAB04}"/>
              </a:ext>
            </a:extLst>
          </p:cNvPr>
          <p:cNvCxnSpPr>
            <a:cxnSpLocks/>
            <a:stCxn id="54" idx="3"/>
            <a:endCxn id="63" idx="3"/>
          </p:cNvCxnSpPr>
          <p:nvPr/>
        </p:nvCxnSpPr>
        <p:spPr>
          <a:xfrm flipV="1">
            <a:off x="8131219" y="1827611"/>
            <a:ext cx="199482" cy="1017619"/>
          </a:xfrm>
          <a:prstGeom prst="bentConnector3">
            <a:avLst>
              <a:gd name="adj1" fmla="val 185948"/>
            </a:avLst>
          </a:prstGeom>
          <a:ln w="15875">
            <a:solidFill>
              <a:srgbClr val="7030A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68" name="Elbow Connector 67">
            <a:extLst>
              <a:ext uri="{FF2B5EF4-FFF2-40B4-BE49-F238E27FC236}">
                <a16:creationId xmlns:a16="http://schemas.microsoft.com/office/drawing/2014/main" id="{451359B3-8344-9C45-9E79-B254EDA7B7D9}"/>
              </a:ext>
            </a:extLst>
          </p:cNvPr>
          <p:cNvCxnSpPr>
            <a:cxnSpLocks/>
            <a:stCxn id="31" idx="2"/>
          </p:cNvCxnSpPr>
          <p:nvPr/>
        </p:nvCxnSpPr>
        <p:spPr>
          <a:xfrm rot="16200000" flipH="1">
            <a:off x="3914402" y="-192675"/>
            <a:ext cx="923186" cy="5401676"/>
          </a:xfrm>
          <a:prstGeom prst="bentConnector2">
            <a:avLst/>
          </a:prstGeom>
          <a:ln w="15875">
            <a:solidFill>
              <a:srgbClr val="7030A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69" name="Elbow Connector 68">
            <a:extLst>
              <a:ext uri="{FF2B5EF4-FFF2-40B4-BE49-F238E27FC236}">
                <a16:creationId xmlns:a16="http://schemas.microsoft.com/office/drawing/2014/main" id="{C182C085-EF9C-3543-AD39-CBA799CABF3E}"/>
              </a:ext>
            </a:extLst>
          </p:cNvPr>
          <p:cNvCxnSpPr>
            <a:cxnSpLocks/>
            <a:stCxn id="54" idx="0"/>
            <a:endCxn id="13" idx="2"/>
          </p:cNvCxnSpPr>
          <p:nvPr/>
        </p:nvCxnSpPr>
        <p:spPr>
          <a:xfrm rot="16200000" flipV="1">
            <a:off x="6989198" y="2053924"/>
            <a:ext cx="677097" cy="612542"/>
          </a:xfrm>
          <a:prstGeom prst="bentConnector3">
            <a:avLst>
              <a:gd name="adj1" fmla="val 50000"/>
            </a:avLst>
          </a:prstGeom>
          <a:ln w="15875">
            <a:solidFill>
              <a:srgbClr val="7030A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70" name="Elbow Connector 69">
            <a:extLst>
              <a:ext uri="{FF2B5EF4-FFF2-40B4-BE49-F238E27FC236}">
                <a16:creationId xmlns:a16="http://schemas.microsoft.com/office/drawing/2014/main" id="{1D45C997-A8AF-5542-AB77-E2FF4F3F28D0}"/>
              </a:ext>
            </a:extLst>
          </p:cNvPr>
          <p:cNvCxnSpPr>
            <a:cxnSpLocks/>
            <a:stCxn id="45" idx="0"/>
            <a:endCxn id="33" idx="2"/>
          </p:cNvCxnSpPr>
          <p:nvPr/>
        </p:nvCxnSpPr>
        <p:spPr>
          <a:xfrm rot="5400000" flipH="1" flipV="1">
            <a:off x="1248313" y="1932151"/>
            <a:ext cx="580375" cy="809214"/>
          </a:xfrm>
          <a:prstGeom prst="bentConnector3">
            <a:avLst>
              <a:gd name="adj1" fmla="val 50000"/>
            </a:avLst>
          </a:prstGeom>
          <a:ln w="15875">
            <a:solidFill>
              <a:srgbClr val="0000FF"/>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71" name="Elbow Connector 70">
            <a:extLst>
              <a:ext uri="{FF2B5EF4-FFF2-40B4-BE49-F238E27FC236}">
                <a16:creationId xmlns:a16="http://schemas.microsoft.com/office/drawing/2014/main" id="{BC7FEB17-E5EE-404E-A4CB-E73059F87417}"/>
              </a:ext>
            </a:extLst>
          </p:cNvPr>
          <p:cNvCxnSpPr>
            <a:cxnSpLocks/>
            <a:stCxn id="45" idx="3"/>
            <a:endCxn id="58" idx="2"/>
          </p:cNvCxnSpPr>
          <p:nvPr/>
        </p:nvCxnSpPr>
        <p:spPr>
          <a:xfrm flipV="1">
            <a:off x="1631095" y="2039193"/>
            <a:ext cx="1957086" cy="734239"/>
          </a:xfrm>
          <a:prstGeom prst="bentConnector2">
            <a:avLst/>
          </a:prstGeom>
          <a:ln w="15875">
            <a:solidFill>
              <a:srgbClr val="0000FF"/>
            </a:solidFill>
            <a:headEnd type="triangle"/>
            <a:tailEnd type="triangle"/>
          </a:ln>
          <a:effectLst/>
        </p:spPr>
        <p:style>
          <a:lnRef idx="2">
            <a:schemeClr val="accent1"/>
          </a:lnRef>
          <a:fillRef idx="0">
            <a:schemeClr val="accent1"/>
          </a:fillRef>
          <a:effectRef idx="1">
            <a:schemeClr val="accent1"/>
          </a:effectRef>
          <a:fontRef idx="minor">
            <a:schemeClr val="tx1"/>
          </a:fontRef>
        </p:style>
      </p:cxnSp>
      <p:sp>
        <p:nvSpPr>
          <p:cNvPr id="72" name="TextBox 71">
            <a:extLst>
              <a:ext uri="{FF2B5EF4-FFF2-40B4-BE49-F238E27FC236}">
                <a16:creationId xmlns:a16="http://schemas.microsoft.com/office/drawing/2014/main" id="{0EBAAD39-80D0-5549-8180-F3A0C0565822}"/>
              </a:ext>
            </a:extLst>
          </p:cNvPr>
          <p:cNvSpPr txBox="1"/>
          <p:nvPr/>
        </p:nvSpPr>
        <p:spPr>
          <a:xfrm>
            <a:off x="1258848" y="1463746"/>
            <a:ext cx="673582" cy="246221"/>
          </a:xfrm>
          <a:prstGeom prst="rect">
            <a:avLst/>
          </a:prstGeom>
          <a:noFill/>
        </p:spPr>
        <p:txBody>
          <a:bodyPr wrap="none" rtlCol="0">
            <a:spAutoFit/>
          </a:bodyPr>
          <a:lstStyle/>
          <a:p>
            <a:r>
              <a:rPr lang="en-US" sz="1000" dirty="0"/>
              <a:t>products</a:t>
            </a:r>
            <a:endParaRPr sz="1000" dirty="0"/>
          </a:p>
        </p:txBody>
      </p:sp>
      <p:sp>
        <p:nvSpPr>
          <p:cNvPr id="73" name="TextBox 72">
            <a:extLst>
              <a:ext uri="{FF2B5EF4-FFF2-40B4-BE49-F238E27FC236}">
                <a16:creationId xmlns:a16="http://schemas.microsoft.com/office/drawing/2014/main" id="{78E8CCC5-9C76-5345-BDCB-1F1DD5A80BA4}"/>
              </a:ext>
            </a:extLst>
          </p:cNvPr>
          <p:cNvSpPr txBox="1"/>
          <p:nvPr/>
        </p:nvSpPr>
        <p:spPr>
          <a:xfrm>
            <a:off x="6329859" y="1423157"/>
            <a:ext cx="1091966" cy="246221"/>
          </a:xfrm>
          <a:prstGeom prst="rect">
            <a:avLst/>
          </a:prstGeom>
          <a:noFill/>
        </p:spPr>
        <p:txBody>
          <a:bodyPr wrap="none" rtlCol="0">
            <a:spAutoFit/>
          </a:bodyPr>
          <a:lstStyle/>
          <a:p>
            <a:r>
              <a:rPr lang="en-US" sz="1000" dirty="0"/>
              <a:t>source.products</a:t>
            </a:r>
            <a:endParaRPr sz="1000" dirty="0"/>
          </a:p>
        </p:txBody>
      </p:sp>
      <p:pic>
        <p:nvPicPr>
          <p:cNvPr id="74" name="Picture 73" descr="A picture containing sign, clock&#10;&#10;Description automatically generated">
            <a:extLst>
              <a:ext uri="{FF2B5EF4-FFF2-40B4-BE49-F238E27FC236}">
                <a16:creationId xmlns:a16="http://schemas.microsoft.com/office/drawing/2014/main" id="{7CB3EBED-680A-5047-9DD5-9ADFD165BBF4}"/>
              </a:ext>
            </a:extLst>
          </p:cNvPr>
          <p:cNvPicPr>
            <a:picLocks noChangeAspect="1"/>
          </p:cNvPicPr>
          <p:nvPr/>
        </p:nvPicPr>
        <p:blipFill>
          <a:blip r:embed="rId5"/>
          <a:stretch>
            <a:fillRect/>
          </a:stretch>
        </p:blipFill>
        <p:spPr>
          <a:xfrm>
            <a:off x="8394478" y="1071776"/>
            <a:ext cx="397442" cy="351885"/>
          </a:xfrm>
          <a:prstGeom prst="rect">
            <a:avLst/>
          </a:prstGeom>
        </p:spPr>
      </p:pic>
    </p:spTree>
    <p:extLst>
      <p:ext uri="{BB962C8B-B14F-4D97-AF65-F5344CB8AC3E}">
        <p14:creationId xmlns:p14="http://schemas.microsoft.com/office/powerpoint/2010/main" val="26869035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0824B-9D29-3747-BFBA-533EF2DF6980}"/>
              </a:ext>
            </a:extLst>
          </p:cNvPr>
          <p:cNvSpPr>
            <a:spLocks noGrp="1"/>
          </p:cNvSpPr>
          <p:nvPr>
            <p:ph type="title"/>
          </p:nvPr>
        </p:nvSpPr>
        <p:spPr/>
        <p:txBody>
          <a:bodyPr/>
          <a:lstStyle/>
          <a:p>
            <a:r>
              <a:rPr lang="en-US" dirty="0"/>
              <a:t>Data Replication Active - Active</a:t>
            </a:r>
          </a:p>
        </p:txBody>
      </p:sp>
      <p:sp>
        <p:nvSpPr>
          <p:cNvPr id="4" name="Slide Number Placeholder 3">
            <a:extLst>
              <a:ext uri="{FF2B5EF4-FFF2-40B4-BE49-F238E27FC236}">
                <a16:creationId xmlns:a16="http://schemas.microsoft.com/office/drawing/2014/main" id="{223BEDBE-0C1E-504D-8318-92C91D8D607F}"/>
              </a:ext>
            </a:extLst>
          </p:cNvPr>
          <p:cNvSpPr>
            <a:spLocks noGrp="1"/>
          </p:cNvSpPr>
          <p:nvPr>
            <p:ph type="sldNum" sz="quarter" idx="12"/>
          </p:nvPr>
        </p:nvSpPr>
        <p:spPr>
          <a:xfrm>
            <a:off x="8537409" y="4831164"/>
            <a:ext cx="400384" cy="273844"/>
          </a:xfrm>
          <a:prstGeom prst="rect">
            <a:avLst/>
          </a:prstGeom>
        </p:spPr>
        <p:txBody>
          <a:bodyPr vert="horz" lIns="91440" tIns="45720" rIns="91440" bIns="45720" rtlCol="0" anchor="ctr"/>
          <a:lstStyle>
            <a:defPPr>
              <a:defRPr lang="en-US"/>
            </a:defPPr>
            <a:lvl1pPr marL="0" algn="r"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eaLnBrk="0" fontAlgn="base" hangingPunct="0">
              <a:spcBef>
                <a:spcPct val="0"/>
              </a:spcBef>
              <a:spcAft>
                <a:spcPct val="0"/>
              </a:spcAft>
            </a:pPr>
            <a:fld id="{E9549862-13E2-C34D-815E-8545BD36FC59}" type="slidenum">
              <a:rPr lang="en-US" smtClean="0">
                <a:solidFill>
                  <a:srgbClr val="6D7777"/>
                </a:solidFill>
              </a:rPr>
              <a:pPr eaLnBrk="0" fontAlgn="base" hangingPunct="0">
                <a:spcBef>
                  <a:spcPct val="0"/>
                </a:spcBef>
                <a:spcAft>
                  <a:spcPct val="0"/>
                </a:spcAft>
              </a:pPr>
              <a:t>7</a:t>
            </a:fld>
            <a:endParaRPr lang="en-US">
              <a:solidFill>
                <a:srgbClr val="6D7777"/>
              </a:solidFill>
              <a:latin typeface="Arial" panose="020B0604020202020204" pitchFamily="34" charset="0"/>
              <a:cs typeface="Arial" panose="020B0604020202020204" pitchFamily="34" charset="0"/>
            </a:endParaRPr>
          </a:p>
        </p:txBody>
      </p:sp>
      <p:sp>
        <p:nvSpPr>
          <p:cNvPr id="5" name="Rectangle 4">
            <a:extLst>
              <a:ext uri="{FF2B5EF4-FFF2-40B4-BE49-F238E27FC236}">
                <a16:creationId xmlns:a16="http://schemas.microsoft.com/office/drawing/2014/main" id="{A0F8AA87-8AA4-D045-B050-ED7AC92CDFC1}"/>
              </a:ext>
            </a:extLst>
          </p:cNvPr>
          <p:cNvSpPr/>
          <p:nvPr/>
        </p:nvSpPr>
        <p:spPr>
          <a:xfrm>
            <a:off x="298411" y="1073443"/>
            <a:ext cx="4008458" cy="2996614"/>
          </a:xfrm>
          <a:prstGeom prst="rect">
            <a:avLst/>
          </a:prstGeom>
          <a:noFill/>
          <a:ln>
            <a:solidFill>
              <a:srgbClr val="0000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b="1">
                <a:solidFill>
                  <a:srgbClr val="0000FF"/>
                </a:solidFill>
                <a:latin typeface="Arial"/>
              </a:rPr>
              <a:t>On-Premise Environment</a:t>
            </a:r>
          </a:p>
        </p:txBody>
      </p:sp>
      <p:sp>
        <p:nvSpPr>
          <p:cNvPr id="6" name="Rectangle 5">
            <a:extLst>
              <a:ext uri="{FF2B5EF4-FFF2-40B4-BE49-F238E27FC236}">
                <a16:creationId xmlns:a16="http://schemas.microsoft.com/office/drawing/2014/main" id="{90B1E0CB-CD1E-D14F-9238-763E6AF8FC20}"/>
              </a:ext>
            </a:extLst>
          </p:cNvPr>
          <p:cNvSpPr/>
          <p:nvPr/>
        </p:nvSpPr>
        <p:spPr>
          <a:xfrm>
            <a:off x="4710303" y="1073443"/>
            <a:ext cx="4135285" cy="2996614"/>
          </a:xfrm>
          <a:prstGeom prst="rect">
            <a:avLst/>
          </a:prstGeom>
          <a:noFill/>
          <a:ln>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b="1">
                <a:solidFill>
                  <a:srgbClr val="00B050"/>
                </a:solidFill>
                <a:latin typeface="Arial"/>
              </a:rPr>
              <a:t>IBM Cloud</a:t>
            </a:r>
          </a:p>
        </p:txBody>
      </p:sp>
      <p:sp>
        <p:nvSpPr>
          <p:cNvPr id="8" name="Rounded Rectangle 7">
            <a:extLst>
              <a:ext uri="{FF2B5EF4-FFF2-40B4-BE49-F238E27FC236}">
                <a16:creationId xmlns:a16="http://schemas.microsoft.com/office/drawing/2014/main" id="{AF5BE487-0468-A243-9C73-9209F84D654B}"/>
              </a:ext>
            </a:extLst>
          </p:cNvPr>
          <p:cNvSpPr/>
          <p:nvPr/>
        </p:nvSpPr>
        <p:spPr bwMode="auto">
          <a:xfrm>
            <a:off x="5547599" y="1634579"/>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0</a:t>
            </a:r>
            <a:endParaRPr lang="en-US" sz="375">
              <a:solidFill>
                <a:srgbClr val="FFFFFF"/>
              </a:solidFill>
              <a:latin typeface="Arial"/>
            </a:endParaRPr>
          </a:p>
        </p:txBody>
      </p:sp>
      <p:sp>
        <p:nvSpPr>
          <p:cNvPr id="9" name="Rounded Rectangle 8">
            <a:extLst>
              <a:ext uri="{FF2B5EF4-FFF2-40B4-BE49-F238E27FC236}">
                <a16:creationId xmlns:a16="http://schemas.microsoft.com/office/drawing/2014/main" id="{D5E58477-E1E3-594C-AF48-F4CA8530EABE}"/>
              </a:ext>
            </a:extLst>
          </p:cNvPr>
          <p:cNvSpPr/>
          <p:nvPr/>
        </p:nvSpPr>
        <p:spPr bwMode="auto">
          <a:xfrm>
            <a:off x="5684757" y="1634579"/>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1</a:t>
            </a:r>
            <a:endParaRPr lang="en-US" sz="375">
              <a:solidFill>
                <a:srgbClr val="FFFFFF"/>
              </a:solidFill>
              <a:latin typeface="Arial"/>
            </a:endParaRPr>
          </a:p>
        </p:txBody>
      </p:sp>
      <p:sp>
        <p:nvSpPr>
          <p:cNvPr id="10" name="Rounded Rectangle 9">
            <a:extLst>
              <a:ext uri="{FF2B5EF4-FFF2-40B4-BE49-F238E27FC236}">
                <a16:creationId xmlns:a16="http://schemas.microsoft.com/office/drawing/2014/main" id="{F7310BC1-71B2-BD47-95DA-A5A9F09D389B}"/>
              </a:ext>
            </a:extLst>
          </p:cNvPr>
          <p:cNvSpPr/>
          <p:nvPr/>
        </p:nvSpPr>
        <p:spPr bwMode="auto">
          <a:xfrm>
            <a:off x="5822886" y="1634579"/>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2</a:t>
            </a:r>
            <a:endParaRPr lang="en-US" sz="375">
              <a:solidFill>
                <a:srgbClr val="FFFFFF"/>
              </a:solidFill>
              <a:latin typeface="Arial"/>
            </a:endParaRPr>
          </a:p>
        </p:txBody>
      </p:sp>
      <p:sp>
        <p:nvSpPr>
          <p:cNvPr id="11" name="Rounded Rectangle 10">
            <a:extLst>
              <a:ext uri="{FF2B5EF4-FFF2-40B4-BE49-F238E27FC236}">
                <a16:creationId xmlns:a16="http://schemas.microsoft.com/office/drawing/2014/main" id="{B6291CC4-0B45-D044-90E7-3543E7A968CF}"/>
              </a:ext>
            </a:extLst>
          </p:cNvPr>
          <p:cNvSpPr/>
          <p:nvPr/>
        </p:nvSpPr>
        <p:spPr bwMode="auto">
          <a:xfrm>
            <a:off x="5960044" y="1634579"/>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3</a:t>
            </a:r>
            <a:endParaRPr lang="en-US" sz="375">
              <a:solidFill>
                <a:srgbClr val="FFFFFF"/>
              </a:solidFill>
              <a:latin typeface="Arial"/>
            </a:endParaRPr>
          </a:p>
        </p:txBody>
      </p:sp>
      <p:sp>
        <p:nvSpPr>
          <p:cNvPr id="12" name="Rounded Rectangle 11">
            <a:extLst>
              <a:ext uri="{FF2B5EF4-FFF2-40B4-BE49-F238E27FC236}">
                <a16:creationId xmlns:a16="http://schemas.microsoft.com/office/drawing/2014/main" id="{94EF47BB-26F6-B343-B071-171636EE579D}"/>
              </a:ext>
            </a:extLst>
          </p:cNvPr>
          <p:cNvSpPr/>
          <p:nvPr/>
        </p:nvSpPr>
        <p:spPr bwMode="auto">
          <a:xfrm>
            <a:off x="6098172" y="1634579"/>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4</a:t>
            </a:r>
            <a:endParaRPr lang="en-US" sz="375">
              <a:solidFill>
                <a:srgbClr val="FFFFFF"/>
              </a:solidFill>
              <a:latin typeface="Arial"/>
            </a:endParaRPr>
          </a:p>
        </p:txBody>
      </p:sp>
      <p:sp>
        <p:nvSpPr>
          <p:cNvPr id="13" name="Rounded Rectangle 12">
            <a:extLst>
              <a:ext uri="{FF2B5EF4-FFF2-40B4-BE49-F238E27FC236}">
                <a16:creationId xmlns:a16="http://schemas.microsoft.com/office/drawing/2014/main" id="{00BCA8E7-112B-094B-8994-52A4B5E872FB}"/>
              </a:ext>
            </a:extLst>
          </p:cNvPr>
          <p:cNvSpPr/>
          <p:nvPr/>
        </p:nvSpPr>
        <p:spPr bwMode="auto">
          <a:xfrm>
            <a:off x="6227995" y="1634579"/>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5</a:t>
            </a:r>
            <a:endParaRPr lang="en-US" sz="375">
              <a:solidFill>
                <a:srgbClr val="FFFFFF"/>
              </a:solidFill>
              <a:latin typeface="Arial"/>
            </a:endParaRPr>
          </a:p>
        </p:txBody>
      </p:sp>
      <p:sp>
        <p:nvSpPr>
          <p:cNvPr id="14" name="AutoShape 4">
            <a:extLst>
              <a:ext uri="{FF2B5EF4-FFF2-40B4-BE49-F238E27FC236}">
                <a16:creationId xmlns:a16="http://schemas.microsoft.com/office/drawing/2014/main" id="{419F5FD2-9DE2-F445-A68B-0CAD344E39B6}"/>
              </a:ext>
            </a:extLst>
          </p:cNvPr>
          <p:cNvSpPr>
            <a:spLocks noChangeArrowheads="1"/>
          </p:cNvSpPr>
          <p:nvPr/>
        </p:nvSpPr>
        <p:spPr bwMode="auto">
          <a:xfrm>
            <a:off x="4935506" y="1499732"/>
            <a:ext cx="3601903" cy="745927"/>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eaLnBrk="0" fontAlgn="base" hangingPunct="0">
              <a:spcBef>
                <a:spcPct val="0"/>
              </a:spcBef>
              <a:spcAft>
                <a:spcPct val="0"/>
              </a:spcAft>
            </a:pPr>
            <a:r>
              <a:rPr lang="en-US" sz="750" dirty="0">
                <a:solidFill>
                  <a:srgbClr val="6D7777"/>
                </a:solidFill>
                <a:latin typeface="Arial" panose="020B0604020202020204" pitchFamily="34" charset="0"/>
                <a:cs typeface="Arial" panose="020B0604020202020204" pitchFamily="34" charset="0"/>
              </a:rPr>
              <a:t>Event Streams Cluster</a:t>
            </a:r>
          </a:p>
        </p:txBody>
      </p:sp>
      <p:pic>
        <p:nvPicPr>
          <p:cNvPr id="15" name="Picture 14">
            <a:extLst>
              <a:ext uri="{FF2B5EF4-FFF2-40B4-BE49-F238E27FC236}">
                <a16:creationId xmlns:a16="http://schemas.microsoft.com/office/drawing/2014/main" id="{4D675F2E-5ADD-244D-A2C8-DC471A256E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45417" y="1503235"/>
            <a:ext cx="191007" cy="252252"/>
          </a:xfrm>
          <a:prstGeom prst="rect">
            <a:avLst/>
          </a:prstGeom>
        </p:spPr>
      </p:pic>
      <p:sp>
        <p:nvSpPr>
          <p:cNvPr id="16" name="AutoShape 4">
            <a:extLst>
              <a:ext uri="{FF2B5EF4-FFF2-40B4-BE49-F238E27FC236}">
                <a16:creationId xmlns:a16="http://schemas.microsoft.com/office/drawing/2014/main" id="{8537465C-CC23-3A49-BF55-D3D5F0E218A8}"/>
              </a:ext>
            </a:extLst>
          </p:cNvPr>
          <p:cNvSpPr>
            <a:spLocks noChangeArrowheads="1"/>
          </p:cNvSpPr>
          <p:nvPr/>
        </p:nvSpPr>
        <p:spPr bwMode="auto">
          <a:xfrm>
            <a:off x="4925539" y="2409121"/>
            <a:ext cx="3611870" cy="1208138"/>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eaLnBrk="0" fontAlgn="base" hangingPunct="0">
              <a:spcBef>
                <a:spcPct val="0"/>
              </a:spcBef>
              <a:spcAft>
                <a:spcPct val="0"/>
              </a:spcAft>
            </a:pPr>
            <a:endParaRPr lang="en-US" sz="750">
              <a:solidFill>
                <a:srgbClr val="6D7777"/>
              </a:solidFill>
              <a:latin typeface="Arial" panose="020B0604020202020204" pitchFamily="34" charset="0"/>
              <a:cs typeface="Arial" panose="020B0604020202020204" pitchFamily="34" charset="0"/>
            </a:endParaRPr>
          </a:p>
        </p:txBody>
      </p:sp>
      <p:pic>
        <p:nvPicPr>
          <p:cNvPr id="17" name="Picture 16">
            <a:extLst>
              <a:ext uri="{FF2B5EF4-FFF2-40B4-BE49-F238E27FC236}">
                <a16:creationId xmlns:a16="http://schemas.microsoft.com/office/drawing/2014/main" id="{6ABC5224-3E3C-5747-867A-AC22EFA3C6D3}"/>
              </a:ext>
            </a:extLst>
          </p:cNvPr>
          <p:cNvPicPr>
            <a:picLocks noChangeAspect="1"/>
          </p:cNvPicPr>
          <p:nvPr/>
        </p:nvPicPr>
        <p:blipFill>
          <a:blip r:embed="rId3"/>
          <a:stretch>
            <a:fillRect/>
          </a:stretch>
        </p:blipFill>
        <p:spPr>
          <a:xfrm>
            <a:off x="4855201" y="3452735"/>
            <a:ext cx="225173" cy="205872"/>
          </a:xfrm>
          <a:prstGeom prst="rect">
            <a:avLst/>
          </a:prstGeom>
        </p:spPr>
      </p:pic>
      <p:sp>
        <p:nvSpPr>
          <p:cNvPr id="18" name="AutoShape 4">
            <a:extLst>
              <a:ext uri="{FF2B5EF4-FFF2-40B4-BE49-F238E27FC236}">
                <a16:creationId xmlns:a16="http://schemas.microsoft.com/office/drawing/2014/main" id="{211CB3E3-B829-2C4F-A3D6-B13BE7F48F22}"/>
              </a:ext>
            </a:extLst>
          </p:cNvPr>
          <p:cNvSpPr>
            <a:spLocks noChangeArrowheads="1"/>
          </p:cNvSpPr>
          <p:nvPr/>
        </p:nvSpPr>
        <p:spPr bwMode="auto">
          <a:xfrm>
            <a:off x="411972" y="1363612"/>
            <a:ext cx="3611870" cy="2482247"/>
          </a:xfrm>
          <a:prstGeom prst="roundRect">
            <a:avLst>
              <a:gd name="adj" fmla="val 3325"/>
            </a:avLst>
          </a:prstGeom>
          <a:noFill/>
          <a:ln w="12700">
            <a:solidFill>
              <a:schemeClr val="accent3"/>
            </a:solidFill>
            <a:prstDash val="dash"/>
            <a:round/>
            <a:headEnd/>
            <a:tailEnd/>
          </a:ln>
        </p:spPr>
        <p:txBody>
          <a:bodyPr lIns="0" tIns="0" rIns="0" bIns="0" anchor="b" anchorCtr="1"/>
          <a:lstStyle/>
          <a:p>
            <a:pPr algn="ctr" eaLnBrk="0" fontAlgn="base" hangingPunct="0">
              <a:spcBef>
                <a:spcPct val="0"/>
              </a:spcBef>
              <a:spcAft>
                <a:spcPct val="0"/>
              </a:spcAft>
            </a:pPr>
            <a:endParaRPr lang="en-US" sz="750">
              <a:solidFill>
                <a:srgbClr val="6D7777"/>
              </a:solidFill>
              <a:latin typeface="Arial" panose="020B0604020202020204" pitchFamily="34" charset="0"/>
              <a:cs typeface="Arial" panose="020B0604020202020204" pitchFamily="34" charset="0"/>
            </a:endParaRPr>
          </a:p>
        </p:txBody>
      </p:sp>
      <p:pic>
        <p:nvPicPr>
          <p:cNvPr id="19" name="Picture 18">
            <a:extLst>
              <a:ext uri="{FF2B5EF4-FFF2-40B4-BE49-F238E27FC236}">
                <a16:creationId xmlns:a16="http://schemas.microsoft.com/office/drawing/2014/main" id="{7706F5A4-7139-564E-A4D8-D1D149150755}"/>
              </a:ext>
            </a:extLst>
          </p:cNvPr>
          <p:cNvPicPr>
            <a:picLocks noChangeAspect="1"/>
          </p:cNvPicPr>
          <p:nvPr/>
        </p:nvPicPr>
        <p:blipFill>
          <a:blip r:embed="rId3"/>
          <a:stretch>
            <a:fillRect/>
          </a:stretch>
        </p:blipFill>
        <p:spPr>
          <a:xfrm>
            <a:off x="356381" y="3658607"/>
            <a:ext cx="225173" cy="205872"/>
          </a:xfrm>
          <a:prstGeom prst="rect">
            <a:avLst/>
          </a:prstGeom>
        </p:spPr>
      </p:pic>
      <p:sp>
        <p:nvSpPr>
          <p:cNvPr id="28" name="Rounded Rectangle 27">
            <a:extLst>
              <a:ext uri="{FF2B5EF4-FFF2-40B4-BE49-F238E27FC236}">
                <a16:creationId xmlns:a16="http://schemas.microsoft.com/office/drawing/2014/main" id="{058E4018-54EF-C241-A10F-9BB485461EFF}"/>
              </a:ext>
            </a:extLst>
          </p:cNvPr>
          <p:cNvSpPr/>
          <p:nvPr/>
        </p:nvSpPr>
        <p:spPr bwMode="auto">
          <a:xfrm>
            <a:off x="1193647"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0</a:t>
            </a:r>
            <a:endParaRPr lang="en-US" sz="375">
              <a:solidFill>
                <a:srgbClr val="FFFFFF"/>
              </a:solidFill>
              <a:latin typeface="Arial"/>
            </a:endParaRPr>
          </a:p>
        </p:txBody>
      </p:sp>
      <p:sp>
        <p:nvSpPr>
          <p:cNvPr id="29" name="Rounded Rectangle 28">
            <a:extLst>
              <a:ext uri="{FF2B5EF4-FFF2-40B4-BE49-F238E27FC236}">
                <a16:creationId xmlns:a16="http://schemas.microsoft.com/office/drawing/2014/main" id="{2DEDB43F-6BDF-F347-95A5-F47AA2B1C71F}"/>
              </a:ext>
            </a:extLst>
          </p:cNvPr>
          <p:cNvSpPr/>
          <p:nvPr/>
        </p:nvSpPr>
        <p:spPr bwMode="auto">
          <a:xfrm>
            <a:off x="1330805"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1</a:t>
            </a:r>
            <a:endParaRPr lang="en-US" sz="375">
              <a:solidFill>
                <a:srgbClr val="FFFFFF"/>
              </a:solidFill>
              <a:latin typeface="Arial"/>
            </a:endParaRPr>
          </a:p>
        </p:txBody>
      </p:sp>
      <p:sp>
        <p:nvSpPr>
          <p:cNvPr id="30" name="Rounded Rectangle 29">
            <a:extLst>
              <a:ext uri="{FF2B5EF4-FFF2-40B4-BE49-F238E27FC236}">
                <a16:creationId xmlns:a16="http://schemas.microsoft.com/office/drawing/2014/main" id="{99244A3B-B483-4E43-A1E9-229B6A27DB31}"/>
              </a:ext>
            </a:extLst>
          </p:cNvPr>
          <p:cNvSpPr/>
          <p:nvPr/>
        </p:nvSpPr>
        <p:spPr bwMode="auto">
          <a:xfrm>
            <a:off x="1468934"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2</a:t>
            </a:r>
            <a:endParaRPr lang="en-US" sz="375">
              <a:solidFill>
                <a:srgbClr val="FFFFFF"/>
              </a:solidFill>
              <a:latin typeface="Arial"/>
            </a:endParaRPr>
          </a:p>
        </p:txBody>
      </p:sp>
      <p:sp>
        <p:nvSpPr>
          <p:cNvPr id="31" name="Rounded Rectangle 30">
            <a:extLst>
              <a:ext uri="{FF2B5EF4-FFF2-40B4-BE49-F238E27FC236}">
                <a16:creationId xmlns:a16="http://schemas.microsoft.com/office/drawing/2014/main" id="{2FC00369-550F-1D47-959E-8E43C24D3F4F}"/>
              </a:ext>
            </a:extLst>
          </p:cNvPr>
          <p:cNvSpPr/>
          <p:nvPr/>
        </p:nvSpPr>
        <p:spPr bwMode="auto">
          <a:xfrm>
            <a:off x="160609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3</a:t>
            </a:r>
            <a:endParaRPr lang="en-US" sz="375">
              <a:solidFill>
                <a:srgbClr val="FFFFFF"/>
              </a:solidFill>
              <a:latin typeface="Arial"/>
            </a:endParaRPr>
          </a:p>
        </p:txBody>
      </p:sp>
      <p:sp>
        <p:nvSpPr>
          <p:cNvPr id="32" name="Rounded Rectangle 31">
            <a:extLst>
              <a:ext uri="{FF2B5EF4-FFF2-40B4-BE49-F238E27FC236}">
                <a16:creationId xmlns:a16="http://schemas.microsoft.com/office/drawing/2014/main" id="{CEA02F82-9665-7243-AA5C-E8A8BC93F3C2}"/>
              </a:ext>
            </a:extLst>
          </p:cNvPr>
          <p:cNvSpPr/>
          <p:nvPr/>
        </p:nvSpPr>
        <p:spPr bwMode="auto">
          <a:xfrm>
            <a:off x="1744220"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4</a:t>
            </a:r>
            <a:endParaRPr lang="en-US" sz="375">
              <a:solidFill>
                <a:srgbClr val="FFFFFF"/>
              </a:solidFill>
              <a:latin typeface="Arial"/>
            </a:endParaRPr>
          </a:p>
        </p:txBody>
      </p:sp>
      <p:sp>
        <p:nvSpPr>
          <p:cNvPr id="33" name="Rounded Rectangle 32">
            <a:extLst>
              <a:ext uri="{FF2B5EF4-FFF2-40B4-BE49-F238E27FC236}">
                <a16:creationId xmlns:a16="http://schemas.microsoft.com/office/drawing/2014/main" id="{23355CB8-33EA-2344-9D2F-FD6C81E06FC2}"/>
              </a:ext>
            </a:extLst>
          </p:cNvPr>
          <p:cNvSpPr/>
          <p:nvPr/>
        </p:nvSpPr>
        <p:spPr bwMode="auto">
          <a:xfrm>
            <a:off x="187404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5</a:t>
            </a:r>
            <a:endParaRPr lang="en-US" sz="375">
              <a:solidFill>
                <a:srgbClr val="FFFFFF"/>
              </a:solidFill>
              <a:latin typeface="Arial"/>
            </a:endParaRPr>
          </a:p>
        </p:txBody>
      </p:sp>
      <p:sp>
        <p:nvSpPr>
          <p:cNvPr id="34" name="AutoShape 4">
            <a:extLst>
              <a:ext uri="{FF2B5EF4-FFF2-40B4-BE49-F238E27FC236}">
                <a16:creationId xmlns:a16="http://schemas.microsoft.com/office/drawing/2014/main" id="{B1D40963-EC1B-E049-A09B-96D331A21F58}"/>
              </a:ext>
            </a:extLst>
          </p:cNvPr>
          <p:cNvSpPr>
            <a:spLocks noChangeArrowheads="1"/>
          </p:cNvSpPr>
          <p:nvPr/>
        </p:nvSpPr>
        <p:spPr bwMode="auto">
          <a:xfrm>
            <a:off x="598146" y="1516741"/>
            <a:ext cx="3207204" cy="745412"/>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eaLnBrk="0" fontAlgn="base" hangingPunct="0">
              <a:spcBef>
                <a:spcPct val="0"/>
              </a:spcBef>
              <a:spcAft>
                <a:spcPct val="0"/>
              </a:spcAft>
            </a:pPr>
            <a:r>
              <a:rPr lang="en-US" sz="750">
                <a:solidFill>
                  <a:srgbClr val="6D7777"/>
                </a:solidFill>
                <a:latin typeface="Arial" panose="020B0604020202020204" pitchFamily="34" charset="0"/>
                <a:cs typeface="Arial" panose="020B0604020202020204" pitchFamily="34" charset="0"/>
              </a:rPr>
              <a:t>Kafka Cluster</a:t>
            </a:r>
          </a:p>
        </p:txBody>
      </p:sp>
      <p:sp>
        <p:nvSpPr>
          <p:cNvPr id="45" name="Rounded Rectangle 44">
            <a:extLst>
              <a:ext uri="{FF2B5EF4-FFF2-40B4-BE49-F238E27FC236}">
                <a16:creationId xmlns:a16="http://schemas.microsoft.com/office/drawing/2014/main" id="{034D0250-3CFC-6843-9DDB-30E02E9EBC18}"/>
              </a:ext>
            </a:extLst>
          </p:cNvPr>
          <p:cNvSpPr/>
          <p:nvPr/>
        </p:nvSpPr>
        <p:spPr>
          <a:xfrm>
            <a:off x="636690" y="2626945"/>
            <a:ext cx="994405" cy="292973"/>
          </a:xfrm>
          <a:prstGeom prst="roundRect">
            <a:avLst/>
          </a:prstGeom>
          <a:solidFill>
            <a:schemeClr val="tx2">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a:solidFill>
                  <a:prstClr val="white"/>
                </a:solidFill>
                <a:latin typeface="Arial"/>
              </a:rPr>
              <a:t>Event driven µservice</a:t>
            </a:r>
          </a:p>
        </p:txBody>
      </p:sp>
      <p:sp>
        <p:nvSpPr>
          <p:cNvPr id="47" name="AutoShape 4">
            <a:extLst>
              <a:ext uri="{FF2B5EF4-FFF2-40B4-BE49-F238E27FC236}">
                <a16:creationId xmlns:a16="http://schemas.microsoft.com/office/drawing/2014/main" id="{46810D72-B6D9-3743-AE1C-B909754E1990}"/>
              </a:ext>
            </a:extLst>
          </p:cNvPr>
          <p:cNvSpPr>
            <a:spLocks noChangeArrowheads="1"/>
          </p:cNvSpPr>
          <p:nvPr/>
        </p:nvSpPr>
        <p:spPr bwMode="auto">
          <a:xfrm>
            <a:off x="6645551" y="2551843"/>
            <a:ext cx="1812650" cy="980126"/>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eaLnBrk="0" fontAlgn="base" hangingPunct="0">
              <a:spcBef>
                <a:spcPct val="0"/>
              </a:spcBef>
              <a:spcAft>
                <a:spcPct val="0"/>
              </a:spcAft>
            </a:pPr>
            <a:r>
              <a:rPr lang="en-US" sz="750">
                <a:solidFill>
                  <a:srgbClr val="6D7777"/>
                </a:solidFill>
                <a:latin typeface="Arial" panose="020B0604020202020204" pitchFamily="34" charset="0"/>
                <a:cs typeface="Arial" panose="020B0604020202020204" pitchFamily="34" charset="0"/>
              </a:rPr>
              <a:t>Kafka Connect Cluster</a:t>
            </a:r>
          </a:p>
        </p:txBody>
      </p:sp>
      <p:sp>
        <p:nvSpPr>
          <p:cNvPr id="50" name="Rounded Rectangle 49">
            <a:extLst>
              <a:ext uri="{FF2B5EF4-FFF2-40B4-BE49-F238E27FC236}">
                <a16:creationId xmlns:a16="http://schemas.microsoft.com/office/drawing/2014/main" id="{BE8DBD31-EE66-7142-9446-9497205FC72D}"/>
              </a:ext>
            </a:extLst>
          </p:cNvPr>
          <p:cNvSpPr/>
          <p:nvPr/>
        </p:nvSpPr>
        <p:spPr>
          <a:xfrm>
            <a:off x="535838" y="2714351"/>
            <a:ext cx="994405" cy="292973"/>
          </a:xfrm>
          <a:prstGeom prst="roundRect">
            <a:avLst/>
          </a:prstGeom>
          <a:solidFill>
            <a:schemeClr val="tx2">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a:solidFill>
                  <a:prstClr val="white"/>
                </a:solidFill>
                <a:latin typeface="Arial"/>
              </a:rPr>
              <a:t>Event driven µservice</a:t>
            </a:r>
          </a:p>
        </p:txBody>
      </p:sp>
      <p:sp>
        <p:nvSpPr>
          <p:cNvPr id="51" name="Rounded Rectangle 50">
            <a:extLst>
              <a:ext uri="{FF2B5EF4-FFF2-40B4-BE49-F238E27FC236}">
                <a16:creationId xmlns:a16="http://schemas.microsoft.com/office/drawing/2014/main" id="{6A15D4F8-9899-8240-BB05-FA0F6F1A556B}"/>
              </a:ext>
            </a:extLst>
          </p:cNvPr>
          <p:cNvSpPr/>
          <p:nvPr/>
        </p:nvSpPr>
        <p:spPr>
          <a:xfrm>
            <a:off x="508947" y="2795033"/>
            <a:ext cx="994405" cy="292973"/>
          </a:xfrm>
          <a:prstGeom prst="roundRect">
            <a:avLst/>
          </a:prstGeom>
          <a:solidFill>
            <a:schemeClr val="tx2">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a:solidFill>
                  <a:prstClr val="white"/>
                </a:solidFill>
                <a:latin typeface="Arial"/>
              </a:rPr>
              <a:t>Event driven µservice</a:t>
            </a:r>
          </a:p>
        </p:txBody>
      </p:sp>
      <p:sp>
        <p:nvSpPr>
          <p:cNvPr id="52" name="Cloud 51">
            <a:extLst>
              <a:ext uri="{FF2B5EF4-FFF2-40B4-BE49-F238E27FC236}">
                <a16:creationId xmlns:a16="http://schemas.microsoft.com/office/drawing/2014/main" id="{4695F1F6-1E1D-364B-B95A-5F6E3043E184}"/>
              </a:ext>
            </a:extLst>
          </p:cNvPr>
          <p:cNvSpPr/>
          <p:nvPr/>
        </p:nvSpPr>
        <p:spPr>
          <a:xfrm rot="16200000">
            <a:off x="3800806" y="2418013"/>
            <a:ext cx="1442045" cy="393701"/>
          </a:xfrm>
          <a:prstGeom prst="cloud">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a:solidFill>
                <a:srgbClr val="FFFFFF"/>
              </a:solidFill>
              <a:latin typeface="Arial"/>
            </a:endParaRPr>
          </a:p>
        </p:txBody>
      </p:sp>
      <p:sp>
        <p:nvSpPr>
          <p:cNvPr id="38" name="Rounded Rectangle 37">
            <a:extLst>
              <a:ext uri="{FF2B5EF4-FFF2-40B4-BE49-F238E27FC236}">
                <a16:creationId xmlns:a16="http://schemas.microsoft.com/office/drawing/2014/main" id="{B8888133-CCF3-0944-9B5C-B88A02187A65}"/>
              </a:ext>
            </a:extLst>
          </p:cNvPr>
          <p:cNvSpPr/>
          <p:nvPr/>
        </p:nvSpPr>
        <p:spPr>
          <a:xfrm>
            <a:off x="7130073" y="3016890"/>
            <a:ext cx="994405" cy="292973"/>
          </a:xfrm>
          <a:prstGeom prst="roundRect">
            <a:avLst/>
          </a:prstGeom>
          <a:solidFill>
            <a:srgbClr val="7030A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a:solidFill>
                  <a:prstClr val="white"/>
                </a:solidFill>
                <a:latin typeface="Arial"/>
              </a:rPr>
              <a:t>Mirror Maker 2.0</a:t>
            </a:r>
          </a:p>
        </p:txBody>
      </p:sp>
      <p:sp>
        <p:nvSpPr>
          <p:cNvPr id="7" name="TextBox 6">
            <a:extLst>
              <a:ext uri="{FF2B5EF4-FFF2-40B4-BE49-F238E27FC236}">
                <a16:creationId xmlns:a16="http://schemas.microsoft.com/office/drawing/2014/main" id="{9C49EA51-B835-094C-91A0-D088AFF81C4B}"/>
              </a:ext>
            </a:extLst>
          </p:cNvPr>
          <p:cNvSpPr txBox="1"/>
          <p:nvPr/>
        </p:nvSpPr>
        <p:spPr>
          <a:xfrm>
            <a:off x="614365" y="1621873"/>
            <a:ext cx="577402" cy="276999"/>
          </a:xfrm>
          <a:prstGeom prst="rect">
            <a:avLst/>
          </a:prstGeom>
          <a:noFill/>
        </p:spPr>
        <p:txBody>
          <a:bodyPr wrap="none" rtlCol="0">
            <a:spAutoFit/>
          </a:bodyPr>
          <a:lstStyle/>
          <a:p>
            <a:pPr eaLnBrk="0" fontAlgn="base" hangingPunct="0">
              <a:spcBef>
                <a:spcPct val="0"/>
              </a:spcBef>
              <a:spcAft>
                <a:spcPct val="0"/>
              </a:spcAft>
            </a:pPr>
            <a:r>
              <a:rPr lang="en-US" sz="1200" dirty="0">
                <a:solidFill>
                  <a:srgbClr val="6D7777"/>
                </a:solidFill>
                <a:latin typeface="Arial" panose="020B0604020202020204" pitchFamily="34" charset="0"/>
                <a:cs typeface="Arial" panose="020B0604020202020204" pitchFamily="34" charset="0"/>
              </a:rPr>
              <a:t>target</a:t>
            </a:r>
          </a:p>
        </p:txBody>
      </p:sp>
      <p:sp>
        <p:nvSpPr>
          <p:cNvPr id="39" name="TextBox 38">
            <a:extLst>
              <a:ext uri="{FF2B5EF4-FFF2-40B4-BE49-F238E27FC236}">
                <a16:creationId xmlns:a16="http://schemas.microsoft.com/office/drawing/2014/main" id="{E43F178F-4B90-3F45-964F-1FF716720D0E}"/>
              </a:ext>
            </a:extLst>
          </p:cNvPr>
          <p:cNvSpPr txBox="1"/>
          <p:nvPr/>
        </p:nvSpPr>
        <p:spPr>
          <a:xfrm>
            <a:off x="5099786" y="1957983"/>
            <a:ext cx="644728" cy="276999"/>
          </a:xfrm>
          <a:prstGeom prst="rect">
            <a:avLst/>
          </a:prstGeom>
          <a:noFill/>
        </p:spPr>
        <p:txBody>
          <a:bodyPr wrap="none" rtlCol="0">
            <a:spAutoFit/>
          </a:bodyPr>
          <a:lstStyle/>
          <a:p>
            <a:pPr eaLnBrk="0" fontAlgn="base" hangingPunct="0">
              <a:spcBef>
                <a:spcPct val="0"/>
              </a:spcBef>
              <a:spcAft>
                <a:spcPct val="0"/>
              </a:spcAft>
            </a:pPr>
            <a:r>
              <a:rPr lang="en-US" sz="1200" dirty="0">
                <a:solidFill>
                  <a:srgbClr val="6D7777"/>
                </a:solidFill>
                <a:latin typeface="Arial" panose="020B0604020202020204" pitchFamily="34" charset="0"/>
                <a:cs typeface="Arial" panose="020B0604020202020204" pitchFamily="34" charset="0"/>
              </a:rPr>
              <a:t>source</a:t>
            </a:r>
          </a:p>
        </p:txBody>
      </p:sp>
      <p:cxnSp>
        <p:nvCxnSpPr>
          <p:cNvPr id="21" name="Elbow Connector 20">
            <a:extLst>
              <a:ext uri="{FF2B5EF4-FFF2-40B4-BE49-F238E27FC236}">
                <a16:creationId xmlns:a16="http://schemas.microsoft.com/office/drawing/2014/main" id="{1FA5726D-2767-B849-85A3-7CAA002588F7}"/>
              </a:ext>
            </a:extLst>
          </p:cNvPr>
          <p:cNvCxnSpPr>
            <a:cxnSpLocks/>
            <a:stCxn id="11" idx="0"/>
            <a:endCxn id="38" idx="3"/>
          </p:cNvCxnSpPr>
          <p:nvPr/>
        </p:nvCxnSpPr>
        <p:spPr>
          <a:xfrm rot="16200000" flipH="1">
            <a:off x="6312394" y="1351293"/>
            <a:ext cx="1528798" cy="2095370"/>
          </a:xfrm>
          <a:prstGeom prst="bentConnector4">
            <a:avLst>
              <a:gd name="adj1" fmla="val -14953"/>
              <a:gd name="adj2" fmla="val 130179"/>
            </a:avLst>
          </a:prstGeom>
          <a:ln w="12700">
            <a:solidFill>
              <a:srgbClr val="953FDA"/>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53" name="Elbow Connector 52">
            <a:extLst>
              <a:ext uri="{FF2B5EF4-FFF2-40B4-BE49-F238E27FC236}">
                <a16:creationId xmlns:a16="http://schemas.microsoft.com/office/drawing/2014/main" id="{0DC1C79B-85E9-B246-88E9-908878ECC75B}"/>
              </a:ext>
            </a:extLst>
          </p:cNvPr>
          <p:cNvCxnSpPr>
            <a:cxnSpLocks/>
            <a:stCxn id="38" idx="1"/>
            <a:endCxn id="33" idx="2"/>
          </p:cNvCxnSpPr>
          <p:nvPr/>
        </p:nvCxnSpPr>
        <p:spPr>
          <a:xfrm rot="10800000">
            <a:off x="1943107" y="2046571"/>
            <a:ext cx="5186966" cy="1116807"/>
          </a:xfrm>
          <a:prstGeom prst="bentConnector2">
            <a:avLst/>
          </a:prstGeom>
          <a:ln w="12700">
            <a:solidFill>
              <a:srgbClr val="7030A0"/>
            </a:solidFill>
            <a:tailEnd type="triangle"/>
          </a:ln>
          <a:effectLst/>
        </p:spPr>
        <p:style>
          <a:lnRef idx="2">
            <a:schemeClr val="accent1"/>
          </a:lnRef>
          <a:fillRef idx="0">
            <a:schemeClr val="accent1"/>
          </a:fillRef>
          <a:effectRef idx="1">
            <a:schemeClr val="accent1"/>
          </a:effectRef>
          <a:fontRef idx="minor">
            <a:schemeClr val="tx1"/>
          </a:fontRef>
        </p:style>
      </p:cxnSp>
      <p:sp>
        <p:nvSpPr>
          <p:cNvPr id="54" name="Rounded Rectangle 53">
            <a:extLst>
              <a:ext uri="{FF2B5EF4-FFF2-40B4-BE49-F238E27FC236}">
                <a16:creationId xmlns:a16="http://schemas.microsoft.com/office/drawing/2014/main" id="{BCDFEE58-EA3C-BF4F-8577-559474779C96}"/>
              </a:ext>
            </a:extLst>
          </p:cNvPr>
          <p:cNvSpPr/>
          <p:nvPr/>
        </p:nvSpPr>
        <p:spPr>
          <a:xfrm>
            <a:off x="7136814" y="2698743"/>
            <a:ext cx="994405" cy="292973"/>
          </a:xfrm>
          <a:prstGeom prst="roundRect">
            <a:avLst/>
          </a:prstGeom>
          <a:solidFill>
            <a:srgbClr val="7030A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a:solidFill>
                  <a:prstClr val="white"/>
                </a:solidFill>
                <a:latin typeface="Arial"/>
              </a:rPr>
              <a:t>Mirror Maker 2.0</a:t>
            </a:r>
          </a:p>
        </p:txBody>
      </p:sp>
      <p:grpSp>
        <p:nvGrpSpPr>
          <p:cNvPr id="27" name="Group 26">
            <a:extLst>
              <a:ext uri="{FF2B5EF4-FFF2-40B4-BE49-F238E27FC236}">
                <a16:creationId xmlns:a16="http://schemas.microsoft.com/office/drawing/2014/main" id="{0133CC9E-8289-8846-893F-ED90BFCE9071}"/>
              </a:ext>
            </a:extLst>
          </p:cNvPr>
          <p:cNvGrpSpPr/>
          <p:nvPr/>
        </p:nvGrpSpPr>
        <p:grpSpPr>
          <a:xfrm>
            <a:off x="3106671" y="1627717"/>
            <a:ext cx="550574" cy="411476"/>
            <a:chOff x="4142228" y="2170290"/>
            <a:chExt cx="734098" cy="548634"/>
          </a:xfrm>
          <a:solidFill>
            <a:schemeClr val="accent2"/>
          </a:solidFill>
        </p:grpSpPr>
        <p:sp>
          <p:nvSpPr>
            <p:cNvPr id="55" name="Rounded Rectangle 54">
              <a:extLst>
                <a:ext uri="{FF2B5EF4-FFF2-40B4-BE49-F238E27FC236}">
                  <a16:creationId xmlns:a16="http://schemas.microsoft.com/office/drawing/2014/main" id="{92B84068-862F-214A-AFC7-BB3F876418C7}"/>
                </a:ext>
              </a:extLst>
            </p:cNvPr>
            <p:cNvSpPr/>
            <p:nvPr/>
          </p:nvSpPr>
          <p:spPr bwMode="auto">
            <a:xfrm>
              <a:off x="4142228" y="2170290"/>
              <a:ext cx="184171" cy="548634"/>
            </a:xfrm>
            <a:prstGeom prst="roundRect">
              <a:avLst/>
            </a:prstGeom>
            <a:grp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0</a:t>
              </a:r>
              <a:endParaRPr lang="en-US" sz="375">
                <a:solidFill>
                  <a:srgbClr val="FFFFFF"/>
                </a:solidFill>
                <a:latin typeface="Arial"/>
              </a:endParaRPr>
            </a:p>
          </p:txBody>
        </p:sp>
        <p:sp>
          <p:nvSpPr>
            <p:cNvPr id="56" name="Rounded Rectangle 55">
              <a:extLst>
                <a:ext uri="{FF2B5EF4-FFF2-40B4-BE49-F238E27FC236}">
                  <a16:creationId xmlns:a16="http://schemas.microsoft.com/office/drawing/2014/main" id="{5F0AA40F-B79A-BC4E-9403-E1032F2A0869}"/>
                </a:ext>
              </a:extLst>
            </p:cNvPr>
            <p:cNvSpPr/>
            <p:nvPr/>
          </p:nvSpPr>
          <p:spPr bwMode="auto">
            <a:xfrm>
              <a:off x="4325105" y="2170290"/>
              <a:ext cx="184171" cy="548634"/>
            </a:xfrm>
            <a:prstGeom prst="roundRect">
              <a:avLst/>
            </a:prstGeom>
            <a:grp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1</a:t>
              </a:r>
              <a:endParaRPr lang="en-US" sz="375">
                <a:solidFill>
                  <a:srgbClr val="FFFFFF"/>
                </a:solidFill>
                <a:latin typeface="Arial"/>
              </a:endParaRPr>
            </a:p>
          </p:txBody>
        </p:sp>
        <p:sp>
          <p:nvSpPr>
            <p:cNvPr id="57" name="Rounded Rectangle 56">
              <a:extLst>
                <a:ext uri="{FF2B5EF4-FFF2-40B4-BE49-F238E27FC236}">
                  <a16:creationId xmlns:a16="http://schemas.microsoft.com/office/drawing/2014/main" id="{063DB5D0-7E32-ED46-9957-BB8A789CC107}"/>
                </a:ext>
              </a:extLst>
            </p:cNvPr>
            <p:cNvSpPr/>
            <p:nvPr/>
          </p:nvSpPr>
          <p:spPr bwMode="auto">
            <a:xfrm>
              <a:off x="4509277" y="2170290"/>
              <a:ext cx="184171" cy="548634"/>
            </a:xfrm>
            <a:prstGeom prst="roundRect">
              <a:avLst/>
            </a:prstGeom>
            <a:grp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2</a:t>
              </a:r>
              <a:endParaRPr lang="en-US" sz="375">
                <a:solidFill>
                  <a:srgbClr val="FFFFFF"/>
                </a:solidFill>
                <a:latin typeface="Arial"/>
              </a:endParaRPr>
            </a:p>
          </p:txBody>
        </p:sp>
        <p:sp>
          <p:nvSpPr>
            <p:cNvPr id="58" name="Rounded Rectangle 57">
              <a:extLst>
                <a:ext uri="{FF2B5EF4-FFF2-40B4-BE49-F238E27FC236}">
                  <a16:creationId xmlns:a16="http://schemas.microsoft.com/office/drawing/2014/main" id="{CF3D7F0C-5550-B744-A29A-3C539C8C3FD1}"/>
                </a:ext>
              </a:extLst>
            </p:cNvPr>
            <p:cNvSpPr/>
            <p:nvPr/>
          </p:nvSpPr>
          <p:spPr bwMode="auto">
            <a:xfrm>
              <a:off x="4692155" y="2170290"/>
              <a:ext cx="184171" cy="548634"/>
            </a:xfrm>
            <a:prstGeom prst="roundRect">
              <a:avLst/>
            </a:prstGeom>
            <a:grp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3</a:t>
              </a:r>
              <a:endParaRPr lang="en-US" sz="375">
                <a:solidFill>
                  <a:srgbClr val="FFFFFF"/>
                </a:solidFill>
                <a:latin typeface="Arial"/>
              </a:endParaRPr>
            </a:p>
          </p:txBody>
        </p:sp>
      </p:grpSp>
      <p:grpSp>
        <p:nvGrpSpPr>
          <p:cNvPr id="59" name="Group 58">
            <a:extLst>
              <a:ext uri="{FF2B5EF4-FFF2-40B4-BE49-F238E27FC236}">
                <a16:creationId xmlns:a16="http://schemas.microsoft.com/office/drawing/2014/main" id="{FD5AA850-537D-3E4E-8CE2-1A4B2824A233}"/>
              </a:ext>
            </a:extLst>
          </p:cNvPr>
          <p:cNvGrpSpPr/>
          <p:nvPr/>
        </p:nvGrpSpPr>
        <p:grpSpPr>
          <a:xfrm>
            <a:off x="7780127" y="1621873"/>
            <a:ext cx="550574" cy="411476"/>
            <a:chOff x="4142228" y="2170290"/>
            <a:chExt cx="734098" cy="548634"/>
          </a:xfrm>
          <a:solidFill>
            <a:schemeClr val="accent2"/>
          </a:solidFill>
        </p:grpSpPr>
        <p:sp>
          <p:nvSpPr>
            <p:cNvPr id="60" name="Rounded Rectangle 59">
              <a:extLst>
                <a:ext uri="{FF2B5EF4-FFF2-40B4-BE49-F238E27FC236}">
                  <a16:creationId xmlns:a16="http://schemas.microsoft.com/office/drawing/2014/main" id="{A20AC59D-8FFD-7348-9C18-392BF6BA646D}"/>
                </a:ext>
              </a:extLst>
            </p:cNvPr>
            <p:cNvSpPr/>
            <p:nvPr/>
          </p:nvSpPr>
          <p:spPr bwMode="auto">
            <a:xfrm>
              <a:off x="4142228" y="2170290"/>
              <a:ext cx="184171" cy="548634"/>
            </a:xfrm>
            <a:prstGeom prst="roundRect">
              <a:avLst/>
            </a:prstGeom>
            <a:grp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0</a:t>
              </a:r>
              <a:endParaRPr lang="en-US" sz="375">
                <a:solidFill>
                  <a:srgbClr val="FFFFFF"/>
                </a:solidFill>
                <a:latin typeface="Arial"/>
              </a:endParaRPr>
            </a:p>
          </p:txBody>
        </p:sp>
        <p:sp>
          <p:nvSpPr>
            <p:cNvPr id="61" name="Rounded Rectangle 60">
              <a:extLst>
                <a:ext uri="{FF2B5EF4-FFF2-40B4-BE49-F238E27FC236}">
                  <a16:creationId xmlns:a16="http://schemas.microsoft.com/office/drawing/2014/main" id="{25FEF91A-27F6-0A46-BA6F-4762CB0B4693}"/>
                </a:ext>
              </a:extLst>
            </p:cNvPr>
            <p:cNvSpPr/>
            <p:nvPr/>
          </p:nvSpPr>
          <p:spPr bwMode="auto">
            <a:xfrm>
              <a:off x="4325105" y="2170290"/>
              <a:ext cx="184171" cy="548634"/>
            </a:xfrm>
            <a:prstGeom prst="roundRect">
              <a:avLst/>
            </a:prstGeom>
            <a:grp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1</a:t>
              </a:r>
              <a:endParaRPr lang="en-US" sz="375">
                <a:solidFill>
                  <a:srgbClr val="FFFFFF"/>
                </a:solidFill>
                <a:latin typeface="Arial"/>
              </a:endParaRPr>
            </a:p>
          </p:txBody>
        </p:sp>
        <p:sp>
          <p:nvSpPr>
            <p:cNvPr id="62" name="Rounded Rectangle 61">
              <a:extLst>
                <a:ext uri="{FF2B5EF4-FFF2-40B4-BE49-F238E27FC236}">
                  <a16:creationId xmlns:a16="http://schemas.microsoft.com/office/drawing/2014/main" id="{3349F8B5-00F7-094B-A6C5-89B1479B83E8}"/>
                </a:ext>
              </a:extLst>
            </p:cNvPr>
            <p:cNvSpPr/>
            <p:nvPr/>
          </p:nvSpPr>
          <p:spPr bwMode="auto">
            <a:xfrm>
              <a:off x="4509277" y="2170290"/>
              <a:ext cx="184171" cy="548634"/>
            </a:xfrm>
            <a:prstGeom prst="roundRect">
              <a:avLst/>
            </a:prstGeom>
            <a:grp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2</a:t>
              </a:r>
              <a:endParaRPr lang="en-US" sz="375">
                <a:solidFill>
                  <a:srgbClr val="FFFFFF"/>
                </a:solidFill>
                <a:latin typeface="Arial"/>
              </a:endParaRPr>
            </a:p>
          </p:txBody>
        </p:sp>
        <p:sp>
          <p:nvSpPr>
            <p:cNvPr id="63" name="Rounded Rectangle 62">
              <a:extLst>
                <a:ext uri="{FF2B5EF4-FFF2-40B4-BE49-F238E27FC236}">
                  <a16:creationId xmlns:a16="http://schemas.microsoft.com/office/drawing/2014/main" id="{BF93E0B7-5222-CA4E-B87F-E9F75D85DA75}"/>
                </a:ext>
              </a:extLst>
            </p:cNvPr>
            <p:cNvSpPr/>
            <p:nvPr/>
          </p:nvSpPr>
          <p:spPr bwMode="auto">
            <a:xfrm>
              <a:off x="4692155" y="2170290"/>
              <a:ext cx="184171" cy="548634"/>
            </a:xfrm>
            <a:prstGeom prst="roundRect">
              <a:avLst/>
            </a:prstGeom>
            <a:grp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3</a:t>
              </a:r>
              <a:endParaRPr lang="en-US" sz="375">
                <a:solidFill>
                  <a:srgbClr val="FFFFFF"/>
                </a:solidFill>
                <a:latin typeface="Arial"/>
              </a:endParaRPr>
            </a:p>
          </p:txBody>
        </p:sp>
      </p:grpSp>
      <p:sp>
        <p:nvSpPr>
          <p:cNvPr id="64" name="TextBox 63">
            <a:extLst>
              <a:ext uri="{FF2B5EF4-FFF2-40B4-BE49-F238E27FC236}">
                <a16:creationId xmlns:a16="http://schemas.microsoft.com/office/drawing/2014/main" id="{4B2F4F93-F429-0240-81C4-4D6E56493136}"/>
              </a:ext>
            </a:extLst>
          </p:cNvPr>
          <p:cNvSpPr txBox="1"/>
          <p:nvPr/>
        </p:nvSpPr>
        <p:spPr>
          <a:xfrm>
            <a:off x="3105936" y="2023213"/>
            <a:ext cx="644728" cy="276999"/>
          </a:xfrm>
          <a:prstGeom prst="rect">
            <a:avLst/>
          </a:prstGeom>
          <a:noFill/>
        </p:spPr>
        <p:txBody>
          <a:bodyPr wrap="none" rtlCol="0">
            <a:spAutoFit/>
          </a:bodyPr>
          <a:lstStyle/>
          <a:p>
            <a:pPr eaLnBrk="0" fontAlgn="base" hangingPunct="0">
              <a:spcBef>
                <a:spcPct val="0"/>
              </a:spcBef>
              <a:spcAft>
                <a:spcPct val="0"/>
              </a:spcAft>
            </a:pPr>
            <a:r>
              <a:rPr lang="en-US" sz="1200" dirty="0">
                <a:solidFill>
                  <a:srgbClr val="7CC7FF">
                    <a:lumMod val="75000"/>
                  </a:srgbClr>
                </a:solidFill>
                <a:latin typeface="Arial" panose="020B0604020202020204" pitchFamily="34" charset="0"/>
                <a:cs typeface="Arial" panose="020B0604020202020204" pitchFamily="34" charset="0"/>
              </a:rPr>
              <a:t>source</a:t>
            </a:r>
          </a:p>
        </p:txBody>
      </p:sp>
      <p:sp>
        <p:nvSpPr>
          <p:cNvPr id="65" name="TextBox 64">
            <a:extLst>
              <a:ext uri="{FF2B5EF4-FFF2-40B4-BE49-F238E27FC236}">
                <a16:creationId xmlns:a16="http://schemas.microsoft.com/office/drawing/2014/main" id="{D2EF4825-55C7-D64B-9CC6-C4E9B1FB2DE2}"/>
              </a:ext>
            </a:extLst>
          </p:cNvPr>
          <p:cNvSpPr txBox="1"/>
          <p:nvPr/>
        </p:nvSpPr>
        <p:spPr>
          <a:xfrm>
            <a:off x="7813281" y="1992030"/>
            <a:ext cx="577402" cy="276999"/>
          </a:xfrm>
          <a:prstGeom prst="rect">
            <a:avLst/>
          </a:prstGeom>
          <a:noFill/>
        </p:spPr>
        <p:txBody>
          <a:bodyPr wrap="none" rtlCol="0">
            <a:spAutoFit/>
          </a:bodyPr>
          <a:lstStyle/>
          <a:p>
            <a:pPr eaLnBrk="0" fontAlgn="base" hangingPunct="0">
              <a:spcBef>
                <a:spcPct val="0"/>
              </a:spcBef>
              <a:spcAft>
                <a:spcPct val="0"/>
              </a:spcAft>
            </a:pPr>
            <a:r>
              <a:rPr lang="en-US" sz="1200" dirty="0">
                <a:solidFill>
                  <a:srgbClr val="7CC7FF">
                    <a:lumMod val="75000"/>
                  </a:srgbClr>
                </a:solidFill>
                <a:latin typeface="Arial" panose="020B0604020202020204" pitchFamily="34" charset="0"/>
                <a:cs typeface="Arial" panose="020B0604020202020204" pitchFamily="34" charset="0"/>
              </a:rPr>
              <a:t>target</a:t>
            </a:r>
          </a:p>
        </p:txBody>
      </p:sp>
      <p:cxnSp>
        <p:nvCxnSpPr>
          <p:cNvPr id="66" name="Elbow Connector 65">
            <a:extLst>
              <a:ext uri="{FF2B5EF4-FFF2-40B4-BE49-F238E27FC236}">
                <a16:creationId xmlns:a16="http://schemas.microsoft.com/office/drawing/2014/main" id="{04E1D577-F7BA-A54E-8951-2E5C45D2673F}"/>
              </a:ext>
            </a:extLst>
          </p:cNvPr>
          <p:cNvCxnSpPr>
            <a:cxnSpLocks/>
            <a:stCxn id="58" idx="3"/>
            <a:endCxn id="54" idx="1"/>
          </p:cNvCxnSpPr>
          <p:nvPr/>
        </p:nvCxnSpPr>
        <p:spPr>
          <a:xfrm>
            <a:off x="3657244" y="1833455"/>
            <a:ext cx="3479570" cy="1011774"/>
          </a:xfrm>
          <a:prstGeom prst="bentConnector3">
            <a:avLst>
              <a:gd name="adj1" fmla="val 24378"/>
            </a:avLst>
          </a:prstGeom>
          <a:ln w="12700">
            <a:solidFill>
              <a:schemeClr val="accent2">
                <a:lumMod val="75000"/>
              </a:schemeClr>
            </a:solidFill>
            <a:tailEnd type="triangle"/>
          </a:ln>
          <a:effectLst/>
        </p:spPr>
        <p:style>
          <a:lnRef idx="2">
            <a:schemeClr val="accent1"/>
          </a:lnRef>
          <a:fillRef idx="0">
            <a:schemeClr val="accent1"/>
          </a:fillRef>
          <a:effectRef idx="1">
            <a:schemeClr val="accent1"/>
          </a:effectRef>
          <a:fontRef idx="minor">
            <a:schemeClr val="tx1"/>
          </a:fontRef>
        </p:style>
      </p:cxnSp>
      <p:grpSp>
        <p:nvGrpSpPr>
          <p:cNvPr id="42" name="Group 41">
            <a:extLst>
              <a:ext uri="{FF2B5EF4-FFF2-40B4-BE49-F238E27FC236}">
                <a16:creationId xmlns:a16="http://schemas.microsoft.com/office/drawing/2014/main" id="{878686E5-6A2D-524D-939C-8366BD74F91E}"/>
              </a:ext>
            </a:extLst>
          </p:cNvPr>
          <p:cNvGrpSpPr/>
          <p:nvPr/>
        </p:nvGrpSpPr>
        <p:grpSpPr>
          <a:xfrm>
            <a:off x="5121619" y="2963891"/>
            <a:ext cx="1314371" cy="449890"/>
            <a:chOff x="6828825" y="3906134"/>
            <a:chExt cx="1752495" cy="599853"/>
          </a:xfrm>
        </p:grpSpPr>
        <p:sp>
          <p:nvSpPr>
            <p:cNvPr id="44" name="Rounded Rectangle 43">
              <a:extLst>
                <a:ext uri="{FF2B5EF4-FFF2-40B4-BE49-F238E27FC236}">
                  <a16:creationId xmlns:a16="http://schemas.microsoft.com/office/drawing/2014/main" id="{9DC6F12F-844B-7944-BE45-FE6E7B02B6C3}"/>
                </a:ext>
              </a:extLst>
            </p:cNvPr>
            <p:cNvSpPr/>
            <p:nvPr/>
          </p:nvSpPr>
          <p:spPr>
            <a:xfrm>
              <a:off x="7039104" y="3906134"/>
              <a:ext cx="1542216" cy="315368"/>
            </a:xfrm>
            <a:prstGeom prst="roundRect">
              <a:avLst/>
            </a:prstGeom>
            <a:solidFill>
              <a:srgbClr val="00B05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endParaRPr lang="en-US" sz="750" dirty="0">
                <a:solidFill>
                  <a:prstClr val="white"/>
                </a:solidFill>
                <a:latin typeface="Arial"/>
              </a:endParaRPr>
            </a:p>
          </p:txBody>
        </p:sp>
        <p:sp>
          <p:nvSpPr>
            <p:cNvPr id="48" name="Rounded Rectangle 47">
              <a:extLst>
                <a:ext uri="{FF2B5EF4-FFF2-40B4-BE49-F238E27FC236}">
                  <a16:creationId xmlns:a16="http://schemas.microsoft.com/office/drawing/2014/main" id="{17410FBB-BDB0-264F-A2AE-0552BB96C620}"/>
                </a:ext>
              </a:extLst>
            </p:cNvPr>
            <p:cNvSpPr/>
            <p:nvPr/>
          </p:nvSpPr>
          <p:spPr>
            <a:xfrm>
              <a:off x="6945947" y="4040958"/>
              <a:ext cx="1542216" cy="315368"/>
            </a:xfrm>
            <a:prstGeom prst="roundRect">
              <a:avLst/>
            </a:prstGeom>
            <a:solidFill>
              <a:srgbClr val="00B05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endParaRPr lang="en-US" sz="750" dirty="0">
                <a:solidFill>
                  <a:prstClr val="white"/>
                </a:solidFill>
                <a:latin typeface="Arial"/>
              </a:endParaRPr>
            </a:p>
          </p:txBody>
        </p:sp>
        <p:sp>
          <p:nvSpPr>
            <p:cNvPr id="49" name="Rounded Rectangle 48">
              <a:extLst>
                <a:ext uri="{FF2B5EF4-FFF2-40B4-BE49-F238E27FC236}">
                  <a16:creationId xmlns:a16="http://schemas.microsoft.com/office/drawing/2014/main" id="{0B0F9AEA-B6CC-084B-A827-8EC8E3F6D6A5}"/>
                </a:ext>
              </a:extLst>
            </p:cNvPr>
            <p:cNvSpPr/>
            <p:nvPr/>
          </p:nvSpPr>
          <p:spPr>
            <a:xfrm>
              <a:off x="6828825" y="4190619"/>
              <a:ext cx="1542216" cy="315368"/>
            </a:xfrm>
            <a:prstGeom prst="roundRect">
              <a:avLst/>
            </a:prstGeom>
            <a:solidFill>
              <a:srgbClr val="00B05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a:solidFill>
                    <a:prstClr val="white"/>
                  </a:solidFill>
                  <a:latin typeface="Arial"/>
                </a:rPr>
                <a:t>Event driven µservice</a:t>
              </a:r>
            </a:p>
          </p:txBody>
        </p:sp>
      </p:grpSp>
      <p:cxnSp>
        <p:nvCxnSpPr>
          <p:cNvPr id="67" name="Elbow Connector 66">
            <a:extLst>
              <a:ext uri="{FF2B5EF4-FFF2-40B4-BE49-F238E27FC236}">
                <a16:creationId xmlns:a16="http://schemas.microsoft.com/office/drawing/2014/main" id="{F9EEE920-2F36-B647-B9B7-0D41C91AAB04}"/>
              </a:ext>
            </a:extLst>
          </p:cNvPr>
          <p:cNvCxnSpPr>
            <a:cxnSpLocks/>
            <a:stCxn id="54" idx="3"/>
            <a:endCxn id="63" idx="3"/>
          </p:cNvCxnSpPr>
          <p:nvPr/>
        </p:nvCxnSpPr>
        <p:spPr>
          <a:xfrm flipV="1">
            <a:off x="8131219" y="1827611"/>
            <a:ext cx="199482" cy="1017619"/>
          </a:xfrm>
          <a:prstGeom prst="bentConnector3">
            <a:avLst>
              <a:gd name="adj1" fmla="val 257385"/>
            </a:avLst>
          </a:prstGeom>
          <a:ln w="12700">
            <a:solidFill>
              <a:schemeClr val="accent2">
                <a:lumMod val="7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68" name="Elbow Connector 67">
            <a:extLst>
              <a:ext uri="{FF2B5EF4-FFF2-40B4-BE49-F238E27FC236}">
                <a16:creationId xmlns:a16="http://schemas.microsoft.com/office/drawing/2014/main" id="{B473D33C-C78F-AF44-850B-4143BA1B6753}"/>
              </a:ext>
            </a:extLst>
          </p:cNvPr>
          <p:cNvCxnSpPr>
            <a:cxnSpLocks/>
            <a:endCxn id="31" idx="2"/>
          </p:cNvCxnSpPr>
          <p:nvPr/>
        </p:nvCxnSpPr>
        <p:spPr>
          <a:xfrm rot="5400000" flipH="1" flipV="1">
            <a:off x="1212794" y="2164582"/>
            <a:ext cx="580375" cy="344352"/>
          </a:xfrm>
          <a:prstGeom prst="bentConnector3">
            <a:avLst>
              <a:gd name="adj1" fmla="val 76600"/>
            </a:avLst>
          </a:prstGeom>
          <a:ln w="12700">
            <a:solidFill>
              <a:srgbClr val="953FDA"/>
            </a:solidFill>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69" name="Elbow Connector 68">
            <a:extLst>
              <a:ext uri="{FF2B5EF4-FFF2-40B4-BE49-F238E27FC236}">
                <a16:creationId xmlns:a16="http://schemas.microsoft.com/office/drawing/2014/main" id="{EA906B92-3973-AC40-86F8-798C66D25F7A}"/>
              </a:ext>
            </a:extLst>
          </p:cNvPr>
          <p:cNvCxnSpPr>
            <a:cxnSpLocks/>
            <a:stCxn id="45" idx="0"/>
            <a:endCxn id="58" idx="2"/>
          </p:cNvCxnSpPr>
          <p:nvPr/>
        </p:nvCxnSpPr>
        <p:spPr>
          <a:xfrm rot="5400000" flipH="1" flipV="1">
            <a:off x="2067161" y="1105925"/>
            <a:ext cx="587752" cy="2454288"/>
          </a:xfrm>
          <a:prstGeom prst="bentConnector3">
            <a:avLst>
              <a:gd name="adj1" fmla="val 50000"/>
            </a:avLst>
          </a:prstGeom>
          <a:ln w="12700">
            <a:solidFill>
              <a:schemeClr val="accent2">
                <a:lumMod val="75000"/>
              </a:schemeClr>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70" name="Elbow Connector 69">
            <a:extLst>
              <a:ext uri="{FF2B5EF4-FFF2-40B4-BE49-F238E27FC236}">
                <a16:creationId xmlns:a16="http://schemas.microsoft.com/office/drawing/2014/main" id="{4D8B9D72-96A0-7043-AA3B-D10CE59AD7BB}"/>
              </a:ext>
            </a:extLst>
          </p:cNvPr>
          <p:cNvCxnSpPr>
            <a:cxnSpLocks/>
            <a:stCxn id="44" idx="0"/>
            <a:endCxn id="12" idx="2"/>
          </p:cNvCxnSpPr>
          <p:nvPr/>
        </p:nvCxnSpPr>
        <p:spPr>
          <a:xfrm rot="5400000" flipH="1" flipV="1">
            <a:off x="5553529" y="2350185"/>
            <a:ext cx="917836" cy="309577"/>
          </a:xfrm>
          <a:prstGeom prst="bentConnector3">
            <a:avLst>
              <a:gd name="adj1" fmla="val 50000"/>
            </a:avLst>
          </a:prstGeom>
          <a:ln w="15875">
            <a:solidFill>
              <a:srgbClr val="00B050"/>
            </a:solidFill>
            <a:headEnd type="triangle"/>
            <a:tailEnd type="triangle"/>
          </a:ln>
          <a:effectLst/>
        </p:spPr>
        <p:style>
          <a:lnRef idx="2">
            <a:schemeClr val="accent1"/>
          </a:lnRef>
          <a:fillRef idx="0">
            <a:schemeClr val="accent1"/>
          </a:fillRef>
          <a:effectRef idx="1">
            <a:schemeClr val="accent1"/>
          </a:effectRef>
          <a:fontRef idx="minor">
            <a:schemeClr val="tx1"/>
          </a:fontRef>
        </p:style>
      </p:cxnSp>
      <p:sp>
        <p:nvSpPr>
          <p:cNvPr id="40" name="Rectangle 39">
            <a:extLst>
              <a:ext uri="{FF2B5EF4-FFF2-40B4-BE49-F238E27FC236}">
                <a16:creationId xmlns:a16="http://schemas.microsoft.com/office/drawing/2014/main" id="{A120A328-32A3-9843-8E75-DB10719D8333}"/>
              </a:ext>
            </a:extLst>
          </p:cNvPr>
          <p:cNvSpPr/>
          <p:nvPr/>
        </p:nvSpPr>
        <p:spPr>
          <a:xfrm>
            <a:off x="293091" y="4288725"/>
            <a:ext cx="4572000" cy="507831"/>
          </a:xfrm>
          <a:prstGeom prst="rect">
            <a:avLst/>
          </a:prstGeom>
        </p:spPr>
        <p:txBody>
          <a:bodyPr>
            <a:spAutoFit/>
          </a:bodyPr>
          <a:lstStyle/>
          <a:p>
            <a:r>
              <a:rPr lang="en-US" dirty="0"/>
              <a:t>Active – Active</a:t>
            </a:r>
          </a:p>
          <a:p>
            <a:pPr lvl="1"/>
            <a:r>
              <a:rPr lang="en-US" dirty="0"/>
              <a:t>Producers and consumers on both sides</a:t>
            </a:r>
          </a:p>
        </p:txBody>
      </p:sp>
      <p:pic>
        <p:nvPicPr>
          <p:cNvPr id="71" name="Picture 70" descr="A picture containing sign, clock&#10;&#10;Description automatically generated">
            <a:extLst>
              <a:ext uri="{FF2B5EF4-FFF2-40B4-BE49-F238E27FC236}">
                <a16:creationId xmlns:a16="http://schemas.microsoft.com/office/drawing/2014/main" id="{7908A8B9-9BE3-D342-9BAF-8EF0C1CD40BC}"/>
              </a:ext>
            </a:extLst>
          </p:cNvPr>
          <p:cNvPicPr>
            <a:picLocks noChangeAspect="1"/>
          </p:cNvPicPr>
          <p:nvPr/>
        </p:nvPicPr>
        <p:blipFill>
          <a:blip r:embed="rId4"/>
          <a:stretch>
            <a:fillRect/>
          </a:stretch>
        </p:blipFill>
        <p:spPr>
          <a:xfrm>
            <a:off x="8394478" y="1071776"/>
            <a:ext cx="397442" cy="351885"/>
          </a:xfrm>
          <a:prstGeom prst="rect">
            <a:avLst/>
          </a:prstGeom>
        </p:spPr>
      </p:pic>
      <p:pic>
        <p:nvPicPr>
          <p:cNvPr id="72" name="Picture 71">
            <a:extLst>
              <a:ext uri="{FF2B5EF4-FFF2-40B4-BE49-F238E27FC236}">
                <a16:creationId xmlns:a16="http://schemas.microsoft.com/office/drawing/2014/main" id="{7AA36845-A2F6-2543-821D-F06C70CC4B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7072" y="2023769"/>
            <a:ext cx="191007" cy="252252"/>
          </a:xfrm>
          <a:prstGeom prst="rect">
            <a:avLst/>
          </a:prstGeom>
        </p:spPr>
      </p:pic>
    </p:spTree>
    <p:extLst>
      <p:ext uri="{BB962C8B-B14F-4D97-AF65-F5344CB8AC3E}">
        <p14:creationId xmlns:p14="http://schemas.microsoft.com/office/powerpoint/2010/main" val="721616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7BE54-4055-5247-8BE1-7DC214AEEC39}"/>
              </a:ext>
            </a:extLst>
          </p:cNvPr>
          <p:cNvSpPr>
            <a:spLocks noGrp="1"/>
          </p:cNvSpPr>
          <p:nvPr>
            <p:ph type="title"/>
          </p:nvPr>
        </p:nvSpPr>
        <p:spPr/>
        <p:txBody>
          <a:bodyPr/>
          <a:lstStyle/>
          <a:p>
            <a:r>
              <a:rPr lang="en-US"/>
              <a:t>Mirror Maker 2</a:t>
            </a:r>
          </a:p>
        </p:txBody>
      </p:sp>
      <p:sp>
        <p:nvSpPr>
          <p:cNvPr id="3" name="Content Placeholder 2">
            <a:extLst>
              <a:ext uri="{FF2B5EF4-FFF2-40B4-BE49-F238E27FC236}">
                <a16:creationId xmlns:a16="http://schemas.microsoft.com/office/drawing/2014/main" id="{1257D4A5-E589-F84E-8426-35B2FDC9408F}"/>
              </a:ext>
            </a:extLst>
          </p:cNvPr>
          <p:cNvSpPr>
            <a:spLocks noGrp="1"/>
          </p:cNvSpPr>
          <p:nvPr>
            <p:ph idx="1"/>
          </p:nvPr>
        </p:nvSpPr>
        <p:spPr/>
        <p:txBody>
          <a:bodyPr/>
          <a:lstStyle/>
          <a:p>
            <a:r>
              <a:rPr lang="en-US"/>
              <a:t>Detect new topics and partitions</a:t>
            </a:r>
          </a:p>
          <a:p>
            <a:r>
              <a:rPr lang="en-US"/>
              <a:t>Automatically syncs topic configuration between clusters.</a:t>
            </a:r>
          </a:p>
          <a:p>
            <a:r>
              <a:rPr lang="en-US"/>
              <a:t>Manages downstream topic ACL.</a:t>
            </a:r>
          </a:p>
          <a:p>
            <a:r>
              <a:rPr lang="en-US"/>
              <a:t>Supports "active/active" cluster pairs, as well as any number of active clusters.</a:t>
            </a:r>
          </a:p>
          <a:p>
            <a:r>
              <a:rPr lang="en-US"/>
              <a:t>Supports cross-datacenter replication, aggregation, and other complex topologies.</a:t>
            </a:r>
          </a:p>
          <a:p>
            <a:r>
              <a:rPr lang="en-US"/>
              <a:t>Provides new metrics including end-to-end replication latency across multiple data centers/clusters.</a:t>
            </a:r>
          </a:p>
          <a:p>
            <a:r>
              <a:rPr lang="en-US"/>
              <a:t>Emits offsets required to migrate consumers between clusters.</a:t>
            </a:r>
          </a:p>
          <a:p>
            <a:r>
              <a:rPr lang="en-US"/>
              <a:t>Tooling for offset translation.</a:t>
            </a:r>
          </a:p>
          <a:p>
            <a:pPr marL="0" indent="0">
              <a:buNone/>
            </a:pPr>
            <a:endParaRPr lang="en-US"/>
          </a:p>
        </p:txBody>
      </p:sp>
      <p:sp>
        <p:nvSpPr>
          <p:cNvPr id="4" name="Slide Number Placeholder 3">
            <a:extLst>
              <a:ext uri="{FF2B5EF4-FFF2-40B4-BE49-F238E27FC236}">
                <a16:creationId xmlns:a16="http://schemas.microsoft.com/office/drawing/2014/main" id="{2F37CAAC-6ED7-144D-ABB3-F67C52C876D2}"/>
              </a:ext>
            </a:extLst>
          </p:cNvPr>
          <p:cNvSpPr>
            <a:spLocks noGrp="1"/>
          </p:cNvSpPr>
          <p:nvPr>
            <p:ph type="sldNum" sz="quarter" idx="10"/>
          </p:nvPr>
        </p:nvSpPr>
        <p:spPr/>
        <p:txBody>
          <a:bodyPr/>
          <a:lstStyle/>
          <a:p>
            <a:fld id="{2F63A97E-D605-DC42-8452-C14CD1FA87FA}" type="slidenum">
              <a:rPr lang="en-US" smtClean="0">
                <a:solidFill>
                  <a:srgbClr val="5AAAFA"/>
                </a:solidFill>
              </a:rPr>
              <a:pPr/>
              <a:t>8</a:t>
            </a:fld>
            <a:endParaRPr lang="en-US">
              <a:solidFill>
                <a:srgbClr val="5AAAFA"/>
              </a:solidFill>
            </a:endParaRPr>
          </a:p>
        </p:txBody>
      </p:sp>
    </p:spTree>
    <p:extLst>
      <p:ext uri="{BB962C8B-B14F-4D97-AF65-F5344CB8AC3E}">
        <p14:creationId xmlns:p14="http://schemas.microsoft.com/office/powerpoint/2010/main" val="24655301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0824B-9D29-3747-BFBA-533EF2DF6980}"/>
              </a:ext>
            </a:extLst>
          </p:cNvPr>
          <p:cNvSpPr>
            <a:spLocks noGrp="1"/>
          </p:cNvSpPr>
          <p:nvPr>
            <p:ph type="title"/>
          </p:nvPr>
        </p:nvSpPr>
        <p:spPr/>
        <p:txBody>
          <a:bodyPr/>
          <a:lstStyle/>
          <a:p>
            <a:r>
              <a:rPr lang="en-US"/>
              <a:t>Data Replication Environment - 2</a:t>
            </a:r>
          </a:p>
        </p:txBody>
      </p:sp>
      <p:sp>
        <p:nvSpPr>
          <p:cNvPr id="4" name="Slide Number Placeholder 3">
            <a:extLst>
              <a:ext uri="{FF2B5EF4-FFF2-40B4-BE49-F238E27FC236}">
                <a16:creationId xmlns:a16="http://schemas.microsoft.com/office/drawing/2014/main" id="{223BEDBE-0C1E-504D-8318-92C91D8D607F}"/>
              </a:ext>
            </a:extLst>
          </p:cNvPr>
          <p:cNvSpPr>
            <a:spLocks noGrp="1"/>
          </p:cNvSpPr>
          <p:nvPr>
            <p:ph type="sldNum" sz="quarter" idx="12"/>
          </p:nvPr>
        </p:nvSpPr>
        <p:spPr>
          <a:xfrm>
            <a:off x="11383211" y="6441552"/>
            <a:ext cx="533845" cy="365125"/>
          </a:xfrm>
          <a:prstGeom prst="rect">
            <a:avLst/>
          </a:prstGeom>
        </p:spPr>
        <p:txBody>
          <a:bodyPr vert="horz" lIns="91440" tIns="45720" rIns="91440" bIns="45720" rtlCol="0" anchor="ctr"/>
          <a:lstStyle>
            <a:defPPr>
              <a:defRPr lang="en-US"/>
            </a:defPPr>
            <a:lvl1pPr algn="r" rtl="0" eaLnBrk="0" fontAlgn="base" hangingPunct="0">
              <a:spcBef>
                <a:spcPct val="0"/>
              </a:spcBef>
              <a:spcAft>
                <a:spcPct val="0"/>
              </a:spcAft>
              <a:defRPr sz="1200" kern="1200">
                <a:solidFill>
                  <a:schemeClr val="tx1"/>
                </a:solidFill>
                <a:latin typeface="Arial" panose="020B0604020202020204" pitchFamily="34" charset="0"/>
                <a:ea typeface="+mn-ea"/>
                <a:cs typeface="Arial" panose="020B0604020202020204" pitchFamily="34" charset="0"/>
              </a:defRPr>
            </a:lvl1pPr>
            <a:lvl2pPr marL="457071"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15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226"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301"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5382" algn="l" defTabSz="91415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2450" algn="l" defTabSz="91415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199520" algn="l" defTabSz="91415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6591" algn="l" defTabSz="91415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fld id="{E9549862-13E2-C34D-815E-8545BD36FC59}" type="slidenum">
              <a:rPr lang="en-US" smtClean="0">
                <a:solidFill>
                  <a:srgbClr val="6D7777"/>
                </a:solidFill>
              </a:rPr>
              <a:pPr/>
              <a:t>9</a:t>
            </a:fld>
            <a:endParaRPr lang="en-US">
              <a:solidFill>
                <a:srgbClr val="6D7777"/>
              </a:solidFill>
            </a:endParaRPr>
          </a:p>
        </p:txBody>
      </p:sp>
      <p:sp>
        <p:nvSpPr>
          <p:cNvPr id="5" name="Rectangle 4">
            <a:extLst>
              <a:ext uri="{FF2B5EF4-FFF2-40B4-BE49-F238E27FC236}">
                <a16:creationId xmlns:a16="http://schemas.microsoft.com/office/drawing/2014/main" id="{A0F8AA87-8AA4-D045-B050-ED7AC92CDFC1}"/>
              </a:ext>
            </a:extLst>
          </p:cNvPr>
          <p:cNvSpPr/>
          <p:nvPr/>
        </p:nvSpPr>
        <p:spPr>
          <a:xfrm>
            <a:off x="298411" y="1073443"/>
            <a:ext cx="4008458" cy="2996614"/>
          </a:xfrm>
          <a:prstGeom prst="rect">
            <a:avLst/>
          </a:prstGeom>
          <a:noFill/>
          <a:ln>
            <a:solidFill>
              <a:srgbClr val="0000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b="1">
                <a:solidFill>
                  <a:srgbClr val="0000FF"/>
                </a:solidFill>
                <a:latin typeface="Arial"/>
              </a:rPr>
              <a:t>On-Premise Environment</a:t>
            </a:r>
          </a:p>
        </p:txBody>
      </p:sp>
      <p:sp>
        <p:nvSpPr>
          <p:cNvPr id="6" name="Rectangle 5">
            <a:extLst>
              <a:ext uri="{FF2B5EF4-FFF2-40B4-BE49-F238E27FC236}">
                <a16:creationId xmlns:a16="http://schemas.microsoft.com/office/drawing/2014/main" id="{90B1E0CB-CD1E-D14F-9238-763E6AF8FC20}"/>
              </a:ext>
            </a:extLst>
          </p:cNvPr>
          <p:cNvSpPr/>
          <p:nvPr/>
        </p:nvSpPr>
        <p:spPr>
          <a:xfrm>
            <a:off x="4710303" y="1073443"/>
            <a:ext cx="3747898" cy="2996614"/>
          </a:xfrm>
          <a:prstGeom prst="rect">
            <a:avLst/>
          </a:prstGeom>
          <a:noFill/>
          <a:ln>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b="1">
                <a:solidFill>
                  <a:srgbClr val="00B050"/>
                </a:solidFill>
                <a:latin typeface="Arial"/>
              </a:rPr>
              <a:t>IBM Cloud</a:t>
            </a:r>
          </a:p>
        </p:txBody>
      </p:sp>
      <p:sp>
        <p:nvSpPr>
          <p:cNvPr id="8" name="Rounded Rectangle 7">
            <a:extLst>
              <a:ext uri="{FF2B5EF4-FFF2-40B4-BE49-F238E27FC236}">
                <a16:creationId xmlns:a16="http://schemas.microsoft.com/office/drawing/2014/main" id="{AF5BE487-0468-A243-9C73-9209F84D654B}"/>
              </a:ext>
            </a:extLst>
          </p:cNvPr>
          <p:cNvSpPr/>
          <p:nvPr/>
        </p:nvSpPr>
        <p:spPr bwMode="auto">
          <a:xfrm>
            <a:off x="5547599" y="1634579"/>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0</a:t>
            </a:r>
            <a:endParaRPr lang="en-US" sz="375">
              <a:solidFill>
                <a:schemeClr val="bg1"/>
              </a:solidFill>
            </a:endParaRPr>
          </a:p>
        </p:txBody>
      </p:sp>
      <p:sp>
        <p:nvSpPr>
          <p:cNvPr id="9" name="Rounded Rectangle 8">
            <a:extLst>
              <a:ext uri="{FF2B5EF4-FFF2-40B4-BE49-F238E27FC236}">
                <a16:creationId xmlns:a16="http://schemas.microsoft.com/office/drawing/2014/main" id="{D5E58477-E1E3-594C-AF48-F4CA8530EABE}"/>
              </a:ext>
            </a:extLst>
          </p:cNvPr>
          <p:cNvSpPr/>
          <p:nvPr/>
        </p:nvSpPr>
        <p:spPr bwMode="auto">
          <a:xfrm>
            <a:off x="5684757" y="1634579"/>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1</a:t>
            </a:r>
            <a:endParaRPr lang="en-US" sz="375">
              <a:solidFill>
                <a:schemeClr val="bg1"/>
              </a:solidFill>
            </a:endParaRPr>
          </a:p>
        </p:txBody>
      </p:sp>
      <p:sp>
        <p:nvSpPr>
          <p:cNvPr id="10" name="Rounded Rectangle 9">
            <a:extLst>
              <a:ext uri="{FF2B5EF4-FFF2-40B4-BE49-F238E27FC236}">
                <a16:creationId xmlns:a16="http://schemas.microsoft.com/office/drawing/2014/main" id="{F7310BC1-71B2-BD47-95DA-A5A9F09D389B}"/>
              </a:ext>
            </a:extLst>
          </p:cNvPr>
          <p:cNvSpPr/>
          <p:nvPr/>
        </p:nvSpPr>
        <p:spPr bwMode="auto">
          <a:xfrm>
            <a:off x="5822886" y="1634579"/>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2</a:t>
            </a:r>
            <a:endParaRPr lang="en-US" sz="375">
              <a:solidFill>
                <a:schemeClr val="bg1"/>
              </a:solidFill>
            </a:endParaRPr>
          </a:p>
        </p:txBody>
      </p:sp>
      <p:sp>
        <p:nvSpPr>
          <p:cNvPr id="11" name="Rounded Rectangle 10">
            <a:extLst>
              <a:ext uri="{FF2B5EF4-FFF2-40B4-BE49-F238E27FC236}">
                <a16:creationId xmlns:a16="http://schemas.microsoft.com/office/drawing/2014/main" id="{B6291CC4-0B45-D044-90E7-3543E7A968CF}"/>
              </a:ext>
            </a:extLst>
          </p:cNvPr>
          <p:cNvSpPr/>
          <p:nvPr/>
        </p:nvSpPr>
        <p:spPr bwMode="auto">
          <a:xfrm>
            <a:off x="5960044" y="1634579"/>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3</a:t>
            </a:r>
            <a:endParaRPr lang="en-US" sz="375">
              <a:solidFill>
                <a:schemeClr val="bg1"/>
              </a:solidFill>
            </a:endParaRPr>
          </a:p>
        </p:txBody>
      </p:sp>
      <p:sp>
        <p:nvSpPr>
          <p:cNvPr id="12" name="Rounded Rectangle 11">
            <a:extLst>
              <a:ext uri="{FF2B5EF4-FFF2-40B4-BE49-F238E27FC236}">
                <a16:creationId xmlns:a16="http://schemas.microsoft.com/office/drawing/2014/main" id="{94EF47BB-26F6-B343-B071-171636EE579D}"/>
              </a:ext>
            </a:extLst>
          </p:cNvPr>
          <p:cNvSpPr/>
          <p:nvPr/>
        </p:nvSpPr>
        <p:spPr bwMode="auto">
          <a:xfrm>
            <a:off x="6098172" y="1634579"/>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4</a:t>
            </a:r>
            <a:endParaRPr lang="en-US" sz="375">
              <a:solidFill>
                <a:schemeClr val="bg1"/>
              </a:solidFill>
            </a:endParaRPr>
          </a:p>
        </p:txBody>
      </p:sp>
      <p:sp>
        <p:nvSpPr>
          <p:cNvPr id="13" name="Rounded Rectangle 12">
            <a:extLst>
              <a:ext uri="{FF2B5EF4-FFF2-40B4-BE49-F238E27FC236}">
                <a16:creationId xmlns:a16="http://schemas.microsoft.com/office/drawing/2014/main" id="{00BCA8E7-112B-094B-8994-52A4B5E872FB}"/>
              </a:ext>
            </a:extLst>
          </p:cNvPr>
          <p:cNvSpPr/>
          <p:nvPr/>
        </p:nvSpPr>
        <p:spPr bwMode="auto">
          <a:xfrm>
            <a:off x="6227995" y="1634579"/>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5</a:t>
            </a:r>
            <a:endParaRPr lang="en-US" sz="375">
              <a:solidFill>
                <a:schemeClr val="bg1"/>
              </a:solidFill>
            </a:endParaRPr>
          </a:p>
        </p:txBody>
      </p:sp>
      <p:sp>
        <p:nvSpPr>
          <p:cNvPr id="14" name="AutoShape 4">
            <a:extLst>
              <a:ext uri="{FF2B5EF4-FFF2-40B4-BE49-F238E27FC236}">
                <a16:creationId xmlns:a16="http://schemas.microsoft.com/office/drawing/2014/main" id="{419F5FD2-9DE2-F445-A68B-0CAD344E39B6}"/>
              </a:ext>
            </a:extLst>
          </p:cNvPr>
          <p:cNvSpPr>
            <a:spLocks noChangeArrowheads="1"/>
          </p:cNvSpPr>
          <p:nvPr/>
        </p:nvSpPr>
        <p:spPr bwMode="auto">
          <a:xfrm>
            <a:off x="4935506" y="1499732"/>
            <a:ext cx="3074603" cy="745927"/>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a:r>
              <a:rPr lang="en-US" sz="750" dirty="0"/>
              <a:t>Event Streams Cluster</a:t>
            </a:r>
          </a:p>
        </p:txBody>
      </p:sp>
      <p:pic>
        <p:nvPicPr>
          <p:cNvPr id="15" name="Picture 14">
            <a:extLst>
              <a:ext uri="{FF2B5EF4-FFF2-40B4-BE49-F238E27FC236}">
                <a16:creationId xmlns:a16="http://schemas.microsoft.com/office/drawing/2014/main" id="{4D675F2E-5ADD-244D-A2C8-DC471A256E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45417" y="1503235"/>
            <a:ext cx="191007" cy="252252"/>
          </a:xfrm>
          <a:prstGeom prst="rect">
            <a:avLst/>
          </a:prstGeom>
        </p:spPr>
      </p:pic>
      <p:sp>
        <p:nvSpPr>
          <p:cNvPr id="18" name="AutoShape 4">
            <a:extLst>
              <a:ext uri="{FF2B5EF4-FFF2-40B4-BE49-F238E27FC236}">
                <a16:creationId xmlns:a16="http://schemas.microsoft.com/office/drawing/2014/main" id="{211CB3E3-B829-2C4F-A3D6-B13BE7F48F22}"/>
              </a:ext>
            </a:extLst>
          </p:cNvPr>
          <p:cNvSpPr>
            <a:spLocks noChangeArrowheads="1"/>
          </p:cNvSpPr>
          <p:nvPr/>
        </p:nvSpPr>
        <p:spPr bwMode="auto">
          <a:xfrm>
            <a:off x="411972" y="1363612"/>
            <a:ext cx="3611870" cy="2482247"/>
          </a:xfrm>
          <a:prstGeom prst="roundRect">
            <a:avLst>
              <a:gd name="adj" fmla="val 3325"/>
            </a:avLst>
          </a:prstGeom>
          <a:noFill/>
          <a:ln w="12700">
            <a:solidFill>
              <a:schemeClr val="accent3"/>
            </a:solidFill>
            <a:prstDash val="dash"/>
            <a:round/>
            <a:headEnd/>
            <a:tailEnd/>
          </a:ln>
        </p:spPr>
        <p:txBody>
          <a:bodyPr lIns="0" tIns="0" rIns="0" bIns="0" anchor="b" anchorCtr="1"/>
          <a:lstStyle/>
          <a:p>
            <a:pPr algn="ctr"/>
            <a:endParaRPr lang="en-US" sz="750"/>
          </a:p>
        </p:txBody>
      </p:sp>
      <p:sp>
        <p:nvSpPr>
          <p:cNvPr id="28" name="Rounded Rectangle 27">
            <a:extLst>
              <a:ext uri="{FF2B5EF4-FFF2-40B4-BE49-F238E27FC236}">
                <a16:creationId xmlns:a16="http://schemas.microsoft.com/office/drawing/2014/main" id="{058E4018-54EF-C241-A10F-9BB485461EFF}"/>
              </a:ext>
            </a:extLst>
          </p:cNvPr>
          <p:cNvSpPr/>
          <p:nvPr/>
        </p:nvSpPr>
        <p:spPr bwMode="auto">
          <a:xfrm>
            <a:off x="1193647"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0</a:t>
            </a:r>
            <a:endParaRPr lang="en-US" sz="375">
              <a:solidFill>
                <a:schemeClr val="bg1"/>
              </a:solidFill>
            </a:endParaRPr>
          </a:p>
        </p:txBody>
      </p:sp>
      <p:sp>
        <p:nvSpPr>
          <p:cNvPr id="29" name="Rounded Rectangle 28">
            <a:extLst>
              <a:ext uri="{FF2B5EF4-FFF2-40B4-BE49-F238E27FC236}">
                <a16:creationId xmlns:a16="http://schemas.microsoft.com/office/drawing/2014/main" id="{2DEDB43F-6BDF-F347-95A5-F47AA2B1C71F}"/>
              </a:ext>
            </a:extLst>
          </p:cNvPr>
          <p:cNvSpPr/>
          <p:nvPr/>
        </p:nvSpPr>
        <p:spPr bwMode="auto">
          <a:xfrm>
            <a:off x="1330805"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1</a:t>
            </a:r>
            <a:endParaRPr lang="en-US" sz="375">
              <a:solidFill>
                <a:schemeClr val="bg1"/>
              </a:solidFill>
            </a:endParaRPr>
          </a:p>
        </p:txBody>
      </p:sp>
      <p:sp>
        <p:nvSpPr>
          <p:cNvPr id="30" name="Rounded Rectangle 29">
            <a:extLst>
              <a:ext uri="{FF2B5EF4-FFF2-40B4-BE49-F238E27FC236}">
                <a16:creationId xmlns:a16="http://schemas.microsoft.com/office/drawing/2014/main" id="{99244A3B-B483-4E43-A1E9-229B6A27DB31}"/>
              </a:ext>
            </a:extLst>
          </p:cNvPr>
          <p:cNvSpPr/>
          <p:nvPr/>
        </p:nvSpPr>
        <p:spPr bwMode="auto">
          <a:xfrm>
            <a:off x="1468934"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2</a:t>
            </a:r>
            <a:endParaRPr lang="en-US" sz="375">
              <a:solidFill>
                <a:schemeClr val="bg1"/>
              </a:solidFill>
            </a:endParaRPr>
          </a:p>
        </p:txBody>
      </p:sp>
      <p:sp>
        <p:nvSpPr>
          <p:cNvPr id="31" name="Rounded Rectangle 30">
            <a:extLst>
              <a:ext uri="{FF2B5EF4-FFF2-40B4-BE49-F238E27FC236}">
                <a16:creationId xmlns:a16="http://schemas.microsoft.com/office/drawing/2014/main" id="{2FC00369-550F-1D47-959E-8E43C24D3F4F}"/>
              </a:ext>
            </a:extLst>
          </p:cNvPr>
          <p:cNvSpPr/>
          <p:nvPr/>
        </p:nvSpPr>
        <p:spPr bwMode="auto">
          <a:xfrm>
            <a:off x="160609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3</a:t>
            </a:r>
            <a:endParaRPr lang="en-US" sz="375">
              <a:solidFill>
                <a:schemeClr val="bg1"/>
              </a:solidFill>
            </a:endParaRPr>
          </a:p>
        </p:txBody>
      </p:sp>
      <p:sp>
        <p:nvSpPr>
          <p:cNvPr id="32" name="Rounded Rectangle 31">
            <a:extLst>
              <a:ext uri="{FF2B5EF4-FFF2-40B4-BE49-F238E27FC236}">
                <a16:creationId xmlns:a16="http://schemas.microsoft.com/office/drawing/2014/main" id="{CEA02F82-9665-7243-AA5C-E8A8BC93F3C2}"/>
              </a:ext>
            </a:extLst>
          </p:cNvPr>
          <p:cNvSpPr/>
          <p:nvPr/>
        </p:nvSpPr>
        <p:spPr bwMode="auto">
          <a:xfrm>
            <a:off x="1744220"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4</a:t>
            </a:r>
            <a:endParaRPr lang="en-US" sz="375">
              <a:solidFill>
                <a:schemeClr val="bg1"/>
              </a:solidFill>
            </a:endParaRPr>
          </a:p>
        </p:txBody>
      </p:sp>
      <p:sp>
        <p:nvSpPr>
          <p:cNvPr id="33" name="Rounded Rectangle 32">
            <a:extLst>
              <a:ext uri="{FF2B5EF4-FFF2-40B4-BE49-F238E27FC236}">
                <a16:creationId xmlns:a16="http://schemas.microsoft.com/office/drawing/2014/main" id="{23355CB8-33EA-2344-9D2F-FD6C81E06FC2}"/>
              </a:ext>
            </a:extLst>
          </p:cNvPr>
          <p:cNvSpPr/>
          <p:nvPr/>
        </p:nvSpPr>
        <p:spPr bwMode="auto">
          <a:xfrm>
            <a:off x="187404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5</a:t>
            </a:r>
            <a:endParaRPr lang="en-US" sz="375">
              <a:solidFill>
                <a:schemeClr val="bg1"/>
              </a:solidFill>
            </a:endParaRPr>
          </a:p>
        </p:txBody>
      </p:sp>
      <p:sp>
        <p:nvSpPr>
          <p:cNvPr id="34" name="AutoShape 4">
            <a:extLst>
              <a:ext uri="{FF2B5EF4-FFF2-40B4-BE49-F238E27FC236}">
                <a16:creationId xmlns:a16="http://schemas.microsoft.com/office/drawing/2014/main" id="{B1D40963-EC1B-E049-A09B-96D331A21F58}"/>
              </a:ext>
            </a:extLst>
          </p:cNvPr>
          <p:cNvSpPr>
            <a:spLocks noChangeArrowheads="1"/>
          </p:cNvSpPr>
          <p:nvPr/>
        </p:nvSpPr>
        <p:spPr bwMode="auto">
          <a:xfrm>
            <a:off x="598146" y="1516741"/>
            <a:ext cx="3207204" cy="745412"/>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a:r>
              <a:rPr lang="en-US" sz="750" dirty="0"/>
              <a:t>Kafka Cluster</a:t>
            </a:r>
          </a:p>
        </p:txBody>
      </p:sp>
      <p:sp>
        <p:nvSpPr>
          <p:cNvPr id="45" name="Rounded Rectangle 44">
            <a:extLst>
              <a:ext uri="{FF2B5EF4-FFF2-40B4-BE49-F238E27FC236}">
                <a16:creationId xmlns:a16="http://schemas.microsoft.com/office/drawing/2014/main" id="{034D0250-3CFC-6843-9DDB-30E02E9EBC18}"/>
              </a:ext>
            </a:extLst>
          </p:cNvPr>
          <p:cNvSpPr/>
          <p:nvPr/>
        </p:nvSpPr>
        <p:spPr>
          <a:xfrm>
            <a:off x="636690" y="2626945"/>
            <a:ext cx="994405" cy="292973"/>
          </a:xfrm>
          <a:prstGeom prst="roundRect">
            <a:avLst/>
          </a:prstGeom>
          <a:solidFill>
            <a:schemeClr val="tx2">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dirty="0">
                <a:solidFill>
                  <a:prstClr val="white"/>
                </a:solidFill>
                <a:latin typeface="Arial"/>
              </a:rPr>
              <a:t>kafka-console-consumer.sh</a:t>
            </a:r>
          </a:p>
        </p:txBody>
      </p:sp>
      <p:sp>
        <p:nvSpPr>
          <p:cNvPr id="46" name="AutoShape 4">
            <a:extLst>
              <a:ext uri="{FF2B5EF4-FFF2-40B4-BE49-F238E27FC236}">
                <a16:creationId xmlns:a16="http://schemas.microsoft.com/office/drawing/2014/main" id="{490EA60F-E5B8-2A4C-8350-F638E3310E3C}"/>
              </a:ext>
            </a:extLst>
          </p:cNvPr>
          <p:cNvSpPr>
            <a:spLocks noChangeArrowheads="1"/>
          </p:cNvSpPr>
          <p:nvPr/>
        </p:nvSpPr>
        <p:spPr bwMode="auto">
          <a:xfrm>
            <a:off x="2008858" y="2530237"/>
            <a:ext cx="1812650" cy="745412"/>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a:r>
              <a:rPr lang="en-US" sz="750" dirty="0"/>
              <a:t>Kafka Connect Cluster</a:t>
            </a:r>
          </a:p>
        </p:txBody>
      </p:sp>
      <p:sp>
        <p:nvSpPr>
          <p:cNvPr id="52" name="Cloud 51">
            <a:extLst>
              <a:ext uri="{FF2B5EF4-FFF2-40B4-BE49-F238E27FC236}">
                <a16:creationId xmlns:a16="http://schemas.microsoft.com/office/drawing/2014/main" id="{4695F1F6-1E1D-364B-B95A-5F6E3043E184}"/>
              </a:ext>
            </a:extLst>
          </p:cNvPr>
          <p:cNvSpPr/>
          <p:nvPr/>
        </p:nvSpPr>
        <p:spPr>
          <a:xfrm rot="16200000">
            <a:off x="3800806" y="2418013"/>
            <a:ext cx="1442045" cy="393701"/>
          </a:xfrm>
          <a:prstGeom prst="cloud">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pic>
        <p:nvPicPr>
          <p:cNvPr id="37" name="Picture 36">
            <a:extLst>
              <a:ext uri="{FF2B5EF4-FFF2-40B4-BE49-F238E27FC236}">
                <a16:creationId xmlns:a16="http://schemas.microsoft.com/office/drawing/2014/main" id="{6D8F6862-7739-D946-A521-B5976D86EED8}"/>
              </a:ext>
            </a:extLst>
          </p:cNvPr>
          <p:cNvPicPr>
            <a:picLocks noChangeAspect="1"/>
          </p:cNvPicPr>
          <p:nvPr/>
        </p:nvPicPr>
        <p:blipFill>
          <a:blip r:embed="rId3"/>
          <a:stretch>
            <a:fillRect/>
          </a:stretch>
        </p:blipFill>
        <p:spPr>
          <a:xfrm>
            <a:off x="1956920" y="2941013"/>
            <a:ext cx="376238" cy="371475"/>
          </a:xfrm>
          <a:prstGeom prst="rect">
            <a:avLst/>
          </a:prstGeom>
        </p:spPr>
      </p:pic>
      <p:sp>
        <p:nvSpPr>
          <p:cNvPr id="38" name="Rounded Rectangle 37">
            <a:extLst>
              <a:ext uri="{FF2B5EF4-FFF2-40B4-BE49-F238E27FC236}">
                <a16:creationId xmlns:a16="http://schemas.microsoft.com/office/drawing/2014/main" id="{B8888133-CCF3-0944-9B5C-B88A02187A65}"/>
              </a:ext>
            </a:extLst>
          </p:cNvPr>
          <p:cNvSpPr/>
          <p:nvPr/>
        </p:nvSpPr>
        <p:spPr>
          <a:xfrm>
            <a:off x="2463609" y="2672578"/>
            <a:ext cx="994405" cy="292973"/>
          </a:xfrm>
          <a:prstGeom prst="roundRect">
            <a:avLst/>
          </a:prstGeom>
          <a:solidFill>
            <a:srgbClr val="7030A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a:solidFill>
                  <a:prstClr val="white"/>
                </a:solidFill>
                <a:latin typeface="Arial"/>
              </a:rPr>
              <a:t>Mirror Maker 2.0</a:t>
            </a:r>
          </a:p>
        </p:txBody>
      </p:sp>
      <p:sp>
        <p:nvSpPr>
          <p:cNvPr id="7" name="TextBox 6">
            <a:extLst>
              <a:ext uri="{FF2B5EF4-FFF2-40B4-BE49-F238E27FC236}">
                <a16:creationId xmlns:a16="http://schemas.microsoft.com/office/drawing/2014/main" id="{9C49EA51-B835-094C-91A0-D088AFF81C4B}"/>
              </a:ext>
            </a:extLst>
          </p:cNvPr>
          <p:cNvSpPr txBox="1"/>
          <p:nvPr/>
        </p:nvSpPr>
        <p:spPr>
          <a:xfrm>
            <a:off x="3263370" y="1476355"/>
            <a:ext cx="577402" cy="276999"/>
          </a:xfrm>
          <a:prstGeom prst="rect">
            <a:avLst/>
          </a:prstGeom>
          <a:noFill/>
        </p:spPr>
        <p:txBody>
          <a:bodyPr wrap="none" rtlCol="0">
            <a:spAutoFit/>
          </a:bodyPr>
          <a:lstStyle/>
          <a:p>
            <a:r>
              <a:rPr lang="en-US" sz="1200" dirty="0"/>
              <a:t>target</a:t>
            </a:r>
          </a:p>
        </p:txBody>
      </p:sp>
      <p:sp>
        <p:nvSpPr>
          <p:cNvPr id="39" name="TextBox 38">
            <a:extLst>
              <a:ext uri="{FF2B5EF4-FFF2-40B4-BE49-F238E27FC236}">
                <a16:creationId xmlns:a16="http://schemas.microsoft.com/office/drawing/2014/main" id="{E43F178F-4B90-3F45-964F-1FF716720D0E}"/>
              </a:ext>
            </a:extLst>
          </p:cNvPr>
          <p:cNvSpPr txBox="1"/>
          <p:nvPr/>
        </p:nvSpPr>
        <p:spPr>
          <a:xfrm>
            <a:off x="7050077" y="2011888"/>
            <a:ext cx="644728" cy="276999"/>
          </a:xfrm>
          <a:prstGeom prst="rect">
            <a:avLst/>
          </a:prstGeom>
          <a:noFill/>
        </p:spPr>
        <p:txBody>
          <a:bodyPr wrap="none" rtlCol="0">
            <a:spAutoFit/>
          </a:bodyPr>
          <a:lstStyle/>
          <a:p>
            <a:r>
              <a:rPr lang="en-US" sz="1200" dirty="0"/>
              <a:t>source</a:t>
            </a:r>
          </a:p>
        </p:txBody>
      </p:sp>
      <p:cxnSp>
        <p:nvCxnSpPr>
          <p:cNvPr id="21" name="Elbow Connector 20">
            <a:extLst>
              <a:ext uri="{FF2B5EF4-FFF2-40B4-BE49-F238E27FC236}">
                <a16:creationId xmlns:a16="http://schemas.microsoft.com/office/drawing/2014/main" id="{1FA5726D-2767-B849-85A3-7CAA002588F7}"/>
              </a:ext>
            </a:extLst>
          </p:cNvPr>
          <p:cNvCxnSpPr>
            <a:cxnSpLocks/>
            <a:stCxn id="11" idx="0"/>
            <a:endCxn id="38" idx="3"/>
          </p:cNvCxnSpPr>
          <p:nvPr/>
        </p:nvCxnSpPr>
        <p:spPr>
          <a:xfrm rot="16200000" flipH="1" flipV="1">
            <a:off x="4151319" y="941274"/>
            <a:ext cx="1184485" cy="2571095"/>
          </a:xfrm>
          <a:prstGeom prst="bentConnector4">
            <a:avLst>
              <a:gd name="adj1" fmla="val -20323"/>
              <a:gd name="adj2" fmla="val 58618"/>
            </a:avLst>
          </a:prstGeom>
          <a:ln w="15875">
            <a:solidFill>
              <a:srgbClr val="7030A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53" name="Elbow Connector 52">
            <a:extLst>
              <a:ext uri="{FF2B5EF4-FFF2-40B4-BE49-F238E27FC236}">
                <a16:creationId xmlns:a16="http://schemas.microsoft.com/office/drawing/2014/main" id="{0DC1C79B-85E9-B246-88E9-908878ECC75B}"/>
              </a:ext>
            </a:extLst>
          </p:cNvPr>
          <p:cNvCxnSpPr>
            <a:cxnSpLocks/>
            <a:stCxn id="38" idx="1"/>
            <a:endCxn id="33" idx="2"/>
          </p:cNvCxnSpPr>
          <p:nvPr/>
        </p:nvCxnSpPr>
        <p:spPr>
          <a:xfrm rot="10800000">
            <a:off x="1943108" y="2046570"/>
            <a:ext cx="520502" cy="772494"/>
          </a:xfrm>
          <a:prstGeom prst="bentConnector2">
            <a:avLst/>
          </a:prstGeom>
          <a:ln w="15875">
            <a:solidFill>
              <a:srgbClr val="7030A0"/>
            </a:solidFill>
            <a:tailEnd type="triangle"/>
          </a:ln>
          <a:effectLst/>
        </p:spPr>
        <p:style>
          <a:lnRef idx="2">
            <a:schemeClr val="accent1"/>
          </a:lnRef>
          <a:fillRef idx="0">
            <a:schemeClr val="accent1"/>
          </a:fillRef>
          <a:effectRef idx="1">
            <a:schemeClr val="accent1"/>
          </a:effectRef>
          <a:fontRef idx="minor">
            <a:schemeClr val="tx1"/>
          </a:fontRef>
        </p:style>
      </p:cxnSp>
      <p:sp>
        <p:nvSpPr>
          <p:cNvPr id="49" name="Rounded Rectangle 48">
            <a:extLst>
              <a:ext uri="{FF2B5EF4-FFF2-40B4-BE49-F238E27FC236}">
                <a16:creationId xmlns:a16="http://schemas.microsoft.com/office/drawing/2014/main" id="{0B0F9AEA-B6CC-084B-A827-8EC8E3F6D6A5}"/>
              </a:ext>
            </a:extLst>
          </p:cNvPr>
          <p:cNvSpPr/>
          <p:nvPr/>
        </p:nvSpPr>
        <p:spPr>
          <a:xfrm>
            <a:off x="2236351" y="3405569"/>
            <a:ext cx="1218911" cy="371475"/>
          </a:xfrm>
          <a:prstGeom prst="roundRect">
            <a:avLst/>
          </a:prstGeom>
          <a:solidFill>
            <a:srgbClr val="00B05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dirty="0">
                <a:solidFill>
                  <a:prstClr val="white"/>
                </a:solidFill>
                <a:latin typeface="Arial"/>
              </a:rPr>
              <a:t>kafka-console-producer.sh</a:t>
            </a:r>
          </a:p>
        </p:txBody>
      </p:sp>
      <p:cxnSp>
        <p:nvCxnSpPr>
          <p:cNvPr id="22" name="Elbow Connector 21">
            <a:extLst>
              <a:ext uri="{FF2B5EF4-FFF2-40B4-BE49-F238E27FC236}">
                <a16:creationId xmlns:a16="http://schemas.microsoft.com/office/drawing/2014/main" id="{44F8EE2A-5BE0-E545-925C-5D70891B4DA5}"/>
              </a:ext>
            </a:extLst>
          </p:cNvPr>
          <p:cNvCxnSpPr>
            <a:stCxn id="32" idx="2"/>
            <a:endCxn id="45" idx="0"/>
          </p:cNvCxnSpPr>
          <p:nvPr/>
        </p:nvCxnSpPr>
        <p:spPr>
          <a:xfrm rot="5400000">
            <a:off x="1183401" y="1997061"/>
            <a:ext cx="580375" cy="679392"/>
          </a:xfrm>
          <a:prstGeom prst="bentConnector3">
            <a:avLst/>
          </a:prstGeom>
          <a:ln>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4" name="Elbow Connector 23">
            <a:extLst>
              <a:ext uri="{FF2B5EF4-FFF2-40B4-BE49-F238E27FC236}">
                <a16:creationId xmlns:a16="http://schemas.microsoft.com/office/drawing/2014/main" id="{C6D643C2-3EE4-B147-B10E-BCE4D3790797}"/>
              </a:ext>
            </a:extLst>
          </p:cNvPr>
          <p:cNvCxnSpPr>
            <a:cxnSpLocks/>
            <a:stCxn id="49" idx="3"/>
            <a:endCxn id="13" idx="2"/>
          </p:cNvCxnSpPr>
          <p:nvPr/>
        </p:nvCxnSpPr>
        <p:spPr>
          <a:xfrm flipV="1">
            <a:off x="3455262" y="2046055"/>
            <a:ext cx="2841797" cy="1545251"/>
          </a:xfrm>
          <a:prstGeom prst="bentConnector2">
            <a:avLst/>
          </a:prstGeom>
          <a:ln>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36" name="Oval 35">
            <a:extLst>
              <a:ext uri="{FF2B5EF4-FFF2-40B4-BE49-F238E27FC236}">
                <a16:creationId xmlns:a16="http://schemas.microsoft.com/office/drawing/2014/main" id="{94F4997F-6F2C-BF48-BA63-5430E040A88D}"/>
              </a:ext>
            </a:extLst>
          </p:cNvPr>
          <p:cNvSpPr/>
          <p:nvPr/>
        </p:nvSpPr>
        <p:spPr>
          <a:xfrm>
            <a:off x="3419619" y="2422837"/>
            <a:ext cx="322730" cy="308102"/>
          </a:xfrm>
          <a:prstGeom prst="ellipse">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13" dirty="0"/>
              <a:t>1</a:t>
            </a:r>
          </a:p>
        </p:txBody>
      </p:sp>
      <p:sp>
        <p:nvSpPr>
          <p:cNvPr id="68" name="Oval 67">
            <a:extLst>
              <a:ext uri="{FF2B5EF4-FFF2-40B4-BE49-F238E27FC236}">
                <a16:creationId xmlns:a16="http://schemas.microsoft.com/office/drawing/2014/main" id="{A8CECD8E-6C3B-D34E-8F6D-8ADB376443E9}"/>
              </a:ext>
            </a:extLst>
          </p:cNvPr>
          <p:cNvSpPr/>
          <p:nvPr/>
        </p:nvSpPr>
        <p:spPr>
          <a:xfrm>
            <a:off x="3334249" y="3625830"/>
            <a:ext cx="322730" cy="308102"/>
          </a:xfrm>
          <a:prstGeom prst="ellipse">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13" dirty="0"/>
              <a:t>2</a:t>
            </a:r>
          </a:p>
        </p:txBody>
      </p:sp>
      <p:sp>
        <p:nvSpPr>
          <p:cNvPr id="69" name="Oval 68">
            <a:extLst>
              <a:ext uri="{FF2B5EF4-FFF2-40B4-BE49-F238E27FC236}">
                <a16:creationId xmlns:a16="http://schemas.microsoft.com/office/drawing/2014/main" id="{B943FE36-C19E-8A4F-8D1E-178093750F9B}"/>
              </a:ext>
            </a:extLst>
          </p:cNvPr>
          <p:cNvSpPr/>
          <p:nvPr/>
        </p:nvSpPr>
        <p:spPr>
          <a:xfrm>
            <a:off x="434662" y="2836927"/>
            <a:ext cx="322730" cy="308102"/>
          </a:xfrm>
          <a:prstGeom prst="ellipse">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13" dirty="0"/>
              <a:t>3</a:t>
            </a:r>
          </a:p>
        </p:txBody>
      </p:sp>
      <p:sp>
        <p:nvSpPr>
          <p:cNvPr id="17" name="TextBox 16">
            <a:extLst>
              <a:ext uri="{FF2B5EF4-FFF2-40B4-BE49-F238E27FC236}">
                <a16:creationId xmlns:a16="http://schemas.microsoft.com/office/drawing/2014/main" id="{1A0874EA-0F31-A94D-A496-B7D42FBB31A3}"/>
              </a:ext>
            </a:extLst>
          </p:cNvPr>
          <p:cNvSpPr txBox="1"/>
          <p:nvPr/>
        </p:nvSpPr>
        <p:spPr>
          <a:xfrm>
            <a:off x="6369341" y="1637937"/>
            <a:ext cx="482824" cy="207749"/>
          </a:xfrm>
          <a:prstGeom prst="rect">
            <a:avLst/>
          </a:prstGeom>
          <a:noFill/>
        </p:spPr>
        <p:txBody>
          <a:bodyPr wrap="none" rtlCol="0">
            <a:spAutoFit/>
          </a:bodyPr>
          <a:lstStyle/>
          <a:p>
            <a:r>
              <a:rPr lang="en-US" sz="750" b="1" dirty="0"/>
              <a:t>orders</a:t>
            </a:r>
          </a:p>
        </p:txBody>
      </p:sp>
      <p:sp>
        <p:nvSpPr>
          <p:cNvPr id="44" name="TextBox 43">
            <a:extLst>
              <a:ext uri="{FF2B5EF4-FFF2-40B4-BE49-F238E27FC236}">
                <a16:creationId xmlns:a16="http://schemas.microsoft.com/office/drawing/2014/main" id="{E60BBBCD-AD4E-A94D-A062-4C15C724E8D6}"/>
              </a:ext>
            </a:extLst>
          </p:cNvPr>
          <p:cNvSpPr txBox="1"/>
          <p:nvPr/>
        </p:nvSpPr>
        <p:spPr>
          <a:xfrm>
            <a:off x="2007036" y="1655652"/>
            <a:ext cx="824265" cy="207749"/>
          </a:xfrm>
          <a:prstGeom prst="rect">
            <a:avLst/>
          </a:prstGeom>
          <a:noFill/>
        </p:spPr>
        <p:txBody>
          <a:bodyPr wrap="none" rtlCol="0">
            <a:spAutoFit/>
          </a:bodyPr>
          <a:lstStyle/>
          <a:p>
            <a:r>
              <a:rPr lang="en-US" sz="750" b="1" dirty="0"/>
              <a:t>source.orders</a:t>
            </a:r>
          </a:p>
        </p:txBody>
      </p:sp>
      <p:pic>
        <p:nvPicPr>
          <p:cNvPr id="40" name="Picture 39">
            <a:extLst>
              <a:ext uri="{FF2B5EF4-FFF2-40B4-BE49-F238E27FC236}">
                <a16:creationId xmlns:a16="http://schemas.microsoft.com/office/drawing/2014/main" id="{B2E3B02B-700F-1948-ADEA-CB5FC76BE11D}"/>
              </a:ext>
            </a:extLst>
          </p:cNvPr>
          <p:cNvPicPr>
            <a:picLocks noChangeAspect="1"/>
          </p:cNvPicPr>
          <p:nvPr/>
        </p:nvPicPr>
        <p:blipFill>
          <a:blip r:embed="rId4"/>
          <a:stretch>
            <a:fillRect/>
          </a:stretch>
        </p:blipFill>
        <p:spPr>
          <a:xfrm>
            <a:off x="356381" y="3625830"/>
            <a:ext cx="261023" cy="238649"/>
          </a:xfrm>
          <a:prstGeom prst="rect">
            <a:avLst/>
          </a:prstGeom>
        </p:spPr>
      </p:pic>
      <p:pic>
        <p:nvPicPr>
          <p:cNvPr id="41" name="Picture 40" descr="A picture containing sign, clock&#10;&#10;Description automatically generated">
            <a:extLst>
              <a:ext uri="{FF2B5EF4-FFF2-40B4-BE49-F238E27FC236}">
                <a16:creationId xmlns:a16="http://schemas.microsoft.com/office/drawing/2014/main" id="{AD7ADB04-28C0-0E48-A740-348F31B8ADCD}"/>
              </a:ext>
            </a:extLst>
          </p:cNvPr>
          <p:cNvPicPr>
            <a:picLocks noChangeAspect="1"/>
          </p:cNvPicPr>
          <p:nvPr/>
        </p:nvPicPr>
        <p:blipFill>
          <a:blip r:embed="rId5"/>
          <a:stretch>
            <a:fillRect/>
          </a:stretch>
        </p:blipFill>
        <p:spPr>
          <a:xfrm>
            <a:off x="8026345" y="1071776"/>
            <a:ext cx="397442" cy="351885"/>
          </a:xfrm>
          <a:prstGeom prst="rect">
            <a:avLst/>
          </a:prstGeom>
        </p:spPr>
      </p:pic>
    </p:spTree>
    <p:extLst>
      <p:ext uri="{BB962C8B-B14F-4D97-AF65-F5344CB8AC3E}">
        <p14:creationId xmlns:p14="http://schemas.microsoft.com/office/powerpoint/2010/main" val="2185968813"/>
      </p:ext>
    </p:extLst>
  </p:cSld>
  <p:clrMapOvr>
    <a:masterClrMapping/>
  </p:clrMapOvr>
</p:sld>
</file>

<file path=ppt/theme/theme1.xml><?xml version="1.0" encoding="utf-8"?>
<a:theme xmlns:a="http://schemas.openxmlformats.org/drawingml/2006/main" name="1_dk_blu_background_2017">
  <a:themeElements>
    <a:clrScheme name="IBM Master Presentation 20170523 1">
      <a:dk1>
        <a:srgbClr val="000000"/>
      </a:dk1>
      <a:lt1>
        <a:srgbClr val="000E5E"/>
      </a:lt1>
      <a:dk2>
        <a:srgbClr val="EAEAEA"/>
      </a:dk2>
      <a:lt2>
        <a:srgbClr val="FFFFFF"/>
      </a:lt2>
      <a:accent1>
        <a:srgbClr val="69A6FF"/>
      </a:accent1>
      <a:accent2>
        <a:srgbClr val="0064FF"/>
      </a:accent2>
      <a:accent3>
        <a:srgbClr val="003BC9"/>
      </a:accent3>
      <a:accent4>
        <a:srgbClr val="1FB3CF"/>
      </a:accent4>
      <a:accent5>
        <a:srgbClr val="6E177D"/>
      </a:accent5>
      <a:accent6>
        <a:srgbClr val="DB2663"/>
      </a:accent6>
      <a:hlink>
        <a:srgbClr val="0064FF"/>
      </a:hlink>
      <a:folHlink>
        <a:srgbClr val="E0E0E0"/>
      </a:folHlink>
    </a:clrScheme>
    <a:fontScheme name="IBM Master PPT Template">
      <a:majorFont>
        <a:latin typeface="IBM Plex Sans"/>
        <a:ea typeface=""/>
        <a:cs typeface=""/>
      </a:majorFont>
      <a:minorFont>
        <a:latin typeface="IBM Plex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wrap="square" lIns="0" tIns="0" rIns="0" bIns="0">
        <a:noAutofit/>
      </a:bodyPr>
      <a:lstStyle>
        <a:defPPr>
          <a:defRPr sz="1200" dirty="0" err="1">
            <a:solidFill>
              <a:srgbClr val="FFFFFF"/>
            </a:solidFill>
            <a:latin typeface="Arial"/>
            <a:cs typeface="Arial"/>
          </a:defRPr>
        </a:defPPr>
      </a:lst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IBM_Master_Presentation_2017_v23_plex" id="{9703D799-5C8D-3249-8B0E-7EB5E8B92432}" vid="{FA5E7C78-ED6F-424F-AF60-065FEC4AE799}"/>
    </a:ext>
  </a:extLst>
</a:theme>
</file>

<file path=ppt/theme/theme2.xml><?xml version="1.0" encoding="utf-8"?>
<a:theme xmlns:a="http://schemas.openxmlformats.org/drawingml/2006/main" name="Office Theme">
  <a:themeElements>
    <a:clrScheme name="Custom 72">
      <a:dk1>
        <a:sysClr val="windowText" lastClr="000000"/>
      </a:dk1>
      <a:lt1>
        <a:sysClr val="window" lastClr="FFFFFF"/>
      </a:lt1>
      <a:dk2>
        <a:srgbClr val="264A60"/>
      </a:dk2>
      <a:lt2>
        <a:srgbClr val="DFE9E9"/>
      </a:lt2>
      <a:accent1>
        <a:srgbClr val="4178BE"/>
      </a:accent1>
      <a:accent2>
        <a:srgbClr val="5AAAFA"/>
      </a:accent2>
      <a:accent3>
        <a:srgbClr val="777677"/>
      </a:accent3>
      <a:accent4>
        <a:srgbClr val="006D5D"/>
      </a:accent4>
      <a:accent5>
        <a:srgbClr val="00B4A0"/>
      </a:accent5>
      <a:accent6>
        <a:srgbClr val="7CC7FF"/>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t"/>
      <a:lstStyle>
        <a:defPPr marL="0" marR="0" indent="0" algn="l" defTabSz="685800" rtl="0" eaLnBrk="1" fontAlgn="auto" latinLnBrk="0" hangingPunct="1">
          <a:lnSpc>
            <a:spcPct val="100000"/>
          </a:lnSpc>
          <a:spcBef>
            <a:spcPts val="0"/>
          </a:spcBef>
          <a:spcAft>
            <a:spcPts val="0"/>
          </a:spcAft>
          <a:buClrTx/>
          <a:buSzTx/>
          <a:buFontTx/>
          <a:buNone/>
          <a:tabLst/>
          <a:defRPr kumimoji="0" sz="1000" b="0" i="0" u="none" strike="noStrike" kern="1200" cap="none" spc="0" normalizeH="0" baseline="0" noProof="0" dirty="0">
            <a:ln>
              <a:noFill/>
            </a:ln>
            <a:solidFill>
              <a:prstClr val="white"/>
            </a:solidFill>
            <a:effectLst/>
            <a:uLnTx/>
            <a:uFillTx/>
            <a:latin typeface="Arial"/>
            <a:ea typeface="+mn-ea"/>
            <a:cs typeface="+mn-cs"/>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6"/>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74943</TotalTime>
  <Words>1457</Words>
  <Application>Microsoft Macintosh PowerPoint</Application>
  <PresentationFormat>On-screen Show (16:9)</PresentationFormat>
  <Paragraphs>569</Paragraphs>
  <Slides>18</Slides>
  <Notes>7</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18</vt:i4>
      </vt:variant>
    </vt:vector>
  </HeadingPairs>
  <TitlesOfParts>
    <vt:vector size="26" baseType="lpstr">
      <vt:lpstr>Arial</vt:lpstr>
      <vt:lpstr>Calibri</vt:lpstr>
      <vt:lpstr>Helvetica Neue Light</vt:lpstr>
      <vt:lpstr>Helvetica Neue Thin</vt:lpstr>
      <vt:lpstr>IBM Plex Sans</vt:lpstr>
      <vt:lpstr>Menlo</vt:lpstr>
      <vt:lpstr>1_dk_blu_background_2017</vt:lpstr>
      <vt:lpstr>Office Theme</vt:lpstr>
      <vt:lpstr>Strimzi</vt:lpstr>
      <vt:lpstr>Kafka Connect</vt:lpstr>
      <vt:lpstr>Mirror Maker 2.0</vt:lpstr>
      <vt:lpstr>Mirror Maker 2</vt:lpstr>
      <vt:lpstr>MM2 - Data Replication Active - Passive</vt:lpstr>
      <vt:lpstr>MM2 - Data Replication Active - Passive</vt:lpstr>
      <vt:lpstr>Data Replication Active - Active</vt:lpstr>
      <vt:lpstr>Mirror Maker 2</vt:lpstr>
      <vt:lpstr>Data Replication Environment - 2</vt:lpstr>
      <vt:lpstr>Data Replication Environment - 3</vt:lpstr>
      <vt:lpstr>Performance Test</vt:lpstr>
      <vt:lpstr>Offset mapping</vt:lpstr>
      <vt:lpstr>Failover</vt:lpstr>
      <vt:lpstr>Duplicate</vt:lpstr>
      <vt:lpstr>Duplicate</vt:lpstr>
      <vt:lpstr>k8s resources</vt:lpstr>
      <vt:lpstr>Performance Testing</vt:lpstr>
      <vt:lpstr>Mirror maker monitoring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530</cp:revision>
  <cp:lastPrinted>2019-10-02T13:04:38Z</cp:lastPrinted>
  <dcterms:created xsi:type="dcterms:W3CDTF">2019-01-17T23:14:09Z</dcterms:created>
  <dcterms:modified xsi:type="dcterms:W3CDTF">2020-04-16T21:49:43Z</dcterms:modified>
</cp:coreProperties>
</file>