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/>
    <p:restoredTop sz="94619"/>
  </p:normalViewPr>
  <p:slideViewPr>
    <p:cSldViewPr snapToGrid="0" snapToObjects="1">
      <p:cViewPr varScale="1">
        <p:scale>
          <a:sx n="148" d="100"/>
          <a:sy n="148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FFA87-5029-2146-BDBF-C04B3365B75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32058-F6BD-F548-A68B-52371DB9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32058-F6BD-F548-A68B-52371DB982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32058-F6BD-F548-A68B-52371DB98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5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32058-F6BD-F548-A68B-52371DB98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32058-F6BD-F548-A68B-52371DB98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32058-F6BD-F548-A68B-52371DB98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9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32058-F6BD-F548-A68B-52371DB98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32058-F6BD-F548-A68B-52371DB98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7CA9-9946-7D41-A658-B5AF8405F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B87C2-F807-0E4D-9DE9-8FB606C8E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9FF6-9348-734E-92E5-7F63EE9B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B1B8-9989-6341-B303-16FFB4C7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2AB3-892D-774B-BA0B-4E631860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25C3-FA84-1D46-AD40-102319A8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FA12D-677F-5A4A-BAA4-3253ECFAC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07F60-684A-5648-AA77-29A39F26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FF39-CB90-6645-BB99-C34CCBEC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2CE4-6A1C-034F-838B-E74A225A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EAEEB-EBBD-EA4B-9BF6-D2B0993FE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2BEBE-99E0-7F4B-8A46-92D8C925A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A368-231C-694B-BC98-2E0F505B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76B15-6AC4-FE4F-A5C1-142CDED1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A613-8CE0-BD41-B312-9EC62795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9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2546-66EA-4542-AACD-41EAB59D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26A3-67A6-7346-B836-D0C760DB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CFBC-C4F6-D847-8BC2-D4CFA9C6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4BE6A-D861-0440-9989-35B92F7D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9B6FE-BA9C-0D45-9871-2AB0BDBC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A263-A6C7-F446-8420-B96FE31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2B20-75B2-8547-A85A-E31EC94A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E629-631C-F640-82B6-D4178991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914C-7D33-9D4B-B930-F437F47A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446D-00C9-2B4B-B295-20A9A84C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2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D7AE-3C73-4B4B-8DB9-145BC4CD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06DF-DF9D-2B41-8C35-80CB1E215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96F56-DF96-004F-8116-B8EA0307E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F437-6904-704A-8065-B659EC69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D91E2-3043-074A-AB7A-B9EEC39E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8C6C-AD90-364D-9127-811CCB5B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714C-15EE-5345-841D-FDEB390A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35E8-C7FE-EA42-94CF-3A91F1B8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F7930-3B14-D242-A704-90A7D9A5E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B72D8-65B5-C441-8BBE-938B78BFA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AD48F-630E-1748-8F22-71B361F5B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30B00-079A-4844-AD05-8E3DF83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48751-6FEE-A24B-A055-FED0F722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98209-35A2-164D-9F99-CB36EC6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4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16E1-CF93-B740-873D-E348CDBB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DFB22-9870-364B-859D-15332B6D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7A4A8-AFA1-9D47-B51C-3896CDEA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BE1E8-2DB4-1943-BB7D-1289AD51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80AF4-C64B-B546-A668-ED6FFCFD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EA498-F20C-8542-8EF0-E91BF5D4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3234C-2DB8-7644-910D-2589EFC8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EB-37A2-E14C-8821-111C89F0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7269-412E-C342-9F45-24B13576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AC17-55F2-914C-9EC5-73B10C15B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EFFCD-0879-B143-AAF9-38600063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D480-CDA1-A840-A668-CCEB5F50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B1EF8-537C-BE46-ABFD-26EE0279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A250-7841-A342-BB13-1B695C85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54E00-E0AC-2C4E-A1A0-892F64738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002E9-ACAE-B24F-B6FA-E75A60DD8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60856-37E2-7D4D-A942-97E2454F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022AC-B730-554B-A2A5-249CF9B3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C1023-F7FF-F846-84AD-BA1FB1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E01D8-DA8C-5646-AB04-43C530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2C0D-01E3-E44E-B957-50C40CB1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5C4C5-489E-B241-BA62-524DB1D28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438C-5A2F-2A4B-B221-A23EA69BC237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A51B-F0E9-1746-AD7C-EB6FB26A9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D8F5C-27BF-AA4B-A04A-4821AD3F7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ABA3-F82C-B744-AC67-FE5B5394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6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D111405E-CB62-2C40-B894-9789C516C1D6}"/>
              </a:ext>
            </a:extLst>
          </p:cNvPr>
          <p:cNvGrpSpPr/>
          <p:nvPr/>
        </p:nvGrpSpPr>
        <p:grpSpPr>
          <a:xfrm>
            <a:off x="2336463" y="2318068"/>
            <a:ext cx="3211007" cy="2221864"/>
            <a:chOff x="641548" y="2144979"/>
            <a:chExt cx="3211007" cy="22218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C01EA9-EF10-6F4C-BDBF-2B2D8049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2" y="3536950"/>
              <a:ext cx="341585" cy="642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58C5F3-65B2-874D-8F33-277AE039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804" y="2193059"/>
              <a:ext cx="752023" cy="6425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5BC261-98EE-494A-8BA0-743F5451C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750" y="3536950"/>
              <a:ext cx="341585" cy="6425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F34B7F-BA6F-D74F-B457-064D5322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0532" y="2193059"/>
              <a:ext cx="752023" cy="64250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80774B-E7D8-044D-9DDD-622384B4D8C9}"/>
                </a:ext>
              </a:extLst>
            </p:cNvPr>
            <p:cNvSpPr txBox="1"/>
            <p:nvPr/>
          </p:nvSpPr>
          <p:spPr>
            <a:xfrm>
              <a:off x="2702731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5A7EDF-7114-6B4A-9AF9-EB6AEE0806C8}"/>
                </a:ext>
              </a:extLst>
            </p:cNvPr>
            <p:cNvSpPr txBox="1"/>
            <p:nvPr/>
          </p:nvSpPr>
          <p:spPr>
            <a:xfrm>
              <a:off x="775319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CE963-1CC4-7D45-9A75-9571F34A7F60}"/>
                </a:ext>
              </a:extLst>
            </p:cNvPr>
            <p:cNvSpPr txBox="1"/>
            <p:nvPr/>
          </p:nvSpPr>
          <p:spPr>
            <a:xfrm>
              <a:off x="2604276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E7144-C4C5-AD41-B5B8-EAB7AE9430F2}"/>
                </a:ext>
              </a:extLst>
            </p:cNvPr>
            <p:cNvSpPr txBox="1"/>
            <p:nvPr/>
          </p:nvSpPr>
          <p:spPr>
            <a:xfrm>
              <a:off x="641548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BD876B8-B5D1-2B4C-9BBA-B36527D89E9E}"/>
              </a:ext>
            </a:extLst>
          </p:cNvPr>
          <p:cNvGrpSpPr/>
          <p:nvPr/>
        </p:nvGrpSpPr>
        <p:grpSpPr>
          <a:xfrm>
            <a:off x="7798077" y="2498798"/>
            <a:ext cx="3105506" cy="1802338"/>
            <a:chOff x="5268478" y="2683366"/>
            <a:chExt cx="3105506" cy="18023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FC952F-BFFA-0742-8493-77E69A66E213}"/>
                </a:ext>
              </a:extLst>
            </p:cNvPr>
            <p:cNvSpPr/>
            <p:nvPr/>
          </p:nvSpPr>
          <p:spPr>
            <a:xfrm>
              <a:off x="5268478" y="2683367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E9FE7C-431F-A04F-9268-AD7617D7AB18}"/>
                </a:ext>
              </a:extLst>
            </p:cNvPr>
            <p:cNvSpPr/>
            <p:nvPr/>
          </p:nvSpPr>
          <p:spPr>
            <a:xfrm>
              <a:off x="6424416" y="2683366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E6A449-3BFF-F24C-B6A8-82C54CE0887E}"/>
                </a:ext>
              </a:extLst>
            </p:cNvPr>
            <p:cNvSpPr/>
            <p:nvPr/>
          </p:nvSpPr>
          <p:spPr>
            <a:xfrm>
              <a:off x="6424416" y="3692074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258A5D-0A33-884E-B97B-68B63853E49C}"/>
                </a:ext>
              </a:extLst>
            </p:cNvPr>
            <p:cNvSpPr/>
            <p:nvPr/>
          </p:nvSpPr>
          <p:spPr>
            <a:xfrm>
              <a:off x="7580354" y="3216753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9793DA9B-BE45-3241-9EFB-952456107D96}"/>
              </a:ext>
            </a:extLst>
          </p:cNvPr>
          <p:cNvSpPr/>
          <p:nvPr/>
        </p:nvSpPr>
        <p:spPr>
          <a:xfrm>
            <a:off x="8954015" y="1490090"/>
            <a:ext cx="793630" cy="793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A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SR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F3D383-276A-3849-BE80-F895FF6FAFE7}"/>
              </a:ext>
            </a:extLst>
          </p:cNvPr>
          <p:cNvSpPr/>
          <p:nvPr/>
        </p:nvSpPr>
        <p:spPr>
          <a:xfrm>
            <a:off x="10109953" y="1921253"/>
            <a:ext cx="793630" cy="7936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A</a:t>
            </a:r>
            <a:r>
              <a:rPr lang="en-US" sz="1200" baseline="30000" dirty="0">
                <a:solidFill>
                  <a:schemeClr val="tx1"/>
                </a:solidFill>
                <a:latin typeface="Helvetica" pitchFamily="2" charset="0"/>
              </a:rPr>
              <a:t>SR</a:t>
            </a:r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7D3B1-4DE3-8748-A035-D62C8F05B7FF}"/>
              </a:ext>
            </a:extLst>
          </p:cNvPr>
          <p:cNvSpPr txBox="1"/>
          <p:nvPr/>
        </p:nvSpPr>
        <p:spPr>
          <a:xfrm>
            <a:off x="3425890" y="650202"/>
            <a:ext cx="15055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Deployment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7F5C8-770E-CC4C-A336-4E4C37518CD9}"/>
              </a:ext>
            </a:extLst>
          </p:cNvPr>
          <p:cNvSpPr txBox="1"/>
          <p:nvPr/>
        </p:nvSpPr>
        <p:spPr>
          <a:xfrm>
            <a:off x="8591707" y="650202"/>
            <a:ext cx="1864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Representation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934E6F-8527-0441-84CB-CEA96696DF34}"/>
              </a:ext>
            </a:extLst>
          </p:cNvPr>
          <p:cNvCxnSpPr/>
          <p:nvPr/>
        </p:nvCxnSpPr>
        <p:spPr>
          <a:xfrm>
            <a:off x="7513611" y="431321"/>
            <a:ext cx="0" cy="464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3011C4B-4850-1B4E-82B7-29FEE66C1C61}"/>
              </a:ext>
            </a:extLst>
          </p:cNvPr>
          <p:cNvSpPr/>
          <p:nvPr/>
        </p:nvSpPr>
        <p:spPr>
          <a:xfrm>
            <a:off x="2837171" y="5367910"/>
            <a:ext cx="761302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𝜆 is the attempt rate: 𝜆 = </a:t>
            </a:r>
            <a:r>
              <a:rPr lang="en-US" sz="2800" i="1" dirty="0">
                <a:latin typeface="Helvetica" pitchFamily="2" charset="0"/>
                <a:ea typeface="Times" charset="0"/>
                <a:cs typeface="Times" charset="0"/>
              </a:rPr>
              <a:t>E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[B]</a:t>
            </a:r>
            <a:r>
              <a:rPr lang="en-US" sz="2800" baseline="30000" dirty="0">
                <a:latin typeface="Helvetica" pitchFamily="2" charset="0"/>
                <a:ea typeface="Times" charset="0"/>
                <a:cs typeface="Times" charset="0"/>
              </a:rPr>
              <a:t>-1 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= (CW </a:t>
            </a:r>
            <a:r>
              <a:rPr lang="mr-IN" sz="2800" dirty="0">
                <a:latin typeface="Helvetica" pitchFamily="2" charset="0"/>
                <a:ea typeface="Times" charset="0"/>
                <a:cs typeface="Times" charset="0"/>
              </a:rPr>
              <a:t>–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 1) / 2</a:t>
            </a:r>
            <a:endParaRPr lang="en-US" sz="2800" baseline="30000" dirty="0">
              <a:latin typeface="Helvetica" pitchFamily="2" charset="0"/>
              <a:ea typeface="Times" charset="0"/>
              <a:cs typeface="Times" charset="0"/>
            </a:endParaRPr>
          </a:p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𝜇 is the transmission rate: 𝜇 = 1/T = R/L</a:t>
            </a:r>
          </a:p>
        </p:txBody>
      </p:sp>
    </p:spTree>
    <p:extLst>
      <p:ext uri="{BB962C8B-B14F-4D97-AF65-F5344CB8AC3E}">
        <p14:creationId xmlns:p14="http://schemas.microsoft.com/office/powerpoint/2010/main" val="178947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BD876B8-B5D1-2B4C-9BBA-B36527D89E9E}"/>
              </a:ext>
            </a:extLst>
          </p:cNvPr>
          <p:cNvGrpSpPr/>
          <p:nvPr/>
        </p:nvGrpSpPr>
        <p:grpSpPr>
          <a:xfrm>
            <a:off x="7798077" y="2498798"/>
            <a:ext cx="3105506" cy="1802338"/>
            <a:chOff x="5268478" y="2683366"/>
            <a:chExt cx="3105506" cy="18023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FC952F-BFFA-0742-8493-77E69A66E213}"/>
                </a:ext>
              </a:extLst>
            </p:cNvPr>
            <p:cNvSpPr/>
            <p:nvPr/>
          </p:nvSpPr>
          <p:spPr>
            <a:xfrm>
              <a:off x="5268478" y="2683367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E9FE7C-431F-A04F-9268-AD7617D7AB18}"/>
                </a:ext>
              </a:extLst>
            </p:cNvPr>
            <p:cNvSpPr/>
            <p:nvPr/>
          </p:nvSpPr>
          <p:spPr>
            <a:xfrm>
              <a:off x="6424416" y="2683366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E6A449-3BFF-F24C-B6A8-82C54CE0887E}"/>
                </a:ext>
              </a:extLst>
            </p:cNvPr>
            <p:cNvSpPr/>
            <p:nvPr/>
          </p:nvSpPr>
          <p:spPr>
            <a:xfrm>
              <a:off x="6424416" y="3692074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258A5D-0A33-884E-B97B-68B63853E49C}"/>
                </a:ext>
              </a:extLst>
            </p:cNvPr>
            <p:cNvSpPr/>
            <p:nvPr/>
          </p:nvSpPr>
          <p:spPr>
            <a:xfrm>
              <a:off x="7580354" y="3216753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9793DA9B-BE45-3241-9EFB-952456107D96}"/>
              </a:ext>
            </a:extLst>
          </p:cNvPr>
          <p:cNvSpPr/>
          <p:nvPr/>
        </p:nvSpPr>
        <p:spPr>
          <a:xfrm>
            <a:off x="8954015" y="1490090"/>
            <a:ext cx="793630" cy="793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A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SR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F3D383-276A-3849-BE80-F895FF6FAFE7}"/>
              </a:ext>
            </a:extLst>
          </p:cNvPr>
          <p:cNvSpPr/>
          <p:nvPr/>
        </p:nvSpPr>
        <p:spPr>
          <a:xfrm>
            <a:off x="10109953" y="1921253"/>
            <a:ext cx="793630" cy="7936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A</a:t>
            </a:r>
            <a:r>
              <a:rPr lang="en-US" sz="1200" baseline="30000" dirty="0">
                <a:solidFill>
                  <a:schemeClr val="tx1"/>
                </a:solidFill>
                <a:latin typeface="Helvetica" pitchFamily="2" charset="0"/>
              </a:rPr>
              <a:t>SR</a:t>
            </a:r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1C6994-D1C8-EE4B-A87F-37C470F88741}"/>
              </a:ext>
            </a:extLst>
          </p:cNvPr>
          <p:cNvGrpSpPr/>
          <p:nvPr/>
        </p:nvGrpSpPr>
        <p:grpSpPr>
          <a:xfrm>
            <a:off x="920843" y="450126"/>
            <a:ext cx="4629504" cy="4505325"/>
            <a:chOff x="-776949" y="277462"/>
            <a:chExt cx="4629504" cy="450532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D9C394A-A3FA-7942-BA47-2F2A8E6749B2}"/>
                </a:ext>
              </a:extLst>
            </p:cNvPr>
            <p:cNvSpPr/>
            <p:nvPr/>
          </p:nvSpPr>
          <p:spPr>
            <a:xfrm>
              <a:off x="-776949" y="277462"/>
              <a:ext cx="4581525" cy="45053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8921421-DBAE-BF4D-9D12-0F2774747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2" y="3536950"/>
              <a:ext cx="341585" cy="64250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AAD761D-EFE2-694D-A28C-BA4A2D6AB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804" y="2193059"/>
              <a:ext cx="752023" cy="64250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EC1A05E-775C-2940-A80F-3C7AF4541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750" y="3536950"/>
              <a:ext cx="341585" cy="64250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876B337-34DD-8544-874B-56F84FF4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0532" y="2193059"/>
              <a:ext cx="752023" cy="64250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E8D895-568B-7541-9F92-C1574EC7F90C}"/>
                </a:ext>
              </a:extLst>
            </p:cNvPr>
            <p:cNvSpPr txBox="1"/>
            <p:nvPr/>
          </p:nvSpPr>
          <p:spPr>
            <a:xfrm>
              <a:off x="2702731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2F1AD2-E198-344D-83B2-09B4A24BA810}"/>
                </a:ext>
              </a:extLst>
            </p:cNvPr>
            <p:cNvSpPr txBox="1"/>
            <p:nvPr/>
          </p:nvSpPr>
          <p:spPr>
            <a:xfrm>
              <a:off x="775319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E21CBC-66C6-7D48-A054-258F43ABFE26}"/>
                </a:ext>
              </a:extLst>
            </p:cNvPr>
            <p:cNvSpPr txBox="1"/>
            <p:nvPr/>
          </p:nvSpPr>
          <p:spPr>
            <a:xfrm>
              <a:off x="2604276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61237B-1A94-6F4A-9E65-C8E7F41EACEE}"/>
                </a:ext>
              </a:extLst>
            </p:cNvPr>
            <p:cNvSpPr txBox="1"/>
            <p:nvPr/>
          </p:nvSpPr>
          <p:spPr>
            <a:xfrm>
              <a:off x="641548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01178F1-E666-6148-9661-5DDDFCF8EB53}"/>
                </a:ext>
              </a:extLst>
            </p:cNvPr>
            <p:cNvCxnSpPr>
              <a:stCxn id="37" idx="2"/>
            </p:cNvCxnSpPr>
            <p:nvPr/>
          </p:nvCxnSpPr>
          <p:spPr>
            <a:xfrm flipH="1">
              <a:off x="1513814" y="2835564"/>
              <a:ext cx="2" cy="70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1F5626-256F-574E-A58B-A22BFA97DC78}"/>
                </a:ext>
              </a:extLst>
            </p:cNvPr>
            <p:cNvSpPr txBox="1"/>
            <p:nvPr/>
          </p:nvSpPr>
          <p:spPr>
            <a:xfrm>
              <a:off x="602230" y="3021218"/>
              <a:ext cx="82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Helvetica" pitchFamily="2" charset="0"/>
                </a:rPr>
                <a:t>DL TX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2DAE402-FE69-F84F-BCAE-0D68E0608197}"/>
                </a:ext>
              </a:extLst>
            </p:cNvPr>
            <p:cNvCxnSpPr>
              <a:cxnSpLocks/>
            </p:cNvCxnSpPr>
            <p:nvPr/>
          </p:nvCxnSpPr>
          <p:spPr>
            <a:xfrm>
              <a:off x="1991512" y="2647950"/>
              <a:ext cx="105804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A5C8BF-7937-1744-8981-2E1179248B8A}"/>
                </a:ext>
              </a:extLst>
            </p:cNvPr>
            <p:cNvSpPr txBox="1"/>
            <p:nvPr/>
          </p:nvSpPr>
          <p:spPr>
            <a:xfrm>
              <a:off x="1787294" y="268316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Helvetica" pitchFamily="2" charset="0"/>
                </a:rPr>
                <a:t>Interference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3F8C9E10-97FB-094F-BD56-8EE85290EF62}"/>
              </a:ext>
            </a:extLst>
          </p:cNvPr>
          <p:cNvSpPr/>
          <p:nvPr/>
        </p:nvSpPr>
        <p:spPr>
          <a:xfrm>
            <a:off x="8591707" y="2495867"/>
            <a:ext cx="394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𝜆</a:t>
            </a:r>
            <a:r>
              <a:rPr lang="en-US" baseline="-25000" dirty="0"/>
              <a:t>A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BB14324B-1A95-5D4C-8DEF-CEFA25C425FF}"/>
              </a:ext>
            </a:extLst>
          </p:cNvPr>
          <p:cNvCxnSpPr>
            <a:cxnSpLocks/>
            <a:stCxn id="13" idx="2"/>
            <a:endCxn id="2" idx="6"/>
          </p:cNvCxnSpPr>
          <p:nvPr/>
        </p:nvCxnSpPr>
        <p:spPr>
          <a:xfrm rot="10800000" flipV="1">
            <a:off x="8591707" y="2895612"/>
            <a:ext cx="362308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AE5A57-2032-B84E-A931-1D31D986DD2D}"/>
              </a:ext>
            </a:extLst>
          </p:cNvPr>
          <p:cNvSpPr txBox="1"/>
          <p:nvPr/>
        </p:nvSpPr>
        <p:spPr>
          <a:xfrm>
            <a:off x="3425890" y="650202"/>
            <a:ext cx="15055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Deployment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46177-1F5F-444A-AE37-EFDBA0FDEA41}"/>
              </a:ext>
            </a:extLst>
          </p:cNvPr>
          <p:cNvSpPr txBox="1"/>
          <p:nvPr/>
        </p:nvSpPr>
        <p:spPr>
          <a:xfrm>
            <a:off x="8591707" y="650202"/>
            <a:ext cx="1864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Representation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3D6502-F9FE-6441-B180-5AB84955EB8E}"/>
              </a:ext>
            </a:extLst>
          </p:cNvPr>
          <p:cNvCxnSpPr/>
          <p:nvPr/>
        </p:nvCxnSpPr>
        <p:spPr>
          <a:xfrm>
            <a:off x="7513611" y="439947"/>
            <a:ext cx="0" cy="464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167DF53-EC40-9341-86A8-34EAC79DE458}"/>
              </a:ext>
            </a:extLst>
          </p:cNvPr>
          <p:cNvSpPr/>
          <p:nvPr/>
        </p:nvSpPr>
        <p:spPr>
          <a:xfrm>
            <a:off x="2837171" y="5367910"/>
            <a:ext cx="761302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𝜆 is the attempt rate: 𝜆 = </a:t>
            </a:r>
            <a:r>
              <a:rPr lang="en-US" sz="2800" i="1" dirty="0">
                <a:latin typeface="Helvetica" pitchFamily="2" charset="0"/>
                <a:ea typeface="Times" charset="0"/>
                <a:cs typeface="Times" charset="0"/>
              </a:rPr>
              <a:t>E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[B]</a:t>
            </a:r>
            <a:r>
              <a:rPr lang="en-US" sz="2800" baseline="30000" dirty="0">
                <a:latin typeface="Helvetica" pitchFamily="2" charset="0"/>
                <a:ea typeface="Times" charset="0"/>
                <a:cs typeface="Times" charset="0"/>
              </a:rPr>
              <a:t>-1 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= (CW </a:t>
            </a:r>
            <a:r>
              <a:rPr lang="mr-IN" sz="2800" dirty="0">
                <a:latin typeface="Helvetica" pitchFamily="2" charset="0"/>
                <a:ea typeface="Times" charset="0"/>
                <a:cs typeface="Times" charset="0"/>
              </a:rPr>
              <a:t>–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 1) / 2</a:t>
            </a:r>
            <a:endParaRPr lang="en-US" sz="2800" baseline="30000" dirty="0">
              <a:latin typeface="Helvetica" pitchFamily="2" charset="0"/>
              <a:ea typeface="Times" charset="0"/>
              <a:cs typeface="Times" charset="0"/>
            </a:endParaRPr>
          </a:p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𝜇 is the transmission rate: 𝜇 = 1/T = R/L</a:t>
            </a:r>
          </a:p>
        </p:txBody>
      </p:sp>
    </p:spTree>
    <p:extLst>
      <p:ext uri="{BB962C8B-B14F-4D97-AF65-F5344CB8AC3E}">
        <p14:creationId xmlns:p14="http://schemas.microsoft.com/office/powerpoint/2010/main" val="323490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BD876B8-B5D1-2B4C-9BBA-B36527D89E9E}"/>
              </a:ext>
            </a:extLst>
          </p:cNvPr>
          <p:cNvGrpSpPr/>
          <p:nvPr/>
        </p:nvGrpSpPr>
        <p:grpSpPr>
          <a:xfrm>
            <a:off x="7798075" y="2498798"/>
            <a:ext cx="3105506" cy="1802338"/>
            <a:chOff x="5268478" y="2683366"/>
            <a:chExt cx="3105506" cy="18023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FC952F-BFFA-0742-8493-77E69A66E213}"/>
                </a:ext>
              </a:extLst>
            </p:cNvPr>
            <p:cNvSpPr/>
            <p:nvPr/>
          </p:nvSpPr>
          <p:spPr>
            <a:xfrm>
              <a:off x="5268478" y="2683367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E9FE7C-431F-A04F-9268-AD7617D7AB18}"/>
                </a:ext>
              </a:extLst>
            </p:cNvPr>
            <p:cNvSpPr/>
            <p:nvPr/>
          </p:nvSpPr>
          <p:spPr>
            <a:xfrm>
              <a:off x="6424416" y="2683366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E6A449-3BFF-F24C-B6A8-82C54CE0887E}"/>
                </a:ext>
              </a:extLst>
            </p:cNvPr>
            <p:cNvSpPr/>
            <p:nvPr/>
          </p:nvSpPr>
          <p:spPr>
            <a:xfrm>
              <a:off x="6424416" y="3692074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258A5D-0A33-884E-B97B-68B63853E49C}"/>
                </a:ext>
              </a:extLst>
            </p:cNvPr>
            <p:cNvSpPr/>
            <p:nvPr/>
          </p:nvSpPr>
          <p:spPr>
            <a:xfrm>
              <a:off x="7580354" y="3216753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9793DA9B-BE45-3241-9EFB-952456107D96}"/>
              </a:ext>
            </a:extLst>
          </p:cNvPr>
          <p:cNvSpPr/>
          <p:nvPr/>
        </p:nvSpPr>
        <p:spPr>
          <a:xfrm>
            <a:off x="8954013" y="1490090"/>
            <a:ext cx="793630" cy="793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A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SR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F3D383-276A-3849-BE80-F895FF6FAFE7}"/>
              </a:ext>
            </a:extLst>
          </p:cNvPr>
          <p:cNvSpPr/>
          <p:nvPr/>
        </p:nvSpPr>
        <p:spPr>
          <a:xfrm>
            <a:off x="10109951" y="1921253"/>
            <a:ext cx="793630" cy="7936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A</a:t>
            </a:r>
            <a:r>
              <a:rPr lang="en-US" sz="1200" baseline="30000" dirty="0">
                <a:solidFill>
                  <a:schemeClr val="tx1"/>
                </a:solidFill>
                <a:latin typeface="Helvetica" pitchFamily="2" charset="0"/>
              </a:rPr>
              <a:t>SR</a:t>
            </a:r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BB14324B-1A95-5D4C-8DEF-CEFA25C425FF}"/>
              </a:ext>
            </a:extLst>
          </p:cNvPr>
          <p:cNvCxnSpPr>
            <a:cxnSpLocks/>
            <a:stCxn id="13" idx="2"/>
            <a:endCxn id="2" idx="6"/>
          </p:cNvCxnSpPr>
          <p:nvPr/>
        </p:nvCxnSpPr>
        <p:spPr>
          <a:xfrm rot="10800000" flipV="1">
            <a:off x="8591705" y="2895612"/>
            <a:ext cx="362308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17F33C2-9F78-3E42-BE0F-A83254E951BD}"/>
              </a:ext>
            </a:extLst>
          </p:cNvPr>
          <p:cNvSpPr txBox="1"/>
          <p:nvPr/>
        </p:nvSpPr>
        <p:spPr>
          <a:xfrm>
            <a:off x="8572323" y="283429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𝜇</a:t>
            </a:r>
            <a:r>
              <a:rPr lang="en-US" baseline="-25000" dirty="0"/>
              <a:t>A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65CE8C1-C8E0-AA49-891E-B3A345C34778}"/>
              </a:ext>
            </a:extLst>
          </p:cNvPr>
          <p:cNvGrpSpPr/>
          <p:nvPr/>
        </p:nvGrpSpPr>
        <p:grpSpPr>
          <a:xfrm>
            <a:off x="2336463" y="2318068"/>
            <a:ext cx="3211007" cy="2221864"/>
            <a:chOff x="641548" y="2144979"/>
            <a:chExt cx="3211007" cy="222186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054DAC4-028D-0A45-ADBB-28F42CBF9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2" y="3536950"/>
              <a:ext cx="341585" cy="64250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063D81C-B8DD-DC4A-86B1-BC7138673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804" y="2193059"/>
              <a:ext cx="752023" cy="64250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9EDEC21-0465-2442-B666-B018A312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750" y="3536950"/>
              <a:ext cx="341585" cy="64250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4FCE771-A1B2-3343-93C1-0F4B3D8E5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0532" y="2193059"/>
              <a:ext cx="752023" cy="64250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027BCCB-8965-874C-8327-7D84306C9270}"/>
                </a:ext>
              </a:extLst>
            </p:cNvPr>
            <p:cNvSpPr txBox="1"/>
            <p:nvPr/>
          </p:nvSpPr>
          <p:spPr>
            <a:xfrm>
              <a:off x="2702731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69021C8-B2B1-6A43-BAE4-95323DDF85D7}"/>
                </a:ext>
              </a:extLst>
            </p:cNvPr>
            <p:cNvSpPr txBox="1"/>
            <p:nvPr/>
          </p:nvSpPr>
          <p:spPr>
            <a:xfrm>
              <a:off x="775319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9A19615-6D85-7545-AD93-6674BC193A33}"/>
                </a:ext>
              </a:extLst>
            </p:cNvPr>
            <p:cNvSpPr txBox="1"/>
            <p:nvPr/>
          </p:nvSpPr>
          <p:spPr>
            <a:xfrm>
              <a:off x="2604276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154378-CC1C-E64B-88F9-815C6094AB8C}"/>
                </a:ext>
              </a:extLst>
            </p:cNvPr>
            <p:cNvSpPr txBox="1"/>
            <p:nvPr/>
          </p:nvSpPr>
          <p:spPr>
            <a:xfrm>
              <a:off x="641548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DFA8374-0EDF-9D49-A57D-8B53B9C5B184}"/>
              </a:ext>
            </a:extLst>
          </p:cNvPr>
          <p:cNvSpPr txBox="1"/>
          <p:nvPr/>
        </p:nvSpPr>
        <p:spPr>
          <a:xfrm>
            <a:off x="3425890" y="650202"/>
            <a:ext cx="15055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Deployment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012A5-1870-5845-A31B-A1BE86F5572D}"/>
              </a:ext>
            </a:extLst>
          </p:cNvPr>
          <p:cNvSpPr txBox="1"/>
          <p:nvPr/>
        </p:nvSpPr>
        <p:spPr>
          <a:xfrm>
            <a:off x="8591705" y="650202"/>
            <a:ext cx="1864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Representation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2CEAA0-82E8-334D-8CA3-481151A4FEE6}"/>
              </a:ext>
            </a:extLst>
          </p:cNvPr>
          <p:cNvCxnSpPr/>
          <p:nvPr/>
        </p:nvCxnSpPr>
        <p:spPr>
          <a:xfrm>
            <a:off x="7513609" y="439947"/>
            <a:ext cx="0" cy="464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7052808-6A4D-4C4B-972D-8E9E0A8A9B67}"/>
              </a:ext>
            </a:extLst>
          </p:cNvPr>
          <p:cNvSpPr/>
          <p:nvPr/>
        </p:nvSpPr>
        <p:spPr>
          <a:xfrm>
            <a:off x="2837171" y="5367910"/>
            <a:ext cx="761302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𝜆 is the attempt rate: 𝜆 = </a:t>
            </a:r>
            <a:r>
              <a:rPr lang="en-US" sz="2800" i="1" dirty="0">
                <a:latin typeface="Helvetica" pitchFamily="2" charset="0"/>
                <a:ea typeface="Times" charset="0"/>
                <a:cs typeface="Times" charset="0"/>
              </a:rPr>
              <a:t>E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[B]</a:t>
            </a:r>
            <a:r>
              <a:rPr lang="en-US" sz="2800" baseline="30000" dirty="0">
                <a:latin typeface="Helvetica" pitchFamily="2" charset="0"/>
                <a:ea typeface="Times" charset="0"/>
                <a:cs typeface="Times" charset="0"/>
              </a:rPr>
              <a:t>-1 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= (CW </a:t>
            </a:r>
            <a:r>
              <a:rPr lang="mr-IN" sz="2800" dirty="0">
                <a:latin typeface="Helvetica" pitchFamily="2" charset="0"/>
                <a:ea typeface="Times" charset="0"/>
                <a:cs typeface="Times" charset="0"/>
              </a:rPr>
              <a:t>–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 1) / 2</a:t>
            </a:r>
            <a:endParaRPr lang="en-US" sz="2800" baseline="30000" dirty="0">
              <a:latin typeface="Helvetica" pitchFamily="2" charset="0"/>
              <a:ea typeface="Times" charset="0"/>
              <a:cs typeface="Times" charset="0"/>
            </a:endParaRPr>
          </a:p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𝜇 is the transmission rate: 𝜇 = 1/T = R/L</a:t>
            </a:r>
          </a:p>
        </p:txBody>
      </p:sp>
    </p:spTree>
    <p:extLst>
      <p:ext uri="{BB962C8B-B14F-4D97-AF65-F5344CB8AC3E}">
        <p14:creationId xmlns:p14="http://schemas.microsoft.com/office/powerpoint/2010/main" val="117567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BD876B8-B5D1-2B4C-9BBA-B36527D89E9E}"/>
              </a:ext>
            </a:extLst>
          </p:cNvPr>
          <p:cNvGrpSpPr/>
          <p:nvPr/>
        </p:nvGrpSpPr>
        <p:grpSpPr>
          <a:xfrm>
            <a:off x="7800241" y="2498798"/>
            <a:ext cx="3105506" cy="1802338"/>
            <a:chOff x="5268478" y="2683366"/>
            <a:chExt cx="3105506" cy="18023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FC952F-BFFA-0742-8493-77E69A66E213}"/>
                </a:ext>
              </a:extLst>
            </p:cNvPr>
            <p:cNvSpPr/>
            <p:nvPr/>
          </p:nvSpPr>
          <p:spPr>
            <a:xfrm>
              <a:off x="5268478" y="2683367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E9FE7C-431F-A04F-9268-AD7617D7AB18}"/>
                </a:ext>
              </a:extLst>
            </p:cNvPr>
            <p:cNvSpPr/>
            <p:nvPr/>
          </p:nvSpPr>
          <p:spPr>
            <a:xfrm>
              <a:off x="6424416" y="2683366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E6A449-3BFF-F24C-B6A8-82C54CE0887E}"/>
                </a:ext>
              </a:extLst>
            </p:cNvPr>
            <p:cNvSpPr/>
            <p:nvPr/>
          </p:nvSpPr>
          <p:spPr>
            <a:xfrm>
              <a:off x="6424416" y="3692074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258A5D-0A33-884E-B97B-68B63853E49C}"/>
                </a:ext>
              </a:extLst>
            </p:cNvPr>
            <p:cNvSpPr/>
            <p:nvPr/>
          </p:nvSpPr>
          <p:spPr>
            <a:xfrm>
              <a:off x="7580354" y="3216753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9793DA9B-BE45-3241-9EFB-952456107D96}"/>
              </a:ext>
            </a:extLst>
          </p:cNvPr>
          <p:cNvSpPr/>
          <p:nvPr/>
        </p:nvSpPr>
        <p:spPr>
          <a:xfrm>
            <a:off x="8956179" y="1490090"/>
            <a:ext cx="793630" cy="793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A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SR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F3D383-276A-3849-BE80-F895FF6FAFE7}"/>
              </a:ext>
            </a:extLst>
          </p:cNvPr>
          <p:cNvSpPr/>
          <p:nvPr/>
        </p:nvSpPr>
        <p:spPr>
          <a:xfrm>
            <a:off x="10112117" y="1921253"/>
            <a:ext cx="793630" cy="7936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A</a:t>
            </a:r>
            <a:r>
              <a:rPr lang="en-US" sz="1200" baseline="30000" dirty="0">
                <a:solidFill>
                  <a:schemeClr val="tx1"/>
                </a:solidFill>
                <a:latin typeface="Helvetica" pitchFamily="2" charset="0"/>
              </a:rPr>
              <a:t>SR</a:t>
            </a:r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8C9E10-97FB-094F-BD56-8EE85290EF62}"/>
              </a:ext>
            </a:extLst>
          </p:cNvPr>
          <p:cNvSpPr/>
          <p:nvPr/>
        </p:nvSpPr>
        <p:spPr>
          <a:xfrm>
            <a:off x="8396541" y="3334786"/>
            <a:ext cx="394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𝜆</a:t>
            </a:r>
            <a:r>
              <a:rPr lang="en-US" baseline="-25000" dirty="0"/>
              <a:t>B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BB14324B-1A95-5D4C-8DEF-CEFA25C425FF}"/>
              </a:ext>
            </a:extLst>
          </p:cNvPr>
          <p:cNvCxnSpPr>
            <a:cxnSpLocks/>
            <a:stCxn id="14" idx="2"/>
            <a:endCxn id="2" idx="4"/>
          </p:cNvCxnSpPr>
          <p:nvPr/>
        </p:nvCxnSpPr>
        <p:spPr>
          <a:xfrm rot="10800000">
            <a:off x="8197057" y="3292429"/>
            <a:ext cx="759123" cy="611892"/>
          </a:xfrm>
          <a:prstGeom prst="curvedConnector2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A3A7A3-C0B2-2C4B-97BA-7F7F4A3E9032}"/>
              </a:ext>
            </a:extLst>
          </p:cNvPr>
          <p:cNvGrpSpPr/>
          <p:nvPr/>
        </p:nvGrpSpPr>
        <p:grpSpPr>
          <a:xfrm>
            <a:off x="2340915" y="567951"/>
            <a:ext cx="5119885" cy="4505325"/>
            <a:chOff x="6313535" y="395287"/>
            <a:chExt cx="5119885" cy="450532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EA14ABE-55D2-AE46-A9E8-371B647B5C87}"/>
                </a:ext>
              </a:extLst>
            </p:cNvPr>
            <p:cNvSpPr/>
            <p:nvPr/>
          </p:nvSpPr>
          <p:spPr>
            <a:xfrm>
              <a:off x="6851895" y="395287"/>
              <a:ext cx="4581525" cy="45053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EE1D287-13BD-7948-B4AD-2C30D1B83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5009" y="3536950"/>
              <a:ext cx="341585" cy="64250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F9577BD-76BE-8343-ADCA-3171C13C8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9791" y="2193059"/>
              <a:ext cx="752023" cy="64250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47551E1-D479-7A44-813E-C03A21C38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7737" y="3536950"/>
              <a:ext cx="341585" cy="6425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E7FEB98-001F-C249-A0F5-37C05A858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2519" y="2193059"/>
              <a:ext cx="752023" cy="642505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0C64B3-E994-554A-90D7-E0A00D68D2F5}"/>
                </a:ext>
              </a:extLst>
            </p:cNvPr>
            <p:cNvSpPr txBox="1"/>
            <p:nvPr/>
          </p:nvSpPr>
          <p:spPr>
            <a:xfrm>
              <a:off x="8374718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D5D3D02-3CB7-FA44-80A3-767AF513017F}"/>
                </a:ext>
              </a:extLst>
            </p:cNvPr>
            <p:cNvSpPr txBox="1"/>
            <p:nvPr/>
          </p:nvSpPr>
          <p:spPr>
            <a:xfrm>
              <a:off x="6447306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6C807FB-6A2A-8143-B0E6-6047A94A5705}"/>
                </a:ext>
              </a:extLst>
            </p:cNvPr>
            <p:cNvSpPr txBox="1"/>
            <p:nvPr/>
          </p:nvSpPr>
          <p:spPr>
            <a:xfrm>
              <a:off x="8276263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F51051-2420-9540-851E-43AC15C0C789}"/>
                </a:ext>
              </a:extLst>
            </p:cNvPr>
            <p:cNvSpPr txBox="1"/>
            <p:nvPr/>
          </p:nvSpPr>
          <p:spPr>
            <a:xfrm>
              <a:off x="6313535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A578515-D8BB-B14B-A7DE-36282062B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1180" y="2836824"/>
              <a:ext cx="2" cy="70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C1903D4-4547-4642-974C-8130D0920870}"/>
                </a:ext>
              </a:extLst>
            </p:cNvPr>
            <p:cNvSpPr txBox="1"/>
            <p:nvPr/>
          </p:nvSpPr>
          <p:spPr>
            <a:xfrm>
              <a:off x="9148529" y="2952564"/>
              <a:ext cx="82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Helvetica" pitchFamily="2" charset="0"/>
                </a:rPr>
                <a:t>DL TX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BD6EABC-FF39-CE40-9042-32E0D019DE2E}"/>
                </a:ext>
              </a:extLst>
            </p:cNvPr>
            <p:cNvCxnSpPr>
              <a:cxnSpLocks/>
            </p:cNvCxnSpPr>
            <p:nvPr/>
          </p:nvCxnSpPr>
          <p:spPr>
            <a:xfrm>
              <a:off x="7663499" y="2647950"/>
              <a:ext cx="105804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AEB96C3-B7FB-A341-986D-EEEA07515A62}"/>
                </a:ext>
              </a:extLst>
            </p:cNvPr>
            <p:cNvSpPr txBox="1"/>
            <p:nvPr/>
          </p:nvSpPr>
          <p:spPr>
            <a:xfrm>
              <a:off x="7459281" y="268316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Helvetica" pitchFamily="2" charset="0"/>
                </a:rPr>
                <a:t>Interference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C8C035-C5F5-4C43-9D2A-F35F919C5856}"/>
              </a:ext>
            </a:extLst>
          </p:cNvPr>
          <p:cNvSpPr txBox="1"/>
          <p:nvPr/>
        </p:nvSpPr>
        <p:spPr>
          <a:xfrm>
            <a:off x="3425890" y="650202"/>
            <a:ext cx="15055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Deployment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47C711-7C3D-A54A-B8B8-1D6D6EB09247}"/>
              </a:ext>
            </a:extLst>
          </p:cNvPr>
          <p:cNvSpPr txBox="1"/>
          <p:nvPr/>
        </p:nvSpPr>
        <p:spPr>
          <a:xfrm>
            <a:off x="8593871" y="650202"/>
            <a:ext cx="1864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Representation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FAC204-307B-DC42-94EE-0FDBD613D050}"/>
              </a:ext>
            </a:extLst>
          </p:cNvPr>
          <p:cNvCxnSpPr/>
          <p:nvPr/>
        </p:nvCxnSpPr>
        <p:spPr>
          <a:xfrm>
            <a:off x="7515775" y="431321"/>
            <a:ext cx="0" cy="464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BD77417-49BD-4F44-95E7-590E8DB9B504}"/>
              </a:ext>
            </a:extLst>
          </p:cNvPr>
          <p:cNvSpPr/>
          <p:nvPr/>
        </p:nvSpPr>
        <p:spPr>
          <a:xfrm>
            <a:off x="2837171" y="5367910"/>
            <a:ext cx="761302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𝜆 is the attempt rate: 𝜆 = </a:t>
            </a:r>
            <a:r>
              <a:rPr lang="en-US" sz="2800" i="1" dirty="0">
                <a:latin typeface="Helvetica" pitchFamily="2" charset="0"/>
                <a:ea typeface="Times" charset="0"/>
                <a:cs typeface="Times" charset="0"/>
              </a:rPr>
              <a:t>E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[B]</a:t>
            </a:r>
            <a:r>
              <a:rPr lang="en-US" sz="2800" baseline="30000" dirty="0">
                <a:latin typeface="Helvetica" pitchFamily="2" charset="0"/>
                <a:ea typeface="Times" charset="0"/>
                <a:cs typeface="Times" charset="0"/>
              </a:rPr>
              <a:t>-1 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= (CW </a:t>
            </a:r>
            <a:r>
              <a:rPr lang="mr-IN" sz="2800" dirty="0">
                <a:latin typeface="Helvetica" pitchFamily="2" charset="0"/>
                <a:ea typeface="Times" charset="0"/>
                <a:cs typeface="Times" charset="0"/>
              </a:rPr>
              <a:t>–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 1) / 2</a:t>
            </a:r>
            <a:endParaRPr lang="en-US" sz="2800" baseline="30000" dirty="0">
              <a:latin typeface="Helvetica" pitchFamily="2" charset="0"/>
              <a:ea typeface="Times" charset="0"/>
              <a:cs typeface="Times" charset="0"/>
            </a:endParaRPr>
          </a:p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𝜇 is the transmission rate: 𝜇 = 1/T = R/L</a:t>
            </a:r>
          </a:p>
        </p:txBody>
      </p:sp>
    </p:spTree>
    <p:extLst>
      <p:ext uri="{BB962C8B-B14F-4D97-AF65-F5344CB8AC3E}">
        <p14:creationId xmlns:p14="http://schemas.microsoft.com/office/powerpoint/2010/main" val="39603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BD876B8-B5D1-2B4C-9BBA-B36527D89E9E}"/>
              </a:ext>
            </a:extLst>
          </p:cNvPr>
          <p:cNvGrpSpPr/>
          <p:nvPr/>
        </p:nvGrpSpPr>
        <p:grpSpPr>
          <a:xfrm>
            <a:off x="7798059" y="2498798"/>
            <a:ext cx="3105506" cy="1802338"/>
            <a:chOff x="5268478" y="2683366"/>
            <a:chExt cx="3105506" cy="18023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FC952F-BFFA-0742-8493-77E69A66E213}"/>
                </a:ext>
              </a:extLst>
            </p:cNvPr>
            <p:cNvSpPr/>
            <p:nvPr/>
          </p:nvSpPr>
          <p:spPr>
            <a:xfrm>
              <a:off x="5268478" y="2683367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E9FE7C-431F-A04F-9268-AD7617D7AB18}"/>
                </a:ext>
              </a:extLst>
            </p:cNvPr>
            <p:cNvSpPr/>
            <p:nvPr/>
          </p:nvSpPr>
          <p:spPr>
            <a:xfrm>
              <a:off x="6424416" y="2683366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E6A449-3BFF-F24C-B6A8-82C54CE0887E}"/>
                </a:ext>
              </a:extLst>
            </p:cNvPr>
            <p:cNvSpPr/>
            <p:nvPr/>
          </p:nvSpPr>
          <p:spPr>
            <a:xfrm>
              <a:off x="6424416" y="3692074"/>
              <a:ext cx="793630" cy="793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258A5D-0A33-884E-B97B-68B63853E49C}"/>
                </a:ext>
              </a:extLst>
            </p:cNvPr>
            <p:cNvSpPr/>
            <p:nvPr/>
          </p:nvSpPr>
          <p:spPr>
            <a:xfrm>
              <a:off x="7580354" y="3216753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9793DA9B-BE45-3241-9EFB-952456107D96}"/>
              </a:ext>
            </a:extLst>
          </p:cNvPr>
          <p:cNvSpPr/>
          <p:nvPr/>
        </p:nvSpPr>
        <p:spPr>
          <a:xfrm>
            <a:off x="8953997" y="1490090"/>
            <a:ext cx="793630" cy="793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A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SR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F3D383-276A-3849-BE80-F895FF6FAFE7}"/>
              </a:ext>
            </a:extLst>
          </p:cNvPr>
          <p:cNvSpPr/>
          <p:nvPr/>
        </p:nvSpPr>
        <p:spPr>
          <a:xfrm>
            <a:off x="10109935" y="1921253"/>
            <a:ext cx="793630" cy="793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A</a:t>
            </a:r>
            <a:r>
              <a:rPr lang="en-US" sz="1200" baseline="30000" dirty="0">
                <a:solidFill>
                  <a:schemeClr val="tx1"/>
                </a:solidFill>
                <a:latin typeface="Helvetica" pitchFamily="2" charset="0"/>
              </a:rPr>
              <a:t>SR</a:t>
            </a:r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A3A7A3-C0B2-2C4B-97BA-7F7F4A3E9032}"/>
              </a:ext>
            </a:extLst>
          </p:cNvPr>
          <p:cNvGrpSpPr/>
          <p:nvPr/>
        </p:nvGrpSpPr>
        <p:grpSpPr>
          <a:xfrm>
            <a:off x="2340915" y="567951"/>
            <a:ext cx="5119885" cy="4505325"/>
            <a:chOff x="6313535" y="395287"/>
            <a:chExt cx="5119885" cy="450532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EA14ABE-55D2-AE46-A9E8-371B647B5C87}"/>
                </a:ext>
              </a:extLst>
            </p:cNvPr>
            <p:cNvSpPr/>
            <p:nvPr/>
          </p:nvSpPr>
          <p:spPr>
            <a:xfrm>
              <a:off x="6851895" y="395287"/>
              <a:ext cx="4581525" cy="45053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EE1D287-13BD-7948-B4AD-2C30D1B83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5009" y="3536950"/>
              <a:ext cx="341585" cy="64250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F9577BD-76BE-8343-ADCA-3171C13C8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9791" y="2193059"/>
              <a:ext cx="752023" cy="64250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47551E1-D479-7A44-813E-C03A21C38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7737" y="3536950"/>
              <a:ext cx="341585" cy="6425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E7FEB98-001F-C249-A0F5-37C05A858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2519" y="2193059"/>
              <a:ext cx="752023" cy="642505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0C64B3-E994-554A-90D7-E0A00D68D2F5}"/>
                </a:ext>
              </a:extLst>
            </p:cNvPr>
            <p:cNvSpPr txBox="1"/>
            <p:nvPr/>
          </p:nvSpPr>
          <p:spPr>
            <a:xfrm>
              <a:off x="8374718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D5D3D02-3CB7-FA44-80A3-767AF513017F}"/>
                </a:ext>
              </a:extLst>
            </p:cNvPr>
            <p:cNvSpPr txBox="1"/>
            <p:nvPr/>
          </p:nvSpPr>
          <p:spPr>
            <a:xfrm>
              <a:off x="6447306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6C807FB-6A2A-8143-B0E6-6047A94A5705}"/>
                </a:ext>
              </a:extLst>
            </p:cNvPr>
            <p:cNvSpPr txBox="1"/>
            <p:nvPr/>
          </p:nvSpPr>
          <p:spPr>
            <a:xfrm>
              <a:off x="8276263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F51051-2420-9540-851E-43AC15C0C789}"/>
                </a:ext>
              </a:extLst>
            </p:cNvPr>
            <p:cNvSpPr txBox="1"/>
            <p:nvPr/>
          </p:nvSpPr>
          <p:spPr>
            <a:xfrm>
              <a:off x="6313535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A578515-D8BB-B14B-A7DE-36282062B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1180" y="2836824"/>
              <a:ext cx="2" cy="701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C1903D4-4547-4642-974C-8130D0920870}"/>
                </a:ext>
              </a:extLst>
            </p:cNvPr>
            <p:cNvSpPr txBox="1"/>
            <p:nvPr/>
          </p:nvSpPr>
          <p:spPr>
            <a:xfrm>
              <a:off x="9148529" y="2952564"/>
              <a:ext cx="82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Helvetica" pitchFamily="2" charset="0"/>
                </a:rPr>
                <a:t>DL TX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BD6EABC-FF39-CE40-9042-32E0D019DE2E}"/>
                </a:ext>
              </a:extLst>
            </p:cNvPr>
            <p:cNvCxnSpPr>
              <a:cxnSpLocks/>
            </p:cNvCxnSpPr>
            <p:nvPr/>
          </p:nvCxnSpPr>
          <p:spPr>
            <a:xfrm>
              <a:off x="7663499" y="2647950"/>
              <a:ext cx="105804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AEB96C3-B7FB-A341-986D-EEEA07515A62}"/>
                </a:ext>
              </a:extLst>
            </p:cNvPr>
            <p:cNvSpPr txBox="1"/>
            <p:nvPr/>
          </p:nvSpPr>
          <p:spPr>
            <a:xfrm>
              <a:off x="7459281" y="2683164"/>
              <a:ext cx="1313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B050"/>
                  </a:solidFill>
                  <a:latin typeface="Helvetica" pitchFamily="2" charset="0"/>
                </a:rPr>
                <a:t>Overcome </a:t>
              </a:r>
            </a:p>
            <a:p>
              <a:pPr algn="ctr"/>
              <a:r>
                <a:rPr lang="en-US" i="1" dirty="0">
                  <a:solidFill>
                    <a:srgbClr val="00B050"/>
                  </a:solidFill>
                  <a:latin typeface="Helvetica" pitchFamily="2" charset="0"/>
                </a:rPr>
                <a:t>contention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66AA97-AAAE-C842-AD19-6B99AE9CF1DF}"/>
              </a:ext>
            </a:extLst>
          </p:cNvPr>
          <p:cNvCxnSpPr>
            <a:cxnSpLocks/>
          </p:cNvCxnSpPr>
          <p:nvPr/>
        </p:nvCxnSpPr>
        <p:spPr>
          <a:xfrm>
            <a:off x="3210534" y="3048936"/>
            <a:ext cx="0" cy="661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8985107-6E28-AC4C-B7D9-B476BE07203C}"/>
              </a:ext>
            </a:extLst>
          </p:cNvPr>
          <p:cNvSpPr txBox="1"/>
          <p:nvPr/>
        </p:nvSpPr>
        <p:spPr>
          <a:xfrm>
            <a:off x="1995042" y="3144184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pitchFamily="2" charset="0"/>
              </a:rPr>
              <a:t>SR DL TX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41A410-D009-1D4C-B15F-2D97A26308FC}"/>
              </a:ext>
            </a:extLst>
          </p:cNvPr>
          <p:cNvSpPr/>
          <p:nvPr/>
        </p:nvSpPr>
        <p:spPr>
          <a:xfrm>
            <a:off x="1591623" y="1228628"/>
            <a:ext cx="3237822" cy="3183970"/>
          </a:xfrm>
          <a:prstGeom prst="ellipse">
            <a:avLst/>
          </a:prstGeom>
          <a:solidFill>
            <a:schemeClr val="accent4">
              <a:lumMod val="20000"/>
              <a:lumOff val="80000"/>
              <a:alpha val="19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D56334-2818-4841-9F55-50A141177A68}"/>
              </a:ext>
            </a:extLst>
          </p:cNvPr>
          <p:cNvCxnSpPr/>
          <p:nvPr/>
        </p:nvCxnSpPr>
        <p:spPr>
          <a:xfrm flipV="1">
            <a:off x="9631403" y="2598659"/>
            <a:ext cx="594756" cy="1025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6CAA1AA-2567-8645-BB55-71C7F7E81191}"/>
              </a:ext>
            </a:extLst>
          </p:cNvPr>
          <p:cNvSpPr/>
          <p:nvPr/>
        </p:nvSpPr>
        <p:spPr>
          <a:xfrm>
            <a:off x="9747627" y="2468250"/>
            <a:ext cx="394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𝜆</a:t>
            </a:r>
            <a:r>
              <a:rPr lang="en-US" baseline="-25000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8FC169-404D-7E45-8304-2A19A77A571D}"/>
              </a:ext>
            </a:extLst>
          </p:cNvPr>
          <p:cNvSpPr txBox="1"/>
          <p:nvPr/>
        </p:nvSpPr>
        <p:spPr>
          <a:xfrm>
            <a:off x="3425890" y="650202"/>
            <a:ext cx="15055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Deployment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50174C-6E96-B84E-8CC0-6A6A38813117}"/>
              </a:ext>
            </a:extLst>
          </p:cNvPr>
          <p:cNvSpPr txBox="1"/>
          <p:nvPr/>
        </p:nvSpPr>
        <p:spPr>
          <a:xfrm>
            <a:off x="8591689" y="650202"/>
            <a:ext cx="1864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Representation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779332-F36C-DD49-8CAE-E15897F93B00}"/>
              </a:ext>
            </a:extLst>
          </p:cNvPr>
          <p:cNvCxnSpPr/>
          <p:nvPr/>
        </p:nvCxnSpPr>
        <p:spPr>
          <a:xfrm>
            <a:off x="7513593" y="431321"/>
            <a:ext cx="0" cy="464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FD4FDD8-5B21-5E40-AEE3-70FF4B07628E}"/>
              </a:ext>
            </a:extLst>
          </p:cNvPr>
          <p:cNvSpPr/>
          <p:nvPr/>
        </p:nvSpPr>
        <p:spPr>
          <a:xfrm>
            <a:off x="2837171" y="5367910"/>
            <a:ext cx="761302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𝜆 is the attempt rate: 𝜆 = </a:t>
            </a:r>
            <a:r>
              <a:rPr lang="en-US" sz="2800" i="1" dirty="0">
                <a:latin typeface="Helvetica" pitchFamily="2" charset="0"/>
                <a:ea typeface="Times" charset="0"/>
                <a:cs typeface="Times" charset="0"/>
              </a:rPr>
              <a:t>E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[B]</a:t>
            </a:r>
            <a:r>
              <a:rPr lang="en-US" sz="2800" baseline="30000" dirty="0">
                <a:latin typeface="Helvetica" pitchFamily="2" charset="0"/>
                <a:ea typeface="Times" charset="0"/>
                <a:cs typeface="Times" charset="0"/>
              </a:rPr>
              <a:t>-1 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= (CW </a:t>
            </a:r>
            <a:r>
              <a:rPr lang="mr-IN" sz="2800" dirty="0">
                <a:latin typeface="Helvetica" pitchFamily="2" charset="0"/>
                <a:ea typeface="Times" charset="0"/>
                <a:cs typeface="Times" charset="0"/>
              </a:rPr>
              <a:t>–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 1) / 2</a:t>
            </a:r>
            <a:endParaRPr lang="en-US" sz="2800" baseline="30000" dirty="0">
              <a:latin typeface="Helvetica" pitchFamily="2" charset="0"/>
              <a:ea typeface="Times" charset="0"/>
              <a:cs typeface="Times" charset="0"/>
            </a:endParaRPr>
          </a:p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𝜇 is the transmission rate: 𝜇 = 1/T = R/L</a:t>
            </a:r>
          </a:p>
        </p:txBody>
      </p:sp>
    </p:spTree>
    <p:extLst>
      <p:ext uri="{BB962C8B-B14F-4D97-AF65-F5344CB8AC3E}">
        <p14:creationId xmlns:p14="http://schemas.microsoft.com/office/powerpoint/2010/main" val="359551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BD876B8-B5D1-2B4C-9BBA-B36527D89E9E}"/>
              </a:ext>
            </a:extLst>
          </p:cNvPr>
          <p:cNvGrpSpPr/>
          <p:nvPr/>
        </p:nvGrpSpPr>
        <p:grpSpPr>
          <a:xfrm>
            <a:off x="7798059" y="2498798"/>
            <a:ext cx="3105506" cy="1802338"/>
            <a:chOff x="5268478" y="2683366"/>
            <a:chExt cx="3105506" cy="18023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FC952F-BFFA-0742-8493-77E69A66E213}"/>
                </a:ext>
              </a:extLst>
            </p:cNvPr>
            <p:cNvSpPr/>
            <p:nvPr/>
          </p:nvSpPr>
          <p:spPr>
            <a:xfrm>
              <a:off x="5268478" y="2683367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E9FE7C-431F-A04F-9268-AD7617D7AB18}"/>
                </a:ext>
              </a:extLst>
            </p:cNvPr>
            <p:cNvSpPr/>
            <p:nvPr/>
          </p:nvSpPr>
          <p:spPr>
            <a:xfrm>
              <a:off x="6424416" y="2683366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E6A449-3BFF-F24C-B6A8-82C54CE0887E}"/>
                </a:ext>
              </a:extLst>
            </p:cNvPr>
            <p:cNvSpPr/>
            <p:nvPr/>
          </p:nvSpPr>
          <p:spPr>
            <a:xfrm>
              <a:off x="6424416" y="3692074"/>
              <a:ext cx="793630" cy="793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258A5D-0A33-884E-B97B-68B63853E49C}"/>
                </a:ext>
              </a:extLst>
            </p:cNvPr>
            <p:cNvSpPr/>
            <p:nvPr/>
          </p:nvSpPr>
          <p:spPr>
            <a:xfrm>
              <a:off x="7580354" y="3216753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9793DA9B-BE45-3241-9EFB-952456107D96}"/>
              </a:ext>
            </a:extLst>
          </p:cNvPr>
          <p:cNvSpPr/>
          <p:nvPr/>
        </p:nvSpPr>
        <p:spPr>
          <a:xfrm>
            <a:off x="8953997" y="1490090"/>
            <a:ext cx="793630" cy="793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A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SR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F3D383-276A-3849-BE80-F895FF6FAFE7}"/>
              </a:ext>
            </a:extLst>
          </p:cNvPr>
          <p:cNvSpPr/>
          <p:nvPr/>
        </p:nvSpPr>
        <p:spPr>
          <a:xfrm>
            <a:off x="10109935" y="1921253"/>
            <a:ext cx="793630" cy="7936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A</a:t>
            </a:r>
            <a:r>
              <a:rPr lang="en-US" sz="1200" baseline="30000" dirty="0">
                <a:solidFill>
                  <a:schemeClr val="tx1"/>
                </a:solidFill>
                <a:latin typeface="Helvetica" pitchFamily="2" charset="0"/>
              </a:rPr>
              <a:t>SR</a:t>
            </a:r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A3A7A3-C0B2-2C4B-97BA-7F7F4A3E9032}"/>
              </a:ext>
            </a:extLst>
          </p:cNvPr>
          <p:cNvGrpSpPr/>
          <p:nvPr/>
        </p:nvGrpSpPr>
        <p:grpSpPr>
          <a:xfrm>
            <a:off x="2340915" y="2317643"/>
            <a:ext cx="3211007" cy="2221864"/>
            <a:chOff x="6313535" y="2144979"/>
            <a:chExt cx="3211007" cy="222186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EE1D287-13BD-7948-B4AD-2C30D1B83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5009" y="3536950"/>
              <a:ext cx="341585" cy="64250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F9577BD-76BE-8343-ADCA-3171C13C8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9791" y="2193059"/>
              <a:ext cx="752023" cy="64250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47551E1-D479-7A44-813E-C03A21C38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7737" y="3536950"/>
              <a:ext cx="341585" cy="6425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E7FEB98-001F-C249-A0F5-37C05A858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2519" y="2193059"/>
              <a:ext cx="752023" cy="642505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0C64B3-E994-554A-90D7-E0A00D68D2F5}"/>
                </a:ext>
              </a:extLst>
            </p:cNvPr>
            <p:cNvSpPr txBox="1"/>
            <p:nvPr/>
          </p:nvSpPr>
          <p:spPr>
            <a:xfrm>
              <a:off x="8374718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D5D3D02-3CB7-FA44-80A3-767AF513017F}"/>
                </a:ext>
              </a:extLst>
            </p:cNvPr>
            <p:cNvSpPr txBox="1"/>
            <p:nvPr/>
          </p:nvSpPr>
          <p:spPr>
            <a:xfrm>
              <a:off x="6447306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6C807FB-6A2A-8143-B0E6-6047A94A5705}"/>
                </a:ext>
              </a:extLst>
            </p:cNvPr>
            <p:cNvSpPr txBox="1"/>
            <p:nvPr/>
          </p:nvSpPr>
          <p:spPr>
            <a:xfrm>
              <a:off x="8276263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F51051-2420-9540-851E-43AC15C0C789}"/>
                </a:ext>
              </a:extLst>
            </p:cNvPr>
            <p:cNvSpPr txBox="1"/>
            <p:nvPr/>
          </p:nvSpPr>
          <p:spPr>
            <a:xfrm>
              <a:off x="6313535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66AA97-AAAE-C842-AD19-6B99AE9CF1DF}"/>
              </a:ext>
            </a:extLst>
          </p:cNvPr>
          <p:cNvCxnSpPr>
            <a:cxnSpLocks/>
          </p:cNvCxnSpPr>
          <p:nvPr/>
        </p:nvCxnSpPr>
        <p:spPr>
          <a:xfrm>
            <a:off x="3210534" y="3048936"/>
            <a:ext cx="0" cy="661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8985107-6E28-AC4C-B7D9-B476BE07203C}"/>
              </a:ext>
            </a:extLst>
          </p:cNvPr>
          <p:cNvSpPr txBox="1"/>
          <p:nvPr/>
        </p:nvSpPr>
        <p:spPr>
          <a:xfrm>
            <a:off x="1995042" y="3144184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pitchFamily="2" charset="0"/>
              </a:rPr>
              <a:t>SR DL TX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D56334-2818-4841-9F55-50A141177A68}"/>
              </a:ext>
            </a:extLst>
          </p:cNvPr>
          <p:cNvCxnSpPr>
            <a:cxnSpLocks/>
            <a:stCxn id="18" idx="1"/>
            <a:endCxn id="17" idx="6"/>
          </p:cNvCxnSpPr>
          <p:nvPr/>
        </p:nvCxnSpPr>
        <p:spPr>
          <a:xfrm flipH="1" flipV="1">
            <a:off x="9747627" y="1886905"/>
            <a:ext cx="478532" cy="150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CBF6984-7D68-4F4F-B325-7BF31A472376}"/>
              </a:ext>
            </a:extLst>
          </p:cNvPr>
          <p:cNvSpPr/>
          <p:nvPr/>
        </p:nvSpPr>
        <p:spPr>
          <a:xfrm>
            <a:off x="1591623" y="1228628"/>
            <a:ext cx="3237822" cy="3183970"/>
          </a:xfrm>
          <a:prstGeom prst="ellipse">
            <a:avLst/>
          </a:prstGeom>
          <a:solidFill>
            <a:schemeClr val="accent4">
              <a:lumMod val="20000"/>
              <a:lumOff val="80000"/>
              <a:alpha val="19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17F680-D8D3-7D42-BAF2-13673E985546}"/>
              </a:ext>
            </a:extLst>
          </p:cNvPr>
          <p:cNvSpPr txBox="1"/>
          <p:nvPr/>
        </p:nvSpPr>
        <p:spPr>
          <a:xfrm>
            <a:off x="9728245" y="191438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𝜇</a:t>
            </a:r>
            <a:r>
              <a:rPr lang="en-US" baseline="-25000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BBBD5E-1B34-5347-B322-C5BAEEA7BC71}"/>
              </a:ext>
            </a:extLst>
          </p:cNvPr>
          <p:cNvSpPr txBox="1"/>
          <p:nvPr/>
        </p:nvSpPr>
        <p:spPr>
          <a:xfrm>
            <a:off x="3425890" y="650202"/>
            <a:ext cx="15055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Deployment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38CF8B-ABFE-394C-B3C4-65B1F7A3645F}"/>
              </a:ext>
            </a:extLst>
          </p:cNvPr>
          <p:cNvSpPr txBox="1"/>
          <p:nvPr/>
        </p:nvSpPr>
        <p:spPr>
          <a:xfrm>
            <a:off x="8591689" y="650202"/>
            <a:ext cx="1864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Representation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6E5443-FDC6-824D-B975-055BB0461D87}"/>
              </a:ext>
            </a:extLst>
          </p:cNvPr>
          <p:cNvCxnSpPr/>
          <p:nvPr/>
        </p:nvCxnSpPr>
        <p:spPr>
          <a:xfrm>
            <a:off x="7513593" y="431321"/>
            <a:ext cx="0" cy="464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872C06A-62EB-914A-8E62-D3019CE6B6EE}"/>
              </a:ext>
            </a:extLst>
          </p:cNvPr>
          <p:cNvSpPr/>
          <p:nvPr/>
        </p:nvSpPr>
        <p:spPr>
          <a:xfrm>
            <a:off x="2837171" y="5367910"/>
            <a:ext cx="761302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𝜆 is the attempt rate: 𝜆 = </a:t>
            </a:r>
            <a:r>
              <a:rPr lang="en-US" sz="2800" i="1" dirty="0">
                <a:latin typeface="Helvetica" pitchFamily="2" charset="0"/>
                <a:ea typeface="Times" charset="0"/>
                <a:cs typeface="Times" charset="0"/>
              </a:rPr>
              <a:t>E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[B]</a:t>
            </a:r>
            <a:r>
              <a:rPr lang="en-US" sz="2800" baseline="30000" dirty="0">
                <a:latin typeface="Helvetica" pitchFamily="2" charset="0"/>
                <a:ea typeface="Times" charset="0"/>
                <a:cs typeface="Times" charset="0"/>
              </a:rPr>
              <a:t>-1 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= (CW </a:t>
            </a:r>
            <a:r>
              <a:rPr lang="mr-IN" sz="2800" dirty="0">
                <a:latin typeface="Helvetica" pitchFamily="2" charset="0"/>
                <a:ea typeface="Times" charset="0"/>
                <a:cs typeface="Times" charset="0"/>
              </a:rPr>
              <a:t>–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 1) / 2</a:t>
            </a:r>
            <a:endParaRPr lang="en-US" sz="2800" baseline="30000" dirty="0">
              <a:latin typeface="Helvetica" pitchFamily="2" charset="0"/>
              <a:ea typeface="Times" charset="0"/>
              <a:cs typeface="Times" charset="0"/>
            </a:endParaRPr>
          </a:p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𝜇 is the transmission rate: 𝜇 = 1/T = R/L</a:t>
            </a:r>
          </a:p>
        </p:txBody>
      </p:sp>
    </p:spTree>
    <p:extLst>
      <p:ext uri="{BB962C8B-B14F-4D97-AF65-F5344CB8AC3E}">
        <p14:creationId xmlns:p14="http://schemas.microsoft.com/office/powerpoint/2010/main" val="182700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BD876B8-B5D1-2B4C-9BBA-B36527D89E9E}"/>
              </a:ext>
            </a:extLst>
          </p:cNvPr>
          <p:cNvGrpSpPr/>
          <p:nvPr/>
        </p:nvGrpSpPr>
        <p:grpSpPr>
          <a:xfrm>
            <a:off x="7798076" y="2498798"/>
            <a:ext cx="3105506" cy="1802338"/>
            <a:chOff x="5268478" y="2683366"/>
            <a:chExt cx="3105506" cy="18023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FC952F-BFFA-0742-8493-77E69A66E213}"/>
                </a:ext>
              </a:extLst>
            </p:cNvPr>
            <p:cNvSpPr/>
            <p:nvPr/>
          </p:nvSpPr>
          <p:spPr>
            <a:xfrm>
              <a:off x="5268478" y="2683367"/>
              <a:ext cx="793630" cy="79363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E9FE7C-431F-A04F-9268-AD7617D7AB18}"/>
                </a:ext>
              </a:extLst>
            </p:cNvPr>
            <p:cNvSpPr/>
            <p:nvPr/>
          </p:nvSpPr>
          <p:spPr>
            <a:xfrm>
              <a:off x="6424416" y="2683366"/>
              <a:ext cx="793630" cy="793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E6A449-3BFF-F24C-B6A8-82C54CE0887E}"/>
                </a:ext>
              </a:extLst>
            </p:cNvPr>
            <p:cNvSpPr/>
            <p:nvPr/>
          </p:nvSpPr>
          <p:spPr>
            <a:xfrm>
              <a:off x="6424416" y="3692074"/>
              <a:ext cx="793630" cy="793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258A5D-0A33-884E-B97B-68B63853E49C}"/>
                </a:ext>
              </a:extLst>
            </p:cNvPr>
            <p:cNvSpPr/>
            <p:nvPr/>
          </p:nvSpPr>
          <p:spPr>
            <a:xfrm>
              <a:off x="7580354" y="3216753"/>
              <a:ext cx="793630" cy="7936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AB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11867A0-E08D-E34A-B6A1-E8AE31121784}"/>
              </a:ext>
            </a:extLst>
          </p:cNvPr>
          <p:cNvSpPr/>
          <p:nvPr/>
        </p:nvSpPr>
        <p:spPr>
          <a:xfrm>
            <a:off x="2837171" y="5367910"/>
            <a:ext cx="761302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𝜆 is the attempt rate: 𝜆 = </a:t>
            </a:r>
            <a:r>
              <a:rPr lang="en-US" sz="2800" i="1" dirty="0">
                <a:latin typeface="Helvetica" pitchFamily="2" charset="0"/>
                <a:ea typeface="Times" charset="0"/>
                <a:cs typeface="Times" charset="0"/>
              </a:rPr>
              <a:t>E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[B]</a:t>
            </a:r>
            <a:r>
              <a:rPr lang="en-US" sz="2800" baseline="30000" dirty="0">
                <a:latin typeface="Helvetica" pitchFamily="2" charset="0"/>
                <a:ea typeface="Times" charset="0"/>
                <a:cs typeface="Times" charset="0"/>
              </a:rPr>
              <a:t>-1 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= (CW </a:t>
            </a:r>
            <a:r>
              <a:rPr lang="mr-IN" sz="2800" dirty="0">
                <a:latin typeface="Helvetica" pitchFamily="2" charset="0"/>
                <a:ea typeface="Times" charset="0"/>
                <a:cs typeface="Times" charset="0"/>
              </a:rPr>
              <a:t>–</a:t>
            </a: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 1) / 2</a:t>
            </a:r>
            <a:endParaRPr lang="en-US" sz="2800" baseline="30000" dirty="0">
              <a:latin typeface="Helvetica" pitchFamily="2" charset="0"/>
              <a:ea typeface="Times" charset="0"/>
              <a:cs typeface="Times" charset="0"/>
            </a:endParaRPr>
          </a:p>
          <a:p>
            <a:pPr marL="0" lvl="1" indent="-285750">
              <a:buFont typeface="Arial" charset="0"/>
              <a:buChar char="•"/>
            </a:pPr>
            <a:r>
              <a:rPr lang="en-US" sz="2800" dirty="0">
                <a:latin typeface="Helvetica" pitchFamily="2" charset="0"/>
                <a:ea typeface="Times" charset="0"/>
                <a:cs typeface="Times" charset="0"/>
              </a:rPr>
              <a:t>𝜇 is the transmission rate: 𝜇 = 1/T = R/L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93DA9B-BE45-3241-9EFB-952456107D96}"/>
              </a:ext>
            </a:extLst>
          </p:cNvPr>
          <p:cNvSpPr/>
          <p:nvPr/>
        </p:nvSpPr>
        <p:spPr>
          <a:xfrm>
            <a:off x="8954014" y="1490090"/>
            <a:ext cx="793630" cy="793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A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SR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F3D383-276A-3849-BE80-F895FF6FAFE7}"/>
              </a:ext>
            </a:extLst>
          </p:cNvPr>
          <p:cNvSpPr/>
          <p:nvPr/>
        </p:nvSpPr>
        <p:spPr>
          <a:xfrm>
            <a:off x="10109952" y="1921253"/>
            <a:ext cx="793630" cy="793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A</a:t>
            </a:r>
            <a:r>
              <a:rPr lang="en-US" sz="1200" baseline="30000" dirty="0">
                <a:solidFill>
                  <a:schemeClr val="tx1"/>
                </a:solidFill>
                <a:latin typeface="Helvetica" pitchFamily="2" charset="0"/>
              </a:rPr>
              <a:t>SR</a:t>
            </a:r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A3A7A3-C0B2-2C4B-97BA-7F7F4A3E9032}"/>
              </a:ext>
            </a:extLst>
          </p:cNvPr>
          <p:cNvGrpSpPr/>
          <p:nvPr/>
        </p:nvGrpSpPr>
        <p:grpSpPr>
          <a:xfrm>
            <a:off x="2340915" y="2317643"/>
            <a:ext cx="3211007" cy="2221864"/>
            <a:chOff x="6313535" y="2144979"/>
            <a:chExt cx="3211007" cy="222186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EE1D287-13BD-7948-B4AD-2C30D1B83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5009" y="3536950"/>
              <a:ext cx="341585" cy="64250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F9577BD-76BE-8343-ADCA-3171C13C8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9791" y="2193059"/>
              <a:ext cx="752023" cy="64250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47551E1-D479-7A44-813E-C03A21C38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7737" y="3536950"/>
              <a:ext cx="341585" cy="6425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E7FEB98-001F-C249-A0F5-37C05A858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2519" y="2193059"/>
              <a:ext cx="752023" cy="642505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0C64B3-E994-554A-90D7-E0A00D68D2F5}"/>
                </a:ext>
              </a:extLst>
            </p:cNvPr>
            <p:cNvSpPr txBox="1"/>
            <p:nvPr/>
          </p:nvSpPr>
          <p:spPr>
            <a:xfrm>
              <a:off x="8374718" y="2144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D5D3D02-3CB7-FA44-80A3-767AF513017F}"/>
                </a:ext>
              </a:extLst>
            </p:cNvPr>
            <p:cNvSpPr txBox="1"/>
            <p:nvPr/>
          </p:nvSpPr>
          <p:spPr>
            <a:xfrm>
              <a:off x="6447306" y="216079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AP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6C807FB-6A2A-8143-B0E6-6047A94A5705}"/>
                </a:ext>
              </a:extLst>
            </p:cNvPr>
            <p:cNvSpPr txBox="1"/>
            <p:nvPr/>
          </p:nvSpPr>
          <p:spPr>
            <a:xfrm>
              <a:off x="8276263" y="3997511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F51051-2420-9540-851E-43AC15C0C789}"/>
                </a:ext>
              </a:extLst>
            </p:cNvPr>
            <p:cNvSpPr txBox="1"/>
            <p:nvPr/>
          </p:nvSpPr>
          <p:spPr>
            <a:xfrm>
              <a:off x="6313535" y="3994789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STA</a:t>
              </a:r>
              <a:r>
                <a:rPr lang="en-US" baseline="-25000" dirty="0">
                  <a:latin typeface="Helvetica" pitchFamily="2" charset="0"/>
                </a:rPr>
                <a:t>A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517F680-D8D3-7D42-BAF2-13673E985546}"/>
              </a:ext>
            </a:extLst>
          </p:cNvPr>
          <p:cNvSpPr txBox="1"/>
          <p:nvPr/>
        </p:nvSpPr>
        <p:spPr>
          <a:xfrm>
            <a:off x="8373916" y="199639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𝜇</a:t>
            </a:r>
            <a:r>
              <a:rPr lang="en-US" baseline="-25000" dirty="0"/>
              <a:t>A(SR)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F38B7C63-34BF-604B-8F62-4171425F65ED}"/>
              </a:ext>
            </a:extLst>
          </p:cNvPr>
          <p:cNvCxnSpPr>
            <a:cxnSpLocks/>
            <a:stCxn id="2" idx="0"/>
            <a:endCxn id="17" idx="2"/>
          </p:cNvCxnSpPr>
          <p:nvPr/>
        </p:nvCxnSpPr>
        <p:spPr>
          <a:xfrm rot="5400000" flipH="1" flipV="1">
            <a:off x="8268505" y="1813291"/>
            <a:ext cx="611894" cy="759123"/>
          </a:xfrm>
          <a:prstGeom prst="curvedConnector2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D4E9A5-A840-1041-8AE9-46F2ECCEAA35}"/>
              </a:ext>
            </a:extLst>
          </p:cNvPr>
          <p:cNvSpPr txBox="1"/>
          <p:nvPr/>
        </p:nvSpPr>
        <p:spPr>
          <a:xfrm>
            <a:off x="3425890" y="650202"/>
            <a:ext cx="15055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Deployment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AD9C82-34D2-0A41-93AE-3B7AD3C6E729}"/>
              </a:ext>
            </a:extLst>
          </p:cNvPr>
          <p:cNvSpPr txBox="1"/>
          <p:nvPr/>
        </p:nvSpPr>
        <p:spPr>
          <a:xfrm>
            <a:off x="8591706" y="650202"/>
            <a:ext cx="1864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Representation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36DA3B-3E42-0740-8ABF-3903E9632538}"/>
              </a:ext>
            </a:extLst>
          </p:cNvPr>
          <p:cNvCxnSpPr/>
          <p:nvPr/>
        </p:nvCxnSpPr>
        <p:spPr>
          <a:xfrm>
            <a:off x="7513610" y="431321"/>
            <a:ext cx="0" cy="464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67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374</Words>
  <Application>Microsoft Macintosh PowerPoint</Application>
  <PresentationFormat>Widescreen</PresentationFormat>
  <Paragraphs>120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Wilhelmi</dc:creator>
  <cp:lastModifiedBy>Francisco Wilhelmi</cp:lastModifiedBy>
  <cp:revision>31</cp:revision>
  <dcterms:created xsi:type="dcterms:W3CDTF">2020-10-02T12:28:42Z</dcterms:created>
  <dcterms:modified xsi:type="dcterms:W3CDTF">2020-10-03T09:36:58Z</dcterms:modified>
</cp:coreProperties>
</file>