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sldIdLst>
    <p:sldId id="256" r:id="rId2"/>
    <p:sldId id="262" r:id="rId3"/>
    <p:sldId id="271" r:id="rId4"/>
    <p:sldId id="257" r:id="rId5"/>
    <p:sldId id="263" r:id="rId6"/>
    <p:sldId id="265" r:id="rId7"/>
    <p:sldId id="266" r:id="rId8"/>
    <p:sldId id="267" r:id="rId9"/>
    <p:sldId id="268" r:id="rId10"/>
    <p:sldId id="272" r:id="rId11"/>
    <p:sldId id="269" r:id="rId12"/>
    <p:sldId id="258" r:id="rId13"/>
    <p:sldId id="260" r:id="rId14"/>
    <p:sldId id="261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9AB2-3F66-DE47-9FE6-AF9693CE7F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9AB2-3F66-DE47-9FE6-AF9693CE7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9AB2-3F66-DE47-9FE6-AF9693CE7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9AB2-3F66-DE47-9FE6-AF9693CE7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9AB2-3F66-DE47-9FE6-AF9693CE7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9AB2-3F66-DE47-9FE6-AF9693CE7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9AB2-3F66-DE47-9FE6-AF9693CE7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9AB2-3F66-DE47-9FE6-AF9693CE7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9AB2-3F66-DE47-9FE6-AF9693CE7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5A5A1D5-60B6-034F-8378-4818DB538469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519AB2-3F66-DE47-9FE6-AF9693CE7F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Geneva"/>
          <a:ea typeface="+mn-ea"/>
          <a:cs typeface="Geneva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Geneva"/>
          <a:ea typeface="+mn-ea"/>
          <a:cs typeface="Geneva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Geneva"/>
          <a:ea typeface="+mn-ea"/>
          <a:cs typeface="Geneva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Geneva"/>
          <a:ea typeface="+mn-ea"/>
          <a:cs typeface="Geneva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Geneva"/>
          <a:ea typeface="+mn-ea"/>
          <a:cs typeface="Geneva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ython.org/3.3/tutorial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Unified_Modeling_Langu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Jesse Cowles</a:t>
            </a:r>
          </a:p>
          <a:p>
            <a:r>
              <a:rPr lang="en-US" dirty="0" smtClean="0"/>
              <a:t>INdigital </a:t>
            </a:r>
            <a:r>
              <a:rPr lang="en-US" dirty="0" smtClean="0"/>
              <a:t>Telecom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2921" y="4644771"/>
            <a:ext cx="6498158" cy="148316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Presented </a:t>
            </a:r>
            <a:r>
              <a:rPr lang="en-US" dirty="0" smtClean="0"/>
              <a:t>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November </a:t>
            </a:r>
            <a:r>
              <a:rPr lang="en-US" dirty="0"/>
              <a:t>12, 2013 at </a:t>
            </a:r>
            <a:r>
              <a:rPr lang="en-US" dirty="0" err="1"/>
              <a:t>Meetup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9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45353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Let's Implement the Coffee Type Selection Panel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934357"/>
            <a:ext cx="8042276" cy="529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spcBef>
                <a:spcPts val="800"/>
              </a:spcBef>
            </a:pPr>
            <a:r>
              <a:rPr lang="en-US" dirty="0"/>
              <a:t>Each object becomes a class</a:t>
            </a:r>
          </a:p>
          <a:p>
            <a:pPr indent="-365760">
              <a:spcBef>
                <a:spcPts val="800"/>
              </a:spcBef>
            </a:pPr>
            <a:r>
              <a:rPr lang="en-US" dirty="0"/>
              <a:t>Each action/message sent is implemented by making the sender class call a method which is implemented in the receiver class</a:t>
            </a:r>
          </a:p>
          <a:p>
            <a:pPr indent="-365760">
              <a:spcBef>
                <a:spcPts val="800"/>
              </a:spcBef>
            </a:pPr>
            <a:r>
              <a:rPr lang="en-US" dirty="0"/>
              <a:t>Think about the names for your objects, methods, and variables carefully. Using precise names will help others understand your code!</a:t>
            </a:r>
          </a:p>
        </p:txBody>
      </p:sp>
    </p:spTree>
    <p:extLst>
      <p:ext uri="{BB962C8B-B14F-4D97-AF65-F5344CB8AC3E}">
        <p14:creationId xmlns:p14="http://schemas.microsoft.com/office/powerpoint/2010/main" val="254913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45353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Let's Implement the Coffee Type Selection Panel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934357"/>
            <a:ext cx="8042276" cy="5297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spcBef>
                <a:spcPts val="800"/>
              </a:spcBef>
            </a:pPr>
            <a:r>
              <a:rPr lang="en-US" b="1" i="1" dirty="0" smtClean="0"/>
              <a:t>Review the Design</a:t>
            </a:r>
            <a:r>
              <a:rPr lang="en-US" i="1" dirty="0" smtClean="0"/>
              <a:t>:</a:t>
            </a:r>
            <a:endParaRPr lang="en-US" dirty="0" smtClean="0"/>
          </a:p>
          <a:p>
            <a:pPr lvl="1" indent="-365760">
              <a:spcBef>
                <a:spcPts val="800"/>
              </a:spcBef>
            </a:pPr>
            <a:r>
              <a:rPr lang="en-US" dirty="0" smtClean="0"/>
              <a:t>States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Initial </a:t>
            </a:r>
            <a:r>
              <a:rPr lang="en-US" dirty="0"/>
              <a:t>state: Buttons can be pushed after dispensing has completed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Buttons can't be pushed after a cup size has been selected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A coffee type is either selected or not selected</a:t>
            </a:r>
          </a:p>
          <a:p>
            <a:pPr lvl="1" indent="-365760">
              <a:spcBef>
                <a:spcPts val="800"/>
              </a:spcBef>
            </a:pPr>
            <a:r>
              <a:rPr lang="en-US" dirty="0"/>
              <a:t>Actions/Messages Received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Receives button presses from user which determines coffee type based on which button is </a:t>
            </a:r>
            <a:r>
              <a:rPr lang="en-US" dirty="0" smtClean="0"/>
              <a:t>pressed (</a:t>
            </a:r>
            <a:r>
              <a:rPr lang="en-US" i="1" dirty="0" err="1" smtClean="0"/>
              <a:t>notifyButtonPress</a:t>
            </a:r>
            <a:r>
              <a:rPr lang="en-US" dirty="0" smtClean="0"/>
              <a:t>)</a:t>
            </a:r>
            <a:endParaRPr lang="en-US" dirty="0"/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Cup size panel tells coffee type panel when a cup size has been </a:t>
            </a:r>
            <a:r>
              <a:rPr lang="en-US" dirty="0" smtClean="0"/>
              <a:t>selected, to disable coffee type buttons (</a:t>
            </a:r>
            <a:r>
              <a:rPr lang="en-US" i="1" dirty="0" err="1" smtClean="0"/>
              <a:t>disableButtons</a:t>
            </a:r>
            <a:r>
              <a:rPr lang="en-US" dirty="0" smtClean="0"/>
              <a:t>)</a:t>
            </a:r>
            <a:endParaRPr lang="en-US" dirty="0"/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Dispenser tells coffee type panel when it's </a:t>
            </a:r>
            <a:r>
              <a:rPr lang="en-US" dirty="0" smtClean="0"/>
              <a:t>done, so coffee type panel can enable its buttons (</a:t>
            </a:r>
            <a:r>
              <a:rPr lang="en-US" i="1" dirty="0" err="1" smtClean="0"/>
              <a:t>enableButtons</a:t>
            </a:r>
            <a:r>
              <a:rPr lang="en-US" dirty="0" smtClean="0"/>
              <a:t>)</a:t>
            </a:r>
            <a:endParaRPr lang="en-US" dirty="0"/>
          </a:p>
          <a:p>
            <a:pPr lvl="1" indent="-365760">
              <a:spcBef>
                <a:spcPts val="800"/>
              </a:spcBef>
            </a:pPr>
            <a:r>
              <a:rPr lang="en-US" dirty="0"/>
              <a:t>Actions/Messages Sent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After a coffee type button is pressed, tell the cup size selection panel to enable its </a:t>
            </a:r>
            <a:r>
              <a:rPr lang="en-US" dirty="0" smtClean="0"/>
              <a:t>buttons (</a:t>
            </a:r>
            <a:r>
              <a:rPr lang="en-US" i="1" dirty="0" err="1"/>
              <a:t>enableButtons</a:t>
            </a:r>
            <a:r>
              <a:rPr lang="en-US" dirty="0" smtClean="0"/>
              <a:t>)</a:t>
            </a:r>
            <a:endParaRPr lang="en-US" dirty="0"/>
          </a:p>
          <a:p>
            <a:pPr lvl="1" indent="-365760">
              <a:spcBef>
                <a:spcPts val="800"/>
              </a:spcBef>
            </a:pPr>
            <a:r>
              <a:rPr lang="en-US" dirty="0"/>
              <a:t>Data</a:t>
            </a:r>
          </a:p>
          <a:p>
            <a:pPr lvl="2" indent="-365760">
              <a:spcBef>
                <a:spcPts val="800"/>
              </a:spcBef>
            </a:pPr>
            <a:r>
              <a:rPr lang="en-US" dirty="0"/>
              <a:t>Currently selected coffee type is </a:t>
            </a:r>
            <a:r>
              <a:rPr lang="en-US" dirty="0" smtClean="0"/>
              <a:t>stored (</a:t>
            </a:r>
            <a:r>
              <a:rPr lang="en-US" i="1" dirty="0" err="1" smtClean="0"/>
              <a:t>currentCoffeeType</a:t>
            </a:r>
            <a:r>
              <a:rPr lang="en-US" dirty="0" smtClean="0"/>
              <a:t>)</a:t>
            </a:r>
            <a:endParaRPr lang="en-US" dirty="0"/>
          </a:p>
          <a:p>
            <a:pPr lvl="2" indent="-365760">
              <a:spcBef>
                <a:spcPts val="800"/>
              </a:spcBef>
            </a:pPr>
            <a:r>
              <a:rPr lang="en-US" dirty="0"/>
              <a:t>Button press enabled/disabled </a:t>
            </a:r>
            <a:r>
              <a:rPr lang="en-US" dirty="0" smtClean="0"/>
              <a:t>state (</a:t>
            </a:r>
            <a:r>
              <a:rPr lang="en-US" i="1" dirty="0" err="1" smtClean="0"/>
              <a:t>canPress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6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Coffee </a:t>
            </a:r>
            <a:r>
              <a:rPr lang="en-US" sz="2400" dirty="0"/>
              <a:t>Type </a:t>
            </a:r>
            <a:r>
              <a:rPr lang="en-US" sz="2400" dirty="0" smtClean="0"/>
              <a:t>Selection Panel Implementation in Python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8071"/>
            <a:ext cx="8342086" cy="55607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CoffeeTypePanel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(object):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"""A panel allowing the user to choose a type of coffee."""   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Courier"/>
              </a:rPr>
              <a:t># </a:t>
            </a:r>
            <a:r>
              <a:rPr lang="en-US" sz="1400" dirty="0" err="1" smtClean="0">
                <a:solidFill>
                  <a:srgbClr val="000000"/>
                </a:solidFill>
                <a:latin typeface="+mn-lt"/>
                <a:cs typeface="Courier"/>
              </a:rPr>
              <a:t>docstring</a:t>
            </a:r>
            <a:endParaRPr lang="en-US" sz="1400" dirty="0" smtClean="0">
              <a:solidFill>
                <a:srgbClr val="000000"/>
              </a:solidFill>
              <a:latin typeface="+mn-lt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idToType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["regular", "decaf"]	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Courier"/>
              </a:rPr>
              <a:t># class variable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cs typeface="Courier"/>
              </a:rPr>
              <a:t># we'll be sending a message to the </a:t>
            </a:r>
            <a:r>
              <a:rPr lang="en-US" sz="1400" dirty="0" err="1" smtClean="0">
                <a:solidFill>
                  <a:srgbClr val="000000"/>
                </a:solidFill>
                <a:cs typeface="Courier"/>
              </a:rPr>
              <a:t>cupSizePanel</a:t>
            </a:r>
            <a:r>
              <a:rPr lang="en-US" sz="1400" dirty="0" smtClean="0">
                <a:solidFill>
                  <a:srgbClr val="000000"/>
                </a:solidFill>
                <a:cs typeface="Courier"/>
              </a:rPr>
              <a:t> later, so we need a reference to it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__(self,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cupSizePanel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  <a:endParaRPr lang="en-US" sz="1400" dirty="0" smtClean="0">
              <a:solidFill>
                <a:srgbClr val="000000"/>
              </a:solidFill>
              <a:latin typeface="+mn-lt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self._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currentCoffeeType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None	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Courier"/>
              </a:rPr>
              <a:t># private instance 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self.cupSizePanel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cupSizePanel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Courier"/>
              </a:rPr>
              <a:t># public instance 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self.enableButtons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enableButtons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(self):	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Courier"/>
              </a:rPr>
              <a:t># called by Dispenser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self._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canPress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disableButtons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(self):	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Courier"/>
              </a:rPr>
              <a:t># called by </a:t>
            </a:r>
            <a:r>
              <a:rPr lang="en-US" sz="1400" dirty="0" err="1" smtClean="0">
                <a:solidFill>
                  <a:srgbClr val="000000"/>
                </a:solidFill>
                <a:latin typeface="+mn-lt"/>
                <a:cs typeface="Courier"/>
              </a:rPr>
              <a:t>CupSizePanel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Courier"/>
              </a:rPr>
              <a:t>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self._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canPress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False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notifyButtonPress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(self,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buttonID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assert self._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canPress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self._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currentCoffeeType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self._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idToType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buttonID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self.cupSizePanel.enableButtons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getCurrentType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self._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currentCoffeeType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541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6349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What is </a:t>
            </a:r>
            <a:r>
              <a:rPr lang="en-US" sz="3000" dirty="0" smtClean="0">
                <a:latin typeface="Courier"/>
                <a:cs typeface="Courier"/>
              </a:rPr>
              <a:t>self</a:t>
            </a:r>
            <a:r>
              <a:rPr lang="en-US" sz="3000" dirty="0" smtClean="0"/>
              <a:t>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742"/>
            <a:ext cx="8229600" cy="6089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cs typeface="Courier"/>
              </a:rPr>
              <a:t>Similar to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this</a:t>
            </a:r>
            <a:r>
              <a:rPr lang="en-US" dirty="0" smtClean="0">
                <a:solidFill>
                  <a:schemeClr val="tx1"/>
                </a:solidFill>
              </a:rPr>
              <a:t> keyword pointer in C++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7770" y="4325257"/>
            <a:ext cx="7649029" cy="2024744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 smtClean="0">
                <a:latin typeface="Courier"/>
                <a:cs typeface="Courier"/>
              </a:rPr>
              <a:t>VendingMachine</a:t>
            </a:r>
            <a:r>
              <a:rPr lang="en-US" dirty="0" smtClean="0">
                <a:latin typeface="Courier"/>
                <a:cs typeface="Courier"/>
              </a:rPr>
              <a:t> 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insertedMoney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0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cs typeface="Courier"/>
              </a:rPr>
              <a:t>&lt;snip&gt;</a:t>
            </a:r>
          </a:p>
          <a:p>
            <a:endParaRPr lang="en-US" dirty="0" smtClean="0"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public void </a:t>
            </a:r>
            <a:r>
              <a:rPr lang="en-US" dirty="0" err="1" smtClean="0">
                <a:latin typeface="Courier"/>
                <a:cs typeface="Courier"/>
              </a:rPr>
              <a:t>insertMoney</a:t>
            </a:r>
            <a:r>
              <a:rPr lang="en-US" dirty="0" smtClean="0">
                <a:latin typeface="Courier"/>
                <a:cs typeface="Courier"/>
              </a:rPr>
              <a:t>(float amount)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this.insertedMoney</a:t>
            </a:r>
            <a:r>
              <a:rPr lang="en-US" dirty="0" smtClean="0">
                <a:latin typeface="Courier"/>
                <a:cs typeface="Courier"/>
              </a:rPr>
              <a:t> += cents;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7771" y="1469573"/>
            <a:ext cx="7649029" cy="2249714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err="1" smtClean="0">
                <a:latin typeface="Courier"/>
                <a:cs typeface="Courier"/>
              </a:rPr>
              <a:t>VendingMachine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 smtClean="0">
                <a:latin typeface="Courier"/>
                <a:cs typeface="Courier"/>
              </a:rPr>
              <a:t>    public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   void </a:t>
            </a:r>
            <a:r>
              <a:rPr lang="en-US" dirty="0" err="1" smtClean="0">
                <a:latin typeface="Courier"/>
                <a:cs typeface="Courier"/>
              </a:rPr>
              <a:t>insertMoney</a:t>
            </a:r>
            <a:r>
              <a:rPr lang="en-US" dirty="0" smtClean="0">
                <a:latin typeface="Courier"/>
                <a:cs typeface="Courier"/>
              </a:rPr>
              <a:t>(float amount);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private:</a:t>
            </a:r>
          </a:p>
          <a:p>
            <a:r>
              <a:rPr lang="en-US" dirty="0" smtClean="0">
                <a:latin typeface="Courier"/>
                <a:cs typeface="Courier"/>
              </a:rPr>
              <a:t>        float </a:t>
            </a:r>
            <a:r>
              <a:rPr lang="en-US" dirty="0" err="1" smtClean="0">
                <a:latin typeface="Courier"/>
                <a:cs typeface="Courier"/>
              </a:rPr>
              <a:t>insertedMoney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&lt;snip&gt;</a:t>
            </a:r>
          </a:p>
          <a:p>
            <a:endParaRPr lang="en-US" dirty="0" smtClean="0"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void </a:t>
            </a:r>
            <a:r>
              <a:rPr lang="en-US" dirty="0" err="1" smtClean="0">
                <a:latin typeface="Courier"/>
                <a:cs typeface="Courier"/>
              </a:rPr>
              <a:t>VendingMachine</a:t>
            </a:r>
            <a:r>
              <a:rPr lang="en-US" dirty="0" smtClean="0">
                <a:latin typeface="Courier"/>
                <a:cs typeface="Courier"/>
              </a:rPr>
              <a:t>::</a:t>
            </a:r>
            <a:r>
              <a:rPr lang="en-US" dirty="0" err="1" smtClean="0">
                <a:latin typeface="Courier"/>
                <a:cs typeface="Courier"/>
              </a:rPr>
              <a:t>insertMoney</a:t>
            </a:r>
            <a:r>
              <a:rPr lang="en-US" dirty="0" smtClean="0">
                <a:latin typeface="Courier"/>
                <a:cs typeface="Courier"/>
              </a:rPr>
              <a:t> (float amount)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   this-</a:t>
            </a: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 err="1" smtClean="0">
                <a:latin typeface="Courier"/>
                <a:cs typeface="Courier"/>
              </a:rPr>
              <a:t>insertedMoney</a:t>
            </a:r>
            <a:r>
              <a:rPr lang="en-US" dirty="0" smtClean="0">
                <a:latin typeface="Courier"/>
                <a:cs typeface="Courier"/>
              </a:rPr>
              <a:t> += amount;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1951" y="3871687"/>
            <a:ext cx="8229600" cy="60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eneva"/>
                <a:ea typeface="+mn-ea"/>
                <a:cs typeface="Geneva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+mn-lt"/>
                <a:cs typeface="Courier"/>
              </a:rPr>
              <a:t>Similar to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this</a:t>
            </a:r>
            <a:r>
              <a:rPr lang="en-US" dirty="0" smtClean="0">
                <a:solidFill>
                  <a:schemeClr val="tx1"/>
                </a:solidFill>
              </a:rPr>
              <a:t> keyword in Java</a:t>
            </a:r>
          </a:p>
        </p:txBody>
      </p:sp>
    </p:spTree>
    <p:extLst>
      <p:ext uri="{BB962C8B-B14F-4D97-AF65-F5344CB8AC3E}">
        <p14:creationId xmlns:p14="http://schemas.microsoft.com/office/powerpoint/2010/main" val="114644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725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What is </a:t>
            </a:r>
            <a:r>
              <a:rPr lang="en-US" sz="3000" dirty="0" smtClean="0">
                <a:latin typeface="Courier"/>
                <a:cs typeface="Courier"/>
              </a:rPr>
              <a:t>self</a:t>
            </a:r>
            <a:r>
              <a:rPr lang="en-US" sz="3000" dirty="0" smtClean="0"/>
              <a:t>?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275" y="979714"/>
            <a:ext cx="8042276" cy="4963887"/>
          </a:xfrm>
        </p:spPr>
        <p:txBody>
          <a:bodyPr/>
          <a:lstStyle/>
          <a:p>
            <a:pPr indent="-365760">
              <a:spcBef>
                <a:spcPts val="800"/>
              </a:spcBef>
            </a:pPr>
            <a:r>
              <a:rPr lang="en-US" dirty="0">
                <a:solidFill>
                  <a:srgbClr val="000000"/>
                </a:solidFill>
              </a:rPr>
              <a:t>Unlike Java and C++:</a:t>
            </a:r>
          </a:p>
          <a:p>
            <a:pPr lvl="1" indent="-365760">
              <a:spcBef>
                <a:spcPts val="80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self</a:t>
            </a:r>
            <a:r>
              <a:rPr lang="en-US" dirty="0">
                <a:solidFill>
                  <a:srgbClr val="000000"/>
                </a:solidFill>
              </a:rPr>
              <a:t> is not a keyword</a:t>
            </a:r>
          </a:p>
          <a:p>
            <a:pPr lvl="1" indent="-365760">
              <a:spcBef>
                <a:spcPts val="80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self</a:t>
            </a:r>
            <a:r>
              <a:rPr lang="en-US" dirty="0">
                <a:solidFill>
                  <a:srgbClr val="000000"/>
                </a:solidFill>
              </a:rPr>
              <a:t> must be passed in explicitly, as a normal parameter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1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 about Python at:</a:t>
            </a:r>
          </a:p>
          <a:p>
            <a:pPr lvl="1"/>
            <a:r>
              <a:rPr lang="en-US" dirty="0">
                <a:hlinkClick r:id="rId2"/>
              </a:rPr>
              <a:t>http://docs.python.org/3.3/tutorial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7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725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What is </a:t>
            </a:r>
            <a:r>
              <a:rPr lang="en-US" sz="3000" dirty="0" smtClean="0">
                <a:latin typeface="Courier"/>
                <a:cs typeface="Courier"/>
              </a:rPr>
              <a:t>object</a:t>
            </a:r>
            <a:r>
              <a:rPr lang="en-US" sz="3000" dirty="0" smtClean="0"/>
              <a:t>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742"/>
            <a:ext cx="8229600" cy="17338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Courier"/>
              </a:rPr>
              <a:t>Everything is an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object</a:t>
            </a:r>
            <a:r>
              <a:rPr lang="en-US" dirty="0" smtClean="0">
                <a:solidFill>
                  <a:srgbClr val="000000"/>
                </a:solidFill>
              </a:rPr>
              <a:t> in python – any number, any class, any instance of a class,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a class, you can choose whether that class inherits any behavior from another class or not. The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object</a:t>
            </a:r>
            <a:r>
              <a:rPr lang="en-US" dirty="0" smtClean="0">
                <a:solidFill>
                  <a:srgbClr val="000000"/>
                </a:solidFill>
              </a:rPr>
              <a:t> class has very basic behavior and is included in the Python language.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More inheritance at a future </a:t>
            </a:r>
            <a:r>
              <a:rPr lang="en-US" dirty="0" err="1" smtClean="0">
                <a:solidFill>
                  <a:srgbClr val="000000"/>
                </a:solidFill>
              </a:rPr>
              <a:t>meetup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1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72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9929"/>
            <a:ext cx="8042276" cy="5370285"/>
          </a:xfrm>
        </p:spPr>
        <p:txBody>
          <a:bodyPr>
            <a:normAutofit fontScale="55000" lnSpcReduction="20000"/>
          </a:bodyPr>
          <a:lstStyle/>
          <a:p>
            <a:r>
              <a:rPr lang="en-US" i="1" dirty="0" smtClean="0"/>
              <a:t>Why are we starting at design??</a:t>
            </a:r>
          </a:p>
          <a:p>
            <a:r>
              <a:rPr lang="en-US" dirty="0" smtClean="0"/>
              <a:t>Always have a design!</a:t>
            </a:r>
          </a:p>
          <a:p>
            <a:pPr lvl="1"/>
            <a:r>
              <a:rPr lang="en-US" dirty="0" smtClean="0"/>
              <a:t>In your head</a:t>
            </a:r>
          </a:p>
          <a:p>
            <a:pPr lvl="1"/>
            <a:r>
              <a:rPr lang="en-US" dirty="0" smtClean="0"/>
              <a:t>Diagram on paper</a:t>
            </a:r>
          </a:p>
          <a:p>
            <a:pPr lvl="1"/>
            <a:r>
              <a:rPr lang="en-US" dirty="0" smtClean="0"/>
              <a:t>Diagram in software, ex. Microsoft Visio</a:t>
            </a:r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Unified_Modeling_Language</a:t>
            </a:r>
            <a:endParaRPr lang="en-US" dirty="0" smtClean="0"/>
          </a:p>
          <a:p>
            <a:r>
              <a:rPr lang="en-US" dirty="0" smtClean="0"/>
              <a:t>Various designs have various levels of detail</a:t>
            </a:r>
          </a:p>
          <a:p>
            <a:pPr lvl="1"/>
            <a:r>
              <a:rPr lang="en-US" dirty="0" smtClean="0"/>
              <a:t>Choose the detail and design model by business requirements and functional requirements</a:t>
            </a:r>
          </a:p>
          <a:p>
            <a:pPr lvl="1"/>
            <a:r>
              <a:rPr lang="en-US" dirty="0" smtClean="0"/>
              <a:t>Consider future requirements and reusability</a:t>
            </a:r>
          </a:p>
          <a:p>
            <a:r>
              <a:rPr lang="en-US" dirty="0" smtClean="0"/>
              <a:t>In the design, identify:</a:t>
            </a:r>
          </a:p>
          <a:p>
            <a:pPr lvl="1"/>
            <a:r>
              <a:rPr lang="en-US" dirty="0" smtClean="0"/>
              <a:t>The components/objects</a:t>
            </a:r>
          </a:p>
          <a:p>
            <a:pPr lvl="1"/>
            <a:r>
              <a:rPr lang="en-US" dirty="0" smtClean="0"/>
              <a:t>The actions for each object</a:t>
            </a:r>
          </a:p>
          <a:p>
            <a:pPr lvl="2"/>
            <a:r>
              <a:rPr lang="en-US" dirty="0" smtClean="0"/>
              <a:t>Some actions/messages are sent by the object, and others are received</a:t>
            </a:r>
          </a:p>
          <a:p>
            <a:pPr lvl="1"/>
            <a:r>
              <a:rPr lang="en-US" dirty="0" smtClean="0"/>
              <a:t>The states of each object</a:t>
            </a:r>
          </a:p>
          <a:p>
            <a:pPr lvl="2"/>
            <a:r>
              <a:rPr lang="en-US" dirty="0" smtClean="0"/>
              <a:t>If an object has multiple actions which must be performed in a certain order, then the object has more than one state. The current state determines which actions can be performed at the current time. The current state can change to a different state when an action is performed.</a:t>
            </a:r>
          </a:p>
          <a:p>
            <a:pPr lvl="1"/>
            <a:r>
              <a:rPr lang="en-US" dirty="0" smtClean="0"/>
              <a:t>The data associated with each object</a:t>
            </a:r>
          </a:p>
          <a:p>
            <a:pPr lvl="2"/>
            <a:r>
              <a:rPr lang="en-US" dirty="0" smtClean="0"/>
              <a:t>If an object has 2+ states, there must be a way to determine which state the object is currently in, which means that there must be some kind of data stored to indicate the current state</a:t>
            </a:r>
          </a:p>
          <a:p>
            <a:pPr lvl="2"/>
            <a:r>
              <a:rPr lang="en-US" dirty="0" smtClean="0"/>
              <a:t>Other data</a:t>
            </a:r>
          </a:p>
        </p:txBody>
      </p:sp>
    </p:spTree>
    <p:extLst>
      <p:ext uri="{BB962C8B-B14F-4D97-AF65-F5344CB8AC3E}">
        <p14:creationId xmlns:p14="http://schemas.microsoft.com/office/powerpoint/2010/main" val="202565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-Point Star 7"/>
          <p:cNvSpPr/>
          <p:nvPr/>
        </p:nvSpPr>
        <p:spPr>
          <a:xfrm>
            <a:off x="2068285" y="-15546"/>
            <a:ext cx="7075715" cy="6858001"/>
          </a:xfrm>
          <a:prstGeom prst="star7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470" y="1299811"/>
            <a:ext cx="3670892" cy="482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143" y="40730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5949" y="1299811"/>
            <a:ext cx="2182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Simulate </a:t>
            </a:r>
            <a:r>
              <a:rPr lang="en-US" dirty="0"/>
              <a:t>a coffee vending </a:t>
            </a:r>
            <a:r>
              <a:rPr lang="en-US" dirty="0" smtClean="0"/>
              <a:t>machine!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5949" y="4860700"/>
            <a:ext cx="2436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is a coffee vending machine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2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5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Vending Machine Design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1054641"/>
            <a:ext cx="8229600" cy="5064345"/>
            <a:chOff x="2018455" y="1689100"/>
            <a:chExt cx="6668345" cy="43658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8455" y="1689100"/>
              <a:ext cx="6668345" cy="414314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18455" y="5816148"/>
              <a:ext cx="6668345" cy="2387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http://</a:t>
              </a:r>
              <a:r>
                <a:rPr lang="en-US" sz="1200" dirty="0" err="1"/>
                <a:t>heim.ifi.uio.no</a:t>
              </a:r>
              <a:r>
                <a:rPr lang="en-US" sz="1200" dirty="0"/>
                <a:t>/~</a:t>
              </a:r>
              <a:r>
                <a:rPr lang="en-US" sz="1200" dirty="0" err="1"/>
                <a:t>mmo</a:t>
              </a:r>
              <a:r>
                <a:rPr lang="en-US" sz="1200" dirty="0"/>
                <a:t>/generic/papers/coffee/Coffee-1.html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16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6544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More Complete Vending Machine Design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4357"/>
            <a:ext cx="8042276" cy="5197929"/>
          </a:xfrm>
        </p:spPr>
        <p:txBody>
          <a:bodyPr>
            <a:normAutofit fontScale="70000" lnSpcReduction="20000"/>
          </a:bodyPr>
          <a:lstStyle/>
          <a:p>
            <a:pPr indent="-365760">
              <a:lnSpc>
                <a:spcPct val="120000"/>
              </a:lnSpc>
              <a:spcBef>
                <a:spcPts val="400"/>
              </a:spcBef>
            </a:pPr>
            <a:r>
              <a:rPr lang="en-US" dirty="0" smtClean="0"/>
              <a:t>The </a:t>
            </a:r>
            <a:r>
              <a:rPr lang="en-US" dirty="0"/>
              <a:t>objects for this design are:</a:t>
            </a:r>
          </a:p>
          <a:p>
            <a:pPr lvl="1" indent="-365760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User</a:t>
            </a:r>
          </a:p>
          <a:p>
            <a:pPr lvl="1" indent="-365760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Coffee type selection panel</a:t>
            </a:r>
          </a:p>
          <a:p>
            <a:pPr lvl="1" indent="-365760">
              <a:lnSpc>
                <a:spcPct val="120000"/>
              </a:lnSpc>
              <a:spcBef>
                <a:spcPts val="400"/>
              </a:spcBef>
            </a:pPr>
            <a:r>
              <a:rPr lang="en-US" dirty="0" smtClean="0"/>
              <a:t>Cup size selection panel</a:t>
            </a:r>
          </a:p>
          <a:p>
            <a:pPr lvl="1" indent="-365760">
              <a:lnSpc>
                <a:spcPct val="120000"/>
              </a:lnSpc>
              <a:spcBef>
                <a:spcPts val="400"/>
              </a:spcBef>
            </a:pPr>
            <a:r>
              <a:rPr lang="en-US" dirty="0" smtClean="0"/>
              <a:t>Coin Box/Trap</a:t>
            </a:r>
          </a:p>
          <a:p>
            <a:pPr lvl="1" indent="-365760">
              <a:lnSpc>
                <a:spcPct val="120000"/>
              </a:lnSpc>
              <a:spcBef>
                <a:spcPts val="400"/>
              </a:spcBef>
            </a:pPr>
            <a:r>
              <a:rPr lang="en-US" dirty="0" smtClean="0"/>
              <a:t>Dispenser</a:t>
            </a:r>
            <a:endParaRPr lang="en-US" dirty="0"/>
          </a:p>
          <a:p>
            <a:pPr indent="-365760">
              <a:spcBef>
                <a:spcPts val="400"/>
              </a:spcBef>
            </a:pPr>
            <a:endParaRPr lang="en-US" dirty="0" smtClean="0"/>
          </a:p>
          <a:p>
            <a:pPr indent="-365760">
              <a:spcBef>
                <a:spcPts val="800"/>
              </a:spcBef>
            </a:pPr>
            <a:r>
              <a:rPr lang="en-US" dirty="0" smtClean="0"/>
              <a:t>User</a:t>
            </a:r>
            <a:endParaRPr lang="en-US" dirty="0"/>
          </a:p>
          <a:p>
            <a:pPr lvl="1" indent="-365760">
              <a:spcBef>
                <a:spcPts val="800"/>
              </a:spcBef>
            </a:pPr>
            <a:r>
              <a:rPr lang="en-US" dirty="0"/>
              <a:t>States</a:t>
            </a:r>
          </a:p>
          <a:p>
            <a:pPr lvl="2" indent="-365760">
              <a:spcBef>
                <a:spcPts val="800"/>
              </a:spcBef>
            </a:pPr>
            <a:r>
              <a:rPr lang="en-US" dirty="0" smtClean="0"/>
              <a:t>The user's state is based on the </a:t>
            </a:r>
            <a:r>
              <a:rPr lang="en-US" dirty="0"/>
              <a:t>current state </a:t>
            </a:r>
            <a:r>
              <a:rPr lang="en-US" dirty="0" smtClean="0"/>
              <a:t>of </a:t>
            </a:r>
            <a:r>
              <a:rPr lang="en-US" dirty="0"/>
              <a:t>other </a:t>
            </a:r>
            <a:r>
              <a:rPr lang="en-US" dirty="0" smtClean="0"/>
              <a:t>objects.</a:t>
            </a:r>
          </a:p>
          <a:p>
            <a:pPr lvl="3" indent="-365760">
              <a:spcBef>
                <a:spcPts val="800"/>
              </a:spcBef>
            </a:pPr>
            <a:r>
              <a:rPr lang="en-US" dirty="0" smtClean="0"/>
              <a:t>Example: Is there a cup in the dispenser? If so, I'm ready to grab the cup.</a:t>
            </a:r>
          </a:p>
          <a:p>
            <a:pPr lvl="1" indent="-365760">
              <a:spcBef>
                <a:spcPts val="800"/>
              </a:spcBef>
            </a:pPr>
            <a:r>
              <a:rPr lang="en-US" dirty="0" smtClean="0"/>
              <a:t>Actions/Messages Received</a:t>
            </a:r>
          </a:p>
          <a:p>
            <a:pPr lvl="2" indent="-365760">
              <a:spcBef>
                <a:spcPts val="800"/>
              </a:spcBef>
            </a:pPr>
            <a:r>
              <a:rPr lang="en-US" dirty="0" smtClean="0"/>
              <a:t>Retrieves state from other vending machine objects</a:t>
            </a:r>
            <a:endParaRPr lang="en-US" dirty="0"/>
          </a:p>
          <a:p>
            <a:pPr lvl="1" indent="-365760">
              <a:spcBef>
                <a:spcPts val="800"/>
              </a:spcBef>
            </a:pPr>
            <a:r>
              <a:rPr lang="en-US" dirty="0"/>
              <a:t>Actions/Messages </a:t>
            </a:r>
            <a:r>
              <a:rPr lang="en-US" dirty="0" smtClean="0"/>
              <a:t>Sent</a:t>
            </a:r>
            <a:endParaRPr lang="en-US" dirty="0"/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Deposits coin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Presses </a:t>
            </a:r>
            <a:r>
              <a:rPr lang="en-US" dirty="0"/>
              <a:t>buttons</a:t>
            </a:r>
          </a:p>
          <a:p>
            <a:pPr marL="1143000" lvl="2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Type of coffee</a:t>
            </a:r>
          </a:p>
          <a:p>
            <a:pPr marL="1143000" lvl="2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Cup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453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More Complete Vending Machine Design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4357"/>
            <a:ext cx="8042276" cy="5297714"/>
          </a:xfrm>
        </p:spPr>
        <p:txBody>
          <a:bodyPr>
            <a:normAutofit fontScale="77500" lnSpcReduction="20000"/>
          </a:bodyPr>
          <a:lstStyle/>
          <a:p>
            <a:pPr indent="-365760">
              <a:spcBef>
                <a:spcPts val="800"/>
              </a:spcBef>
            </a:pPr>
            <a:r>
              <a:rPr lang="en-US" dirty="0" smtClean="0"/>
              <a:t>Coffee type </a:t>
            </a:r>
            <a:r>
              <a:rPr lang="en-US" dirty="0"/>
              <a:t>selection </a:t>
            </a:r>
            <a:r>
              <a:rPr lang="en-US" dirty="0" smtClean="0"/>
              <a:t>panel</a:t>
            </a:r>
            <a:endParaRPr lang="en-US" dirty="0"/>
          </a:p>
          <a:p>
            <a:pPr lvl="1" indent="-365760">
              <a:spcBef>
                <a:spcPts val="800"/>
              </a:spcBef>
            </a:pPr>
            <a:r>
              <a:rPr lang="en-US" dirty="0" smtClean="0"/>
              <a:t>States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Initial state</a:t>
            </a:r>
            <a:r>
              <a:rPr lang="en-US" dirty="0"/>
              <a:t>: Buttons can be pushed after dispensing has completed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Buttons can't be pushed after a cup size has been selected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coffee type </a:t>
            </a:r>
            <a:r>
              <a:rPr lang="en-US" dirty="0" smtClean="0"/>
              <a:t>is either </a:t>
            </a:r>
            <a:r>
              <a:rPr lang="en-US" dirty="0"/>
              <a:t>selected or not </a:t>
            </a:r>
            <a:r>
              <a:rPr lang="en-US" dirty="0" smtClean="0"/>
              <a:t>selected</a:t>
            </a:r>
            <a:endParaRPr lang="en-US" dirty="0"/>
          </a:p>
          <a:p>
            <a:pPr lvl="1" indent="-365760">
              <a:spcBef>
                <a:spcPts val="800"/>
              </a:spcBef>
            </a:pPr>
            <a:r>
              <a:rPr lang="en-US" dirty="0" smtClean="0"/>
              <a:t>Actions/Messages Received</a:t>
            </a:r>
            <a:endParaRPr lang="en-US" dirty="0"/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Receives </a:t>
            </a:r>
            <a:r>
              <a:rPr lang="en-US" dirty="0"/>
              <a:t>button presses from </a:t>
            </a:r>
            <a:r>
              <a:rPr lang="en-US" dirty="0" smtClean="0"/>
              <a:t>user which determines </a:t>
            </a:r>
            <a:r>
              <a:rPr lang="en-US" dirty="0"/>
              <a:t>coffee type based on which button is </a:t>
            </a:r>
            <a:r>
              <a:rPr lang="en-US" dirty="0" smtClean="0"/>
              <a:t>pressed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Cup size panel tells coffee type panel when a cup size has been selected, to </a:t>
            </a:r>
            <a:r>
              <a:rPr lang="en-US" dirty="0"/>
              <a:t>disable coffee type </a:t>
            </a:r>
            <a:r>
              <a:rPr lang="en-US" dirty="0" smtClean="0"/>
              <a:t>buttons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Dispenser tells coffee type panel when it's done</a:t>
            </a:r>
            <a:endParaRPr lang="en-US" dirty="0"/>
          </a:p>
          <a:p>
            <a:pPr lvl="1" indent="-365760">
              <a:spcBef>
                <a:spcPts val="800"/>
              </a:spcBef>
            </a:pPr>
            <a:r>
              <a:rPr lang="en-US" dirty="0" smtClean="0"/>
              <a:t>Actions/Messages Sent</a:t>
            </a:r>
            <a:endParaRPr lang="en-US" dirty="0"/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After a coffee type button is pressed, tell the cup </a:t>
            </a:r>
            <a:r>
              <a:rPr lang="en-US" dirty="0"/>
              <a:t>size selection </a:t>
            </a:r>
            <a:r>
              <a:rPr lang="en-US" dirty="0" smtClean="0"/>
              <a:t>panel to enable its buttons</a:t>
            </a:r>
            <a:endParaRPr lang="en-US" dirty="0"/>
          </a:p>
          <a:p>
            <a:pPr lvl="1" indent="-365760">
              <a:spcBef>
                <a:spcPts val="800"/>
              </a:spcBef>
            </a:pPr>
            <a:r>
              <a:rPr lang="en-US" dirty="0"/>
              <a:t>Data</a:t>
            </a:r>
          </a:p>
          <a:p>
            <a:pPr lvl="2" indent="-365760">
              <a:spcBef>
                <a:spcPts val="800"/>
              </a:spcBef>
            </a:pPr>
            <a:r>
              <a:rPr lang="en-US" dirty="0" smtClean="0"/>
              <a:t>Currently selected coffee type is stored</a:t>
            </a:r>
            <a:endParaRPr lang="en-US" dirty="0"/>
          </a:p>
          <a:p>
            <a:pPr lvl="2" indent="-365760">
              <a:spcBef>
                <a:spcPts val="800"/>
              </a:spcBef>
            </a:pPr>
            <a:r>
              <a:rPr lang="en-US" dirty="0"/>
              <a:t>Button press enabled/disabled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2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453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More Complete Vending Machine Design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4357"/>
            <a:ext cx="8042276" cy="5560786"/>
          </a:xfrm>
        </p:spPr>
        <p:txBody>
          <a:bodyPr>
            <a:normAutofit fontScale="70000" lnSpcReduction="20000"/>
          </a:bodyPr>
          <a:lstStyle/>
          <a:p>
            <a:pPr indent="-365760">
              <a:spcBef>
                <a:spcPts val="800"/>
              </a:spcBef>
            </a:pPr>
            <a:r>
              <a:rPr lang="en-US" dirty="0"/>
              <a:t>Cup size selection panel</a:t>
            </a:r>
          </a:p>
          <a:p>
            <a:pPr lvl="1" indent="-365760">
              <a:spcBef>
                <a:spcPts val="800"/>
              </a:spcBef>
            </a:pPr>
            <a:r>
              <a:rPr lang="en-US" dirty="0"/>
              <a:t>States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Buttons can be pushed after selecting a coffee type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Buttons can't be pushed after the coffee has been paid for</a:t>
            </a:r>
          </a:p>
          <a:p>
            <a:pPr lvl="1" indent="-365760">
              <a:spcBef>
                <a:spcPts val="800"/>
              </a:spcBef>
            </a:pPr>
            <a:r>
              <a:rPr lang="en-US" dirty="0" smtClean="0"/>
              <a:t>Actions/Messages Received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Coffee type panel tells cup size panel when a button has been pressed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Receives </a:t>
            </a:r>
            <a:r>
              <a:rPr lang="en-US" dirty="0"/>
              <a:t>button presses from user which determines cup size based on which button is </a:t>
            </a:r>
            <a:r>
              <a:rPr lang="en-US" dirty="0" smtClean="0"/>
              <a:t>pressed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Coin box retrieves price of cup size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Coin box tells cup size panel when the coffee has been fully paid for</a:t>
            </a:r>
            <a:endParaRPr lang="en-US" dirty="0"/>
          </a:p>
          <a:p>
            <a:pPr lvl="1" indent="-365760">
              <a:spcBef>
                <a:spcPts val="800"/>
              </a:spcBef>
            </a:pPr>
            <a:r>
              <a:rPr lang="en-US" dirty="0"/>
              <a:t>Actions/Messages Sent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When a cup size button has been pressed:</a:t>
            </a:r>
          </a:p>
          <a:p>
            <a:pPr marL="1143000" lvl="2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Tell the coffee type panel to disable its buttons</a:t>
            </a:r>
          </a:p>
          <a:p>
            <a:pPr marL="1143000" lvl="2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Enable </a:t>
            </a:r>
            <a:r>
              <a:rPr lang="en-US" dirty="0"/>
              <a:t>the coin </a:t>
            </a:r>
            <a:r>
              <a:rPr lang="en-US" dirty="0" smtClean="0"/>
              <a:t>box</a:t>
            </a:r>
            <a:endParaRPr lang="en-US" dirty="0"/>
          </a:p>
          <a:p>
            <a:pPr lvl="1" indent="-365760">
              <a:spcBef>
                <a:spcPts val="800"/>
              </a:spcBef>
            </a:pPr>
            <a:r>
              <a:rPr lang="en-US" dirty="0"/>
              <a:t>Data</a:t>
            </a:r>
          </a:p>
          <a:p>
            <a:pPr lvl="2" indent="-365760">
              <a:spcBef>
                <a:spcPts val="800"/>
              </a:spcBef>
            </a:pPr>
            <a:r>
              <a:rPr lang="en-US" dirty="0"/>
              <a:t>Currently selected cup size is stored</a:t>
            </a:r>
          </a:p>
          <a:p>
            <a:pPr lvl="2" indent="-365760">
              <a:spcBef>
                <a:spcPts val="800"/>
              </a:spcBef>
            </a:pPr>
            <a:r>
              <a:rPr lang="en-US" dirty="0"/>
              <a:t>Button press enabled/disabled </a:t>
            </a:r>
            <a:r>
              <a:rPr lang="en-US" dirty="0" smtClean="0"/>
              <a:t>state</a:t>
            </a:r>
          </a:p>
          <a:p>
            <a:pPr lvl="2" indent="-365760">
              <a:spcBef>
                <a:spcPts val="800"/>
              </a:spcBef>
            </a:pPr>
            <a:r>
              <a:rPr lang="en-US" dirty="0" smtClean="0"/>
              <a:t>Price of each available cup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7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453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More Complete Vending Machine Design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4357"/>
            <a:ext cx="8042276" cy="5406572"/>
          </a:xfrm>
        </p:spPr>
        <p:txBody>
          <a:bodyPr>
            <a:normAutofit fontScale="77500" lnSpcReduction="20000"/>
          </a:bodyPr>
          <a:lstStyle/>
          <a:p>
            <a:pPr indent="-365760">
              <a:spcBef>
                <a:spcPts val="800"/>
              </a:spcBef>
            </a:pPr>
            <a:r>
              <a:rPr lang="en-US" dirty="0"/>
              <a:t>Coin Box Trap</a:t>
            </a:r>
          </a:p>
          <a:p>
            <a:pPr lvl="1" indent="-365760">
              <a:spcBef>
                <a:spcPts val="800"/>
              </a:spcBef>
            </a:pPr>
            <a:r>
              <a:rPr lang="en-US" dirty="0"/>
              <a:t>States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Enabled – Coins are </a:t>
            </a:r>
            <a:r>
              <a:rPr lang="en-US" dirty="0"/>
              <a:t>caught by the trap, fall into the coin box, and the amount registers in the </a:t>
            </a:r>
            <a:r>
              <a:rPr lang="en-US" dirty="0" smtClean="0"/>
              <a:t>machine. Coin value is counted.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Disabled – Coins fall </a:t>
            </a:r>
            <a:r>
              <a:rPr lang="en-US" dirty="0"/>
              <a:t>through the coin trap and can be picked up by the user </a:t>
            </a:r>
            <a:r>
              <a:rPr lang="en-US" dirty="0" smtClean="0"/>
              <a:t>again. Coin value is not counted.</a:t>
            </a:r>
          </a:p>
          <a:p>
            <a:pPr lvl="1" indent="-365760">
              <a:spcBef>
                <a:spcPts val="800"/>
              </a:spcBef>
            </a:pPr>
            <a:r>
              <a:rPr lang="en-US" dirty="0"/>
              <a:t>Actions/Messages </a:t>
            </a:r>
            <a:r>
              <a:rPr lang="en-US" dirty="0" smtClean="0"/>
              <a:t>Received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Receives </a:t>
            </a:r>
            <a:r>
              <a:rPr lang="en-US" dirty="0"/>
              <a:t>weight of each coin </a:t>
            </a:r>
            <a:r>
              <a:rPr lang="en-US" dirty="0" smtClean="0"/>
              <a:t>dropped from internal trap. (Internal trap could be treated as a separate object, but isn't in this example.)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When total cost has been paid, tell dispenser to dispense</a:t>
            </a:r>
          </a:p>
          <a:p>
            <a:pPr lvl="1" indent="-365760">
              <a:spcBef>
                <a:spcPts val="800"/>
              </a:spcBef>
            </a:pPr>
            <a:r>
              <a:rPr lang="en-US" dirty="0" smtClean="0"/>
              <a:t>Actions/Messages Sent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total cost has been </a:t>
            </a:r>
            <a:r>
              <a:rPr lang="en-US" dirty="0" smtClean="0"/>
              <a:t>paid:</a:t>
            </a:r>
          </a:p>
          <a:p>
            <a:pPr marL="1143000" lvl="2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Tell cup size panel to disable its buttons</a:t>
            </a:r>
          </a:p>
          <a:p>
            <a:pPr marL="1143000" lvl="2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Instruct </a:t>
            </a:r>
            <a:r>
              <a:rPr lang="en-US" dirty="0"/>
              <a:t>mixer to </a:t>
            </a:r>
            <a:r>
              <a:rPr lang="en-US" dirty="0" smtClean="0"/>
              <a:t>dispense liquid</a:t>
            </a:r>
            <a:endParaRPr lang="en-US" dirty="0"/>
          </a:p>
          <a:p>
            <a:pPr lvl="1" indent="-365760">
              <a:spcBef>
                <a:spcPts val="800"/>
              </a:spcBef>
            </a:pPr>
            <a:r>
              <a:rPr lang="en-US" dirty="0"/>
              <a:t>Data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Total amount of money inserted so far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Conversion data – coin weight measures to </a:t>
            </a:r>
            <a:r>
              <a:rPr lang="en-US" dirty="0" smtClean="0"/>
              <a:t>cents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7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453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More Complete Vending Machine Design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4357"/>
            <a:ext cx="8042276" cy="5406572"/>
          </a:xfrm>
        </p:spPr>
        <p:txBody>
          <a:bodyPr>
            <a:normAutofit/>
          </a:bodyPr>
          <a:lstStyle/>
          <a:p>
            <a:pPr indent="-365760">
              <a:spcBef>
                <a:spcPts val="800"/>
              </a:spcBef>
            </a:pPr>
            <a:r>
              <a:rPr lang="en-US" dirty="0" smtClean="0"/>
              <a:t>Dispenser</a:t>
            </a:r>
          </a:p>
          <a:p>
            <a:pPr lvl="1" indent="-365760">
              <a:spcBef>
                <a:spcPts val="800"/>
              </a:spcBef>
            </a:pPr>
            <a:r>
              <a:rPr lang="en-US" dirty="0" smtClean="0"/>
              <a:t>States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Dispensing or not dispensing liquid</a:t>
            </a:r>
          </a:p>
          <a:p>
            <a:pPr lvl="1" indent="-365760">
              <a:spcBef>
                <a:spcPts val="800"/>
              </a:spcBef>
            </a:pPr>
            <a:r>
              <a:rPr lang="en-US" dirty="0" smtClean="0"/>
              <a:t>Actions/Messages Received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At start of dispensing, retrieve </a:t>
            </a:r>
            <a:r>
              <a:rPr lang="en-US" dirty="0"/>
              <a:t>coffee type and cup </a:t>
            </a:r>
            <a:r>
              <a:rPr lang="en-US" dirty="0" smtClean="0"/>
              <a:t>size</a:t>
            </a:r>
          </a:p>
          <a:p>
            <a:pPr lvl="1" indent="-365760">
              <a:spcBef>
                <a:spcPts val="800"/>
              </a:spcBef>
            </a:pPr>
            <a:r>
              <a:rPr lang="en-US" dirty="0" smtClean="0"/>
              <a:t>Actions/Messages Sent</a:t>
            </a:r>
          </a:p>
          <a:p>
            <a:pPr marL="860425" lvl="1" indent="-365760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When done dispensing, enable the coffee type panel</a:t>
            </a:r>
            <a:endParaRPr lang="en-US" dirty="0"/>
          </a:p>
          <a:p>
            <a:pPr lvl="1" indent="-365760">
              <a:spcBef>
                <a:spcPts val="800"/>
              </a:spcBef>
            </a:pPr>
            <a:r>
              <a:rPr lang="en-US" dirty="0"/>
              <a:t>Data</a:t>
            </a:r>
          </a:p>
          <a:p>
            <a:pPr lvl="2" indent="-365760">
              <a:spcBef>
                <a:spcPts val="800"/>
              </a:spcBef>
            </a:pPr>
            <a:r>
              <a:rPr lang="en-US" dirty="0" smtClean="0"/>
              <a:t>Whether currently dispensing or not dispensing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5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2481</TotalTime>
  <Words>1245</Words>
  <Application>Microsoft Macintosh PowerPoint</Application>
  <PresentationFormat>On-screen Show (4:3)</PresentationFormat>
  <Paragraphs>185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Python Object Oriented Programming</vt:lpstr>
      <vt:lpstr>Design</vt:lpstr>
      <vt:lpstr>PowerPoint Presentation</vt:lpstr>
      <vt:lpstr>A Vending Machine Design</vt:lpstr>
      <vt:lpstr>More Complete Vending Machine Design</vt:lpstr>
      <vt:lpstr>A More Complete Vending Machine Design</vt:lpstr>
      <vt:lpstr>A More Complete Vending Machine Design</vt:lpstr>
      <vt:lpstr>A More Complete Vending Machine Design</vt:lpstr>
      <vt:lpstr>A More Complete Vending Machine Design</vt:lpstr>
      <vt:lpstr>Let's Implement the Coffee Type Selection Panel</vt:lpstr>
      <vt:lpstr>Let's Implement the Coffee Type Selection Panel</vt:lpstr>
      <vt:lpstr>Coffee Type Selection Panel Implementation in Python</vt:lpstr>
      <vt:lpstr>What is self?</vt:lpstr>
      <vt:lpstr>What is self?</vt:lpstr>
      <vt:lpstr>The End</vt:lpstr>
      <vt:lpstr>What is object?</vt:lpstr>
    </vt:vector>
  </TitlesOfParts>
  <Company>INdigital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 Oriented Programming</dc:title>
  <dc:creator>Jesse Cowles</dc:creator>
  <cp:lastModifiedBy>Jesse Cowles</cp:lastModifiedBy>
  <cp:revision>171</cp:revision>
  <dcterms:created xsi:type="dcterms:W3CDTF">2013-11-11T19:47:27Z</dcterms:created>
  <dcterms:modified xsi:type="dcterms:W3CDTF">2013-11-15T16:46:18Z</dcterms:modified>
</cp:coreProperties>
</file>