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handoutMasterIdLst>
    <p:handoutMasterId r:id="rId54"/>
  </p:handoutMasterIdLst>
  <p:sldIdLst>
    <p:sldId id="272" r:id="rId2"/>
    <p:sldId id="273" r:id="rId3"/>
    <p:sldId id="286" r:id="rId4"/>
    <p:sldId id="283" r:id="rId5"/>
    <p:sldId id="287" r:id="rId6"/>
    <p:sldId id="274" r:id="rId7"/>
    <p:sldId id="289" r:id="rId8"/>
    <p:sldId id="291" r:id="rId9"/>
    <p:sldId id="290" r:id="rId10"/>
    <p:sldId id="292" r:id="rId11"/>
    <p:sldId id="293" r:id="rId12"/>
    <p:sldId id="288"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31" r:id="rId44"/>
    <p:sldId id="325" r:id="rId45"/>
    <p:sldId id="332" r:id="rId46"/>
    <p:sldId id="326" r:id="rId47"/>
    <p:sldId id="328" r:id="rId48"/>
    <p:sldId id="329" r:id="rId49"/>
    <p:sldId id="333" r:id="rId50"/>
    <p:sldId id="330" r:id="rId51"/>
    <p:sldId id="334" r:id="rId5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5" autoAdjust="0"/>
    <p:restoredTop sz="94660"/>
  </p:normalViewPr>
  <p:slideViewPr>
    <p:cSldViewPr snapToGrid="0">
      <p:cViewPr varScale="1">
        <p:scale>
          <a:sx n="74" d="100"/>
          <a:sy n="74" d="100"/>
        </p:scale>
        <p:origin x="58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2017年12月1日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2017年12月1日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18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831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949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119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188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89858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0386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70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237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20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24773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1715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6795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50899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7608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8124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5472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6457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2931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693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87827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6716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5995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7728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9782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0430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2694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8215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0424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7736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696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4890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3939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02781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7194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76206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7492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5521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3333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7745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77939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656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2038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59802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5785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824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944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1949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637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2017年12月1日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2017年12月1日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2017年12月1日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2017年12月1日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2017年12月1日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2017年12月1日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2017年12月1日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2017年12月1日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2017年12月1日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2017年12月1日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2017年12月1日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2017年12月1日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normAutofit/>
          </a:bodyPr>
          <a:lstStyle/>
          <a:p>
            <a:pPr rtl="0"/>
            <a:r>
              <a:rPr lang="ja-JP" altLang="en-US" dirty="0" smtClean="0"/>
              <a:t>ブロックチェーンの未来</a:t>
            </a:r>
            <a:r>
              <a:rPr lang="en-US" altLang="ja-JP" dirty="0" smtClean="0"/>
              <a:t/>
            </a:r>
            <a:br>
              <a:rPr lang="en-US" altLang="ja-JP" dirty="0" smtClean="0"/>
            </a:br>
            <a:r>
              <a:rPr lang="ja-JP" altLang="en-US" sz="2700" dirty="0" smtClean="0"/>
              <a:t>金融・産業・社会はどう変わるのか？</a:t>
            </a:r>
            <a:endParaRPr lang="ja-JP" altLang="en-US" sz="2700" dirty="0"/>
          </a:p>
        </p:txBody>
      </p:sp>
      <p:sp>
        <p:nvSpPr>
          <p:cNvPr id="5" name="サブタイトル 4"/>
          <p:cNvSpPr>
            <a:spLocks noGrp="1"/>
          </p:cNvSpPr>
          <p:nvPr>
            <p:ph type="subTitle" idx="1"/>
          </p:nvPr>
        </p:nvSpPr>
        <p:spPr/>
        <p:txBody>
          <a:bodyPr rtlCol="0"/>
          <a:lstStyle/>
          <a:p>
            <a:pPr rtl="0"/>
            <a:r>
              <a:rPr lang="ja-JP" altLang="en-US" dirty="0">
                <a:latin typeface="ＭＳ 明朝" panose="02020609040205080304" pitchFamily="17" charset="-128"/>
                <a:ea typeface="ＭＳ 明朝" panose="02020609040205080304" pitchFamily="17" charset="-128"/>
              </a:rPr>
              <a:t>発表者の名前</a:t>
            </a:r>
          </a:p>
          <a:p>
            <a:pPr rtl="0"/>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ブロックチェーンの中間コスト</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●中央集権型</a:t>
            </a:r>
            <a:endParaRPr lang="en-US" altLang="ja-JP" dirty="0" smtClean="0"/>
          </a:p>
          <a:p>
            <a:pPr marL="0" indent="0">
              <a:buNone/>
            </a:pPr>
            <a:r>
              <a:rPr lang="ja-JP" altLang="en-US" dirty="0" smtClean="0"/>
              <a:t>・銀行、取引所などの管理者が一括して管理を行う。</a:t>
            </a:r>
            <a:endParaRPr lang="en-US" altLang="ja-JP" dirty="0" smtClean="0"/>
          </a:p>
          <a:p>
            <a:pPr marL="0" indent="0">
              <a:buNone/>
            </a:pPr>
            <a:r>
              <a:rPr lang="ja-JP" altLang="en-US" dirty="0" smtClean="0"/>
              <a:t>・取引所などで取引手数料等のコストが発生する。</a:t>
            </a:r>
            <a:endParaRPr lang="en-US" altLang="ja-JP" dirty="0" smtClean="0"/>
          </a:p>
          <a:p>
            <a:pPr marL="0" indent="0">
              <a:buNone/>
            </a:pPr>
            <a:endParaRPr lang="en-US" altLang="ja-JP" dirty="0" smtClean="0"/>
          </a:p>
          <a:p>
            <a:pPr marL="0" indent="0">
              <a:buNone/>
            </a:pPr>
            <a:r>
              <a:rPr lang="ja-JP" altLang="en-US" dirty="0" smtClean="0"/>
              <a:t>●分散型</a:t>
            </a:r>
            <a:endParaRPr lang="en-US" altLang="ja-JP" dirty="0" smtClean="0"/>
          </a:p>
          <a:p>
            <a:pPr marL="0" indent="0">
              <a:buNone/>
            </a:pPr>
            <a:r>
              <a:rPr lang="ja-JP" altLang="en-US" dirty="0" smtClean="0"/>
              <a:t>・特定の会社が管理するのではなく、参加者がデータを分割・共有管理する。</a:t>
            </a:r>
            <a:endParaRPr lang="en-US" altLang="ja-JP" dirty="0" smtClean="0"/>
          </a:p>
          <a:p>
            <a:pPr marL="0" indent="0">
              <a:buNone/>
            </a:pPr>
            <a:r>
              <a:rPr lang="ja-JP" altLang="en-US" dirty="0" smtClean="0"/>
              <a:t>・参加者同士で直接にやり取りするため、中間コストが発生しない。</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9884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スマートコントラクト</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・スマートコントラクトとは、契約の自動化であり、契約条件の確認から履行までを自動的に行う考えのことである。</a:t>
            </a:r>
            <a:endParaRPr lang="en-US" altLang="ja-JP" dirty="0" smtClean="0"/>
          </a:p>
          <a:p>
            <a:pPr marL="0" indent="0">
              <a:buNone/>
            </a:pPr>
            <a:r>
              <a:rPr lang="ja-JP" altLang="en-US" dirty="0" smtClean="0"/>
              <a:t>・ブロックチェー</a:t>
            </a:r>
            <a:r>
              <a:rPr lang="en-US" altLang="ja-JP" dirty="0" smtClean="0"/>
              <a:t>1.0</a:t>
            </a:r>
            <a:r>
              <a:rPr lang="ja-JP" altLang="en-US" dirty="0" smtClean="0"/>
              <a:t>の利点</a:t>
            </a:r>
            <a:r>
              <a:rPr lang="en-US" altLang="ja-JP" dirty="0" smtClean="0"/>
              <a:t>(</a:t>
            </a:r>
            <a:r>
              <a:rPr lang="ja-JP" altLang="en-US" dirty="0" smtClean="0"/>
              <a:t>仲介者不要、不正防止</a:t>
            </a:r>
            <a:r>
              <a:rPr lang="en-US" altLang="ja-JP" dirty="0" smtClean="0"/>
              <a:t>)</a:t>
            </a:r>
            <a:r>
              <a:rPr lang="ja-JP" altLang="en-US" dirty="0" smtClean="0"/>
              <a:t>を活かし、決算期間の短縮・コスト削減に寄与できると考えられている。</a:t>
            </a:r>
            <a:endParaRPr lang="en-US" altLang="ja-JP" dirty="0" smtClean="0"/>
          </a:p>
          <a:p>
            <a:pPr marL="0" indent="0">
              <a:buNone/>
            </a:pPr>
            <a:endParaRPr lang="en-US" altLang="ja-JP" dirty="0"/>
          </a:p>
          <a:p>
            <a:pPr marL="0" indent="0">
              <a:buNone/>
            </a:pPr>
            <a:r>
              <a:rPr lang="ja-JP" altLang="en-US" dirty="0" smtClean="0"/>
              <a:t>・契約の定型的な部分には対応できるが、</a:t>
            </a:r>
            <a:r>
              <a:rPr lang="ja-JP" altLang="en-US" dirty="0"/>
              <a:t>曖昧</a:t>
            </a:r>
            <a:r>
              <a:rPr lang="ja-JP" altLang="en-US" dirty="0" smtClean="0"/>
              <a:t>な</a:t>
            </a:r>
            <a:r>
              <a:rPr lang="ja-JP" altLang="en-US" dirty="0"/>
              <a:t>内容</a:t>
            </a:r>
            <a:r>
              <a:rPr lang="ja-JP" altLang="en-US" dirty="0" smtClean="0"/>
              <a:t>や解釈を要する免責事項などへの対応は難しい。</a:t>
            </a:r>
            <a:endParaRPr lang="en-US" altLang="ja-JP" dirty="0" smtClean="0"/>
          </a:p>
          <a:p>
            <a:pPr marL="0" indent="0">
              <a:buNone/>
            </a:pPr>
            <a:endParaRPr lang="en-US" altLang="ja-JP" dirty="0"/>
          </a:p>
          <a:p>
            <a:pPr marL="0" indent="0">
              <a:buNone/>
            </a:pPr>
            <a:r>
              <a:rPr lang="ja-JP" altLang="en-US" dirty="0" smtClean="0"/>
              <a:t>・金融分野では仲介者を介さない仮想通貨による取引、非金融分野では</a:t>
            </a:r>
            <a:r>
              <a:rPr lang="en-US" altLang="ja-JP" dirty="0" smtClean="0"/>
              <a:t>P2P</a:t>
            </a:r>
            <a:r>
              <a:rPr lang="ja-JP" altLang="en-US" dirty="0" smtClean="0"/>
              <a:t>の電力取引や不動産登記、シェアリングエコノミ、</a:t>
            </a:r>
            <a:r>
              <a:rPr lang="en-US" altLang="ja-JP" dirty="0" err="1" smtClean="0"/>
              <a:t>IoT</a:t>
            </a:r>
            <a:r>
              <a:rPr lang="ja-JP" altLang="en-US" dirty="0" smtClean="0"/>
              <a:t>などの契約を伴う取引活動全般への活用が考えられている。</a:t>
            </a:r>
            <a:endParaRPr lang="en-US" altLang="ja-JP" dirty="0" smtClean="0"/>
          </a:p>
          <a:p>
            <a:pPr marL="0" indent="0">
              <a:buNone/>
            </a:pPr>
            <a:endParaRPr lang="en-US" altLang="ja-JP" dirty="0" smtClean="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4062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ブロックチェーンの分類</a:t>
            </a:r>
            <a:endParaRPr lang="en-US" altLang="ja-JP" sz="2800" dirty="0"/>
          </a:p>
        </p:txBody>
      </p:sp>
      <p:graphicFrame>
        <p:nvGraphicFramePr>
          <p:cNvPr id="2" name="表 1"/>
          <p:cNvGraphicFramePr>
            <a:graphicFrameLocks noGrp="1"/>
          </p:cNvGraphicFramePr>
          <p:nvPr>
            <p:extLst>
              <p:ext uri="{D42A27DB-BD31-4B8C-83A1-F6EECF244321}">
                <p14:modId xmlns:p14="http://schemas.microsoft.com/office/powerpoint/2010/main" val="2488784364"/>
              </p:ext>
            </p:extLst>
          </p:nvPr>
        </p:nvGraphicFramePr>
        <p:xfrm>
          <a:off x="609600" y="747800"/>
          <a:ext cx="10447605" cy="4063351"/>
        </p:xfrm>
        <a:graphic>
          <a:graphicData uri="http://schemas.openxmlformats.org/drawingml/2006/table">
            <a:tbl>
              <a:tblPr firstRow="1" bandRow="1">
                <a:tableStyleId>{8799B23B-EC83-4686-B30A-512413B5E67A}</a:tableStyleId>
              </a:tblPr>
              <a:tblGrid>
                <a:gridCol w="2780714"/>
                <a:gridCol w="4184356"/>
                <a:gridCol w="3482535"/>
              </a:tblGrid>
              <a:tr h="729308">
                <a:tc>
                  <a:txBody>
                    <a:bodyPr/>
                    <a:lstStyle/>
                    <a:p>
                      <a:endParaRPr kumimoji="1" lang="ja-JP" altLang="en-US" dirty="0"/>
                    </a:p>
                  </a:txBody>
                  <a:tcPr/>
                </a:tc>
                <a:tc>
                  <a:txBody>
                    <a:bodyPr/>
                    <a:lstStyle/>
                    <a:p>
                      <a:pPr algn="ctr"/>
                      <a:r>
                        <a:rPr kumimoji="1" lang="en-US" altLang="ja-JP" b="0" dirty="0" err="1" smtClean="0"/>
                        <a:t>Unpermissioned</a:t>
                      </a:r>
                      <a:r>
                        <a:rPr kumimoji="1" lang="en-US" altLang="ja-JP" b="0" dirty="0" smtClean="0"/>
                        <a:t>(</a:t>
                      </a:r>
                      <a:r>
                        <a:rPr kumimoji="1" lang="ja-JP" altLang="en-US" b="0" dirty="0" smtClean="0"/>
                        <a:t>パブリック型</a:t>
                      </a:r>
                      <a:r>
                        <a:rPr kumimoji="1" lang="en-US" altLang="ja-JP" b="0" dirty="0" smtClean="0"/>
                        <a:t>)</a:t>
                      </a:r>
                    </a:p>
                    <a:p>
                      <a:pPr algn="ctr"/>
                      <a:r>
                        <a:rPr kumimoji="1" lang="ja-JP" altLang="en-US" b="0" dirty="0" smtClean="0"/>
                        <a:t>管理者は不在で、</a:t>
                      </a:r>
                      <a:endParaRPr kumimoji="1" lang="en-US" altLang="ja-JP" b="0" dirty="0" smtClean="0"/>
                    </a:p>
                    <a:p>
                      <a:pPr algn="ctr"/>
                      <a:r>
                        <a:rPr kumimoji="1" lang="ja-JP" altLang="en-US" b="0" dirty="0" smtClean="0"/>
                        <a:t>誰でも参加可能</a:t>
                      </a:r>
                      <a:endParaRPr kumimoji="1" lang="ja-JP" altLang="en-US" b="0" dirty="0"/>
                    </a:p>
                  </a:txBody>
                  <a:tcPr/>
                </a:tc>
                <a:tc>
                  <a:txBody>
                    <a:bodyPr/>
                    <a:lstStyle/>
                    <a:p>
                      <a:pPr algn="ctr"/>
                      <a:r>
                        <a:rPr kumimoji="1" lang="en-US" altLang="ja-JP" b="0" dirty="0" smtClean="0"/>
                        <a:t>Permissioned(</a:t>
                      </a:r>
                      <a:r>
                        <a:rPr kumimoji="1" lang="ja-JP" altLang="en-US" b="0" dirty="0" smtClean="0"/>
                        <a:t>プライベート型</a:t>
                      </a:r>
                      <a:r>
                        <a:rPr kumimoji="1" lang="en-US" altLang="ja-JP" b="0" dirty="0" smtClean="0"/>
                        <a:t>)</a:t>
                      </a:r>
                    </a:p>
                    <a:p>
                      <a:pPr algn="ctr"/>
                      <a:r>
                        <a:rPr kumimoji="1" lang="ja-JP" altLang="en-US" b="0" dirty="0" smtClean="0"/>
                        <a:t>参加するために管理者から</a:t>
                      </a:r>
                      <a:endParaRPr kumimoji="1" lang="en-US" altLang="ja-JP" b="0" dirty="0" smtClean="0"/>
                    </a:p>
                    <a:p>
                      <a:pPr algn="ctr"/>
                      <a:r>
                        <a:rPr kumimoji="1" lang="ja-JP" altLang="en-US" b="0" dirty="0" smtClean="0"/>
                        <a:t>許可されることが必要</a:t>
                      </a:r>
                      <a:endParaRPr kumimoji="1" lang="ja-JP" altLang="en-US" b="0" dirty="0"/>
                    </a:p>
                  </a:txBody>
                  <a:tcPr/>
                </a:tc>
              </a:tr>
              <a:tr h="405751">
                <a:tc>
                  <a:txBody>
                    <a:bodyPr/>
                    <a:lstStyle/>
                    <a:p>
                      <a:pPr algn="ctr"/>
                      <a:r>
                        <a:rPr kumimoji="1" lang="ja-JP" altLang="en-US" dirty="0" smtClean="0"/>
                        <a:t>ノード参加者</a:t>
                      </a:r>
                      <a:endParaRPr kumimoji="1" lang="ja-JP" altLang="en-US" dirty="0"/>
                    </a:p>
                  </a:txBody>
                  <a:tcPr/>
                </a:tc>
                <a:tc>
                  <a:txBody>
                    <a:bodyPr/>
                    <a:lstStyle/>
                    <a:p>
                      <a:r>
                        <a:rPr kumimoji="1" lang="ja-JP" altLang="en-US" dirty="0" smtClean="0"/>
                        <a:t>不特定多数の参加者</a:t>
                      </a:r>
                      <a:endParaRPr kumimoji="1" lang="ja-JP" altLang="en-US" dirty="0"/>
                    </a:p>
                  </a:txBody>
                  <a:tcPr/>
                </a:tc>
                <a:tc>
                  <a:txBody>
                    <a:bodyPr/>
                    <a:lstStyle/>
                    <a:p>
                      <a:r>
                        <a:rPr kumimoji="1" lang="ja-JP" altLang="en-US" dirty="0" smtClean="0"/>
                        <a:t>特定の参加者</a:t>
                      </a:r>
                      <a:endParaRPr kumimoji="1" lang="ja-JP" altLang="en-US" dirty="0"/>
                    </a:p>
                  </a:txBody>
                  <a:tcPr/>
                </a:tc>
              </a:tr>
              <a:tr h="633046">
                <a:tc>
                  <a:txBody>
                    <a:bodyPr/>
                    <a:lstStyle/>
                    <a:p>
                      <a:pPr algn="ctr"/>
                      <a:r>
                        <a:rPr kumimoji="1" lang="ja-JP" altLang="en-US" dirty="0" smtClean="0"/>
                        <a:t>プラットフォームの類型</a:t>
                      </a:r>
                      <a:endParaRPr kumimoji="1" lang="ja-JP" altLang="en-US" dirty="0"/>
                    </a:p>
                  </a:txBody>
                  <a:tcPr/>
                </a:tc>
                <a:tc>
                  <a:txBody>
                    <a:bodyPr/>
                    <a:lstStyle/>
                    <a:p>
                      <a:r>
                        <a:rPr kumimoji="1" lang="ja-JP" altLang="en-US" dirty="0" smtClean="0"/>
                        <a:t>パブリック型</a:t>
                      </a:r>
                      <a:endParaRPr kumimoji="1" lang="ja-JP" altLang="en-US" dirty="0"/>
                    </a:p>
                  </a:txBody>
                  <a:tcPr/>
                </a:tc>
                <a:tc>
                  <a:txBody>
                    <a:bodyPr/>
                    <a:lstStyle/>
                    <a:p>
                      <a:r>
                        <a:rPr kumimoji="1" lang="ja-JP" altLang="en-US" dirty="0" smtClean="0"/>
                        <a:t>プライベート型</a:t>
                      </a:r>
                      <a:endParaRPr kumimoji="1" lang="en-US" altLang="ja-JP" dirty="0" smtClean="0"/>
                    </a:p>
                    <a:p>
                      <a:r>
                        <a:rPr kumimoji="1" lang="ja-JP" altLang="en-US" dirty="0" smtClean="0"/>
                        <a:t>コンソーシアム型</a:t>
                      </a:r>
                      <a:endParaRPr kumimoji="1" lang="ja-JP" altLang="en-US" dirty="0"/>
                    </a:p>
                  </a:txBody>
                  <a:tcPr/>
                </a:tc>
              </a:tr>
              <a:tr h="921434">
                <a:tc>
                  <a:txBody>
                    <a:bodyPr/>
                    <a:lstStyle/>
                    <a:p>
                      <a:pPr algn="ctr"/>
                      <a:r>
                        <a:rPr kumimoji="1" lang="ja-JP" altLang="en-US" dirty="0" smtClean="0"/>
                        <a:t>コンセンサス・アルゴリズム</a:t>
                      </a:r>
                      <a:endParaRPr kumimoji="1" lang="en-US" altLang="ja-JP" dirty="0" smtClean="0"/>
                    </a:p>
                    <a:p>
                      <a:pPr algn="ctr"/>
                      <a:r>
                        <a:rPr kumimoji="1" lang="ja-JP" altLang="en-US" dirty="0" smtClean="0"/>
                        <a:t>（承認・アルゴリズム）</a:t>
                      </a:r>
                      <a:endParaRPr kumimoji="1" lang="ja-JP" altLang="en-US" dirty="0"/>
                    </a:p>
                  </a:txBody>
                  <a:tcPr/>
                </a:tc>
                <a:tc>
                  <a:txBody>
                    <a:bodyPr/>
                    <a:lstStyle/>
                    <a:p>
                      <a:r>
                        <a:rPr kumimoji="1" lang="ja-JP" altLang="en-US" dirty="0" smtClean="0"/>
                        <a:t>厳格な合意が必要</a:t>
                      </a:r>
                      <a:endParaRPr kumimoji="1" lang="en-US" altLang="ja-JP" dirty="0" smtClean="0"/>
                    </a:p>
                    <a:p>
                      <a:r>
                        <a:rPr kumimoji="1" lang="en-US" altLang="ja-JP" dirty="0" err="1" smtClean="0"/>
                        <a:t>PoW</a:t>
                      </a:r>
                      <a:r>
                        <a:rPr kumimoji="1" lang="en-US" altLang="ja-JP" dirty="0" smtClean="0"/>
                        <a:t>(</a:t>
                      </a:r>
                      <a:r>
                        <a:rPr kumimoji="1" lang="ja-JP" altLang="en-US" dirty="0" smtClean="0"/>
                        <a:t>プルーフ・オブ・ワーク</a:t>
                      </a:r>
                      <a:r>
                        <a:rPr kumimoji="1" lang="en-US" altLang="ja-JP" dirty="0" smtClean="0"/>
                        <a:t>)</a:t>
                      </a:r>
                      <a:r>
                        <a:rPr kumimoji="1" lang="ja-JP" altLang="en-US" dirty="0" smtClean="0"/>
                        <a:t> 、</a:t>
                      </a:r>
                      <a:endParaRPr kumimoji="1" lang="en-US" altLang="ja-JP" dirty="0" smtClean="0"/>
                    </a:p>
                    <a:p>
                      <a:r>
                        <a:rPr kumimoji="1" lang="en-US" altLang="ja-JP" dirty="0" err="1" smtClean="0"/>
                        <a:t>PoS</a:t>
                      </a:r>
                      <a:r>
                        <a:rPr kumimoji="1" lang="en-US" altLang="ja-JP" dirty="0" smtClean="0"/>
                        <a:t>(</a:t>
                      </a:r>
                      <a:r>
                        <a:rPr kumimoji="1" lang="ja-JP" altLang="en-US" dirty="0" smtClean="0"/>
                        <a:t>プルーフ・オブ・ステーク</a:t>
                      </a:r>
                      <a:r>
                        <a:rPr kumimoji="1" lang="en-US" altLang="ja-JP" dirty="0" smtClean="0"/>
                        <a:t>)</a:t>
                      </a:r>
                      <a:r>
                        <a:rPr kumimoji="1" lang="ja-JP" altLang="en-US" dirty="0" err="1" smtClean="0"/>
                        <a:t>、</a:t>
                      </a:r>
                      <a:endParaRPr kumimoji="1" lang="en-US" altLang="ja-JP" dirty="0" smtClean="0"/>
                    </a:p>
                    <a:p>
                      <a:r>
                        <a:rPr kumimoji="1" lang="en-US" altLang="ja-JP" dirty="0" err="1" smtClean="0"/>
                        <a:t>PoI</a:t>
                      </a:r>
                      <a:r>
                        <a:rPr kumimoji="1" lang="en-US" altLang="ja-JP" dirty="0" smtClean="0"/>
                        <a:t>(</a:t>
                      </a:r>
                      <a:r>
                        <a:rPr kumimoji="1" lang="ja-JP" altLang="en-US" dirty="0" smtClean="0"/>
                        <a:t>プルーフ・オブ・インポータンス</a:t>
                      </a:r>
                      <a:r>
                        <a:rPr kumimoji="1" lang="en-US" altLang="ja-JP" dirty="0" smtClean="0"/>
                        <a:t>)</a:t>
                      </a:r>
                      <a:endParaRPr kumimoji="1" lang="ja-JP" altLang="en-US" dirty="0"/>
                    </a:p>
                  </a:txBody>
                  <a:tcPr/>
                </a:tc>
                <a:tc>
                  <a:txBody>
                    <a:bodyPr/>
                    <a:lstStyle/>
                    <a:p>
                      <a:r>
                        <a:rPr kumimoji="1" lang="ja-JP" altLang="en-US" dirty="0" smtClean="0"/>
                        <a:t>厳格ではないことが可能。</a:t>
                      </a:r>
                      <a:endParaRPr kumimoji="1" lang="en-US" altLang="ja-JP" dirty="0" smtClean="0"/>
                    </a:p>
                    <a:p>
                      <a:r>
                        <a:rPr kumimoji="1" lang="en-US" altLang="ja-JP" dirty="0" smtClean="0"/>
                        <a:t>PBFT(</a:t>
                      </a:r>
                      <a:r>
                        <a:rPr kumimoji="1" lang="ja-JP" altLang="en-US" dirty="0" smtClean="0"/>
                        <a:t>プラクティカル・ビザンチン・フォルト・トルランス</a:t>
                      </a:r>
                      <a:r>
                        <a:rPr kumimoji="1" lang="en-US" altLang="ja-JP" dirty="0" smtClean="0"/>
                        <a:t>)</a:t>
                      </a:r>
                      <a:endParaRPr kumimoji="1" lang="ja-JP" altLang="en-US" dirty="0"/>
                    </a:p>
                  </a:txBody>
                  <a:tcPr/>
                </a:tc>
              </a:tr>
              <a:tr h="844062">
                <a:tc>
                  <a:txBody>
                    <a:bodyPr/>
                    <a:lstStyle/>
                    <a:p>
                      <a:pPr algn="ctr"/>
                      <a:r>
                        <a:rPr kumimoji="1" lang="ja-JP" altLang="en-US" dirty="0" smtClean="0"/>
                        <a:t>使用例</a:t>
                      </a:r>
                      <a:endParaRPr kumimoji="1" lang="ja-JP" altLang="en-US" dirty="0"/>
                    </a:p>
                  </a:txBody>
                  <a:tcPr/>
                </a:tc>
                <a:tc>
                  <a:txBody>
                    <a:bodyPr/>
                    <a:lstStyle/>
                    <a:p>
                      <a:r>
                        <a:rPr kumimoji="1" lang="ja-JP" altLang="en-US" dirty="0" smtClean="0"/>
                        <a:t>低速　ビットコイン、イーサリアム、ファンダービーム社</a:t>
                      </a:r>
                      <a:endParaRPr kumimoji="1" lang="ja-JP" altLang="en-US" dirty="0"/>
                    </a:p>
                  </a:txBody>
                  <a:tcPr/>
                </a:tc>
                <a:tc>
                  <a:txBody>
                    <a:bodyPr/>
                    <a:lstStyle/>
                    <a:p>
                      <a:r>
                        <a:rPr kumimoji="1" lang="ja-JP" altLang="en-US" dirty="0" smtClean="0"/>
                        <a:t>高速　エバーレッジャー社、</a:t>
                      </a:r>
                      <a:endParaRPr kumimoji="1" lang="en-US" altLang="ja-JP" dirty="0" smtClean="0"/>
                    </a:p>
                    <a:p>
                      <a:r>
                        <a:rPr kumimoji="1" lang="en-US" altLang="ja-JP" dirty="0" smtClean="0"/>
                        <a:t>JPX(</a:t>
                      </a:r>
                      <a:r>
                        <a:rPr kumimoji="1" lang="ja-JP" altLang="en-US" dirty="0" smtClean="0"/>
                        <a:t>日本取引所グループ</a:t>
                      </a:r>
                      <a:r>
                        <a:rPr kumimoji="1" lang="en-US" altLang="ja-JP" dirty="0" smtClean="0"/>
                        <a:t>)</a:t>
                      </a:r>
                    </a:p>
                    <a:p>
                      <a:r>
                        <a:rPr kumimoji="1" lang="en-US" altLang="ja-JP" dirty="0" smtClean="0"/>
                        <a:t>(</a:t>
                      </a:r>
                      <a:r>
                        <a:rPr kumimoji="1" lang="ja-JP" altLang="en-US" dirty="0" smtClean="0"/>
                        <a:t>実証実験</a:t>
                      </a:r>
                      <a:r>
                        <a:rPr kumimoji="1" lang="en-US" altLang="ja-JP" dirty="0" smtClean="0"/>
                        <a:t>)</a:t>
                      </a:r>
                      <a:endParaRPr kumimoji="1" lang="ja-JP" altLang="en-US" dirty="0"/>
                    </a:p>
                  </a:txBody>
                  <a:tcPr/>
                </a:tc>
              </a:tr>
            </a:tbl>
          </a:graphicData>
        </a:graphic>
      </p:graphicFrame>
      <p:sp>
        <p:nvSpPr>
          <p:cNvPr id="30" name="コンテンツ プレースホルダー 1"/>
          <p:cNvSpPr txBox="1">
            <a:spLocks/>
          </p:cNvSpPr>
          <p:nvPr/>
        </p:nvSpPr>
        <p:spPr>
          <a:xfrm>
            <a:off x="347002" y="4888512"/>
            <a:ext cx="10972800" cy="1969488"/>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・プライベート型とパブリック型の中間としてコンソーシアム型もある。</a:t>
            </a:r>
            <a:endParaRPr lang="en-US" altLang="ja-JP" dirty="0" smtClean="0"/>
          </a:p>
          <a:p>
            <a:pPr marL="0" indent="0">
              <a:buNone/>
            </a:pPr>
            <a:r>
              <a:rPr lang="ja-JP" altLang="en-US" dirty="0" smtClean="0"/>
              <a:t>・</a:t>
            </a:r>
            <a:r>
              <a:rPr lang="en-US" altLang="ja-JP" dirty="0" err="1" smtClean="0"/>
              <a:t>PoS</a:t>
            </a:r>
            <a:r>
              <a:rPr lang="ja-JP" altLang="en-US" dirty="0" smtClean="0"/>
              <a:t>は、</a:t>
            </a:r>
            <a:r>
              <a:rPr lang="en-US" altLang="ja-JP" dirty="0" err="1" smtClean="0"/>
              <a:t>PoW</a:t>
            </a:r>
            <a:r>
              <a:rPr lang="ja-JP" altLang="en-US" dirty="0" smtClean="0"/>
              <a:t>の代替システムにあたるもので、コインを持っている割合</a:t>
            </a:r>
            <a:r>
              <a:rPr lang="en-US" altLang="ja-JP" dirty="0" smtClean="0"/>
              <a:t>(Stake)</a:t>
            </a:r>
            <a:r>
              <a:rPr lang="ja-JP" altLang="en-US" dirty="0" smtClean="0"/>
              <a:t>によってブロック承認の権利を決める方式のこと。</a:t>
            </a:r>
            <a:endParaRPr lang="en-US" altLang="ja-JP" dirty="0" smtClean="0"/>
          </a:p>
          <a:p>
            <a:pPr marL="0" indent="0">
              <a:buNone/>
            </a:pPr>
            <a:r>
              <a:rPr lang="ja-JP" altLang="en-US" dirty="0" smtClean="0"/>
              <a:t>・</a:t>
            </a:r>
            <a:r>
              <a:rPr lang="en-US" altLang="ja-JP" dirty="0" err="1" smtClean="0"/>
              <a:t>PoI</a:t>
            </a:r>
            <a:r>
              <a:rPr lang="ja-JP" altLang="en-US" dirty="0" smtClean="0"/>
              <a:t>は、ノードごとの取引額や残高を指標に、個別のノードの重要性を計算し、より重要なノードに承認の優先権を与える方式のこと。</a:t>
            </a:r>
            <a:endParaRPr lang="en-US" altLang="ja-JP" dirty="0" smtClean="0"/>
          </a:p>
          <a:p>
            <a:pPr marL="0" indent="0">
              <a:buNone/>
            </a:pPr>
            <a:r>
              <a:rPr lang="ja-JP" altLang="en-US" dirty="0" smtClean="0"/>
              <a:t>・</a:t>
            </a:r>
            <a:r>
              <a:rPr lang="en-US" altLang="ja-JP" dirty="0" smtClean="0"/>
              <a:t>PBFT</a:t>
            </a:r>
            <a:r>
              <a:rPr lang="ja-JP" altLang="en-US" dirty="0" smtClean="0"/>
              <a:t>は、参加者のうち約</a:t>
            </a:r>
            <a:r>
              <a:rPr lang="en-US" altLang="ja-JP" dirty="0" smtClean="0"/>
              <a:t>3</a:t>
            </a:r>
            <a:r>
              <a:rPr lang="ja-JP" altLang="en-US" dirty="0" smtClean="0"/>
              <a:t>分の</a:t>
            </a:r>
            <a:r>
              <a:rPr lang="en-US" altLang="ja-JP" dirty="0" smtClean="0"/>
              <a:t>2</a:t>
            </a:r>
            <a:r>
              <a:rPr lang="ja-JP" altLang="en-US" dirty="0" smtClean="0"/>
              <a:t>の合意により書き込みが行われる仕組みで、高速な合意形成が可能。なお、</a:t>
            </a:r>
            <a:r>
              <a:rPr lang="en-US" altLang="ja-JP" dirty="0" smtClean="0"/>
              <a:t>Permissioned</a:t>
            </a:r>
            <a:r>
              <a:rPr lang="ja-JP" altLang="en-US" dirty="0" smtClean="0"/>
              <a:t>でも、</a:t>
            </a:r>
            <a:r>
              <a:rPr lang="en-US" altLang="ja-JP" dirty="0" err="1" smtClean="0"/>
              <a:t>PoW</a:t>
            </a:r>
            <a:r>
              <a:rPr lang="ja-JP" altLang="en-US" dirty="0" err="1" smtClean="0"/>
              <a:t>、</a:t>
            </a:r>
            <a:r>
              <a:rPr lang="en-US" altLang="ja-JP" dirty="0" err="1" smtClean="0"/>
              <a:t>PoS</a:t>
            </a:r>
            <a:r>
              <a:rPr lang="ja-JP" altLang="en-US" dirty="0" err="1" smtClean="0"/>
              <a:t>、</a:t>
            </a:r>
            <a:r>
              <a:rPr lang="en-US" altLang="ja-JP" dirty="0" err="1" smtClean="0"/>
              <a:t>PoI</a:t>
            </a:r>
            <a:r>
              <a:rPr lang="ja-JP" altLang="en-US" dirty="0" smtClean="0"/>
              <a:t>などを使うことがある。</a:t>
            </a:r>
            <a:endParaRPr lang="ja-JP" altLang="en-US" dirty="0"/>
          </a:p>
        </p:txBody>
      </p:sp>
    </p:spTree>
    <p:extLst>
      <p:ext uri="{BB962C8B-B14F-4D97-AF65-F5344CB8AC3E}">
        <p14:creationId xmlns:p14="http://schemas.microsoft.com/office/powerpoint/2010/main" val="277206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ブロックチェーンでの取引</a:t>
            </a:r>
            <a:endParaRPr lang="en-US" altLang="ja-JP" sz="2800" dirty="0"/>
          </a:p>
        </p:txBody>
      </p:sp>
      <p:sp>
        <p:nvSpPr>
          <p:cNvPr id="30" name="コンテンツ プレースホルダー 1"/>
          <p:cNvSpPr txBox="1">
            <a:spLocks/>
          </p:cNvSpPr>
          <p:nvPr/>
        </p:nvSpPr>
        <p:spPr>
          <a:xfrm>
            <a:off x="454855" y="848497"/>
            <a:ext cx="10972800" cy="566485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・取引は「マイナー」によって「マイニング」処理される。</a:t>
            </a:r>
            <a:endParaRPr lang="en-US" altLang="ja-JP" dirty="0" smtClean="0"/>
          </a:p>
          <a:p>
            <a:pPr marL="0" indent="0">
              <a:buNone/>
            </a:pPr>
            <a:r>
              <a:rPr lang="ja-JP" altLang="en-US" dirty="0"/>
              <a:t>～</a:t>
            </a:r>
            <a:r>
              <a:rPr lang="ja-JP" altLang="en-US" dirty="0" smtClean="0"/>
              <a:t>マイニング：取引情報を記録し、ブロックチェーン上に接続されている無数のノード</a:t>
            </a:r>
            <a:r>
              <a:rPr lang="en-US" altLang="ja-JP" dirty="0" smtClean="0"/>
              <a:t>(PC</a:t>
            </a:r>
            <a:r>
              <a:rPr lang="ja-JP" altLang="en-US" dirty="0" err="1" smtClean="0"/>
              <a:t>、</a:t>
            </a:r>
            <a:r>
              <a:rPr lang="en-US" altLang="ja-JP" dirty="0" smtClean="0"/>
              <a:t>Server</a:t>
            </a:r>
            <a:r>
              <a:rPr lang="ja-JP" altLang="en-US" dirty="0" smtClean="0"/>
              <a:t>など</a:t>
            </a:r>
            <a:r>
              <a:rPr lang="en-US" altLang="ja-JP" dirty="0" smtClean="0"/>
              <a:t>)</a:t>
            </a:r>
            <a:r>
              <a:rPr lang="ja-JP" altLang="en-US" dirty="0" smtClean="0"/>
              <a:t>に同期すること。</a:t>
            </a:r>
            <a:endParaRPr lang="en-US" altLang="ja-JP" dirty="0" smtClean="0"/>
          </a:p>
          <a:p>
            <a:pPr marL="0" indent="0">
              <a:buNone/>
            </a:pPr>
            <a:r>
              <a:rPr lang="ja-JP" altLang="en-US" dirty="0" smtClean="0"/>
              <a:t>～マイナー：マイニングを行う人のこと。マイナー達は、自身のノードを使って、規定時間ごとに複数取引を纏めて「ブロック」を作成し、「マイニング」を行う。</a:t>
            </a:r>
            <a:endParaRPr lang="en-US" altLang="ja-JP" dirty="0" smtClean="0"/>
          </a:p>
          <a:p>
            <a:pPr marL="0" indent="0">
              <a:buNone/>
            </a:pPr>
            <a:r>
              <a:rPr lang="ja-JP" altLang="en-US" dirty="0" smtClean="0"/>
              <a:t>～ブロックの承認と合意形成</a:t>
            </a:r>
            <a:r>
              <a:rPr lang="en-US" altLang="ja-JP" dirty="0" smtClean="0"/>
              <a:t>(</a:t>
            </a:r>
            <a:r>
              <a:rPr lang="ja-JP" altLang="en-US" dirty="0" smtClean="0"/>
              <a:t>コンセンサス</a:t>
            </a:r>
            <a:r>
              <a:rPr lang="en-US" altLang="ja-JP" dirty="0" smtClean="0"/>
              <a:t>)</a:t>
            </a:r>
            <a:r>
              <a:rPr lang="ja-JP" altLang="en-US" dirty="0" smtClean="0"/>
              <a:t>：生成されたブロックはノードで承認される。無数のノードで民主主義</a:t>
            </a:r>
            <a:r>
              <a:rPr lang="en-US" altLang="ja-JP" dirty="0" smtClean="0"/>
              <a:t>(</a:t>
            </a:r>
            <a:r>
              <a:rPr lang="ja-JP" altLang="en-US" dirty="0" smtClean="0"/>
              <a:t>多数決</a:t>
            </a:r>
            <a:r>
              <a:rPr lang="en-US" altLang="ja-JP" dirty="0" smtClean="0"/>
              <a:t>)</a:t>
            </a:r>
            <a:r>
              <a:rPr lang="ja-JP" altLang="en-US" dirty="0" smtClean="0"/>
              <a:t>の下、一定割合以上のノードが承認される</a:t>
            </a:r>
            <a:r>
              <a:rPr lang="ja-JP" altLang="en-US" dirty="0" err="1" smtClean="0"/>
              <a:t>で</a:t>
            </a:r>
            <a:r>
              <a:rPr lang="ja-JP" altLang="en-US" dirty="0" smtClean="0"/>
              <a:t>合意形成</a:t>
            </a:r>
            <a:r>
              <a:rPr lang="en-US" altLang="ja-JP" dirty="0" smtClean="0"/>
              <a:t>(</a:t>
            </a:r>
            <a:r>
              <a:rPr lang="ja-JP" altLang="en-US" dirty="0" smtClean="0"/>
              <a:t>コンセンサス</a:t>
            </a:r>
            <a:r>
              <a:rPr lang="en-US" altLang="ja-JP" dirty="0" smtClean="0"/>
              <a:t>)</a:t>
            </a:r>
            <a:r>
              <a:rPr lang="ja-JP" altLang="en-US" dirty="0" smtClean="0"/>
              <a:t>が行われ、無数のノードの台帳に記載されることになる。</a:t>
            </a:r>
            <a:endParaRPr lang="ja-JP" altLang="en-US" dirty="0"/>
          </a:p>
        </p:txBody>
      </p:sp>
    </p:spTree>
    <p:extLst>
      <p:ext uri="{BB962C8B-B14F-4D97-AF65-F5344CB8AC3E}">
        <p14:creationId xmlns:p14="http://schemas.microsoft.com/office/powerpoint/2010/main" val="316873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23567" y="0"/>
            <a:ext cx="11911913" cy="914399"/>
          </a:xfrm>
        </p:spPr>
        <p:txBody>
          <a:bodyPr rtlCol="0">
            <a:normAutofit fontScale="90000"/>
          </a:bodyPr>
          <a:lstStyle/>
          <a:p>
            <a:r>
              <a:rPr lang="ja-JP" altLang="en-US" sz="2800" dirty="0" smtClean="0"/>
              <a:t>合意形成の仕組み － </a:t>
            </a:r>
            <a:r>
              <a:rPr lang="en-US" altLang="ja-JP" sz="2800" dirty="0" err="1" smtClean="0"/>
              <a:t>PoW</a:t>
            </a:r>
            <a:r>
              <a:rPr lang="en-US" altLang="ja-JP" sz="2800" dirty="0" smtClean="0"/>
              <a:t>(</a:t>
            </a:r>
            <a:r>
              <a:rPr lang="ja-JP" altLang="en-US" sz="2800" dirty="0" smtClean="0"/>
              <a:t>プルーフ・オブ・ワーク</a:t>
            </a:r>
            <a:r>
              <a:rPr lang="en-US" altLang="ja-JP" sz="2800" dirty="0" smtClean="0"/>
              <a:t>)</a:t>
            </a:r>
            <a:r>
              <a:rPr lang="ja-JP" altLang="en-US" sz="2800" dirty="0" err="1" smtClean="0"/>
              <a:t>、</a:t>
            </a:r>
            <a:r>
              <a:rPr lang="en-US" altLang="ja-JP" sz="2800" dirty="0" err="1" smtClean="0"/>
              <a:t>PoS</a:t>
            </a:r>
            <a:r>
              <a:rPr lang="en-US" altLang="ja-JP" sz="2800" dirty="0" smtClean="0"/>
              <a:t>(</a:t>
            </a:r>
            <a:r>
              <a:rPr lang="ja-JP" altLang="en-US" sz="2800" dirty="0" smtClean="0"/>
              <a:t>プルーフ・オブ・ストック</a:t>
            </a:r>
            <a:r>
              <a:rPr lang="en-US" altLang="ja-JP" sz="2800" dirty="0" smtClean="0"/>
              <a:t>)</a:t>
            </a:r>
            <a:r>
              <a:rPr lang="ja-JP" altLang="en-US" sz="2800" dirty="0" err="1" smtClean="0"/>
              <a:t>、</a:t>
            </a:r>
            <a:r>
              <a:rPr lang="en-US" altLang="ja-JP" sz="2800" dirty="0" err="1" smtClean="0"/>
              <a:t>PoI</a:t>
            </a:r>
            <a:r>
              <a:rPr lang="en-US" altLang="ja-JP" sz="2800" dirty="0" smtClean="0"/>
              <a:t>(</a:t>
            </a:r>
            <a:r>
              <a:rPr lang="ja-JP" altLang="en-US" sz="2800" dirty="0" smtClean="0"/>
              <a:t>プルーフ・オブ・インポータンス</a:t>
            </a:r>
            <a:r>
              <a:rPr lang="en-US" altLang="ja-JP" sz="2800" dirty="0" smtClean="0"/>
              <a:t>)</a:t>
            </a:r>
            <a:r>
              <a:rPr lang="ja-JP" altLang="en-US" sz="2800" dirty="0" err="1" smtClean="0"/>
              <a:t>、</a:t>
            </a:r>
            <a:r>
              <a:rPr lang="en-US" altLang="ja-JP" sz="2800" dirty="0" smtClean="0"/>
              <a:t>PBFT(</a:t>
            </a:r>
            <a:r>
              <a:rPr lang="ja-JP" altLang="en-US" sz="2800" dirty="0" smtClean="0"/>
              <a:t>プルーフ・</a:t>
            </a:r>
            <a:r>
              <a:rPr lang="en-US" altLang="ja-JP" sz="2800" dirty="0" smtClean="0"/>
              <a:t>)</a:t>
            </a:r>
            <a:r>
              <a:rPr lang="ja-JP" altLang="en-US" sz="2800" dirty="0" err="1" smtClean="0"/>
              <a:t>、</a:t>
            </a:r>
            <a:r>
              <a:rPr lang="en-US" altLang="ja-JP" sz="2400" dirty="0"/>
              <a:t> (</a:t>
            </a:r>
            <a:r>
              <a:rPr lang="ja-JP" altLang="en-US" sz="2400" dirty="0"/>
              <a:t>プラクティカル・ビザンチン・フォルト・トルランス</a:t>
            </a:r>
            <a:r>
              <a:rPr lang="en-US" altLang="ja-JP" sz="2400" dirty="0"/>
              <a:t>)</a:t>
            </a:r>
            <a:endParaRPr lang="en-US" altLang="ja-JP" sz="2800" dirty="0"/>
          </a:p>
        </p:txBody>
      </p:sp>
      <p:sp>
        <p:nvSpPr>
          <p:cNvPr id="30" name="コンテンツ プレースホルダー 1"/>
          <p:cNvSpPr txBox="1">
            <a:spLocks/>
          </p:cNvSpPr>
          <p:nvPr/>
        </p:nvSpPr>
        <p:spPr>
          <a:xfrm>
            <a:off x="454855" y="1128584"/>
            <a:ext cx="10972800" cy="5384770"/>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は分散型であるため、誰でも自由にブロックを作ることができるため、ブロック生成に一定の制約を設ける必要がある。そのために、各種のコンセンサスアルゴリズムが必要になってくる。</a:t>
            </a:r>
            <a:endParaRPr lang="en-US" altLang="ja-JP" dirty="0" smtClean="0"/>
          </a:p>
          <a:p>
            <a:pPr marL="0" indent="0">
              <a:buNone/>
            </a:pPr>
            <a:endParaRPr lang="en-US" altLang="ja-JP" dirty="0"/>
          </a:p>
          <a:p>
            <a:pPr marL="0" indent="0">
              <a:buNone/>
            </a:pPr>
            <a:r>
              <a:rPr lang="ja-JP" altLang="en-US" dirty="0" smtClean="0"/>
              <a:t>・</a:t>
            </a:r>
            <a:r>
              <a:rPr lang="en-US" altLang="ja-JP" dirty="0" err="1" smtClean="0"/>
              <a:t>PoW</a:t>
            </a:r>
            <a:r>
              <a:rPr lang="ja-JP" altLang="en-US" dirty="0" smtClean="0"/>
              <a:t>では「</a:t>
            </a:r>
            <a:r>
              <a:rPr lang="en-US" altLang="ja-JP" dirty="0" smtClean="0"/>
              <a:t>CPU</a:t>
            </a:r>
            <a:r>
              <a:rPr lang="ja-JP" altLang="en-US" dirty="0" smtClean="0"/>
              <a:t>の計算量」に応じてブロックを作成できるノードを決定する。 →「</a:t>
            </a:r>
            <a:r>
              <a:rPr lang="en-US" altLang="ja-JP" dirty="0" smtClean="0"/>
              <a:t>51%</a:t>
            </a:r>
            <a:r>
              <a:rPr lang="ja-JP" altLang="en-US" dirty="0" smtClean="0"/>
              <a:t>問題」、「電力問題」</a:t>
            </a:r>
            <a:endParaRPr lang="en-US" altLang="ja-JP" dirty="0"/>
          </a:p>
          <a:p>
            <a:pPr marL="0" indent="0">
              <a:buNone/>
            </a:pPr>
            <a:r>
              <a:rPr lang="ja-JP" altLang="en-US" dirty="0" smtClean="0"/>
              <a:t>・</a:t>
            </a:r>
            <a:r>
              <a:rPr lang="en-US" altLang="ja-JP" dirty="0" err="1" smtClean="0"/>
              <a:t>PoS</a:t>
            </a:r>
            <a:r>
              <a:rPr lang="ja-JP" altLang="en-US" dirty="0" smtClean="0"/>
              <a:t>は</a:t>
            </a:r>
            <a:r>
              <a:rPr lang="en-US" altLang="ja-JP" dirty="0" err="1" smtClean="0"/>
              <a:t>PoW</a:t>
            </a:r>
            <a:r>
              <a:rPr lang="ja-JP" altLang="en-US" dirty="0" smtClean="0"/>
              <a:t>の代替システムであり、「資産保有の割合</a:t>
            </a:r>
            <a:r>
              <a:rPr lang="en-US" altLang="ja-JP" dirty="0" smtClean="0"/>
              <a:t>(</a:t>
            </a:r>
            <a:r>
              <a:rPr lang="ja-JP" altLang="en-US" dirty="0" smtClean="0"/>
              <a:t>保有量と保有期間</a:t>
            </a:r>
            <a:r>
              <a:rPr lang="en-US" altLang="ja-JP" dirty="0" smtClean="0"/>
              <a:t>)</a:t>
            </a:r>
            <a:r>
              <a:rPr lang="ja-JP" altLang="en-US" dirty="0" smtClean="0"/>
              <a:t>」に応じてブロックを作成できるノードを決定する。→「資産流動性の低下」</a:t>
            </a:r>
            <a:endParaRPr lang="en-US" altLang="ja-JP" dirty="0" smtClean="0"/>
          </a:p>
          <a:p>
            <a:pPr marL="0" indent="0">
              <a:buNone/>
            </a:pPr>
            <a:r>
              <a:rPr lang="ja-JP" altLang="en-US" dirty="0" smtClean="0"/>
              <a:t>・</a:t>
            </a:r>
            <a:r>
              <a:rPr lang="en-US" altLang="ja-JP" dirty="0" err="1" smtClean="0"/>
              <a:t>PoI</a:t>
            </a:r>
            <a:r>
              <a:rPr lang="ja-JP" altLang="en-US" dirty="0" smtClean="0"/>
              <a:t>では「取引量・取引回数」に応じてブロックを作成できるノードを決定する。</a:t>
            </a:r>
            <a:endParaRPr lang="en-US" altLang="ja-JP" dirty="0" smtClean="0"/>
          </a:p>
          <a:p>
            <a:pPr marL="0" indent="0">
              <a:buNone/>
            </a:pPr>
            <a:r>
              <a:rPr lang="ja-JP" altLang="en-US" dirty="0" smtClean="0"/>
              <a:t>・</a:t>
            </a:r>
            <a:r>
              <a:rPr lang="en-US" altLang="ja-JP" dirty="0" smtClean="0"/>
              <a:t>PBFT</a:t>
            </a:r>
            <a:r>
              <a:rPr lang="ja-JP" altLang="en-US" dirty="0" smtClean="0"/>
              <a:t>では、コアノードにブロックを作成する権限を与え、コアノードの合議制によってトランザクションの承認を行う仕組み。</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7952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２．</a:t>
            </a:r>
            <a:r>
              <a:rPr lang="ja-JP" altLang="en-US" dirty="0" smtClean="0">
                <a:latin typeface="ＭＳ 明朝" panose="02020609040205080304" pitchFamily="17" charset="-128"/>
                <a:ea typeface="ＭＳ 明朝" panose="02020609040205080304" pitchFamily="17" charset="-128"/>
              </a:rPr>
              <a:t>ブロックチェーンの実用例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54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仮想通貨</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2009</a:t>
            </a:r>
            <a:r>
              <a:rPr lang="ja-JP" altLang="en-US" dirty="0" smtClean="0"/>
              <a:t>年：ブロックチェーン技術が初めて使われたビットコインが誕生</a:t>
            </a:r>
            <a:endParaRPr lang="en-US" altLang="ja-JP" dirty="0" smtClean="0"/>
          </a:p>
          <a:p>
            <a:pPr marL="0" indent="0">
              <a:buNone/>
            </a:pPr>
            <a:r>
              <a:rPr lang="en-US" altLang="ja-JP" dirty="0"/>
              <a:t>2017</a:t>
            </a:r>
            <a:r>
              <a:rPr lang="ja-JP" altLang="en-US" dirty="0" smtClean="0"/>
              <a:t>年：仮想通貨の種類は</a:t>
            </a:r>
            <a:r>
              <a:rPr lang="en-US" altLang="ja-JP" dirty="0" smtClean="0"/>
              <a:t>700</a:t>
            </a:r>
            <a:r>
              <a:rPr lang="ja-JP" altLang="en-US" dirty="0" smtClean="0"/>
              <a:t>を超え、時価総額は</a:t>
            </a:r>
            <a:r>
              <a:rPr lang="en-US" altLang="ja-JP" dirty="0" smtClean="0"/>
              <a:t>100</a:t>
            </a:r>
            <a:r>
              <a:rPr lang="ja-JP" altLang="en-US" dirty="0" smtClean="0"/>
              <a:t>億ドルを超える。</a:t>
            </a:r>
            <a:endParaRPr lang="en-US" altLang="ja-JP" dirty="0"/>
          </a:p>
          <a:p>
            <a:pPr marL="0" indent="0">
              <a:buNone/>
            </a:pPr>
            <a:r>
              <a:rPr lang="ja-JP" altLang="en-US" dirty="0" smtClean="0"/>
              <a:t>仮想通貨の利用は投資目的が大半である。</a:t>
            </a:r>
            <a:endParaRPr lang="en-US" altLang="ja-JP" dirty="0" smtClean="0"/>
          </a:p>
          <a:p>
            <a:pPr marL="0" indent="0">
              <a:buNone/>
            </a:pPr>
            <a:endParaRPr lang="en-US" altLang="ja-JP" dirty="0"/>
          </a:p>
          <a:p>
            <a:pPr marL="0" indent="0">
              <a:buNone/>
            </a:pPr>
            <a:r>
              <a:rPr lang="ja-JP" altLang="en-US" dirty="0" smtClean="0"/>
              <a:t>ブロックチェーンのユースケース</a:t>
            </a:r>
            <a:endParaRPr lang="en-US" altLang="ja-JP" dirty="0" smtClean="0"/>
          </a:p>
          <a:p>
            <a:pPr marL="0" indent="0">
              <a:buNone/>
            </a:pPr>
            <a:r>
              <a:rPr lang="ja-JP" altLang="en-US" dirty="0" smtClean="0"/>
              <a:t>①仮想</a:t>
            </a:r>
            <a:r>
              <a:rPr lang="ja-JP" altLang="en-US" dirty="0"/>
              <a:t>通貨</a:t>
            </a:r>
            <a:r>
              <a:rPr lang="ja-JP" altLang="en-US" dirty="0" smtClean="0"/>
              <a:t>のプラットフォーム</a:t>
            </a:r>
            <a:endParaRPr lang="en-US" altLang="ja-JP" dirty="0" smtClean="0"/>
          </a:p>
          <a:p>
            <a:pPr marL="0" indent="0">
              <a:buNone/>
            </a:pPr>
            <a:r>
              <a:rPr lang="ja-JP" altLang="en-US" dirty="0" smtClean="0"/>
              <a:t>②ダイヤモンド等の資産取引のプラットフォーム。</a:t>
            </a:r>
            <a:endParaRPr lang="en-US" altLang="ja-JP" dirty="0" smtClean="0"/>
          </a:p>
          <a:p>
            <a:pPr marL="0" indent="0">
              <a:buNone/>
            </a:pPr>
            <a:endParaRPr lang="en-US" altLang="ja-JP" dirty="0"/>
          </a:p>
          <a:p>
            <a:pPr marL="0" indent="0">
              <a:buNone/>
            </a:pPr>
            <a:r>
              <a:rPr lang="ja-JP" altLang="en-US" dirty="0" smtClean="0"/>
              <a:t>①エストニア電子政府</a:t>
            </a:r>
            <a:endParaRPr lang="en-US" altLang="ja-JP" dirty="0" smtClean="0"/>
          </a:p>
          <a:p>
            <a:pPr marL="0" indent="0">
              <a:buNone/>
            </a:pPr>
            <a:r>
              <a:rPr lang="ja-JP" altLang="en-US" dirty="0" smtClean="0"/>
              <a:t>②スタートアップ企業の投資資金の応募と流動化</a:t>
            </a:r>
            <a:endParaRPr lang="en-US" altLang="ja-JP" dirty="0" smtClean="0"/>
          </a:p>
          <a:p>
            <a:pPr marL="0" indent="0">
              <a:buNone/>
            </a:pPr>
            <a:r>
              <a:rPr lang="ja-JP" altLang="en-US" dirty="0" smtClean="0"/>
              <a:t>③ダイヤモンド取引</a:t>
            </a:r>
            <a:endParaRPr lang="en-US" altLang="ja-JP" dirty="0" smtClean="0"/>
          </a:p>
          <a:p>
            <a:pPr marL="0" indent="0">
              <a:buNone/>
            </a:pPr>
            <a:r>
              <a:rPr lang="ja-JP" altLang="en-US" dirty="0" smtClean="0"/>
              <a:t>④貿易</a:t>
            </a:r>
            <a:endParaRPr lang="en-US" altLang="ja-JP" dirty="0" smtClean="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2675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３．ブロックチェーンを社会基盤とするために</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1874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ブロックチェーンの課題</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１．技術面に関する課題</a:t>
            </a:r>
            <a:endParaRPr lang="en-US" altLang="ja-JP" dirty="0" smtClean="0"/>
          </a:p>
          <a:p>
            <a:pPr marL="0" indent="0">
              <a:buNone/>
            </a:pPr>
            <a:r>
              <a:rPr lang="ja-JP" altLang="en-US" dirty="0"/>
              <a:t>　</a:t>
            </a:r>
            <a:r>
              <a:rPr lang="ja-JP" altLang="en-US" dirty="0" smtClean="0"/>
              <a:t>　①大量の取引に対応できなくなる。</a:t>
            </a:r>
            <a:endParaRPr lang="en-US" altLang="ja-JP" dirty="0" smtClean="0"/>
          </a:p>
          <a:p>
            <a:pPr marL="0" indent="0">
              <a:buNone/>
            </a:pPr>
            <a:r>
              <a:rPr lang="ja-JP" altLang="en-US" dirty="0"/>
              <a:t>　</a:t>
            </a:r>
            <a:r>
              <a:rPr lang="ja-JP" altLang="en-US" dirty="0" smtClean="0"/>
              <a:t>　②プライバシーの保護と分散管理の両立が難しい</a:t>
            </a:r>
            <a:endParaRPr lang="en-US" altLang="ja-JP" dirty="0" smtClean="0"/>
          </a:p>
          <a:p>
            <a:pPr marL="0" indent="0">
              <a:buNone/>
            </a:pPr>
            <a:r>
              <a:rPr lang="ja-JP" altLang="en-US" dirty="0"/>
              <a:t>　</a:t>
            </a:r>
            <a:r>
              <a:rPr lang="ja-JP" altLang="en-US" dirty="0" smtClean="0"/>
              <a:t>　③即時性の必要な取引には向かない。</a:t>
            </a:r>
            <a:endParaRPr lang="en-US" altLang="ja-JP" dirty="0" smtClean="0"/>
          </a:p>
          <a:p>
            <a:pPr marL="0" indent="0">
              <a:buNone/>
            </a:pPr>
            <a:r>
              <a:rPr lang="ja-JP" altLang="en-US" dirty="0"/>
              <a:t>　</a:t>
            </a:r>
            <a:r>
              <a:rPr lang="ja-JP" altLang="en-US" dirty="0" smtClean="0"/>
              <a:t>　④本当に低コストになるかわからない。</a:t>
            </a:r>
            <a:endParaRPr lang="en-US" altLang="ja-JP" dirty="0" smtClean="0"/>
          </a:p>
          <a:p>
            <a:pPr marL="0" indent="0">
              <a:buNone/>
            </a:pPr>
            <a:r>
              <a:rPr lang="ja-JP" altLang="en-US" dirty="0"/>
              <a:t>　</a:t>
            </a:r>
            <a:r>
              <a:rPr lang="ja-JP" altLang="en-US" dirty="0" smtClean="0"/>
              <a:t>　⑤周辺のアプリケーション機能の開発や標準化が必要。</a:t>
            </a:r>
            <a:endParaRPr lang="en-US" altLang="ja-JP" dirty="0" smtClean="0"/>
          </a:p>
          <a:p>
            <a:pPr marL="0" indent="0">
              <a:buNone/>
            </a:pPr>
            <a:r>
              <a:rPr lang="ja-JP" altLang="en-US" dirty="0"/>
              <a:t>　</a:t>
            </a:r>
            <a:r>
              <a:rPr lang="ja-JP" altLang="en-US" dirty="0" smtClean="0"/>
              <a:t>　⑥契約では想定しない事態への対応が難しい。</a:t>
            </a:r>
            <a:endParaRPr lang="en-US" altLang="ja-JP" dirty="0" smtClean="0"/>
          </a:p>
          <a:p>
            <a:pPr marL="0" indent="0">
              <a:buNone/>
            </a:pPr>
            <a:r>
              <a:rPr lang="ja-JP" altLang="en-US" dirty="0" smtClean="0"/>
              <a:t>２．合意の手法に関する課題</a:t>
            </a:r>
            <a:endParaRPr lang="en-US" altLang="ja-JP" dirty="0" smtClean="0"/>
          </a:p>
          <a:p>
            <a:pPr marL="0" indent="0">
              <a:buNone/>
            </a:pPr>
            <a:r>
              <a:rPr lang="ja-JP" altLang="en-US" dirty="0" smtClean="0"/>
              <a:t>３．事業化する際に生じる課題</a:t>
            </a:r>
            <a:endParaRPr lang="en-US" altLang="ja-JP" dirty="0"/>
          </a:p>
          <a:p>
            <a:pPr marL="0" indent="0">
              <a:buNone/>
            </a:pPr>
            <a:endParaRPr lang="ja-JP" altLang="en-US" dirty="0"/>
          </a:p>
        </p:txBody>
      </p:sp>
    </p:spTree>
    <p:extLst>
      <p:ext uri="{BB962C8B-B14F-4D97-AF65-F5344CB8AC3E}">
        <p14:creationId xmlns:p14="http://schemas.microsoft.com/office/powerpoint/2010/main" val="51359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ブロックチェーンは今後、社会をどう変えるか</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１．安心して使える公的サービスの実現</a:t>
            </a:r>
            <a:endParaRPr lang="en-US" altLang="ja-JP" dirty="0" smtClean="0"/>
          </a:p>
          <a:p>
            <a:pPr marL="0" indent="0">
              <a:buNone/>
            </a:pPr>
            <a:r>
              <a:rPr lang="ja-JP" altLang="en-US" dirty="0" smtClean="0"/>
              <a:t>２．取引履歴データを活用した新たなビジネス（</a:t>
            </a:r>
            <a:r>
              <a:rPr lang="en-US" altLang="ja-JP" dirty="0" err="1" smtClean="0"/>
              <a:t>IoT</a:t>
            </a:r>
            <a:r>
              <a:rPr lang="ja-JP" altLang="en-US" dirty="0" smtClean="0"/>
              <a:t>との連携）</a:t>
            </a:r>
            <a:endParaRPr lang="en-US" altLang="ja-JP" dirty="0" smtClean="0"/>
          </a:p>
          <a:p>
            <a:pPr marL="0" indent="0">
              <a:buNone/>
            </a:pPr>
            <a:r>
              <a:rPr lang="ja-JP" altLang="en-US" dirty="0" smtClean="0"/>
              <a:t>３．金融ビジネスにおける取引の効率化、スマートコントラクト</a:t>
            </a:r>
            <a:endParaRPr lang="en-US" altLang="ja-JP" dirty="0"/>
          </a:p>
          <a:p>
            <a:pPr marL="0" indent="0">
              <a:buNone/>
            </a:pPr>
            <a:endParaRPr lang="ja-JP" altLang="en-US" dirty="0"/>
          </a:p>
        </p:txBody>
      </p:sp>
    </p:spTree>
    <p:extLst>
      <p:ext uri="{BB962C8B-B14F-4D97-AF65-F5344CB8AC3E}">
        <p14:creationId xmlns:p14="http://schemas.microsoft.com/office/powerpoint/2010/main" val="385466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議題</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a:xfrm>
            <a:off x="609600" y="1935480"/>
            <a:ext cx="10972800" cy="4343400"/>
          </a:xfrm>
        </p:spPr>
        <p:txBody>
          <a:bodyPr rtlCol="0">
            <a:normAutofit fontScale="92500" lnSpcReduction="10000"/>
          </a:bodyPr>
          <a:lstStyle/>
          <a:p>
            <a:pPr marL="514350" indent="-514350" rtl="0">
              <a:buFont typeface="+mj-lt"/>
              <a:buAutoNum type="arabicPeriod"/>
            </a:pPr>
            <a:r>
              <a:rPr lang="ja-JP" altLang="en-US" dirty="0" smtClean="0">
                <a:latin typeface="ＭＳ 明朝" panose="02020609040205080304" pitchFamily="17" charset="-128"/>
                <a:ea typeface="ＭＳ 明朝" panose="02020609040205080304" pitchFamily="17" charset="-128"/>
              </a:rPr>
              <a:t>ブロックチェーンは社会をどう変えるか。</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a:pPr>
            <a:r>
              <a:rPr lang="ja-JP" altLang="en-US" dirty="0" smtClean="0"/>
              <a:t>ブロックチェーンの特徴とメリット</a:t>
            </a:r>
            <a:endParaRPr lang="en-US" altLang="ja-JP" dirty="0" smtClean="0"/>
          </a:p>
          <a:p>
            <a:pPr marL="880110" lvl="1" indent="-514350">
              <a:buFont typeface="+mj-lt"/>
              <a:buAutoNum type="arabicPeriod"/>
            </a:pPr>
            <a:r>
              <a:rPr lang="ja-JP" altLang="en-US" dirty="0" smtClean="0"/>
              <a:t>ブロック</a:t>
            </a:r>
            <a:r>
              <a:rPr lang="ja-JP" altLang="en-US" dirty="0"/>
              <a:t>チェーン</a:t>
            </a:r>
            <a:r>
              <a:rPr lang="ja-JP" altLang="en-US" dirty="0" smtClean="0"/>
              <a:t>の実用例</a:t>
            </a:r>
            <a:endParaRPr lang="en-US" altLang="ja-JP" dirty="0" smtClean="0"/>
          </a:p>
          <a:p>
            <a:pPr marL="880110" lvl="1" indent="-514350">
              <a:buFont typeface="+mj-lt"/>
              <a:buAutoNum type="arabicPeriod"/>
            </a:pPr>
            <a:r>
              <a:rPr lang="ja-JP" altLang="en-US" dirty="0" smtClean="0"/>
              <a:t>ブロック</a:t>
            </a:r>
            <a:r>
              <a:rPr lang="ja-JP" altLang="en-US" dirty="0"/>
              <a:t>チェーン</a:t>
            </a:r>
            <a:r>
              <a:rPr lang="ja-JP" altLang="en-US" dirty="0" smtClean="0"/>
              <a:t>を社会の基盤とするために</a:t>
            </a:r>
            <a:endParaRPr lang="en-US" altLang="ja-JP" dirty="0" smtClean="0"/>
          </a:p>
          <a:p>
            <a:pPr marL="514350" indent="-514350" rtl="0">
              <a:buFont typeface="+mj-lt"/>
              <a:buAutoNum type="arabicPeriod"/>
            </a:pPr>
            <a:r>
              <a:rPr lang="ja-JP" altLang="en-US" dirty="0" smtClean="0">
                <a:latin typeface="ＭＳ 明朝" panose="02020609040205080304" pitchFamily="17" charset="-128"/>
                <a:ea typeface="ＭＳ 明朝" panose="02020609040205080304" pitchFamily="17" charset="-128"/>
              </a:rPr>
              <a:t>金融はブロックチェーンをどう変えるのか</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4"/>
            </a:pPr>
            <a:r>
              <a:rPr lang="ja-JP" altLang="en-US" dirty="0" smtClean="0"/>
              <a:t>仮想</a:t>
            </a:r>
            <a:r>
              <a:rPr lang="ja-JP" altLang="en-US" dirty="0"/>
              <a:t>通貨</a:t>
            </a:r>
            <a:r>
              <a:rPr lang="ja-JP" altLang="en-US" dirty="0" smtClean="0"/>
              <a:t>のこれまでと未来</a:t>
            </a:r>
            <a:endParaRPr lang="en-US" altLang="ja-JP" dirty="0" smtClean="0"/>
          </a:p>
          <a:p>
            <a:pPr marL="880110" lvl="1" indent="-514350">
              <a:buFont typeface="+mj-lt"/>
              <a:buAutoNum type="arabicPeriod" startAt="4"/>
            </a:pPr>
            <a:r>
              <a:rPr lang="ja-JP" altLang="en-US" dirty="0" smtClean="0">
                <a:latin typeface="ＭＳ 明朝" panose="02020609040205080304" pitchFamily="17" charset="-128"/>
                <a:ea typeface="ＭＳ 明朝" panose="02020609040205080304" pitchFamily="17" charset="-128"/>
              </a:rPr>
              <a:t>ブロックチェーン技術</a:t>
            </a:r>
            <a:r>
              <a:rPr lang="en-US" altLang="ja-JP" dirty="0" smtClean="0">
                <a:latin typeface="ＭＳ 明朝" panose="02020609040205080304" pitchFamily="17" charset="-128"/>
                <a:ea typeface="ＭＳ 明朝" panose="02020609040205080304" pitchFamily="17" charset="-128"/>
              </a:rPr>
              <a:t>/</a:t>
            </a:r>
            <a:r>
              <a:rPr lang="ja-JP" altLang="en-US" dirty="0" smtClean="0">
                <a:latin typeface="ＭＳ 明朝" panose="02020609040205080304" pitchFamily="17" charset="-128"/>
                <a:ea typeface="ＭＳ 明朝" panose="02020609040205080304" pitchFamily="17" charset="-128"/>
              </a:rPr>
              <a:t>分散型台帳技術をめぐる銀行界の取り組み</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4"/>
            </a:pPr>
            <a:r>
              <a:rPr lang="ja-JP" altLang="en-US" dirty="0"/>
              <a:t>銀行</a:t>
            </a:r>
            <a:r>
              <a:rPr lang="ja-JP" altLang="en-US" dirty="0" smtClean="0"/>
              <a:t>の勘定系システムのブロックチェーン実装実験：成果と課題</a:t>
            </a:r>
            <a:endParaRPr lang="en-US" altLang="ja-JP" dirty="0" smtClean="0"/>
          </a:p>
          <a:p>
            <a:pPr marL="880110" lvl="1" indent="-514350">
              <a:buFont typeface="+mj-lt"/>
              <a:buAutoNum type="arabicPeriod" startAt="4"/>
            </a:pPr>
            <a:r>
              <a:rPr lang="ja-JP" altLang="en-US" dirty="0" smtClean="0"/>
              <a:t>中央銀行からみたブロックチェーン</a:t>
            </a:r>
            <a:endParaRPr lang="en-US" altLang="ja-JP" dirty="0" smtClean="0"/>
          </a:p>
          <a:p>
            <a:pPr marL="880110" lvl="1" indent="-514350">
              <a:buFont typeface="+mj-lt"/>
              <a:buAutoNum type="arabicPeriod" startAt="4"/>
            </a:pPr>
            <a:r>
              <a:rPr lang="ja-JP" altLang="en-US" dirty="0" smtClean="0"/>
              <a:t>仮想通貨・ブロックチェーン技術に関する金融庁の取り組み</a:t>
            </a:r>
            <a:endParaRPr lang="en-US" altLang="ja-JP" dirty="0" smtClean="0"/>
          </a:p>
          <a:p>
            <a:pPr marL="880110" lvl="1" indent="-514350">
              <a:buFont typeface="+mj-lt"/>
              <a:buAutoNum type="arabicPeriod" startAt="4"/>
            </a:pPr>
            <a:r>
              <a:rPr lang="en-US" altLang="ja-JP" dirty="0" err="1" smtClean="0"/>
              <a:t>FinTech</a:t>
            </a:r>
            <a:r>
              <a:rPr lang="ja-JP" altLang="en-US" dirty="0" smtClean="0"/>
              <a:t>の課題と対応の方向性について</a:t>
            </a:r>
            <a:endParaRPr lang="en-US" altLang="ja-JP" dirty="0" smtClean="0"/>
          </a:p>
          <a:p>
            <a:pPr marL="514350" indent="-514350" rtl="0">
              <a:buFont typeface="+mj-lt"/>
              <a:buAutoNum type="arabicPeriod"/>
            </a:pPr>
            <a:endParaRPr lang="en-US" altLang="ja-JP" dirty="0" smtClean="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Ⅱ</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ＭＳ 明朝" panose="02020609040205080304" pitchFamily="17" charset="-128"/>
                <a:ea typeface="ＭＳ 明朝" panose="02020609040205080304" pitchFamily="17" charset="-128"/>
              </a:rPr>
              <a:t>金融はブロックチェーンで</a:t>
            </a:r>
            <a:r>
              <a:rPr lang="en-US" altLang="ja-JP" dirty="0" smtClean="0">
                <a:latin typeface="ＭＳ 明朝" panose="02020609040205080304" pitchFamily="17" charset="-128"/>
                <a:ea typeface="ＭＳ 明朝" panose="02020609040205080304" pitchFamily="17" charset="-128"/>
              </a:rPr>
              <a:t/>
            </a:r>
            <a:br>
              <a:rPr lang="en-US" altLang="ja-JP" dirty="0" smtClean="0">
                <a:latin typeface="ＭＳ 明朝" panose="02020609040205080304" pitchFamily="17" charset="-128"/>
                <a:ea typeface="ＭＳ 明朝" panose="02020609040205080304" pitchFamily="17" charset="-128"/>
              </a:rPr>
            </a:br>
            <a:r>
              <a:rPr lang="ja-JP" altLang="en-US" dirty="0" smtClean="0">
                <a:latin typeface="ＭＳ 明朝" panose="02020609040205080304" pitchFamily="17" charset="-128"/>
                <a:ea typeface="ＭＳ 明朝" panose="02020609040205080304" pitchFamily="17" charset="-128"/>
              </a:rPr>
              <a:t>どう変わるのか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694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４．仮想通貨のこれまでと未来</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754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仮想通貨のこれまでと未来</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2008</a:t>
            </a:r>
            <a:r>
              <a:rPr lang="ja-JP" altLang="en-US" dirty="0" smtClean="0"/>
              <a:t>年</a:t>
            </a:r>
            <a:r>
              <a:rPr lang="en-US" altLang="ja-JP" dirty="0" smtClean="0"/>
              <a:t>10</a:t>
            </a:r>
            <a:r>
              <a:rPr lang="ja-JP" altLang="en-US" dirty="0" smtClean="0"/>
              <a:t>月 サトシ・ナカモトによるビットコインの論文</a:t>
            </a:r>
            <a:r>
              <a:rPr lang="en-US" altLang="ja-JP" dirty="0" smtClean="0"/>
              <a:t>(9</a:t>
            </a:r>
            <a:r>
              <a:rPr lang="ja-JP" altLang="en-US" dirty="0" smtClean="0"/>
              <a:t>ページ</a:t>
            </a:r>
            <a:r>
              <a:rPr lang="en-US" altLang="ja-JP" dirty="0" smtClean="0"/>
              <a:t>)</a:t>
            </a:r>
          </a:p>
          <a:p>
            <a:pPr marL="0" indent="0">
              <a:buNone/>
            </a:pPr>
            <a:r>
              <a:rPr lang="en-US" altLang="ja-JP" dirty="0"/>
              <a:t>2009</a:t>
            </a:r>
            <a:r>
              <a:rPr lang="ja-JP" altLang="en-US" dirty="0" smtClean="0"/>
              <a:t>年 </a:t>
            </a:r>
            <a:r>
              <a:rPr lang="en-US" altLang="ja-JP" dirty="0" smtClean="0"/>
              <a:t>1</a:t>
            </a:r>
            <a:r>
              <a:rPr lang="ja-JP" altLang="en-US" dirty="0" smtClean="0"/>
              <a:t>月 サトシ・ナカモトによる第</a:t>
            </a:r>
            <a:r>
              <a:rPr lang="en-US" altLang="ja-JP" dirty="0" smtClean="0"/>
              <a:t>1</a:t>
            </a:r>
            <a:r>
              <a:rPr lang="ja-JP" altLang="en-US" dirty="0" smtClean="0"/>
              <a:t>号ブロック</a:t>
            </a:r>
            <a:r>
              <a:rPr lang="en-US" altLang="ja-JP" dirty="0" smtClean="0"/>
              <a:t>(</a:t>
            </a:r>
            <a:r>
              <a:rPr lang="ja-JP" altLang="en-US" dirty="0" smtClean="0"/>
              <a:t>ジェネシス</a:t>
            </a:r>
            <a:endParaRPr lang="en-US" altLang="ja-JP" dirty="0" smtClean="0"/>
          </a:p>
          <a:p>
            <a:pPr marL="0" indent="0">
              <a:buNone/>
            </a:pPr>
            <a:r>
              <a:rPr lang="ja-JP" altLang="en-US" dirty="0"/>
              <a:t>　</a:t>
            </a:r>
            <a:r>
              <a:rPr lang="ja-JP" altLang="en-US" dirty="0" smtClean="0"/>
              <a:t>　　　　 ブロック</a:t>
            </a:r>
            <a:r>
              <a:rPr lang="en-US" altLang="ja-JP" dirty="0" smtClean="0"/>
              <a:t>)</a:t>
            </a:r>
            <a:r>
              <a:rPr lang="ja-JP" altLang="en-US" dirty="0" smtClean="0"/>
              <a:t>が生成された</a:t>
            </a:r>
            <a:r>
              <a:rPr lang="en-US" altLang="ja-JP" dirty="0" smtClean="0"/>
              <a:t>(</a:t>
            </a:r>
            <a:r>
              <a:rPr lang="ja-JP" altLang="en-US" dirty="0" smtClean="0"/>
              <a:t>現在のブロック数は約</a:t>
            </a:r>
            <a:r>
              <a:rPr lang="en-US" altLang="ja-JP" dirty="0" smtClean="0"/>
              <a:t>48</a:t>
            </a:r>
            <a:r>
              <a:rPr lang="ja-JP" altLang="en-US" dirty="0" smtClean="0"/>
              <a:t>万</a:t>
            </a:r>
            <a:r>
              <a:rPr lang="en-US" altLang="ja-JP" dirty="0" smtClean="0"/>
              <a:t>)</a:t>
            </a:r>
          </a:p>
          <a:p>
            <a:pPr marL="0" indent="0">
              <a:buNone/>
            </a:pPr>
            <a:r>
              <a:rPr lang="en-US" altLang="ja-JP" dirty="0"/>
              <a:t>2009</a:t>
            </a:r>
            <a:r>
              <a:rPr lang="ja-JP" altLang="en-US" dirty="0" smtClean="0"/>
              <a:t>年 </a:t>
            </a:r>
            <a:r>
              <a:rPr lang="en-US" altLang="ja-JP" dirty="0" smtClean="0"/>
              <a:t>1</a:t>
            </a:r>
            <a:r>
              <a:rPr lang="ja-JP" altLang="en-US" dirty="0" smtClean="0"/>
              <a:t>月 ビットコインソフトウェア</a:t>
            </a:r>
            <a:r>
              <a:rPr lang="en-US" altLang="ja-JP" dirty="0" smtClean="0"/>
              <a:t>Ver1.0</a:t>
            </a:r>
            <a:r>
              <a:rPr lang="ja-JP" altLang="en-US" dirty="0" smtClean="0"/>
              <a:t>が</a:t>
            </a:r>
            <a:r>
              <a:rPr lang="en-US" altLang="ja-JP" dirty="0" smtClean="0"/>
              <a:t>OSS(Open</a:t>
            </a:r>
            <a:r>
              <a:rPr lang="ja-JP" altLang="en-US" dirty="0" smtClean="0"/>
              <a:t> </a:t>
            </a:r>
            <a:r>
              <a:rPr lang="en-US" altLang="ja-JP" dirty="0" smtClean="0"/>
              <a:t>Source</a:t>
            </a:r>
            <a:r>
              <a:rPr lang="ja-JP" altLang="en-US" dirty="0"/>
              <a:t> </a:t>
            </a:r>
            <a:r>
              <a:rPr lang="en-US" altLang="ja-JP" dirty="0" smtClean="0"/>
              <a:t>Soft)</a:t>
            </a:r>
          </a:p>
          <a:p>
            <a:pPr marL="0" indent="0">
              <a:buNone/>
            </a:pPr>
            <a:r>
              <a:rPr lang="en-US" altLang="ja-JP" dirty="0" smtClean="0"/>
              <a:t>2016</a:t>
            </a:r>
            <a:r>
              <a:rPr lang="ja-JP" altLang="en-US" dirty="0" smtClean="0"/>
              <a:t>年     ビットコインのブロックチェーンが分裂。</a:t>
            </a:r>
            <a:endParaRPr lang="en-US" altLang="ja-JP" dirty="0" smtClean="0"/>
          </a:p>
          <a:p>
            <a:pPr marL="0" indent="0">
              <a:buNone/>
            </a:pPr>
            <a:endParaRPr lang="en-US" altLang="ja-JP" dirty="0"/>
          </a:p>
          <a:p>
            <a:pPr marL="0" indent="0">
              <a:buNone/>
            </a:pPr>
            <a:r>
              <a:rPr lang="ja-JP" altLang="en-US" dirty="0" smtClean="0"/>
              <a:t>ブロックチェーン</a:t>
            </a:r>
            <a:r>
              <a:rPr lang="en-US" altLang="ja-JP" dirty="0" smtClean="0"/>
              <a:t>2.0</a:t>
            </a:r>
          </a:p>
          <a:p>
            <a:pPr marL="0" indent="0">
              <a:buNone/>
            </a:pPr>
            <a:r>
              <a:rPr lang="ja-JP" altLang="en-US" dirty="0" smtClean="0">
                <a:solidFill>
                  <a:srgbClr val="FF0000"/>
                </a:solidFill>
              </a:rPr>
              <a:t>・スマートプロパティ（？）、スマートコントラクト</a:t>
            </a:r>
            <a:endParaRPr lang="en-US" altLang="ja-JP" dirty="0" smtClean="0">
              <a:solidFill>
                <a:srgbClr val="FF0000"/>
              </a:solidFill>
            </a:endParaRPr>
          </a:p>
          <a:p>
            <a:pPr marL="0" indent="0">
              <a:buNone/>
            </a:pPr>
            <a:r>
              <a:rPr lang="ja-JP" altLang="en-US" dirty="0" smtClean="0">
                <a:solidFill>
                  <a:srgbClr val="FF0000"/>
                </a:solidFill>
              </a:rPr>
              <a:t>・</a:t>
            </a:r>
            <a:r>
              <a:rPr lang="en-US" altLang="ja-JP" dirty="0" smtClean="0">
                <a:solidFill>
                  <a:srgbClr val="FF0000"/>
                </a:solidFill>
              </a:rPr>
              <a:t>DAO(Decentralized</a:t>
            </a:r>
            <a:r>
              <a:rPr lang="ja-JP" altLang="en-US" dirty="0" smtClean="0">
                <a:solidFill>
                  <a:srgbClr val="FF0000"/>
                </a:solidFill>
              </a:rPr>
              <a:t> </a:t>
            </a:r>
            <a:r>
              <a:rPr lang="en-US" altLang="ja-JP" dirty="0" smtClean="0">
                <a:solidFill>
                  <a:srgbClr val="FF0000"/>
                </a:solidFill>
              </a:rPr>
              <a:t>Autonomous</a:t>
            </a:r>
            <a:r>
              <a:rPr lang="ja-JP" altLang="en-US" dirty="0" smtClean="0">
                <a:solidFill>
                  <a:srgbClr val="FF0000"/>
                </a:solidFill>
              </a:rPr>
              <a:t> </a:t>
            </a:r>
            <a:r>
              <a:rPr lang="en-US" altLang="ja-JP" dirty="0" smtClean="0">
                <a:solidFill>
                  <a:srgbClr val="FF0000"/>
                </a:solidFill>
              </a:rPr>
              <a:t>Organization:</a:t>
            </a:r>
            <a:r>
              <a:rPr lang="ja-JP" altLang="en-US" dirty="0" smtClean="0">
                <a:solidFill>
                  <a:srgbClr val="FF0000"/>
                </a:solidFill>
              </a:rPr>
              <a:t>分散型自動化組織</a:t>
            </a:r>
            <a:r>
              <a:rPr lang="en-US" altLang="ja-JP" dirty="0" smtClean="0">
                <a:solidFill>
                  <a:srgbClr val="FF0000"/>
                </a:solidFill>
              </a:rPr>
              <a:t>)</a:t>
            </a:r>
            <a:r>
              <a:rPr lang="ja-JP" altLang="en-US" dirty="0" err="1" smtClean="0">
                <a:solidFill>
                  <a:srgbClr val="FF0000"/>
                </a:solidFill>
              </a:rPr>
              <a:t>？、</a:t>
            </a:r>
            <a:endParaRPr lang="en-US" altLang="ja-JP" dirty="0" smtClean="0">
              <a:solidFill>
                <a:srgbClr val="FF0000"/>
              </a:solidFill>
            </a:endParaRPr>
          </a:p>
          <a:p>
            <a:pPr marL="0" indent="0">
              <a:buNone/>
            </a:pPr>
            <a:r>
              <a:rPr lang="ja-JP" altLang="en-US" dirty="0">
                <a:solidFill>
                  <a:srgbClr val="FF0000"/>
                </a:solidFill>
              </a:rPr>
              <a:t>　</a:t>
            </a:r>
            <a:r>
              <a:rPr lang="en-US" altLang="ja-JP" dirty="0" smtClean="0">
                <a:solidFill>
                  <a:srgbClr val="FF0000"/>
                </a:solidFill>
              </a:rPr>
              <a:t>DAC(Decentralized Autonomous Company</a:t>
            </a:r>
            <a:r>
              <a:rPr lang="ja-JP" altLang="en-US" dirty="0" smtClean="0">
                <a:solidFill>
                  <a:srgbClr val="FF0000"/>
                </a:solidFill>
              </a:rPr>
              <a:t>：分散型自動化会社</a:t>
            </a:r>
            <a:r>
              <a:rPr lang="en-US" altLang="ja-JP" dirty="0" smtClean="0">
                <a:solidFill>
                  <a:srgbClr val="FF0000"/>
                </a:solidFill>
              </a:rPr>
              <a:t>)</a:t>
            </a:r>
            <a:r>
              <a:rPr lang="ja-JP" altLang="en-US" dirty="0" err="1" smtClean="0">
                <a:solidFill>
                  <a:srgbClr val="FF0000"/>
                </a:solidFill>
              </a:rPr>
              <a:t>？、</a:t>
            </a:r>
            <a:endParaRPr lang="en-US" altLang="ja-JP" dirty="0" smtClean="0">
              <a:solidFill>
                <a:srgbClr val="FF0000"/>
              </a:solidFill>
            </a:endParaRPr>
          </a:p>
          <a:p>
            <a:pPr marL="0" indent="0">
              <a:buNone/>
            </a:pPr>
            <a:r>
              <a:rPr lang="ja-JP" altLang="en-US" dirty="0" smtClean="0">
                <a:solidFill>
                  <a:srgbClr val="FF0000"/>
                </a:solidFill>
              </a:rPr>
              <a:t>  ビットネーション ？</a:t>
            </a:r>
            <a:endParaRPr lang="ja-JP" altLang="en-US" dirty="0">
              <a:solidFill>
                <a:srgbClr val="FF0000"/>
              </a:solidFill>
            </a:endParaRPr>
          </a:p>
        </p:txBody>
      </p:sp>
    </p:spTree>
    <p:extLst>
      <p:ext uri="{BB962C8B-B14F-4D97-AF65-F5344CB8AC3E}">
        <p14:creationId xmlns:p14="http://schemas.microsoft.com/office/powerpoint/2010/main" val="386080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５．ブロックチェーン技術</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分散型台帳技術</a:t>
            </a:r>
            <a:r>
              <a:rPr lang="en-US" altLang="ja-JP" dirty="0" smtClean="0">
                <a:latin typeface="Meiryo UI" panose="020B0604030504040204" pitchFamily="50" charset="-128"/>
                <a:ea typeface="Meiryo UI" panose="020B0604030504040204" pitchFamily="50" charset="-128"/>
              </a:rPr>
              <a:t>(DLT)</a:t>
            </a:r>
            <a:r>
              <a:rPr lang="ja-JP" altLang="en-US" dirty="0" smtClean="0">
                <a:latin typeface="Meiryo UI" panose="020B0604030504040204" pitchFamily="50" charset="-128"/>
                <a:ea typeface="Meiryo UI" panose="020B0604030504040204" pitchFamily="50" charset="-128"/>
              </a:rPr>
              <a:t>をめぐる銀行界の取り組み</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571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一般社団法人全国銀行協会</a:t>
            </a:r>
            <a:r>
              <a:rPr lang="en-US" altLang="ja-JP" sz="2800" dirty="0" smtClean="0"/>
              <a:t>(</a:t>
            </a:r>
            <a:r>
              <a:rPr lang="ja-JP" altLang="en-US" sz="2800" dirty="0" smtClean="0"/>
              <a:t>全銀協</a:t>
            </a:r>
            <a:r>
              <a:rPr lang="en-US" altLang="ja-JP" sz="2800" dirty="0" smtClean="0"/>
              <a:t>)</a:t>
            </a:r>
            <a:r>
              <a:rPr lang="ja-JP" altLang="en-US" sz="2800" dirty="0" smtClean="0"/>
              <a:t>の取り組み</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ブロックチェーン技術の活用可能性と課題に関する検討会報告書</a:t>
            </a:r>
          </a:p>
          <a:p>
            <a:pPr marL="0" indent="0">
              <a:buNone/>
            </a:pPr>
            <a:r>
              <a:rPr lang="en-US" altLang="ja-JP" dirty="0"/>
              <a:t>https://www.zenginkyo.or.jp/fileadmin/res/news/news290346.pdf</a:t>
            </a:r>
          </a:p>
          <a:p>
            <a:pPr marL="0" indent="0">
              <a:buNone/>
            </a:pPr>
            <a:endParaRPr lang="en-US" altLang="ja-JP" dirty="0" smtClean="0"/>
          </a:p>
          <a:p>
            <a:pPr marL="0" indent="0">
              <a:buNone/>
            </a:pPr>
            <a:r>
              <a:rPr lang="ja-JP" altLang="en-US" dirty="0" smtClean="0"/>
              <a:t>でん</a:t>
            </a:r>
            <a:r>
              <a:rPr lang="ja-JP" altLang="en-US" dirty="0" err="1" smtClean="0"/>
              <a:t>さい</a:t>
            </a:r>
            <a:r>
              <a:rPr lang="ja-JP" altLang="en-US" dirty="0" smtClean="0"/>
              <a:t>ネット</a:t>
            </a:r>
            <a:r>
              <a:rPr lang="en-US" altLang="ja-JP" dirty="0" smtClean="0"/>
              <a:t>(</a:t>
            </a:r>
            <a:r>
              <a:rPr lang="ja-JP" altLang="en-US" dirty="0" smtClean="0"/>
              <a:t>電子債権記録機関</a:t>
            </a:r>
            <a:r>
              <a:rPr lang="en-US" altLang="ja-JP" dirty="0" smtClean="0"/>
              <a:t>)</a:t>
            </a:r>
            <a:r>
              <a:rPr lang="ja-JP" altLang="en-US" dirty="0" smtClean="0"/>
              <a:t>：全銀協の</a:t>
            </a:r>
            <a:r>
              <a:rPr lang="en-US" altLang="ja-JP" dirty="0" smtClean="0"/>
              <a:t>100</a:t>
            </a:r>
            <a:r>
              <a:rPr lang="ja-JP" altLang="en-US" dirty="0" smtClean="0"/>
              <a:t>％出資子会社</a:t>
            </a:r>
            <a:endParaRPr lang="en-US" altLang="ja-JP" dirty="0" smtClean="0"/>
          </a:p>
          <a:p>
            <a:pPr marL="0" indent="0">
              <a:buNone/>
            </a:pPr>
            <a:r>
              <a:rPr lang="en-US" altLang="ja-JP" dirty="0"/>
              <a:t>https://www.densai.net/</a:t>
            </a:r>
            <a:endParaRPr lang="en-US" altLang="ja-JP" dirty="0" smtClean="0"/>
          </a:p>
          <a:p>
            <a:pPr marL="0" indent="0">
              <a:buNone/>
            </a:pPr>
            <a:endParaRPr lang="ja-JP" altLang="en-US" dirty="0"/>
          </a:p>
        </p:txBody>
      </p:sp>
    </p:spTree>
    <p:extLst>
      <p:ext uri="{BB962C8B-B14F-4D97-AF65-F5344CB8AC3E}">
        <p14:creationId xmlns:p14="http://schemas.microsoft.com/office/powerpoint/2010/main" val="45511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６．銀行の勘定系システムのブロックチェーンの実証実験：成果と課題</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149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住信</a:t>
            </a:r>
            <a:r>
              <a:rPr lang="en-US" altLang="ja-JP" sz="2800" dirty="0" smtClean="0"/>
              <a:t>SBI</a:t>
            </a:r>
            <a:r>
              <a:rPr lang="ja-JP" altLang="en-US" sz="2800" dirty="0" smtClean="0"/>
              <a:t>ネット銀行の実証実験</a:t>
            </a:r>
            <a:endParaRPr lang="en-US" altLang="ja-JP" sz="2800" dirty="0"/>
          </a:p>
        </p:txBody>
      </p:sp>
      <p:sp>
        <p:nvSpPr>
          <p:cNvPr id="4" name="コンテンツ プレースホルダー 1"/>
          <p:cNvSpPr txBox="1">
            <a:spLocks/>
          </p:cNvSpPr>
          <p:nvPr/>
        </p:nvSpPr>
        <p:spPr>
          <a:xfrm>
            <a:off x="454854" y="840259"/>
            <a:ext cx="11362007" cy="5673095"/>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https://</a:t>
            </a:r>
            <a:r>
              <a:rPr lang="en-US" altLang="ja-JP" dirty="0" smtClean="0"/>
              <a:t>www.netbk.co.jp/wpl/NBGate/i900500CT/PD/corp_news_20151216</a:t>
            </a:r>
          </a:p>
          <a:p>
            <a:pPr marL="0" indent="0">
              <a:buNone/>
            </a:pPr>
            <a:endParaRPr lang="en-US" altLang="ja-JP" dirty="0" smtClean="0"/>
          </a:p>
          <a:p>
            <a:pPr marL="0" indent="0">
              <a:buNone/>
            </a:pPr>
            <a:r>
              <a:rPr lang="ja-JP" altLang="en-US" dirty="0" smtClean="0"/>
              <a:t>〇実証実験の概要</a:t>
            </a:r>
            <a:endParaRPr lang="en-US" altLang="ja-JP" dirty="0" smtClean="0"/>
          </a:p>
          <a:p>
            <a:pPr marL="0" indent="0">
              <a:buNone/>
            </a:pPr>
            <a:r>
              <a:rPr lang="en-US" altLang="ja-JP" dirty="0" smtClean="0"/>
              <a:t>AWS6</a:t>
            </a:r>
            <a:r>
              <a:rPr lang="ja-JP" altLang="en-US" dirty="0" smtClean="0"/>
              <a:t>台、</a:t>
            </a:r>
            <a:r>
              <a:rPr lang="en-US" altLang="ja-JP" dirty="0" smtClean="0"/>
              <a:t>15</a:t>
            </a:r>
            <a:r>
              <a:rPr lang="ja-JP" altLang="en-US" dirty="0" smtClean="0"/>
              <a:t>秒ごとに</a:t>
            </a:r>
            <a:r>
              <a:rPr lang="en-US" altLang="ja-JP" dirty="0" smtClean="0"/>
              <a:t>1</a:t>
            </a:r>
            <a:r>
              <a:rPr lang="ja-JP" altLang="en-US" dirty="0" smtClean="0"/>
              <a:t>ブロック、厳格でない合意形成、</a:t>
            </a:r>
            <a:r>
              <a:rPr lang="en-US" altLang="ja-JP" dirty="0" smtClean="0"/>
              <a:t>250</a:t>
            </a:r>
            <a:r>
              <a:rPr lang="ja-JP" altLang="en-US" dirty="0" smtClean="0"/>
              <a:t>万アカウントでの通常の銀行取引</a:t>
            </a:r>
            <a:endParaRPr lang="en-US" altLang="ja-JP" dirty="0" smtClean="0"/>
          </a:p>
          <a:p>
            <a:pPr marL="0" indent="0">
              <a:buNone/>
            </a:pPr>
            <a:r>
              <a:rPr lang="ja-JP" altLang="en-US" dirty="0" smtClean="0"/>
              <a:t>・機能・性能面、セキュリティ面</a:t>
            </a:r>
            <a:endParaRPr lang="en-US" altLang="ja-JP" dirty="0" smtClean="0"/>
          </a:p>
          <a:p>
            <a:pPr marL="0" indent="0">
              <a:buNone/>
            </a:pPr>
            <a:r>
              <a:rPr lang="ja-JP" altLang="en-US" dirty="0" smtClean="0"/>
              <a:t>現状業務を行えるだけの機能・性能面は十分、</a:t>
            </a:r>
            <a:r>
              <a:rPr lang="en-US" altLang="ja-JP" dirty="0" smtClean="0"/>
              <a:t>15</a:t>
            </a:r>
            <a:r>
              <a:rPr lang="ja-JP" altLang="en-US" dirty="0" smtClean="0"/>
              <a:t>秒間での改竄は不可能なため、セキュリティ面も十分</a:t>
            </a:r>
            <a:endParaRPr lang="en-US" altLang="ja-JP" dirty="0" smtClean="0"/>
          </a:p>
          <a:p>
            <a:pPr marL="0" indent="0">
              <a:buNone/>
            </a:pPr>
            <a:r>
              <a:rPr lang="ja-JP" altLang="en-US" dirty="0" smtClean="0"/>
              <a:t>・費用対効果</a:t>
            </a:r>
            <a:endParaRPr lang="en-US" altLang="ja-JP" dirty="0" smtClean="0"/>
          </a:p>
          <a:p>
            <a:pPr marL="0" indent="0">
              <a:buNone/>
            </a:pPr>
            <a:r>
              <a:rPr lang="ja-JP" altLang="en-US" dirty="0" smtClean="0"/>
              <a:t>システム運用面での費用は大幅に削減できる。 ただし、ブロックチェーンで運用をするためには周辺アプリケーション機能の</a:t>
            </a:r>
            <a:r>
              <a:rPr lang="ja-JP" altLang="en-US" smtClean="0"/>
              <a:t>開発も必要に</a:t>
            </a:r>
            <a:r>
              <a:rPr lang="ja-JP" altLang="en-US" dirty="0" smtClean="0"/>
              <a:t>なる。</a:t>
            </a:r>
            <a:endParaRPr lang="en-US" altLang="ja-JP" dirty="0" smtClean="0"/>
          </a:p>
          <a:p>
            <a:pPr marL="0" indent="0">
              <a:buNone/>
            </a:pPr>
            <a:endParaRPr lang="en-US" altLang="ja-JP" dirty="0"/>
          </a:p>
          <a:p>
            <a:pPr marL="0" indent="0">
              <a:buNone/>
            </a:pPr>
            <a:r>
              <a:rPr lang="ja-JP" altLang="en-US" dirty="0" smtClean="0"/>
              <a:t>〇今後の展望</a:t>
            </a:r>
            <a:endParaRPr lang="en-US" altLang="ja-JP" dirty="0" smtClean="0"/>
          </a:p>
          <a:p>
            <a:pPr marL="0" indent="0">
              <a:buNone/>
            </a:pPr>
            <a:r>
              <a:rPr lang="ja-JP" altLang="en-US" dirty="0" smtClean="0"/>
              <a:t>・複数行による共同運営で全体コストを削減</a:t>
            </a:r>
            <a:endParaRPr lang="en-US" altLang="ja-JP" dirty="0" smtClean="0"/>
          </a:p>
          <a:p>
            <a:pPr marL="0" indent="0">
              <a:buNone/>
            </a:pPr>
            <a:r>
              <a:rPr lang="ja-JP" altLang="en-US" dirty="0" smtClean="0"/>
              <a:t>・様々な領域でのブロックチェーン技術の活用。</a:t>
            </a:r>
            <a:endParaRPr lang="en-US" altLang="ja-JP" dirty="0"/>
          </a:p>
          <a:p>
            <a:pPr marL="0" indent="0">
              <a:buNone/>
            </a:pPr>
            <a:endParaRPr lang="en-US" altLang="ja-JP" dirty="0"/>
          </a:p>
        </p:txBody>
      </p:sp>
    </p:spTree>
    <p:extLst>
      <p:ext uri="{BB962C8B-B14F-4D97-AF65-F5344CB8AC3E}">
        <p14:creationId xmlns:p14="http://schemas.microsoft.com/office/powerpoint/2010/main" val="16019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７．中央銀行から見たブロックチェーン</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062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中央銀行の３つの視点</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〇中央銀行の役割別のブロックチェーンに関する始点</a:t>
            </a:r>
            <a:endParaRPr lang="en-US" altLang="ja-JP" dirty="0" smtClean="0"/>
          </a:p>
          <a:p>
            <a:pPr marL="0" indent="0">
              <a:buNone/>
            </a:pPr>
            <a:r>
              <a:rPr lang="ja-JP" altLang="en-US" dirty="0"/>
              <a:t>　</a:t>
            </a:r>
            <a:r>
              <a:rPr lang="ja-JP" altLang="en-US" dirty="0" smtClean="0"/>
              <a:t>①銀行券・銀行間決済手段を提供している事業者</a:t>
            </a:r>
            <a:r>
              <a:rPr lang="en-US" altLang="ja-JP" dirty="0" smtClean="0"/>
              <a:t>(Operator)</a:t>
            </a:r>
          </a:p>
          <a:p>
            <a:pPr marL="0" indent="0">
              <a:buNone/>
            </a:pPr>
            <a:r>
              <a:rPr lang="ja-JP" altLang="en-US" dirty="0"/>
              <a:t>　</a:t>
            </a:r>
            <a:r>
              <a:rPr lang="ja-JP" altLang="en-US" dirty="0" smtClean="0"/>
              <a:t>→良いサービスを国民に提供できるか？</a:t>
            </a:r>
            <a:endParaRPr lang="en-US" altLang="ja-JP" dirty="0" smtClean="0"/>
          </a:p>
          <a:p>
            <a:pPr marL="0" indent="0">
              <a:buNone/>
            </a:pPr>
            <a:r>
              <a:rPr lang="ja-JP" altLang="en-US" dirty="0"/>
              <a:t>　</a:t>
            </a:r>
            <a:r>
              <a:rPr lang="ja-JP" altLang="en-US" dirty="0" smtClean="0"/>
              <a:t>②決済システムの監督者</a:t>
            </a:r>
            <a:r>
              <a:rPr lang="en-US" altLang="ja-JP" dirty="0" smtClean="0"/>
              <a:t>(Overseer)</a:t>
            </a:r>
          </a:p>
          <a:p>
            <a:pPr marL="0" indent="0">
              <a:buNone/>
            </a:pPr>
            <a:r>
              <a:rPr lang="ja-JP" altLang="en-US" dirty="0"/>
              <a:t>　</a:t>
            </a:r>
            <a:r>
              <a:rPr lang="ja-JP" altLang="en-US" dirty="0" smtClean="0"/>
              <a:t>→現在の中央集権型と比べて、安全性・可用性・コストなどの面で、</a:t>
            </a:r>
            <a:endParaRPr lang="en-US" altLang="ja-JP" dirty="0" smtClean="0"/>
          </a:p>
          <a:p>
            <a:pPr marL="0" indent="0">
              <a:buNone/>
            </a:pPr>
            <a:r>
              <a:rPr lang="ja-JP" altLang="en-US" dirty="0"/>
              <a:t>　</a:t>
            </a:r>
            <a:r>
              <a:rPr lang="ja-JP" altLang="en-US" dirty="0" smtClean="0"/>
              <a:t>　どのような利点があるか？</a:t>
            </a:r>
            <a:endParaRPr lang="en-US" altLang="ja-JP" dirty="0" smtClean="0"/>
          </a:p>
          <a:p>
            <a:pPr marL="0" indent="0">
              <a:buNone/>
            </a:pPr>
            <a:r>
              <a:rPr lang="ja-JP" altLang="en-US" dirty="0"/>
              <a:t>　</a:t>
            </a:r>
            <a:r>
              <a:rPr lang="ja-JP" altLang="en-US" dirty="0" smtClean="0"/>
              <a:t>③決済システムの技術革新を推進するために金融機関や関連事業者との</a:t>
            </a:r>
            <a:endParaRPr lang="en-US" altLang="ja-JP" dirty="0" smtClean="0"/>
          </a:p>
          <a:p>
            <a:pPr marL="0" indent="0">
              <a:buNone/>
            </a:pPr>
            <a:r>
              <a:rPr lang="ja-JP" altLang="en-US" dirty="0"/>
              <a:t>　</a:t>
            </a:r>
            <a:r>
              <a:rPr lang="ja-JP" altLang="en-US" dirty="0" smtClean="0"/>
              <a:t>　触媒</a:t>
            </a:r>
            <a:r>
              <a:rPr lang="en-US" altLang="ja-JP" dirty="0" smtClean="0"/>
              <a:t>(Catalyst)</a:t>
            </a:r>
          </a:p>
          <a:p>
            <a:pPr marL="0" indent="0">
              <a:buNone/>
            </a:pPr>
            <a:r>
              <a:rPr lang="ja-JP" altLang="en-US" dirty="0"/>
              <a:t>　</a:t>
            </a:r>
            <a:r>
              <a:rPr lang="ja-JP" altLang="en-US" dirty="0" smtClean="0"/>
              <a:t>→</a:t>
            </a:r>
            <a:r>
              <a:rPr lang="en-US" altLang="ja-JP" dirty="0" smtClean="0"/>
              <a:t>IT</a:t>
            </a:r>
            <a:r>
              <a:rPr lang="ja-JP" altLang="en-US" dirty="0" smtClean="0"/>
              <a:t>技術者、研究者、学者などの外部の関係者と金融業界のメンバー</a:t>
            </a:r>
            <a:endParaRPr lang="en-US" altLang="ja-JP" dirty="0" smtClean="0"/>
          </a:p>
          <a:p>
            <a:pPr marL="0" indent="0">
              <a:buNone/>
            </a:pPr>
            <a:r>
              <a:rPr lang="ja-JP" altLang="en-US" dirty="0"/>
              <a:t>　</a:t>
            </a:r>
            <a:r>
              <a:rPr lang="ja-JP" altLang="en-US" dirty="0" smtClean="0"/>
              <a:t>　を合わせる場を提供したり、共同で研究会や発表会を開催するなど</a:t>
            </a:r>
            <a:endParaRPr lang="en-US" altLang="ja-JP" dirty="0" smtClean="0"/>
          </a:p>
          <a:p>
            <a:pPr marL="0" indent="0">
              <a:buNone/>
            </a:pPr>
            <a:r>
              <a:rPr lang="ja-JP" altLang="en-US" dirty="0"/>
              <a:t>　</a:t>
            </a:r>
            <a:r>
              <a:rPr lang="ja-JP" altLang="en-US" dirty="0" smtClean="0"/>
              <a:t>　して、新たなイノベーションを生み出すための活動を推進している。</a:t>
            </a:r>
            <a:endParaRPr lang="en-US" altLang="ja-JP" dirty="0" smtClean="0"/>
          </a:p>
          <a:p>
            <a:pPr marL="0" indent="0">
              <a:buNone/>
            </a:pPr>
            <a:endParaRPr lang="en-US" altLang="ja-JP" dirty="0"/>
          </a:p>
        </p:txBody>
      </p:sp>
    </p:spTree>
    <p:extLst>
      <p:ext uri="{BB962C8B-B14F-4D97-AF65-F5344CB8AC3E}">
        <p14:creationId xmlns:p14="http://schemas.microsoft.com/office/powerpoint/2010/main" val="175403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ビットコインの拡大と「通貨」としての機能</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・仮想通貨は「通貨」として利用されている実績はほとんどない。</a:t>
            </a:r>
            <a:endParaRPr lang="en-US" altLang="ja-JP" dirty="0"/>
          </a:p>
          <a:p>
            <a:pPr marL="0" indent="0">
              <a:buNone/>
            </a:pPr>
            <a:r>
              <a:rPr lang="ja-JP" altLang="en-US" dirty="0"/>
              <a:t>　</a:t>
            </a:r>
            <a:r>
              <a:rPr lang="en-US" altLang="ja-JP" dirty="0" smtClean="0"/>
              <a:t>(</a:t>
            </a:r>
            <a:r>
              <a:rPr lang="ja-JP" altLang="en-US" dirty="0" smtClean="0"/>
              <a:t>価値が変動する通貨を売買には利用できない。 投機目的</a:t>
            </a:r>
            <a:r>
              <a:rPr lang="en-US" altLang="ja-JP" dirty="0" smtClean="0"/>
              <a:t>)</a:t>
            </a:r>
          </a:p>
          <a:p>
            <a:pPr marL="0" indent="0">
              <a:buNone/>
            </a:pPr>
            <a:r>
              <a:rPr lang="ja-JP" altLang="en-US" dirty="0" smtClean="0"/>
              <a:t>・投機目的でのビットコインの取得については、国際決済銀行決済・市場</a:t>
            </a:r>
            <a:endParaRPr lang="en-US" altLang="ja-JP" dirty="0" smtClean="0"/>
          </a:p>
          <a:p>
            <a:pPr marL="0" indent="0">
              <a:buNone/>
            </a:pPr>
            <a:r>
              <a:rPr lang="ja-JP" altLang="en-US" dirty="0"/>
              <a:t>　</a:t>
            </a:r>
            <a:r>
              <a:rPr lang="ja-JP" altLang="en-US" dirty="0" smtClean="0"/>
              <a:t>インフラ委員会が発行している報告書「デジタル通貨」で警告している。</a:t>
            </a:r>
            <a:endParaRPr lang="en-US" altLang="ja-JP" dirty="0" smtClean="0"/>
          </a:p>
          <a:p>
            <a:pPr marL="0" indent="0">
              <a:buNone/>
            </a:pPr>
            <a:r>
              <a:rPr lang="ja-JP" altLang="en-US" dirty="0" smtClean="0"/>
              <a:t>〇ビットコインの課題</a:t>
            </a:r>
            <a:endParaRPr lang="en-US" altLang="ja-JP" dirty="0" smtClean="0"/>
          </a:p>
          <a:p>
            <a:pPr marL="0" indent="0">
              <a:buNone/>
            </a:pPr>
            <a:r>
              <a:rPr lang="ja-JP" altLang="en-US" dirty="0" smtClean="0"/>
              <a:t>・非集権型のビットコインだが、近年の分裂時にはコア開発者、大手発掘業者などが影響力を持っていることが明確になった。</a:t>
            </a:r>
            <a:endParaRPr lang="en-US" altLang="ja-JP" dirty="0" smtClean="0"/>
          </a:p>
          <a:p>
            <a:pPr marL="0" indent="0">
              <a:buNone/>
            </a:pPr>
            <a:r>
              <a:rPr lang="ja-JP" altLang="en-US" dirty="0" smtClean="0"/>
              <a:t>・近年の分裂によりビットコインの流通量が</a:t>
            </a:r>
            <a:r>
              <a:rPr lang="en-US" altLang="ja-JP" dirty="0" smtClean="0"/>
              <a:t>10%</a:t>
            </a:r>
            <a:r>
              <a:rPr lang="ja-JP" altLang="en-US" dirty="0" smtClean="0"/>
              <a:t>前後増えたことにより、コインの希少性を保証するのが難しいという疑念が出てきた。</a:t>
            </a:r>
            <a:endParaRPr lang="en-US" altLang="ja-JP" dirty="0" smtClean="0"/>
          </a:p>
          <a:p>
            <a:pPr marL="0" indent="0">
              <a:buNone/>
            </a:pPr>
            <a:r>
              <a:rPr lang="ja-JP" altLang="en-US" dirty="0" smtClean="0"/>
              <a:t>・</a:t>
            </a:r>
            <a:r>
              <a:rPr lang="en-US" altLang="ja-JP" dirty="0" smtClean="0"/>
              <a:t>2017</a:t>
            </a:r>
            <a:r>
              <a:rPr lang="ja-JP" altLang="en-US" dirty="0" smtClean="0"/>
              <a:t>年</a:t>
            </a:r>
            <a:r>
              <a:rPr lang="en-US" altLang="ja-JP" dirty="0" smtClean="0"/>
              <a:t>5</a:t>
            </a:r>
            <a:r>
              <a:rPr lang="ja-JP" altLang="en-US" dirty="0" smtClean="0"/>
              <a:t>月以降、ビットコインを含む仮想通貨が急激に値上がりした。</a:t>
            </a:r>
            <a:endParaRPr lang="en-US" altLang="ja-JP" dirty="0" smtClean="0"/>
          </a:p>
          <a:p>
            <a:pPr marL="0" indent="0">
              <a:buNone/>
            </a:pPr>
            <a:r>
              <a:rPr lang="ja-JP" altLang="en-US" dirty="0" smtClean="0"/>
              <a:t>・投機目的のビットコインは、資金洗浄やテトリスとによる資金調達の機会を増やしかねない。</a:t>
            </a:r>
            <a:endParaRPr lang="en-US" altLang="ja-JP" dirty="0" smtClean="0"/>
          </a:p>
        </p:txBody>
      </p:sp>
    </p:spTree>
    <p:extLst>
      <p:ext uri="{BB962C8B-B14F-4D97-AF65-F5344CB8AC3E}">
        <p14:creationId xmlns:p14="http://schemas.microsoft.com/office/powerpoint/2010/main" val="186412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議題</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a:xfrm>
            <a:off x="609600" y="1935480"/>
            <a:ext cx="10972800" cy="4343400"/>
          </a:xfrm>
        </p:spPr>
        <p:txBody>
          <a:bodyPr rtlCol="0">
            <a:normAutofit/>
          </a:bodyPr>
          <a:lstStyle/>
          <a:p>
            <a:pPr marL="514350" indent="-514350">
              <a:buFont typeface="+mj-lt"/>
              <a:buAutoNum type="arabicPeriod" startAt="3"/>
            </a:pPr>
            <a:r>
              <a:rPr lang="ja-JP" altLang="en-US" dirty="0" smtClean="0">
                <a:latin typeface="ＭＳ 明朝" panose="02020609040205080304" pitchFamily="17" charset="-128"/>
                <a:ea typeface="ＭＳ 明朝" panose="02020609040205080304" pitchFamily="17" charset="-128"/>
              </a:rPr>
              <a:t>産業インフラとしてのブロックチェーンの可能性</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10"/>
            </a:pPr>
            <a:r>
              <a:rPr lang="ja-JP" altLang="en-US" dirty="0" smtClean="0"/>
              <a:t>証券取引の実証実験とスマートコントラクト：成果と課題</a:t>
            </a:r>
            <a:endParaRPr lang="en-US" altLang="ja-JP" dirty="0" smtClean="0"/>
          </a:p>
          <a:p>
            <a:pPr marL="880110" lvl="1" indent="-514350">
              <a:buFont typeface="+mj-lt"/>
              <a:buAutoNum type="arabicPeriod" startAt="10"/>
            </a:pPr>
            <a:r>
              <a:rPr lang="ja-JP" altLang="en-US" dirty="0" smtClean="0"/>
              <a:t>エバーレッジャー社、ダイヤモンド市場への挑戦</a:t>
            </a:r>
            <a:endParaRPr lang="en-US" altLang="ja-JP" dirty="0" smtClean="0"/>
          </a:p>
          <a:p>
            <a:pPr marL="880110" lvl="1" indent="-514350">
              <a:buFont typeface="+mj-lt"/>
              <a:buAutoNum type="arabicPeriod" startAt="10"/>
            </a:pPr>
            <a:r>
              <a:rPr lang="en-US" altLang="ja-JP" dirty="0" err="1" smtClean="0"/>
              <a:t>IoT</a:t>
            </a:r>
            <a:r>
              <a:rPr lang="ja-JP" altLang="en-US" dirty="0" smtClean="0"/>
              <a:t>を活用したブロックチェーンの発展可能性</a:t>
            </a:r>
            <a:endParaRPr lang="en-US" altLang="ja-JP" dirty="0" smtClean="0"/>
          </a:p>
          <a:p>
            <a:pPr marL="880110" lvl="1" indent="-514350">
              <a:buFont typeface="+mj-lt"/>
              <a:buAutoNum type="arabicPeriod" startAt="10"/>
            </a:pPr>
            <a:r>
              <a:rPr lang="ja-JP" altLang="en-US" dirty="0"/>
              <a:t>経済学的</a:t>
            </a:r>
            <a:r>
              <a:rPr lang="ja-JP" altLang="en-US" dirty="0" smtClean="0"/>
              <a:t>にみたスマートコントラクト：不完備契約との関係について</a:t>
            </a:r>
            <a:endParaRPr lang="en-US" altLang="ja-JP" dirty="0" smtClean="0"/>
          </a:p>
          <a:p>
            <a:pPr marL="880110" lvl="1" indent="-514350">
              <a:buFont typeface="+mj-lt"/>
              <a:buAutoNum type="arabicPeriod" startAt="10"/>
            </a:pPr>
            <a:r>
              <a:rPr lang="ja-JP" altLang="en-US" dirty="0" smtClean="0"/>
              <a:t>スマート</a:t>
            </a:r>
            <a:r>
              <a:rPr lang="ja-JP" altLang="en-US" dirty="0"/>
              <a:t>コントラクト</a:t>
            </a:r>
            <a:r>
              <a:rPr lang="ja-JP" altLang="en-US" dirty="0" smtClean="0"/>
              <a:t>の法的側面について</a:t>
            </a:r>
            <a:endParaRPr lang="en-US" altLang="ja-JP" dirty="0" smtClean="0"/>
          </a:p>
          <a:p>
            <a:pPr marL="880110" lvl="1" indent="-514350">
              <a:buFont typeface="+mj-lt"/>
              <a:buAutoNum type="arabicPeriod" startAt="10"/>
            </a:pPr>
            <a:r>
              <a:rPr lang="ja-JP" altLang="en-US" dirty="0"/>
              <a:t>シリコンバレ</a:t>
            </a:r>
            <a:r>
              <a:rPr lang="ja-JP" altLang="en-US" dirty="0" smtClean="0"/>
              <a:t>ーから見るブロックチェーンのポテンシャルと課題</a:t>
            </a:r>
            <a:endParaRPr lang="en-US" altLang="ja-JP" dirty="0" smtClean="0"/>
          </a:p>
          <a:p>
            <a:pPr marL="880110" lvl="1" indent="-514350">
              <a:buFont typeface="+mj-lt"/>
              <a:buAutoNum type="arabicPeriod" startAt="10"/>
            </a:pPr>
            <a:r>
              <a:rPr lang="ja-JP" altLang="en-US" dirty="0" smtClean="0"/>
              <a:t>エストニア電子</a:t>
            </a:r>
            <a:r>
              <a:rPr lang="ja-JP" altLang="en-US" dirty="0"/>
              <a:t>政府</a:t>
            </a:r>
            <a:r>
              <a:rPr lang="ja-JP" altLang="en-US" dirty="0" smtClean="0"/>
              <a:t>の</a:t>
            </a:r>
            <a:r>
              <a:rPr lang="ja-JP" altLang="en-US" dirty="0"/>
              <a:t>取り組</a:t>
            </a:r>
            <a:r>
              <a:rPr lang="ja-JP" altLang="en-US" dirty="0" smtClean="0"/>
              <a:t>みについて</a:t>
            </a:r>
            <a:endParaRPr lang="en-US" altLang="ja-JP" dirty="0" smtClean="0"/>
          </a:p>
        </p:txBody>
      </p:sp>
    </p:spTree>
    <p:extLst>
      <p:ext uri="{BB962C8B-B14F-4D97-AF65-F5344CB8AC3E}">
        <p14:creationId xmlns:p14="http://schemas.microsoft.com/office/powerpoint/2010/main" val="28571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smtClean="0">
                <a:latin typeface="Meiryo UI" panose="020B0604030504040204" pitchFamily="50" charset="-128"/>
                <a:ea typeface="Meiryo UI" panose="020B0604030504040204" pitchFamily="50" charset="-128"/>
              </a:rPr>
              <a:t>８．仮想通貨・ブロックチェーン技術に関する金融庁の取り組み</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681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金融庁の取り組み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2016</a:t>
            </a:r>
            <a:r>
              <a:rPr lang="ja-JP" altLang="en-US" dirty="0" smtClean="0"/>
              <a:t>年</a:t>
            </a:r>
            <a:r>
              <a:rPr lang="en-US" altLang="ja-JP" dirty="0" smtClean="0"/>
              <a:t>3</a:t>
            </a:r>
            <a:r>
              <a:rPr lang="ja-JP" altLang="en-US" dirty="0" smtClean="0"/>
              <a:t>月に「仮想通貨」に課</a:t>
            </a:r>
            <a:r>
              <a:rPr lang="en-US" altLang="ja-JP" dirty="0" smtClean="0"/>
              <a:t>k</a:t>
            </a:r>
            <a:r>
              <a:rPr lang="ja-JP" altLang="en-US" dirty="0" smtClean="0"/>
              <a:t>る法制度整備を含む「情報通信技術の進展等の環境変化に対応するための銀行法等の一部を改正する法律案」を国会に提出。</a:t>
            </a:r>
            <a:endParaRPr lang="en-US" altLang="ja-JP" dirty="0" smtClean="0"/>
          </a:p>
          <a:p>
            <a:pPr marL="0" indent="0">
              <a:buNone/>
            </a:pPr>
            <a:r>
              <a:rPr lang="ja-JP" altLang="en-US" dirty="0" smtClean="0"/>
              <a:t>・「改正資金決済法」では、仮想通貨を</a:t>
            </a:r>
            <a:endParaRPr lang="en-US" altLang="ja-JP" dirty="0" smtClean="0"/>
          </a:p>
          <a:p>
            <a:pPr marL="0" indent="0">
              <a:buNone/>
            </a:pPr>
            <a:r>
              <a:rPr lang="ja-JP" altLang="en-US" dirty="0"/>
              <a:t>　</a:t>
            </a:r>
            <a:r>
              <a:rPr lang="ja-JP" altLang="en-US" dirty="0" smtClean="0"/>
              <a:t>①不特定の者に対して対価の弁済に使用でき、かつ、不特定の者を</a:t>
            </a:r>
            <a:endParaRPr lang="en-US" altLang="ja-JP" dirty="0" smtClean="0"/>
          </a:p>
          <a:p>
            <a:pPr marL="0" indent="0">
              <a:buNone/>
            </a:pPr>
            <a:r>
              <a:rPr lang="ja-JP" altLang="en-US" dirty="0"/>
              <a:t>　</a:t>
            </a:r>
            <a:r>
              <a:rPr lang="ja-JP" altLang="en-US" dirty="0" smtClean="0"/>
              <a:t>　相手方として法定通貨と相互に交換できる。</a:t>
            </a:r>
            <a:endParaRPr lang="en-US" altLang="ja-JP" dirty="0" smtClean="0"/>
          </a:p>
          <a:p>
            <a:pPr marL="0" indent="0">
              <a:buNone/>
            </a:pPr>
            <a:r>
              <a:rPr lang="ja-JP" altLang="en-US" dirty="0"/>
              <a:t>　</a:t>
            </a:r>
            <a:r>
              <a:rPr lang="ja-JP" altLang="en-US" dirty="0" smtClean="0"/>
              <a:t>②電子的に記録され、移転できる。</a:t>
            </a:r>
            <a:endParaRPr lang="en-US" altLang="ja-JP" dirty="0" smtClean="0"/>
          </a:p>
          <a:p>
            <a:pPr marL="0" indent="0">
              <a:buNone/>
            </a:pPr>
            <a:r>
              <a:rPr lang="ja-JP" altLang="en-US" dirty="0"/>
              <a:t>　</a:t>
            </a:r>
            <a:r>
              <a:rPr lang="ja-JP" altLang="en-US" dirty="0" smtClean="0"/>
              <a:t>③法定通貨または法定通貨建ての資産でない</a:t>
            </a:r>
            <a:endParaRPr lang="en-US" altLang="ja-JP" dirty="0" smtClean="0"/>
          </a:p>
          <a:p>
            <a:pPr marL="0" indent="0">
              <a:buNone/>
            </a:pPr>
            <a:r>
              <a:rPr lang="ja-JP" altLang="en-US" dirty="0" smtClean="0"/>
              <a:t>と絵遅疑している。</a:t>
            </a:r>
            <a:endParaRPr lang="en-US" altLang="ja-JP" dirty="0" smtClean="0"/>
          </a:p>
          <a:p>
            <a:pPr marL="0" indent="0">
              <a:buNone/>
            </a:pPr>
            <a:r>
              <a:rPr lang="ja-JP" altLang="en-US" dirty="0" smtClean="0"/>
              <a:t>・改正資金決済法では、仮想通貨交換業とは、以下の行為のいずれかを業として行うことと定義している。</a:t>
            </a:r>
            <a:endParaRPr lang="en-US" altLang="ja-JP" dirty="0" smtClean="0"/>
          </a:p>
          <a:p>
            <a:pPr marL="0" indent="0">
              <a:buNone/>
            </a:pPr>
            <a:r>
              <a:rPr lang="ja-JP" altLang="en-US" dirty="0" smtClean="0"/>
              <a:t>　①仮想通貨と法定通貨の交換または他の仮想通貨との交換</a:t>
            </a:r>
            <a:endParaRPr lang="en-US" altLang="ja-JP" dirty="0" smtClean="0"/>
          </a:p>
          <a:p>
            <a:pPr marL="0" indent="0">
              <a:buNone/>
            </a:pPr>
            <a:r>
              <a:rPr lang="ja-JP" altLang="en-US" dirty="0"/>
              <a:t>　</a:t>
            </a:r>
            <a:r>
              <a:rPr lang="ja-JP" altLang="en-US" dirty="0" smtClean="0"/>
              <a:t>②①の行為の媒介、取次又は代理</a:t>
            </a:r>
            <a:endParaRPr lang="en-US" altLang="ja-JP" dirty="0" smtClean="0"/>
          </a:p>
          <a:p>
            <a:pPr marL="0" indent="0">
              <a:buNone/>
            </a:pPr>
            <a:r>
              <a:rPr lang="ja-JP" altLang="en-US" dirty="0" smtClean="0"/>
              <a:t>　③①</a:t>
            </a:r>
            <a:r>
              <a:rPr lang="ja-JP" altLang="en-US" dirty="0"/>
              <a:t>又</a:t>
            </a:r>
            <a:r>
              <a:rPr lang="ja-JP" altLang="en-US" dirty="0" smtClean="0"/>
              <a:t>は②の行為に関して、利用者の金銭又は仮想通貨の管理をすること。</a:t>
            </a:r>
            <a:endParaRPr lang="en-US" altLang="ja-JP" dirty="0"/>
          </a:p>
        </p:txBody>
      </p:sp>
    </p:spTree>
    <p:extLst>
      <p:ext uri="{BB962C8B-B14F-4D97-AF65-F5344CB8AC3E}">
        <p14:creationId xmlns:p14="http://schemas.microsoft.com/office/powerpoint/2010/main" val="5129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金融庁の取り組み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・仮想通貨交換業の規制の概要</a:t>
            </a:r>
            <a:endParaRPr lang="en-US" altLang="ja-JP" dirty="0" smtClean="0"/>
          </a:p>
          <a:p>
            <a:pPr marL="0" indent="0">
              <a:buNone/>
            </a:pPr>
            <a:r>
              <a:rPr lang="ja-JP" altLang="en-US" dirty="0"/>
              <a:t>　</a:t>
            </a:r>
            <a:r>
              <a:rPr lang="ja-JP" altLang="en-US" dirty="0" smtClean="0"/>
              <a:t>・①登録、②利用者への情報提供等、③利用者財産の管理、</a:t>
            </a:r>
            <a:endParaRPr lang="en-US" altLang="ja-JP" dirty="0" smtClean="0"/>
          </a:p>
          <a:p>
            <a:pPr marL="0" indent="0">
              <a:buNone/>
            </a:pPr>
            <a:r>
              <a:rPr lang="ja-JP" altLang="en-US" dirty="0"/>
              <a:t>　</a:t>
            </a:r>
            <a:r>
              <a:rPr lang="ja-JP" altLang="en-US" dirty="0" smtClean="0"/>
              <a:t>　④外部監査、監督規定。</a:t>
            </a:r>
            <a:endParaRPr lang="en-US" altLang="ja-JP" dirty="0" smtClean="0"/>
          </a:p>
          <a:p>
            <a:pPr marL="0" indent="0">
              <a:buNone/>
            </a:pPr>
            <a:r>
              <a:rPr lang="ja-JP" altLang="en-US" dirty="0" smtClean="0"/>
              <a:t>　・本人確認</a:t>
            </a:r>
            <a:endParaRPr lang="en-US" altLang="ja-JP" dirty="0" smtClean="0"/>
          </a:p>
          <a:p>
            <a:pPr marL="0" indent="0">
              <a:buNone/>
            </a:pPr>
            <a:r>
              <a:rPr lang="ja-JP" altLang="en-US" dirty="0"/>
              <a:t>　</a:t>
            </a:r>
            <a:r>
              <a:rPr lang="ja-JP" altLang="en-US" dirty="0" smtClean="0"/>
              <a:t>　①口座開設、②</a:t>
            </a:r>
            <a:r>
              <a:rPr lang="en-US" altLang="ja-JP" dirty="0" smtClean="0"/>
              <a:t>200</a:t>
            </a:r>
            <a:r>
              <a:rPr lang="ja-JP" altLang="en-US" dirty="0" smtClean="0"/>
              <a:t>万円を超える仮想通貨の交換・現金取引</a:t>
            </a:r>
            <a:endParaRPr lang="en-US" altLang="ja-JP" dirty="0" smtClean="0"/>
          </a:p>
          <a:p>
            <a:pPr marL="0" indent="0">
              <a:buNone/>
            </a:pPr>
            <a:r>
              <a:rPr lang="ja-JP" altLang="en-US" dirty="0"/>
              <a:t>　</a:t>
            </a:r>
            <a:r>
              <a:rPr lang="ja-JP" altLang="en-US" dirty="0" smtClean="0"/>
              <a:t>　②</a:t>
            </a:r>
            <a:r>
              <a:rPr lang="en-US" altLang="ja-JP" dirty="0" smtClean="0"/>
              <a:t>10</a:t>
            </a:r>
            <a:r>
              <a:rPr lang="ja-JP" altLang="en-US" dirty="0"/>
              <a:t>万円</a:t>
            </a:r>
            <a:r>
              <a:rPr lang="ja-JP" altLang="en-US" dirty="0" smtClean="0"/>
              <a:t>を超える仮想通貨の移転</a:t>
            </a:r>
            <a:endParaRPr lang="en-US" altLang="ja-JP" dirty="0" smtClean="0"/>
          </a:p>
          <a:p>
            <a:pPr marL="0" indent="0">
              <a:buNone/>
            </a:pPr>
            <a:r>
              <a:rPr lang="ja-JP" altLang="en-US" dirty="0" smtClean="0"/>
              <a:t>・仮想通貨の譲渡について、消費税は非課税となる。</a:t>
            </a:r>
            <a:endParaRPr lang="en-US" altLang="ja-JP" dirty="0" smtClean="0"/>
          </a:p>
          <a:p>
            <a:pPr marL="0" indent="0">
              <a:buNone/>
            </a:pPr>
            <a:r>
              <a:rPr lang="ja-JP" altLang="en-US" dirty="0" smtClean="0"/>
              <a:t>・ブロックチェーン技術の活用可能性や課題等に係る国際的な共同研究</a:t>
            </a:r>
            <a:endParaRPr lang="en-US" altLang="ja-JP" dirty="0" smtClean="0"/>
          </a:p>
          <a:p>
            <a:pPr marL="0" indent="0">
              <a:buNone/>
            </a:pPr>
            <a:r>
              <a:rPr lang="ja-JP" altLang="en-US" dirty="0"/>
              <a:t>　</a:t>
            </a:r>
            <a:r>
              <a:rPr lang="ja-JP" altLang="en-US" dirty="0" smtClean="0"/>
              <a:t>を進めるための準備会合を開催。</a:t>
            </a:r>
            <a:endParaRPr lang="en-US" altLang="ja-JP" dirty="0" smtClean="0"/>
          </a:p>
          <a:p>
            <a:pPr marL="0" indent="0">
              <a:buNone/>
            </a:pPr>
            <a:r>
              <a:rPr lang="ja-JP" altLang="en-US" dirty="0" smtClean="0"/>
              <a:t>・金融庁は、仮想通貨における利用者保護や不正の防止等に留意しつつ、</a:t>
            </a:r>
            <a:endParaRPr lang="en-US" altLang="ja-JP" dirty="0" smtClean="0"/>
          </a:p>
          <a:p>
            <a:pPr marL="0" indent="0">
              <a:buNone/>
            </a:pPr>
            <a:r>
              <a:rPr lang="ja-JP" altLang="en-US" dirty="0"/>
              <a:t>　</a:t>
            </a:r>
            <a:r>
              <a:rPr lang="ja-JP" altLang="en-US" dirty="0" smtClean="0"/>
              <a:t>ブロックチェーン技術の活用などの金融サービスのイノベーションを</a:t>
            </a:r>
            <a:endParaRPr lang="en-US" altLang="ja-JP" dirty="0" smtClean="0"/>
          </a:p>
          <a:p>
            <a:pPr marL="0" indent="0">
              <a:buNone/>
            </a:pPr>
            <a:r>
              <a:rPr lang="ja-JP" altLang="en-US" dirty="0"/>
              <a:t>　</a:t>
            </a:r>
            <a:r>
              <a:rPr lang="ja-JP" altLang="en-US" dirty="0" smtClean="0"/>
              <a:t>通じて、国民の生活によってより良いサービスの提供を図る観点から、</a:t>
            </a:r>
            <a:endParaRPr lang="en-US" altLang="ja-JP" dirty="0" smtClean="0"/>
          </a:p>
          <a:p>
            <a:pPr marL="0" indent="0">
              <a:buNone/>
            </a:pPr>
            <a:r>
              <a:rPr lang="ja-JP" altLang="en-US" dirty="0"/>
              <a:t>　</a:t>
            </a:r>
            <a:r>
              <a:rPr lang="ja-JP" altLang="en-US" dirty="0" smtClean="0"/>
              <a:t>引き続き、法令面での機動的な対応を含め、</a:t>
            </a:r>
            <a:r>
              <a:rPr lang="en-US" altLang="ja-JP" dirty="0" err="1" smtClean="0"/>
              <a:t>FinTech</a:t>
            </a:r>
            <a:r>
              <a:rPr lang="ja-JP" altLang="en-US" dirty="0" smtClean="0"/>
              <a:t>を推進するための</a:t>
            </a:r>
            <a:endParaRPr lang="en-US" altLang="ja-JP" dirty="0" smtClean="0"/>
          </a:p>
          <a:p>
            <a:pPr marL="0" indent="0">
              <a:buNone/>
            </a:pPr>
            <a:r>
              <a:rPr lang="ja-JP" altLang="en-US" dirty="0"/>
              <a:t>　</a:t>
            </a:r>
            <a:r>
              <a:rPr lang="ja-JP" altLang="en-US" dirty="0" smtClean="0"/>
              <a:t>環境整備に努める所存である。</a:t>
            </a:r>
            <a:endParaRPr lang="en-US" altLang="ja-JP" dirty="0" smtClean="0"/>
          </a:p>
          <a:p>
            <a:pPr marL="0" indent="0">
              <a:buNone/>
            </a:pPr>
            <a:endParaRPr lang="en-US" altLang="ja-JP" dirty="0"/>
          </a:p>
        </p:txBody>
      </p:sp>
    </p:spTree>
    <p:extLst>
      <p:ext uri="{BB962C8B-B14F-4D97-AF65-F5344CB8AC3E}">
        <p14:creationId xmlns:p14="http://schemas.microsoft.com/office/powerpoint/2010/main" val="393290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９．</a:t>
            </a:r>
            <a:r>
              <a:rPr lang="en-US" altLang="ja-JP" dirty="0" err="1" smtClean="0">
                <a:latin typeface="Meiryo UI" panose="020B0604030504040204" pitchFamily="50" charset="-128"/>
                <a:ea typeface="Meiryo UI" panose="020B0604030504040204" pitchFamily="50" charset="-128"/>
              </a:rPr>
              <a:t>FinTech</a:t>
            </a:r>
            <a:r>
              <a:rPr lang="ja-JP" altLang="en-US" dirty="0" smtClean="0">
                <a:latin typeface="Meiryo UI" panose="020B0604030504040204" pitchFamily="50" charset="-128"/>
                <a:ea typeface="Meiryo UI" panose="020B0604030504040204" pitchFamily="50" charset="-128"/>
              </a:rPr>
              <a:t>の課題と対応の方向性について</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4329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ブロックチェーン技術によって促進される</a:t>
            </a:r>
            <a:r>
              <a:rPr lang="en-US" altLang="ja-JP" sz="2800" dirty="0" err="1" smtClean="0"/>
              <a:t>FinTech</a:t>
            </a:r>
            <a:r>
              <a:rPr lang="ja-JP" altLang="en-US" sz="2800" dirty="0" smtClean="0"/>
              <a:t>に対する経済産業省の取り組み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〇第</a:t>
            </a:r>
            <a:r>
              <a:rPr lang="en-US" altLang="ja-JP" dirty="0" smtClean="0"/>
              <a:t>4</a:t>
            </a:r>
            <a:r>
              <a:rPr lang="ja-JP" altLang="en-US" dirty="0" smtClean="0"/>
              <a:t>次産業革命や</a:t>
            </a:r>
            <a:r>
              <a:rPr lang="en-US" altLang="ja-JP" dirty="0" smtClean="0"/>
              <a:t>Society5.0</a:t>
            </a:r>
            <a:r>
              <a:rPr lang="ja-JP" altLang="en-US" dirty="0" err="1" smtClean="0"/>
              <a:t>への</a:t>
            </a:r>
            <a:r>
              <a:rPr lang="ja-JP" altLang="en-US" dirty="0" smtClean="0"/>
              <a:t>対応</a:t>
            </a:r>
            <a:endParaRPr lang="en-US" altLang="ja-JP" dirty="0" smtClean="0"/>
          </a:p>
          <a:p>
            <a:pPr marL="0" indent="0">
              <a:buNone/>
            </a:pPr>
            <a:r>
              <a:rPr lang="ja-JP" altLang="en-US" dirty="0" smtClean="0"/>
              <a:t>・「産業・金融・</a:t>
            </a:r>
            <a:r>
              <a:rPr lang="en-US" altLang="ja-JP" dirty="0" smtClean="0"/>
              <a:t>IT</a:t>
            </a:r>
            <a:r>
              <a:rPr lang="ja-JP" altLang="en-US" dirty="0" smtClean="0"/>
              <a:t>融合に関する研究会」を開催し、発言集を公表。</a:t>
            </a:r>
            <a:endParaRPr lang="en-US" altLang="ja-JP" dirty="0" smtClean="0"/>
          </a:p>
          <a:p>
            <a:pPr marL="0" indent="0">
              <a:buNone/>
            </a:pPr>
            <a:r>
              <a:rPr lang="ja-JP" altLang="en-US" dirty="0" smtClean="0"/>
              <a:t>・「</a:t>
            </a:r>
            <a:r>
              <a:rPr lang="en-US" altLang="ja-JP" dirty="0" err="1" smtClean="0"/>
              <a:t>FinTech</a:t>
            </a:r>
            <a:r>
              <a:rPr lang="ja-JP" altLang="en-US" dirty="0" smtClean="0"/>
              <a:t>の課題と今後の方向性に関する検討会合」を開催。</a:t>
            </a:r>
            <a:endParaRPr lang="en-US" altLang="ja-JP" dirty="0" smtClean="0"/>
          </a:p>
          <a:p>
            <a:pPr marL="0" indent="0">
              <a:buNone/>
            </a:pPr>
            <a:endParaRPr lang="en-US" altLang="ja-JP" dirty="0" smtClean="0"/>
          </a:p>
          <a:p>
            <a:pPr marL="0" indent="0">
              <a:buNone/>
            </a:pPr>
            <a:r>
              <a:rPr lang="ja-JP" altLang="en-US" dirty="0" smtClean="0"/>
              <a:t>〇</a:t>
            </a:r>
            <a:r>
              <a:rPr lang="en-US" altLang="ja-JP" dirty="0" smtClean="0"/>
              <a:t>2017</a:t>
            </a:r>
            <a:r>
              <a:rPr lang="ja-JP" altLang="en-US" dirty="0" smtClean="0"/>
              <a:t>年</a:t>
            </a:r>
            <a:r>
              <a:rPr lang="en-US" altLang="ja-JP" dirty="0" smtClean="0"/>
              <a:t>5</a:t>
            </a:r>
            <a:r>
              <a:rPr lang="ja-JP" altLang="en-US" dirty="0" smtClean="0"/>
              <a:t>月に「</a:t>
            </a:r>
            <a:r>
              <a:rPr lang="en-US" altLang="ja-JP" dirty="0" err="1" smtClean="0"/>
              <a:t>FinTech</a:t>
            </a:r>
            <a:r>
              <a:rPr lang="ja-JP" altLang="en-US" dirty="0" smtClean="0"/>
              <a:t>ビジョン」を取りまとめた</a:t>
            </a:r>
            <a:endParaRPr lang="en-US" altLang="ja-JP" dirty="0" smtClean="0"/>
          </a:p>
          <a:p>
            <a:pPr marL="0" indent="0">
              <a:buNone/>
            </a:pPr>
            <a:r>
              <a:rPr lang="en-US" altLang="ja-JP" dirty="0"/>
              <a:t>http://</a:t>
            </a:r>
            <a:r>
              <a:rPr lang="en-US" altLang="ja-JP" dirty="0" smtClean="0"/>
              <a:t>www.meti.go.jp/report/whitepaper/data/pdf/20170508001_1.pdf</a:t>
            </a:r>
          </a:p>
          <a:p>
            <a:pPr marL="0" indent="0">
              <a:buNone/>
            </a:pPr>
            <a:r>
              <a:rPr lang="ja-JP" altLang="en-US" dirty="0" smtClean="0"/>
              <a:t>・「</a:t>
            </a:r>
            <a:r>
              <a:rPr lang="en-US" altLang="ja-JP" dirty="0" err="1" smtClean="0"/>
              <a:t>FinTech</a:t>
            </a:r>
            <a:r>
              <a:rPr lang="ja-JP" altLang="en-US" dirty="0" smtClean="0"/>
              <a:t>ビジョン」は、</a:t>
            </a:r>
            <a:r>
              <a:rPr lang="en-US" altLang="ja-JP" dirty="0" err="1" smtClean="0"/>
              <a:t>FinTech</a:t>
            </a:r>
            <a:r>
              <a:rPr lang="ja-JP" altLang="en-US" dirty="0" smtClean="0"/>
              <a:t>時代における経済・社会の未来像を</a:t>
            </a:r>
            <a:endParaRPr lang="en-US" altLang="ja-JP" dirty="0" smtClean="0"/>
          </a:p>
          <a:p>
            <a:pPr marL="0" indent="0">
              <a:buNone/>
            </a:pPr>
            <a:r>
              <a:rPr lang="ja-JP" altLang="en-US" dirty="0" smtClean="0"/>
              <a:t>国民にとってわかりやすく示すとともに、その未来像を実現するための</a:t>
            </a:r>
            <a:endParaRPr lang="en-US" altLang="ja-JP" dirty="0" smtClean="0"/>
          </a:p>
          <a:p>
            <a:pPr marL="0" indent="0">
              <a:buNone/>
            </a:pPr>
            <a:r>
              <a:rPr lang="ja-JP" altLang="en-US" dirty="0" smtClean="0"/>
              <a:t>課題や必要な対応・施策の方向性をまとめ、今後の具体的政策対応の</a:t>
            </a:r>
            <a:endParaRPr lang="en-US" altLang="ja-JP" dirty="0" smtClean="0"/>
          </a:p>
          <a:p>
            <a:pPr marL="0" indent="0">
              <a:buNone/>
            </a:pPr>
            <a:r>
              <a:rPr lang="ja-JP" altLang="en-US" dirty="0" smtClean="0"/>
              <a:t>基礎とすることを目的とするもである。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20548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目指すべき</a:t>
            </a:r>
            <a:r>
              <a:rPr lang="en-US" altLang="ja-JP" sz="2800" dirty="0" err="1" smtClean="0"/>
              <a:t>FinTech</a:t>
            </a:r>
            <a:r>
              <a:rPr lang="ja-JP" altLang="en-US" sz="2800" dirty="0" smtClean="0"/>
              <a:t>社会の姿</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①個人の生活</a:t>
            </a:r>
            <a:r>
              <a:rPr lang="en-US" altLang="ja-JP" dirty="0" smtClean="0"/>
              <a:t>(</a:t>
            </a:r>
            <a:r>
              <a:rPr lang="ja-JP" altLang="en-US" dirty="0" smtClean="0"/>
              <a:t>家計</a:t>
            </a:r>
            <a:r>
              <a:rPr lang="en-US" altLang="ja-JP" dirty="0" smtClean="0"/>
              <a:t>)</a:t>
            </a:r>
            <a:r>
              <a:rPr lang="ja-JP" altLang="en-US" dirty="0" smtClean="0"/>
              <a:t>が劇的に変わる</a:t>
            </a:r>
            <a:endParaRPr lang="en-US" altLang="ja-JP" dirty="0" smtClean="0"/>
          </a:p>
          <a:p>
            <a:pPr marL="0" indent="0">
              <a:buNone/>
            </a:pPr>
            <a:r>
              <a:rPr lang="ja-JP" altLang="en-US" dirty="0" smtClean="0"/>
              <a:t>・消費生活の高度化・活性化</a:t>
            </a:r>
            <a:r>
              <a:rPr lang="en-US" altLang="ja-JP" dirty="0" smtClean="0"/>
              <a:t>(</a:t>
            </a:r>
            <a:r>
              <a:rPr lang="ja-JP" altLang="en-US" dirty="0" smtClean="0"/>
              <a:t>フロー面</a:t>
            </a:r>
            <a:r>
              <a:rPr lang="en-US" altLang="ja-JP" dirty="0"/>
              <a:t>)</a:t>
            </a:r>
            <a:r>
              <a:rPr lang="ja-JP" altLang="en-US" dirty="0" smtClean="0"/>
              <a:t>→キャッシュレス決済</a:t>
            </a:r>
            <a:endParaRPr lang="en-US" altLang="ja-JP" dirty="0" smtClean="0"/>
          </a:p>
          <a:p>
            <a:pPr marL="0" indent="0">
              <a:buNone/>
            </a:pPr>
            <a:r>
              <a:rPr lang="ja-JP" altLang="en-US" dirty="0" smtClean="0"/>
              <a:t>・将来に向けた資産形成の充実</a:t>
            </a:r>
            <a:r>
              <a:rPr lang="en-US" altLang="ja-JP" dirty="0" smtClean="0"/>
              <a:t>(</a:t>
            </a:r>
            <a:r>
              <a:rPr lang="ja-JP" altLang="en-US" dirty="0" smtClean="0"/>
              <a:t>ストック面</a:t>
            </a:r>
            <a:r>
              <a:rPr lang="en-US" altLang="ja-JP" dirty="0" smtClean="0"/>
              <a:t>)</a:t>
            </a:r>
            <a:r>
              <a:rPr lang="ja-JP" altLang="en-US" dirty="0" smtClean="0"/>
              <a:t>→資産の見えるか＋最適な運用</a:t>
            </a:r>
            <a:endParaRPr lang="en-US" altLang="ja-JP" dirty="0" smtClean="0"/>
          </a:p>
          <a:p>
            <a:pPr marL="0" indent="0">
              <a:buNone/>
            </a:pPr>
            <a:r>
              <a:rPr lang="ja-JP" altLang="en-US" dirty="0" smtClean="0"/>
              <a:t>②企業の収益力が劇的に上がる</a:t>
            </a:r>
            <a:r>
              <a:rPr lang="en-US" altLang="ja-JP" dirty="0" smtClean="0"/>
              <a:t>(</a:t>
            </a:r>
            <a:r>
              <a:rPr lang="ja-JP" altLang="en-US" dirty="0" smtClean="0"/>
              <a:t>生産性革命</a:t>
            </a:r>
            <a:r>
              <a:rPr lang="en-US" altLang="ja-JP" dirty="0" smtClean="0"/>
              <a:t>)</a:t>
            </a:r>
          </a:p>
          <a:p>
            <a:pPr marL="0" indent="0">
              <a:buNone/>
            </a:pPr>
            <a:r>
              <a:rPr lang="ja-JP" altLang="en-US" dirty="0" smtClean="0"/>
              <a:t>・バックオフィス改革による生産性向上→クラウドでの効率化＋高付加価値</a:t>
            </a:r>
            <a:endParaRPr lang="en-US" altLang="ja-JP" dirty="0" smtClean="0"/>
          </a:p>
          <a:p>
            <a:pPr marL="0" indent="0">
              <a:buNone/>
            </a:pPr>
            <a:r>
              <a:rPr lang="ja-JP" altLang="en-US" dirty="0" smtClean="0"/>
              <a:t>・資金調達力、キャッシュ・マネジメント強化→資金調達</a:t>
            </a:r>
            <a:endParaRPr lang="en-US" altLang="ja-JP" dirty="0" smtClean="0"/>
          </a:p>
          <a:p>
            <a:pPr marL="0" indent="0">
              <a:buNone/>
            </a:pPr>
            <a:r>
              <a:rPr lang="ja-JP" altLang="en-US" dirty="0" smtClean="0"/>
              <a:t>・経営の高度化、成長に向けて→経営資源の高付加価値への投入</a:t>
            </a:r>
            <a:endParaRPr lang="en-US" altLang="ja-JP" dirty="0" smtClean="0"/>
          </a:p>
          <a:p>
            <a:pPr marL="0" indent="0">
              <a:buNone/>
            </a:pPr>
            <a:endParaRPr lang="en-US" altLang="ja-JP" dirty="0"/>
          </a:p>
          <a:p>
            <a:pPr marL="0" indent="0">
              <a:buNone/>
            </a:pPr>
            <a:r>
              <a:rPr lang="ja-JP" altLang="en-US" dirty="0" smtClean="0"/>
              <a:t>→</a:t>
            </a:r>
            <a:r>
              <a:rPr lang="en-US" altLang="ja-JP" dirty="0" err="1" smtClean="0"/>
              <a:t>FinTech</a:t>
            </a:r>
            <a:r>
              <a:rPr lang="ja-JP" altLang="en-US" dirty="0" smtClean="0"/>
              <a:t>社会の前提となるデータ融通の環境整備</a:t>
            </a:r>
            <a:endParaRPr lang="en-US" altLang="ja-JP" dirty="0" smtClean="0"/>
          </a:p>
          <a:p>
            <a:pPr marL="0" indent="0">
              <a:buNone/>
            </a:pPr>
            <a:r>
              <a:rPr lang="ja-JP" altLang="en-US" dirty="0" smtClean="0"/>
              <a:t>→</a:t>
            </a:r>
            <a:r>
              <a:rPr lang="en-US" altLang="ja-JP" dirty="0" err="1" smtClean="0"/>
              <a:t>FinTech</a:t>
            </a:r>
            <a:r>
              <a:rPr lang="ja-JP" altLang="en-US" dirty="0" smtClean="0"/>
              <a:t>のメリットを最大化するための電子政府の促進</a:t>
            </a:r>
            <a:endParaRPr lang="en-US" altLang="ja-JP" dirty="0" smtClean="0"/>
          </a:p>
          <a:p>
            <a:pPr marL="0" indent="0">
              <a:buNone/>
            </a:pPr>
            <a:r>
              <a:rPr lang="ja-JP" altLang="en-US" dirty="0" smtClean="0"/>
              <a:t>→中小企業等の</a:t>
            </a:r>
            <a:r>
              <a:rPr lang="en-US" altLang="ja-JP" dirty="0" err="1" smtClean="0"/>
              <a:t>FinTech</a:t>
            </a:r>
            <a:r>
              <a:rPr lang="ja-JP" altLang="en-US" dirty="0" smtClean="0"/>
              <a:t>活用の推進</a:t>
            </a:r>
            <a:endParaRPr lang="en-US" altLang="ja-JP" dirty="0" smtClean="0"/>
          </a:p>
          <a:p>
            <a:pPr marL="0" indent="0">
              <a:buNone/>
            </a:pPr>
            <a:r>
              <a:rPr lang="ja-JP" altLang="en-US" dirty="0" smtClean="0"/>
              <a:t>→イノベーションを促す制度設計</a:t>
            </a:r>
            <a:endParaRPr lang="en-US" altLang="ja-JP" dirty="0"/>
          </a:p>
        </p:txBody>
      </p:sp>
    </p:spTree>
    <p:extLst>
      <p:ext uri="{BB962C8B-B14F-4D97-AF65-F5344CB8AC3E}">
        <p14:creationId xmlns:p14="http://schemas.microsoft.com/office/powerpoint/2010/main" val="251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未来投資戦略</a:t>
            </a:r>
            <a:r>
              <a:rPr lang="en-US" altLang="ja-JP" sz="2800" dirty="0" smtClean="0"/>
              <a:t>2017</a:t>
            </a:r>
            <a:r>
              <a:rPr lang="ja-JP" altLang="en-US" sz="2800" dirty="0" smtClean="0"/>
              <a:t>の</a:t>
            </a:r>
            <a:r>
              <a:rPr lang="en-US" altLang="ja-JP" sz="2800" dirty="0" err="1" smtClean="0"/>
              <a:t>FinTech</a:t>
            </a:r>
            <a:r>
              <a:rPr lang="ja-JP" altLang="en-US" sz="2800" dirty="0" smtClean="0"/>
              <a:t>ビジョンで示した３つの政策指標</a:t>
            </a:r>
            <a:r>
              <a:rPr lang="en-US" altLang="ja-JP" sz="2800" dirty="0" smtClean="0"/>
              <a:t>(KGI)</a:t>
            </a:r>
            <a:r>
              <a:rPr lang="ja-JP" altLang="en-US" sz="2800" dirty="0" smtClean="0"/>
              <a:t>の</a:t>
            </a:r>
            <a:r>
              <a:rPr lang="en-US" altLang="ja-JP" sz="2800" dirty="0" smtClean="0"/>
              <a:t>KPI</a:t>
            </a:r>
            <a:r>
              <a:rPr lang="ja-JP" altLang="en-US" sz="2800" dirty="0" smtClean="0"/>
              <a:t>値</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①今後</a:t>
            </a:r>
            <a:r>
              <a:rPr lang="en-US" altLang="ja-JP" dirty="0" smtClean="0"/>
              <a:t>10</a:t>
            </a:r>
            <a:r>
              <a:rPr lang="ja-JP" altLang="en-US" dirty="0" smtClean="0"/>
              <a:t>年間に、キャッシュレス決済比率を倍増し、</a:t>
            </a:r>
            <a:r>
              <a:rPr lang="en-US" altLang="ja-JP" dirty="0" smtClean="0"/>
              <a:t>4</a:t>
            </a:r>
            <a:r>
              <a:rPr lang="ja-JP" altLang="en-US" dirty="0" smtClean="0"/>
              <a:t>割程度とすることを</a:t>
            </a:r>
            <a:endParaRPr lang="en-US" altLang="ja-JP" dirty="0" smtClean="0"/>
          </a:p>
          <a:p>
            <a:pPr marL="0" indent="0">
              <a:buNone/>
            </a:pPr>
            <a:r>
              <a:rPr lang="ja-JP" altLang="en-US" dirty="0"/>
              <a:t>　</a:t>
            </a:r>
            <a:r>
              <a:rPr lang="ja-JP" altLang="en-US" dirty="0" smtClean="0"/>
              <a:t>目指す。</a:t>
            </a:r>
            <a:endParaRPr lang="en-US" altLang="ja-JP" dirty="0" smtClean="0"/>
          </a:p>
          <a:p>
            <a:pPr marL="0" indent="0">
              <a:buNone/>
            </a:pPr>
            <a:r>
              <a:rPr lang="ja-JP" altLang="en-US" dirty="0" smtClean="0"/>
              <a:t>②今後</a:t>
            </a:r>
            <a:r>
              <a:rPr lang="en-US" altLang="ja-JP" dirty="0" smtClean="0"/>
              <a:t>5</a:t>
            </a:r>
            <a:r>
              <a:rPr lang="ja-JP" altLang="en-US" dirty="0" smtClean="0"/>
              <a:t>年間に、</a:t>
            </a:r>
            <a:r>
              <a:rPr lang="en-US" altLang="ja-JP" dirty="0" smtClean="0"/>
              <a:t>IT</a:t>
            </a:r>
            <a:r>
              <a:rPr lang="ja-JP" altLang="en-US" dirty="0" smtClean="0"/>
              <a:t>化に対応しながらクラウドサービス等を活用してバック</a:t>
            </a:r>
            <a:endParaRPr lang="en-US" altLang="ja-JP" dirty="0" smtClean="0"/>
          </a:p>
          <a:p>
            <a:pPr marL="0" indent="0">
              <a:buNone/>
            </a:pPr>
            <a:r>
              <a:rPr lang="ja-JP" altLang="en-US" dirty="0"/>
              <a:t>　</a:t>
            </a:r>
            <a:r>
              <a:rPr lang="ja-JP" altLang="en-US" dirty="0" smtClean="0"/>
              <a:t>オフィス業務</a:t>
            </a:r>
            <a:r>
              <a:rPr lang="en-US" altLang="ja-JP" dirty="0" smtClean="0"/>
              <a:t>(</a:t>
            </a:r>
            <a:r>
              <a:rPr lang="ja-JP" altLang="en-US" dirty="0" smtClean="0"/>
              <a:t>財務・会計領域等</a:t>
            </a:r>
            <a:r>
              <a:rPr lang="en-US" altLang="ja-JP" dirty="0" smtClean="0"/>
              <a:t>)</a:t>
            </a:r>
            <a:r>
              <a:rPr lang="ja-JP" altLang="en-US" dirty="0" smtClean="0"/>
              <a:t>を効率化する中小企業等の割合を現状の</a:t>
            </a:r>
            <a:endParaRPr lang="en-US" altLang="ja-JP" dirty="0" smtClean="0"/>
          </a:p>
          <a:p>
            <a:pPr marL="0" indent="0">
              <a:buNone/>
            </a:pPr>
            <a:r>
              <a:rPr lang="ja-JP" altLang="en-US" dirty="0"/>
              <a:t>　</a:t>
            </a:r>
            <a:r>
              <a:rPr lang="en-US" altLang="ja-JP" dirty="0"/>
              <a:t>4</a:t>
            </a:r>
            <a:r>
              <a:rPr lang="ja-JP" altLang="en-US" dirty="0" smtClean="0"/>
              <a:t>倍程度とし、</a:t>
            </a:r>
            <a:r>
              <a:rPr lang="en-US" altLang="ja-JP" dirty="0" smtClean="0"/>
              <a:t>4</a:t>
            </a:r>
            <a:r>
              <a:rPr lang="ja-JP" altLang="en-US" dirty="0" smtClean="0"/>
              <a:t>割程度とすることを目指す。</a:t>
            </a:r>
            <a:endParaRPr lang="en-US" altLang="ja-JP" dirty="0" smtClean="0"/>
          </a:p>
          <a:p>
            <a:pPr marL="0" indent="0">
              <a:buNone/>
            </a:pPr>
            <a:r>
              <a:rPr lang="ja-JP" altLang="en-US" dirty="0" smtClean="0"/>
              <a:t>③</a:t>
            </a:r>
            <a:r>
              <a:rPr lang="en-US" altLang="ja-JP" dirty="0" smtClean="0"/>
              <a:t>2020</a:t>
            </a:r>
            <a:r>
              <a:rPr lang="ja-JP" altLang="en-US" dirty="0" smtClean="0"/>
              <a:t>年度までに日本のサプライチェーン単位での資金循環効率</a:t>
            </a:r>
            <a:r>
              <a:rPr lang="en-US" altLang="ja-JP" dirty="0" smtClean="0"/>
              <a:t>(SCCC</a:t>
            </a:r>
            <a:r>
              <a:rPr lang="ja-JP" altLang="en-US" dirty="0" smtClean="0"/>
              <a:t>：</a:t>
            </a:r>
            <a:endParaRPr lang="en-US" altLang="ja-JP" dirty="0" smtClean="0"/>
          </a:p>
          <a:p>
            <a:pPr marL="0" indent="0">
              <a:buNone/>
            </a:pPr>
            <a:r>
              <a:rPr lang="ja-JP" altLang="en-US" dirty="0"/>
              <a:t>　</a:t>
            </a:r>
            <a:r>
              <a:rPr lang="en-US" altLang="ja-JP" dirty="0" err="1" smtClean="0"/>
              <a:t>Supplychain</a:t>
            </a:r>
            <a:r>
              <a:rPr lang="ja-JP" altLang="en-US" dirty="0" smtClean="0"/>
              <a:t> </a:t>
            </a:r>
            <a:r>
              <a:rPr lang="en-US" altLang="ja-JP" dirty="0" smtClean="0"/>
              <a:t>Cash</a:t>
            </a:r>
            <a:r>
              <a:rPr lang="ja-JP" altLang="en-US" dirty="0" smtClean="0"/>
              <a:t> </a:t>
            </a:r>
            <a:r>
              <a:rPr lang="en-US" altLang="ja-JP" dirty="0" err="1" smtClean="0"/>
              <a:t>Comversion</a:t>
            </a:r>
            <a:r>
              <a:rPr lang="ja-JP" altLang="en-US" dirty="0" smtClean="0"/>
              <a:t> </a:t>
            </a:r>
            <a:r>
              <a:rPr lang="en-US" altLang="ja-JP" dirty="0" smtClean="0"/>
              <a:t>Cycle)</a:t>
            </a:r>
            <a:r>
              <a:rPr lang="ja-JP" altLang="en-US" dirty="0" smtClean="0"/>
              <a:t>を</a:t>
            </a:r>
            <a:r>
              <a:rPr lang="en-US" altLang="ja-JP" dirty="0" smtClean="0"/>
              <a:t>5</a:t>
            </a:r>
            <a:r>
              <a:rPr lang="ja-JP" altLang="en-US" dirty="0" smtClean="0"/>
              <a:t>％改善することを目指す。</a:t>
            </a:r>
            <a:endParaRPr lang="en-US" altLang="ja-JP" dirty="0" smtClean="0"/>
          </a:p>
        </p:txBody>
      </p:sp>
    </p:spTree>
    <p:extLst>
      <p:ext uri="{BB962C8B-B14F-4D97-AF65-F5344CB8AC3E}">
        <p14:creationId xmlns:p14="http://schemas.microsoft.com/office/powerpoint/2010/main" val="260223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Ⅲ</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産業インフラとしてのブロックチェーンの可能性</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501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10</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証券取引の実証実験と</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t>スマートコントラクト：成果と課題</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8755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日本取引所グループ</a:t>
            </a:r>
            <a:r>
              <a:rPr lang="en-US" altLang="ja-JP" sz="2800" dirty="0" smtClean="0"/>
              <a:t>(JPX)</a:t>
            </a:r>
            <a:r>
              <a:rPr lang="ja-JP" altLang="en-US" sz="2800" dirty="0" smtClean="0"/>
              <a:t>の取り組み</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・２つの実証実験を行った。</a:t>
            </a:r>
            <a:endParaRPr lang="en-US" altLang="ja-JP" dirty="0" smtClean="0"/>
          </a:p>
          <a:p>
            <a:pPr marL="0" indent="0">
              <a:buNone/>
            </a:pPr>
            <a:r>
              <a:rPr lang="ja-JP" altLang="en-US" dirty="0"/>
              <a:t>　</a:t>
            </a:r>
            <a:r>
              <a:rPr lang="ja-JP" altLang="en-US" dirty="0" smtClean="0"/>
              <a:t>１．</a:t>
            </a:r>
            <a:r>
              <a:rPr lang="en-US" altLang="ja-JP" dirty="0" err="1" smtClean="0"/>
              <a:t>Ethereum</a:t>
            </a:r>
            <a:r>
              <a:rPr lang="ja-JP" altLang="en-US" dirty="0" smtClean="0"/>
              <a:t>をベースとして企業向け規格</a:t>
            </a:r>
            <a:endParaRPr lang="en-US" altLang="ja-JP" dirty="0" smtClean="0"/>
          </a:p>
          <a:p>
            <a:pPr marL="0" indent="0">
              <a:buNone/>
            </a:pPr>
            <a:r>
              <a:rPr lang="ja-JP" altLang="en-US" dirty="0"/>
              <a:t>　</a:t>
            </a:r>
            <a:r>
              <a:rPr lang="ja-JP" altLang="en-US" dirty="0" smtClean="0"/>
              <a:t>２．</a:t>
            </a:r>
            <a:r>
              <a:rPr lang="en-US" altLang="ja-JP" dirty="0" err="1" smtClean="0"/>
              <a:t>Hyperledger</a:t>
            </a:r>
            <a:r>
              <a:rPr lang="ja-JP" altLang="en-US" dirty="0" smtClean="0"/>
              <a:t> </a:t>
            </a:r>
            <a:r>
              <a:rPr lang="en-US" altLang="ja-JP" dirty="0" smtClean="0"/>
              <a:t>Fabric</a:t>
            </a:r>
          </a:p>
          <a:p>
            <a:pPr marL="0" indent="0">
              <a:buNone/>
            </a:pPr>
            <a:r>
              <a:rPr lang="ja-JP" altLang="en-US" dirty="0" smtClean="0"/>
              <a:t>・証券市場の基本機能</a:t>
            </a:r>
            <a:r>
              <a:rPr lang="en-US" altLang="ja-JP" dirty="0" smtClean="0"/>
              <a:t>(</a:t>
            </a:r>
            <a:r>
              <a:rPr lang="ja-JP" altLang="en-US" dirty="0" smtClean="0"/>
              <a:t>取引・清算・決済・発行・保有権管理・証券管理</a:t>
            </a:r>
            <a:r>
              <a:rPr lang="en-US" altLang="ja-JP" dirty="0" smtClean="0"/>
              <a:t>)</a:t>
            </a:r>
            <a:r>
              <a:rPr lang="ja-JP" altLang="en-US" dirty="0" smtClean="0"/>
              <a:t>の</a:t>
            </a:r>
            <a:endParaRPr lang="en-US" altLang="ja-JP" dirty="0" smtClean="0"/>
          </a:p>
          <a:p>
            <a:pPr marL="0" indent="0">
              <a:buNone/>
            </a:pPr>
            <a:r>
              <a:rPr lang="ja-JP" altLang="en-US" dirty="0"/>
              <a:t>処理</a:t>
            </a:r>
            <a:r>
              <a:rPr lang="ja-JP" altLang="en-US" dirty="0" smtClean="0"/>
              <a:t>を検証した。 実証実験において、まず売買単位の概念を取り除き、配当・分割やワンアクションでできるようにした。将来的には株主管理の自動化も可能と考えた。→投資金額の引下げにより投資を身近なものにする。</a:t>
            </a:r>
            <a:endParaRPr lang="en-US" altLang="ja-JP" dirty="0" smtClean="0"/>
          </a:p>
          <a:p>
            <a:pPr marL="0" indent="0">
              <a:buNone/>
            </a:pPr>
            <a:endParaRPr lang="en-US" altLang="ja-JP" dirty="0"/>
          </a:p>
          <a:p>
            <a:pPr marL="0" indent="0">
              <a:buNone/>
            </a:pPr>
            <a:r>
              <a:rPr lang="ja-JP" altLang="en-US" dirty="0" smtClean="0"/>
              <a:t>・</a:t>
            </a:r>
            <a:r>
              <a:rPr lang="en-US" altLang="ja-JP" dirty="0" smtClean="0"/>
              <a:t>2016</a:t>
            </a:r>
            <a:r>
              <a:rPr lang="ja-JP" altLang="en-US" dirty="0" smtClean="0"/>
              <a:t>年</a:t>
            </a:r>
            <a:r>
              <a:rPr lang="en-US" altLang="ja-JP" dirty="0" smtClean="0"/>
              <a:t>8</a:t>
            </a:r>
            <a:r>
              <a:rPr lang="ja-JP" altLang="en-US" dirty="0" smtClean="0"/>
              <a:t>月に </a:t>
            </a:r>
            <a:r>
              <a:rPr lang="en-US" altLang="ja-JP" dirty="0" smtClean="0"/>
              <a:t>JPX</a:t>
            </a:r>
            <a:r>
              <a:rPr lang="ja-JP" altLang="en-US" dirty="0" smtClean="0"/>
              <a:t> </a:t>
            </a:r>
            <a:r>
              <a:rPr lang="en-US" altLang="ja-JP" dirty="0" smtClean="0"/>
              <a:t>Working</a:t>
            </a:r>
            <a:r>
              <a:rPr lang="ja-JP" altLang="en-US" dirty="0" smtClean="0"/>
              <a:t> </a:t>
            </a:r>
            <a:r>
              <a:rPr lang="en-US" altLang="ja-JP" dirty="0" smtClean="0"/>
              <a:t>Paper</a:t>
            </a:r>
            <a:r>
              <a:rPr lang="ja-JP" altLang="en-US" dirty="0" smtClean="0"/>
              <a:t> </a:t>
            </a:r>
            <a:r>
              <a:rPr lang="en-US" altLang="ja-JP" dirty="0" smtClean="0"/>
              <a:t>Vol.15</a:t>
            </a:r>
            <a:r>
              <a:rPr lang="ja-JP" altLang="en-US" dirty="0" smtClean="0"/>
              <a:t>「金融市場インフラに対する</a:t>
            </a:r>
            <a:endParaRPr lang="en-US" altLang="ja-JP" dirty="0" smtClean="0"/>
          </a:p>
          <a:p>
            <a:pPr marL="0" indent="0">
              <a:buNone/>
            </a:pPr>
            <a:r>
              <a:rPr lang="ja-JP" altLang="en-US" dirty="0" smtClean="0"/>
              <a:t>分散型台帳技術の適用可能性について」、を発表している。</a:t>
            </a:r>
            <a:endParaRPr lang="en-US" altLang="ja-JP" dirty="0" smtClean="0"/>
          </a:p>
        </p:txBody>
      </p:sp>
    </p:spTree>
    <p:extLst>
      <p:ext uri="{BB962C8B-B14F-4D97-AF65-F5344CB8AC3E}">
        <p14:creationId xmlns:p14="http://schemas.microsoft.com/office/powerpoint/2010/main" val="48402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Ⅰ</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ＭＳ 明朝" panose="02020609040205080304" pitchFamily="17" charset="-128"/>
                <a:ea typeface="ＭＳ 明朝" panose="02020609040205080304" pitchFamily="17" charset="-128"/>
              </a:rPr>
              <a:t>ブロックチェーンは社会をどう変えるか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092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スマートコントラクト ≒ アプリケーション</a:t>
            </a:r>
            <a:endParaRPr lang="en-US" altLang="ja-JP" sz="2800" dirty="0"/>
          </a:p>
        </p:txBody>
      </p:sp>
      <p:sp>
        <p:nvSpPr>
          <p:cNvPr id="4" name="コンテンツ プレースホルダー 1"/>
          <p:cNvSpPr txBox="1">
            <a:spLocks/>
          </p:cNvSpPr>
          <p:nvPr/>
        </p:nvSpPr>
        <p:spPr>
          <a:xfrm>
            <a:off x="454854" y="840259"/>
            <a:ext cx="11544888" cy="98697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・ブロックチェーンは、ノードが</a:t>
            </a:r>
            <a:r>
              <a:rPr lang="en-US" altLang="ja-JP" dirty="0" smtClean="0"/>
              <a:t>P2P</a:t>
            </a:r>
            <a:r>
              <a:rPr lang="ja-JP" altLang="en-US" dirty="0" smtClean="0"/>
              <a:t>型ネットワークで接続されている。</a:t>
            </a:r>
            <a:endParaRPr lang="en-US" altLang="ja-JP" dirty="0" smtClean="0"/>
          </a:p>
          <a:p>
            <a:pPr marL="0" indent="0">
              <a:buNone/>
            </a:pPr>
            <a:r>
              <a:rPr lang="ja-JP" altLang="en-US" dirty="0" smtClean="0"/>
              <a:t>各ノードは以下のようになる。</a:t>
            </a:r>
            <a:endParaRPr lang="en-US" altLang="ja-JP" dirty="0" smtClean="0"/>
          </a:p>
        </p:txBody>
      </p:sp>
      <p:grpSp>
        <p:nvGrpSpPr>
          <p:cNvPr id="10" name="グループ化 9"/>
          <p:cNvGrpSpPr/>
          <p:nvPr/>
        </p:nvGrpSpPr>
        <p:grpSpPr>
          <a:xfrm>
            <a:off x="609600" y="2011679"/>
            <a:ext cx="4818187" cy="1979742"/>
            <a:chOff x="1800659" y="2039815"/>
            <a:chExt cx="4818187" cy="1979742"/>
          </a:xfrm>
        </p:grpSpPr>
        <p:sp>
          <p:nvSpPr>
            <p:cNvPr id="6" name="フローチャート: 磁気ディスク 5"/>
            <p:cNvSpPr/>
            <p:nvPr/>
          </p:nvSpPr>
          <p:spPr>
            <a:xfrm>
              <a:off x="1800659" y="3175495"/>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ハードウェア層</a:t>
              </a:r>
              <a:endParaRPr kumimoji="1" lang="ja-JP" altLang="en-US" dirty="0"/>
            </a:p>
          </p:txBody>
        </p:sp>
        <p:sp>
          <p:nvSpPr>
            <p:cNvPr id="5" name="フローチャート: 磁気ディスク 4"/>
            <p:cNvSpPr/>
            <p:nvPr/>
          </p:nvSpPr>
          <p:spPr>
            <a:xfrm>
              <a:off x="1800662" y="2593588"/>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ミドルウェア層</a:t>
              </a:r>
              <a:endParaRPr kumimoji="1" lang="ja-JP" altLang="en-US" dirty="0"/>
            </a:p>
          </p:txBody>
        </p:sp>
        <p:sp>
          <p:nvSpPr>
            <p:cNvPr id="2" name="フローチャート: 磁気ディスク 1"/>
            <p:cNvSpPr/>
            <p:nvPr/>
          </p:nvSpPr>
          <p:spPr>
            <a:xfrm>
              <a:off x="1800665" y="2039815"/>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ソフトウェア層</a:t>
              </a:r>
              <a:endParaRPr kumimoji="1" lang="ja-JP" altLang="en-US" dirty="0"/>
            </a:p>
          </p:txBody>
        </p:sp>
        <p:sp>
          <p:nvSpPr>
            <p:cNvPr id="7" name="テキスト ボックス 6"/>
            <p:cNvSpPr txBox="1"/>
            <p:nvPr/>
          </p:nvSpPr>
          <p:spPr>
            <a:xfrm>
              <a:off x="4002255" y="2277180"/>
              <a:ext cx="2616591" cy="369332"/>
            </a:xfrm>
            <a:prstGeom prst="rect">
              <a:avLst/>
            </a:prstGeom>
            <a:noFill/>
            <a:ln>
              <a:solidFill>
                <a:schemeClr val="bg2"/>
              </a:solidFill>
            </a:ln>
          </p:spPr>
          <p:txBody>
            <a:bodyPr wrap="square" rtlCol="0">
              <a:spAutoFit/>
            </a:bodyPr>
            <a:lstStyle/>
            <a:p>
              <a:r>
                <a:rPr kumimoji="1" lang="ja-JP" altLang="en-US" dirty="0" smtClean="0"/>
                <a:t>スマートコントラクト</a:t>
              </a:r>
            </a:p>
          </p:txBody>
        </p:sp>
        <p:sp>
          <p:nvSpPr>
            <p:cNvPr id="8" name="テキスト ボックス 7"/>
            <p:cNvSpPr txBox="1"/>
            <p:nvPr/>
          </p:nvSpPr>
          <p:spPr>
            <a:xfrm>
              <a:off x="4002252" y="2883877"/>
              <a:ext cx="2616591" cy="369332"/>
            </a:xfrm>
            <a:prstGeom prst="rect">
              <a:avLst/>
            </a:prstGeom>
            <a:noFill/>
            <a:ln>
              <a:solidFill>
                <a:schemeClr val="bg2"/>
              </a:solidFill>
            </a:ln>
          </p:spPr>
          <p:txBody>
            <a:bodyPr wrap="square" rtlCol="0">
              <a:spAutoFit/>
            </a:bodyPr>
            <a:lstStyle/>
            <a:p>
              <a:r>
                <a:rPr kumimoji="1" lang="en-US" altLang="ja-JP" dirty="0" smtClean="0"/>
                <a:t>DLT</a:t>
              </a:r>
              <a:r>
                <a:rPr kumimoji="1" lang="ja-JP" altLang="en-US" dirty="0" smtClean="0"/>
                <a:t>コア</a:t>
              </a:r>
            </a:p>
          </p:txBody>
        </p:sp>
        <p:sp>
          <p:nvSpPr>
            <p:cNvPr id="9" name="テキスト ボックス 8"/>
            <p:cNvSpPr txBox="1"/>
            <p:nvPr/>
          </p:nvSpPr>
          <p:spPr>
            <a:xfrm>
              <a:off x="4002252" y="3437650"/>
              <a:ext cx="2616591" cy="369332"/>
            </a:xfrm>
            <a:prstGeom prst="rect">
              <a:avLst/>
            </a:prstGeom>
            <a:noFill/>
            <a:ln>
              <a:solidFill>
                <a:schemeClr val="bg2"/>
              </a:solidFill>
            </a:ln>
          </p:spPr>
          <p:txBody>
            <a:bodyPr wrap="square" rtlCol="0">
              <a:spAutoFit/>
            </a:bodyPr>
            <a:lstStyle/>
            <a:p>
              <a:r>
                <a:rPr kumimoji="1" lang="ja-JP" altLang="en-US" dirty="0" smtClean="0"/>
                <a:t>ハード・ネットワーク</a:t>
              </a:r>
            </a:p>
          </p:txBody>
        </p:sp>
      </p:grpSp>
      <p:sp>
        <p:nvSpPr>
          <p:cNvPr id="11" name="コンテンツ プレースホルダー 1"/>
          <p:cNvSpPr txBox="1">
            <a:spLocks/>
          </p:cNvSpPr>
          <p:nvPr/>
        </p:nvSpPr>
        <p:spPr>
          <a:xfrm>
            <a:off x="454854" y="4147729"/>
            <a:ext cx="11446421" cy="245001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・スマートコントラクトは自動的な契約を実行する仕組み。 →認識は様々</a:t>
            </a:r>
            <a:endParaRPr lang="en-US" altLang="ja-JP" dirty="0" smtClean="0"/>
          </a:p>
          <a:p>
            <a:pPr marL="0" indent="0">
              <a:buNone/>
            </a:pPr>
            <a:r>
              <a:rPr lang="ja-JP" altLang="en-US" dirty="0" smtClean="0"/>
              <a:t>・実証事件の前にスマートコントラクトの定義を統一</a:t>
            </a:r>
            <a:endParaRPr lang="en-US" altLang="ja-JP" dirty="0" smtClean="0"/>
          </a:p>
          <a:p>
            <a:pPr marL="0" indent="0">
              <a:buNone/>
            </a:pPr>
            <a:r>
              <a:rPr lang="ja-JP" altLang="en-US" dirty="0" smtClean="0"/>
              <a:t>→これは資産や証券に紐づけることができるアプリケーション</a:t>
            </a:r>
            <a:endParaRPr lang="en-US" altLang="ja-JP" dirty="0" smtClean="0"/>
          </a:p>
          <a:p>
            <a:pPr marL="0" indent="0">
              <a:buNone/>
            </a:pPr>
            <a:r>
              <a:rPr lang="ja-JP" altLang="en-US" dirty="0" smtClean="0"/>
              <a:t>・ブロックチェーン</a:t>
            </a:r>
            <a:r>
              <a:rPr lang="en-US" altLang="ja-JP" dirty="0" smtClean="0"/>
              <a:t>/DLT</a:t>
            </a:r>
            <a:r>
              <a:rPr lang="ja-JP" altLang="en-US" dirty="0" smtClean="0"/>
              <a:t>は基本機能で、何ができるかを決定づけるのはスマートコントラクトであり、ユーザはこの機能に注目する。</a:t>
            </a:r>
            <a:endParaRPr lang="en-US" altLang="ja-JP" dirty="0" smtClean="0"/>
          </a:p>
        </p:txBody>
      </p:sp>
    </p:spTree>
    <p:extLst>
      <p:ext uri="{BB962C8B-B14F-4D97-AF65-F5344CB8AC3E}">
        <p14:creationId xmlns:p14="http://schemas.microsoft.com/office/powerpoint/2010/main" val="332618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技術的な挑戦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・ビットコインは</a:t>
            </a:r>
            <a:r>
              <a:rPr lang="en-US" altLang="ja-JP" dirty="0" smtClean="0"/>
              <a:t>7tps(1</a:t>
            </a:r>
            <a:r>
              <a:rPr lang="ja-JP" altLang="en-US" dirty="0" smtClean="0"/>
              <a:t>秒で</a:t>
            </a:r>
            <a:r>
              <a:rPr lang="en-US" altLang="ja-JP" dirty="0" smtClean="0"/>
              <a:t>7</a:t>
            </a:r>
            <a:r>
              <a:rPr lang="ja-JP" altLang="en-US" dirty="0" smtClean="0"/>
              <a:t>トランザクション</a:t>
            </a:r>
            <a:r>
              <a:rPr lang="en-US" altLang="ja-JP" dirty="0" smtClean="0"/>
              <a:t>)</a:t>
            </a:r>
            <a:r>
              <a:rPr lang="ja-JP" altLang="en-US" dirty="0" smtClean="0"/>
              <a:t>のスループットだが、証券インフラでは数千</a:t>
            </a:r>
            <a:r>
              <a:rPr lang="en-US" altLang="ja-JP" dirty="0" err="1" smtClean="0"/>
              <a:t>tps</a:t>
            </a:r>
            <a:r>
              <a:rPr lang="ja-JP" altLang="en-US" dirty="0" smtClean="0"/>
              <a:t>程度のスループットが必要。</a:t>
            </a:r>
            <a:endParaRPr lang="en-US" altLang="ja-JP" dirty="0" smtClean="0"/>
          </a:p>
          <a:p>
            <a:pPr marL="0" indent="0">
              <a:buNone/>
            </a:pPr>
            <a:r>
              <a:rPr lang="ja-JP" altLang="en-US" dirty="0" smtClean="0"/>
              <a:t>→</a:t>
            </a:r>
            <a:r>
              <a:rPr lang="en-US" altLang="ja-JP" dirty="0" smtClean="0"/>
              <a:t>DLT</a:t>
            </a:r>
            <a:r>
              <a:rPr lang="ja-JP" altLang="en-US" dirty="0" smtClean="0"/>
              <a:t>コアより、スマートコントラクトアプリがボトルネックになった。</a:t>
            </a:r>
            <a:endParaRPr lang="en-US" altLang="ja-JP" dirty="0" smtClean="0"/>
          </a:p>
          <a:p>
            <a:pPr marL="0" indent="0">
              <a:buNone/>
            </a:pPr>
            <a:r>
              <a:rPr lang="ja-JP" altLang="en-US" dirty="0" smtClean="0"/>
              <a:t>・分散アーキテクチャの弱み：各ノードの内部時刻のズレにより、残存期間に微妙な差が生じ、割引計算が絡む証拠金計算にも</a:t>
            </a:r>
            <a:r>
              <a:rPr lang="ja-JP" altLang="en-US" dirty="0"/>
              <a:t>ズレ</a:t>
            </a:r>
            <a:r>
              <a:rPr lang="ja-JP" altLang="en-US" dirty="0" smtClean="0"/>
              <a:t>がでる可能性がある。</a:t>
            </a:r>
            <a:endParaRPr lang="en-US" altLang="ja-JP" dirty="0" smtClean="0"/>
          </a:p>
          <a:p>
            <a:pPr marL="0" indent="0">
              <a:buNone/>
            </a:pPr>
            <a:r>
              <a:rPr lang="ja-JP" altLang="en-US" dirty="0" smtClean="0"/>
              <a:t>・イールドカーブのような外部データをインプットとして金利系商品のプライシングを行うスマートコントラクトの場合、各ノードが別々に外部データを取得しにいけば、わずかに異なるイールドカーブの数値を取得してしまい、プライシングの結果が異なる可能性がある。（？）</a:t>
            </a:r>
            <a:endParaRPr lang="en-US" altLang="ja-JP" dirty="0" smtClean="0"/>
          </a:p>
          <a:p>
            <a:pPr marL="0" indent="0">
              <a:buNone/>
            </a:pPr>
            <a:endParaRPr lang="en-US" altLang="ja-JP" dirty="0" smtClean="0"/>
          </a:p>
          <a:p>
            <a:pPr marL="0" indent="0">
              <a:buNone/>
            </a:pPr>
            <a:r>
              <a:rPr lang="ja-JP" altLang="en-US" dirty="0" smtClean="0"/>
              <a:t>→このようなケースはレアではなく比較的頻繁に発生する。</a:t>
            </a:r>
            <a:endParaRPr lang="en-US" altLang="ja-JP" dirty="0" smtClean="0"/>
          </a:p>
          <a:p>
            <a:pPr marL="0" indent="0">
              <a:buNone/>
            </a:pPr>
            <a:r>
              <a:rPr lang="ja-JP" altLang="en-US" dirty="0" smtClean="0"/>
              <a:t>〇スマートコントラクトが苦手な処理の例</a:t>
            </a:r>
            <a:endParaRPr lang="en-US" altLang="ja-JP" dirty="0" smtClean="0"/>
          </a:p>
          <a:p>
            <a:pPr marL="0" indent="0">
              <a:buNone/>
            </a:pPr>
            <a:r>
              <a:rPr lang="ja-JP" altLang="en-US" dirty="0" smtClean="0"/>
              <a:t>１．タイムトリガーイベント</a:t>
            </a:r>
            <a:endParaRPr lang="en-US" altLang="ja-JP" dirty="0" smtClean="0"/>
          </a:p>
          <a:p>
            <a:pPr marL="0" indent="0">
              <a:buNone/>
            </a:pPr>
            <a:r>
              <a:rPr lang="ja-JP" altLang="en-US" dirty="0" smtClean="0"/>
              <a:t>２．外部フィードに基づいた処理</a:t>
            </a:r>
            <a:endParaRPr lang="en-US" altLang="ja-JP" dirty="0" smtClean="0"/>
          </a:p>
          <a:p>
            <a:pPr marL="0" indent="0">
              <a:buNone/>
            </a:pPr>
            <a:r>
              <a:rPr lang="ja-JP" altLang="en-US" dirty="0" smtClean="0"/>
              <a:t>３．乱数発生を伴う処理</a:t>
            </a:r>
            <a:r>
              <a:rPr lang="ja-JP" altLang="en-US" dirty="0"/>
              <a:t>　</a:t>
            </a:r>
            <a:endParaRPr lang="en-US" altLang="ja-JP" dirty="0" smtClean="0"/>
          </a:p>
        </p:txBody>
      </p:sp>
    </p:spTree>
    <p:extLst>
      <p:ext uri="{BB962C8B-B14F-4D97-AF65-F5344CB8AC3E}">
        <p14:creationId xmlns:p14="http://schemas.microsoft.com/office/powerpoint/2010/main" val="427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技術的な挑戦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・いくつかのブロックチェーン</a:t>
            </a:r>
            <a:r>
              <a:rPr lang="en-US" altLang="ja-JP" dirty="0" smtClean="0"/>
              <a:t>/DLT</a:t>
            </a:r>
            <a:r>
              <a:rPr lang="ja-JP" altLang="en-US" dirty="0" smtClean="0"/>
              <a:t>規格では専用言語を提供している</a:t>
            </a:r>
            <a:endParaRPr lang="en-US" altLang="ja-JP" dirty="0" smtClean="0"/>
          </a:p>
          <a:p>
            <a:pPr marL="0" indent="0">
              <a:buNone/>
            </a:pPr>
            <a:r>
              <a:rPr lang="ja-JP" altLang="en-US" dirty="0"/>
              <a:t>場合</a:t>
            </a:r>
            <a:r>
              <a:rPr lang="ja-JP" altLang="en-US" dirty="0" smtClean="0"/>
              <a:t>がある。</a:t>
            </a:r>
            <a:endParaRPr lang="en-US" altLang="ja-JP" dirty="0" smtClean="0"/>
          </a:p>
          <a:p>
            <a:pPr marL="0" indent="0">
              <a:buNone/>
            </a:pPr>
            <a:r>
              <a:rPr lang="ja-JP" altLang="en-US" dirty="0" smtClean="0"/>
              <a:t>１．</a:t>
            </a:r>
            <a:r>
              <a:rPr lang="en-US" altLang="ja-JP" dirty="0" err="1" smtClean="0"/>
              <a:t>Hyperledger</a:t>
            </a:r>
            <a:r>
              <a:rPr lang="ja-JP" altLang="en-US" dirty="0" smtClean="0"/>
              <a:t> </a:t>
            </a:r>
            <a:r>
              <a:rPr lang="en-US" altLang="ja-JP" dirty="0" smtClean="0"/>
              <a:t>Fabric</a:t>
            </a:r>
            <a:r>
              <a:rPr lang="ja-JP" altLang="en-US" dirty="0" smtClean="0"/>
              <a:t>： </a:t>
            </a:r>
            <a:r>
              <a:rPr lang="en-US" altLang="ja-JP" dirty="0" smtClean="0"/>
              <a:t>Go</a:t>
            </a:r>
            <a:r>
              <a:rPr lang="ja-JP" altLang="en-US" dirty="0" smtClean="0"/>
              <a:t>言語</a:t>
            </a:r>
            <a:r>
              <a:rPr lang="en-US" altLang="ja-JP" dirty="0" smtClean="0"/>
              <a:t>(</a:t>
            </a:r>
            <a:r>
              <a:rPr lang="ja-JP" altLang="en-US" dirty="0" smtClean="0"/>
              <a:t>汎用言語</a:t>
            </a:r>
            <a:r>
              <a:rPr lang="en-US" altLang="ja-JP" dirty="0" smtClean="0"/>
              <a:t>)</a:t>
            </a:r>
          </a:p>
          <a:p>
            <a:pPr marL="0" indent="0">
              <a:buNone/>
            </a:pPr>
            <a:r>
              <a:rPr lang="ja-JP" altLang="en-US" dirty="0" smtClean="0"/>
              <a:t>２．</a:t>
            </a:r>
            <a:r>
              <a:rPr lang="en-US" altLang="ja-JP" dirty="0" err="1" smtClean="0"/>
              <a:t>Ethereum</a:t>
            </a:r>
            <a:r>
              <a:rPr lang="ja-JP" altLang="en-US" dirty="0" smtClean="0"/>
              <a:t>：</a:t>
            </a:r>
            <a:r>
              <a:rPr lang="en-US" altLang="ja-JP" dirty="0" smtClean="0"/>
              <a:t>Solidity(</a:t>
            </a:r>
            <a:r>
              <a:rPr lang="ja-JP" altLang="en-US" dirty="0" smtClean="0"/>
              <a:t>専用言語</a:t>
            </a:r>
            <a:r>
              <a:rPr lang="en-US" altLang="ja-JP" dirty="0" smtClean="0"/>
              <a:t>)</a:t>
            </a:r>
          </a:p>
          <a:p>
            <a:pPr marL="0" indent="0">
              <a:buNone/>
            </a:pPr>
            <a:r>
              <a:rPr lang="ja-JP" altLang="en-US" dirty="0" smtClean="0"/>
              <a:t>３．</a:t>
            </a:r>
            <a:r>
              <a:rPr lang="en-US" altLang="ja-JP" dirty="0" smtClean="0"/>
              <a:t>DA</a:t>
            </a:r>
            <a:r>
              <a:rPr lang="ja-JP" altLang="en-US" dirty="0" smtClean="0"/>
              <a:t> </a:t>
            </a:r>
            <a:r>
              <a:rPr lang="en-US" altLang="ja-JP" dirty="0" smtClean="0"/>
              <a:t>Platform</a:t>
            </a:r>
            <a:r>
              <a:rPr lang="ja-JP" altLang="en-US" dirty="0" smtClean="0"/>
              <a:t>：</a:t>
            </a:r>
            <a:r>
              <a:rPr lang="en-US" altLang="ja-JP" dirty="0" smtClean="0"/>
              <a:t>DAML(</a:t>
            </a:r>
            <a:r>
              <a:rPr lang="ja-JP" altLang="en-US" dirty="0" smtClean="0"/>
              <a:t>専用言語</a:t>
            </a:r>
            <a:r>
              <a:rPr lang="en-US" altLang="ja-JP" dirty="0" smtClean="0"/>
              <a:t>)</a:t>
            </a:r>
          </a:p>
          <a:p>
            <a:pPr marL="0" indent="0">
              <a:buNone/>
            </a:pPr>
            <a:r>
              <a:rPr lang="ja-JP" altLang="en-US" dirty="0" smtClean="0"/>
              <a:t>・パブリック型ブロックチェーンほど、品質管理の確認が曖昧になり、障害</a:t>
            </a:r>
            <a:endParaRPr lang="en-US" altLang="ja-JP" dirty="0" smtClean="0"/>
          </a:p>
          <a:p>
            <a:pPr marL="0" indent="0">
              <a:buNone/>
            </a:pPr>
            <a:r>
              <a:rPr lang="ja-JP" altLang="en-US" dirty="0" smtClean="0"/>
              <a:t>が起きやすく・その対応も遅くなりがちである。 逆に品質管理の確認が曖昧なため、自由度が高く・イノベーションが起こりやすい。</a:t>
            </a:r>
            <a:endParaRPr lang="en-US" altLang="ja-JP" dirty="0" smtClean="0"/>
          </a:p>
          <a:p>
            <a:pPr marL="0" indent="0">
              <a:buNone/>
            </a:pPr>
            <a:r>
              <a:rPr lang="ja-JP" altLang="en-US" dirty="0" smtClean="0"/>
              <a:t>・</a:t>
            </a:r>
            <a:r>
              <a:rPr lang="en-US" altLang="ja-JP" dirty="0" smtClean="0"/>
              <a:t>Partitioned</a:t>
            </a:r>
            <a:r>
              <a:rPr lang="ja-JP" altLang="en-US" dirty="0" smtClean="0"/>
              <a:t> </a:t>
            </a:r>
            <a:r>
              <a:rPr lang="en-US" altLang="ja-JP" dirty="0" smtClean="0"/>
              <a:t>Ledger:</a:t>
            </a:r>
            <a:r>
              <a:rPr lang="ja-JP" altLang="en-US" dirty="0" smtClean="0"/>
              <a:t>指定ノード缶のみで合意形成・データ共有することにより、処理速度向上・情報秘匿性を実現する考え。その代わり障害耐性が低下する。</a:t>
            </a:r>
            <a:endParaRPr lang="en-US" altLang="ja-JP" smtClean="0"/>
          </a:p>
          <a:p>
            <a:pPr marL="0" indent="0">
              <a:buNone/>
            </a:pPr>
            <a:endParaRPr lang="en-US" altLang="ja-JP" dirty="0" smtClean="0"/>
          </a:p>
        </p:txBody>
      </p:sp>
    </p:spTree>
    <p:extLst>
      <p:ext uri="{BB962C8B-B14F-4D97-AF65-F5344CB8AC3E}">
        <p14:creationId xmlns:p14="http://schemas.microsoft.com/office/powerpoint/2010/main" val="414237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１．エバーレッジャー社、</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t>ダイヤモンド</a:t>
            </a:r>
            <a:r>
              <a:rPr lang="ja-JP" altLang="en-US" dirty="0"/>
              <a:t>市場</a:t>
            </a:r>
            <a:r>
              <a:rPr lang="ja-JP" altLang="en-US" dirty="0" smtClean="0"/>
              <a:t>への調整</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67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smtClean="0"/>
              <a:t>エバーレッジャー社 ダイヤモンド市場への挑戦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・ブロックチェーン技術を、ダイヤモンド取引のためのプラットフォームを提供する事業を始めた。</a:t>
            </a:r>
            <a:endParaRPr lang="en-US" altLang="ja-JP" dirty="0" smtClean="0"/>
          </a:p>
          <a:p>
            <a:pPr marL="0" indent="0">
              <a:buNone/>
            </a:pPr>
            <a:r>
              <a:rPr lang="ja-JP" altLang="en-US" dirty="0" smtClean="0"/>
              <a:t>①ダイヤモンドの価値にとって所有履歴が重要である。</a:t>
            </a:r>
            <a:endParaRPr lang="en-US" altLang="ja-JP" dirty="0" smtClean="0"/>
          </a:p>
          <a:p>
            <a:pPr marL="0" indent="0">
              <a:buNone/>
            </a:pPr>
            <a:r>
              <a:rPr lang="ja-JP" altLang="en-US" dirty="0" smtClean="0"/>
              <a:t>②ダイヤモンドは小型で持ち運び可能で、価値の変動が少ないことから、犯罪取引に使われるリスクが高く、書類の改竄や違法取引が多い。</a:t>
            </a:r>
            <a:endParaRPr lang="en-US" altLang="ja-JP" dirty="0" smtClean="0"/>
          </a:p>
          <a:p>
            <a:pPr marL="0" indent="0">
              <a:buNone/>
            </a:pPr>
            <a:r>
              <a:rPr lang="ja-JP" altLang="en-US" dirty="0" smtClean="0"/>
              <a:t>→</a:t>
            </a:r>
            <a:r>
              <a:rPr lang="en-US" altLang="ja-JP" dirty="0" smtClean="0"/>
              <a:t>DLT</a:t>
            </a:r>
            <a:r>
              <a:rPr lang="ja-JP" altLang="en-US" dirty="0" smtClean="0"/>
              <a:t>を使ってダイヤモンドの所有履歴を管理する。</a:t>
            </a:r>
            <a:endParaRPr lang="en-US" altLang="ja-JP" dirty="0" smtClean="0"/>
          </a:p>
          <a:p>
            <a:pPr marL="0" indent="0">
              <a:buNone/>
            </a:pPr>
            <a:r>
              <a:rPr lang="ja-JP" altLang="en-US" dirty="0"/>
              <a:t>　</a:t>
            </a:r>
            <a:r>
              <a:rPr lang="ja-JP" altLang="en-US" dirty="0" smtClean="0"/>
              <a:t>１．記録の改ざんが負荷、２．データを分散して安全に管理可能、</a:t>
            </a:r>
            <a:endParaRPr lang="en-US" altLang="ja-JP" dirty="0" smtClean="0"/>
          </a:p>
          <a:p>
            <a:pPr marL="0" indent="0">
              <a:buNone/>
            </a:pPr>
            <a:r>
              <a:rPr lang="ja-JP" altLang="en-US" dirty="0"/>
              <a:t>　</a:t>
            </a:r>
            <a:r>
              <a:rPr lang="ja-JP" altLang="en-US" dirty="0" smtClean="0"/>
              <a:t>３．スピーディな情報共有、４．規模が大きくても運用可能</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57424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２．</a:t>
            </a:r>
            <a:r>
              <a:rPr lang="en-US" altLang="ja-JP" dirty="0" err="1" smtClean="0">
                <a:latin typeface="Meiryo UI" panose="020B0604030504040204" pitchFamily="50" charset="-128"/>
                <a:ea typeface="Meiryo UI" panose="020B0604030504040204" pitchFamily="50" charset="-128"/>
              </a:rPr>
              <a:t>IoT</a:t>
            </a:r>
            <a:r>
              <a:rPr lang="ja-JP" altLang="en-US" dirty="0" smtClean="0">
                <a:latin typeface="Meiryo UI" panose="020B0604030504040204" pitchFamily="50" charset="-128"/>
                <a:ea typeface="Meiryo UI" panose="020B0604030504040204" pitchFamily="50" charset="-128"/>
              </a:rPr>
              <a:t>を活用した</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t>ブロック</a:t>
            </a:r>
            <a:r>
              <a:rPr lang="ja-JP" altLang="en-US" dirty="0"/>
              <a:t>チェーン</a:t>
            </a:r>
            <a:r>
              <a:rPr lang="ja-JP" altLang="en-US" dirty="0" smtClean="0"/>
              <a:t>の発展可能性</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64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r>
              <a:rPr lang="en-US" altLang="ja-JP" sz="2800" dirty="0"/>
              <a:t/>
            </a:r>
            <a:br>
              <a:rPr lang="en-US" altLang="ja-JP" sz="2800" dirty="0"/>
            </a:br>
            <a:r>
              <a:rPr lang="en-US" altLang="ja-JP" sz="2800" dirty="0" err="1" smtClean="0"/>
              <a:t>IoT</a:t>
            </a:r>
            <a:r>
              <a:rPr lang="ja-JP" altLang="en-US" sz="2800" dirty="0" smtClean="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・ブロックチェーンを</a:t>
            </a:r>
            <a:r>
              <a:rPr lang="en-US" altLang="ja-JP" dirty="0" err="1" smtClean="0"/>
              <a:t>IoT</a:t>
            </a:r>
            <a:r>
              <a:rPr lang="ja-JP" altLang="en-US" dirty="0" err="1" smtClean="0"/>
              <a:t>にも</a:t>
            </a:r>
            <a:r>
              <a:rPr lang="ja-JP" altLang="en-US" dirty="0" smtClean="0"/>
              <a:t>適用することで、既存のビジネスに付加価値の向上や、新しいサービスを実現する動きが始まっている。</a:t>
            </a:r>
            <a:endParaRPr lang="en-US" altLang="ja-JP" dirty="0" smtClean="0"/>
          </a:p>
          <a:p>
            <a:pPr marL="0" indent="0">
              <a:buNone/>
            </a:pPr>
            <a:r>
              <a:rPr lang="ja-JP" altLang="en-US" dirty="0" smtClean="0"/>
              <a:t>〇ブロックチェーンを</a:t>
            </a:r>
            <a:r>
              <a:rPr lang="en-US" altLang="ja-JP" dirty="0" err="1" smtClean="0"/>
              <a:t>IoT</a:t>
            </a:r>
            <a:r>
              <a:rPr lang="ja-JP" altLang="en-US" dirty="0" smtClean="0"/>
              <a:t>に活用するメリット</a:t>
            </a:r>
            <a:endParaRPr lang="en-US" altLang="ja-JP" dirty="0" smtClean="0"/>
          </a:p>
          <a:p>
            <a:pPr marL="0" indent="0">
              <a:buNone/>
            </a:pPr>
            <a:r>
              <a:rPr lang="ja-JP" altLang="en-US" dirty="0" smtClean="0"/>
              <a:t>・デバイスをブロックチェーンにつなげることで、組織・個人などのデバイスの管理者の枠を超えて、安心してデバイス同士が連携でき、現実世界のリアルな情報を記録できるようになる。</a:t>
            </a:r>
            <a:endParaRPr lang="en-US" altLang="ja-JP" dirty="0" smtClean="0"/>
          </a:p>
          <a:p>
            <a:pPr marL="0" indent="0">
              <a:buNone/>
            </a:pPr>
            <a:r>
              <a:rPr lang="ja-JP" altLang="en-US" dirty="0" smtClean="0"/>
              <a:t>→運転情報を収集して自動車保険を決める、蓄積した情報は業種を超えて参加者間で横断的に利用できる、セキュリティにより「なりすまし」を防げる。　</a:t>
            </a:r>
            <a:endParaRPr lang="en-US" altLang="ja-JP" dirty="0" smtClean="0"/>
          </a:p>
          <a:p>
            <a:pPr marL="0" indent="0">
              <a:buNone/>
            </a:pPr>
            <a:r>
              <a:rPr lang="ja-JP" altLang="en-US" dirty="0" smtClean="0"/>
              <a:t>・スマートコントラクトと自動決済を適用することで、モノと連動したサービスの自動化</a:t>
            </a:r>
            <a:r>
              <a:rPr lang="en-US" altLang="ja-JP" dirty="0" smtClean="0"/>
              <a:t>/</a:t>
            </a:r>
            <a:r>
              <a:rPr lang="ja-JP" altLang="en-US" dirty="0" smtClean="0"/>
              <a:t>自立化が可能となる。</a:t>
            </a:r>
            <a:endParaRPr lang="en-US" altLang="ja-JP" dirty="0" smtClean="0"/>
          </a:p>
          <a:p>
            <a:pPr marL="0" indent="0">
              <a:buNone/>
            </a:pPr>
            <a:r>
              <a:rPr lang="ja-JP" altLang="en-US" dirty="0" smtClean="0"/>
              <a:t>→デバイス管理の縦割り構造を緩和できる、デバイスが自律的に自己管理する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27848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r>
              <a:rPr lang="en-US" altLang="ja-JP" sz="2800" dirty="0"/>
              <a:t/>
            </a:r>
            <a:br>
              <a:rPr lang="en-US" altLang="ja-JP" sz="2800" dirty="0"/>
            </a:br>
            <a:r>
              <a:rPr lang="en-US" altLang="ja-JP" sz="2800" dirty="0" err="1" smtClean="0"/>
              <a:t>IoT</a:t>
            </a:r>
            <a:r>
              <a:rPr lang="ja-JP" altLang="en-US" sz="2800" dirty="0" smtClean="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〇現実世界とつながり始めたブロックチェーン</a:t>
            </a:r>
            <a:endParaRPr lang="en-US" altLang="ja-JP" dirty="0" smtClean="0"/>
          </a:p>
          <a:p>
            <a:pPr marL="0" indent="0">
              <a:buNone/>
            </a:pPr>
            <a:r>
              <a:rPr lang="ja-JP" altLang="en-US" dirty="0" smtClean="0"/>
              <a:t>・米国</a:t>
            </a:r>
            <a:r>
              <a:rPr lang="en-US" altLang="ja-JP" dirty="0" smtClean="0"/>
              <a:t>Chronicled</a:t>
            </a:r>
            <a:r>
              <a:rPr lang="ja-JP" altLang="en-US" dirty="0" smtClean="0"/>
              <a:t>社はブロックチェーンと連携した電子タグを販売。</a:t>
            </a:r>
            <a:endParaRPr lang="en-US" altLang="ja-JP" dirty="0" smtClean="0"/>
          </a:p>
          <a:p>
            <a:pPr marL="0" indent="0">
              <a:buNone/>
            </a:pPr>
            <a:r>
              <a:rPr lang="ja-JP" altLang="en-US" dirty="0" smtClean="0"/>
              <a:t>・米国</a:t>
            </a:r>
            <a:r>
              <a:rPr lang="en-US" altLang="ja-JP" dirty="0" err="1" smtClean="0"/>
              <a:t>Skuchain</a:t>
            </a:r>
            <a:r>
              <a:rPr lang="ja-JP" altLang="en-US" dirty="0" smtClean="0"/>
              <a:t>社らにより米国から中国への貿易取引での実証実験。</a:t>
            </a:r>
            <a:endParaRPr lang="en-US" altLang="ja-JP" dirty="0" smtClean="0"/>
          </a:p>
          <a:p>
            <a:pPr marL="0" indent="0">
              <a:buNone/>
            </a:pPr>
            <a:r>
              <a:rPr lang="ja-JP" altLang="en-US" dirty="0" smtClean="0"/>
              <a:t>・ドイツの電力会社</a:t>
            </a:r>
            <a:r>
              <a:rPr lang="en-US" altLang="ja-JP" dirty="0" smtClean="0"/>
              <a:t>RWE</a:t>
            </a:r>
            <a:r>
              <a:rPr lang="ja-JP" altLang="en-US" dirty="0" smtClean="0"/>
              <a:t>社らは、個人宅などの給電ステーションを空いてる時間に他社が利用できるサービス。</a:t>
            </a:r>
            <a:endParaRPr lang="en-US" altLang="ja-JP" dirty="0" smtClean="0"/>
          </a:p>
          <a:p>
            <a:pPr marL="0" indent="0">
              <a:buNone/>
            </a:pPr>
            <a:r>
              <a:rPr lang="ja-JP" altLang="en-US" dirty="0" smtClean="0"/>
              <a:t>・米国</a:t>
            </a:r>
            <a:r>
              <a:rPr lang="en-US" altLang="ja-JP" dirty="0" err="1" smtClean="0"/>
              <a:t>TransActive</a:t>
            </a:r>
            <a:r>
              <a:rPr lang="en-US" altLang="ja-JP" dirty="0" smtClean="0"/>
              <a:t> Grid</a:t>
            </a:r>
            <a:r>
              <a:rPr lang="ja-JP" altLang="en-US" dirty="0" smtClean="0"/>
              <a:t>はソーラーパネルの余剰電力を販売するサービス。</a:t>
            </a:r>
            <a:endParaRPr lang="en-US" altLang="ja-JP" dirty="0" smtClean="0"/>
          </a:p>
          <a:p>
            <a:pPr marL="0" indent="0">
              <a:buNone/>
            </a:pPr>
            <a:r>
              <a:rPr lang="ja-JP" altLang="en-US" dirty="0" smtClean="0"/>
              <a:t>〇ブロックチェーの</a:t>
            </a:r>
            <a:r>
              <a:rPr lang="en-US" altLang="ja-JP" dirty="0" err="1" smtClean="0"/>
              <a:t>IoT</a:t>
            </a:r>
            <a:r>
              <a:rPr lang="ja-JP" altLang="en-US" dirty="0" err="1" smtClean="0"/>
              <a:t>への</a:t>
            </a:r>
            <a:r>
              <a:rPr lang="ja-JP" altLang="en-US" dirty="0" smtClean="0"/>
              <a:t>適用における課題</a:t>
            </a:r>
            <a:endParaRPr lang="en-US" altLang="ja-JP" dirty="0" smtClean="0"/>
          </a:p>
          <a:p>
            <a:pPr marL="0" indent="0">
              <a:buNone/>
            </a:pPr>
            <a:r>
              <a:rPr lang="ja-JP" altLang="en-US" dirty="0" smtClean="0"/>
              <a:t>１．スケーラビリティ：多数のセンサーや機器が接続された場合の制御</a:t>
            </a:r>
            <a:endParaRPr lang="en-US" altLang="ja-JP" dirty="0" smtClean="0"/>
          </a:p>
          <a:p>
            <a:pPr marL="0" indent="0">
              <a:buNone/>
            </a:pPr>
            <a:r>
              <a:rPr lang="ja-JP" altLang="en-US" dirty="0" smtClean="0"/>
              <a:t>２．応答性：迅速なサービスの確定への対応</a:t>
            </a:r>
            <a:r>
              <a:rPr lang="en-US" altLang="ja-JP" dirty="0" smtClean="0"/>
              <a:t>(</a:t>
            </a:r>
            <a:r>
              <a:rPr lang="ja-JP" altLang="en-US" dirty="0" smtClean="0"/>
              <a:t>車の料金ゲートなど</a:t>
            </a:r>
            <a:r>
              <a:rPr lang="en-US" altLang="ja-JP" dirty="0" smtClean="0"/>
              <a:t>)</a:t>
            </a:r>
          </a:p>
          <a:p>
            <a:pPr marL="0" indent="0">
              <a:buNone/>
            </a:pPr>
            <a:r>
              <a:rPr lang="ja-JP" altLang="en-US" dirty="0" smtClean="0"/>
              <a:t>３．プライバシー：個人情報や自社の機密情報の対応。</a:t>
            </a:r>
            <a:endParaRPr lang="en-US" altLang="ja-JP" dirty="0" smtClean="0"/>
          </a:p>
          <a:p>
            <a:pPr marL="0" indent="0">
              <a:buNone/>
            </a:pPr>
            <a:r>
              <a:rPr lang="ja-JP" altLang="en-US" dirty="0" smtClean="0"/>
              <a:t>４．標準化：ブロックチェーンへのアクセスの標準化。</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3101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r>
              <a:rPr lang="en-US" altLang="ja-JP" sz="2800" dirty="0"/>
              <a:t/>
            </a:r>
            <a:br>
              <a:rPr lang="en-US" altLang="ja-JP" sz="2800" dirty="0"/>
            </a:br>
            <a:r>
              <a:rPr lang="en-US" altLang="ja-JP" sz="2800" dirty="0" err="1" smtClean="0"/>
              <a:t>IoT</a:t>
            </a:r>
            <a:r>
              <a:rPr lang="ja-JP" altLang="en-US" sz="2800" dirty="0" smtClean="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a:t>
            </a:r>
            <a:r>
              <a:rPr lang="en-US" altLang="ja-JP" dirty="0" err="1" smtClean="0"/>
              <a:t>IoT</a:t>
            </a:r>
            <a:r>
              <a:rPr lang="ja-JP" altLang="en-US" dirty="0" smtClean="0"/>
              <a:t>とブロックチェーンの向かう先</a:t>
            </a:r>
            <a:endParaRPr lang="en-US" altLang="ja-JP" dirty="0" smtClean="0"/>
          </a:p>
          <a:p>
            <a:pPr marL="0" indent="0">
              <a:buNone/>
            </a:pPr>
            <a:r>
              <a:rPr lang="ja-JP" altLang="en-US" dirty="0" smtClean="0"/>
              <a:t>・あらゆるサービスの効率化・自動化を促進し、スマート社会を目指す。</a:t>
            </a:r>
            <a:endParaRPr lang="en-US" altLang="ja-JP" dirty="0" smtClean="0"/>
          </a:p>
          <a:p>
            <a:pPr marL="0" indent="0">
              <a:buNone/>
            </a:pPr>
            <a:r>
              <a:rPr lang="ja-JP" altLang="en-US" dirty="0" smtClean="0"/>
              <a:t>・個人が企業と対応に連携できる時代へ</a:t>
            </a:r>
            <a:endParaRPr lang="en-US" altLang="ja-JP" dirty="0" smtClean="0"/>
          </a:p>
          <a:p>
            <a:pPr marL="0" indent="0">
              <a:buNone/>
            </a:pPr>
            <a:r>
              <a:rPr lang="ja-JP" altLang="en-US" dirty="0" smtClean="0"/>
              <a:t>→単一の技術要素でサービスを実装可、運用コストの低下、障害耐性の向上、</a:t>
            </a:r>
            <a:endParaRPr lang="en-US" altLang="ja-JP" dirty="0" smtClean="0"/>
          </a:p>
          <a:p>
            <a:pPr marL="0" indent="0">
              <a:buNone/>
            </a:pPr>
            <a:r>
              <a:rPr lang="ja-JP" altLang="en-US" dirty="0"/>
              <a:t>　</a:t>
            </a:r>
            <a:r>
              <a:rPr lang="ja-JP" altLang="en-US" dirty="0" smtClean="0"/>
              <a:t>情報公開により他社のサービスとの連携が容易。</a:t>
            </a:r>
            <a:endParaRPr lang="en-US" altLang="ja-JP" dirty="0" smtClean="0"/>
          </a:p>
          <a:p>
            <a:pPr marL="0" indent="0">
              <a:buNone/>
            </a:pPr>
            <a:r>
              <a:rPr lang="ja-JP" altLang="en-US" dirty="0" smtClean="0"/>
              <a:t>・複数のブロックチェーンやクラウドと、どのように連携していくか？</a:t>
            </a:r>
            <a:endParaRPr lang="en-US" altLang="ja-JP" dirty="0" smtClean="0"/>
          </a:p>
          <a:p>
            <a:pPr marL="0" indent="0">
              <a:buNone/>
            </a:pPr>
            <a:r>
              <a:rPr lang="ja-JP" altLang="en-US" dirty="0" smtClean="0"/>
              <a:t>→水平統合を志向するブロックチェーンと垂直統合を志向するクラウドの</a:t>
            </a:r>
            <a:endParaRPr lang="en-US" altLang="ja-JP" dirty="0" smtClean="0"/>
          </a:p>
          <a:p>
            <a:pPr marL="0" indent="0">
              <a:buNone/>
            </a:pPr>
            <a:r>
              <a:rPr lang="ja-JP" altLang="en-US" dirty="0"/>
              <a:t>　</a:t>
            </a:r>
            <a:r>
              <a:rPr lang="ja-JP" altLang="en-US" dirty="0" smtClean="0"/>
              <a:t>ハイブリッドな組み合わせへ、デバイス・クラウド・ブロックチェーンの相互接続性、つまり標準化が鍵となる。</a:t>
            </a:r>
            <a:endParaRPr lang="en-US" altLang="ja-JP" dirty="0" smtClean="0"/>
          </a:p>
        </p:txBody>
      </p:sp>
    </p:spTree>
    <p:extLst>
      <p:ext uri="{BB962C8B-B14F-4D97-AF65-F5344CB8AC3E}">
        <p14:creationId xmlns:p14="http://schemas.microsoft.com/office/powerpoint/2010/main" val="329074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３．経済学的にみたスマートコントラクト</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t>不完備</a:t>
            </a:r>
            <a:r>
              <a:rPr lang="ja-JP" altLang="en-US" dirty="0"/>
              <a:t>契約</a:t>
            </a:r>
            <a:r>
              <a:rPr lang="ja-JP" altLang="en-US" dirty="0" smtClean="0"/>
              <a:t>との関係について</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36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１．</a:t>
            </a:r>
            <a:r>
              <a:rPr lang="ja-JP" altLang="en-US" dirty="0" smtClean="0">
                <a:latin typeface="ＭＳ 明朝" panose="02020609040205080304" pitchFamily="17" charset="-128"/>
                <a:ea typeface="ＭＳ 明朝" panose="02020609040205080304" pitchFamily="17" charset="-128"/>
              </a:rPr>
              <a:t>ブロックチェーンの特徴とメリット</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768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r>
              <a:rPr lang="en-US" altLang="ja-JP" sz="2800" dirty="0"/>
              <a:t/>
            </a:r>
            <a:br>
              <a:rPr lang="en-US" altLang="ja-JP" sz="2800" dirty="0"/>
            </a:br>
            <a:r>
              <a:rPr lang="ja-JP" altLang="en-US" sz="2800" dirty="0" smtClean="0"/>
              <a:t>経済学的にみたスマートコントラクト：不完備契約との関係について</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・ブロックチェーンとスマートコントラクトによって、契約の履行コストが大幅に低下する。</a:t>
            </a:r>
            <a:endParaRPr lang="en-US" altLang="ja-JP" dirty="0" smtClean="0"/>
          </a:p>
          <a:p>
            <a:pPr marL="0" indent="0">
              <a:buNone/>
            </a:pPr>
            <a:r>
              <a:rPr lang="ja-JP" altLang="en-US" dirty="0"/>
              <a:t>→プログラムで計画が確実に実行され、その結果が確実に残る。</a:t>
            </a:r>
            <a:endParaRPr lang="en-US" altLang="ja-JP" dirty="0"/>
          </a:p>
          <a:p>
            <a:pPr marL="0" indent="0">
              <a:buNone/>
            </a:pPr>
            <a:r>
              <a:rPr lang="ja-JP" altLang="en-US" dirty="0"/>
              <a:t>→最終的</a:t>
            </a:r>
            <a:r>
              <a:rPr lang="ja-JP" altLang="en-US" dirty="0" smtClean="0"/>
              <a:t>には</a:t>
            </a:r>
            <a:r>
              <a:rPr lang="en-US" altLang="ja-JP" dirty="0" smtClean="0"/>
              <a:t>DAO(Decentralized Autonomous Organization)</a:t>
            </a:r>
            <a:r>
              <a:rPr lang="ja-JP" altLang="en-US" dirty="0" err="1" smtClean="0"/>
              <a:t>、</a:t>
            </a:r>
            <a:r>
              <a:rPr lang="en-US" altLang="ja-JP" dirty="0" smtClean="0"/>
              <a:t>DAC(</a:t>
            </a:r>
            <a:r>
              <a:rPr lang="ja-JP" altLang="en-US" dirty="0" smtClean="0"/>
              <a:t>～</a:t>
            </a:r>
            <a:r>
              <a:rPr lang="en-US" altLang="ja-JP" dirty="0" smtClean="0"/>
              <a:t> Country)</a:t>
            </a:r>
            <a:r>
              <a:rPr lang="ja-JP" altLang="en-US" dirty="0" smtClean="0"/>
              <a:t>で、組織・政府が不要にできるのは</a:t>
            </a:r>
            <a:r>
              <a:rPr lang="ja-JP" altLang="en-US" dirty="0" err="1"/>
              <a:t>？</a:t>
            </a:r>
            <a:r>
              <a:rPr lang="ja-JP" altLang="en-US" dirty="0" err="1" smtClean="0"/>
              <a:t>。</a:t>
            </a:r>
            <a:endParaRPr lang="en-US" altLang="ja-JP" dirty="0" smtClean="0"/>
          </a:p>
          <a:p>
            <a:pPr marL="0" indent="0">
              <a:buNone/>
            </a:pPr>
            <a:r>
              <a:rPr lang="ja-JP" altLang="en-US" dirty="0" smtClean="0"/>
              <a:t>・ただしスマートコントラクトには限界があり、完備契約が可能でない。</a:t>
            </a:r>
            <a:endParaRPr lang="en-US" altLang="ja-JP" dirty="0" smtClean="0"/>
          </a:p>
          <a:p>
            <a:pPr marL="0" indent="0">
              <a:buNone/>
            </a:pPr>
            <a:r>
              <a:rPr lang="ja-JP" altLang="en-US" dirty="0" smtClean="0"/>
              <a:t>→プログラムが完璧でも、仕様に不備がある場合は対処できない。</a:t>
            </a:r>
            <a:endParaRPr lang="en-US" altLang="ja-JP" dirty="0" smtClean="0"/>
          </a:p>
          <a:p>
            <a:pPr marL="0" indent="0">
              <a:buNone/>
            </a:pPr>
            <a:r>
              <a:rPr lang="ja-JP" altLang="en-US" dirty="0" smtClean="0"/>
              <a:t>→人間は認知能力に限界があるため、未来を完全に仕様に落とし込めない。</a:t>
            </a:r>
            <a:endParaRPr lang="en-US" altLang="ja-JP" dirty="0" smtClean="0"/>
          </a:p>
          <a:p>
            <a:pPr marL="0" indent="0">
              <a:buNone/>
            </a:pPr>
            <a:r>
              <a:rPr lang="ja-JP" altLang="en-US" dirty="0" smtClean="0"/>
              <a:t>・予測可能な業務にはスマートコントラクト、つまり</a:t>
            </a:r>
            <a:r>
              <a:rPr lang="en-US" altLang="ja-JP" dirty="0" smtClean="0"/>
              <a:t>DAO</a:t>
            </a:r>
            <a:r>
              <a:rPr lang="ja-JP" altLang="en-US" dirty="0" smtClean="0"/>
              <a:t>で行い、予測可能性が低い場合は自動化されていない組織で業務を行う。</a:t>
            </a:r>
            <a:endParaRPr lang="en-US" altLang="ja-JP" dirty="0" smtClean="0"/>
          </a:p>
          <a:p>
            <a:pPr marL="0" indent="0">
              <a:buNone/>
            </a:pPr>
            <a:r>
              <a:rPr lang="ja-JP" altLang="en-US" dirty="0" smtClean="0"/>
              <a:t>→組織運営全体は大きく効率化され、生産性の向上に役立つ。</a:t>
            </a:r>
            <a:endParaRPr lang="en-US" altLang="ja-JP" dirty="0" smtClean="0"/>
          </a:p>
          <a:p>
            <a:pPr marL="0" indent="0">
              <a:buNone/>
            </a:pPr>
            <a:r>
              <a:rPr lang="ja-JP" altLang="en-US" dirty="0"/>
              <a:t>　</a:t>
            </a:r>
            <a:r>
              <a:rPr lang="ja-JP" altLang="en-US" dirty="0" smtClean="0"/>
              <a:t>①現状の組織運営を上手に細分類・再編成する必要がある。 人口知能</a:t>
            </a:r>
            <a:endParaRPr lang="en-US" altLang="ja-JP" dirty="0" smtClean="0"/>
          </a:p>
          <a:p>
            <a:pPr marL="0" indent="0">
              <a:buNone/>
            </a:pPr>
            <a:r>
              <a:rPr lang="ja-JP" altLang="en-US" dirty="0"/>
              <a:t>　</a:t>
            </a:r>
            <a:r>
              <a:rPr lang="ja-JP" altLang="en-US" dirty="0" smtClean="0"/>
              <a:t>　による棲み分けも考慮が必要。</a:t>
            </a:r>
            <a:endParaRPr lang="en-US" altLang="ja-JP" dirty="0" smtClean="0"/>
          </a:p>
          <a:p>
            <a:pPr marL="0" indent="0">
              <a:buNone/>
            </a:pPr>
            <a:r>
              <a:rPr lang="ja-JP" altLang="en-US" dirty="0"/>
              <a:t>　</a:t>
            </a:r>
            <a:r>
              <a:rPr lang="ja-JP" altLang="en-US" dirty="0" smtClean="0"/>
              <a:t>②法制度の整備</a:t>
            </a:r>
            <a:r>
              <a:rPr lang="en-US" altLang="ja-JP" dirty="0" smtClean="0"/>
              <a:t>(</a:t>
            </a:r>
            <a:r>
              <a:rPr lang="ja-JP" altLang="en-US" smtClean="0"/>
              <a:t>契約の自動化には法制度の整備が必須）</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11574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４．スマートコントラクトの</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smtClean="0"/>
              <a:t>法的</a:t>
            </a:r>
            <a:r>
              <a:rPr lang="ja-JP" altLang="en-US"/>
              <a:t>側面</a:t>
            </a:r>
            <a:r>
              <a:rPr lang="ja-JP" altLang="en-US" smtClean="0"/>
              <a:t>につい</a:t>
            </a:r>
            <a:r>
              <a:rPr lang="ja-JP" altLang="en-US"/>
              <a:t>て</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643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998811"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1080871"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ブロックチェーンとは？</a:t>
            </a:r>
            <a:endParaRPr lang="en-US" altLang="ja-JP" sz="2800" dirty="0"/>
          </a:p>
        </p:txBody>
      </p:sp>
      <p:sp>
        <p:nvSpPr>
          <p:cNvPr id="4" name="コンテンツ プレースホルダー 1"/>
          <p:cNvSpPr txBox="1">
            <a:spLocks/>
          </p:cNvSpPr>
          <p:nvPr/>
        </p:nvSpPr>
        <p:spPr>
          <a:xfrm>
            <a:off x="609600" y="759655"/>
            <a:ext cx="10972800" cy="3249650"/>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・ブロックチェーンという呼び名は、取引の履歴情報を電子的に記録しながら、そのデータをブロックとして集約、さらに連鎖</a:t>
            </a:r>
            <a:r>
              <a:rPr lang="en-US" altLang="ja-JP" dirty="0" smtClean="0"/>
              <a:t>(</a:t>
            </a:r>
            <a:r>
              <a:rPr lang="ja-JP" altLang="en-US" dirty="0" smtClean="0"/>
              <a:t>チェーン</a:t>
            </a:r>
            <a:r>
              <a:rPr lang="en-US" altLang="ja-JP" dirty="0" smtClean="0"/>
              <a:t>)</a:t>
            </a:r>
            <a:r>
              <a:rPr lang="ja-JP" altLang="en-US" dirty="0" smtClean="0"/>
              <a:t>して組合されることに由来している。</a:t>
            </a:r>
            <a:endParaRPr lang="en-US" altLang="ja-JP" dirty="0" smtClean="0"/>
          </a:p>
          <a:p>
            <a:pPr marL="0" indent="0">
              <a:buNone/>
            </a:pPr>
            <a:r>
              <a:rPr lang="ja-JP" altLang="en-US" dirty="0" smtClean="0"/>
              <a:t>・ブロックチェーンを一言でいうと、「取引の履歴情報をブロックチェーンネットワークに参加する全員が相互に分散して保管維持し、参加者がお互いに合意することで、そのデータの正当性を保証する分散型台帳</a:t>
            </a:r>
            <a:r>
              <a:rPr lang="en-US" altLang="ja-JP" dirty="0" smtClean="0"/>
              <a:t>(Distributed</a:t>
            </a:r>
            <a:r>
              <a:rPr lang="ja-JP" altLang="en-US" dirty="0" smtClean="0"/>
              <a:t> </a:t>
            </a:r>
            <a:r>
              <a:rPr lang="en-US" altLang="ja-JP" dirty="0" smtClean="0"/>
              <a:t>Ledger)</a:t>
            </a:r>
            <a:r>
              <a:rPr lang="ja-JP" altLang="en-US" dirty="0" smtClean="0"/>
              <a:t>」となる。</a:t>
            </a:r>
            <a:endParaRPr lang="en-US" altLang="ja-JP" dirty="0" smtClean="0"/>
          </a:p>
          <a:p>
            <a:pPr marL="0" indent="0">
              <a:buNone/>
            </a:pPr>
            <a:r>
              <a:rPr lang="ja-JP" altLang="en-US" dirty="0" smtClean="0"/>
              <a:t>・ブロックチェーンは、分散型台帳技術</a:t>
            </a:r>
            <a:r>
              <a:rPr lang="en-US" altLang="ja-JP" dirty="0" smtClean="0"/>
              <a:t>(DLT</a:t>
            </a:r>
            <a:r>
              <a:rPr lang="ja-JP" altLang="en-US" dirty="0" smtClean="0"/>
              <a:t>：</a:t>
            </a:r>
            <a:r>
              <a:rPr lang="en-US" altLang="ja-JP" dirty="0" smtClean="0"/>
              <a:t>Distributed</a:t>
            </a:r>
            <a:r>
              <a:rPr lang="ja-JP" altLang="en-US" dirty="0" smtClean="0"/>
              <a:t> </a:t>
            </a:r>
            <a:r>
              <a:rPr lang="en-US" altLang="ja-JP" dirty="0" smtClean="0"/>
              <a:t>Ledger</a:t>
            </a:r>
            <a:r>
              <a:rPr lang="ja-JP" altLang="en-US" dirty="0" smtClean="0"/>
              <a:t> </a:t>
            </a:r>
            <a:r>
              <a:rPr lang="en-US" altLang="ja-JP" dirty="0" smtClean="0"/>
              <a:t>Technology)</a:t>
            </a:r>
            <a:r>
              <a:rPr lang="ja-JP" altLang="en-US" dirty="0" smtClean="0"/>
              <a:t>と呼ばれることがある。</a:t>
            </a:r>
            <a:endParaRPr lang="ja-JP" altLang="en-US" dirty="0"/>
          </a:p>
        </p:txBody>
      </p:sp>
      <p:sp>
        <p:nvSpPr>
          <p:cNvPr id="8" name="正方形/長方形 7"/>
          <p:cNvSpPr/>
          <p:nvPr/>
        </p:nvSpPr>
        <p:spPr>
          <a:xfrm>
            <a:off x="1069148"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前ブロックのデータの要約</a:t>
            </a:r>
            <a:endParaRPr kumimoji="1" lang="ja-JP" altLang="en-US" dirty="0"/>
          </a:p>
        </p:txBody>
      </p:sp>
      <p:sp>
        <p:nvSpPr>
          <p:cNvPr id="9" name="正方形/長方形 8"/>
          <p:cNvSpPr/>
          <p:nvPr/>
        </p:nvSpPr>
        <p:spPr>
          <a:xfrm>
            <a:off x="1179345"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0" name="正方形/長方形 9"/>
          <p:cNvSpPr/>
          <p:nvPr/>
        </p:nvSpPr>
        <p:spPr>
          <a:xfrm>
            <a:off x="2630662"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1" name="正方形/長方形 10"/>
          <p:cNvSpPr/>
          <p:nvPr/>
        </p:nvSpPr>
        <p:spPr>
          <a:xfrm>
            <a:off x="1177003"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2" name="正方形/長方形 11"/>
          <p:cNvSpPr/>
          <p:nvPr/>
        </p:nvSpPr>
        <p:spPr>
          <a:xfrm>
            <a:off x="2628320"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4" name="正方形/長方形 13"/>
          <p:cNvSpPr/>
          <p:nvPr/>
        </p:nvSpPr>
        <p:spPr>
          <a:xfrm>
            <a:off x="4654069"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正方形/長方形 14"/>
          <p:cNvSpPr/>
          <p:nvPr/>
        </p:nvSpPr>
        <p:spPr>
          <a:xfrm>
            <a:off x="4736129"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正方形/長方形 15"/>
          <p:cNvSpPr/>
          <p:nvPr/>
        </p:nvSpPr>
        <p:spPr>
          <a:xfrm>
            <a:off x="4724406"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前ブロックのデータの要約</a:t>
            </a:r>
            <a:endParaRPr kumimoji="1" lang="ja-JP" altLang="en-US" dirty="0"/>
          </a:p>
        </p:txBody>
      </p:sp>
      <p:sp>
        <p:nvSpPr>
          <p:cNvPr id="17" name="正方形/長方形 16"/>
          <p:cNvSpPr/>
          <p:nvPr/>
        </p:nvSpPr>
        <p:spPr>
          <a:xfrm>
            <a:off x="4834603"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8" name="正方形/長方形 17"/>
          <p:cNvSpPr/>
          <p:nvPr/>
        </p:nvSpPr>
        <p:spPr>
          <a:xfrm>
            <a:off x="6285920"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19" name="正方形/長方形 18"/>
          <p:cNvSpPr/>
          <p:nvPr/>
        </p:nvSpPr>
        <p:spPr>
          <a:xfrm>
            <a:off x="4832261"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0" name="正方形/長方形 19"/>
          <p:cNvSpPr/>
          <p:nvPr/>
        </p:nvSpPr>
        <p:spPr>
          <a:xfrm>
            <a:off x="6283578"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1" name="正方形/長方形 20"/>
          <p:cNvSpPr/>
          <p:nvPr/>
        </p:nvSpPr>
        <p:spPr>
          <a:xfrm>
            <a:off x="8309327"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正方形/長方形 21"/>
          <p:cNvSpPr/>
          <p:nvPr/>
        </p:nvSpPr>
        <p:spPr>
          <a:xfrm>
            <a:off x="8391387"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3" name="正方形/長方形 22"/>
          <p:cNvSpPr/>
          <p:nvPr/>
        </p:nvSpPr>
        <p:spPr>
          <a:xfrm>
            <a:off x="8379664"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前ブロックのデータの要約</a:t>
            </a:r>
            <a:endParaRPr kumimoji="1" lang="ja-JP" altLang="en-US" dirty="0"/>
          </a:p>
        </p:txBody>
      </p:sp>
      <p:sp>
        <p:nvSpPr>
          <p:cNvPr id="24" name="正方形/長方形 23"/>
          <p:cNvSpPr/>
          <p:nvPr/>
        </p:nvSpPr>
        <p:spPr>
          <a:xfrm>
            <a:off x="8489861"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5" name="正方形/長方形 24"/>
          <p:cNvSpPr/>
          <p:nvPr/>
        </p:nvSpPr>
        <p:spPr>
          <a:xfrm>
            <a:off x="9941178"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6" name="正方形/長方形 25"/>
          <p:cNvSpPr/>
          <p:nvPr/>
        </p:nvSpPr>
        <p:spPr>
          <a:xfrm>
            <a:off x="8487519"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7" name="正方形/長方形 26"/>
          <p:cNvSpPr/>
          <p:nvPr/>
        </p:nvSpPr>
        <p:spPr>
          <a:xfrm>
            <a:off x="9938836"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smtClean="0"/>
              <a:t>取引データ</a:t>
            </a:r>
            <a:endParaRPr kumimoji="1" lang="ja-JP" altLang="en-US" dirty="0"/>
          </a:p>
        </p:txBody>
      </p:sp>
      <p:sp>
        <p:nvSpPr>
          <p:cNvPr id="2" name="右矢印 1"/>
          <p:cNvSpPr/>
          <p:nvPr/>
        </p:nvSpPr>
        <p:spPr>
          <a:xfrm>
            <a:off x="4079634" y="5201532"/>
            <a:ext cx="656495" cy="323560"/>
          </a:xfrm>
          <a:prstGeom prst="rightArrow">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0" name="右矢印 29"/>
          <p:cNvSpPr/>
          <p:nvPr/>
        </p:nvSpPr>
        <p:spPr>
          <a:xfrm>
            <a:off x="7820001" y="5081587"/>
            <a:ext cx="656495" cy="323560"/>
          </a:xfrm>
          <a:prstGeom prst="rightArrow">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ブロックチェーンのメリット</a:t>
            </a:r>
            <a:endParaRPr lang="en-US" altLang="ja-JP" sz="2800" dirty="0"/>
          </a:p>
        </p:txBody>
      </p:sp>
      <p:sp>
        <p:nvSpPr>
          <p:cNvPr id="4" name="コンテンツ プレースホルダー 1"/>
          <p:cNvSpPr txBox="1">
            <a:spLocks/>
          </p:cNvSpPr>
          <p:nvPr/>
        </p:nvSpPr>
        <p:spPr>
          <a:xfrm>
            <a:off x="609600" y="998806"/>
            <a:ext cx="10972800" cy="566928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a:t>
            </a:r>
            <a:r>
              <a:rPr lang="en-US" altLang="ja-JP" dirty="0" smtClean="0"/>
              <a:t>1.0</a:t>
            </a:r>
          </a:p>
          <a:p>
            <a:pPr marL="0" indent="0">
              <a:buNone/>
            </a:pPr>
            <a:r>
              <a:rPr lang="ja-JP" altLang="en-US" dirty="0" smtClean="0"/>
              <a:t>・障害に強く、コストも低い。</a:t>
            </a:r>
            <a:endParaRPr lang="en-US" altLang="ja-JP" dirty="0" smtClean="0"/>
          </a:p>
          <a:p>
            <a:pPr marL="0" indent="0">
              <a:buNone/>
            </a:pPr>
            <a:r>
              <a:rPr lang="ja-JP" altLang="en-US" dirty="0" smtClean="0"/>
              <a:t>・データの改ざんが難しい</a:t>
            </a:r>
            <a:endParaRPr lang="en-US" altLang="ja-JP" dirty="0" smtClean="0"/>
          </a:p>
          <a:p>
            <a:pPr marL="0" indent="0">
              <a:buNone/>
            </a:pPr>
            <a:r>
              <a:rPr lang="ja-JP" altLang="en-US" dirty="0" smtClean="0"/>
              <a:t>・仲介者を省いて低コストに</a:t>
            </a:r>
            <a:endParaRPr lang="en-US" altLang="ja-JP" dirty="0" smtClean="0"/>
          </a:p>
          <a:p>
            <a:pPr marL="0" indent="0">
              <a:buNone/>
            </a:pPr>
            <a:endParaRPr lang="en-US" altLang="ja-JP" dirty="0" smtClean="0"/>
          </a:p>
          <a:p>
            <a:pPr marL="0" indent="0">
              <a:buNone/>
            </a:pPr>
            <a:r>
              <a:rPr lang="ja-JP" altLang="en-US" dirty="0" smtClean="0"/>
              <a:t>●ブロックチェーン</a:t>
            </a:r>
            <a:r>
              <a:rPr lang="en-US" altLang="ja-JP" dirty="0" smtClean="0"/>
              <a:t>2.0</a:t>
            </a:r>
          </a:p>
          <a:p>
            <a:pPr marL="0" indent="0">
              <a:buNone/>
            </a:pPr>
            <a:r>
              <a:rPr lang="ja-JP" altLang="en-US" dirty="0" smtClean="0"/>
              <a:t>・複雑や契約を自動化できるスマートコントラクト</a:t>
            </a:r>
            <a:endParaRPr lang="en-US" altLang="ja-JP" dirty="0" smtClean="0"/>
          </a:p>
          <a:p>
            <a:pPr marL="0" indent="0">
              <a:buNone/>
            </a:pPr>
            <a:endParaRPr lang="ja-JP" altLang="en-US" dirty="0"/>
          </a:p>
        </p:txBody>
      </p:sp>
    </p:spTree>
    <p:extLst>
      <p:ext uri="{BB962C8B-B14F-4D97-AF65-F5344CB8AC3E}">
        <p14:creationId xmlns:p14="http://schemas.microsoft.com/office/powerpoint/2010/main" val="1229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ブロックチェーンの障害耐性</a:t>
            </a:r>
            <a:endParaRPr lang="en-US" altLang="ja-JP" sz="2800" dirty="0"/>
          </a:p>
        </p:txBody>
      </p:sp>
      <p:sp>
        <p:nvSpPr>
          <p:cNvPr id="30" name="コンテンツ プレースホルダー 1"/>
          <p:cNvSpPr txBox="1">
            <a:spLocks/>
          </p:cNvSpPr>
          <p:nvPr/>
        </p:nvSpPr>
        <p:spPr>
          <a:xfrm>
            <a:off x="454855" y="840259"/>
            <a:ext cx="10972800" cy="567309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●中央集権型</a:t>
            </a:r>
            <a:endParaRPr lang="en-US" altLang="ja-JP" dirty="0" smtClean="0"/>
          </a:p>
          <a:p>
            <a:pPr marL="0" indent="0">
              <a:buNone/>
            </a:pPr>
            <a:r>
              <a:rPr lang="ja-JP" altLang="en-US" dirty="0" smtClean="0"/>
              <a:t>・銀行、取引所などの管理者が一括して管理を行う。</a:t>
            </a:r>
            <a:endParaRPr lang="en-US" altLang="ja-JP" dirty="0" smtClean="0"/>
          </a:p>
          <a:p>
            <a:pPr marL="0" indent="0">
              <a:buNone/>
            </a:pPr>
            <a:r>
              <a:rPr lang="ja-JP" altLang="en-US" dirty="0" smtClean="0"/>
              <a:t>・中央サーバーの稼働率を</a:t>
            </a:r>
            <a:r>
              <a:rPr lang="en-US" altLang="ja-JP" dirty="0" smtClean="0"/>
              <a:t>100%</a:t>
            </a:r>
            <a:r>
              <a:rPr lang="ja-JP" altLang="en-US" dirty="0" smtClean="0"/>
              <a:t>に近づけるために、ハードの多重化</a:t>
            </a:r>
            <a:r>
              <a:rPr lang="en-US" altLang="ja-JP" dirty="0" smtClean="0"/>
              <a:t>(</a:t>
            </a:r>
            <a:r>
              <a:rPr lang="ja-JP" altLang="en-US" dirty="0" smtClean="0"/>
              <a:t>ロードバランシング</a:t>
            </a:r>
            <a:r>
              <a:rPr lang="en-US" altLang="ja-JP" dirty="0" smtClean="0"/>
              <a:t>)</a:t>
            </a:r>
            <a:r>
              <a:rPr lang="ja-JP" altLang="en-US" dirty="0" err="1" smtClean="0"/>
              <a:t>、</a:t>
            </a:r>
            <a:r>
              <a:rPr lang="ja-JP" altLang="en-US" dirty="0" smtClean="0"/>
              <a:t>ソフトによる多重化</a:t>
            </a:r>
            <a:r>
              <a:rPr lang="en-US" altLang="ja-JP" dirty="0" smtClean="0"/>
              <a:t>(</a:t>
            </a:r>
            <a:r>
              <a:rPr lang="ja-JP" altLang="en-US" dirty="0" smtClean="0"/>
              <a:t>クラスタリング・レプリケーション</a:t>
            </a:r>
            <a:r>
              <a:rPr lang="en-US" altLang="ja-JP" dirty="0" smtClean="0"/>
              <a:t>)</a:t>
            </a:r>
            <a:r>
              <a:rPr lang="ja-JP" altLang="en-US" dirty="0" smtClean="0"/>
              <a:t>が必要で、ハード面のコスト、ソフト面でのコストがかかる。</a:t>
            </a:r>
            <a:endParaRPr lang="en-US" altLang="ja-JP" dirty="0" smtClean="0"/>
          </a:p>
          <a:p>
            <a:pPr marL="0" indent="0">
              <a:buNone/>
            </a:pPr>
            <a:r>
              <a:rPr lang="ja-JP" altLang="en-US" dirty="0" smtClean="0"/>
              <a:t>・データが一か所で一元管理されているため、外部からの不正アクセスに対応する必要がある。</a:t>
            </a:r>
            <a:endParaRPr lang="en-US" altLang="ja-JP" dirty="0"/>
          </a:p>
          <a:p>
            <a:pPr marL="0" indent="0">
              <a:buNone/>
            </a:pPr>
            <a:r>
              <a:rPr lang="ja-JP" altLang="en-US" dirty="0" smtClean="0"/>
              <a:t>●分散型</a:t>
            </a:r>
            <a:endParaRPr lang="en-US" altLang="ja-JP" dirty="0" smtClean="0"/>
          </a:p>
          <a:p>
            <a:pPr marL="0" indent="0">
              <a:buNone/>
            </a:pPr>
            <a:r>
              <a:rPr lang="ja-JP" altLang="en-US" dirty="0" smtClean="0"/>
              <a:t>・特定の会社が管理するのではなく、参加者がデータを分割・共有管理する。</a:t>
            </a:r>
            <a:endParaRPr lang="en-US" altLang="ja-JP" dirty="0" smtClean="0"/>
          </a:p>
          <a:p>
            <a:pPr marL="0" indent="0">
              <a:buNone/>
            </a:pPr>
            <a:r>
              <a:rPr lang="ja-JP" altLang="en-US" dirty="0" smtClean="0"/>
              <a:t>・参加者の既存資産を利用できるため、ハード・ソフトの多重化は参加者のリソースを利用するため、コストを抑えられる。</a:t>
            </a:r>
            <a:endParaRPr lang="en-US" altLang="ja-JP" dirty="0" smtClean="0"/>
          </a:p>
          <a:p>
            <a:pPr marL="0" indent="0">
              <a:buNone/>
            </a:pPr>
            <a:r>
              <a:rPr lang="ja-JP" altLang="en-US" dirty="0" smtClean="0"/>
              <a:t>・データが複数個所で管理されており、承認制を採用する事で不正アクセスに対応するコストを抑えることができる。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97923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ブロックチェーンのセキュリティ（ハッシュ値</a:t>
            </a:r>
            <a:r>
              <a:rPr lang="en-US" altLang="ja-JP" sz="2800" dirty="0" smtClean="0"/>
              <a:t>(nonce:</a:t>
            </a:r>
            <a:r>
              <a:rPr lang="ja-JP" altLang="en-US" sz="2800" dirty="0" smtClean="0"/>
              <a:t>ナンス</a:t>
            </a:r>
            <a:r>
              <a:rPr lang="en-US" altLang="ja-JP" sz="2800" dirty="0" smtClean="0"/>
              <a:t>)</a:t>
            </a:r>
            <a:r>
              <a:rPr lang="ja-JP" altLang="en-US" sz="2800" dirty="0" smtClean="0"/>
              <a:t>とデジタル署名）</a:t>
            </a:r>
            <a:endParaRPr lang="en-US" altLang="ja-JP" sz="2800" dirty="0"/>
          </a:p>
        </p:txBody>
      </p:sp>
      <p:sp>
        <p:nvSpPr>
          <p:cNvPr id="30" name="コンテンツ プレースホルダー 1"/>
          <p:cNvSpPr txBox="1">
            <a:spLocks/>
          </p:cNvSpPr>
          <p:nvPr/>
        </p:nvSpPr>
        <p:spPr>
          <a:xfrm>
            <a:off x="454855" y="840259"/>
            <a:ext cx="10972800" cy="5673095"/>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・ブロックチェーンでは、ブロック</a:t>
            </a:r>
            <a:r>
              <a:rPr lang="ja-JP" altLang="en-US" dirty="0"/>
              <a:t>のデータの</a:t>
            </a:r>
            <a:r>
              <a:rPr lang="ja-JP" altLang="en-US" dirty="0" smtClean="0"/>
              <a:t>要約を次のブロックにも含めている。 この要約はハッシュ値で表される。ブロック中のデータ</a:t>
            </a:r>
            <a:r>
              <a:rPr lang="en-US" altLang="ja-JP" dirty="0" smtClean="0"/>
              <a:t>(</a:t>
            </a:r>
            <a:r>
              <a:rPr lang="ja-JP" altLang="en-US" dirty="0" smtClean="0"/>
              <a:t>取引履歴</a:t>
            </a:r>
            <a:r>
              <a:rPr lang="en-US" altLang="ja-JP" dirty="0" smtClean="0"/>
              <a:t>)</a:t>
            </a:r>
            <a:r>
              <a:rPr lang="ja-JP" altLang="en-US" dirty="0" smtClean="0"/>
              <a:t>に、ある計算式を適用することに得られるのがハッシュ値になります。 そのハッシュ値を次のブロックにも伝えていくので、常に前のブロックのハッシュ値が次のブロックのハッシュ値に影響されることになります。</a:t>
            </a:r>
            <a:endParaRPr lang="en-US" altLang="ja-JP" dirty="0" smtClean="0"/>
          </a:p>
          <a:p>
            <a:pPr marL="0" indent="0">
              <a:buNone/>
            </a:pPr>
            <a:r>
              <a:rPr lang="ja-JP" altLang="en-US" dirty="0" smtClean="0"/>
              <a:t>→前の取引のデータを改ざんするには、その取引が発生した該当ブロックだけでなく、そこからチェーンでつながれる先のブロックまで全てを改ざんしないとハッシュ値が一致しなくなる。</a:t>
            </a:r>
            <a:endParaRPr lang="en-US" altLang="ja-JP" dirty="0" smtClean="0"/>
          </a:p>
          <a:p>
            <a:pPr marL="0" indent="0">
              <a:buNone/>
            </a:pPr>
            <a:r>
              <a:rPr lang="ja-JP" altLang="en-US" dirty="0" smtClean="0"/>
              <a:t>→１つのブロックは複数のノード</a:t>
            </a:r>
            <a:r>
              <a:rPr lang="en-US" altLang="ja-JP" dirty="0" smtClean="0"/>
              <a:t>(PC)</a:t>
            </a:r>
            <a:r>
              <a:rPr lang="ja-JP" altLang="en-US" dirty="0" smtClean="0"/>
              <a:t>で管理されているため、データを改ざんするには一定数の割合以上のブロックを変更する必要がある。</a:t>
            </a:r>
            <a:endParaRPr lang="en-US" altLang="ja-JP" dirty="0" smtClean="0"/>
          </a:p>
          <a:p>
            <a:pPr marL="0" indent="0">
              <a:buNone/>
            </a:pPr>
            <a:r>
              <a:rPr lang="ja-JP" altLang="en-US" dirty="0" smtClean="0"/>
              <a:t>・ブロックチェーンでは、暗号化にデジタル署名を利用している。デジタル署名とは、秘密鍵</a:t>
            </a:r>
            <a:r>
              <a:rPr lang="en-US" altLang="ja-JP" dirty="0" smtClean="0"/>
              <a:t>/</a:t>
            </a:r>
            <a:r>
              <a:rPr lang="ja-JP" altLang="en-US" dirty="0" smtClean="0"/>
              <a:t>複合鍵を用いて暗号化する方式で、データの発信者は秘密鍵で暗号化し、受信者は公開鍵で複合化することによりデータの発信者を特定する方式である。</a:t>
            </a:r>
            <a:endParaRPr lang="en-US" altLang="ja-JP" dirty="0" smtClean="0"/>
          </a:p>
          <a:p>
            <a:pPr marL="0" indent="0">
              <a:buNone/>
            </a:pPr>
            <a:endParaRPr lang="en-US" altLang="ja-JP" dirty="0"/>
          </a:p>
          <a:p>
            <a:pPr marL="0" indent="0">
              <a:buNone/>
            </a:pPr>
            <a:r>
              <a:rPr lang="ja-JP" altLang="en-US" dirty="0" smtClean="0"/>
              <a:t>●ビットコインによるブロックチェーン</a:t>
            </a:r>
            <a:endParaRPr lang="en-US" altLang="ja-JP" dirty="0" smtClean="0"/>
          </a:p>
          <a:p>
            <a:pPr marL="0" indent="0">
              <a:buNone/>
            </a:pPr>
            <a:r>
              <a:rPr lang="ja-JP" altLang="en-US" dirty="0" smtClean="0"/>
              <a:t>・発信者は平文＋ハッシュ値を秘密鍵で暗号化して送信する。 受信者は受信データを公開キーで複合化し、受信したハッシュ値と受信した平文から計算したハッシュ値が一致していることを確認する。 これが一致していれば、発信者が特定でき、データが改ざんされていないことも特定できる。</a:t>
            </a:r>
            <a:endParaRPr lang="en-US" altLang="ja-JP" dirty="0" smtClean="0"/>
          </a:p>
          <a:p>
            <a:pPr marL="0" indent="0">
              <a:buNone/>
            </a:pPr>
            <a:r>
              <a:rPr lang="ja-JP" altLang="en-US" dirty="0" smtClean="0"/>
              <a:t>●ダイヤモンド取引によるブロックチェーン</a:t>
            </a:r>
            <a:endParaRPr lang="ja-JP" altLang="en-US" dirty="0"/>
          </a:p>
          <a:p>
            <a:pPr marL="0" indent="0">
              <a:buNone/>
            </a:pPr>
            <a:r>
              <a:rPr lang="ja-JP" altLang="en-US" dirty="0" smtClean="0"/>
              <a:t>・過去の取引履歴が重要なダイヤモンドの市場でも、証明書の代わりにブロックチェーンの取引履歴を利用しているサービスも提供されている。</a:t>
            </a:r>
            <a:endParaRPr lang="ja-JP" altLang="en-US" dirty="0"/>
          </a:p>
        </p:txBody>
      </p:sp>
    </p:spTree>
    <p:extLst>
      <p:ext uri="{BB962C8B-B14F-4D97-AF65-F5344CB8AC3E}">
        <p14:creationId xmlns:p14="http://schemas.microsoft.com/office/powerpoint/2010/main" val="341575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959</TotalTime>
  <Words>3652</Words>
  <Application>Microsoft Office PowerPoint</Application>
  <PresentationFormat>ワイド画面</PresentationFormat>
  <Paragraphs>428</Paragraphs>
  <Slides>51</Slides>
  <Notes>51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Meiryo UI</vt:lpstr>
      <vt:lpstr>ＭＳ ゴシック</vt:lpstr>
      <vt:lpstr>ＭＳ 明朝</vt:lpstr>
      <vt:lpstr>Palatino Linotype</vt:lpstr>
      <vt:lpstr>Wingdings 2</vt:lpstr>
      <vt:lpstr>ブレーンストーミングのプレゼンテーション</vt:lpstr>
      <vt:lpstr>ブロックチェーンの未来 金融・産業・社会はどう変わるのか？</vt:lpstr>
      <vt:lpstr>議題</vt:lpstr>
      <vt:lpstr>議題</vt:lpstr>
      <vt:lpstr>Ⅰ．ブロックチェーンは社会をどう変えるか</vt:lpstr>
      <vt:lpstr>１．ブロックチェーンの特徴とメリット</vt:lpstr>
      <vt:lpstr>ブロックチェーンとは？</vt:lpstr>
      <vt:lpstr>ブロックチェーンのメリット</vt:lpstr>
      <vt:lpstr>ブロックチェーンの障害耐性</vt:lpstr>
      <vt:lpstr>ブロックチェーンのセキュリティ（ハッシュ値(nonce:ナンス)とデジタル署名）</vt:lpstr>
      <vt:lpstr>ブロックチェーンの中間コスト</vt:lpstr>
      <vt:lpstr>スマートコントラクト</vt:lpstr>
      <vt:lpstr>ブロックチェーンの分類</vt:lpstr>
      <vt:lpstr>ブロックチェーンでの取引</vt:lpstr>
      <vt:lpstr>合意形成の仕組み － PoW(プルーフ・オブ・ワーク)、PoS(プルーフ・オブ・ストック)、PoI(プルーフ・オブ・インポータンス)、PBFT(プルーフ・)、 (プラクティカル・ビザンチン・フォルト・トルランス)</vt:lpstr>
      <vt:lpstr>２．ブロックチェーンの実用例</vt:lpstr>
      <vt:lpstr>仮想通貨</vt:lpstr>
      <vt:lpstr>３．ブロックチェーンを社会基盤とするために</vt:lpstr>
      <vt:lpstr>ブロックチェーンの課題</vt:lpstr>
      <vt:lpstr>ブロックチェーンは今後、社会をどう変えるか</vt:lpstr>
      <vt:lpstr>Ⅱ．金融はブロックチェーンで どう変わるのか</vt:lpstr>
      <vt:lpstr>４．仮想通貨のこれまでと未来</vt:lpstr>
      <vt:lpstr>仮想通貨のこれまでと未来</vt:lpstr>
      <vt:lpstr>５．ブロックチェーン技術/分散型台帳技術(DLT)をめぐる銀行界の取り組み</vt:lpstr>
      <vt:lpstr>一般社団法人全国銀行協会(全銀協)の取り組み</vt:lpstr>
      <vt:lpstr>６．銀行の勘定系システムのブロックチェーンの実証実験：成果と課題</vt:lpstr>
      <vt:lpstr>住信SBIネット銀行の実証実験</vt:lpstr>
      <vt:lpstr>７．中央銀行から見たブロックチェーン</vt:lpstr>
      <vt:lpstr>中央銀行の３つの視点</vt:lpstr>
      <vt:lpstr>ビットコインの拡大と「通貨」としての機能</vt:lpstr>
      <vt:lpstr>８．仮想通貨・ブロックチェーン技術に関する金融庁の取り組み</vt:lpstr>
      <vt:lpstr>金融庁の取り組み</vt:lpstr>
      <vt:lpstr>金融庁の取り組み</vt:lpstr>
      <vt:lpstr>９．FinTechの課題と対応の方向性について</vt:lpstr>
      <vt:lpstr>ブロックチェーン技術によって促進されるFinTechに対する経済産業省の取り組み</vt:lpstr>
      <vt:lpstr>目指すべきFinTech社会の姿</vt:lpstr>
      <vt:lpstr>未来投資戦略2017のFinTechビジョンで示した３つの政策指標(KGI)のKPI値</vt:lpstr>
      <vt:lpstr>Ⅲ．産業インフラとしてのブロックチェーンの可能性</vt:lpstr>
      <vt:lpstr>10．証券取引の実証実験と スマートコントラクト：成果と課題</vt:lpstr>
      <vt:lpstr>日本取引所グループ(JPX)の取り組み</vt:lpstr>
      <vt:lpstr>スマートコントラクト ≒ アプリケーション</vt:lpstr>
      <vt:lpstr>技術的な挑戦</vt:lpstr>
      <vt:lpstr>技術的な挑戦</vt:lpstr>
      <vt:lpstr>1１．エバーレッジャー社、 ダイヤモンド市場への調整</vt:lpstr>
      <vt:lpstr>エバーレッジャー社 ダイヤモンド市場への挑戦</vt:lpstr>
      <vt:lpstr>1２．IoTを活用した ブロックチェーンの発展可能性</vt:lpstr>
      <vt:lpstr> IoTを活用したブロックチェーンの発展可能性</vt:lpstr>
      <vt:lpstr> IoTを活用したブロックチェーンの発展可能性</vt:lpstr>
      <vt:lpstr> IoTを活用したブロックチェーンの発展可能性</vt:lpstr>
      <vt:lpstr>1３．経済学的にみたスマートコントラクト 不完備契約との関係について</vt:lpstr>
      <vt:lpstr> 経済学的にみたスマートコントラクト：不完備契約との関係について</vt:lpstr>
      <vt:lpstr>1４．スマートコントラクトの 法的側面について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企業のためのFinTech入門</dc:title>
  <dc:creator>丸山康司</dc:creator>
  <cp:lastModifiedBy>丸山康司</cp:lastModifiedBy>
  <cp:revision>77</cp:revision>
  <dcterms:created xsi:type="dcterms:W3CDTF">2017-11-04T09:58:52Z</dcterms:created>
  <dcterms:modified xsi:type="dcterms:W3CDTF">2017-12-01T00:16:00Z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