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83" r:id="rId4"/>
    <p:sldId id="274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2017年12月6日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2017年12月6日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2977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604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89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4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42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394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17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597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92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2017年12月6日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2017年12月6日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2017年12月6日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 smtClean="0"/>
              <a:t>社長のための「中小企業の決算書」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700" dirty="0" smtClean="0"/>
              <a:t>銀行員はココを見ている</a:t>
            </a:r>
            <a:r>
              <a:rPr lang="en-US" altLang="ja-JP" sz="2700" dirty="0" smtClean="0"/>
              <a:t/>
            </a:r>
            <a:br>
              <a:rPr lang="en-US" altLang="ja-JP" sz="2700" dirty="0" smtClean="0"/>
            </a:br>
            <a:r>
              <a:rPr lang="ja-JP" altLang="en-US" sz="2700" dirty="0" smtClean="0"/>
              <a:t>読み方・活かし方</a:t>
            </a:r>
            <a:endParaRPr lang="ja-JP" altLang="en-US" sz="27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発表者の名前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25083" y="1"/>
            <a:ext cx="11357317" cy="548640"/>
          </a:xfrm>
        </p:spPr>
        <p:txBody>
          <a:bodyPr rtlCol="0">
            <a:normAutofit/>
          </a:bodyPr>
          <a:lstStyle/>
          <a:p>
            <a:r>
              <a:rPr lang="en-US" altLang="ja-JP" sz="2800" dirty="0" smtClean="0"/>
              <a:t>1-4.</a:t>
            </a:r>
            <a:r>
              <a:rPr lang="ja-JP" altLang="en-US" sz="2800" dirty="0" smtClean="0"/>
              <a:t> 効率的に決算書を読むトレーニング</a:t>
            </a:r>
            <a:endParaRPr lang="en-US" altLang="ja-JP" sz="2800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225083" y="1026940"/>
            <a:ext cx="11704320" cy="554267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〇合計残高試算表がわかると決算書も読める。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PL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BS</a:t>
            </a:r>
            <a:r>
              <a:rPr lang="ja-JP" altLang="en-US" dirty="0" smtClean="0"/>
              <a:t>の数字が、何を集計した数字なのかを理解できないと、決算書の読み方の本などの入門書を読んでもピンとこない。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・簿記は、状況に応じた仕訳を行い、決算書を作るための知識が中心であり、決算書の数字をきっちり読み込んで経営に活かすという事をゴールにしていない。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⇒「合計残高試算表」が重要になる。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～試算表は、決算書を作成する前段階で作成するもので、期中の仕訳を全て転記されている。 また、この試算表が決算整理前の</a:t>
            </a:r>
            <a:r>
              <a:rPr lang="en-US" altLang="ja-JP" dirty="0" smtClean="0"/>
              <a:t>PL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BS</a:t>
            </a:r>
            <a:r>
              <a:rPr lang="ja-JP" altLang="en-US" dirty="0" smtClean="0"/>
              <a:t>になる。そのため、試算表の仕組みを理解することが、決算書を読むための近道になる。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15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25083" y="1"/>
            <a:ext cx="11357317" cy="548640"/>
          </a:xfrm>
        </p:spPr>
        <p:txBody>
          <a:bodyPr rtlCol="0">
            <a:normAutofit/>
          </a:bodyPr>
          <a:lstStyle/>
          <a:p>
            <a:r>
              <a:rPr lang="en-US" altLang="ja-JP" sz="2800" dirty="0" smtClean="0"/>
              <a:t>1-4.</a:t>
            </a:r>
            <a:r>
              <a:rPr lang="ja-JP" altLang="en-US" sz="2800" dirty="0" smtClean="0"/>
              <a:t> 効率的に決算書を読むトレーニング</a:t>
            </a:r>
            <a:endParaRPr lang="en-US" altLang="ja-JP" sz="2800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15765"/>
              </p:ext>
            </p:extLst>
          </p:nvPr>
        </p:nvGraphicFramePr>
        <p:xfrm>
          <a:off x="1358538" y="914400"/>
          <a:ext cx="5812970" cy="329374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62594"/>
                <a:gridCol w="1162594"/>
                <a:gridCol w="1162594"/>
                <a:gridCol w="1162594"/>
                <a:gridCol w="1162594"/>
              </a:tblGrid>
              <a:tr h="24689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effectLst/>
                        </a:rPr>
                        <a:t>借方残高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effectLst/>
                        </a:rPr>
                        <a:t>借方合計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effectLst/>
                        </a:rPr>
                        <a:t>勘定科目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effectLst/>
                        </a:rPr>
                        <a:t>貸方合計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u="none" strike="noStrike" dirty="0">
                          <a:effectLst/>
                        </a:rPr>
                        <a:t>借方残高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68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50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150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現金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100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60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売掛金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200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200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土地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買掛金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70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借入金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110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100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資本金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50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50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売上高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290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290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受取手数料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 dirty="0">
                          <a:effectLst/>
                        </a:rPr>
                        <a:t>10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110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110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仕入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　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80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80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給料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　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8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8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家賃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　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2468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u="none" strike="noStrike">
                          <a:effectLst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支払利息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>
                          <a:effectLst/>
                        </a:rPr>
                        <a:t>　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u="none" strike="noStrike" dirty="0">
                          <a:effectLst/>
                        </a:rPr>
                        <a:t>　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左中かっこ 4"/>
          <p:cNvSpPr/>
          <p:nvPr/>
        </p:nvSpPr>
        <p:spPr>
          <a:xfrm>
            <a:off x="927464" y="1175656"/>
            <a:ext cx="431074" cy="757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中かっこ 5"/>
          <p:cNvSpPr/>
          <p:nvPr/>
        </p:nvSpPr>
        <p:spPr>
          <a:xfrm>
            <a:off x="927464" y="3095898"/>
            <a:ext cx="431074" cy="11122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>
            <a:off x="7207973" y="1894114"/>
            <a:ext cx="254363" cy="5355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/>
          <p:cNvSpPr/>
          <p:nvPr/>
        </p:nvSpPr>
        <p:spPr>
          <a:xfrm>
            <a:off x="7224121" y="2561273"/>
            <a:ext cx="238215" cy="534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75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議題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434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0</a:t>
            </a:r>
            <a:r>
              <a:rPr lang="ja-JP" altLang="en-US" dirty="0" err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ja-JP" altLang="en-US" dirty="0" smtClean="0"/>
              <a:t>「数字に強い人」ではなく、「数字に失敗しない人」を目指せ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「入口」を間違わなければ決算書は読めるようになる。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 smtClean="0"/>
              <a:t>会社の「お金の動き」を効率的にチェックするポイント</a:t>
            </a:r>
            <a:endParaRPr lang="en-US" altLang="ja-JP" dirty="0" smtClean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銀行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は決算書をどう読んでいるか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&lt;PL</a:t>
            </a:r>
            <a:r>
              <a:rPr lang="ja-JP" altLang="en-US" dirty="0"/>
              <a:t>編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&gt;</a:t>
            </a:r>
            <a:endParaRPr lang="en-US" altLang="ja-JP" dirty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銀行は決算書をどう読んでいるか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&lt;BS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編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&gt;</a:t>
            </a:r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 smtClean="0"/>
              <a:t>資金繰りに強い社長が実践する「試算表の読み方」</a:t>
            </a:r>
            <a:endParaRPr lang="en-US" altLang="ja-JP" dirty="0" smtClean="0"/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利助にならない借入返済の基礎知識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ja-JP" altLang="en-US" dirty="0" smtClean="0"/>
              <a:t>お</a:t>
            </a:r>
            <a:r>
              <a:rPr lang="ja-JP" altLang="en-US" dirty="0"/>
              <a:t>金</a:t>
            </a:r>
            <a:r>
              <a:rPr lang="ja-JP" altLang="en-US" dirty="0" smtClean="0"/>
              <a:t>のことで悩まない社長になるための応用知識</a:t>
            </a:r>
            <a:endParaRPr lang="en-US" altLang="ja-JP" dirty="0" smtClean="0"/>
          </a:p>
          <a:p>
            <a:pPr marL="514350" indent="-514350" rtl="0">
              <a:buFont typeface="+mj-lt"/>
              <a:buAutoNum type="arabicPeriod"/>
            </a:pP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3642829"/>
          </a:xfrm>
        </p:spPr>
        <p:txBody>
          <a:bodyPr rtlCol="0">
            <a:normAutofit/>
          </a:bodyPr>
          <a:lstStyle/>
          <a:p>
            <a:pPr algn="ctr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0</a:t>
            </a:r>
            <a:r>
              <a:rPr lang="ja-JP" altLang="en-US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ja-JP" altLang="en-US" dirty="0"/>
              <a:t>「数字に強い人」ではなく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数字に失敗しない人」を目指せ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20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25083" y="1"/>
            <a:ext cx="11357317" cy="548640"/>
          </a:xfrm>
        </p:spPr>
        <p:txBody>
          <a:bodyPr rtlCol="0">
            <a:normAutofit/>
          </a:bodyPr>
          <a:lstStyle/>
          <a:p>
            <a:r>
              <a:rPr lang="en-US" altLang="ja-JP" sz="2800" dirty="0" smtClean="0"/>
              <a:t>0-1.</a:t>
            </a:r>
            <a:r>
              <a:rPr lang="ja-JP" altLang="en-US" sz="2800" dirty="0" smtClean="0"/>
              <a:t> 数字が苦手な社長の問題点</a:t>
            </a:r>
            <a:endParaRPr lang="en-US" altLang="ja-JP" sz="2800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225083" y="1026941"/>
            <a:ext cx="11704320" cy="229303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〇数字が</a:t>
            </a:r>
            <a:r>
              <a:rPr lang="ja-JP" altLang="en-US" dirty="0"/>
              <a:t>苦手</a:t>
            </a:r>
            <a:r>
              <a:rPr lang="ja-JP" altLang="en-US" dirty="0" smtClean="0"/>
              <a:t>な社長の問題点　⇒　「危機を察知できない」。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～業績や資金繰りが少しずつ悪化してきたとき、その兆候を見逃す。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〇数字で失敗しない社長 ⇒ 「危機を察知できる」。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～業績や資金繰りの悪化を数字に置き換えて考えることができる。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25083" y="1"/>
            <a:ext cx="11357317" cy="548640"/>
          </a:xfrm>
        </p:spPr>
        <p:txBody>
          <a:bodyPr rtlCol="0">
            <a:normAutofit/>
          </a:bodyPr>
          <a:lstStyle/>
          <a:p>
            <a:r>
              <a:rPr lang="en-US" altLang="ja-JP" sz="2800" dirty="0" smtClean="0"/>
              <a:t>0-2.</a:t>
            </a:r>
            <a:r>
              <a:rPr lang="ja-JP" altLang="en-US" sz="2800" dirty="0" smtClean="0"/>
              <a:t> 「資金繰りに悩む社長」に共通する特徴</a:t>
            </a:r>
            <a:endParaRPr lang="en-US" altLang="ja-JP" sz="2800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225083" y="1026941"/>
            <a:ext cx="11704320" cy="333404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「どの社長も貸借対照表</a:t>
            </a:r>
            <a:r>
              <a:rPr lang="en-US" altLang="ja-JP" dirty="0" smtClean="0"/>
              <a:t>(BS)</a:t>
            </a:r>
            <a:r>
              <a:rPr lang="ja-JP" altLang="en-US" dirty="0" smtClean="0"/>
              <a:t>をまともに読んでいない。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⇒利益が出ていても現金が減っている場合がある。 その原因は</a:t>
            </a:r>
            <a:r>
              <a:rPr lang="en-US" altLang="ja-JP" dirty="0" smtClean="0"/>
              <a:t>BS</a:t>
            </a:r>
            <a:r>
              <a:rPr lang="ja-JP" altLang="en-US" dirty="0" smtClean="0"/>
              <a:t>を眺めれば答えがある。難しい財務分析などは不要である。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⇒大切なのは、「数字に強い社長」になる必要はありません。最低限の知識とスキルを身に付けて、「数字で失敗しない社長」になりましょう。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⇒そのためには必要最低限の決算書</a:t>
            </a:r>
            <a:r>
              <a:rPr lang="en-US" altLang="ja-JP" dirty="0" smtClean="0"/>
              <a:t>(BS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PL)</a:t>
            </a:r>
            <a:r>
              <a:rPr lang="ja-JP" altLang="en-US" dirty="0" smtClean="0"/>
              <a:t>の読み方・活かし方の理解が必要です。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41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3642829"/>
          </a:xfrm>
        </p:spPr>
        <p:txBody>
          <a:bodyPr rtlCol="0">
            <a:normAutofit/>
          </a:bodyPr>
          <a:lstStyle/>
          <a:p>
            <a:pPr algn="ctr"/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dirty="0" err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ja-JP" altLang="en-US" dirty="0" smtClean="0"/>
              <a:t>「入口」を間違わなければ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決算書は読めるようになる。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259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25083" y="1"/>
            <a:ext cx="11357317" cy="548640"/>
          </a:xfrm>
        </p:spPr>
        <p:txBody>
          <a:bodyPr rtlCol="0">
            <a:normAutofit/>
          </a:bodyPr>
          <a:lstStyle/>
          <a:p>
            <a:r>
              <a:rPr lang="en-US" altLang="ja-JP" sz="2800" dirty="0" smtClean="0"/>
              <a:t>1-1.</a:t>
            </a:r>
            <a:r>
              <a:rPr lang="ja-JP" altLang="en-US" sz="2800" dirty="0" smtClean="0"/>
              <a:t> 社長は自社の決算書をどう読むべきか</a:t>
            </a:r>
            <a:endParaRPr lang="en-US" altLang="ja-JP" sz="2800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225083" y="1026940"/>
            <a:ext cx="11704320" cy="5542671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〇ポイントは「お金の動き」を読むこと。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⇒会社の事業活動は全て決算書に記録されるため、決算書は健康診断書のようなものである。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⇒損益計算書の利益ばかり見るのではなく、貸借対照表から「お金の動き」を読むようにしてください。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∵①資金繰りの問題⇒会社の資金繰りを表すのは</a:t>
            </a:r>
            <a:r>
              <a:rPr lang="en-US" altLang="ja-JP" dirty="0" smtClean="0"/>
              <a:t>PL</a:t>
            </a:r>
            <a:r>
              <a:rPr lang="ja-JP" altLang="en-US" dirty="0" smtClean="0"/>
              <a:t>ではなく</a:t>
            </a:r>
            <a:r>
              <a:rPr lang="en-US" altLang="ja-JP" dirty="0" smtClean="0"/>
              <a:t>BS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～お金が減る原因は</a:t>
            </a:r>
            <a:r>
              <a:rPr lang="en-US" altLang="ja-JP" dirty="0" smtClean="0"/>
              <a:t>BS</a:t>
            </a:r>
            <a:r>
              <a:rPr lang="ja-JP" altLang="en-US" dirty="0" smtClean="0"/>
              <a:t>を読めばすぐにわかります。それも、一定の手順に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沿って読むだけで、難しい分析を行う必要はありません。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②銀行交渉の問題⇒銀行員が重視しているのは「お金の動き」である。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～銀行は中小企業の決算書が真実を表しているとは考えていない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粉飾・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間違い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ただし、</a:t>
            </a:r>
            <a:r>
              <a:rPr lang="en-US" altLang="ja-JP" dirty="0" smtClean="0"/>
              <a:t>BS</a:t>
            </a:r>
            <a:r>
              <a:rPr lang="ja-JP" altLang="en-US" dirty="0" smtClean="0"/>
              <a:t>の現預金だけは真実を表している。 中小企業では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小口現金が間違っていることがあるかもしれないが、預金は銀行残高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証明書が必要のため、間違いようがないためです。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646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25083" y="1"/>
            <a:ext cx="11357317" cy="548640"/>
          </a:xfrm>
        </p:spPr>
        <p:txBody>
          <a:bodyPr rtlCol="0">
            <a:normAutofit/>
          </a:bodyPr>
          <a:lstStyle/>
          <a:p>
            <a:r>
              <a:rPr lang="en-US" altLang="ja-JP" sz="2800" dirty="0" smtClean="0"/>
              <a:t>1-2.</a:t>
            </a:r>
            <a:r>
              <a:rPr lang="ja-JP" altLang="en-US" sz="2800" dirty="0" smtClean="0"/>
              <a:t> 攻略のポイントは「入口」にある</a:t>
            </a:r>
            <a:endParaRPr lang="en-US" altLang="ja-JP" sz="2800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225083" y="1026940"/>
            <a:ext cx="11704320" cy="554267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〇入門書ばかり読むのは時間のムダ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・決算書は、基本的な原理を一度マスターすれば、後はひたすらその応用です。つまり基本的な原理、「入口」が一番大事なのです。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・基本をマスターするのに最も適しているのは日商簿記</a:t>
            </a:r>
            <a:r>
              <a:rPr lang="en-US" altLang="ja-JP" dirty="0" smtClean="0"/>
              <a:t>3</a:t>
            </a:r>
            <a:r>
              <a:rPr lang="ja-JP" altLang="en-US" dirty="0" smtClean="0"/>
              <a:t>級の教材</a:t>
            </a:r>
            <a:r>
              <a:rPr lang="en-US" altLang="ja-JP" dirty="0" smtClean="0"/>
              <a:t>(</a:t>
            </a:r>
            <a:r>
              <a:rPr lang="ja-JP" altLang="en-US" dirty="0" smtClean="0"/>
              <a:t>本・</a:t>
            </a:r>
            <a:r>
              <a:rPr lang="en-US" altLang="ja-JP" dirty="0" smtClean="0"/>
              <a:t>DVD)</a:t>
            </a:r>
            <a:r>
              <a:rPr lang="ja-JP" altLang="en-US" dirty="0" smtClean="0"/>
              <a:t>です。決算書を読むだけならば簿記</a:t>
            </a:r>
            <a:r>
              <a:rPr lang="en-US" altLang="ja-JP" dirty="0" smtClean="0"/>
              <a:t>3</a:t>
            </a:r>
            <a:r>
              <a:rPr lang="ja-JP" altLang="en-US" dirty="0" smtClean="0"/>
              <a:t>級で十分であり、教材でも自社と関係のある内容だけ理解できれば良い。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35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25083" y="1"/>
            <a:ext cx="11357317" cy="548640"/>
          </a:xfrm>
        </p:spPr>
        <p:txBody>
          <a:bodyPr rtlCol="0">
            <a:normAutofit/>
          </a:bodyPr>
          <a:lstStyle/>
          <a:p>
            <a:r>
              <a:rPr lang="en-US" altLang="ja-JP" sz="2800" dirty="0" smtClean="0"/>
              <a:t>1-3.</a:t>
            </a:r>
            <a:r>
              <a:rPr lang="ja-JP" altLang="en-US" sz="2800" dirty="0" smtClean="0"/>
              <a:t> 簿記に詳しい人が決算書を読めない理由</a:t>
            </a:r>
            <a:endParaRPr lang="en-US" altLang="ja-JP" sz="2800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225083" y="1026940"/>
            <a:ext cx="11704320" cy="554267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〇簿記の弱点をおさえよう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・簿記は決算書を「作るための知識」であり、簿記さえ勉強すれば決算書を読めるようになるわけではない。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〇決算書は読めるが、簿記のことはよく知らない銀行員も沢山いる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・銀行員は、決算書を読むのに、簿記で習う仕訳のことをいちいち考えません。取引からダイレクトに</a:t>
            </a:r>
            <a:r>
              <a:rPr lang="en-US" altLang="ja-JP" dirty="0" smtClean="0"/>
              <a:t>PL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BS</a:t>
            </a:r>
            <a:r>
              <a:rPr lang="ja-JP" altLang="en-US" dirty="0" smtClean="0"/>
              <a:t>の姿をイメージします。また、逆に、</a:t>
            </a:r>
            <a:r>
              <a:rPr lang="en-US" altLang="ja-JP" dirty="0" smtClean="0"/>
              <a:t>PL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BS</a:t>
            </a:r>
            <a:r>
              <a:rPr lang="ja-JP" altLang="en-US" dirty="0" smtClean="0"/>
              <a:t>の変化から、ダイレクトに現在の状況を推定します。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⇒簿記の知識と決算を読む知識にはギャップがある。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～よく簿記を勉強しなくても決算書を読めるという人はいるが、簿記をまったく勉強しなくても良いという訳ではない。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～効率的に決算書を読めるようになるには、簿記</a:t>
            </a:r>
            <a:r>
              <a:rPr lang="en-US" altLang="ja-JP" dirty="0" smtClean="0"/>
              <a:t>3</a:t>
            </a:r>
            <a:r>
              <a:rPr lang="ja-JP" altLang="en-US" dirty="0" smtClean="0"/>
              <a:t>級の知識をベースに、「</a:t>
            </a:r>
            <a:r>
              <a:rPr lang="en-US" altLang="ja-JP" dirty="0" smtClean="0"/>
              <a:t>PL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BS</a:t>
            </a:r>
            <a:r>
              <a:rPr lang="ja-JP" altLang="en-US" dirty="0" smtClean="0"/>
              <a:t>から</a:t>
            </a:r>
            <a:r>
              <a:rPr lang="ja-JP" altLang="en-US" dirty="0"/>
              <a:t>何</a:t>
            </a:r>
            <a:r>
              <a:rPr lang="ja-JP" altLang="en-US" dirty="0" smtClean="0"/>
              <a:t>が</a:t>
            </a:r>
            <a:r>
              <a:rPr lang="ja-JP" altLang="en-US" dirty="0"/>
              <a:t>起</a:t>
            </a:r>
            <a:r>
              <a:rPr lang="ja-JP" altLang="en-US" dirty="0" smtClean="0"/>
              <a:t>きたのかをダイクレに読み取る知識」を身に付ける必要がある。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245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2653</TotalTime>
  <Words>918</Words>
  <Application>Microsoft Office PowerPoint</Application>
  <PresentationFormat>ワイド画面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ＭＳ Ｐゴシック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社長のための「中小企業の決算書」 銀行員はココを見ている 読み方・活かし方</vt:lpstr>
      <vt:lpstr>議題</vt:lpstr>
      <vt:lpstr>0．「数字に強い人」ではなく、 「数字に失敗しない人」を目指せ </vt:lpstr>
      <vt:lpstr>0-1. 数字が苦手な社長の問題点</vt:lpstr>
      <vt:lpstr>0-2. 「資金繰りに悩む社長」に共通する特徴</vt:lpstr>
      <vt:lpstr>1．「入口」を間違わなければ 決算書は読めるようになる。 </vt:lpstr>
      <vt:lpstr>1-1. 社長は自社の決算書をどう読むべきか</vt:lpstr>
      <vt:lpstr>1-2. 攻略のポイントは「入口」にある</vt:lpstr>
      <vt:lpstr>1-3. 簿記に詳しい人が決算書を読めない理由</vt:lpstr>
      <vt:lpstr>1-4. 効率的に決算書を読むトレーニング</vt:lpstr>
      <vt:lpstr>1-4. 効率的に決算書を読むトレーニング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企業のためのFinTech入門</dc:title>
  <dc:creator>丸山康司</dc:creator>
  <cp:lastModifiedBy>丸山康司</cp:lastModifiedBy>
  <cp:revision>91</cp:revision>
  <dcterms:created xsi:type="dcterms:W3CDTF">2017-11-04T09:58:52Z</dcterms:created>
  <dcterms:modified xsi:type="dcterms:W3CDTF">2017-12-06T09:07:35Z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