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handoutMasterIdLst>
    <p:handoutMasterId r:id="rId35"/>
  </p:handoutMasterIdLst>
  <p:sldIdLst>
    <p:sldId id="272" r:id="rId2"/>
    <p:sldId id="273" r:id="rId3"/>
    <p:sldId id="283" r:id="rId4"/>
    <p:sldId id="274" r:id="rId5"/>
    <p:sldId id="275" r:id="rId6"/>
    <p:sldId id="276" r:id="rId7"/>
    <p:sldId id="277" r:id="rId8"/>
    <p:sldId id="278" r:id="rId9"/>
    <p:sldId id="279" r:id="rId10"/>
    <p:sldId id="280" r:id="rId11"/>
    <p:sldId id="281" r:id="rId12"/>
    <p:sldId id="282" r:id="rId13"/>
    <p:sldId id="284" r:id="rId14"/>
    <p:sldId id="285" r:id="rId15"/>
    <p:sldId id="286" r:id="rId16"/>
    <p:sldId id="287" r:id="rId17"/>
    <p:sldId id="288" r:id="rId18"/>
    <p:sldId id="289" r:id="rId19"/>
    <p:sldId id="290" r:id="rId20"/>
    <p:sldId id="292" r:id="rId21"/>
    <p:sldId id="291" r:id="rId22"/>
    <p:sldId id="293" r:id="rId23"/>
    <p:sldId id="294" r:id="rId24"/>
    <p:sldId id="295" r:id="rId25"/>
    <p:sldId id="296" r:id="rId26"/>
    <p:sldId id="297" r:id="rId27"/>
    <p:sldId id="299" r:id="rId28"/>
    <p:sldId id="301" r:id="rId29"/>
    <p:sldId id="302" r:id="rId30"/>
    <p:sldId id="303" r:id="rId31"/>
    <p:sldId id="304" r:id="rId32"/>
    <p:sldId id="305" r:id="rId3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5" autoAdjust="0"/>
    <p:restoredTop sz="94660"/>
  </p:normalViewPr>
  <p:slideViewPr>
    <p:cSldViewPr snapToGrid="0">
      <p:cViewPr varScale="1">
        <p:scale>
          <a:sx n="68" d="100"/>
          <a:sy n="68" d="100"/>
        </p:scale>
        <p:origin x="606"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2017年11月18日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2017年11月18日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951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5224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20445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08008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18356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8739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7893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203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348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0727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1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9393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03013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8403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66787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9337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17795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9454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7880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29854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5121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44890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08931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9845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12065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824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64827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269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4335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661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7009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12192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17" name="サブタイトル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smtClean="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E7D9F5B4-D2B9-4671-9B63-0110E6386A4E}" type="datetime4">
              <a:rPr lang="ja-JP" altLang="en-US" smtClean="0"/>
              <a:t>2017年11月18日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dirty="0"/>
              <a:t>フッターを追加</a:t>
            </a:r>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0189D195-22A8-4E03-A4C1-FF558F7B427F}" type="datetime4">
              <a:rPr lang="ja-JP" altLang="en-US" smtClean="0"/>
              <a:t>2017年11月18日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914402"/>
            <a:ext cx="2743200" cy="5211763"/>
          </a:xfrm>
        </p:spPr>
        <p:txBody>
          <a:bodyPr vert="eaVert"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609600" y="914402"/>
            <a:ext cx="80264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A59B777F-2BA6-42C0-83EF-2CC97DD0D6E7}" type="datetime4">
              <a:rPr lang="ja-JP" altLang="en-US" smtClean="0"/>
              <a:t>2017年11月18日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030C11D6-D226-45B1-8AA5-91C501F3B0E7}" type="datetime4">
              <a:rPr lang="ja-JP" altLang="en-US" smtClean="0"/>
              <a:t>2017年11月18日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p>
            <a:pPr rtl="0"/>
            <a:fld id="{E5400AA1-06A4-444F-94EA-80BA16484187}" type="datetime4">
              <a:rPr lang="ja-JP" altLang="en-US" smtClean="0"/>
              <a:t>2017年11月18日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コンテンツ プレースホルダー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7538B790-6ACD-441F-B06D-4917F8B429D2}" type="datetime4">
              <a:rPr lang="ja-JP" altLang="en-US" smtClean="0"/>
              <a:t>2017年11月18日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tIns="45720" rtlCol="0" anchor="b"/>
          <a:lstStyle>
            <a:lvl1pPr>
              <a:defRPr/>
            </a:lvl1pPr>
          </a:lstStyle>
          <a:p>
            <a:pPr rtl="0"/>
            <a:r>
              <a:rPr lang="ja-JP" altLang="en-US" smtClean="0"/>
              <a:t>マスター タイトルの書式設定</a:t>
            </a:r>
            <a:endParaRPr kumimoji="0" lang="en-US" dirty="0"/>
          </a:p>
        </p:txBody>
      </p:sp>
      <p:sp>
        <p:nvSpPr>
          <p:cNvPr id="3" name="テキスト プレースホルダー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5" name="コンテンツ プレースホルダー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4" name="テキスト プレースホルダー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6" name="コンテンツ プレースホルダー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7" name="日付プレースホルダー 6"/>
          <p:cNvSpPr>
            <a:spLocks noGrp="1"/>
          </p:cNvSpPr>
          <p:nvPr>
            <p:ph type="dt" sz="half" idx="10"/>
          </p:nvPr>
        </p:nvSpPr>
        <p:spPr/>
        <p:txBody>
          <a:bodyPr rtlCol="0"/>
          <a:lstStyle/>
          <a:p>
            <a:pPr rtl="0"/>
            <a:fld id="{BA296CEC-F0EC-4499-B406-555829E93D38}" type="datetime4">
              <a:rPr lang="ja-JP" altLang="en-US" smtClean="0"/>
              <a:t>2017年11月18日</a:t>
            </a:fld>
            <a:endParaRPr lang="en-US" dirty="0"/>
          </a:p>
        </p:txBody>
      </p:sp>
      <p:sp>
        <p:nvSpPr>
          <p:cNvPr id="8" name="フッター プレースホルダー 7"/>
          <p:cNvSpPr>
            <a:spLocks noGrp="1"/>
          </p:cNvSpPr>
          <p:nvPr>
            <p:ph type="ftr" sz="quarter" idx="11"/>
          </p:nvPr>
        </p:nvSpPr>
        <p:spPr/>
        <p:txBody>
          <a:bodyPr rtlCol="0"/>
          <a:lstStyle/>
          <a:p>
            <a:pPr rtl="0"/>
            <a:r>
              <a:rPr lang="ja" dirty="0"/>
              <a:t>フッターを追加</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7BC8EE4A-0564-4F19-AF56-1B86A81857A1}" type="datetime4">
              <a:rPr lang="ja-JP" altLang="en-US" smtClean="0"/>
              <a:t>2017年11月18日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AAD0A0B1-5389-4168-8C71-456999E01C6A}" type="datetime4">
              <a:rPr lang="ja-JP" altLang="en-US" smtClean="0"/>
              <a:t>2017年11月18日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3" name="テキスト プレースホルダー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DFAF4E1-8E5B-454D-966C-37225B9702A6}" type="datetime4">
              <a:rPr lang="ja-JP" altLang="en-US" smtClean="0"/>
              <a:t>2017年11月18日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2" name="タイトル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ja-JP" altLang="en-US" noProof="0" smtClean="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ja-JP" altLang="en-US" noProof="0" smtClean="0"/>
              <a:t>図を追加</a:t>
            </a:r>
            <a:endParaRPr kumimoji="0" lang="ja-JP" altLang="en-US" noProof="0" dirty="0"/>
          </a:p>
        </p:txBody>
      </p:sp>
      <p:sp>
        <p:nvSpPr>
          <p:cNvPr id="4" name="テキスト プレースホルダー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BA228A8-1DDA-4C9E-B7BB-B3D4A4576159}" type="datetime4">
              <a:rPr lang="ja-JP" altLang="en-US" smtClean="0"/>
              <a:t>2017年11月18日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a:xfrm>
            <a:off x="10769600" y="6356351"/>
            <a:ext cx="8128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11" name="フリーフォーム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9028" y="-7144"/>
            <a:ext cx="12240731"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grpSp>
        </p:grpSp>
      </p:grpSp>
      <p:sp>
        <p:nvSpPr>
          <p:cNvPr id="9" name="タイトル プレースホルダー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609600" y="1935480"/>
            <a:ext cx="10972800" cy="4343400"/>
          </a:xfrm>
          <a:prstGeom prst="rect">
            <a:avLst/>
          </a:prstGeom>
        </p:spPr>
        <p:txBody>
          <a:bodyPr vert="horz" rtlCol="0">
            <a:normAutofit/>
          </a:bodyPr>
          <a:lstStyle/>
          <a:p>
            <a:pPr lvl="0" rtl="0" eaLnBrk="1" latinLnBrk="0" hangingPunct="1"/>
            <a:r>
              <a:rPr lang="ja-JP" altLang="en-US" noProof="0" dirty="0" smtClean="0"/>
              <a:t>クリックしてマスター テキストのスタイルを編集</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196E8732-2B4B-4F0A-8362-53F7A7DF2931}" type="datetime4">
              <a:rPr lang="ja-JP" altLang="en-US" smtClean="0"/>
              <a:t>2017年11月18日</a:t>
            </a:fld>
            <a:endParaRPr lang="en-US" dirty="0"/>
          </a:p>
        </p:txBody>
      </p:sp>
      <p:sp>
        <p:nvSpPr>
          <p:cNvPr id="22" name="フッター プレースホルダー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r>
              <a:rPr lang="ja-JP" altLang="en-US" noProof="0" dirty="0" smtClean="0"/>
              <a:t>フッターを追加</a:t>
            </a:r>
            <a:endParaRPr lang="ja-JP" altLang="en-US" noProof="0" dirty="0"/>
          </a:p>
        </p:txBody>
      </p:sp>
      <p:sp>
        <p:nvSpPr>
          <p:cNvPr id="18" name="スライド番号プレースホルダー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80000"/>
        </a:lnSpc>
        <a:spcBef>
          <a:spcPct val="0"/>
        </a:spcBef>
        <a:buNone/>
        <a:defRPr kumimoji="1" sz="50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rtlCol="0"/>
          <a:lstStyle/>
          <a:p>
            <a:pPr rtl="0"/>
            <a:r>
              <a:rPr lang="ja-JP" altLang="en-US" dirty="0"/>
              <a:t>企業</a:t>
            </a:r>
            <a:r>
              <a:rPr lang="ja-JP" altLang="en-US" dirty="0" smtClean="0"/>
              <a:t>のための</a:t>
            </a:r>
            <a:r>
              <a:rPr lang="en-US" altLang="ja-JP" dirty="0" err="1" smtClean="0"/>
              <a:t>FinTech</a:t>
            </a:r>
            <a:r>
              <a:rPr lang="ja-JP" altLang="en-US" dirty="0" smtClean="0"/>
              <a:t>入門</a:t>
            </a:r>
            <a:endParaRPr lang="ja-JP" altLang="en-US"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p:txBody>
          <a:bodyPr rtlCol="0"/>
          <a:lstStyle/>
          <a:p>
            <a:pPr rtl="0"/>
            <a:r>
              <a:rPr lang="ja-JP" altLang="en-US" dirty="0">
                <a:latin typeface="ＭＳ 明朝" panose="02020609040205080304" pitchFamily="17" charset="-128"/>
                <a:ea typeface="ＭＳ 明朝" panose="02020609040205080304" pitchFamily="17" charset="-128"/>
              </a:rPr>
              <a:t>発表者の名前</a:t>
            </a:r>
          </a:p>
          <a:p>
            <a:pPr rtl="0"/>
            <a:endParaRPr lang="ja-JP"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日本発のフィンテック</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●「電子記録債権」</a:t>
            </a:r>
            <a:endParaRPr lang="en-US" altLang="ja-JP" dirty="0" smtClean="0"/>
          </a:p>
          <a:p>
            <a:pPr marL="0" indent="0">
              <a:buNone/>
            </a:pPr>
            <a:r>
              <a:rPr lang="ja-JP" altLang="en-US" dirty="0" smtClean="0"/>
              <a:t>・最大の特徴は、商取引の</a:t>
            </a:r>
            <a:r>
              <a:rPr lang="en-US" altLang="ja-JP" dirty="0" err="1" smtClean="0"/>
              <a:t>IoT</a:t>
            </a:r>
            <a:r>
              <a:rPr lang="ja-JP" altLang="en-US" dirty="0" smtClean="0"/>
              <a:t>を実現することである。つまり、商取引の状況を「見える化」することができる。</a:t>
            </a:r>
            <a:endParaRPr lang="en-US" altLang="ja-JP" dirty="0" smtClean="0"/>
          </a:p>
          <a:p>
            <a:pPr marL="0" indent="0">
              <a:buNone/>
            </a:pPr>
            <a:r>
              <a:rPr lang="ja-JP" altLang="en-US" dirty="0" smtClean="0"/>
              <a:t>・既存の金融機関の手形サービスを、より少ないコストで代替するだけでなく、特に中小企業の資金繰りを劇的に変える可能性を秘めている。</a:t>
            </a:r>
            <a:endParaRPr lang="en-US" altLang="ja-JP" dirty="0" smtClean="0"/>
          </a:p>
          <a:p>
            <a:pPr marL="0" indent="0">
              <a:buNone/>
            </a:pPr>
            <a:r>
              <a:rPr lang="ja-JP" altLang="en-US" dirty="0"/>
              <a:t>・</a:t>
            </a:r>
            <a:endParaRPr lang="en-US" altLang="ja-JP" dirty="0"/>
          </a:p>
        </p:txBody>
      </p:sp>
    </p:spTree>
    <p:extLst>
      <p:ext uri="{BB962C8B-B14F-4D97-AF65-F5344CB8AC3E}">
        <p14:creationId xmlns:p14="http://schemas.microsoft.com/office/powerpoint/2010/main" val="384058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フィンテックの可能性と限界</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・「誰のために役立つのか」という視点で考える</a:t>
            </a:r>
            <a:endParaRPr lang="en-US" altLang="ja-JP" dirty="0" smtClean="0"/>
          </a:p>
          <a:p>
            <a:pPr marL="0" indent="0">
              <a:buNone/>
            </a:pPr>
            <a:r>
              <a:rPr lang="ja-JP" altLang="en-US" dirty="0" smtClean="0"/>
              <a:t>エンドユーザー・金融機関のどちらに役立つのかという視点で考える。</a:t>
            </a:r>
            <a:endParaRPr lang="en-US" altLang="ja-JP" dirty="0" smtClean="0"/>
          </a:p>
          <a:p>
            <a:pPr marL="0" indent="0">
              <a:buNone/>
            </a:pPr>
            <a:r>
              <a:rPr lang="ja-JP" altLang="en-US" dirty="0" smtClean="0"/>
              <a:t>→社会を変えていくのは、「エンドユーザーに役立つフィンテック」</a:t>
            </a:r>
            <a:endParaRPr lang="en-US" altLang="ja-JP" dirty="0" smtClean="0"/>
          </a:p>
          <a:p>
            <a:pPr marL="0" indent="0">
              <a:buNone/>
            </a:pPr>
            <a:r>
              <a:rPr lang="ja-JP" altLang="en-US" dirty="0" smtClean="0"/>
              <a:t>・国により、社会により求められるフィンテックは異なる。</a:t>
            </a:r>
            <a:endParaRPr lang="en-US" altLang="ja-JP" dirty="0" smtClean="0"/>
          </a:p>
          <a:p>
            <a:pPr marL="0" indent="0">
              <a:buNone/>
            </a:pPr>
            <a:r>
              <a:rPr lang="ja-JP" altLang="en-US" dirty="0" smtClean="0"/>
              <a:t>→金融インフラが発達している日本ではスマホ決済のニーズは少ない、個人投資が少ない日本ではロボットアナライザーのニーズは少ない、クレジットスコアの文化が低い日本・出資者審査のないクラウドファンディングのニーズは少ない。</a:t>
            </a:r>
            <a:endParaRPr lang="en-US" altLang="ja-JP" dirty="0" smtClean="0"/>
          </a:p>
        </p:txBody>
      </p:sp>
    </p:spTree>
    <p:extLst>
      <p:ext uri="{BB962C8B-B14F-4D97-AF65-F5344CB8AC3E}">
        <p14:creationId xmlns:p14="http://schemas.microsoft.com/office/powerpoint/2010/main" val="48348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フィンテック成功のカギ</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・サービスの普及に加えて、課金モデルが重要になる。</a:t>
            </a:r>
            <a:endParaRPr lang="en-US" altLang="ja-JP" dirty="0" smtClean="0"/>
          </a:p>
          <a:p>
            <a:pPr marL="0" indent="0">
              <a:buNone/>
            </a:pPr>
            <a:r>
              <a:rPr lang="ja-JP" altLang="en-US" dirty="0" smtClean="0"/>
              <a:t>・現金系サービスと競合するサービスは特に課金モデルが難しい。</a:t>
            </a:r>
            <a:endParaRPr lang="en-US" altLang="ja-JP" dirty="0" smtClean="0"/>
          </a:p>
          <a:p>
            <a:pPr marL="0" indent="0">
              <a:buNone/>
            </a:pPr>
            <a:r>
              <a:rPr lang="ja-JP" altLang="en-US" dirty="0" smtClean="0"/>
              <a:t>∵現金を使うのにコストはかからない。逆に付加サービスが必要。</a:t>
            </a:r>
            <a:endParaRPr lang="en-US" altLang="ja-JP" dirty="0" smtClean="0"/>
          </a:p>
          <a:p>
            <a:pPr marL="0" indent="0">
              <a:buNone/>
            </a:pPr>
            <a:r>
              <a:rPr lang="ja-JP" altLang="en-US" dirty="0" smtClean="0"/>
              <a:t>  </a:t>
            </a:r>
            <a:r>
              <a:rPr lang="en-US" altLang="ja-JP" dirty="0" smtClean="0"/>
              <a:t>IT</a:t>
            </a:r>
            <a:r>
              <a:rPr lang="ja-JP" altLang="en-US" dirty="0" smtClean="0"/>
              <a:t>系ビジネスでのサービスの多くは無料。</a:t>
            </a:r>
            <a:endParaRPr lang="en-US" altLang="ja-JP" dirty="0" smtClean="0"/>
          </a:p>
          <a:p>
            <a:pPr marL="0" indent="0">
              <a:buNone/>
            </a:pPr>
            <a:r>
              <a:rPr lang="ja-JP" altLang="en-US" dirty="0" smtClean="0"/>
              <a:t>・狭義のフィンテックは、既存の金融機関のビジネスモデルや収益構造を破壊し、その超過利潤を利用者に還元することが大切な使命です。加えて、フィンテックベンチャーも事業を継続するためには一定の収益を確保する必要がる。広義のフィンテックの中で、大手金融機関の下請けとして、金融業の</a:t>
            </a:r>
            <a:r>
              <a:rPr lang="en-US" altLang="ja-JP" dirty="0" smtClean="0"/>
              <a:t>IT</a:t>
            </a:r>
            <a:r>
              <a:rPr lang="ja-JP" altLang="en-US" dirty="0" smtClean="0"/>
              <a:t>化・効率化をサポートするのであれば、収益を確保するのはそれほど難しくない。</a:t>
            </a:r>
            <a:endParaRPr lang="en-US" altLang="ja-JP" dirty="0" smtClean="0"/>
          </a:p>
          <a:p>
            <a:pPr marL="0" indent="0">
              <a:buNone/>
            </a:pPr>
            <a:endParaRPr lang="en-US" altLang="ja-JP" dirty="0"/>
          </a:p>
          <a:p>
            <a:pPr marL="0" indent="0">
              <a:buNone/>
            </a:pPr>
            <a:r>
              <a:rPr lang="ja-JP" altLang="en-US" dirty="0" smtClean="0"/>
              <a:t>・日本でも、既存の金融機関がフィンテックに強い興味を示し、自ら研究したり、フィンテックベンチャーに投資する動きもある。</a:t>
            </a:r>
            <a:endParaRPr lang="en-US" altLang="ja-JP" dirty="0" smtClean="0"/>
          </a:p>
          <a:p>
            <a:pPr marL="0" indent="0">
              <a:buNone/>
            </a:pPr>
            <a:r>
              <a:rPr lang="ja-JP" altLang="en-US" dirty="0" smtClean="0"/>
              <a:t>・現在の金融業、特に銀行は今、さまざまな課題に直面し、また既存の収益構造にも限界がはっきりしている。</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82869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r>
              <a:rPr lang="ja-JP" altLang="en-US" dirty="0" smtClean="0"/>
              <a:t>２</a:t>
            </a:r>
            <a:r>
              <a:rPr lang="ja-JP" altLang="en-US" dirty="0"/>
              <a:t>．</a:t>
            </a:r>
            <a:r>
              <a:rPr lang="ja-JP" altLang="en-US" dirty="0" smtClean="0">
                <a:latin typeface="ＭＳ 明朝" panose="02020609040205080304" pitchFamily="17" charset="-128"/>
                <a:ea typeface="ＭＳ 明朝" panose="02020609040205080304" pitchFamily="17" charset="-128"/>
              </a:rPr>
              <a:t>フィンテック</a:t>
            </a:r>
            <a:r>
              <a:rPr lang="ja-JP" altLang="en-US" dirty="0">
                <a:latin typeface="ＭＳ 明朝" panose="02020609040205080304" pitchFamily="17" charset="-128"/>
                <a:ea typeface="ＭＳ 明朝" panose="02020609040205080304" pitchFamily="17" charset="-128"/>
              </a:rPr>
              <a:t>の登場で既存の金融システムは崩壊する？</a:t>
            </a:r>
            <a:endParaRPr lang="en-US" altLang="ja-JP"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323340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金融とは</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・金融とは社会におけるお金の流れをいい、この流れをスムーズにする役割を担っているのが金融である。</a:t>
            </a:r>
            <a:endParaRPr lang="en-US" altLang="ja-JP" dirty="0" smtClean="0"/>
          </a:p>
          <a:p>
            <a:pPr marL="0" indent="0">
              <a:buNone/>
            </a:pPr>
            <a:r>
              <a:rPr lang="ja-JP" altLang="en-US" dirty="0" smtClean="0"/>
              <a:t>・銀行の重要な機能の１つが「信用創造」です。 銀行の信用創造とは、預金を貸出に回すことで、社会に流通するマネーを生み出す機能をいう。</a:t>
            </a:r>
            <a:endParaRPr lang="en-US" altLang="ja-JP" dirty="0" smtClean="0"/>
          </a:p>
          <a:p>
            <a:pPr marL="0" indent="0">
              <a:buNone/>
            </a:pPr>
            <a:r>
              <a:rPr lang="ja-JP" altLang="en-US" dirty="0" smtClean="0"/>
              <a:t>→近年、銀行の「信用創造」の機能が低下しているといわれている。</a:t>
            </a:r>
            <a:endParaRPr lang="en-US" altLang="ja-JP" dirty="0" smtClean="0"/>
          </a:p>
          <a:p>
            <a:pPr marL="0" indent="0">
              <a:buNone/>
            </a:pPr>
            <a:r>
              <a:rPr lang="ja-JP" altLang="en-US" dirty="0" smtClean="0"/>
              <a:t>・預貸率</a:t>
            </a:r>
            <a:r>
              <a:rPr lang="en-US" altLang="ja-JP" dirty="0" smtClean="0"/>
              <a:t>(</a:t>
            </a:r>
            <a:r>
              <a:rPr lang="ja-JP" altLang="en-US" dirty="0" smtClean="0"/>
              <a:t>貸出</a:t>
            </a:r>
            <a:r>
              <a:rPr lang="en-US" altLang="ja-JP" dirty="0" smtClean="0"/>
              <a:t>/</a:t>
            </a:r>
            <a:r>
              <a:rPr lang="ja-JP" altLang="en-US" dirty="0" smtClean="0"/>
              <a:t>預金</a:t>
            </a:r>
            <a:r>
              <a:rPr lang="en-US" altLang="ja-JP" dirty="0" smtClean="0"/>
              <a:t>)</a:t>
            </a:r>
            <a:r>
              <a:rPr lang="ja-JP" altLang="en-US" dirty="0" smtClean="0"/>
              <a:t>は</a:t>
            </a:r>
            <a:r>
              <a:rPr lang="en-US" altLang="ja-JP" dirty="0" smtClean="0"/>
              <a:t>2011</a:t>
            </a:r>
            <a:r>
              <a:rPr lang="ja-JP" altLang="en-US" dirty="0" smtClean="0"/>
              <a:t>年から継続して低下。特に地方銀行が低下。</a:t>
            </a:r>
            <a:endParaRPr lang="en-US" altLang="ja-JP" dirty="0" smtClean="0"/>
          </a:p>
          <a:p>
            <a:pPr marL="0" indent="0">
              <a:buNone/>
            </a:pPr>
            <a:r>
              <a:rPr lang="ja-JP" altLang="en-US" dirty="0" smtClean="0"/>
              <a:t>・マネタリーベースとは、「日本銀行が供給する通貨」のことで、具体的には、現金と民間金融</a:t>
            </a:r>
            <a:r>
              <a:rPr lang="ja-JP" altLang="en-US" dirty="0"/>
              <a:t>機関が中央銀行に預けた金の合計の</a:t>
            </a:r>
            <a:r>
              <a:rPr lang="ja-JP" altLang="en-US" dirty="0" smtClean="0"/>
              <a:t>ことを言い、</a:t>
            </a:r>
            <a:endParaRPr lang="en-US" altLang="ja-JP" dirty="0" smtClean="0"/>
          </a:p>
          <a:p>
            <a:pPr marL="0" indent="0">
              <a:buNone/>
            </a:pPr>
            <a:r>
              <a:rPr lang="ja-JP" altLang="en-US" dirty="0" smtClean="0"/>
              <a:t>マネーストックとは、非金融法人企業・個人・自治体が保有している現金と預金の合計のこという。 </a:t>
            </a:r>
            <a:endParaRPr lang="en-US" altLang="ja-JP" dirty="0" smtClean="0"/>
          </a:p>
          <a:p>
            <a:pPr marL="0" indent="0">
              <a:buNone/>
            </a:pPr>
            <a:r>
              <a:rPr lang="ja-JP" altLang="en-US" dirty="0"/>
              <a:t>・</a:t>
            </a:r>
            <a:r>
              <a:rPr lang="ja-JP" altLang="en-US" dirty="0" smtClean="0"/>
              <a:t>日本では金融緩和により政策金利を下げてきたが限界に達した。そのため、</a:t>
            </a:r>
            <a:r>
              <a:rPr lang="zh-TW" altLang="en-US" dirty="0" smtClean="0"/>
              <a:t>異次元</a:t>
            </a:r>
            <a:r>
              <a:rPr lang="zh-TW" altLang="en-US" dirty="0"/>
              <a:t>緩和</a:t>
            </a:r>
            <a:r>
              <a:rPr lang="zh-TW" altLang="en-US" dirty="0" smtClean="0"/>
              <a:t>策</a:t>
            </a:r>
            <a:r>
              <a:rPr lang="ja-JP" altLang="en-US" dirty="0" smtClean="0"/>
              <a:t>によりマネタリーベースを増やし、マネーストックを増やし、景気回復を図ろうとした。しかし、現状は日本のマネタリベースは</a:t>
            </a:r>
            <a:r>
              <a:rPr lang="en-US" altLang="ja-JP" dirty="0" smtClean="0"/>
              <a:t>2017</a:t>
            </a:r>
            <a:r>
              <a:rPr lang="ja-JP" altLang="en-US" dirty="0" smtClean="0"/>
              <a:t>年</a:t>
            </a:r>
            <a:r>
              <a:rPr lang="en-US" altLang="ja-JP" dirty="0" smtClean="0"/>
              <a:t>5</a:t>
            </a:r>
            <a:r>
              <a:rPr lang="ja-JP" altLang="en-US" dirty="0" smtClean="0"/>
              <a:t>月で</a:t>
            </a:r>
            <a:r>
              <a:rPr lang="en-US" altLang="ja-JP" dirty="0" smtClean="0"/>
              <a:t>456</a:t>
            </a:r>
            <a:r>
              <a:rPr lang="ja-JP" altLang="en-US" dirty="0" smtClean="0"/>
              <a:t>兆円</a:t>
            </a:r>
            <a:r>
              <a:rPr lang="en-US" altLang="ja-JP" dirty="0" smtClean="0"/>
              <a:t>(GDP</a:t>
            </a:r>
            <a:r>
              <a:rPr lang="ja-JP" altLang="en-US" dirty="0" smtClean="0"/>
              <a:t>の</a:t>
            </a:r>
            <a:r>
              <a:rPr lang="en-US" altLang="ja-JP" dirty="0" smtClean="0"/>
              <a:t>8</a:t>
            </a:r>
            <a:r>
              <a:rPr lang="ja-JP" altLang="en-US" dirty="0" smtClean="0"/>
              <a:t>割超</a:t>
            </a:r>
            <a:r>
              <a:rPr lang="en-US" altLang="ja-JP" dirty="0" smtClean="0"/>
              <a:t>)</a:t>
            </a:r>
            <a:r>
              <a:rPr lang="ja-JP" altLang="en-US" dirty="0" smtClean="0"/>
              <a:t>と猛烈に増えているが、マネーストックは数</a:t>
            </a:r>
            <a:r>
              <a:rPr lang="en-US" altLang="ja-JP" dirty="0" smtClean="0"/>
              <a:t>%</a:t>
            </a:r>
            <a:r>
              <a:rPr lang="ja-JP" altLang="en-US" dirty="0" smtClean="0"/>
              <a:t>しか増えていない。結果として、日銀は「物価上昇率</a:t>
            </a:r>
            <a:r>
              <a:rPr lang="en-US" altLang="ja-JP" dirty="0" smtClean="0"/>
              <a:t>2%</a:t>
            </a:r>
            <a:r>
              <a:rPr lang="ja-JP" altLang="en-US" dirty="0" smtClean="0"/>
              <a:t>」の目標を達成できていない。</a:t>
            </a:r>
            <a:endParaRPr lang="en-US" altLang="ja-JP" dirty="0" smtClean="0"/>
          </a:p>
        </p:txBody>
      </p:sp>
    </p:spTree>
    <p:extLst>
      <p:ext uri="{BB962C8B-B14F-4D97-AF65-F5344CB8AC3E}">
        <p14:creationId xmlns:p14="http://schemas.microsoft.com/office/powerpoint/2010/main" val="21067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マネーストックが増えない理由（なぜ市場にお金が回らないのか？）</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・少子高齢化等の影響で、企業も個人も以前のようにお金を使いたがらない。</a:t>
            </a:r>
            <a:endParaRPr lang="en-US" altLang="ja-JP" dirty="0" smtClean="0"/>
          </a:p>
          <a:p>
            <a:pPr marL="0" indent="0">
              <a:buNone/>
            </a:pPr>
            <a:r>
              <a:rPr lang="ja-JP" altLang="en-US" dirty="0" smtClean="0"/>
              <a:t>・企業は内部留保を増やす傾向にあり、上場企業では、実質無借金の割合</a:t>
            </a:r>
            <a:r>
              <a:rPr lang="en-US" altLang="ja-JP" dirty="0"/>
              <a:t>(58%)</a:t>
            </a:r>
            <a:r>
              <a:rPr lang="ja-JP" altLang="en-US" dirty="0" smtClean="0"/>
              <a:t>も増え、自己資本比率の集計</a:t>
            </a:r>
            <a:r>
              <a:rPr lang="en-US" altLang="ja-JP" dirty="0" smtClean="0"/>
              <a:t>(40.4%)</a:t>
            </a:r>
            <a:r>
              <a:rPr lang="ja-JP" altLang="en-US" dirty="0" smtClean="0"/>
              <a:t>も増えている。</a:t>
            </a:r>
            <a:endParaRPr lang="en-US" altLang="ja-JP" dirty="0" smtClean="0"/>
          </a:p>
          <a:p>
            <a:pPr marL="0" indent="0">
              <a:buNone/>
            </a:pPr>
            <a:endParaRPr lang="en-US" altLang="ja-JP" dirty="0"/>
          </a:p>
          <a:p>
            <a:pPr marL="0" indent="0">
              <a:buNone/>
            </a:pPr>
            <a:r>
              <a:rPr lang="ja-JP" altLang="en-US" dirty="0" smtClean="0"/>
              <a:t>・マネタリベースが増え、預貸率が低下しているならば銀行は集めた預金をどうしているのか？</a:t>
            </a:r>
            <a:endParaRPr lang="en-US" altLang="ja-JP" dirty="0" smtClean="0"/>
          </a:p>
          <a:p>
            <a:pPr marL="0" indent="0">
              <a:buNone/>
            </a:pPr>
            <a:r>
              <a:rPr lang="ja-JP" altLang="en-US" dirty="0" smtClean="0"/>
              <a:t>→金融</a:t>
            </a:r>
            <a:r>
              <a:rPr lang="ja-JP" altLang="en-US" dirty="0"/>
              <a:t>インフラ</a:t>
            </a:r>
            <a:r>
              <a:rPr lang="ja-JP" altLang="en-US" dirty="0" smtClean="0"/>
              <a:t>の維持にコストがかかる。</a:t>
            </a:r>
            <a:endParaRPr lang="en-US" altLang="ja-JP" dirty="0" smtClean="0"/>
          </a:p>
          <a:p>
            <a:pPr marL="0" indent="0">
              <a:buNone/>
            </a:pPr>
            <a:r>
              <a:rPr lang="ja-JP" altLang="en-US" dirty="0" smtClean="0"/>
              <a:t>→収益源の変化が激しく、収益部門が国際部門に移行している。</a:t>
            </a:r>
            <a:endParaRPr lang="en-US" altLang="ja-JP" dirty="0" smtClean="0"/>
          </a:p>
          <a:p>
            <a:pPr marL="0" indent="0">
              <a:buNone/>
            </a:pPr>
            <a:r>
              <a:rPr lang="ja-JP" altLang="en-US" dirty="0" smtClean="0"/>
              <a:t>→国債の購入に回している。</a:t>
            </a:r>
            <a:endParaRPr lang="en-US" altLang="ja-JP" dirty="0" smtClean="0"/>
          </a:p>
        </p:txBody>
      </p:sp>
    </p:spTree>
    <p:extLst>
      <p:ext uri="{BB962C8B-B14F-4D97-AF65-F5344CB8AC3E}">
        <p14:creationId xmlns:p14="http://schemas.microsoft.com/office/powerpoint/2010/main" val="427900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日本の金融業が直面する課題</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・銀行の預貸率の低下は、個人・企業レベルでの資金需要の低下に起因している。しかし、十分な資金調達をできていない部分もある。 それが、中小企業向け金融です。 リーマンショック後、貸出額は大きく減少したが、現在は大企業は回復しているが、中小企業はあまり回復をしていない。</a:t>
            </a:r>
            <a:endParaRPr lang="en-US" altLang="ja-JP" dirty="0" smtClean="0"/>
          </a:p>
          <a:p>
            <a:pPr marL="0" indent="0">
              <a:buNone/>
            </a:pPr>
            <a:r>
              <a:rPr lang="ja-JP" altLang="en-US" dirty="0" smtClean="0"/>
              <a:t>・中小企業に対する融資を行うのは地銀や信用金庫などの地域金融機関であり、メガバンクは大企業への貸出がメインである。</a:t>
            </a:r>
            <a:endParaRPr lang="en-US" altLang="ja-JP" dirty="0" smtClean="0"/>
          </a:p>
          <a:p>
            <a:pPr marL="0" indent="0">
              <a:buNone/>
            </a:pPr>
            <a:endParaRPr lang="en-US" altLang="ja-JP" dirty="0"/>
          </a:p>
          <a:p>
            <a:pPr marL="0" indent="0">
              <a:buNone/>
            </a:pPr>
            <a:r>
              <a:rPr lang="ja-JP" altLang="en-US" dirty="0"/>
              <a:t>・中小企業には資金調達の課題以外にも、労働生産性が低い</a:t>
            </a:r>
            <a:r>
              <a:rPr lang="en-US" altLang="ja-JP" dirty="0"/>
              <a:t>(</a:t>
            </a:r>
            <a:r>
              <a:rPr lang="ja-JP" altLang="en-US" dirty="0"/>
              <a:t>大企業の半分程度</a:t>
            </a:r>
            <a:r>
              <a:rPr lang="en-US" altLang="ja-JP" dirty="0"/>
              <a:t>)</a:t>
            </a:r>
            <a:r>
              <a:rPr lang="ja-JP" altLang="en-US" dirty="0" err="1"/>
              <a:t>、</a:t>
            </a:r>
            <a:r>
              <a:rPr lang="ja-JP" altLang="en-US" dirty="0"/>
              <a:t>研究開発費が少なく</a:t>
            </a:r>
            <a:r>
              <a:rPr lang="en-US" altLang="ja-JP" dirty="0"/>
              <a:t>(3%</a:t>
            </a:r>
            <a:r>
              <a:rPr lang="ja-JP" altLang="en-US" dirty="0"/>
              <a:t>程度</a:t>
            </a:r>
            <a:r>
              <a:rPr lang="en-US" altLang="ja-JP" dirty="0"/>
              <a:t>)</a:t>
            </a:r>
            <a:r>
              <a:rPr lang="ja-JP" altLang="en-US" dirty="0"/>
              <a:t>イノベーションが起こしにくい、政府の一般会計における中小企業向けの予算規模は全体の</a:t>
            </a:r>
            <a:r>
              <a:rPr lang="en-US" altLang="ja-JP" dirty="0"/>
              <a:t>0.2%</a:t>
            </a:r>
            <a:r>
              <a:rPr lang="ja-JP" altLang="en-US" dirty="0"/>
              <a:t>にすぎないなどの改題が多い。</a:t>
            </a:r>
            <a:endParaRPr lang="en-US" altLang="ja-JP" dirty="0"/>
          </a:p>
          <a:p>
            <a:pPr marL="0" indent="0">
              <a:buNone/>
            </a:pPr>
            <a:endParaRPr lang="en-US" altLang="ja-JP" dirty="0" smtClean="0"/>
          </a:p>
          <a:p>
            <a:pPr marL="0" indent="0">
              <a:buNone/>
            </a:pPr>
            <a:r>
              <a:rPr lang="ja-JP" altLang="en-US" dirty="0" smtClean="0"/>
              <a:t>・</a:t>
            </a:r>
            <a:r>
              <a:rPr lang="en-US" altLang="ja-JP" dirty="0" smtClean="0"/>
              <a:t>GDP</a:t>
            </a:r>
            <a:r>
              <a:rPr lang="ja-JP" altLang="en-US" dirty="0" smtClean="0"/>
              <a:t>のうち民間最終消費支出が占める割合は</a:t>
            </a:r>
            <a:r>
              <a:rPr lang="en-US" altLang="ja-JP" dirty="0" smtClean="0"/>
              <a:t>56.3%</a:t>
            </a:r>
            <a:r>
              <a:rPr lang="ja-JP" altLang="en-US" dirty="0" smtClean="0"/>
              <a:t>であり、</a:t>
            </a:r>
            <a:r>
              <a:rPr lang="en-US" altLang="ja-JP" dirty="0" smtClean="0"/>
              <a:t>GDP</a:t>
            </a:r>
            <a:r>
              <a:rPr lang="ja-JP" altLang="en-US" dirty="0" smtClean="0"/>
              <a:t>を伸ばすには消費を伸ばす必要がある。そのためには個人収入のアップが必須である。それにより企業収入や税収のアップにもつながる。</a:t>
            </a:r>
            <a:endParaRPr lang="en-US" altLang="ja-JP" dirty="0" smtClean="0"/>
          </a:p>
          <a:p>
            <a:pPr marL="0" indent="0">
              <a:buNone/>
            </a:pPr>
            <a:r>
              <a:rPr lang="ja-JP" altLang="en-US" dirty="0" smtClean="0"/>
              <a:t>・国民所得の</a:t>
            </a:r>
            <a:r>
              <a:rPr lang="en-US" altLang="ja-JP" dirty="0" smtClean="0"/>
              <a:t>69.3%</a:t>
            </a:r>
            <a:r>
              <a:rPr lang="ja-JP" altLang="en-US" dirty="0" smtClean="0"/>
              <a:t>は雇用者報酬である。雇用者の</a:t>
            </a:r>
            <a:r>
              <a:rPr lang="en-US" altLang="ja-JP" dirty="0" smtClean="0"/>
              <a:t>70%</a:t>
            </a:r>
            <a:r>
              <a:rPr lang="ja-JP" altLang="en-US" dirty="0" smtClean="0"/>
              <a:t>は中小企業で働いている</a:t>
            </a:r>
            <a:r>
              <a:rPr lang="en-US" altLang="ja-JP" dirty="0" smtClean="0"/>
              <a:t>(</a:t>
            </a:r>
            <a:r>
              <a:rPr lang="ja-JP" altLang="en-US" dirty="0" smtClean="0"/>
              <a:t>この割合は増えている。</a:t>
            </a:r>
            <a:r>
              <a:rPr lang="en-US" altLang="ja-JP" dirty="0" smtClean="0"/>
              <a:t>)</a:t>
            </a:r>
            <a:r>
              <a:rPr lang="ja-JP" altLang="en-US" dirty="0" err="1" smtClean="0"/>
              <a:t>。</a:t>
            </a:r>
            <a:r>
              <a:rPr lang="ja-JP" altLang="en-US" dirty="0" smtClean="0"/>
              <a:t> つまり、中小企業の業績アップ、雇用者報酬のアップ、民間最終消費支出のアップ、</a:t>
            </a:r>
            <a:r>
              <a:rPr lang="en-US" altLang="ja-JP" dirty="0" smtClean="0"/>
              <a:t>GPD</a:t>
            </a:r>
            <a:r>
              <a:rPr lang="ja-JP" altLang="en-US" dirty="0" smtClean="0"/>
              <a:t>のアップとつなげるのが効果的ある。</a:t>
            </a:r>
            <a:endParaRPr lang="en-US" altLang="ja-JP" dirty="0" smtClean="0"/>
          </a:p>
          <a:p>
            <a:pPr marL="0" indent="0">
              <a:buNone/>
            </a:pPr>
            <a:endParaRPr lang="en-US" altLang="ja-JP" dirty="0" smtClean="0"/>
          </a:p>
          <a:p>
            <a:pPr marL="0" indent="0">
              <a:buNone/>
            </a:pPr>
            <a:r>
              <a:rPr lang="ja-JP" altLang="en-US" dirty="0" smtClean="0"/>
              <a:t>→</a:t>
            </a:r>
            <a:r>
              <a:rPr lang="ja-JP" altLang="en-US" dirty="0"/>
              <a:t>日本</a:t>
            </a:r>
            <a:r>
              <a:rPr lang="ja-JP" altLang="en-US" dirty="0" smtClean="0"/>
              <a:t>の</a:t>
            </a:r>
            <a:r>
              <a:rPr lang="ja-JP" altLang="en-US" dirty="0"/>
              <a:t>金融業</a:t>
            </a:r>
            <a:r>
              <a:rPr lang="ja-JP" altLang="en-US" dirty="0" smtClean="0"/>
              <a:t>が今後、世の中の役に立つため重点的に取り組むべき課題は、中小企業向けの金融の改善であるといえる。</a:t>
            </a:r>
            <a:endParaRPr lang="en-US" altLang="ja-JP" dirty="0" smtClean="0"/>
          </a:p>
        </p:txBody>
      </p:sp>
    </p:spTree>
    <p:extLst>
      <p:ext uri="{BB962C8B-B14F-4D97-AF65-F5344CB8AC3E}">
        <p14:creationId xmlns:p14="http://schemas.microsoft.com/office/powerpoint/2010/main" val="283023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金融庁の大胆な方向転換</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・不良債権問題のため、銀行に対して資産査定のチェックに重点をおいていた。</a:t>
            </a:r>
            <a:endParaRPr lang="en-US" altLang="ja-JP" dirty="0" smtClean="0"/>
          </a:p>
          <a:p>
            <a:pPr marL="0" indent="0">
              <a:buNone/>
            </a:pPr>
            <a:r>
              <a:rPr lang="ja-JP" altLang="en-US" dirty="0"/>
              <a:t>　</a:t>
            </a:r>
            <a:r>
              <a:rPr lang="ja-JP" altLang="en-US" dirty="0" smtClean="0"/>
              <a:t>不良債権問題解消、高齢化による消費・労働市場の縮小、日銀の</a:t>
            </a:r>
            <a:endParaRPr lang="en-US" altLang="ja-JP" dirty="0" smtClean="0"/>
          </a:p>
          <a:p>
            <a:pPr marL="0" indent="0">
              <a:buNone/>
            </a:pPr>
            <a:r>
              <a:rPr lang="ja-JP" altLang="en-US" dirty="0"/>
              <a:t>　</a:t>
            </a:r>
            <a:r>
              <a:rPr lang="ja-JP" altLang="en-US" dirty="0" smtClean="0"/>
              <a:t>マイナス金利政策による利ざやの縮小</a:t>
            </a:r>
            <a:endParaRPr lang="en-US" altLang="ja-JP" dirty="0" smtClean="0"/>
          </a:p>
          <a:p>
            <a:pPr marL="0" indent="0">
              <a:buNone/>
            </a:pPr>
            <a:r>
              <a:rPr lang="ja-JP" altLang="en-US" dirty="0" smtClean="0"/>
              <a:t>・金融機関に創意工夫を即し、持続的収益を上げるためのモデルづくりの後押し。</a:t>
            </a:r>
            <a:endParaRPr lang="en-US" altLang="ja-JP" dirty="0" smtClean="0"/>
          </a:p>
          <a:p>
            <a:pPr marL="0" indent="0">
              <a:buNone/>
            </a:pPr>
            <a:r>
              <a:rPr lang="ja-JP" altLang="en-US" dirty="0" smtClean="0"/>
              <a:t>・日本型金融排除</a:t>
            </a:r>
            <a:r>
              <a:rPr lang="en-US" altLang="ja-JP" dirty="0" smtClean="0"/>
              <a:t>(</a:t>
            </a:r>
            <a:r>
              <a:rPr lang="ja-JP" altLang="en-US" dirty="0"/>
              <a:t>十分</a:t>
            </a:r>
            <a:r>
              <a:rPr lang="ja-JP" altLang="en-US" dirty="0" smtClean="0"/>
              <a:t>な担保・保障、高い信用力のある先以外への取り組みが不十分なため、企業価値向上を実現できない企業があり、金融機関自身もビジネスチャンスを逃している状況</a:t>
            </a:r>
            <a:r>
              <a:rPr lang="en-US" altLang="ja-JP" dirty="0" smtClean="0"/>
              <a:t>)</a:t>
            </a:r>
            <a:r>
              <a:rPr lang="ja-JP" altLang="en-US" dirty="0" smtClean="0"/>
              <a:t>の実態把握。</a:t>
            </a:r>
            <a:endParaRPr lang="en-US" altLang="ja-JP" dirty="0" smtClean="0"/>
          </a:p>
          <a:p>
            <a:pPr marL="0" indent="0">
              <a:buNone/>
            </a:pPr>
            <a:r>
              <a:rPr lang="ja-JP" altLang="en-US" dirty="0" smtClean="0"/>
              <a:t>・「事業性融資」の実施。</a:t>
            </a:r>
            <a:endParaRPr lang="en-US" altLang="ja-JP" dirty="0" smtClean="0"/>
          </a:p>
          <a:p>
            <a:pPr marL="0" indent="0">
              <a:buNone/>
            </a:pPr>
            <a:r>
              <a:rPr lang="ja-JP" altLang="en-US" dirty="0" smtClean="0"/>
              <a:t>・地方銀行にとっては特に中小企業の金融改善に取り込むことは、新たなビジネスチャンスの創出と水らの収益改善につながる。</a:t>
            </a:r>
            <a:endParaRPr lang="en-US" altLang="ja-JP" dirty="0" smtClean="0"/>
          </a:p>
        </p:txBody>
      </p:sp>
      <p:sp>
        <p:nvSpPr>
          <p:cNvPr id="2" name="下矢印 1"/>
          <p:cNvSpPr/>
          <p:nvPr/>
        </p:nvSpPr>
        <p:spPr>
          <a:xfrm>
            <a:off x="733167" y="1729945"/>
            <a:ext cx="238898" cy="84026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6382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下請法 － 下請代金支払遅延等防止法</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・製造業の中小企業は、大手企業の下請けが中心である。</a:t>
            </a:r>
            <a:endParaRPr lang="en-US" altLang="ja-JP" dirty="0" smtClean="0"/>
          </a:p>
          <a:p>
            <a:pPr marL="0" indent="0">
              <a:buNone/>
            </a:pPr>
            <a:r>
              <a:rPr lang="ja-JP" altLang="en-US" dirty="0" smtClean="0"/>
              <a:t>・下請法は、独占禁止法を補完するものと位置付けており、親事業者による下請事業者に対する優越的地位の乱用行為を</a:t>
            </a:r>
            <a:r>
              <a:rPr lang="ja-JP" altLang="en-US" dirty="0" err="1" smtClean="0"/>
              <a:t>取り締まるの</a:t>
            </a:r>
            <a:r>
              <a:rPr lang="ja-JP" altLang="en-US" dirty="0" smtClean="0"/>
              <a:t>目的。</a:t>
            </a:r>
            <a:endParaRPr lang="en-US" altLang="ja-JP" dirty="0" smtClean="0"/>
          </a:p>
          <a:p>
            <a:pPr marL="0" indent="0">
              <a:buNone/>
            </a:pPr>
            <a:endParaRPr lang="en-US" altLang="ja-JP" dirty="0"/>
          </a:p>
          <a:p>
            <a:pPr marL="0" indent="0">
              <a:buNone/>
            </a:pPr>
            <a:r>
              <a:rPr lang="ja-JP" altLang="en-US" dirty="0" smtClean="0"/>
              <a:t>・下請法では親会社に４つの義務と１１の禁止行為が規定されている。</a:t>
            </a:r>
            <a:endParaRPr lang="en-US" altLang="ja-JP" dirty="0" smtClean="0"/>
          </a:p>
          <a:p>
            <a:pPr marL="0" indent="0">
              <a:buNone/>
            </a:pPr>
            <a:r>
              <a:rPr lang="ja-JP" altLang="en-US" dirty="0" smtClean="0"/>
              <a:t>・中小企業庁は、継続的に親事業者だけでなく下請事業者へのヒアリングやフォローアップ調査を厳密に行っていく方針。</a:t>
            </a:r>
            <a:endParaRPr lang="en-US" altLang="ja-JP" smtClean="0"/>
          </a:p>
          <a:p>
            <a:pPr marL="0" indent="0">
              <a:buNone/>
            </a:pPr>
            <a:endParaRPr lang="en-US" altLang="ja-JP" dirty="0" smtClean="0"/>
          </a:p>
        </p:txBody>
      </p:sp>
    </p:spTree>
    <p:extLst>
      <p:ext uri="{BB962C8B-B14F-4D97-AF65-F5344CB8AC3E}">
        <p14:creationId xmlns:p14="http://schemas.microsoft.com/office/powerpoint/2010/main" val="217540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日本の金融業の可能性とフィンテック</a:t>
            </a:r>
            <a:endParaRPr lang="en-US" altLang="ja-JP" sz="2800" dirty="0"/>
          </a:p>
        </p:txBody>
      </p:sp>
      <p:sp>
        <p:nvSpPr>
          <p:cNvPr id="4" name="コンテンツ プレースホルダー 1"/>
          <p:cNvSpPr txBox="1">
            <a:spLocks/>
          </p:cNvSpPr>
          <p:nvPr/>
        </p:nvSpPr>
        <p:spPr>
          <a:xfrm>
            <a:off x="609600" y="829992"/>
            <a:ext cx="10972800" cy="6028007"/>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smtClean="0"/>
              <a:t>×</a:t>
            </a:r>
            <a:r>
              <a:rPr lang="ja-JP" altLang="en-US" dirty="0" smtClean="0"/>
              <a:t>リスクを冒したがらない。オーバーバンキング。</a:t>
            </a:r>
            <a:endParaRPr lang="en-US" altLang="ja-JP" dirty="0" smtClean="0"/>
          </a:p>
          <a:p>
            <a:pPr marL="0" indent="0">
              <a:buNone/>
            </a:pPr>
            <a:r>
              <a:rPr lang="ja-JP" altLang="en-US" dirty="0"/>
              <a:t>〇</a:t>
            </a:r>
            <a:r>
              <a:rPr lang="ja-JP" altLang="en-US" dirty="0" smtClean="0"/>
              <a:t>リーマンショックの影響が少なく、財務体質がしっかりしている。また、就職先としての人気も高く、能力が高い人が多い。</a:t>
            </a:r>
            <a:endParaRPr lang="en-US" altLang="ja-JP" dirty="0" smtClean="0"/>
          </a:p>
          <a:p>
            <a:pPr marL="0" indent="0">
              <a:buNone/>
            </a:pPr>
            <a:r>
              <a:rPr lang="en-US" altLang="ja-JP" dirty="0" smtClean="0"/>
              <a:t>×1990</a:t>
            </a:r>
            <a:r>
              <a:rPr lang="ja-JP" altLang="en-US" dirty="0" smtClean="0"/>
              <a:t>年代前半までは安定した収益を上げてきたが、</a:t>
            </a:r>
            <a:r>
              <a:rPr lang="en-US" altLang="ja-JP" dirty="0" smtClean="0"/>
              <a:t>1990</a:t>
            </a:r>
            <a:r>
              <a:rPr lang="ja-JP" altLang="en-US" dirty="0" smtClean="0"/>
              <a:t>年代後半には金融ビックバンにより銀行の数も集約されている。また</a:t>
            </a:r>
            <a:r>
              <a:rPr lang="en-US" altLang="ja-JP" dirty="0" smtClean="0"/>
              <a:t>IT</a:t>
            </a:r>
            <a:r>
              <a:rPr lang="ja-JP" altLang="en-US" dirty="0" smtClean="0"/>
              <a:t>系などの他業種からの新しい金融サービスがある。フィンテックもその一つである。</a:t>
            </a:r>
            <a:endParaRPr lang="en-US" altLang="ja-JP" dirty="0" smtClean="0"/>
          </a:p>
          <a:p>
            <a:pPr marL="0" indent="0">
              <a:buNone/>
            </a:pPr>
            <a:r>
              <a:rPr lang="ja-JP" altLang="en-US" dirty="0" smtClean="0"/>
              <a:t>→既存の金融機関は、社会的なインフラとして新しいサービスを構築する必要がある。</a:t>
            </a:r>
            <a:endParaRPr lang="en-US" altLang="ja-JP" dirty="0" smtClean="0"/>
          </a:p>
          <a:p>
            <a:pPr marL="0" indent="0">
              <a:buNone/>
            </a:pPr>
            <a:r>
              <a:rPr lang="ja-JP" altLang="en-US" dirty="0" smtClean="0"/>
              <a:t>～そのためには重要なポイントが２つある。</a:t>
            </a:r>
            <a:endParaRPr lang="en-US" altLang="ja-JP" dirty="0" smtClean="0"/>
          </a:p>
          <a:p>
            <a:pPr marL="0" indent="0">
              <a:buNone/>
            </a:pPr>
            <a:r>
              <a:rPr lang="ja-JP" altLang="en-US" dirty="0" smtClean="0"/>
              <a:t>・コストの抜本的見直し：既存収益確保が難しい。</a:t>
            </a:r>
            <a:endParaRPr lang="en-US" altLang="ja-JP" dirty="0" smtClean="0"/>
          </a:p>
          <a:p>
            <a:pPr marL="0" indent="0">
              <a:buNone/>
            </a:pPr>
            <a:r>
              <a:rPr lang="ja-JP" altLang="en-US" dirty="0" smtClean="0"/>
              <a:t>・コンサルティングなどの新しい付加価値の提供。</a:t>
            </a:r>
            <a:endParaRPr lang="en-US" altLang="ja-JP" dirty="0" smtClean="0"/>
          </a:p>
          <a:p>
            <a:pPr marL="0" indent="0">
              <a:buNone/>
            </a:pPr>
            <a:r>
              <a:rPr lang="ja-JP" altLang="en-US" dirty="0" smtClean="0"/>
              <a:t>→顧客本位の良質なサービスをリーズナブルなコストで提供し、企業の生産性向上や個人の資産形成を助け、その結果として金融機関自身も安定した顧客基盤と収益を確保する必要がある</a:t>
            </a:r>
            <a:r>
              <a:rPr lang="en-US" altLang="ja-JP" dirty="0" smtClean="0"/>
              <a:t>(</a:t>
            </a:r>
            <a:r>
              <a:rPr lang="ja-JP" altLang="en-US" dirty="0" smtClean="0"/>
              <a:t>顧客との共通価値の創造</a:t>
            </a:r>
            <a:r>
              <a:rPr lang="en-US" altLang="ja-JP" dirty="0" smtClean="0"/>
              <a:t>)</a:t>
            </a:r>
          </a:p>
          <a:p>
            <a:pPr marL="0" indent="0">
              <a:buNone/>
            </a:pPr>
            <a:r>
              <a:rPr lang="ja-JP" altLang="en-US" dirty="0" smtClean="0"/>
              <a:t>当然、フィンテックが果たせる役割は大きい。</a:t>
            </a:r>
            <a:endParaRPr lang="en-US" altLang="ja-JP" dirty="0" smtClean="0"/>
          </a:p>
        </p:txBody>
      </p:sp>
    </p:spTree>
    <p:extLst>
      <p:ext uri="{BB962C8B-B14F-4D97-AF65-F5344CB8AC3E}">
        <p14:creationId xmlns:p14="http://schemas.microsoft.com/office/powerpoint/2010/main" val="20407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議題</a:t>
            </a:r>
            <a:endParaRPr lang="ja-JP" altLang="en-US" dirty="0">
              <a:latin typeface="Meiryo UI" panose="020B0604030504040204" pitchFamily="50" charset="-128"/>
              <a:ea typeface="Meiryo UI" panose="020B0604030504040204" pitchFamily="50" charset="-128"/>
            </a:endParaRPr>
          </a:p>
        </p:txBody>
      </p:sp>
      <p:sp>
        <p:nvSpPr>
          <p:cNvPr id="2" name="コンテンツ プレースホルダー 1"/>
          <p:cNvSpPr>
            <a:spLocks noGrp="1"/>
          </p:cNvSpPr>
          <p:nvPr>
            <p:ph idx="1"/>
          </p:nvPr>
        </p:nvSpPr>
        <p:spPr/>
        <p:txBody>
          <a:bodyPr rtlCol="0"/>
          <a:lstStyle/>
          <a:p>
            <a:pPr marL="514350" indent="-514350" rtl="0">
              <a:buFont typeface="+mj-lt"/>
              <a:buAutoNum type="arabicPeriod"/>
            </a:pPr>
            <a:r>
              <a:rPr lang="en-US" altLang="ja-JP" dirty="0" smtClean="0">
                <a:latin typeface="ＭＳ 明朝" panose="02020609040205080304" pitchFamily="17" charset="-128"/>
                <a:ea typeface="ＭＳ 明朝" panose="02020609040205080304" pitchFamily="17" charset="-128"/>
              </a:rPr>
              <a:t>AI</a:t>
            </a:r>
            <a:r>
              <a:rPr lang="ja-JP" altLang="en-US" dirty="0" err="1" smtClean="0">
                <a:latin typeface="ＭＳ 明朝" panose="02020609040205080304" pitchFamily="17" charset="-128"/>
                <a:ea typeface="ＭＳ 明朝" panose="02020609040205080304" pitchFamily="17" charset="-128"/>
              </a:rPr>
              <a:t>、</a:t>
            </a:r>
            <a:r>
              <a:rPr lang="ja-JP" altLang="en-US" dirty="0" smtClean="0">
                <a:latin typeface="ＭＳ 明朝" panose="02020609040205080304" pitchFamily="17" charset="-128"/>
                <a:ea typeface="ＭＳ 明朝" panose="02020609040205080304" pitchFamily="17" charset="-128"/>
              </a:rPr>
              <a:t>仮想通過、ブロックチェーン、そもそも</a:t>
            </a:r>
            <a:r>
              <a:rPr lang="en-US" altLang="ja-JP" dirty="0" err="1" smtClean="0">
                <a:latin typeface="ＭＳ 明朝" panose="02020609040205080304" pitchFamily="17" charset="-128"/>
                <a:ea typeface="ＭＳ 明朝" panose="02020609040205080304" pitchFamily="17" charset="-128"/>
              </a:rPr>
              <a:t>FinTech</a:t>
            </a:r>
            <a:r>
              <a:rPr lang="ja-JP" altLang="en-US" dirty="0" smtClean="0">
                <a:latin typeface="ＭＳ 明朝" panose="02020609040205080304" pitchFamily="17" charset="-128"/>
                <a:ea typeface="ＭＳ 明朝" panose="02020609040205080304" pitchFamily="17" charset="-128"/>
              </a:rPr>
              <a:t>とは？</a:t>
            </a:r>
            <a:endParaRPr lang="en-US" altLang="ja-JP" dirty="0"/>
          </a:p>
          <a:p>
            <a:pPr marL="514350" indent="-514350" rtl="0">
              <a:buFont typeface="+mj-lt"/>
              <a:buAutoNum type="arabicPeriod"/>
            </a:pPr>
            <a:r>
              <a:rPr lang="ja-JP" altLang="en-US" dirty="0">
                <a:latin typeface="ＭＳ 明朝" panose="02020609040205080304" pitchFamily="17" charset="-128"/>
                <a:ea typeface="ＭＳ 明朝" panose="02020609040205080304" pitchFamily="17" charset="-128"/>
              </a:rPr>
              <a:t>フィンテック</a:t>
            </a:r>
            <a:r>
              <a:rPr lang="ja-JP" altLang="en-US" dirty="0" smtClean="0">
                <a:latin typeface="ＭＳ 明朝" panose="02020609040205080304" pitchFamily="17" charset="-128"/>
                <a:ea typeface="ＭＳ 明朝" panose="02020609040205080304" pitchFamily="17" charset="-128"/>
              </a:rPr>
              <a:t>の登場で既存の金融システムは崩壊する？</a:t>
            </a:r>
            <a:endParaRPr lang="en-US" altLang="ja-JP" dirty="0" smtClean="0">
              <a:latin typeface="ＭＳ 明朝" panose="02020609040205080304" pitchFamily="17" charset="-128"/>
              <a:ea typeface="ＭＳ 明朝" panose="02020609040205080304" pitchFamily="17" charset="-128"/>
            </a:endParaRPr>
          </a:p>
          <a:p>
            <a:pPr marL="514350" indent="-514350" rtl="0">
              <a:buFont typeface="+mj-lt"/>
              <a:buAutoNum type="arabicPeriod"/>
            </a:pPr>
            <a:r>
              <a:rPr lang="ja-JP" altLang="en-US" dirty="0" smtClean="0"/>
              <a:t>企業間決済に革命を起こす 急速に普及する電子記録債権とは？</a:t>
            </a:r>
            <a:endParaRPr lang="en-US" altLang="ja-JP" dirty="0" smtClean="0"/>
          </a:p>
          <a:p>
            <a:pPr marL="514350" indent="-514350" rtl="0">
              <a:buFont typeface="+mj-lt"/>
              <a:buAutoNum type="arabicPeriod"/>
            </a:pPr>
            <a:r>
              <a:rPr lang="ja-JP" altLang="en-US" dirty="0">
                <a:latin typeface="ＭＳ 明朝" panose="02020609040205080304" pitchFamily="17" charset="-128"/>
                <a:ea typeface="ＭＳ 明朝" panose="02020609040205080304" pitchFamily="17" charset="-128"/>
              </a:rPr>
              <a:t>企業</a:t>
            </a:r>
            <a:r>
              <a:rPr lang="ja-JP" altLang="en-US" dirty="0" smtClean="0">
                <a:latin typeface="ＭＳ 明朝" panose="02020609040205080304" pitchFamily="17" charset="-128"/>
                <a:ea typeface="ＭＳ 明朝" panose="02020609040205080304" pitchFamily="17" charset="-128"/>
              </a:rPr>
              <a:t>の劇的なコスト削減とキャッシュフロー改善を実現 電子記録債権を活用した驚異の企業金融スキーム</a:t>
            </a:r>
            <a:endParaRPr lang="en-US" altLang="ja-JP" dirty="0" smtClean="0">
              <a:latin typeface="ＭＳ 明朝" panose="02020609040205080304" pitchFamily="17" charset="-128"/>
              <a:ea typeface="ＭＳ 明朝" panose="02020609040205080304" pitchFamily="17" charset="-128"/>
            </a:endParaRPr>
          </a:p>
          <a:p>
            <a:pPr marL="514350" indent="-514350" rtl="0">
              <a:buFont typeface="+mj-lt"/>
              <a:buAutoNum type="arabicPeriod"/>
            </a:pPr>
            <a:r>
              <a:rPr lang="ja-JP" altLang="en-US" dirty="0" smtClean="0"/>
              <a:t>あらゆる企業がフィンテックを“使う”ことが当たり前の時代へ</a:t>
            </a:r>
            <a:endParaRPr lang="en-US" altLang="ja-JP" dirty="0" smtClean="0"/>
          </a:p>
          <a:p>
            <a:pPr marL="514350" indent="-514350" rtl="0">
              <a:buFont typeface="+mj-lt"/>
              <a:buAutoNum type="arabicPeriod"/>
            </a:pPr>
            <a:endParaRPr lang="en-US" altLang="ja-JP" dirty="0" smtClean="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r>
              <a:rPr lang="ja-JP" altLang="en-US" dirty="0" smtClean="0"/>
              <a:t>３．企業間決済に革命を起こす</a:t>
            </a:r>
            <a:r>
              <a:rPr lang="en-US" altLang="ja-JP" dirty="0" smtClean="0"/>
              <a:t/>
            </a:r>
            <a:br>
              <a:rPr lang="en-US" altLang="ja-JP" dirty="0" smtClean="0"/>
            </a:br>
            <a:r>
              <a:rPr lang="ja-JP" altLang="en-US" dirty="0"/>
              <a:t>　</a:t>
            </a:r>
            <a:r>
              <a:rPr lang="ja-JP" altLang="en-US" dirty="0" smtClean="0"/>
              <a:t>　　急速に普及する電子記録債権とは？</a:t>
            </a:r>
            <a:endParaRPr lang="en-US" altLang="ja-JP"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27036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電子記録債権とは</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〇</a:t>
            </a:r>
            <a:r>
              <a:rPr lang="ja-JP" altLang="en-US" dirty="0" smtClean="0"/>
              <a:t>債権の種類</a:t>
            </a:r>
            <a:endParaRPr lang="en-US" altLang="ja-JP" dirty="0" smtClean="0"/>
          </a:p>
          <a:p>
            <a:pPr marL="0" indent="0">
              <a:buNone/>
            </a:pPr>
            <a:r>
              <a:rPr lang="ja-JP" altLang="en-US" dirty="0" smtClean="0"/>
              <a:t>・指名</a:t>
            </a:r>
            <a:r>
              <a:rPr lang="ja-JP" altLang="en-US" dirty="0"/>
              <a:t>債権：債権者が特定している債権</a:t>
            </a:r>
            <a:r>
              <a:rPr lang="en-US" altLang="ja-JP" dirty="0"/>
              <a:t>(</a:t>
            </a:r>
            <a:r>
              <a:rPr lang="ja-JP" altLang="en-US" dirty="0"/>
              <a:t>例：売掛金</a:t>
            </a:r>
            <a:r>
              <a:rPr lang="en-US" altLang="ja-JP" dirty="0" smtClean="0"/>
              <a:t>)</a:t>
            </a:r>
          </a:p>
          <a:p>
            <a:pPr marL="0" indent="0">
              <a:buNone/>
            </a:pPr>
            <a:r>
              <a:rPr lang="ja-JP" altLang="en-US" dirty="0" smtClean="0"/>
              <a:t>・指図</a:t>
            </a:r>
            <a:r>
              <a:rPr lang="en-US" altLang="ja-JP" dirty="0"/>
              <a:t>(</a:t>
            </a:r>
            <a:r>
              <a:rPr lang="ja-JP" altLang="en-US" dirty="0"/>
              <a:t>さしず</a:t>
            </a:r>
            <a:r>
              <a:rPr lang="en-US" altLang="ja-JP" dirty="0"/>
              <a:t>)</a:t>
            </a:r>
            <a:r>
              <a:rPr lang="ja-JP" altLang="en-US" dirty="0"/>
              <a:t>債権：証券上の債権者またはその者が指定した者に対して弁済することを定めた債権</a:t>
            </a:r>
            <a:r>
              <a:rPr lang="en-US" altLang="ja-JP" dirty="0"/>
              <a:t>(</a:t>
            </a:r>
            <a:r>
              <a:rPr lang="ja-JP" altLang="en-US" dirty="0"/>
              <a:t>例：手形</a:t>
            </a:r>
            <a:r>
              <a:rPr lang="en-US" altLang="ja-JP" dirty="0"/>
              <a:t>,</a:t>
            </a:r>
            <a:r>
              <a:rPr lang="ja-JP" altLang="en-US" dirty="0"/>
              <a:t>小切手など</a:t>
            </a:r>
            <a:r>
              <a:rPr lang="en-US" altLang="ja-JP" dirty="0" smtClean="0"/>
              <a:t>)</a:t>
            </a:r>
          </a:p>
          <a:p>
            <a:pPr marL="0" indent="0">
              <a:buNone/>
            </a:pPr>
            <a:r>
              <a:rPr lang="ja-JP" altLang="en-US" dirty="0" smtClean="0"/>
              <a:t>・無記名</a:t>
            </a:r>
            <a:r>
              <a:rPr lang="ja-JP" altLang="en-US" dirty="0"/>
              <a:t>債権</a:t>
            </a:r>
            <a:r>
              <a:rPr lang="en-US" altLang="ja-JP" dirty="0"/>
              <a:t>(</a:t>
            </a:r>
            <a:r>
              <a:rPr lang="ja-JP" altLang="en-US" dirty="0"/>
              <a:t>持参人払債権</a:t>
            </a:r>
            <a:r>
              <a:rPr lang="en-US" altLang="ja-JP" dirty="0"/>
              <a:t>)</a:t>
            </a:r>
            <a:r>
              <a:rPr lang="ja-JP" altLang="en-US" dirty="0"/>
              <a:t>：債権者名を表示しないで、その正当な所持人に弁済すべき証券的債権</a:t>
            </a:r>
            <a:r>
              <a:rPr lang="en-US" altLang="ja-JP" dirty="0"/>
              <a:t>(</a:t>
            </a:r>
            <a:r>
              <a:rPr lang="ja-JP" altLang="en-US" dirty="0"/>
              <a:t>例：商品券、乗車券など</a:t>
            </a:r>
            <a:r>
              <a:rPr lang="en-US" altLang="ja-JP" dirty="0" smtClean="0"/>
              <a:t>)</a:t>
            </a:r>
          </a:p>
          <a:p>
            <a:pPr marL="0" indent="0">
              <a:buNone/>
            </a:pPr>
            <a:endParaRPr lang="en-US" altLang="ja-JP" dirty="0"/>
          </a:p>
          <a:p>
            <a:pPr marL="0" indent="0">
              <a:buNone/>
            </a:pPr>
            <a:r>
              <a:rPr lang="ja-JP" altLang="en-US" dirty="0" smtClean="0"/>
              <a:t>●事業者、特に中小企業の円滑な資金調達を助けたい。</a:t>
            </a:r>
            <a:endParaRPr lang="en-US" altLang="ja-JP" dirty="0" smtClean="0"/>
          </a:p>
          <a:p>
            <a:pPr marL="0" indent="0">
              <a:buNone/>
            </a:pPr>
            <a:r>
              <a:rPr lang="ja-JP" altLang="en-US" dirty="0" smtClean="0"/>
              <a:t>→債権譲渡特別法</a:t>
            </a:r>
            <a:r>
              <a:rPr lang="en-US" altLang="ja-JP" dirty="0" smtClean="0"/>
              <a:t>(</a:t>
            </a:r>
            <a:r>
              <a:rPr lang="ja-JP" altLang="en-US" dirty="0"/>
              <a:t>金銭債権の</a:t>
            </a:r>
            <a:r>
              <a:rPr lang="ja-JP" altLang="en-US" dirty="0" smtClean="0"/>
              <a:t>譲渡等を簡便に行うための制度</a:t>
            </a:r>
            <a:r>
              <a:rPr lang="en-US" altLang="ja-JP" dirty="0" smtClean="0"/>
              <a:t>)</a:t>
            </a:r>
          </a:p>
          <a:p>
            <a:pPr marL="0" indent="0">
              <a:buNone/>
            </a:pPr>
            <a:endParaRPr lang="en-US" altLang="ja-JP" dirty="0" smtClean="0"/>
          </a:p>
          <a:p>
            <a:pPr marL="0" indent="0">
              <a:buNone/>
            </a:pPr>
            <a:r>
              <a:rPr lang="ja-JP" altLang="en-US" dirty="0" smtClean="0"/>
              <a:t>●手形</a:t>
            </a:r>
            <a:r>
              <a:rPr lang="ja-JP" altLang="en-US" dirty="0"/>
              <a:t>の問題</a:t>
            </a:r>
            <a:r>
              <a:rPr lang="en-US" altLang="ja-JP" dirty="0"/>
              <a:t>(</a:t>
            </a:r>
            <a:r>
              <a:rPr lang="ja-JP" altLang="en-US" dirty="0"/>
              <a:t>紙の管理・印紙税・盗難・紛失</a:t>
            </a:r>
            <a:r>
              <a:rPr lang="en-US" altLang="ja-JP" dirty="0"/>
              <a:t>)</a:t>
            </a:r>
            <a:r>
              <a:rPr lang="ja-JP" altLang="en-US" dirty="0" err="1"/>
              <a:t>、</a:t>
            </a:r>
            <a:r>
              <a:rPr lang="ja-JP" altLang="en-US" dirty="0"/>
              <a:t>売掛債権の問題</a:t>
            </a:r>
            <a:r>
              <a:rPr lang="en-US" altLang="ja-JP" dirty="0"/>
              <a:t>(</a:t>
            </a:r>
            <a:r>
              <a:rPr lang="ja-JP" altLang="en-US" dirty="0"/>
              <a:t>二重譲渡や人的抗弁</a:t>
            </a:r>
            <a:r>
              <a:rPr lang="en-US" altLang="ja-JP" dirty="0"/>
              <a:t>)</a:t>
            </a:r>
            <a:r>
              <a:rPr lang="ja-JP" altLang="en-US" dirty="0"/>
              <a:t>問題を解消するために創設されたのが電子記録債権である。</a:t>
            </a:r>
            <a:endParaRPr lang="en-US" altLang="ja-JP" dirty="0"/>
          </a:p>
          <a:p>
            <a:pPr marL="0" indent="0">
              <a:buNone/>
            </a:pPr>
            <a:r>
              <a:rPr lang="ja-JP" altLang="en-US" dirty="0" smtClean="0"/>
              <a:t>→</a:t>
            </a:r>
            <a:r>
              <a:rPr lang="ja-JP" altLang="en-US" dirty="0"/>
              <a:t>電子記録</a:t>
            </a:r>
            <a:r>
              <a:rPr lang="ja-JP" altLang="en-US" dirty="0" smtClean="0"/>
              <a:t>債権法</a:t>
            </a:r>
            <a:endParaRPr lang="en-US" altLang="ja-JP" dirty="0" smtClean="0"/>
          </a:p>
          <a:p>
            <a:pPr marL="0" indent="0">
              <a:buNone/>
            </a:pPr>
            <a:endParaRPr lang="en-US" altLang="ja-JP" dirty="0" smtClean="0"/>
          </a:p>
          <a:p>
            <a:pPr marL="0" indent="0">
              <a:buNone/>
            </a:pPr>
            <a:r>
              <a:rPr lang="ja-JP" altLang="en-US" dirty="0" smtClean="0"/>
              <a:t>〇電子記録債権</a:t>
            </a:r>
            <a:endParaRPr lang="en-US" altLang="ja-JP" dirty="0" smtClean="0"/>
          </a:p>
          <a:p>
            <a:pPr marL="0" indent="0">
              <a:buNone/>
            </a:pPr>
            <a:r>
              <a:rPr lang="ja-JP" altLang="en-US" dirty="0"/>
              <a:t>・電子記録債権法は、電子記録債権の発生、譲渡等について定めた法律、また電子記録を行う電子債権記録機関の業務、監督等の事項を定めた法律で</a:t>
            </a:r>
            <a:r>
              <a:rPr lang="ja-JP" altLang="en-US" dirty="0" smtClean="0"/>
              <a:t>ある</a:t>
            </a:r>
            <a:r>
              <a:rPr lang="en-US" altLang="ja-JP" dirty="0" smtClean="0"/>
              <a:t>(2018</a:t>
            </a:r>
            <a:r>
              <a:rPr lang="ja-JP" altLang="en-US" dirty="0" smtClean="0"/>
              <a:t>年</a:t>
            </a:r>
            <a:r>
              <a:rPr lang="en-US" altLang="ja-JP" dirty="0" smtClean="0"/>
              <a:t>12</a:t>
            </a:r>
            <a:r>
              <a:rPr lang="ja-JP" altLang="en-US" dirty="0" smtClean="0"/>
              <a:t>月施行</a:t>
            </a:r>
            <a:r>
              <a:rPr lang="en-US" altLang="ja-JP" dirty="0" smtClean="0"/>
              <a:t>)</a:t>
            </a:r>
            <a:r>
              <a:rPr lang="ja-JP" altLang="en-US" dirty="0" err="1" smtClean="0"/>
              <a:t>。</a:t>
            </a:r>
            <a:endParaRPr lang="en-US" altLang="ja-JP" dirty="0"/>
          </a:p>
          <a:p>
            <a:pPr marL="0" indent="0">
              <a:buNone/>
            </a:pPr>
            <a:r>
              <a:rPr lang="ja-JP" altLang="en-US" dirty="0" smtClean="0"/>
              <a:t>・電子記録債権は、電子記録債権法に基づき、新しい金融債権の一種として創設された。</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0762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電子記録債権の特徴</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・電子記録債権が成立・譲渡するには、指名債権などと同じように当事者による意思表示に加え、国の認可を受けた電子債権記録機関に請求して電子記録を行うことが不可欠である。</a:t>
            </a:r>
            <a:endParaRPr lang="en-US" altLang="ja-JP" dirty="0" smtClean="0"/>
          </a:p>
          <a:p>
            <a:pPr marL="0" indent="0">
              <a:buNone/>
            </a:pPr>
            <a:r>
              <a:rPr lang="ja-JP" altLang="en-US" dirty="0"/>
              <a:t>・</a:t>
            </a:r>
            <a:r>
              <a:rPr lang="ja-JP" altLang="en-US" dirty="0" smtClean="0"/>
              <a:t>電子記録債権は、電子データのため多くの情報を記録できる。</a:t>
            </a:r>
            <a:endParaRPr lang="en-US" altLang="ja-JP" dirty="0" smtClean="0"/>
          </a:p>
          <a:p>
            <a:pPr marL="0" indent="0">
              <a:buNone/>
            </a:pPr>
            <a:r>
              <a:rPr lang="ja-JP" altLang="en-US" dirty="0" smtClean="0"/>
              <a:t>　 必要的記載事項</a:t>
            </a:r>
            <a:r>
              <a:rPr lang="en-US" altLang="ja-JP" dirty="0" smtClean="0"/>
              <a:t>(16</a:t>
            </a:r>
            <a:r>
              <a:rPr lang="ja-JP" altLang="en-US" dirty="0" smtClean="0"/>
              <a:t>条</a:t>
            </a:r>
            <a:r>
              <a:rPr lang="en-US" altLang="ja-JP" dirty="0" smtClean="0"/>
              <a:t>2</a:t>
            </a:r>
            <a:r>
              <a:rPr lang="ja-JP" altLang="en-US" dirty="0" smtClean="0"/>
              <a:t>項及び</a:t>
            </a:r>
            <a:r>
              <a:rPr lang="en-US" altLang="ja-JP" dirty="0" smtClean="0"/>
              <a:t>3</a:t>
            </a:r>
            <a:r>
              <a:rPr lang="ja-JP" altLang="en-US" dirty="0" smtClean="0"/>
              <a:t>項</a:t>
            </a:r>
            <a:r>
              <a:rPr lang="en-US" altLang="ja-JP" dirty="0" smtClean="0"/>
              <a:t>)</a:t>
            </a:r>
            <a:r>
              <a:rPr lang="ja-JP" altLang="en-US" dirty="0" err="1" smtClean="0"/>
              <a:t>、</a:t>
            </a:r>
            <a:r>
              <a:rPr lang="ja-JP" altLang="en-US" dirty="0" smtClean="0"/>
              <a:t>任意的記載事項が</a:t>
            </a:r>
            <a:r>
              <a:rPr lang="en-US" altLang="ja-JP" dirty="0" smtClean="0"/>
              <a:t>(16</a:t>
            </a:r>
            <a:r>
              <a:rPr lang="ja-JP" altLang="en-US" dirty="0" smtClean="0"/>
              <a:t>条</a:t>
            </a:r>
            <a:r>
              <a:rPr lang="en-US" altLang="ja-JP" dirty="0" smtClean="0"/>
              <a:t>2</a:t>
            </a:r>
            <a:r>
              <a:rPr lang="ja-JP" altLang="en-US" dirty="0" smtClean="0"/>
              <a:t>項</a:t>
            </a:r>
            <a:r>
              <a:rPr lang="en-US" altLang="ja-JP" dirty="0" smtClean="0"/>
              <a:t>)</a:t>
            </a:r>
          </a:p>
          <a:p>
            <a:pPr marL="0" indent="0">
              <a:buNone/>
            </a:pPr>
            <a:r>
              <a:rPr lang="ja-JP" altLang="en-US" dirty="0" smtClean="0"/>
              <a:t>・電子記録債権は分割することができる。</a:t>
            </a:r>
            <a:endParaRPr lang="en-US" altLang="ja-JP" dirty="0" smtClean="0"/>
          </a:p>
          <a:p>
            <a:pPr marL="0" indent="0">
              <a:buNone/>
            </a:pPr>
            <a:r>
              <a:rPr lang="ja-JP" altLang="en-US" dirty="0" smtClean="0"/>
              <a:t>・新たな決済手段として利用できる。</a:t>
            </a:r>
            <a:endParaRPr lang="en-US" altLang="ja-JP" dirty="0" smtClean="0"/>
          </a:p>
          <a:p>
            <a:pPr marL="0" indent="0">
              <a:buNone/>
            </a:pPr>
            <a:r>
              <a:rPr lang="ja-JP" altLang="en-US" dirty="0"/>
              <a:t>　</a:t>
            </a:r>
            <a:r>
              <a:rPr lang="ja-JP" altLang="en-US" dirty="0" smtClean="0"/>
              <a:t>・手形や一括ファクタリング</a:t>
            </a:r>
            <a:r>
              <a:rPr lang="en-US" altLang="ja-JP" dirty="0" smtClean="0"/>
              <a:t>(</a:t>
            </a:r>
            <a:r>
              <a:rPr lang="ja-JP" altLang="en-US" dirty="0" smtClean="0"/>
              <a:t>銀行等へ債権譲渡して資金調達する方法</a:t>
            </a:r>
            <a:endParaRPr lang="en-US" altLang="ja-JP" dirty="0" smtClean="0"/>
          </a:p>
          <a:p>
            <a:pPr marL="0" indent="0">
              <a:buNone/>
            </a:pPr>
            <a:r>
              <a:rPr lang="ja-JP" altLang="en-US" dirty="0"/>
              <a:t>　</a:t>
            </a:r>
            <a:r>
              <a:rPr lang="ja-JP" altLang="en-US" dirty="0" smtClean="0"/>
              <a:t>だが、信用問題上大企業・メガバンクの利用が主流</a:t>
            </a:r>
            <a:r>
              <a:rPr lang="en-US" altLang="ja-JP" dirty="0" smtClean="0"/>
              <a:t>)</a:t>
            </a:r>
            <a:r>
              <a:rPr lang="ja-JP" altLang="en-US" dirty="0" smtClean="0"/>
              <a:t>の代用になる。</a:t>
            </a:r>
            <a:endParaRPr lang="en-US" altLang="ja-JP" dirty="0" smtClean="0"/>
          </a:p>
          <a:p>
            <a:pPr marL="0" indent="0">
              <a:buNone/>
            </a:pPr>
            <a:r>
              <a:rPr lang="ja-JP" altLang="en-US" dirty="0"/>
              <a:t>　</a:t>
            </a:r>
            <a:r>
              <a:rPr lang="ja-JP" altLang="en-US" dirty="0" smtClean="0"/>
              <a:t>・担保として使えば、様々な売掛債権の電子担保化が可能になる。</a:t>
            </a:r>
            <a:endParaRPr lang="en-US" altLang="ja-JP" dirty="0" smtClean="0"/>
          </a:p>
          <a:p>
            <a:pPr marL="0" indent="0">
              <a:buNone/>
            </a:pPr>
            <a:r>
              <a:rPr lang="ja-JP" altLang="en-US" dirty="0"/>
              <a:t>　</a:t>
            </a:r>
            <a:r>
              <a:rPr lang="ja-JP" altLang="en-US" dirty="0" smtClean="0"/>
              <a:t>・電子契約書のプラットフォームとして使うことができる。</a:t>
            </a:r>
            <a:endParaRPr lang="en-US" altLang="ja-JP" dirty="0" smtClean="0"/>
          </a:p>
        </p:txBody>
      </p:sp>
    </p:spTree>
    <p:extLst>
      <p:ext uri="{BB962C8B-B14F-4D97-AF65-F5344CB8AC3E}">
        <p14:creationId xmlns:p14="http://schemas.microsoft.com/office/powerpoint/2010/main" val="21274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電子記録債権の限界</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・「将来債権」の扱い</a:t>
            </a:r>
            <a:endParaRPr lang="en-US" altLang="ja-JP" dirty="0" smtClean="0"/>
          </a:p>
          <a:p>
            <a:pPr marL="0" indent="0">
              <a:buNone/>
            </a:pPr>
            <a:r>
              <a:rPr lang="ja-JP" altLang="en-US" dirty="0" smtClean="0"/>
              <a:t>将来</a:t>
            </a:r>
            <a:r>
              <a:rPr lang="ja-JP" altLang="en-US" dirty="0"/>
              <a:t>債権</a:t>
            </a:r>
            <a:r>
              <a:rPr lang="ja-JP" altLang="en-US" dirty="0" smtClean="0"/>
              <a:t>とは診療再建報酬のように、将来の一定期間に発生することが確かな債権のことをいう。 電子記録債権は記録によって発生・譲渡等が確定するため、未発生の将来債権を扱うことはできない。</a:t>
            </a:r>
            <a:endParaRPr lang="en-US" altLang="ja-JP" dirty="0" smtClean="0"/>
          </a:p>
          <a:p>
            <a:pPr marL="0" indent="0">
              <a:buNone/>
            </a:pPr>
            <a:endParaRPr lang="en-US" altLang="ja-JP" dirty="0"/>
          </a:p>
          <a:p>
            <a:pPr marL="0" indent="0">
              <a:buNone/>
            </a:pPr>
            <a:r>
              <a:rPr lang="ja-JP" altLang="en-US" dirty="0" smtClean="0"/>
              <a:t>・登録制</a:t>
            </a:r>
            <a:endParaRPr lang="en-US" altLang="ja-JP" dirty="0" smtClean="0"/>
          </a:p>
          <a:p>
            <a:pPr marL="0" indent="0">
              <a:buNone/>
            </a:pPr>
            <a:r>
              <a:rPr lang="ja-JP" altLang="en-US" dirty="0" smtClean="0"/>
              <a:t>債権者、債務者はもちろん、譲受人もその電子債権記録機関に登録しなければ利用できないし、発生した債権の譲渡等は、常に同じ電子債権記録機関を利用しなければならない。 これは株式・手形などの他の債権と大きく異なる点です。</a:t>
            </a:r>
            <a:endParaRPr lang="en-US" altLang="ja-JP" dirty="0" smtClean="0"/>
          </a:p>
          <a:p>
            <a:pPr marL="0" indent="0">
              <a:buNone/>
            </a:pPr>
            <a:r>
              <a:rPr lang="en-US" altLang="ja-JP" dirty="0" smtClean="0"/>
              <a:t>※</a:t>
            </a:r>
            <a:r>
              <a:rPr lang="ja-JP" altLang="en-US" dirty="0" smtClean="0"/>
              <a:t>電子記録債権法の改正により、</a:t>
            </a:r>
            <a:r>
              <a:rPr lang="en-US" altLang="ja-JP" dirty="0" smtClean="0"/>
              <a:t>2017</a:t>
            </a:r>
            <a:r>
              <a:rPr lang="ja-JP" altLang="en-US" dirty="0" smtClean="0"/>
              <a:t>年から電子債権記録機関の間の移動は可能になったが、移動のサービスを提供している電子債権記録機関はない。</a:t>
            </a:r>
            <a:endParaRPr lang="en-US" altLang="ja-JP" dirty="0" smtClean="0"/>
          </a:p>
        </p:txBody>
      </p:sp>
    </p:spTree>
    <p:extLst>
      <p:ext uri="{BB962C8B-B14F-4D97-AF65-F5344CB8AC3E}">
        <p14:creationId xmlns:p14="http://schemas.microsoft.com/office/powerpoint/2010/main" val="365153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電子記録債権記録機関</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・電子記録債権は、電子債権記録機関が管理・運営する記録原簿に電子データが記録することにより、その効力が発生する。</a:t>
            </a:r>
            <a:endParaRPr lang="en-US" altLang="ja-JP" dirty="0" smtClean="0"/>
          </a:p>
          <a:p>
            <a:pPr marL="0" indent="0">
              <a:buNone/>
            </a:pPr>
            <a:r>
              <a:rPr lang="ja-JP" altLang="en-US" dirty="0" smtClean="0"/>
              <a:t>・電子記録債権記録機関は以下の</a:t>
            </a:r>
            <a:r>
              <a:rPr lang="en-US" altLang="ja-JP" dirty="0" smtClean="0"/>
              <a:t>5</a:t>
            </a:r>
            <a:r>
              <a:rPr lang="ja-JP" altLang="en-US" dirty="0" smtClean="0"/>
              <a:t>つがある。</a:t>
            </a:r>
            <a:endParaRPr lang="en-US" altLang="ja-JP" dirty="0" smtClean="0"/>
          </a:p>
          <a:p>
            <a:pPr marL="0" indent="0">
              <a:buNone/>
            </a:pPr>
            <a:r>
              <a:rPr lang="ja-JP" altLang="en-US" dirty="0"/>
              <a:t>　</a:t>
            </a:r>
            <a:r>
              <a:rPr lang="ja-JP" altLang="en-US" dirty="0" smtClean="0"/>
              <a:t>１．日本電子債権機構株式会社</a:t>
            </a:r>
            <a:r>
              <a:rPr lang="en-US" altLang="ja-JP" dirty="0" smtClean="0"/>
              <a:t>(</a:t>
            </a:r>
            <a:r>
              <a:rPr lang="ja-JP" altLang="en-US" dirty="0" smtClean="0"/>
              <a:t>三菱東京</a:t>
            </a:r>
            <a:r>
              <a:rPr lang="en-US" altLang="ja-JP" dirty="0" smtClean="0"/>
              <a:t>UFJ</a:t>
            </a:r>
            <a:r>
              <a:rPr lang="ja-JP" altLang="en-US" dirty="0" smtClean="0"/>
              <a:t>銀行</a:t>
            </a:r>
            <a:r>
              <a:rPr lang="en-US" altLang="ja-JP" dirty="0" smtClean="0"/>
              <a:t>)</a:t>
            </a:r>
          </a:p>
          <a:p>
            <a:pPr marL="0" indent="0">
              <a:buNone/>
            </a:pPr>
            <a:r>
              <a:rPr lang="ja-JP" altLang="en-US" dirty="0"/>
              <a:t>　</a:t>
            </a:r>
            <a:r>
              <a:rPr lang="ja-JP" altLang="en-US" dirty="0" smtClean="0"/>
              <a:t>２．</a:t>
            </a:r>
            <a:r>
              <a:rPr lang="en-US" altLang="ja-JP" dirty="0" smtClean="0"/>
              <a:t>SMBC</a:t>
            </a:r>
            <a:r>
              <a:rPr lang="ja-JP" altLang="en-US" dirty="0" smtClean="0"/>
              <a:t>電子債権記録株式会社</a:t>
            </a:r>
            <a:r>
              <a:rPr lang="en-US" altLang="ja-JP" dirty="0" smtClean="0"/>
              <a:t>(</a:t>
            </a:r>
            <a:r>
              <a:rPr lang="ja-JP" altLang="en-US" dirty="0" smtClean="0"/>
              <a:t>三井住友銀行</a:t>
            </a:r>
            <a:r>
              <a:rPr lang="en-US" altLang="ja-JP" dirty="0" smtClean="0"/>
              <a:t>)</a:t>
            </a:r>
          </a:p>
          <a:p>
            <a:pPr marL="0" indent="0">
              <a:buNone/>
            </a:pPr>
            <a:r>
              <a:rPr lang="ja-JP" altLang="en-US" dirty="0"/>
              <a:t>　</a:t>
            </a:r>
            <a:r>
              <a:rPr lang="ja-JP" altLang="en-US" dirty="0" smtClean="0"/>
              <a:t>３．みずほ電子債権記録株式会社</a:t>
            </a:r>
            <a:r>
              <a:rPr lang="en-US" altLang="ja-JP" dirty="0" smtClean="0"/>
              <a:t>(</a:t>
            </a:r>
            <a:r>
              <a:rPr lang="ja-JP" altLang="en-US" dirty="0" err="1" smtClean="0"/>
              <a:t>みづほ</a:t>
            </a:r>
            <a:r>
              <a:rPr lang="ja-JP" altLang="en-US" dirty="0" smtClean="0"/>
              <a:t>銀行</a:t>
            </a:r>
            <a:r>
              <a:rPr lang="en-US" altLang="ja-JP" dirty="0" smtClean="0"/>
              <a:t>)</a:t>
            </a:r>
          </a:p>
          <a:p>
            <a:pPr marL="0" indent="0">
              <a:buNone/>
            </a:pPr>
            <a:r>
              <a:rPr lang="ja-JP" altLang="en-US" dirty="0"/>
              <a:t>　</a:t>
            </a:r>
            <a:r>
              <a:rPr lang="ja-JP" altLang="en-US" dirty="0" smtClean="0"/>
              <a:t>４．株式会社全銀電子債権ネットワーク</a:t>
            </a:r>
            <a:r>
              <a:rPr lang="en-US" altLang="ja-JP" dirty="0" smtClean="0"/>
              <a:t>(</a:t>
            </a:r>
            <a:r>
              <a:rPr lang="ja-JP" altLang="en-US" dirty="0" smtClean="0"/>
              <a:t>でん</a:t>
            </a:r>
            <a:r>
              <a:rPr lang="ja-JP" altLang="en-US" dirty="0" err="1" smtClean="0"/>
              <a:t>さい</a:t>
            </a:r>
            <a:r>
              <a:rPr lang="ja-JP" altLang="en-US" dirty="0" smtClean="0"/>
              <a:t>ネット</a:t>
            </a:r>
            <a:r>
              <a:rPr lang="en-US" altLang="ja-JP" dirty="0" smtClean="0"/>
              <a:t>)(</a:t>
            </a:r>
            <a:r>
              <a:rPr lang="ja-JP" altLang="en-US" dirty="0" smtClean="0"/>
              <a:t>全銀協</a:t>
            </a:r>
            <a:r>
              <a:rPr lang="en-US" altLang="ja-JP" dirty="0" smtClean="0"/>
              <a:t>)</a:t>
            </a:r>
          </a:p>
          <a:p>
            <a:pPr marL="0" indent="0">
              <a:buNone/>
            </a:pPr>
            <a:r>
              <a:rPr lang="ja-JP" altLang="en-US" dirty="0"/>
              <a:t>　</a:t>
            </a:r>
            <a:r>
              <a:rPr lang="ja-JP" altLang="en-US" dirty="0" smtClean="0"/>
              <a:t>５．</a:t>
            </a:r>
            <a:r>
              <a:rPr lang="en-US" altLang="ja-JP" dirty="0" err="1"/>
              <a:t>Tranzax</a:t>
            </a:r>
            <a:r>
              <a:rPr lang="ja-JP" altLang="en-US" dirty="0"/>
              <a:t>電子債権株式</a:t>
            </a:r>
            <a:r>
              <a:rPr lang="ja-JP" altLang="en-US" dirty="0" smtClean="0"/>
              <a:t>会社</a:t>
            </a:r>
            <a:r>
              <a:rPr lang="en-US" altLang="ja-JP" dirty="0" smtClean="0"/>
              <a:t>(</a:t>
            </a:r>
            <a:r>
              <a:rPr lang="en-US" altLang="ja-JP" dirty="0" err="1" smtClean="0"/>
              <a:t>Tranzax</a:t>
            </a:r>
            <a:r>
              <a:rPr lang="ja-JP" altLang="en-US" dirty="0" smtClean="0"/>
              <a:t>株式会社</a:t>
            </a:r>
            <a:r>
              <a:rPr lang="en-US" altLang="ja-JP" dirty="0" smtClean="0"/>
              <a:t>)</a:t>
            </a:r>
          </a:p>
          <a:p>
            <a:pPr marL="0" indent="0">
              <a:buNone/>
            </a:pPr>
            <a:r>
              <a:rPr lang="ja-JP" altLang="en-US" dirty="0"/>
              <a:t>　</a:t>
            </a:r>
            <a:r>
              <a:rPr lang="en-US" altLang="ja-JP" dirty="0" smtClean="0"/>
              <a:t>※1</a:t>
            </a:r>
            <a:r>
              <a:rPr lang="ja-JP" altLang="en-US" dirty="0" smtClean="0"/>
              <a:t>～</a:t>
            </a:r>
            <a:r>
              <a:rPr lang="en-US" altLang="ja-JP" dirty="0" smtClean="0"/>
              <a:t>3</a:t>
            </a:r>
            <a:r>
              <a:rPr lang="ja-JP" altLang="en-US" dirty="0" smtClean="0"/>
              <a:t>は大企業・一部中堅企業を対象、</a:t>
            </a:r>
            <a:r>
              <a:rPr lang="en-US" altLang="ja-JP" dirty="0" smtClean="0"/>
              <a:t>4</a:t>
            </a:r>
            <a:r>
              <a:rPr lang="ja-JP" altLang="en-US" dirty="0" smtClean="0"/>
              <a:t>・</a:t>
            </a:r>
            <a:r>
              <a:rPr lang="en-US" altLang="ja-JP" dirty="0" smtClean="0"/>
              <a:t>5</a:t>
            </a:r>
            <a:r>
              <a:rPr lang="ja-JP" altLang="en-US" dirty="0" smtClean="0"/>
              <a:t>は大企業～中小零細企業を対象。</a:t>
            </a:r>
            <a:endParaRPr lang="en-US" altLang="ja-JP" dirty="0" smtClean="0"/>
          </a:p>
          <a:p>
            <a:pPr marL="0" indent="0">
              <a:buNone/>
            </a:pPr>
            <a:r>
              <a:rPr lang="ja-JP" altLang="en-US" dirty="0" smtClean="0"/>
              <a:t>・電子記録債権機関の条件</a:t>
            </a:r>
            <a:endParaRPr lang="en-US" altLang="ja-JP" dirty="0" smtClean="0"/>
          </a:p>
          <a:p>
            <a:pPr marL="0" indent="0">
              <a:buNone/>
            </a:pPr>
            <a:r>
              <a:rPr lang="ja-JP" altLang="en-US" dirty="0"/>
              <a:t>　</a:t>
            </a:r>
            <a:r>
              <a:rPr lang="ja-JP" altLang="en-US" dirty="0" smtClean="0"/>
              <a:t>・株式会社、資本金</a:t>
            </a:r>
            <a:r>
              <a:rPr lang="en-US" altLang="ja-JP" dirty="0" smtClean="0"/>
              <a:t>5</a:t>
            </a:r>
            <a:r>
              <a:rPr lang="ja-JP" altLang="en-US" dirty="0" smtClean="0"/>
              <a:t>億、純資産</a:t>
            </a:r>
            <a:r>
              <a:rPr lang="en-US" altLang="ja-JP" dirty="0" smtClean="0"/>
              <a:t>5</a:t>
            </a:r>
            <a:r>
              <a:rPr lang="ja-JP" altLang="en-US" dirty="0" smtClean="0"/>
              <a:t>億、毎年度の事業報告書、</a:t>
            </a:r>
            <a:endParaRPr lang="en-US" altLang="ja-JP" dirty="0" smtClean="0"/>
          </a:p>
          <a:p>
            <a:pPr marL="0" indent="0">
              <a:buNone/>
            </a:pPr>
            <a:r>
              <a:rPr lang="ja-JP" altLang="en-US" dirty="0"/>
              <a:t>　</a:t>
            </a:r>
            <a:r>
              <a:rPr lang="ja-JP" altLang="en-US" dirty="0" smtClean="0"/>
              <a:t>　取締役会等の設置が必要。</a:t>
            </a:r>
            <a:endParaRPr lang="en-US" altLang="ja-JP" dirty="0" smtClean="0"/>
          </a:p>
          <a:p>
            <a:pPr marL="0" indent="0">
              <a:buNone/>
            </a:pPr>
            <a:r>
              <a:rPr lang="ja-JP" altLang="en-US" dirty="0" smtClean="0"/>
              <a:t>・電子債権記録機関における記録情報は、不動産登記や法人登記のように誰でも見られるものではない。</a:t>
            </a:r>
            <a:endParaRPr lang="en-US" altLang="ja-JP" dirty="0" smtClean="0"/>
          </a:p>
        </p:txBody>
      </p:sp>
    </p:spTree>
    <p:extLst>
      <p:ext uri="{BB962C8B-B14F-4D97-AF65-F5344CB8AC3E}">
        <p14:creationId xmlns:p14="http://schemas.microsoft.com/office/powerpoint/2010/main" val="247833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電子記録債権の現状</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・市場規模は、現在は約</a:t>
            </a:r>
            <a:r>
              <a:rPr lang="en-US" altLang="ja-JP" dirty="0" smtClean="0"/>
              <a:t>14</a:t>
            </a:r>
            <a:r>
              <a:rPr lang="ja-JP" altLang="en-US" dirty="0" smtClean="0"/>
              <a:t>兆円で、</a:t>
            </a:r>
            <a:r>
              <a:rPr lang="en-US" altLang="ja-JP" dirty="0" smtClean="0"/>
              <a:t>5</a:t>
            </a:r>
            <a:r>
              <a:rPr lang="ja-JP" altLang="en-US" dirty="0" smtClean="0"/>
              <a:t>年後には約</a:t>
            </a:r>
            <a:r>
              <a:rPr lang="en-US" altLang="ja-JP" dirty="0" smtClean="0"/>
              <a:t>60</a:t>
            </a:r>
            <a:r>
              <a:rPr lang="ja-JP" altLang="en-US" dirty="0" smtClean="0"/>
              <a:t>兆円になると予想され、売掛金残高</a:t>
            </a:r>
            <a:r>
              <a:rPr lang="en-US" altLang="ja-JP" dirty="0" smtClean="0"/>
              <a:t>200</a:t>
            </a:r>
            <a:r>
              <a:rPr lang="ja-JP" altLang="en-US" dirty="0" smtClean="0"/>
              <a:t>兆円の</a:t>
            </a:r>
            <a:r>
              <a:rPr lang="en-US" altLang="ja-JP" dirty="0" smtClean="0"/>
              <a:t>3</a:t>
            </a:r>
            <a:r>
              <a:rPr lang="ja-JP" altLang="en-US" dirty="0" smtClean="0"/>
              <a:t>割にあたる金額です。</a:t>
            </a:r>
            <a:endParaRPr lang="en-US" altLang="ja-JP" dirty="0" smtClean="0"/>
          </a:p>
          <a:p>
            <a:pPr marL="0" indent="0">
              <a:buNone/>
            </a:pPr>
            <a:r>
              <a:rPr lang="ja-JP" altLang="en-US" dirty="0" smtClean="0"/>
              <a:t>・現在は大手企業による手形支払いや一括ファクタリングを代用しているものが多いが、市場規模が拡大すれば中小零細企業における利用や担保的な利用の拡大が期待される。</a:t>
            </a:r>
            <a:endParaRPr lang="en-US" altLang="ja-JP" dirty="0" smtClean="0"/>
          </a:p>
        </p:txBody>
      </p:sp>
    </p:spTree>
    <p:extLst>
      <p:ext uri="{BB962C8B-B14F-4D97-AF65-F5344CB8AC3E}">
        <p14:creationId xmlns:p14="http://schemas.microsoft.com/office/powerpoint/2010/main" val="381844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r>
              <a:rPr lang="ja-JP" altLang="en-US" dirty="0" smtClean="0"/>
              <a:t>４．企業の劇的なコスト削減とキャッシュ</a:t>
            </a:r>
            <a:r>
              <a:rPr lang="en-US" altLang="ja-JP" dirty="0" smtClean="0"/>
              <a:t/>
            </a:r>
            <a:br>
              <a:rPr lang="en-US" altLang="ja-JP" dirty="0" smtClean="0"/>
            </a:br>
            <a:r>
              <a:rPr lang="ja-JP" altLang="en-US" dirty="0"/>
              <a:t>　</a:t>
            </a:r>
            <a:r>
              <a:rPr lang="ja-JP" altLang="en-US" dirty="0" smtClean="0"/>
              <a:t>　　フロー</a:t>
            </a:r>
            <a:r>
              <a:rPr lang="ja-JP" altLang="en-US" dirty="0"/>
              <a:t>改善</a:t>
            </a:r>
            <a:r>
              <a:rPr lang="ja-JP" altLang="en-US" dirty="0" smtClean="0"/>
              <a:t>を実現</a:t>
            </a:r>
            <a:r>
              <a:rPr lang="en-US" altLang="ja-JP" dirty="0" smtClean="0"/>
              <a:t/>
            </a:r>
            <a:br>
              <a:rPr lang="en-US" altLang="ja-JP" dirty="0" smtClean="0"/>
            </a:br>
            <a:r>
              <a:rPr lang="ja-JP" altLang="en-US" dirty="0"/>
              <a:t>　</a:t>
            </a:r>
            <a:r>
              <a:rPr lang="ja-JP" altLang="en-US" dirty="0" smtClean="0"/>
              <a:t>　　</a:t>
            </a:r>
            <a:r>
              <a:rPr lang="en-US" altLang="ja-JP" dirty="0" smtClean="0"/>
              <a:t/>
            </a:r>
            <a:br>
              <a:rPr lang="en-US" altLang="ja-JP" dirty="0" smtClean="0"/>
            </a:br>
            <a:r>
              <a:rPr lang="ja-JP" altLang="en-US" dirty="0"/>
              <a:t>　</a:t>
            </a:r>
            <a:r>
              <a:rPr lang="ja-JP" altLang="en-US" dirty="0" smtClean="0"/>
              <a:t>　　電子記録債権を活用した驚異の</a:t>
            </a:r>
            <a:r>
              <a:rPr lang="en-US" altLang="ja-JP" dirty="0" smtClean="0"/>
              <a:t/>
            </a:r>
            <a:br>
              <a:rPr lang="en-US" altLang="ja-JP" dirty="0" smtClean="0"/>
            </a:br>
            <a:r>
              <a:rPr lang="ja-JP" altLang="en-US"/>
              <a:t>　</a:t>
            </a:r>
            <a:r>
              <a:rPr lang="ja-JP" altLang="en-US" smtClean="0"/>
              <a:t>　　企業金融スキーム</a:t>
            </a:r>
            <a:endParaRPr lang="en-US" altLang="ja-JP"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73130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電子記録債権の活用方法</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・手形の電子記録債権化</a:t>
            </a:r>
            <a:r>
              <a:rPr lang="en-US" altLang="ja-JP" dirty="0" smtClean="0"/>
              <a:t>(</a:t>
            </a:r>
            <a:r>
              <a:rPr lang="ja-JP" altLang="en-US" dirty="0" smtClean="0"/>
              <a:t>でん</a:t>
            </a:r>
            <a:r>
              <a:rPr lang="ja-JP" altLang="en-US" dirty="0" err="1" smtClean="0"/>
              <a:t>さい</a:t>
            </a:r>
            <a:r>
              <a:rPr lang="ja-JP" altLang="en-US" dirty="0" smtClean="0"/>
              <a:t>ネットが注力）。今後は中小企業同士の取引にも活用。</a:t>
            </a:r>
            <a:r>
              <a:rPr lang="en-US" altLang="ja-JP" dirty="0" smtClean="0"/>
              <a:t/>
            </a:r>
            <a:br>
              <a:rPr lang="en-US" altLang="ja-JP" dirty="0" smtClean="0"/>
            </a:br>
            <a:r>
              <a:rPr lang="ja-JP" altLang="en-US" dirty="0" smtClean="0"/>
              <a:t>→管理コスト・割引コスト</a:t>
            </a:r>
            <a:r>
              <a:rPr lang="en-US" altLang="ja-JP" dirty="0" smtClean="0"/>
              <a:t>(</a:t>
            </a:r>
            <a:r>
              <a:rPr lang="ja-JP" altLang="en-US" dirty="0" smtClean="0"/>
              <a:t>年利約</a:t>
            </a:r>
            <a:r>
              <a:rPr lang="en-US" altLang="ja-JP" dirty="0" smtClean="0"/>
              <a:t>3%)</a:t>
            </a:r>
            <a:r>
              <a:rPr lang="ja-JP" altLang="en-US" dirty="0" smtClean="0"/>
              <a:t>・印紙税不要、</a:t>
            </a:r>
            <a:endParaRPr lang="en-US" altLang="ja-JP" dirty="0" smtClean="0"/>
          </a:p>
          <a:p>
            <a:pPr marL="0" indent="0">
              <a:buNone/>
            </a:pPr>
            <a:r>
              <a:rPr lang="ja-JP" altLang="en-US" dirty="0" smtClean="0"/>
              <a:t>割引期間短縮、債権の分割。</a:t>
            </a:r>
            <a:endParaRPr lang="en-US" altLang="ja-JP" dirty="0" smtClean="0"/>
          </a:p>
          <a:p>
            <a:pPr marL="0" indent="0">
              <a:buNone/>
            </a:pPr>
            <a:r>
              <a:rPr lang="ja-JP" altLang="en-US" dirty="0" smtClean="0"/>
              <a:t>・一括ファクタリングの代替</a:t>
            </a:r>
            <a:r>
              <a:rPr lang="en-US" altLang="ja-JP" dirty="0" smtClean="0"/>
              <a:t>(</a:t>
            </a:r>
            <a:r>
              <a:rPr lang="ja-JP" altLang="en-US" dirty="0" smtClean="0"/>
              <a:t>メガバンク系の登録機関が注力</a:t>
            </a:r>
            <a:r>
              <a:rPr lang="en-US" altLang="ja-JP" dirty="0" smtClean="0"/>
              <a:t>)</a:t>
            </a:r>
            <a:r>
              <a:rPr lang="ja-JP" altLang="en-US" dirty="0" err="1" smtClean="0"/>
              <a:t>。</a:t>
            </a:r>
            <a:endParaRPr lang="en-US" altLang="ja-JP" dirty="0"/>
          </a:p>
          <a:p>
            <a:pPr marL="0" indent="0">
              <a:buNone/>
            </a:pPr>
            <a:r>
              <a:rPr lang="ja-JP" altLang="en-US" dirty="0" smtClean="0"/>
              <a:t>→ファクタリング専門会社以外の第三者にも譲渡、債権の分割。</a:t>
            </a:r>
            <a:endParaRPr lang="en-US" altLang="ja-JP" dirty="0" smtClean="0"/>
          </a:p>
          <a:p>
            <a:pPr marL="0" indent="0">
              <a:buNone/>
            </a:pPr>
            <a:r>
              <a:rPr lang="ja-JP" altLang="en-US" dirty="0" smtClean="0"/>
              <a:t>・シンジケートローンの電子記録債権化</a:t>
            </a:r>
            <a:r>
              <a:rPr lang="en-US" altLang="ja-JP" dirty="0" smtClean="0"/>
              <a:t/>
            </a:r>
            <a:br>
              <a:rPr lang="en-US" altLang="ja-JP" dirty="0" smtClean="0"/>
            </a:br>
            <a:r>
              <a:rPr lang="ja-JP" altLang="en-US" dirty="0" smtClean="0"/>
              <a:t>→契約内容を電子記録債権の任意記載事項として記録。</a:t>
            </a:r>
            <a:endParaRPr lang="en-US" altLang="ja-JP" dirty="0" smtClean="0"/>
          </a:p>
          <a:p>
            <a:pPr marL="0" indent="0">
              <a:buNone/>
            </a:pPr>
            <a:endParaRPr lang="en-US" altLang="ja-JP" dirty="0"/>
          </a:p>
          <a:p>
            <a:pPr marL="0" indent="0">
              <a:buNone/>
            </a:pPr>
            <a:r>
              <a:rPr lang="en-US" altLang="ja-JP" dirty="0" smtClean="0"/>
              <a:t>※</a:t>
            </a:r>
            <a:r>
              <a:rPr lang="ja-JP" altLang="en-US" dirty="0" smtClean="0"/>
              <a:t>シンジケートローンとは、顧客</a:t>
            </a:r>
            <a:r>
              <a:rPr lang="en-US" altLang="ja-JP" dirty="0" smtClean="0"/>
              <a:t>(</a:t>
            </a:r>
            <a:r>
              <a:rPr lang="ja-JP" altLang="en-US" dirty="0" smtClean="0"/>
              <a:t>主に金融機関</a:t>
            </a:r>
            <a:r>
              <a:rPr lang="en-US" altLang="ja-JP" dirty="0" smtClean="0"/>
              <a:t>)</a:t>
            </a:r>
            <a:r>
              <a:rPr lang="ja-JP" altLang="en-US" dirty="0" smtClean="0"/>
              <a:t>の資金調達ニーズに対し、複数の金融機関が協調してシンジケート団を組成し、１つの融資契約書に基づき、同一条件で融資を行う資金調達手法です。</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5636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電子記録債権の活用方法</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ja-JP" altLang="en-US" sz="2400" dirty="0"/>
              <a:t>サプライチェーン・</a:t>
            </a:r>
            <a:r>
              <a:rPr lang="ja-JP" altLang="en-US" sz="2400" dirty="0" smtClean="0"/>
              <a:t>ファイナンス</a:t>
            </a:r>
            <a:r>
              <a:rPr lang="en-US" altLang="ja-JP" sz="2400" dirty="0"/>
              <a:t>(</a:t>
            </a:r>
            <a:r>
              <a:rPr lang="ja-JP" altLang="en-US" sz="2400" dirty="0"/>
              <a:t>株式会社</a:t>
            </a:r>
            <a:r>
              <a:rPr lang="en-US" altLang="ja-JP" sz="2400" dirty="0" err="1"/>
              <a:t>Tranzax</a:t>
            </a:r>
            <a:r>
              <a:rPr lang="ja-JP" altLang="en-US" sz="2400" dirty="0"/>
              <a:t>）</a:t>
            </a:r>
            <a:endParaRPr lang="en-US" altLang="ja-JP" sz="2400" dirty="0"/>
          </a:p>
          <a:p>
            <a:pPr marL="0" indent="0">
              <a:buNone/>
            </a:pPr>
            <a:r>
              <a:rPr lang="ja-JP" altLang="en-US" sz="2400" dirty="0" smtClean="0"/>
              <a:t>サプライチェーン全体、売掛金の電子記録債権化を行う。</a:t>
            </a:r>
            <a:endParaRPr lang="en-US" altLang="ja-JP" sz="2400" dirty="0" smtClean="0"/>
          </a:p>
          <a:p>
            <a:pPr marL="0" indent="0">
              <a:buNone/>
            </a:pPr>
            <a:r>
              <a:rPr lang="ja-JP" altLang="en-US" sz="2400" dirty="0"/>
              <a:t>・</a:t>
            </a:r>
            <a:r>
              <a:rPr lang="en-US" altLang="ja-JP" sz="2400" dirty="0" smtClean="0"/>
              <a:t>PO(Purchase</a:t>
            </a:r>
            <a:r>
              <a:rPr lang="ja-JP" altLang="en-US" sz="2400" dirty="0" smtClean="0"/>
              <a:t>・</a:t>
            </a:r>
            <a:r>
              <a:rPr lang="en-US" altLang="ja-JP" sz="2400" dirty="0" smtClean="0"/>
              <a:t>Order)</a:t>
            </a:r>
            <a:r>
              <a:rPr lang="ja-JP" altLang="en-US" sz="2400" dirty="0" smtClean="0"/>
              <a:t>ファイナンス</a:t>
            </a:r>
            <a:r>
              <a:rPr lang="ja-JP" altLang="en-US" dirty="0"/>
              <a:t>　</a:t>
            </a:r>
            <a:endParaRPr lang="en-US" altLang="ja-JP" dirty="0" smtClean="0"/>
          </a:p>
          <a:p>
            <a:pPr marL="0" indent="0">
              <a:buNone/>
            </a:pPr>
            <a:r>
              <a:rPr lang="ja-JP" altLang="en-US" dirty="0" smtClean="0"/>
              <a:t>発注データを電子記録債権化を行う。</a:t>
            </a:r>
            <a:endParaRPr lang="en-US" altLang="ja-JP" dirty="0" smtClean="0"/>
          </a:p>
          <a:p>
            <a:pPr marL="0" indent="0">
              <a:buNone/>
            </a:pPr>
            <a:r>
              <a:rPr lang="ja-JP" altLang="en-US" dirty="0" smtClean="0"/>
              <a:t>対抗要件として納品後支払の条件を付与する。 </a:t>
            </a:r>
            <a:endParaRPr lang="en-US" altLang="ja-JP" dirty="0" smtClean="0"/>
          </a:p>
          <a:p>
            <a:pPr marL="0" indent="0">
              <a:buNone/>
            </a:pPr>
            <a:r>
              <a:rPr lang="ja-JP" altLang="en-US" dirty="0" smtClean="0"/>
              <a:t>発注データを作成する</a:t>
            </a:r>
            <a:r>
              <a:rPr lang="en-US" altLang="ja-JP" dirty="0" smtClean="0"/>
              <a:t>EDI</a:t>
            </a:r>
            <a:r>
              <a:rPr lang="ja-JP" altLang="en-US" dirty="0" smtClean="0"/>
              <a:t>システムとの連携も可能。</a:t>
            </a:r>
            <a:endParaRPr lang="en-US" altLang="ja-JP" dirty="0" smtClean="0"/>
          </a:p>
          <a:p>
            <a:pPr marL="0" indent="0">
              <a:buNone/>
            </a:pPr>
            <a:r>
              <a:rPr lang="ja-JP" altLang="en-US" dirty="0" smtClean="0"/>
              <a:t>・貿易</a:t>
            </a:r>
            <a:endParaRPr lang="en-US" altLang="ja-JP" dirty="0"/>
          </a:p>
          <a:p>
            <a:pPr marL="0" indent="0">
              <a:buNone/>
            </a:pPr>
            <a:r>
              <a:rPr lang="ja-JP" altLang="en-US" dirty="0" smtClean="0"/>
              <a:t>「信用状</a:t>
            </a:r>
            <a:r>
              <a:rPr lang="en-US" altLang="ja-JP" dirty="0" smtClean="0"/>
              <a:t>(L/C)</a:t>
            </a:r>
            <a:r>
              <a:rPr lang="ja-JP" altLang="en-US" dirty="0" smtClean="0"/>
              <a:t>」取引から電子記録債権化を行う。 </a:t>
            </a:r>
            <a:endParaRPr lang="en-US" altLang="ja-JP" dirty="0" smtClean="0"/>
          </a:p>
          <a:p>
            <a:pPr marL="0" indent="0">
              <a:buNone/>
            </a:pPr>
            <a:r>
              <a:rPr lang="ja-JP" altLang="en-US" dirty="0"/>
              <a:t>国</a:t>
            </a:r>
            <a:r>
              <a:rPr lang="ja-JP" altLang="en-US" dirty="0" smtClean="0"/>
              <a:t>を超えた取引でも電子記録債権は特別のコストは発生しない。</a:t>
            </a:r>
            <a:endParaRPr lang="en-US" altLang="ja-JP" dirty="0" smtClean="0"/>
          </a:p>
          <a:p>
            <a:pPr marL="0" indent="0">
              <a:buNone/>
            </a:pPr>
            <a:r>
              <a:rPr lang="ja-JP" altLang="en-US" dirty="0" smtClean="0"/>
              <a:t>・トランザクション・ファイナンス</a:t>
            </a:r>
            <a:endParaRPr lang="en-US" altLang="ja-JP" dirty="0" smtClean="0"/>
          </a:p>
          <a:p>
            <a:pPr marL="0" indent="0">
              <a:buNone/>
            </a:pPr>
            <a:r>
              <a:rPr lang="ja-JP" altLang="en-US" dirty="0"/>
              <a:t>日本</a:t>
            </a:r>
            <a:r>
              <a:rPr lang="ja-JP" altLang="en-US" dirty="0" smtClean="0"/>
              <a:t>での融資審査は過去の実績が中心で、将来の売上を資産対象にしていない、</a:t>
            </a:r>
            <a:endParaRPr lang="en-US" altLang="ja-JP" dirty="0" smtClean="0"/>
          </a:p>
          <a:p>
            <a:pPr marL="0" indent="0">
              <a:buNone/>
            </a:pPr>
            <a:r>
              <a:rPr lang="ja-JP" altLang="en-US" dirty="0" smtClean="0"/>
              <a:t>債権譲渡禁止特約があり、売掛金を担保にしに</a:t>
            </a:r>
            <a:r>
              <a:rPr lang="ja-JP" altLang="en-US" dirty="0" err="1" smtClean="0"/>
              <a:t>く</a:t>
            </a:r>
            <a:r>
              <a:rPr lang="ja-JP" altLang="en-US" dirty="0" smtClean="0"/>
              <a:t>等の課題があった。</a:t>
            </a:r>
            <a:endParaRPr lang="en-US" altLang="ja-JP" dirty="0" smtClean="0"/>
          </a:p>
          <a:p>
            <a:pPr marL="0" indent="0">
              <a:buNone/>
            </a:pPr>
            <a:r>
              <a:rPr lang="ja-JP" altLang="en-US" dirty="0" smtClean="0"/>
              <a:t>取引を電子記録債権化し、担保として金融機関から融資を受ける。</a:t>
            </a:r>
            <a:endParaRPr lang="en-US" altLang="ja-JP" dirty="0" smtClean="0"/>
          </a:p>
          <a:p>
            <a:pPr marL="0" indent="0">
              <a:buNone/>
            </a:pPr>
            <a:endParaRPr lang="en-US" altLang="ja-JP" sz="2400" dirty="0" smtClean="0"/>
          </a:p>
        </p:txBody>
      </p:sp>
    </p:spTree>
    <p:extLst>
      <p:ext uri="{BB962C8B-B14F-4D97-AF65-F5344CB8AC3E}">
        <p14:creationId xmlns:p14="http://schemas.microsoft.com/office/powerpoint/2010/main" val="264048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電子記録債権の活用方法</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ja-JP" altLang="en-US" sz="2400" dirty="0" smtClean="0"/>
              <a:t>レグテック</a:t>
            </a:r>
            <a:r>
              <a:rPr lang="en-US" altLang="ja-JP" sz="2400" dirty="0" smtClean="0"/>
              <a:t>(</a:t>
            </a:r>
            <a:r>
              <a:rPr lang="en-US" altLang="ja-JP" sz="2400" dirty="0" err="1" smtClean="0"/>
              <a:t>RegTech</a:t>
            </a:r>
            <a:r>
              <a:rPr lang="en-US" altLang="ja-JP" sz="2400" dirty="0" smtClean="0"/>
              <a:t>)</a:t>
            </a:r>
          </a:p>
          <a:p>
            <a:pPr marL="0" indent="0">
              <a:buNone/>
            </a:pPr>
            <a:r>
              <a:rPr lang="en-US" altLang="ja-JP" sz="2400" dirty="0" smtClean="0"/>
              <a:t>Regulation(</a:t>
            </a:r>
            <a:r>
              <a:rPr lang="ja-JP" altLang="en-US" sz="2400" dirty="0" smtClean="0"/>
              <a:t>規制</a:t>
            </a:r>
            <a:r>
              <a:rPr lang="en-US" altLang="ja-JP" sz="2400" dirty="0" smtClean="0"/>
              <a:t>)</a:t>
            </a:r>
            <a:r>
              <a:rPr lang="ja-JP" altLang="en-US" sz="2400" dirty="0" smtClean="0"/>
              <a:t>と</a:t>
            </a:r>
            <a:r>
              <a:rPr lang="en-US" altLang="ja-JP" sz="2400" dirty="0" smtClean="0"/>
              <a:t>Technology(</a:t>
            </a:r>
            <a:r>
              <a:rPr lang="ja-JP" altLang="en-US" sz="2400" dirty="0" smtClean="0"/>
              <a:t>テクノロジー</a:t>
            </a:r>
            <a:r>
              <a:rPr lang="en-US" altLang="ja-JP" sz="2400" dirty="0" smtClean="0"/>
              <a:t>)</a:t>
            </a:r>
            <a:r>
              <a:rPr lang="ja-JP" altLang="en-US" sz="2400" dirty="0" smtClean="0"/>
              <a:t>の造語</a:t>
            </a:r>
            <a:endParaRPr lang="en-US" altLang="ja-JP" sz="2400" dirty="0" smtClean="0"/>
          </a:p>
          <a:p>
            <a:pPr marL="0" indent="0">
              <a:buNone/>
            </a:pPr>
            <a:r>
              <a:rPr lang="ja-JP" altLang="en-US" sz="2400" dirty="0" smtClean="0"/>
              <a:t>・</a:t>
            </a:r>
            <a:r>
              <a:rPr lang="en-US" altLang="ja-JP" sz="2400" dirty="0" smtClean="0"/>
              <a:t>IT</a:t>
            </a:r>
            <a:r>
              <a:rPr lang="ja-JP" altLang="en-US" sz="2400" dirty="0" smtClean="0"/>
              <a:t>技術を利用して各種規制を尊守すること。</a:t>
            </a:r>
            <a:endParaRPr lang="en-US" altLang="ja-JP" sz="2400" dirty="0" smtClean="0"/>
          </a:p>
          <a:p>
            <a:pPr marL="0" indent="0">
              <a:buNone/>
            </a:pPr>
            <a:r>
              <a:rPr lang="ja-JP" altLang="en-US" sz="2400" dirty="0" smtClean="0"/>
              <a:t>→口座開設の本人確認を行う</a:t>
            </a:r>
            <a:r>
              <a:rPr lang="en-US" altLang="ja-JP" sz="2400" dirty="0" smtClean="0"/>
              <a:t>AI</a:t>
            </a:r>
            <a:r>
              <a:rPr lang="ja-JP" altLang="en-US" sz="2400" dirty="0" err="1" smtClean="0"/>
              <a:t>、</a:t>
            </a:r>
            <a:r>
              <a:rPr lang="ja-JP" altLang="en-US" sz="2400" dirty="0" smtClean="0"/>
              <a:t>中央銀行による金融機関の検査など。</a:t>
            </a:r>
            <a:endParaRPr lang="en-US" altLang="ja-JP" sz="2400" dirty="0" smtClean="0"/>
          </a:p>
          <a:p>
            <a:pPr marL="0" indent="0">
              <a:buNone/>
            </a:pPr>
            <a:r>
              <a:rPr lang="ja-JP" altLang="en-US" sz="2400" dirty="0" smtClean="0"/>
              <a:t>→勤怠管理、個人情報管理、下請法の尊守など。</a:t>
            </a:r>
            <a:endParaRPr lang="en-US" altLang="ja-JP" sz="2400" dirty="0" smtClean="0"/>
          </a:p>
          <a:p>
            <a:pPr marL="0" indent="0">
              <a:buNone/>
            </a:pPr>
            <a:r>
              <a:rPr lang="ja-JP" altLang="en-US" sz="2400" dirty="0" smtClean="0"/>
              <a:t>・下請法対応のレグテックとして、注目を集めているのが電子記録債権を使ったシステム化です。</a:t>
            </a:r>
            <a:endParaRPr lang="en-US" altLang="ja-JP" sz="2400" dirty="0" smtClean="0"/>
          </a:p>
          <a:p>
            <a:pPr marL="0" indent="0">
              <a:buNone/>
            </a:pPr>
            <a:r>
              <a:rPr lang="ja-JP" altLang="en-US" sz="2400" dirty="0" smtClean="0"/>
              <a:t>「下請代金の支払い遅延の禁止」、「下請代金の減額の禁止」、受注時の「書面の交付」の代わりに電子記録債権を利用可</a:t>
            </a:r>
            <a:r>
              <a:rPr lang="ja-JP" altLang="en-US" sz="2400" dirty="0"/>
              <a:t>。</a:t>
            </a:r>
            <a:endParaRPr lang="en-US" altLang="ja-JP" sz="2400" dirty="0" smtClean="0"/>
          </a:p>
        </p:txBody>
      </p:sp>
    </p:spTree>
    <p:extLst>
      <p:ext uri="{BB962C8B-B14F-4D97-AF65-F5344CB8AC3E}">
        <p14:creationId xmlns:p14="http://schemas.microsoft.com/office/powerpoint/2010/main" val="224048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１．</a:t>
            </a:r>
            <a:r>
              <a:rPr lang="en-US" altLang="ja-JP" dirty="0">
                <a:latin typeface="ＭＳ 明朝" panose="02020609040205080304" pitchFamily="17" charset="-128"/>
                <a:ea typeface="ＭＳ 明朝" panose="02020609040205080304" pitchFamily="17" charset="-128"/>
              </a:rPr>
              <a:t>AI</a:t>
            </a:r>
            <a:r>
              <a:rPr lang="ja-JP" altLang="en-US" dirty="0" err="1">
                <a:latin typeface="ＭＳ 明朝" panose="02020609040205080304" pitchFamily="17" charset="-128"/>
                <a:ea typeface="ＭＳ 明朝" panose="02020609040205080304" pitchFamily="17" charset="-128"/>
              </a:rPr>
              <a:t>、</a:t>
            </a:r>
            <a:r>
              <a:rPr lang="ja-JP" altLang="en-US" dirty="0">
                <a:latin typeface="ＭＳ 明朝" panose="02020609040205080304" pitchFamily="17" charset="-128"/>
                <a:ea typeface="ＭＳ 明朝" panose="02020609040205080304" pitchFamily="17" charset="-128"/>
              </a:rPr>
              <a:t>仮想通過、ブロックチェーン、そもそも</a:t>
            </a:r>
            <a:r>
              <a:rPr lang="en-US" altLang="ja-JP" dirty="0" err="1">
                <a:latin typeface="ＭＳ 明朝" panose="02020609040205080304" pitchFamily="17" charset="-128"/>
                <a:ea typeface="ＭＳ 明朝" panose="02020609040205080304" pitchFamily="17" charset="-128"/>
              </a:rPr>
              <a:t>FinTech</a:t>
            </a:r>
            <a:r>
              <a:rPr lang="ja-JP" altLang="en-US" dirty="0">
                <a:latin typeface="ＭＳ 明朝" panose="02020609040205080304" pitchFamily="17" charset="-128"/>
                <a:ea typeface="ＭＳ 明朝" panose="02020609040205080304" pitchFamily="17" charset="-128"/>
              </a:rPr>
              <a:t>とは</a:t>
            </a:r>
            <a:r>
              <a:rPr lang="ja-JP" altLang="en-US" dirty="0" smtClean="0">
                <a:latin typeface="ＭＳ 明朝" panose="02020609040205080304" pitchFamily="17" charset="-128"/>
                <a:ea typeface="ＭＳ 明朝" panose="02020609040205080304" pitchFamily="17" charset="-128"/>
              </a:rPr>
              <a:t>？</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0920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r>
              <a:rPr lang="ja-JP" altLang="en-US" dirty="0" smtClean="0"/>
              <a:t>５．あらゆる企業が</a:t>
            </a:r>
            <a:r>
              <a:rPr lang="en-US" altLang="ja-JP" dirty="0" smtClean="0"/>
              <a:t/>
            </a:r>
            <a:br>
              <a:rPr lang="en-US" altLang="ja-JP" dirty="0" smtClean="0"/>
            </a:br>
            <a:r>
              <a:rPr lang="ja-JP" altLang="en-US" dirty="0"/>
              <a:t>　</a:t>
            </a:r>
            <a:r>
              <a:rPr lang="ja-JP" altLang="en-US" dirty="0" smtClean="0"/>
              <a:t>　　</a:t>
            </a:r>
            <a:r>
              <a:rPr lang="ja-JP" altLang="en-US" dirty="0" smtClean="0"/>
              <a:t>フィンテックを使うことが</a:t>
            </a:r>
            <a:r>
              <a:rPr lang="en-US" altLang="ja-JP" dirty="0" smtClean="0"/>
              <a:t/>
            </a:r>
            <a:br>
              <a:rPr lang="en-US" altLang="ja-JP" dirty="0" smtClean="0"/>
            </a:br>
            <a:r>
              <a:rPr lang="ja-JP" altLang="en-US" dirty="0"/>
              <a:t>　</a:t>
            </a:r>
            <a:r>
              <a:rPr lang="ja-JP" altLang="en-US" dirty="0" smtClean="0"/>
              <a:t>　　</a:t>
            </a:r>
            <a:r>
              <a:rPr lang="ja-JP" altLang="en-US" dirty="0" smtClean="0"/>
              <a:t>当たり前の時代に</a:t>
            </a:r>
            <a:endParaRPr lang="en-US" altLang="ja-JP"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99284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社会の課題をフィンテックで解決する</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・フィンテックの役割</a:t>
            </a:r>
            <a:endParaRPr lang="en-US" altLang="ja-JP" dirty="0" smtClean="0"/>
          </a:p>
          <a:p>
            <a:pPr marL="0" indent="0">
              <a:buNone/>
            </a:pPr>
            <a:r>
              <a:rPr lang="ja-JP" altLang="en-US" sz="2400" dirty="0"/>
              <a:t>既存</a:t>
            </a:r>
            <a:r>
              <a:rPr lang="ja-JP" altLang="en-US" sz="2400" dirty="0" smtClean="0"/>
              <a:t>の金融機関が提供した機能や役割を代替する革新的な金融サービス。</a:t>
            </a:r>
            <a:endParaRPr lang="en-US" altLang="ja-JP" sz="2400" dirty="0" smtClean="0"/>
          </a:p>
          <a:p>
            <a:pPr marL="0" indent="0">
              <a:buNone/>
            </a:pPr>
            <a:r>
              <a:rPr lang="ja-JP" altLang="en-US" sz="2400" dirty="0" smtClean="0"/>
              <a:t>→金融機関ではなく、消費者や一般企業などのユーザーにとって新しいメリットを提供しなければならない。</a:t>
            </a:r>
            <a:endParaRPr lang="en-US" altLang="ja-JP" sz="2400" dirty="0" smtClean="0"/>
          </a:p>
          <a:p>
            <a:pPr marL="0" indent="0">
              <a:buNone/>
            </a:pPr>
            <a:r>
              <a:rPr lang="ja-JP" altLang="en-US" sz="2400" dirty="0" smtClean="0"/>
              <a:t>・少子高齢化への対応</a:t>
            </a:r>
            <a:endParaRPr lang="en-US" altLang="ja-JP" sz="2400" dirty="0" smtClean="0"/>
          </a:p>
          <a:p>
            <a:pPr marL="0" indent="0">
              <a:buNone/>
            </a:pPr>
            <a:r>
              <a:rPr lang="ja-JP" altLang="en-US" sz="2400" dirty="0" smtClean="0"/>
              <a:t>①労働生産性の向上：労働生産性は、日本、特に中小企業が低い。</a:t>
            </a:r>
            <a:endParaRPr lang="en-US" altLang="ja-JP" sz="2400" dirty="0" smtClean="0"/>
          </a:p>
          <a:p>
            <a:pPr marL="0" indent="0">
              <a:buNone/>
            </a:pPr>
            <a:r>
              <a:rPr lang="ja-JP" altLang="en-US" sz="2400" dirty="0" smtClean="0"/>
              <a:t>→改善には設備・人材投資が必須。それには資金が必須。そこに金融と</a:t>
            </a:r>
            <a:endParaRPr lang="en-US" altLang="ja-JP" sz="2400" dirty="0" smtClean="0"/>
          </a:p>
          <a:p>
            <a:pPr marL="0" indent="0">
              <a:buNone/>
            </a:pPr>
            <a:r>
              <a:rPr lang="ja-JP" altLang="en-US" sz="2400" dirty="0"/>
              <a:t>　</a:t>
            </a:r>
            <a:r>
              <a:rPr lang="ja-JP" altLang="en-US" sz="2400" dirty="0" smtClean="0"/>
              <a:t>フィンテックの役割がある。</a:t>
            </a:r>
            <a:endParaRPr lang="en-US" altLang="ja-JP" sz="2400" dirty="0" smtClean="0"/>
          </a:p>
          <a:p>
            <a:pPr marL="0" indent="0">
              <a:buNone/>
            </a:pPr>
            <a:r>
              <a:rPr lang="ja-JP" altLang="en-US" sz="2400" dirty="0" smtClean="0"/>
              <a:t>②企業の活性化：開業率が低く、その関心も低く、着手も遅い。</a:t>
            </a:r>
            <a:endParaRPr lang="en-US" altLang="ja-JP" sz="2400" dirty="0" smtClean="0"/>
          </a:p>
          <a:p>
            <a:pPr marL="0" indent="0">
              <a:buNone/>
            </a:pPr>
            <a:r>
              <a:rPr lang="ja-JP" altLang="en-US" sz="2400" dirty="0" smtClean="0"/>
              <a:t>　　　　　　　：開業</a:t>
            </a:r>
            <a:r>
              <a:rPr lang="en-US" altLang="ja-JP" sz="2400" dirty="0" smtClean="0"/>
              <a:t>1</a:t>
            </a:r>
            <a:r>
              <a:rPr lang="ja-JP" altLang="en-US" sz="2400" dirty="0" smtClean="0"/>
              <a:t>年目は決算前、特に</a:t>
            </a:r>
            <a:r>
              <a:rPr lang="en-US" altLang="ja-JP" sz="2400" dirty="0" smtClean="0"/>
              <a:t>3</a:t>
            </a:r>
            <a:r>
              <a:rPr lang="ja-JP" altLang="en-US" sz="2400" dirty="0" smtClean="0"/>
              <a:t>年目までは資金繰りが厳しい。</a:t>
            </a:r>
            <a:endParaRPr lang="en-US" altLang="ja-JP" sz="2400" dirty="0" smtClean="0"/>
          </a:p>
          <a:p>
            <a:pPr marL="0" indent="0">
              <a:buNone/>
            </a:pPr>
            <a:r>
              <a:rPr lang="ja-JP" altLang="en-US" sz="2400" dirty="0" smtClean="0"/>
              <a:t>→開業率を上げ、活発なイノベーションを促進するためには、資金調達の</a:t>
            </a:r>
            <a:endParaRPr lang="en-US" altLang="ja-JP" sz="2400" dirty="0" smtClean="0"/>
          </a:p>
          <a:p>
            <a:pPr marL="0" indent="0">
              <a:buNone/>
            </a:pPr>
            <a:r>
              <a:rPr lang="ja-JP" altLang="en-US" sz="2400" dirty="0" smtClean="0"/>
              <a:t>　支援が必須。そこに金融とフィンテックの役割がある。</a:t>
            </a:r>
            <a:endParaRPr lang="en-US" altLang="ja-JP" sz="2400" dirty="0" smtClean="0"/>
          </a:p>
        </p:txBody>
      </p:sp>
    </p:spTree>
    <p:extLst>
      <p:ext uri="{BB962C8B-B14F-4D97-AF65-F5344CB8AC3E}">
        <p14:creationId xmlns:p14="http://schemas.microsoft.com/office/powerpoint/2010/main" val="239565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金融は未来への懸け橋</a:t>
            </a:r>
            <a:endParaRPr lang="en-US" altLang="ja-JP" sz="2800" dirty="0"/>
          </a:p>
        </p:txBody>
      </p:sp>
      <p:sp>
        <p:nvSpPr>
          <p:cNvPr id="4" name="コンテンツ プレースホルダー 1"/>
          <p:cNvSpPr txBox="1">
            <a:spLocks/>
          </p:cNvSpPr>
          <p:nvPr/>
        </p:nvSpPr>
        <p:spPr>
          <a:xfrm>
            <a:off x="609600" y="829993"/>
            <a:ext cx="10972800" cy="5781822"/>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・フィンテックの本命は </a:t>
            </a:r>
            <a:r>
              <a:rPr lang="en-US" altLang="ja-JP" dirty="0" smtClean="0"/>
              <a:t>B</a:t>
            </a:r>
            <a:r>
              <a:rPr lang="ja-JP" altLang="en-US" dirty="0" smtClean="0"/>
              <a:t> </a:t>
            </a:r>
            <a:r>
              <a:rPr lang="en-US" altLang="ja-JP" dirty="0" smtClean="0"/>
              <a:t>to</a:t>
            </a:r>
            <a:r>
              <a:rPr lang="ja-JP" altLang="en-US" dirty="0" smtClean="0"/>
              <a:t> </a:t>
            </a:r>
            <a:r>
              <a:rPr lang="en-US" altLang="ja-JP" dirty="0" smtClean="0"/>
              <a:t>B</a:t>
            </a:r>
          </a:p>
          <a:p>
            <a:pPr marL="0" indent="0">
              <a:buNone/>
            </a:pPr>
            <a:r>
              <a:rPr lang="ja-JP" altLang="en-US" sz="2400" dirty="0"/>
              <a:t>今後</a:t>
            </a:r>
            <a:r>
              <a:rPr lang="ja-JP" altLang="en-US" sz="2400" dirty="0" smtClean="0"/>
              <a:t>のフィンテックは一般消費者向けの</a:t>
            </a:r>
            <a:r>
              <a:rPr lang="en-US" altLang="ja-JP" sz="2400" dirty="0" smtClean="0"/>
              <a:t>B</a:t>
            </a:r>
            <a:r>
              <a:rPr lang="ja-JP" altLang="en-US" sz="2400" dirty="0" smtClean="0"/>
              <a:t> </a:t>
            </a:r>
            <a:r>
              <a:rPr lang="en-US" altLang="ja-JP" sz="2400" dirty="0" smtClean="0"/>
              <a:t>to</a:t>
            </a:r>
            <a:r>
              <a:rPr lang="ja-JP" altLang="en-US" sz="2400" dirty="0" smtClean="0"/>
              <a:t> </a:t>
            </a:r>
            <a:r>
              <a:rPr lang="en-US" altLang="ja-JP" sz="2400" dirty="0" smtClean="0"/>
              <a:t>C</a:t>
            </a:r>
            <a:r>
              <a:rPr lang="ja-JP" altLang="en-US" sz="2400" dirty="0" smtClean="0"/>
              <a:t>から、企業の生産性向上や資金調達の支援をサポートしたりする</a:t>
            </a:r>
            <a:r>
              <a:rPr lang="en-US" altLang="ja-JP" sz="2400" dirty="0" smtClean="0"/>
              <a:t>B</a:t>
            </a:r>
            <a:r>
              <a:rPr lang="ja-JP" altLang="en-US" sz="2400" dirty="0"/>
              <a:t> </a:t>
            </a:r>
            <a:r>
              <a:rPr lang="en-US" altLang="ja-JP" sz="2400" dirty="0" smtClean="0"/>
              <a:t>to</a:t>
            </a:r>
            <a:r>
              <a:rPr lang="ja-JP" altLang="en-US" sz="2400" dirty="0"/>
              <a:t> </a:t>
            </a:r>
            <a:r>
              <a:rPr lang="en-US" altLang="ja-JP" sz="2400" dirty="0" smtClean="0"/>
              <a:t>B</a:t>
            </a:r>
            <a:r>
              <a:rPr lang="ja-JP" altLang="en-US" sz="2400" dirty="0" smtClean="0"/>
              <a:t>へシフトすべきである。</a:t>
            </a:r>
            <a:endParaRPr lang="en-US" altLang="ja-JP" sz="2400" dirty="0" smtClean="0"/>
          </a:p>
          <a:p>
            <a:pPr marL="0" indent="0">
              <a:buNone/>
            </a:pPr>
            <a:r>
              <a:rPr lang="ja-JP" altLang="en-US" sz="2400" dirty="0" smtClean="0"/>
              <a:t>・金融はそもそも、「現在から未来への懸け橋」であるべき。</a:t>
            </a:r>
            <a:endParaRPr lang="en-US" altLang="ja-JP" sz="2400" dirty="0" smtClean="0"/>
          </a:p>
          <a:p>
            <a:pPr marL="0" indent="0">
              <a:buNone/>
            </a:pPr>
            <a:r>
              <a:rPr lang="ja-JP" altLang="en-US" sz="2400" dirty="0" smtClean="0"/>
              <a:t>・フィンテックには様々な取組みがあるが、クリエイティビティという面では電子記録債権が最も可能性がある。 電子記録債権のクリエイティビティとは、「商流の見える化」になります。</a:t>
            </a:r>
            <a:endParaRPr lang="en-US" altLang="ja-JP" sz="2400" dirty="0" smtClean="0"/>
          </a:p>
          <a:p>
            <a:pPr marL="0" indent="0">
              <a:buNone/>
            </a:pPr>
            <a:r>
              <a:rPr lang="ja-JP" altLang="en-US" sz="2400" dirty="0" smtClean="0"/>
              <a:t>・「物流」は目に見えるが、「商流」特に「金流」は目には見えない。電子記録債権に記録することで、見える化につなげることができる。</a:t>
            </a:r>
            <a:endParaRPr lang="en-US" altLang="ja-JP" sz="2400" dirty="0" smtClean="0"/>
          </a:p>
          <a:p>
            <a:pPr marL="0" indent="0">
              <a:buNone/>
            </a:pPr>
            <a:r>
              <a:rPr lang="ja-JP" altLang="en-US" sz="2400" dirty="0" smtClean="0"/>
              <a:t>・受注</a:t>
            </a:r>
            <a:r>
              <a:rPr lang="ja-JP" altLang="en-US" sz="2400" dirty="0"/>
              <a:t>段階</a:t>
            </a:r>
            <a:r>
              <a:rPr lang="ja-JP" altLang="en-US" sz="2400" dirty="0" smtClean="0"/>
              <a:t>での電子記録債権化サービス</a:t>
            </a:r>
            <a:r>
              <a:rPr lang="en-US" altLang="ja-JP" sz="2400" dirty="0" smtClean="0"/>
              <a:t>(PO</a:t>
            </a:r>
            <a:r>
              <a:rPr lang="ja-JP" altLang="en-US" sz="2400" dirty="0" smtClean="0"/>
              <a:t>ファイナンスなど</a:t>
            </a:r>
            <a:r>
              <a:rPr lang="en-US" altLang="ja-JP" sz="2400" dirty="0" smtClean="0"/>
              <a:t>)</a:t>
            </a:r>
            <a:r>
              <a:rPr lang="ja-JP" altLang="en-US" sz="2400" dirty="0" err="1" smtClean="0"/>
              <a:t>、</a:t>
            </a:r>
            <a:r>
              <a:rPr lang="ja-JP" altLang="en-US" sz="2400" dirty="0" smtClean="0"/>
              <a:t>そのサービスとの</a:t>
            </a:r>
            <a:r>
              <a:rPr lang="en-US" altLang="ja-JP" sz="2400" dirty="0" smtClean="0"/>
              <a:t>EDI</a:t>
            </a:r>
            <a:r>
              <a:rPr lang="ja-JP" altLang="en-US" sz="2400" dirty="0" smtClean="0"/>
              <a:t>システムとの連携サービスなどが考えらえる。</a:t>
            </a:r>
            <a:endParaRPr lang="en-US" altLang="ja-JP" sz="2400" dirty="0" smtClean="0"/>
          </a:p>
          <a:p>
            <a:pPr marL="0" indent="0">
              <a:buNone/>
            </a:pPr>
            <a:r>
              <a:rPr lang="ja-JP" altLang="en-US" sz="2400" dirty="0" smtClean="0"/>
              <a:t>→フィンテック</a:t>
            </a:r>
            <a:r>
              <a:rPr lang="en-US" altLang="ja-JP" sz="2400" dirty="0" smtClean="0"/>
              <a:t>(</a:t>
            </a:r>
            <a:r>
              <a:rPr lang="ja-JP" altLang="en-US" sz="2400" dirty="0" smtClean="0"/>
              <a:t>ブロックチェーンを含む</a:t>
            </a:r>
            <a:r>
              <a:rPr lang="en-US" altLang="ja-JP" sz="2400" dirty="0" smtClean="0"/>
              <a:t>)</a:t>
            </a:r>
            <a:r>
              <a:rPr lang="ja-JP" altLang="en-US" sz="2400" dirty="0" smtClean="0"/>
              <a:t>はあくまでもプラットフォームであえる。その上で新しいサービスを提供していく。 今後はあらゆる企業がフィンテックを使う時代がくる。 その中でフィンテックに関連したサービスは無限大に広がっている。</a:t>
            </a:r>
            <a:endParaRPr lang="en-US" altLang="ja-JP" sz="2400" dirty="0" smtClean="0"/>
          </a:p>
        </p:txBody>
      </p:sp>
    </p:spTree>
    <p:extLst>
      <p:ext uri="{BB962C8B-B14F-4D97-AF65-F5344CB8AC3E}">
        <p14:creationId xmlns:p14="http://schemas.microsoft.com/office/powerpoint/2010/main" val="190397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フィンテックとは？</a:t>
            </a:r>
            <a:endParaRPr lang="en-US" altLang="ja-JP" sz="2800" dirty="0"/>
          </a:p>
        </p:txBody>
      </p:sp>
      <p:sp>
        <p:nvSpPr>
          <p:cNvPr id="2" name="コンテンツ プレースホルダー 1"/>
          <p:cNvSpPr>
            <a:spLocks noGrp="1"/>
          </p:cNvSpPr>
          <p:nvPr>
            <p:ph idx="1"/>
          </p:nvPr>
        </p:nvSpPr>
        <p:spPr>
          <a:xfrm>
            <a:off x="609600" y="914400"/>
            <a:ext cx="10972800" cy="604911"/>
          </a:xfrm>
        </p:spPr>
        <p:txBody>
          <a:bodyPr rtlCol="0"/>
          <a:lstStyle/>
          <a:p>
            <a:pPr rtl="0"/>
            <a:r>
              <a:rPr lang="en-US" altLang="ja-JP" dirty="0" smtClean="0">
                <a:latin typeface="ＭＳ 明朝" panose="02020609040205080304" pitchFamily="17" charset="-128"/>
                <a:ea typeface="ＭＳ 明朝" panose="02020609040205080304" pitchFamily="17" charset="-128"/>
              </a:rPr>
              <a:t>Finance(</a:t>
            </a:r>
            <a:r>
              <a:rPr lang="ja-JP" altLang="en-US" dirty="0" smtClean="0">
                <a:latin typeface="ＭＳ 明朝" panose="02020609040205080304" pitchFamily="17" charset="-128"/>
                <a:ea typeface="ＭＳ 明朝" panose="02020609040205080304" pitchFamily="17" charset="-128"/>
              </a:rPr>
              <a:t>金融</a:t>
            </a:r>
            <a:r>
              <a:rPr lang="en-US" altLang="ja-JP" dirty="0" smtClean="0">
                <a:latin typeface="ＭＳ 明朝" panose="02020609040205080304" pitchFamily="17" charset="-128"/>
                <a:ea typeface="ＭＳ 明朝" panose="02020609040205080304" pitchFamily="17" charset="-128"/>
              </a:rPr>
              <a:t>)</a:t>
            </a:r>
            <a:r>
              <a:rPr lang="ja-JP" altLang="en-US" dirty="0" smtClean="0">
                <a:latin typeface="ＭＳ 明朝" panose="02020609040205080304" pitchFamily="17" charset="-128"/>
                <a:ea typeface="ＭＳ 明朝" panose="02020609040205080304" pitchFamily="17" charset="-128"/>
              </a:rPr>
              <a:t>＋</a:t>
            </a:r>
            <a:r>
              <a:rPr lang="en-US" altLang="ja-JP" dirty="0" smtClean="0">
                <a:latin typeface="ＭＳ 明朝" panose="02020609040205080304" pitchFamily="17" charset="-128"/>
                <a:ea typeface="ＭＳ 明朝" panose="02020609040205080304" pitchFamily="17" charset="-128"/>
              </a:rPr>
              <a:t>Technology(</a:t>
            </a:r>
            <a:r>
              <a:rPr lang="ja-JP" altLang="en-US" dirty="0" smtClean="0">
                <a:latin typeface="ＭＳ 明朝" panose="02020609040205080304" pitchFamily="17" charset="-128"/>
                <a:ea typeface="ＭＳ 明朝" panose="02020609040205080304" pitchFamily="17" charset="-128"/>
              </a:rPr>
              <a:t>技術</a:t>
            </a:r>
            <a:r>
              <a:rPr lang="en-US" altLang="ja-JP" dirty="0" smtClean="0">
                <a:latin typeface="ＭＳ 明朝" panose="02020609040205080304" pitchFamily="17" charset="-128"/>
                <a:ea typeface="ＭＳ 明朝" panose="02020609040205080304" pitchFamily="17" charset="-128"/>
              </a:rPr>
              <a:t>)</a:t>
            </a:r>
            <a:r>
              <a:rPr lang="ja-JP" altLang="en-US" dirty="0" smtClean="0">
                <a:latin typeface="ＭＳ 明朝" panose="02020609040205080304" pitchFamily="17" charset="-128"/>
                <a:ea typeface="ＭＳ 明朝" panose="02020609040205080304" pitchFamily="17" charset="-128"/>
              </a:rPr>
              <a:t>＝</a:t>
            </a:r>
            <a:r>
              <a:rPr lang="en-US" altLang="ja-JP" dirty="0" err="1" smtClean="0">
                <a:latin typeface="ＭＳ 明朝" panose="02020609040205080304" pitchFamily="17" charset="-128"/>
                <a:ea typeface="ＭＳ 明朝" panose="02020609040205080304" pitchFamily="17" charset="-128"/>
              </a:rPr>
              <a:t>FinTech</a:t>
            </a:r>
            <a:endParaRPr lang="ja-JP" altLang="en-US" dirty="0">
              <a:latin typeface="ＭＳ 明朝" panose="02020609040205080304" pitchFamily="17" charset="-128"/>
              <a:ea typeface="ＭＳ 明朝" panose="02020609040205080304" pitchFamily="17" charset="-128"/>
            </a:endParaRPr>
          </a:p>
        </p:txBody>
      </p:sp>
      <p:sp>
        <p:nvSpPr>
          <p:cNvPr id="4" name="コンテンツ プレースホルダー 1"/>
          <p:cNvSpPr txBox="1">
            <a:spLocks/>
          </p:cNvSpPr>
          <p:nvPr/>
        </p:nvSpPr>
        <p:spPr>
          <a:xfrm>
            <a:off x="609600" y="1519311"/>
            <a:ext cx="10972800" cy="5598941"/>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●フィンテックが生まれた背景</a:t>
            </a:r>
            <a:endParaRPr lang="en-US" altLang="ja-JP" dirty="0" smtClean="0"/>
          </a:p>
          <a:p>
            <a:pPr marL="0" indent="0">
              <a:buNone/>
            </a:pPr>
            <a:r>
              <a:rPr lang="ja-JP" altLang="en-US" dirty="0" smtClean="0"/>
              <a:t>・</a:t>
            </a:r>
            <a:r>
              <a:rPr lang="en-US" altLang="ja-JP" dirty="0" smtClean="0"/>
              <a:t>2003</a:t>
            </a:r>
            <a:r>
              <a:rPr lang="ja-JP" altLang="en-US" dirty="0" smtClean="0"/>
              <a:t>年から「アメリカン・バンカー」という業界紙が「</a:t>
            </a:r>
            <a:r>
              <a:rPr lang="en-US" altLang="ja-JP" dirty="0" smtClean="0"/>
              <a:t>Fintech100</a:t>
            </a:r>
            <a:r>
              <a:rPr lang="ja-JP" altLang="en-US" dirty="0" smtClean="0"/>
              <a:t>」として世界の金融</a:t>
            </a:r>
            <a:r>
              <a:rPr lang="en-US" altLang="ja-JP" dirty="0" smtClean="0"/>
              <a:t>IT</a:t>
            </a:r>
            <a:r>
              <a:rPr lang="ja-JP" altLang="en-US" dirty="0" smtClean="0"/>
              <a:t>企業の番付を発表したことで広がり始めた。</a:t>
            </a:r>
            <a:endParaRPr lang="en-US" altLang="ja-JP" dirty="0" smtClean="0"/>
          </a:p>
          <a:p>
            <a:pPr marL="0" indent="0">
              <a:buNone/>
            </a:pPr>
            <a:r>
              <a:rPr lang="ja-JP" altLang="en-US" dirty="0" smtClean="0"/>
              <a:t>・</a:t>
            </a:r>
            <a:r>
              <a:rPr lang="en-US" altLang="ja-JP" dirty="0" smtClean="0"/>
              <a:t>2008</a:t>
            </a:r>
            <a:r>
              <a:rPr lang="ja-JP" altLang="en-US" dirty="0" smtClean="0"/>
              <a:t>年のリーマンショック時に既存の大手金融機関、特に銀行に取って代わる、新しい金融サービスを生み出そうとするベンチャー企業が登場し、これらの企業がフィンテックと呼ばれるようになった。</a:t>
            </a:r>
            <a:endParaRPr lang="en-US" altLang="ja-JP" dirty="0" smtClean="0"/>
          </a:p>
          <a:p>
            <a:pPr marL="0" indent="0">
              <a:buNone/>
            </a:pPr>
            <a:r>
              <a:rPr lang="ja-JP" altLang="en-US" dirty="0" smtClean="0"/>
              <a:t>・</a:t>
            </a:r>
            <a:r>
              <a:rPr lang="en-US" altLang="ja-JP" dirty="0" smtClean="0"/>
              <a:t>2007</a:t>
            </a:r>
            <a:r>
              <a:rPr lang="ja-JP" altLang="en-US" dirty="0" smtClean="0"/>
              <a:t>年に発表さら</a:t>
            </a:r>
            <a:r>
              <a:rPr lang="ja-JP" altLang="en-US" dirty="0" err="1" smtClean="0"/>
              <a:t>た</a:t>
            </a:r>
            <a:r>
              <a:rPr lang="en-US" altLang="ja-JP" dirty="0" smtClean="0"/>
              <a:t>iPhone</a:t>
            </a:r>
            <a:r>
              <a:rPr lang="ja-JP" altLang="en-US" dirty="0" smtClean="0"/>
              <a:t>を初めとする携帯端末の普及がフィンテックの追い風になった。</a:t>
            </a:r>
            <a:endParaRPr lang="en-US" altLang="ja-JP" dirty="0" smtClean="0"/>
          </a:p>
          <a:p>
            <a:pPr marL="0" indent="0">
              <a:buNone/>
            </a:pPr>
            <a:r>
              <a:rPr lang="ja-JP" altLang="en-US" dirty="0" smtClean="0"/>
              <a:t>●狭義のフィンテックと広義のフィンテック</a:t>
            </a:r>
            <a:endParaRPr lang="en-US" altLang="ja-JP" dirty="0" smtClean="0"/>
          </a:p>
          <a:p>
            <a:pPr marL="0" indent="0">
              <a:buNone/>
            </a:pPr>
            <a:r>
              <a:rPr lang="ja-JP" altLang="en-US" dirty="0" smtClean="0"/>
              <a:t>・狭義のフィンテックとは既存の金融機関の業務を代替するような革新的なサービスを指し、広義のフィンテックとは既存の金融業による</a:t>
            </a:r>
            <a:r>
              <a:rPr lang="en-US" altLang="ja-JP" dirty="0" smtClean="0"/>
              <a:t>IT</a:t>
            </a:r>
            <a:r>
              <a:rPr lang="ja-JP" altLang="en-US" dirty="0" smtClean="0"/>
              <a:t>活用を含むサービスを指す。 ただし、両者を厳密に区別するのは難しい。</a:t>
            </a:r>
            <a:endParaRPr lang="en-US" altLang="ja-JP" dirty="0" smtClean="0"/>
          </a:p>
          <a:p>
            <a:pPr marL="0" indent="0">
              <a:buNone/>
            </a:pPr>
            <a:r>
              <a:rPr lang="ja-JP" altLang="en-US" dirty="0" smtClean="0"/>
              <a:t>・狭義のフィンテックは、広義のフィンテックを破壊する部分もある。</a:t>
            </a:r>
            <a:endParaRPr lang="en-US" altLang="ja-JP" dirty="0" smtClean="0"/>
          </a:p>
          <a:p>
            <a:pPr marL="0" indent="0">
              <a:buNone/>
            </a:pPr>
            <a:r>
              <a:rPr lang="ja-JP" altLang="en-US" dirty="0" smtClean="0"/>
              <a:t>→新しい金融</a:t>
            </a:r>
            <a:r>
              <a:rPr lang="ja-JP" altLang="en-US" dirty="0"/>
              <a:t>サービス</a:t>
            </a:r>
            <a:r>
              <a:rPr lang="ja-JP" altLang="en-US" dirty="0" smtClean="0"/>
              <a:t>が、既存金融機関のサービスを破壊する部分がある。</a:t>
            </a:r>
            <a:endParaRPr lang="en-US" altLang="ja-JP" dirty="0" smtClean="0"/>
          </a:p>
          <a:p>
            <a:pPr marL="0" indent="0">
              <a:buNone/>
            </a:pPr>
            <a:endParaRPr lang="ja-JP" alt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アメリカにみるフィンテックサービスの数々</a:t>
            </a:r>
            <a:endParaRPr lang="en-US" altLang="ja-JP" sz="2800" dirty="0"/>
          </a:p>
        </p:txBody>
      </p:sp>
      <p:sp>
        <p:nvSpPr>
          <p:cNvPr id="4" name="コンテンツ プレースホルダー 1"/>
          <p:cNvSpPr txBox="1">
            <a:spLocks/>
          </p:cNvSpPr>
          <p:nvPr/>
        </p:nvSpPr>
        <p:spPr>
          <a:xfrm>
            <a:off x="609600" y="829994"/>
            <a:ext cx="10972800" cy="5486400"/>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●モバイル決済：ペイパル</a:t>
            </a:r>
            <a:r>
              <a:rPr lang="en-US" altLang="ja-JP" dirty="0" smtClean="0"/>
              <a:t>(</a:t>
            </a:r>
            <a:r>
              <a:rPr lang="ja-JP" altLang="en-US" dirty="0" smtClean="0"/>
              <a:t>米</a:t>
            </a:r>
            <a:r>
              <a:rPr lang="en-US" altLang="ja-JP" dirty="0" smtClean="0"/>
              <a:t>)</a:t>
            </a:r>
            <a:r>
              <a:rPr lang="ja-JP" altLang="en-US" dirty="0" err="1" smtClean="0"/>
              <a:t>、</a:t>
            </a:r>
            <a:r>
              <a:rPr lang="ja-JP" altLang="en-US" dirty="0" smtClean="0"/>
              <a:t>スクエア</a:t>
            </a:r>
            <a:r>
              <a:rPr lang="en-US" altLang="ja-JP" dirty="0" smtClean="0"/>
              <a:t>(</a:t>
            </a:r>
            <a:r>
              <a:rPr lang="ja-JP" altLang="en-US" dirty="0" smtClean="0"/>
              <a:t>米</a:t>
            </a:r>
            <a:r>
              <a:rPr lang="en-US" altLang="ja-JP" dirty="0" smtClean="0"/>
              <a:t>)</a:t>
            </a:r>
            <a:r>
              <a:rPr lang="ja-JP" altLang="en-US" dirty="0" err="1" smtClean="0"/>
              <a:t>、</a:t>
            </a:r>
            <a:r>
              <a:rPr lang="ja-JP" altLang="en-US" dirty="0" smtClean="0"/>
              <a:t>楽天スマートペイ</a:t>
            </a:r>
            <a:endParaRPr lang="en-US" altLang="ja-JP" dirty="0" smtClean="0"/>
          </a:p>
          <a:p>
            <a:pPr marL="0" indent="0">
              <a:buNone/>
            </a:pPr>
            <a:r>
              <a:rPr lang="ja-JP" altLang="en-US" dirty="0" smtClean="0"/>
              <a:t>・モバイル決済の市場は</a:t>
            </a:r>
            <a:r>
              <a:rPr lang="en-US" altLang="ja-JP" dirty="0" smtClean="0"/>
              <a:t>2013</a:t>
            </a:r>
            <a:r>
              <a:rPr lang="ja-JP" altLang="en-US" dirty="0" smtClean="0"/>
              <a:t>年の</a:t>
            </a:r>
            <a:r>
              <a:rPr lang="en-US" altLang="ja-JP" dirty="0" smtClean="0"/>
              <a:t>30</a:t>
            </a:r>
            <a:r>
              <a:rPr lang="ja-JP" altLang="en-US" dirty="0" smtClean="0"/>
              <a:t>兆円規模から、</a:t>
            </a:r>
            <a:r>
              <a:rPr lang="en-US" altLang="ja-JP" dirty="0" smtClean="0"/>
              <a:t>2017</a:t>
            </a:r>
            <a:r>
              <a:rPr lang="ja-JP" altLang="en-US" dirty="0" smtClean="0"/>
              <a:t>年には倍以上の</a:t>
            </a:r>
            <a:r>
              <a:rPr lang="en-US" altLang="ja-JP" dirty="0"/>
              <a:t>70</a:t>
            </a:r>
            <a:r>
              <a:rPr lang="ja-JP" altLang="en-US" dirty="0"/>
              <a:t>兆</a:t>
            </a:r>
            <a:r>
              <a:rPr lang="ja-JP" altLang="en-US" dirty="0" smtClean="0"/>
              <a:t>円規模まで拡大する見通しといわれている。</a:t>
            </a:r>
            <a:endParaRPr lang="en-US" altLang="ja-JP" dirty="0" smtClean="0"/>
          </a:p>
          <a:p>
            <a:pPr marL="0" indent="0">
              <a:buNone/>
            </a:pPr>
            <a:r>
              <a:rPr lang="ja-JP" altLang="en-US" dirty="0" smtClean="0"/>
              <a:t>●個人資産管理：ミント</a:t>
            </a:r>
            <a:r>
              <a:rPr lang="en-US" altLang="ja-JP" dirty="0" smtClean="0"/>
              <a:t>(</a:t>
            </a:r>
            <a:r>
              <a:rPr lang="ja-JP" altLang="en-US" dirty="0" smtClean="0"/>
              <a:t>米</a:t>
            </a:r>
            <a:r>
              <a:rPr lang="en-US" altLang="ja-JP" dirty="0" smtClean="0"/>
              <a:t>)</a:t>
            </a:r>
            <a:r>
              <a:rPr lang="ja-JP" altLang="en-US" dirty="0" err="1" smtClean="0"/>
              <a:t>、</a:t>
            </a:r>
            <a:r>
              <a:rPr lang="ja-JP" altLang="en-US" dirty="0" smtClean="0"/>
              <a:t>ベターメント</a:t>
            </a:r>
            <a:r>
              <a:rPr lang="en-US" altLang="ja-JP" dirty="0" smtClean="0"/>
              <a:t>(</a:t>
            </a:r>
            <a:r>
              <a:rPr lang="ja-JP" altLang="en-US" dirty="0" smtClean="0"/>
              <a:t>米</a:t>
            </a:r>
            <a:r>
              <a:rPr lang="en-US" altLang="ja-JP" dirty="0" smtClean="0"/>
              <a:t>)</a:t>
            </a:r>
          </a:p>
          <a:p>
            <a:pPr marL="0" indent="0">
              <a:buNone/>
            </a:pPr>
            <a:r>
              <a:rPr lang="ja-JP" altLang="en-US" dirty="0" smtClean="0"/>
              <a:t>・家計簿、投資ポートフォリオ管理、資産管理のサービスなど。</a:t>
            </a:r>
            <a:endParaRPr lang="en-US" altLang="ja-JP" dirty="0" smtClean="0"/>
          </a:p>
          <a:p>
            <a:pPr marL="0" indent="0">
              <a:buNone/>
            </a:pPr>
            <a:r>
              <a:rPr lang="ja-JP" altLang="en-US" dirty="0" smtClean="0"/>
              <a:t>●カード管理：コイン</a:t>
            </a:r>
            <a:r>
              <a:rPr lang="en-US" altLang="ja-JP" dirty="0" smtClean="0"/>
              <a:t>(</a:t>
            </a:r>
            <a:r>
              <a:rPr lang="ja-JP" altLang="en-US" dirty="0" smtClean="0"/>
              <a:t>米</a:t>
            </a:r>
            <a:r>
              <a:rPr lang="en-US" altLang="ja-JP" dirty="0" smtClean="0"/>
              <a:t>)</a:t>
            </a:r>
          </a:p>
          <a:p>
            <a:pPr marL="0" indent="0">
              <a:buNone/>
            </a:pPr>
            <a:r>
              <a:rPr lang="ja-JP" altLang="en-US" dirty="0" smtClean="0"/>
              <a:t>・クレジットカードを纏める電子カードサービスなど。</a:t>
            </a:r>
            <a:endParaRPr lang="en-US" altLang="ja-JP" dirty="0" smtClean="0"/>
          </a:p>
          <a:p>
            <a:pPr marL="0" indent="0">
              <a:buNone/>
            </a:pPr>
            <a:r>
              <a:rPr lang="ja-JP" altLang="en-US" dirty="0" smtClean="0"/>
              <a:t>●ロボアナライザー：ウェルスフロント</a:t>
            </a:r>
            <a:r>
              <a:rPr lang="en-US" altLang="ja-JP" dirty="0" smtClean="0"/>
              <a:t>(</a:t>
            </a:r>
            <a:r>
              <a:rPr lang="ja-JP" altLang="en-US" dirty="0" smtClean="0"/>
              <a:t>米</a:t>
            </a:r>
            <a:r>
              <a:rPr lang="en-US" altLang="ja-JP" dirty="0" smtClean="0"/>
              <a:t>)</a:t>
            </a:r>
          </a:p>
          <a:p>
            <a:pPr marL="0" indent="0">
              <a:buNone/>
            </a:pPr>
            <a:r>
              <a:rPr lang="ja-JP" altLang="en-US" dirty="0" smtClean="0"/>
              <a:t>・自動投資アドバイスサービスなど。</a:t>
            </a:r>
            <a:endParaRPr lang="en-US" altLang="ja-JP" dirty="0" smtClean="0"/>
          </a:p>
          <a:p>
            <a:pPr marL="0" indent="0">
              <a:buNone/>
            </a:pPr>
            <a:r>
              <a:rPr lang="ja-JP" altLang="en-US" dirty="0" smtClean="0"/>
              <a:t>●ソーシャルレンディング：レンディングクラブ</a:t>
            </a:r>
            <a:r>
              <a:rPr lang="en-US" altLang="ja-JP" dirty="0" smtClean="0"/>
              <a:t>(</a:t>
            </a:r>
            <a:r>
              <a:rPr lang="ja-JP" altLang="en-US" dirty="0" smtClean="0"/>
              <a:t>米</a:t>
            </a:r>
            <a:r>
              <a:rPr lang="en-US" altLang="ja-JP" dirty="0" smtClean="0"/>
              <a:t>)</a:t>
            </a:r>
          </a:p>
          <a:p>
            <a:pPr marL="0" indent="0">
              <a:buNone/>
            </a:pPr>
            <a:r>
              <a:rPr lang="ja-JP" altLang="en-US" dirty="0" smtClean="0"/>
              <a:t>・融資希望企業と投資家とのマッチングサービスなど。</a:t>
            </a:r>
            <a:endParaRPr lang="en-US" altLang="ja-JP" dirty="0" smtClean="0"/>
          </a:p>
          <a:p>
            <a:pPr marL="0" indent="0">
              <a:buNone/>
            </a:pPr>
            <a:r>
              <a:rPr lang="ja-JP" altLang="en-US" dirty="0"/>
              <a:t>●仮想通過：</a:t>
            </a:r>
            <a:r>
              <a:rPr lang="ja-JP" altLang="en-US" dirty="0" smtClean="0"/>
              <a:t>ビットコイン、イーサリアム、リップル</a:t>
            </a:r>
            <a:endParaRPr lang="en-US" altLang="ja-JP" dirty="0" smtClean="0"/>
          </a:p>
          <a:p>
            <a:pPr marL="0" indent="0">
              <a:buNone/>
            </a:pPr>
            <a:r>
              <a:rPr lang="ja-JP" altLang="en-US" dirty="0" smtClean="0"/>
              <a:t>・</a:t>
            </a:r>
            <a:r>
              <a:rPr lang="en-US" altLang="ja-JP" dirty="0" smtClean="0"/>
              <a:t>2017</a:t>
            </a:r>
            <a:r>
              <a:rPr lang="ja-JP" altLang="en-US" dirty="0" smtClean="0"/>
              <a:t>年</a:t>
            </a:r>
            <a:r>
              <a:rPr lang="en-US" altLang="ja-JP" dirty="0" smtClean="0"/>
              <a:t>6</a:t>
            </a:r>
            <a:r>
              <a:rPr lang="ja-JP" altLang="en-US" dirty="0" smtClean="0"/>
              <a:t>月時点での時価総額は</a:t>
            </a:r>
            <a:r>
              <a:rPr lang="en-US" altLang="ja-JP" dirty="0" smtClean="0"/>
              <a:t>1000</a:t>
            </a:r>
            <a:r>
              <a:rPr lang="ja-JP" altLang="en-US" dirty="0" smtClean="0"/>
              <a:t>億ドルを突破したといわれている。</a:t>
            </a:r>
            <a:endParaRPr lang="en-US" altLang="ja-JP" dirty="0"/>
          </a:p>
        </p:txBody>
      </p:sp>
    </p:spTree>
    <p:extLst>
      <p:ext uri="{BB962C8B-B14F-4D97-AF65-F5344CB8AC3E}">
        <p14:creationId xmlns:p14="http://schemas.microsoft.com/office/powerpoint/2010/main" val="62660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仮想通貨と疑似通貨、電子マネーの違い</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●疑似通貨とは</a:t>
            </a:r>
            <a:endParaRPr lang="en-US" altLang="ja-JP" dirty="0" smtClean="0"/>
          </a:p>
          <a:p>
            <a:pPr marL="0" indent="0">
              <a:buNone/>
            </a:pPr>
            <a:r>
              <a:rPr lang="ja-JP" altLang="en-US" dirty="0"/>
              <a:t>・</a:t>
            </a:r>
            <a:r>
              <a:rPr lang="ja-JP" altLang="en-US" dirty="0" smtClean="0"/>
              <a:t>オンラインゲームやウェブサイトポイントなど、一定のサービスや商品などの交換できる通貨のこと。</a:t>
            </a:r>
            <a:endParaRPr lang="en-US" altLang="ja-JP" dirty="0" smtClean="0"/>
          </a:p>
          <a:p>
            <a:pPr marL="0" indent="0">
              <a:buNone/>
            </a:pPr>
            <a:r>
              <a:rPr lang="ja-JP" altLang="en-US" dirty="0" smtClean="0"/>
              <a:t>・仮想通過との違いは、通貨の使える範囲にある。疑似通貨は特定のサービス内のみで使用でき、実際の通貨とは交換できないが、仮想通過は使用範囲に制限はなく、実際の通貨とも交換することができる。</a:t>
            </a:r>
            <a:endParaRPr lang="en-US" altLang="ja-JP" dirty="0" smtClean="0"/>
          </a:p>
          <a:p>
            <a:pPr marL="0" indent="0">
              <a:buNone/>
            </a:pPr>
            <a:r>
              <a:rPr lang="ja-JP" altLang="en-US" dirty="0" smtClean="0"/>
              <a:t>●電子マネーとは：</a:t>
            </a:r>
            <a:r>
              <a:rPr lang="en-US" altLang="ja-JP" dirty="0" err="1" smtClean="0"/>
              <a:t>Suica</a:t>
            </a:r>
            <a:r>
              <a:rPr lang="ja-JP" altLang="en-US" dirty="0" smtClean="0"/>
              <a:t>など。</a:t>
            </a:r>
            <a:endParaRPr lang="en-US" altLang="ja-JP" dirty="0" smtClean="0"/>
          </a:p>
          <a:p>
            <a:pPr marL="0" indent="0">
              <a:buNone/>
            </a:pPr>
            <a:r>
              <a:rPr lang="ja-JP" altLang="en-US" dirty="0" smtClean="0"/>
              <a:t>・通貨を使用せずに、電気信号で決済が行える通貨のこと。</a:t>
            </a:r>
            <a:endParaRPr lang="en-US" altLang="ja-JP" dirty="0" smtClean="0"/>
          </a:p>
          <a:p>
            <a:pPr marL="0" indent="0">
              <a:buNone/>
            </a:pPr>
            <a:r>
              <a:rPr lang="ja-JP" altLang="en-US" dirty="0" smtClean="0"/>
              <a:t>・電気信号で決済を行える点は仮想通過とは同じだが、電子マネーは通貨の代用であるため、その通貨が使える範囲でしか使用できない。</a:t>
            </a:r>
            <a:endParaRPr lang="en-US" altLang="ja-JP" dirty="0" smtClean="0"/>
          </a:p>
          <a:p>
            <a:pPr marL="0" indent="0">
              <a:buNone/>
            </a:pPr>
            <a:r>
              <a:rPr lang="ja-JP" altLang="en-US" dirty="0" smtClean="0"/>
              <a:t>●通貨</a:t>
            </a:r>
            <a:endParaRPr lang="en-US" altLang="ja-JP" dirty="0" smtClean="0"/>
          </a:p>
          <a:p>
            <a:pPr marL="0" indent="0">
              <a:buNone/>
            </a:pPr>
            <a:r>
              <a:rPr lang="ja-JP" altLang="en-US" dirty="0" smtClean="0"/>
              <a:t>・実際の通貨と仮想通過の違いは、発行主体の存在である。 通貨は発行主体があり価値を保証するが、仮想通過には発行主体がない。</a:t>
            </a:r>
            <a:endParaRPr lang="en-US" altLang="ja-JP" dirty="0"/>
          </a:p>
        </p:txBody>
      </p:sp>
    </p:spTree>
    <p:extLst>
      <p:ext uri="{BB962C8B-B14F-4D97-AF65-F5344CB8AC3E}">
        <p14:creationId xmlns:p14="http://schemas.microsoft.com/office/powerpoint/2010/main" val="267820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ブロックチェーンとは</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・仮想通過には発行主体がない。 では、誰がその価値を保証するのか？</a:t>
            </a:r>
            <a:endParaRPr lang="en-US" altLang="ja-JP" dirty="0" smtClean="0"/>
          </a:p>
          <a:p>
            <a:pPr marL="0" indent="0">
              <a:buNone/>
            </a:pPr>
            <a:r>
              <a:rPr lang="ja-JP" altLang="en-US" dirty="0" smtClean="0"/>
              <a:t>→仮想通過の価値を保証するのが、ブロックチェーンである。</a:t>
            </a:r>
            <a:endParaRPr lang="en-US" altLang="ja-JP" dirty="0" smtClean="0"/>
          </a:p>
          <a:p>
            <a:pPr marL="0" indent="0">
              <a:buNone/>
            </a:pPr>
            <a:endParaRPr lang="en-US" altLang="ja-JP" dirty="0"/>
          </a:p>
          <a:p>
            <a:pPr marL="0" indent="0">
              <a:buNone/>
            </a:pPr>
            <a:r>
              <a:rPr lang="ja-JP" altLang="en-US" dirty="0" smtClean="0"/>
              <a:t>・ブロックチェーンとは、情報を改竄から守る仕組みである。管理したい情報を複数のブロックに分け、それをチェーンのように繋げながら、複数の</a:t>
            </a:r>
            <a:r>
              <a:rPr lang="en-US" altLang="ja-JP" dirty="0" smtClean="0"/>
              <a:t>PC</a:t>
            </a:r>
            <a:r>
              <a:rPr lang="ja-JP" altLang="en-US" dirty="0" smtClean="0"/>
              <a:t>・サーバーで管理する技術である。</a:t>
            </a:r>
            <a:endParaRPr lang="en-US" altLang="ja-JP" dirty="0" smtClean="0"/>
          </a:p>
          <a:p>
            <a:pPr marL="0" indent="0">
              <a:buNone/>
            </a:pPr>
            <a:r>
              <a:rPr lang="ja-JP" altLang="en-US" dirty="0" smtClean="0"/>
              <a:t>・ブロックチェーンは、既存の</a:t>
            </a:r>
            <a:r>
              <a:rPr lang="en-US" altLang="ja-JP" dirty="0" smtClean="0"/>
              <a:t>PC</a:t>
            </a:r>
            <a:r>
              <a:rPr lang="ja-JP" altLang="en-US" dirty="0" smtClean="0"/>
              <a:t>・サーバーの資産を利用できる、ブロック分けされた少ない情報を処理するため低コストで実現できる。</a:t>
            </a:r>
            <a:endParaRPr lang="en-US" altLang="ja-JP" dirty="0" smtClean="0"/>
          </a:p>
          <a:p>
            <a:pPr marL="0" indent="0">
              <a:buNone/>
            </a:pPr>
            <a:endParaRPr lang="en-US" altLang="ja-JP" dirty="0"/>
          </a:p>
          <a:p>
            <a:pPr marL="0" indent="0">
              <a:buNone/>
            </a:pPr>
            <a:r>
              <a:rPr lang="ja-JP" altLang="en-US" dirty="0" smtClean="0"/>
              <a:t>→現在の仮想通過は、ブロックチェーンの技術によって支えられているのは事実がだが、ブロックチェーンがなければ仮想通過は実現しないというわけではない。</a:t>
            </a:r>
            <a:endParaRPr lang="en-US" altLang="ja-JP" dirty="0" smtClean="0"/>
          </a:p>
          <a:p>
            <a:pPr marL="0" indent="0">
              <a:buNone/>
            </a:pPr>
            <a:r>
              <a:rPr lang="ja-JP" altLang="en-US" dirty="0" smtClean="0"/>
              <a:t>→ブロックチェーンは、仮想通過を支えている技術として有名になったが、仮想通過のためだけの技術ではなく、多くの分野で流用できる技術である。</a:t>
            </a:r>
            <a:endParaRPr lang="en-US" altLang="ja-JP" dirty="0"/>
          </a:p>
        </p:txBody>
      </p:sp>
    </p:spTree>
    <p:extLst>
      <p:ext uri="{BB962C8B-B14F-4D97-AF65-F5344CB8AC3E}">
        <p14:creationId xmlns:p14="http://schemas.microsoft.com/office/powerpoint/2010/main" val="419890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日本のフィンテックベンチャー企業の特徴</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・日本の金融インフラは、</a:t>
            </a:r>
            <a:r>
              <a:rPr lang="en-US" altLang="ja-JP" dirty="0" smtClean="0"/>
              <a:t>ATM</a:t>
            </a:r>
            <a:r>
              <a:rPr lang="ja-JP" altLang="en-US" dirty="0" smtClean="0"/>
              <a:t>やインターネットバンキングのサービスを見ても解るように、先進国の中でもかなり進んでいる。</a:t>
            </a:r>
            <a:endParaRPr lang="en-US" altLang="ja-JP" dirty="0" smtClean="0"/>
          </a:p>
          <a:p>
            <a:pPr marL="0" indent="0">
              <a:buNone/>
            </a:pPr>
            <a:r>
              <a:rPr lang="ja-JP" altLang="en-US" dirty="0" smtClean="0"/>
              <a:t>→新しいフィンテックサービスへの差し迫ったニーズは少ない。</a:t>
            </a:r>
            <a:endParaRPr lang="en-US" altLang="ja-JP" dirty="0" smtClean="0"/>
          </a:p>
          <a:p>
            <a:pPr marL="0" indent="0">
              <a:buNone/>
            </a:pPr>
            <a:r>
              <a:rPr lang="ja-JP" altLang="en-US" dirty="0" smtClean="0"/>
              <a:t>→日本</a:t>
            </a:r>
            <a:r>
              <a:rPr lang="ja-JP" altLang="en-US" dirty="0"/>
              <a:t>のフィンテックベンチャーのサービスは、アメリカで開発されたサービスの焼き回しが多い</a:t>
            </a:r>
            <a:r>
              <a:rPr lang="ja-JP" altLang="en-US" dirty="0" smtClean="0"/>
              <a:t>。</a:t>
            </a:r>
            <a:r>
              <a:rPr lang="en-US" altLang="ja-JP" dirty="0" smtClean="0"/>
              <a:t/>
            </a:r>
            <a:br>
              <a:rPr lang="en-US" altLang="ja-JP" dirty="0" smtClean="0"/>
            </a:br>
            <a:r>
              <a:rPr lang="ja-JP" altLang="en-US" dirty="0" smtClean="0"/>
              <a:t>→広義</a:t>
            </a:r>
            <a:r>
              <a:rPr lang="ja-JP" altLang="en-US" dirty="0"/>
              <a:t>の</a:t>
            </a:r>
            <a:r>
              <a:rPr lang="ja-JP" altLang="en-US" dirty="0" smtClean="0"/>
              <a:t>フィンテックへの対応が目立つ。 つまり、メガバンクなどの大企業中心であり、ベンチャーはその下請けになるケースが多い。</a:t>
            </a:r>
            <a:endParaRPr lang="en-US" altLang="ja-JP" dirty="0" smtClean="0"/>
          </a:p>
          <a:p>
            <a:pPr marL="0" indent="0">
              <a:buNone/>
            </a:pPr>
            <a:r>
              <a:rPr lang="ja-JP" altLang="en-US" dirty="0" smtClean="0"/>
              <a:t>→政府が産業振興の観点から音頭を取ることも多い。</a:t>
            </a:r>
            <a:endParaRPr lang="en-US" altLang="ja-JP" dirty="0" smtClean="0"/>
          </a:p>
          <a:p>
            <a:pPr marL="0" indent="0">
              <a:buNone/>
            </a:pPr>
            <a:endParaRPr lang="en-US" altLang="ja-JP" dirty="0"/>
          </a:p>
          <a:p>
            <a:pPr marL="0" indent="0">
              <a:buNone/>
            </a:pPr>
            <a:r>
              <a:rPr lang="ja-JP" altLang="en-US" dirty="0" smtClean="0"/>
              <a:t>・銀行持ち株会社の子会社に認められている業務は、金融業務に限定されている</a:t>
            </a:r>
            <a:r>
              <a:rPr lang="en-US" altLang="ja-JP" dirty="0" smtClean="0"/>
              <a:t>(</a:t>
            </a:r>
            <a:r>
              <a:rPr lang="ja-JP" altLang="en-US" dirty="0" smtClean="0"/>
              <a:t>∵資金力を持つ銀行の産業支配を防ぐため</a:t>
            </a:r>
            <a:r>
              <a:rPr lang="en-US" altLang="ja-JP" dirty="0" smtClean="0"/>
              <a:t>)</a:t>
            </a:r>
            <a:r>
              <a:rPr lang="ja-JP" altLang="en-US" dirty="0" err="1" smtClean="0"/>
              <a:t>。</a:t>
            </a:r>
            <a:r>
              <a:rPr lang="ja-JP" altLang="en-US" dirty="0" smtClean="0"/>
              <a:t>しかし、この制限により、金融サービスの利便性が促進されないという面もある。</a:t>
            </a:r>
            <a:endParaRPr lang="en-US" altLang="ja-JP" dirty="0" smtClean="0"/>
          </a:p>
          <a:p>
            <a:pPr marL="0" indent="0">
              <a:buNone/>
            </a:pPr>
            <a:r>
              <a:rPr lang="ja-JP" altLang="en-US" dirty="0" smtClean="0"/>
              <a:t>→銀行持ち株会社の子会社にフィンテック関連など一部の業務を扱う子会社を認める方向で議論も進んでいる。</a:t>
            </a:r>
            <a:endParaRPr lang="en-US" altLang="ja-JP" dirty="0" smtClean="0"/>
          </a:p>
          <a:p>
            <a:pPr marL="0" indent="0">
              <a:buNone/>
            </a:pPr>
            <a:r>
              <a:rPr lang="ja-JP" altLang="en-US" dirty="0" smtClean="0"/>
              <a:t>→これが認められると、日本のフィンテックサービスはますます大手銀行主導になり、一般消費者のメリットが少なくなる恐れがある。</a:t>
            </a:r>
            <a:endParaRPr lang="en-US" altLang="ja-JP" dirty="0"/>
          </a:p>
        </p:txBody>
      </p:sp>
    </p:spTree>
    <p:extLst>
      <p:ext uri="{BB962C8B-B14F-4D97-AF65-F5344CB8AC3E}">
        <p14:creationId xmlns:p14="http://schemas.microsoft.com/office/powerpoint/2010/main" val="324409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日本の動向</a:t>
            </a:r>
            <a:endParaRPr lang="en-US" altLang="ja-JP" sz="2800" dirty="0"/>
          </a:p>
        </p:txBody>
      </p:sp>
      <p:sp>
        <p:nvSpPr>
          <p:cNvPr id="4" name="コンテンツ プレースホルダー 1"/>
          <p:cNvSpPr txBox="1">
            <a:spLocks/>
          </p:cNvSpPr>
          <p:nvPr/>
        </p:nvSpPr>
        <p:spPr>
          <a:xfrm>
            <a:off x="609600" y="829993"/>
            <a:ext cx="10972800" cy="57818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・国会では</a:t>
            </a:r>
            <a:r>
              <a:rPr lang="en-US" altLang="ja-JP" dirty="0" smtClean="0"/>
              <a:t>2016</a:t>
            </a:r>
            <a:r>
              <a:rPr lang="ja-JP" altLang="en-US" dirty="0" smtClean="0"/>
              <a:t>年</a:t>
            </a:r>
            <a:r>
              <a:rPr lang="en-US" altLang="ja-JP" dirty="0" smtClean="0"/>
              <a:t>5</a:t>
            </a:r>
            <a:r>
              <a:rPr lang="ja-JP" altLang="en-US" dirty="0" smtClean="0"/>
              <a:t>月に「情報通信技術の進展等の環境変化に対応するための銀行法等の一部を改正する法律」が成立し、仮想通過を公的な決済手段の一つとして位置付けるとともに、仮想通過の取引に対する規制を行うことになった。</a:t>
            </a:r>
            <a:endParaRPr lang="en-US" altLang="ja-JP" dirty="0" smtClean="0"/>
          </a:p>
          <a:p>
            <a:pPr marL="0" indent="0">
              <a:buNone/>
            </a:pPr>
            <a:r>
              <a:rPr lang="ja-JP" altLang="en-US" dirty="0" smtClean="0"/>
              <a:t>→</a:t>
            </a:r>
            <a:r>
              <a:rPr lang="en-US" altLang="ja-JP" dirty="0" smtClean="0"/>
              <a:t>2017</a:t>
            </a:r>
            <a:r>
              <a:rPr lang="ja-JP" altLang="en-US" dirty="0" smtClean="0"/>
              <a:t>年</a:t>
            </a:r>
            <a:r>
              <a:rPr lang="en-US" altLang="ja-JP" dirty="0" smtClean="0"/>
              <a:t>4</a:t>
            </a:r>
            <a:r>
              <a:rPr lang="ja-JP" altLang="en-US" dirty="0" smtClean="0"/>
              <a:t>月から、仮想通貨交換業者に対して登録性が導入された。</a:t>
            </a:r>
            <a:endParaRPr lang="en-US" altLang="ja-JP" dirty="0" smtClean="0"/>
          </a:p>
          <a:p>
            <a:pPr marL="0" indent="0">
              <a:buNone/>
            </a:pPr>
            <a:r>
              <a:rPr lang="ja-JP" altLang="en-US" dirty="0"/>
              <a:t>　</a:t>
            </a:r>
            <a:r>
              <a:rPr lang="ja-JP" altLang="en-US" dirty="0" smtClean="0"/>
              <a:t>（メガバンク</a:t>
            </a:r>
            <a:r>
              <a:rPr lang="en-US" altLang="ja-JP" dirty="0" smtClean="0"/>
              <a:t>4</a:t>
            </a:r>
            <a:r>
              <a:rPr lang="ja-JP" altLang="en-US" dirty="0" smtClean="0"/>
              <a:t>行、</a:t>
            </a:r>
            <a:r>
              <a:rPr lang="en-US" altLang="ja-JP" dirty="0" err="1" smtClean="0"/>
              <a:t>Tranzax</a:t>
            </a:r>
            <a:r>
              <a:rPr lang="ja-JP" altLang="en-US" dirty="0" smtClean="0"/>
              <a:t>株式会社）</a:t>
            </a:r>
            <a:endParaRPr lang="en-US" altLang="ja-JP" dirty="0" smtClean="0"/>
          </a:p>
          <a:p>
            <a:pPr marL="0" indent="0">
              <a:buNone/>
            </a:pPr>
            <a:r>
              <a:rPr lang="ja-JP" altLang="en-US" dirty="0" smtClean="0"/>
              <a:t>・日本国内における仮想通過の取引量は急速に増えており、国内でビットコインを決済できる店舗も</a:t>
            </a:r>
            <a:r>
              <a:rPr lang="en-US" altLang="ja-JP" dirty="0" smtClean="0"/>
              <a:t>1000</a:t>
            </a:r>
            <a:r>
              <a:rPr lang="ja-JP" altLang="en-US" dirty="0"/>
              <a:t>店</a:t>
            </a:r>
            <a:r>
              <a:rPr lang="ja-JP" altLang="en-US" dirty="0" smtClean="0"/>
              <a:t>を突破している。</a:t>
            </a:r>
            <a:endParaRPr lang="en-US" altLang="ja-JP" dirty="0" smtClean="0"/>
          </a:p>
          <a:p>
            <a:pPr marL="0" indent="0">
              <a:buNone/>
            </a:pPr>
            <a:r>
              <a:rPr lang="ja-JP" altLang="en-US" dirty="0" smtClean="0"/>
              <a:t>・仮想通貨は、その利便性よりも投機目的で注目されている。</a:t>
            </a:r>
            <a:endParaRPr lang="en-US" altLang="ja-JP" dirty="0"/>
          </a:p>
        </p:txBody>
      </p:sp>
    </p:spTree>
    <p:extLst>
      <p:ext uri="{BB962C8B-B14F-4D97-AF65-F5344CB8AC3E}">
        <p14:creationId xmlns:p14="http://schemas.microsoft.com/office/powerpoint/2010/main" val="429391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1519</TotalTime>
  <Words>3680</Words>
  <Application>Microsoft Office PowerPoint</Application>
  <PresentationFormat>ワイド画面</PresentationFormat>
  <Paragraphs>269</Paragraphs>
  <Slides>32</Slides>
  <Notes>32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Meiryo UI</vt:lpstr>
      <vt:lpstr>ＭＳ ゴシック</vt:lpstr>
      <vt:lpstr>ＭＳ 明朝</vt:lpstr>
      <vt:lpstr>Palatino Linotype</vt:lpstr>
      <vt:lpstr>Wingdings 2</vt:lpstr>
      <vt:lpstr>ブレーンストーミングのプレゼンテーション</vt:lpstr>
      <vt:lpstr>企業のためのFinTech入門</vt:lpstr>
      <vt:lpstr>議題</vt:lpstr>
      <vt:lpstr>１．AI、仮想通過、ブロックチェーン、そもそもFinTechとは？</vt:lpstr>
      <vt:lpstr>フィンテックとは？</vt:lpstr>
      <vt:lpstr>アメリカにみるフィンテックサービスの数々</vt:lpstr>
      <vt:lpstr>仮想通貨と疑似通貨、電子マネーの違い</vt:lpstr>
      <vt:lpstr>ブロックチェーンとは</vt:lpstr>
      <vt:lpstr>日本のフィンテックベンチャー企業の特徴</vt:lpstr>
      <vt:lpstr>日本の動向</vt:lpstr>
      <vt:lpstr>日本発のフィンテック</vt:lpstr>
      <vt:lpstr>フィンテックの可能性と限界</vt:lpstr>
      <vt:lpstr>フィンテック成功のカギ</vt:lpstr>
      <vt:lpstr>２．フィンテックの登場で既存の金融システムは崩壊する？</vt:lpstr>
      <vt:lpstr>金融とは</vt:lpstr>
      <vt:lpstr>マネーストックが増えない理由（なぜ市場にお金が回らないのか？）</vt:lpstr>
      <vt:lpstr>日本の金融業が直面する課題</vt:lpstr>
      <vt:lpstr>金融庁の大胆な方向転換</vt:lpstr>
      <vt:lpstr>下請法 － 下請代金支払遅延等防止法</vt:lpstr>
      <vt:lpstr>日本の金融業の可能性とフィンテック</vt:lpstr>
      <vt:lpstr>３．企業間決済に革命を起こす 　　　急速に普及する電子記録債権とは？</vt:lpstr>
      <vt:lpstr>電子記録債権とは</vt:lpstr>
      <vt:lpstr>電子記録債権の特徴</vt:lpstr>
      <vt:lpstr>電子記録債権の限界</vt:lpstr>
      <vt:lpstr>電子記録債権記録機関</vt:lpstr>
      <vt:lpstr>電子記録債権の現状</vt:lpstr>
      <vt:lpstr>４．企業の劇的なコスト削減とキャッシュ 　　　フロー改善を実現 　　　 　　　電子記録債権を活用した驚異の 　　　企業金融スキーム</vt:lpstr>
      <vt:lpstr>電子記録債権の活用方法</vt:lpstr>
      <vt:lpstr>電子記録債権の活用方法</vt:lpstr>
      <vt:lpstr>電子記録債権の活用方法</vt:lpstr>
      <vt:lpstr>５．あらゆる企業が 　　　フィンテックを使うことが 　　　当たり前の時代に</vt:lpstr>
      <vt:lpstr>社会の課題をフィンテックで解決する</vt:lpstr>
      <vt:lpstr>金融は未来への懸け橋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企業のためのFinTech入門</dc:title>
  <dc:creator>丸山康司</dc:creator>
  <cp:lastModifiedBy>丸山康司</cp:lastModifiedBy>
  <cp:revision>67</cp:revision>
  <dcterms:created xsi:type="dcterms:W3CDTF">2017-11-04T09:58:52Z</dcterms:created>
  <dcterms:modified xsi:type="dcterms:W3CDTF">2017-11-18T04:22:49Z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