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1"/>
  </p:notesMasterIdLst>
  <p:handoutMasterIdLst>
    <p:handoutMasterId r:id="rId192"/>
  </p:handoutMasterIdLst>
  <p:sldIdLst>
    <p:sldId id="272" r:id="rId2"/>
    <p:sldId id="273" r:id="rId3"/>
    <p:sldId id="283" r:id="rId4"/>
    <p:sldId id="287" r:id="rId5"/>
    <p:sldId id="274"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415"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416" r:id="rId59"/>
    <p:sldId id="340" r:id="rId60"/>
    <p:sldId id="341" r:id="rId61"/>
    <p:sldId id="342" r:id="rId62"/>
    <p:sldId id="343" r:id="rId63"/>
    <p:sldId id="344" r:id="rId64"/>
    <p:sldId id="346" r:id="rId65"/>
    <p:sldId id="348" r:id="rId66"/>
    <p:sldId id="345" r:id="rId67"/>
    <p:sldId id="349" r:id="rId68"/>
    <p:sldId id="350" r:id="rId69"/>
    <p:sldId id="351"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81" r:id="rId97"/>
    <p:sldId id="382" r:id="rId98"/>
    <p:sldId id="383" r:id="rId99"/>
    <p:sldId id="379" r:id="rId100"/>
    <p:sldId id="380"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418" r:id="rId114"/>
    <p:sldId id="396" r:id="rId115"/>
    <p:sldId id="397" r:id="rId116"/>
    <p:sldId id="398" r:id="rId117"/>
    <p:sldId id="399" r:id="rId118"/>
    <p:sldId id="400" r:id="rId119"/>
    <p:sldId id="401" r:id="rId120"/>
    <p:sldId id="402" r:id="rId121"/>
    <p:sldId id="403" r:id="rId122"/>
    <p:sldId id="404" r:id="rId123"/>
    <p:sldId id="405" r:id="rId124"/>
    <p:sldId id="406" r:id="rId125"/>
    <p:sldId id="407" r:id="rId126"/>
    <p:sldId id="408" r:id="rId127"/>
    <p:sldId id="409" r:id="rId128"/>
    <p:sldId id="410" r:id="rId129"/>
    <p:sldId id="411" r:id="rId130"/>
    <p:sldId id="412" r:id="rId131"/>
    <p:sldId id="413" r:id="rId132"/>
    <p:sldId id="414" r:id="rId133"/>
    <p:sldId id="419" r:id="rId134"/>
    <p:sldId id="417" r:id="rId135"/>
    <p:sldId id="420" r:id="rId136"/>
    <p:sldId id="421" r:id="rId137"/>
    <p:sldId id="422" r:id="rId138"/>
    <p:sldId id="423" r:id="rId139"/>
    <p:sldId id="424" r:id="rId140"/>
    <p:sldId id="425" r:id="rId141"/>
    <p:sldId id="427" r:id="rId142"/>
    <p:sldId id="426" r:id="rId143"/>
    <p:sldId id="428" r:id="rId144"/>
    <p:sldId id="429" r:id="rId145"/>
    <p:sldId id="431" r:id="rId146"/>
    <p:sldId id="430" r:id="rId147"/>
    <p:sldId id="432" r:id="rId148"/>
    <p:sldId id="433" r:id="rId149"/>
    <p:sldId id="434" r:id="rId150"/>
    <p:sldId id="435" r:id="rId151"/>
    <p:sldId id="436" r:id="rId152"/>
    <p:sldId id="437" r:id="rId153"/>
    <p:sldId id="438" r:id="rId154"/>
    <p:sldId id="439" r:id="rId155"/>
    <p:sldId id="440" r:id="rId156"/>
    <p:sldId id="441" r:id="rId157"/>
    <p:sldId id="442" r:id="rId158"/>
    <p:sldId id="443" r:id="rId159"/>
    <p:sldId id="444" r:id="rId160"/>
    <p:sldId id="445" r:id="rId161"/>
    <p:sldId id="446" r:id="rId162"/>
    <p:sldId id="447" r:id="rId163"/>
    <p:sldId id="448" r:id="rId164"/>
    <p:sldId id="449" r:id="rId165"/>
    <p:sldId id="450" r:id="rId166"/>
    <p:sldId id="451" r:id="rId167"/>
    <p:sldId id="452" r:id="rId168"/>
    <p:sldId id="453" r:id="rId169"/>
    <p:sldId id="454" r:id="rId170"/>
    <p:sldId id="455" r:id="rId171"/>
    <p:sldId id="456" r:id="rId172"/>
    <p:sldId id="457" r:id="rId173"/>
    <p:sldId id="458" r:id="rId174"/>
    <p:sldId id="459" r:id="rId175"/>
    <p:sldId id="460" r:id="rId176"/>
    <p:sldId id="461" r:id="rId177"/>
    <p:sldId id="462" r:id="rId178"/>
    <p:sldId id="463" r:id="rId179"/>
    <p:sldId id="464" r:id="rId180"/>
    <p:sldId id="465" r:id="rId181"/>
    <p:sldId id="466" r:id="rId182"/>
    <p:sldId id="467" r:id="rId183"/>
    <p:sldId id="468" r:id="rId184"/>
    <p:sldId id="469" r:id="rId185"/>
    <p:sldId id="472" r:id="rId186"/>
    <p:sldId id="470" r:id="rId187"/>
    <p:sldId id="473" r:id="rId188"/>
    <p:sldId id="474" r:id="rId189"/>
    <p:sldId id="471" r:id="rId19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5" autoAdjust="0"/>
    <p:restoredTop sz="94660"/>
  </p:normalViewPr>
  <p:slideViewPr>
    <p:cSldViewPr snapToGrid="0">
      <p:cViewPr varScale="1">
        <p:scale>
          <a:sx n="68" d="100"/>
          <a:sy n="68" d="100"/>
        </p:scale>
        <p:origin x="558"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notesMaster" Target="notesMasters/notesMaster1.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2017年11月28日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2017年11月28日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882219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338399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11835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97584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84831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28453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227713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039655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112733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17922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7740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428117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292521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583093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5339616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12903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505029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342231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906979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123247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571085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914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658906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7014987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255730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203650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573100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67754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835929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35646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626191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2689715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99182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341585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469488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853733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3278700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23184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177472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1350329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772151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4147202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9694759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153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311804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986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006843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448038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6020864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3801295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833638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3899084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100417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025328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7071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7593266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7336259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8730613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569276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248826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2932357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1164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3468587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448128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982601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672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6073018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6337455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934899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531813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5944537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928159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471677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4026732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8946821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2196965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3898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267512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730185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269813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08102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3622458"/>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5283027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703188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1633508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591980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824764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414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9202271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180499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5024824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5478629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080662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14683207"/>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89872901"/>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4963492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821132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162708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47328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3896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05533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372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76886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3822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21670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6775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76891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29730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39056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6084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4890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8207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7059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6659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67992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7767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6379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17701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19595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73873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3056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2038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6789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4752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1162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7448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62620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1077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71181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8463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4586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2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82443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4296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4380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9787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801954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01526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865457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26128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02718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140915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6289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108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273351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939361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75616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509178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81412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66901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61359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58561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6340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1444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20562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703452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65557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877562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446092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847309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29661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502750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122264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472482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5874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806772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220662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13589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347791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55273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99210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999180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172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5750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40093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295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1784638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14912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99561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8826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37042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116500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802876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561235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1289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8988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250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2017年11月28日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2017年11月28日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2017年11月28日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2017年11月28日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2017年11月28日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2017年11月28日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2017年11月28日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2017年11月28日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2017年11月28日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2017年11月28日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2017年11月28日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2017年11月28日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smtClean="0"/>
              <a:t>フッターを追加</a:t>
            </a:r>
            <a:endParaRPr lang="ja-JP" altLang="en-US" noProof="0" dirty="0"/>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oloniex.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lockexplorer.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therscan.io/"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ropsten.etherscan.io/"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geth.ethereum.org/downloads/"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github.com/ethereum/go-ethereum/wiki/JavaScript-Console"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hyperlink" Target="https://github.com/ethereum/wiki/wiki/JavaScript-API"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s://github.com/ethereum/mist/releases"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github.com/ethereum/remix" TargetMode="Externa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normAutofit/>
          </a:bodyPr>
          <a:lstStyle/>
          <a:p>
            <a:pPr rtl="0"/>
            <a:r>
              <a:rPr lang="ja-JP" altLang="en-US" dirty="0" smtClean="0"/>
              <a:t>堅牢なスマートコントラクト開発の</a:t>
            </a:r>
            <a:r>
              <a:rPr lang="en-US" altLang="ja-JP" dirty="0" smtClean="0"/>
              <a:t/>
            </a:r>
            <a:br>
              <a:rPr lang="en-US" altLang="ja-JP" dirty="0" smtClean="0"/>
            </a:br>
            <a:r>
              <a:rPr lang="ja-JP" altLang="en-US" dirty="0" smtClean="0"/>
              <a:t>ためのブロックチェーン入門</a:t>
            </a:r>
            <a:r>
              <a:rPr lang="en-US" altLang="ja-JP" dirty="0" smtClean="0"/>
              <a:t/>
            </a:r>
            <a:br>
              <a:rPr lang="en-US" altLang="ja-JP" dirty="0" smtClean="0"/>
            </a:br>
            <a:endParaRPr lang="ja-JP" altLang="en-US" sz="2700" dirty="0"/>
          </a:p>
        </p:txBody>
      </p:sp>
      <p:sp>
        <p:nvSpPr>
          <p:cNvPr id="5" name="サブタイトル 4"/>
          <p:cNvSpPr>
            <a:spLocks noGrp="1"/>
          </p:cNvSpPr>
          <p:nvPr>
            <p:ph type="subTitle" idx="1"/>
          </p:nvPr>
        </p:nvSpPr>
        <p:spPr/>
        <p:txBody>
          <a:bodyPr rtlCol="0"/>
          <a:lstStyle/>
          <a:p>
            <a:pPr rtl="0"/>
            <a:r>
              <a:rPr lang="ja-JP" altLang="en-US" dirty="0">
                <a:latin typeface="ＭＳ 明朝" panose="02020609040205080304" pitchFamily="17" charset="-128"/>
                <a:ea typeface="ＭＳ 明朝" panose="02020609040205080304" pitchFamily="17" charset="-128"/>
              </a:rPr>
              <a:t>発表者の名前</a:t>
            </a:r>
          </a:p>
          <a:p>
            <a:pPr rtl="0"/>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.4</a:t>
            </a:r>
            <a:r>
              <a:rPr lang="ja-JP" altLang="en-US" sz="2800" dirty="0" smtClean="0"/>
              <a:t> ブロックチェーンネットワークの構成用</a:t>
            </a:r>
            <a:endParaRPr lang="en-US" altLang="ja-JP" sz="2800" dirty="0"/>
          </a:p>
        </p:txBody>
      </p:sp>
      <p:sp>
        <p:nvSpPr>
          <p:cNvPr id="4" name="コンテンツ プレースホルダー 1"/>
          <p:cNvSpPr txBox="1">
            <a:spLocks/>
          </p:cNvSpPr>
          <p:nvPr/>
        </p:nvSpPr>
        <p:spPr>
          <a:xfrm>
            <a:off x="196948" y="801859"/>
            <a:ext cx="11995052" cy="5236084"/>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⑥マイニング</a:t>
            </a:r>
            <a:endParaRPr lang="en-US" altLang="ja-JP" dirty="0" smtClean="0"/>
          </a:p>
          <a:p>
            <a:pPr marL="0" indent="0">
              <a:buNone/>
            </a:pPr>
            <a:r>
              <a:rPr lang="ja-JP" altLang="en-US" dirty="0" smtClean="0"/>
              <a:t>・新しいブロックを生成することをマイニングと呼ぶ。</a:t>
            </a:r>
            <a:endParaRPr lang="en-US" altLang="ja-JP" dirty="0" smtClean="0"/>
          </a:p>
          <a:p>
            <a:pPr marL="0" indent="0">
              <a:buNone/>
            </a:pPr>
            <a:r>
              <a:rPr lang="ja-JP" altLang="en-US" dirty="0" smtClean="0"/>
              <a:t>・マイニングに実施すると、その報酬としてビットコインが発行されます。</a:t>
            </a:r>
            <a:endParaRPr lang="en-US" altLang="ja-JP" dirty="0" smtClean="0"/>
          </a:p>
          <a:p>
            <a:pPr marL="0" indent="0">
              <a:buNone/>
            </a:pPr>
            <a:r>
              <a:rPr lang="ja-JP" altLang="en-US" dirty="0" smtClean="0"/>
              <a:t>・任意のブロックを生成できるのは１つのマイナーだけで、そのマイナーだけが報酬を受取れるため、マイナーは競って新しいブロックを生成するが、非常に多くのマシンパワーが必要となるため、簡単ではありません。</a:t>
            </a:r>
            <a:endParaRPr lang="en-US" altLang="ja-JP" dirty="0" smtClean="0"/>
          </a:p>
          <a:p>
            <a:pPr marL="0" indent="0">
              <a:buNone/>
            </a:pPr>
            <a:endParaRPr lang="ja-JP" altLang="en-US" dirty="0"/>
          </a:p>
        </p:txBody>
      </p:sp>
    </p:spTree>
    <p:extLst>
      <p:ext uri="{BB962C8B-B14F-4D97-AF65-F5344CB8AC3E}">
        <p14:creationId xmlns:p14="http://schemas.microsoft.com/office/powerpoint/2010/main" val="284396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3"/>
            <a:ext cx="11977981" cy="48032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Solidity</a:t>
            </a:r>
            <a:r>
              <a:rPr lang="ja-JP" altLang="en-US" dirty="0" smtClean="0"/>
              <a:t>はそれほど複雑な言語ではなく比較的簡単に理解できます。</a:t>
            </a:r>
            <a:endParaRPr lang="en-US" altLang="ja-JP" dirty="0" smtClean="0"/>
          </a:p>
          <a:p>
            <a:pPr marL="0" indent="0">
              <a:buNone/>
            </a:pPr>
            <a:endParaRPr lang="en-US" altLang="ja-JP" dirty="0"/>
          </a:p>
          <a:p>
            <a:pPr marL="0" indent="0">
              <a:buNone/>
            </a:pPr>
            <a:r>
              <a:rPr lang="ja-JP" altLang="en-US" dirty="0" smtClean="0"/>
              <a:t>〇</a:t>
            </a:r>
            <a:r>
              <a:rPr lang="en-US" altLang="ja-JP" dirty="0" smtClean="0"/>
              <a:t>Solidity</a:t>
            </a:r>
          </a:p>
          <a:p>
            <a:pPr marL="0" indent="0">
              <a:buNone/>
            </a:pPr>
            <a:r>
              <a:rPr lang="en-US" altLang="ja-JP" dirty="0"/>
              <a:t>http://solidity.readthedocs.io/en/develop/index.html</a:t>
            </a:r>
          </a:p>
        </p:txBody>
      </p:sp>
    </p:spTree>
    <p:extLst>
      <p:ext uri="{BB962C8B-B14F-4D97-AF65-F5344CB8AC3E}">
        <p14:creationId xmlns:p14="http://schemas.microsoft.com/office/powerpoint/2010/main" val="3636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1" y="784740"/>
            <a:ext cx="5500688" cy="5645089"/>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・サンプル</a:t>
            </a:r>
            <a:endParaRPr lang="en-US" altLang="ja-JP" dirty="0" smtClean="0"/>
          </a:p>
          <a:p>
            <a:pPr marL="0" indent="0">
              <a:buNone/>
            </a:pPr>
            <a:r>
              <a:rPr lang="en-US" altLang="ja-JP" dirty="0"/>
              <a:t>pragma solidity ^0.4.11;</a:t>
            </a:r>
          </a:p>
          <a:p>
            <a:pPr marL="0" indent="0">
              <a:buNone/>
            </a:pPr>
            <a:r>
              <a:rPr lang="en-US" altLang="ja-JP" dirty="0"/>
              <a:t>contract </a:t>
            </a:r>
            <a:r>
              <a:rPr lang="en-US" altLang="ja-JP" dirty="0" err="1"/>
              <a:t>HelloEthereum</a:t>
            </a:r>
            <a:r>
              <a:rPr lang="en-US" altLang="ja-JP" dirty="0"/>
              <a:t> {</a:t>
            </a:r>
          </a:p>
          <a:p>
            <a:pPr marL="0" indent="0">
              <a:buNone/>
            </a:pPr>
            <a:r>
              <a:rPr lang="en-US" altLang="ja-JP" dirty="0"/>
              <a:t>	// </a:t>
            </a:r>
            <a:r>
              <a:rPr lang="ja-JP" altLang="en-US" dirty="0"/>
              <a:t>コメント例①</a:t>
            </a:r>
          </a:p>
          <a:p>
            <a:pPr marL="0" indent="0">
              <a:buNone/>
            </a:pPr>
            <a:r>
              <a:rPr lang="ja-JP" altLang="en-US" dirty="0"/>
              <a:t>	</a:t>
            </a:r>
            <a:r>
              <a:rPr lang="en-US" altLang="ja-JP" dirty="0"/>
              <a:t>string public msg1;	</a:t>
            </a:r>
          </a:p>
          <a:p>
            <a:pPr marL="0" indent="0">
              <a:buNone/>
            </a:pPr>
            <a:r>
              <a:rPr lang="en-US" altLang="ja-JP" dirty="0"/>
              <a:t>	</a:t>
            </a:r>
          </a:p>
          <a:p>
            <a:pPr marL="0" indent="0">
              <a:buNone/>
            </a:pPr>
            <a:r>
              <a:rPr lang="en-US" altLang="ja-JP" dirty="0"/>
              <a:t>	string private msg2; // </a:t>
            </a:r>
            <a:r>
              <a:rPr lang="ja-JP" altLang="en-US" dirty="0"/>
              <a:t>コメント例②</a:t>
            </a:r>
          </a:p>
          <a:p>
            <a:pPr marL="0" indent="0">
              <a:buNone/>
            </a:pPr>
            <a:r>
              <a:rPr lang="ja-JP" altLang="en-US" dirty="0"/>
              <a:t>	</a:t>
            </a:r>
          </a:p>
          <a:p>
            <a:pPr marL="0" indent="0">
              <a:buNone/>
            </a:pPr>
            <a:r>
              <a:rPr lang="ja-JP" altLang="en-US" dirty="0"/>
              <a:t>	</a:t>
            </a:r>
            <a:r>
              <a:rPr lang="en-US" altLang="ja-JP" dirty="0"/>
              <a:t>/* </a:t>
            </a:r>
            <a:r>
              <a:rPr lang="ja-JP" altLang="en-US" dirty="0"/>
              <a:t>コメント例③ *</a:t>
            </a:r>
            <a:r>
              <a:rPr lang="en-US" altLang="ja-JP" dirty="0"/>
              <a:t>/</a:t>
            </a:r>
          </a:p>
          <a:p>
            <a:pPr marL="0" indent="0">
              <a:buNone/>
            </a:pPr>
            <a:r>
              <a:rPr lang="en-US" altLang="ja-JP" dirty="0"/>
              <a:t>	address public owner;</a:t>
            </a:r>
          </a:p>
          <a:p>
            <a:pPr marL="0" indent="0">
              <a:buNone/>
            </a:pPr>
            <a:r>
              <a:rPr lang="en-US" altLang="ja-JP" dirty="0"/>
              <a:t>	</a:t>
            </a:r>
          </a:p>
          <a:p>
            <a:pPr marL="0" indent="0">
              <a:buNone/>
            </a:pPr>
            <a:r>
              <a:rPr lang="en-US" altLang="ja-JP" dirty="0"/>
              <a:t>	uint8 public counter;</a:t>
            </a:r>
          </a:p>
          <a:p>
            <a:pPr marL="0" indent="0">
              <a:buNone/>
            </a:pPr>
            <a:r>
              <a:rPr lang="en-US" altLang="ja-JP" dirty="0"/>
              <a:t>	</a:t>
            </a:r>
          </a:p>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HelloEthereum</a:t>
            </a:r>
            <a:r>
              <a:rPr lang="en-US" altLang="ja-JP" dirty="0"/>
              <a:t>(string _msg1) {</a:t>
            </a:r>
          </a:p>
          <a:p>
            <a:pPr marL="0" indent="0">
              <a:buNone/>
            </a:pPr>
            <a:r>
              <a:rPr lang="en-US" altLang="ja-JP" dirty="0"/>
              <a:t>		// msg1</a:t>
            </a:r>
            <a:r>
              <a:rPr lang="ja-JP" altLang="en-US" dirty="0"/>
              <a:t>に </a:t>
            </a:r>
            <a:r>
              <a:rPr lang="en-US" altLang="ja-JP" dirty="0"/>
              <a:t>_msg1</a:t>
            </a:r>
            <a:r>
              <a:rPr lang="ja-JP" altLang="en-US" dirty="0"/>
              <a:t>を設定</a:t>
            </a:r>
          </a:p>
          <a:p>
            <a:pPr marL="0" indent="0">
              <a:buNone/>
            </a:pPr>
            <a:r>
              <a:rPr lang="ja-JP" altLang="en-US" dirty="0"/>
              <a:t>		</a:t>
            </a:r>
            <a:r>
              <a:rPr lang="en-US" altLang="ja-JP" dirty="0"/>
              <a:t>msg1 = _msg1;</a:t>
            </a:r>
          </a:p>
          <a:p>
            <a:pPr marL="0" indent="0">
              <a:buNone/>
            </a:pPr>
            <a:r>
              <a:rPr lang="en-US" altLang="ja-JP" dirty="0"/>
              <a:t>		</a:t>
            </a:r>
          </a:p>
          <a:p>
            <a:pPr marL="0" indent="0">
              <a:buNone/>
            </a:pPr>
            <a:r>
              <a:rPr lang="en-US" altLang="ja-JP" dirty="0"/>
              <a:t>		// owner</a:t>
            </a:r>
            <a:r>
              <a:rPr lang="ja-JP" altLang="en-US" dirty="0"/>
              <a:t>に本コントラクトを生成</a:t>
            </a:r>
            <a:r>
              <a:rPr lang="ja-JP" altLang="en-US" dirty="0" smtClean="0"/>
              <a:t>した</a:t>
            </a:r>
            <a:endParaRPr lang="en-US" altLang="ja-JP" dirty="0" smtClean="0"/>
          </a:p>
          <a:p>
            <a:pPr marL="0" indent="0">
              <a:buNone/>
            </a:pPr>
            <a:r>
              <a:rPr lang="ja-JP" altLang="en-US" dirty="0" smtClean="0"/>
              <a:t>                  </a:t>
            </a:r>
            <a:r>
              <a:rPr lang="en-US" altLang="ja-JP" dirty="0" smtClean="0"/>
              <a:t>// </a:t>
            </a:r>
            <a:r>
              <a:rPr lang="ja-JP" altLang="en-US" dirty="0" smtClean="0"/>
              <a:t>アドレス</a:t>
            </a:r>
            <a:r>
              <a:rPr lang="ja-JP" altLang="en-US" dirty="0"/>
              <a:t>を設定する</a:t>
            </a:r>
          </a:p>
          <a:p>
            <a:pPr marL="0" indent="0">
              <a:buNone/>
            </a:pPr>
            <a:r>
              <a:rPr lang="ja-JP" altLang="en-US" dirty="0"/>
              <a:t>		</a:t>
            </a:r>
            <a:r>
              <a:rPr lang="en-US" altLang="ja-JP" dirty="0"/>
              <a:t>owner = </a:t>
            </a:r>
            <a:r>
              <a:rPr lang="en-US" altLang="ja-JP" dirty="0" err="1"/>
              <a:t>msg.sender</a:t>
            </a:r>
            <a:r>
              <a:rPr lang="en-US" altLang="ja-JP" dirty="0"/>
              <a:t>;</a:t>
            </a:r>
          </a:p>
          <a:p>
            <a:pPr marL="0" indent="0">
              <a:buNone/>
            </a:pPr>
            <a:r>
              <a:rPr lang="en-US" altLang="ja-JP" dirty="0"/>
              <a:t>		</a:t>
            </a:r>
          </a:p>
          <a:p>
            <a:pPr marL="0" indent="0">
              <a:buNone/>
            </a:pPr>
            <a:r>
              <a:rPr lang="en-US" altLang="ja-JP" dirty="0"/>
              <a:t>		// counter</a:t>
            </a:r>
            <a:r>
              <a:rPr lang="ja-JP" altLang="en-US" dirty="0"/>
              <a:t>に初期値として</a:t>
            </a:r>
            <a:r>
              <a:rPr lang="en-US" altLang="ja-JP" dirty="0"/>
              <a:t>0</a:t>
            </a:r>
            <a:r>
              <a:rPr lang="ja-JP" altLang="en-US" dirty="0"/>
              <a:t>を設定</a:t>
            </a:r>
          </a:p>
          <a:p>
            <a:pPr marL="0" indent="0">
              <a:buNone/>
            </a:pPr>
            <a:r>
              <a:rPr lang="ja-JP" altLang="en-US" dirty="0"/>
              <a:t>		</a:t>
            </a:r>
            <a:r>
              <a:rPr lang="en-US" altLang="ja-JP" dirty="0"/>
              <a:t>counter = 0;</a:t>
            </a:r>
          </a:p>
          <a:p>
            <a:pPr marL="0" indent="0">
              <a:buNone/>
            </a:pPr>
            <a:r>
              <a:rPr lang="en-US" altLang="ja-JP" dirty="0"/>
              <a:t>	}</a:t>
            </a:r>
          </a:p>
          <a:p>
            <a:pPr marL="0" indent="0">
              <a:buNone/>
            </a:pPr>
            <a:r>
              <a:rPr lang="en-US" altLang="ja-JP" dirty="0"/>
              <a:t>	</a:t>
            </a:r>
          </a:p>
          <a:p>
            <a:pPr marL="0" indent="0">
              <a:buNone/>
            </a:pPr>
            <a:endParaRPr lang="en-US" altLang="ja-JP" dirty="0"/>
          </a:p>
        </p:txBody>
      </p:sp>
      <p:sp>
        <p:nvSpPr>
          <p:cNvPr id="5" name="コンテンツ プレースホルダー 1"/>
          <p:cNvSpPr txBox="1">
            <a:spLocks/>
          </p:cNvSpPr>
          <p:nvPr/>
        </p:nvSpPr>
        <p:spPr>
          <a:xfrm>
            <a:off x="4829175" y="784741"/>
            <a:ext cx="7115175" cy="5645089"/>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 msg2</a:t>
            </a:r>
            <a:r>
              <a:rPr lang="ja-JP" altLang="en-US" dirty="0"/>
              <a:t>の</a:t>
            </a:r>
            <a:r>
              <a:rPr lang="en-US" altLang="ja-JP" dirty="0"/>
              <a:t>setter</a:t>
            </a:r>
          </a:p>
          <a:p>
            <a:pPr marL="0" indent="0">
              <a:buNone/>
            </a:pPr>
            <a:r>
              <a:rPr lang="en-US" altLang="ja-JP" dirty="0"/>
              <a:t>	function setMsg2(string _msg2) public {</a:t>
            </a:r>
          </a:p>
          <a:p>
            <a:pPr marL="0" indent="0">
              <a:buNone/>
            </a:pPr>
            <a:r>
              <a:rPr lang="en-US" altLang="ja-JP" dirty="0"/>
              <a:t>		// if</a:t>
            </a:r>
            <a:r>
              <a:rPr lang="ja-JP" altLang="en-US" dirty="0"/>
              <a:t>文の例</a:t>
            </a:r>
          </a:p>
          <a:p>
            <a:pPr marL="0" indent="0">
              <a:buNone/>
            </a:pPr>
            <a:r>
              <a:rPr lang="ja-JP" altLang="en-US" dirty="0"/>
              <a:t>		</a:t>
            </a:r>
            <a:r>
              <a:rPr lang="en-US" altLang="ja-JP" dirty="0"/>
              <a:t>if(owner != </a:t>
            </a:r>
            <a:r>
              <a:rPr lang="en-US" altLang="ja-JP" dirty="0" err="1"/>
              <a:t>msg.sender</a:t>
            </a:r>
            <a:r>
              <a:rPr lang="en-US" altLang="ja-JP" dirty="0"/>
              <a:t>) {</a:t>
            </a:r>
          </a:p>
          <a:p>
            <a:pPr marL="0" indent="0">
              <a:buNone/>
            </a:pPr>
            <a:r>
              <a:rPr lang="en-US" altLang="ja-JP" dirty="0"/>
              <a:t>			throw;</a:t>
            </a:r>
          </a:p>
          <a:p>
            <a:pPr marL="0" indent="0">
              <a:buNone/>
            </a:pPr>
            <a:r>
              <a:rPr lang="en-US" altLang="ja-JP" dirty="0"/>
              <a:t>		} else {</a:t>
            </a:r>
          </a:p>
          <a:p>
            <a:pPr marL="0" indent="0">
              <a:buNone/>
            </a:pPr>
            <a:r>
              <a:rPr lang="en-US" altLang="ja-JP" dirty="0"/>
              <a:t>			msg2 = _msg2;	</a:t>
            </a:r>
          </a:p>
          <a:p>
            <a:pPr marL="0" indent="0">
              <a:buNone/>
            </a:pPr>
            <a:r>
              <a:rPr lang="en-US" altLang="ja-JP" dirty="0"/>
              <a:t>		}</a:t>
            </a:r>
          </a:p>
          <a:p>
            <a:pPr marL="0" indent="0">
              <a:buNone/>
            </a:pPr>
            <a:r>
              <a:rPr lang="en-US" altLang="ja-JP" dirty="0"/>
              <a:t>	}</a:t>
            </a:r>
          </a:p>
          <a:p>
            <a:pPr marL="0" indent="0">
              <a:buNone/>
            </a:pPr>
            <a:r>
              <a:rPr lang="en-US" altLang="ja-JP" dirty="0"/>
              <a:t>	</a:t>
            </a:r>
          </a:p>
          <a:p>
            <a:pPr marL="0" indent="0">
              <a:buNone/>
            </a:pPr>
            <a:r>
              <a:rPr lang="en-US" altLang="ja-JP" dirty="0"/>
              <a:t>	// msg2</a:t>
            </a:r>
            <a:r>
              <a:rPr lang="ja-JP" altLang="en-US" dirty="0"/>
              <a:t>の</a:t>
            </a:r>
            <a:r>
              <a:rPr lang="en-US" altLang="ja-JP" dirty="0"/>
              <a:t>getter</a:t>
            </a:r>
          </a:p>
          <a:p>
            <a:pPr marL="0" indent="0">
              <a:buNone/>
            </a:pPr>
            <a:r>
              <a:rPr lang="en-US" altLang="ja-JP" dirty="0"/>
              <a:t>	function getMsg2() constant public returns(string) {</a:t>
            </a:r>
          </a:p>
          <a:p>
            <a:pPr marL="0" indent="0">
              <a:buNone/>
            </a:pPr>
            <a:r>
              <a:rPr lang="en-US" altLang="ja-JP" dirty="0"/>
              <a:t>		return msg2;</a:t>
            </a:r>
          </a:p>
          <a:p>
            <a:pPr marL="0" indent="0">
              <a:buNone/>
            </a:pPr>
            <a:r>
              <a:rPr lang="en-US" altLang="ja-JP" dirty="0"/>
              <a:t>	}</a:t>
            </a:r>
          </a:p>
          <a:p>
            <a:pPr marL="0" indent="0">
              <a:buNone/>
            </a:pPr>
            <a:r>
              <a:rPr lang="en-US" altLang="ja-JP" dirty="0"/>
              <a:t>	</a:t>
            </a:r>
          </a:p>
          <a:p>
            <a:pPr marL="0" indent="0">
              <a:buNone/>
            </a:pPr>
            <a:r>
              <a:rPr lang="en-US" altLang="ja-JP" dirty="0"/>
              <a:t>	function </a:t>
            </a:r>
            <a:r>
              <a:rPr lang="en-US" altLang="ja-JP" dirty="0" err="1"/>
              <a:t>setCounter</a:t>
            </a:r>
            <a:r>
              <a:rPr lang="en-US" altLang="ja-JP" dirty="0"/>
              <a:t>() public {</a:t>
            </a:r>
          </a:p>
          <a:p>
            <a:pPr marL="0" indent="0">
              <a:buNone/>
            </a:pPr>
            <a:r>
              <a:rPr lang="en-US" altLang="ja-JP" dirty="0"/>
              <a:t>		// for</a:t>
            </a:r>
            <a:r>
              <a:rPr lang="ja-JP" altLang="en-US" dirty="0"/>
              <a:t>文の例</a:t>
            </a:r>
          </a:p>
          <a:p>
            <a:pPr marL="0" indent="0">
              <a:buNone/>
            </a:pPr>
            <a:r>
              <a:rPr lang="ja-JP" altLang="en-US" dirty="0"/>
              <a:t>		</a:t>
            </a:r>
            <a:r>
              <a:rPr lang="en-US" altLang="ja-JP" dirty="0"/>
              <a:t>for(uint8 </a:t>
            </a:r>
            <a:r>
              <a:rPr lang="en-US" altLang="ja-JP" dirty="0" err="1"/>
              <a:t>i</a:t>
            </a:r>
            <a:r>
              <a:rPr lang="en-US" altLang="ja-JP" dirty="0"/>
              <a:t> = 0; </a:t>
            </a:r>
            <a:r>
              <a:rPr lang="en-US" altLang="ja-JP" dirty="0" err="1"/>
              <a:t>i</a:t>
            </a:r>
            <a:r>
              <a:rPr lang="en-US" altLang="ja-JP" dirty="0"/>
              <a:t> &lt; 3; </a:t>
            </a:r>
            <a:r>
              <a:rPr lang="en-US" altLang="ja-JP" dirty="0" err="1"/>
              <a:t>i</a:t>
            </a:r>
            <a:r>
              <a:rPr lang="en-US" altLang="ja-JP" dirty="0"/>
              <a:t>++) {</a:t>
            </a:r>
          </a:p>
          <a:p>
            <a:pPr marL="0" indent="0">
              <a:buNone/>
            </a:pPr>
            <a:r>
              <a:rPr lang="en-US" altLang="ja-JP" dirty="0"/>
              <a:t>			counter++;</a:t>
            </a:r>
          </a:p>
          <a:p>
            <a:pPr marL="0" indent="0">
              <a:buNone/>
            </a:pPr>
            <a:r>
              <a:rPr lang="en-US" altLang="ja-JP" dirty="0"/>
              <a:t>		}</a:t>
            </a:r>
          </a:p>
          <a:p>
            <a:pPr marL="0" indent="0">
              <a:buNone/>
            </a:pPr>
            <a:r>
              <a:rPr lang="en-US" altLang="ja-JP" dirty="0"/>
              <a:t>	}</a:t>
            </a:r>
          </a:p>
          <a:p>
            <a:pPr marL="0" indent="0">
              <a:buNone/>
            </a:pPr>
            <a:r>
              <a:rPr lang="en-US" altLang="ja-JP" dirty="0"/>
              <a:t>}</a:t>
            </a:r>
            <a:endParaRPr lang="en-US" altLang="ja-JP" dirty="0" smtClean="0"/>
          </a:p>
          <a:p>
            <a:pPr marL="0" indent="0">
              <a:buNone/>
            </a:pPr>
            <a:endParaRPr lang="en-US" altLang="ja-JP" dirty="0"/>
          </a:p>
        </p:txBody>
      </p:sp>
    </p:spTree>
    <p:extLst>
      <p:ext uri="{BB962C8B-B14F-4D97-AF65-F5344CB8AC3E}">
        <p14:creationId xmlns:p14="http://schemas.microsoft.com/office/powerpoint/2010/main" val="139907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977981" cy="5427372"/>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コメントは、 </a:t>
            </a:r>
            <a:r>
              <a:rPr lang="en-US" altLang="ja-JP" dirty="0" smtClean="0"/>
              <a:t>//</a:t>
            </a:r>
            <a:r>
              <a:rPr lang="ja-JP" altLang="en-US" dirty="0" smtClean="0"/>
              <a:t> もしくは </a:t>
            </a:r>
            <a:r>
              <a:rPr lang="en-US" altLang="ja-JP" dirty="0" smtClean="0"/>
              <a:t>/* */</a:t>
            </a:r>
            <a:r>
              <a:rPr lang="ja-JP" altLang="en-US" dirty="0" smtClean="0"/>
              <a:t>で記述する。</a:t>
            </a:r>
            <a:endParaRPr lang="en-US" altLang="ja-JP" dirty="0" smtClean="0"/>
          </a:p>
          <a:p>
            <a:pPr marL="0" indent="0">
              <a:buNone/>
            </a:pPr>
            <a:endParaRPr lang="en-US" altLang="ja-JP" dirty="0" smtClean="0"/>
          </a:p>
          <a:p>
            <a:pPr marL="0" indent="0">
              <a:buNone/>
            </a:pPr>
            <a:r>
              <a:rPr lang="ja-JP" altLang="en-US" dirty="0" smtClean="0"/>
              <a:t>①コンパイルバージョンの指定</a:t>
            </a:r>
            <a:endParaRPr lang="en-US" altLang="ja-JP" dirty="0" smtClean="0"/>
          </a:p>
          <a:p>
            <a:pPr marL="0" indent="0">
              <a:buNone/>
            </a:pPr>
            <a:r>
              <a:rPr lang="en-US" altLang="ja-JP" dirty="0" smtClean="0"/>
              <a:t>&gt;Pragma solidity ^0.4.11;</a:t>
            </a:r>
          </a:p>
          <a:p>
            <a:pPr marL="0" indent="0">
              <a:buNone/>
            </a:pPr>
            <a:r>
              <a:rPr lang="ja-JP" altLang="en-US" dirty="0" smtClean="0"/>
              <a:t>どのコンパイラーのバージョンに対応しているかを宣言している。</a:t>
            </a:r>
            <a:endParaRPr lang="en-US" altLang="ja-JP" dirty="0" smtClean="0"/>
          </a:p>
          <a:p>
            <a:pPr marL="0" indent="0">
              <a:buNone/>
            </a:pPr>
            <a:endParaRPr lang="en-US" altLang="ja-JP" dirty="0"/>
          </a:p>
          <a:p>
            <a:pPr marL="0" indent="0">
              <a:buNone/>
            </a:pPr>
            <a:r>
              <a:rPr lang="ja-JP" altLang="en-US" dirty="0" smtClean="0"/>
              <a:t>②コントラクトの宣言</a:t>
            </a:r>
            <a:endParaRPr lang="en-US" altLang="ja-JP" dirty="0" smtClean="0"/>
          </a:p>
          <a:p>
            <a:pPr marL="0" indent="0">
              <a:buNone/>
            </a:pPr>
            <a:r>
              <a:rPr lang="en-US" altLang="ja-JP" dirty="0" smtClean="0"/>
              <a:t>Contract Hello </a:t>
            </a:r>
            <a:r>
              <a:rPr lang="en-US" altLang="ja-JP" dirty="0" err="1" smtClean="0"/>
              <a:t>Ethereum</a:t>
            </a:r>
            <a:r>
              <a:rPr lang="en-US" altLang="ja-JP" dirty="0" smtClean="0"/>
              <a:t>{</a:t>
            </a:r>
          </a:p>
          <a:p>
            <a:pPr marL="0" indent="0">
              <a:buNone/>
            </a:pPr>
            <a:r>
              <a:rPr lang="ja-JP" altLang="en-US" dirty="0" smtClean="0"/>
              <a:t>スマートコントラクトの宣言をしている。 </a:t>
            </a:r>
            <a:r>
              <a:rPr lang="en-US" altLang="ja-JP" dirty="0" smtClean="0"/>
              <a:t>Contract</a:t>
            </a:r>
            <a:r>
              <a:rPr lang="ja-JP" altLang="en-US" dirty="0" smtClean="0"/>
              <a:t>はオブジェクト指向の</a:t>
            </a:r>
            <a:endParaRPr lang="en-US" altLang="ja-JP" dirty="0" smtClean="0"/>
          </a:p>
          <a:p>
            <a:pPr marL="0" indent="0">
              <a:buNone/>
            </a:pPr>
            <a:r>
              <a:rPr lang="ja-JP" altLang="en-US" dirty="0"/>
              <a:t>クラス</a:t>
            </a:r>
            <a:r>
              <a:rPr lang="ja-JP" altLang="en-US" dirty="0" smtClean="0"/>
              <a:t>のイメージです。</a:t>
            </a:r>
            <a:endParaRPr lang="en-US" altLang="ja-JP" dirty="0" smtClean="0"/>
          </a:p>
          <a:p>
            <a:pPr marL="0" indent="0">
              <a:buNone/>
            </a:pPr>
            <a:endParaRPr lang="en-US" altLang="ja-JP" dirty="0" smtClean="0"/>
          </a:p>
          <a:p>
            <a:pPr marL="0" indent="0">
              <a:buNone/>
            </a:pPr>
            <a:r>
              <a:rPr lang="ja-JP" altLang="en-US" dirty="0" smtClean="0"/>
              <a:t>③ステートの宣言</a:t>
            </a:r>
            <a:endParaRPr lang="en-US" altLang="ja-JP" dirty="0" smtClean="0"/>
          </a:p>
          <a:p>
            <a:pPr marL="0" indent="0">
              <a:buNone/>
            </a:pPr>
            <a:r>
              <a:rPr lang="en-US" altLang="ja-JP" dirty="0" smtClean="0"/>
              <a:t>string public msg1;</a:t>
            </a:r>
          </a:p>
          <a:p>
            <a:pPr marL="0" indent="0">
              <a:buNone/>
            </a:pPr>
            <a:r>
              <a:rPr lang="ja-JP" altLang="en-US" dirty="0" smtClean="0"/>
              <a:t>コントラクト内で宣言された変数をステートと呼びます。 オブジェクト指向言語のインスタンス変数のイメージです。</a:t>
            </a:r>
            <a:endParaRPr lang="en-US" altLang="ja-JP" dirty="0" smtClean="0"/>
          </a:p>
          <a:p>
            <a:pPr marL="0" indent="0">
              <a:buNone/>
            </a:pPr>
            <a:r>
              <a:rPr lang="en-US" altLang="ja-JP" dirty="0" smtClean="0"/>
              <a:t>string</a:t>
            </a:r>
            <a:r>
              <a:rPr lang="ja-JP" altLang="en-US" dirty="0" smtClean="0"/>
              <a:t>は型を表し、</a:t>
            </a:r>
            <a:r>
              <a:rPr lang="en-US" altLang="ja-JP" dirty="0" smtClean="0"/>
              <a:t>public</a:t>
            </a:r>
            <a:r>
              <a:rPr lang="ja-JP" altLang="en-US" dirty="0" smtClean="0"/>
              <a:t>はアクセス修飾子を指します。</a:t>
            </a:r>
            <a:endParaRPr lang="en-US" altLang="ja-JP" dirty="0" smtClean="0"/>
          </a:p>
          <a:p>
            <a:pPr marL="0" indent="0">
              <a:buNone/>
            </a:pPr>
            <a:endParaRPr lang="en-US" altLang="ja-JP" dirty="0"/>
          </a:p>
        </p:txBody>
      </p:sp>
    </p:spTree>
    <p:extLst>
      <p:ext uri="{BB962C8B-B14F-4D97-AF65-F5344CB8AC3E}">
        <p14:creationId xmlns:p14="http://schemas.microsoft.com/office/powerpoint/2010/main" val="191945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977981" cy="547091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④アドレス型の宣言例</a:t>
            </a:r>
            <a:endParaRPr lang="en-US" altLang="ja-JP" dirty="0" smtClean="0"/>
          </a:p>
          <a:p>
            <a:pPr marL="0" indent="0">
              <a:buNone/>
            </a:pPr>
            <a:r>
              <a:rPr lang="en-US" altLang="ja-JP" dirty="0" smtClean="0"/>
              <a:t>address public owner;</a:t>
            </a:r>
          </a:p>
          <a:p>
            <a:pPr marL="0" indent="0">
              <a:buNone/>
            </a:pPr>
            <a:r>
              <a:rPr lang="en-US" altLang="ja-JP" dirty="0" smtClean="0"/>
              <a:t>address</a:t>
            </a:r>
            <a:r>
              <a:rPr lang="ja-JP" altLang="en-US" dirty="0" smtClean="0"/>
              <a:t>は</a:t>
            </a:r>
            <a:r>
              <a:rPr lang="en-US" altLang="ja-JP" dirty="0" smtClean="0"/>
              <a:t>EOA</a:t>
            </a:r>
            <a:r>
              <a:rPr lang="ja-JP" altLang="en-US" dirty="0" smtClean="0"/>
              <a:t>もしくは</a:t>
            </a:r>
            <a:r>
              <a:rPr lang="en-US" altLang="ja-JP" dirty="0" smtClean="0"/>
              <a:t>CA</a:t>
            </a:r>
            <a:r>
              <a:rPr lang="ja-JP" altLang="en-US" dirty="0" smtClean="0"/>
              <a:t>のアドレスが設定されます。</a:t>
            </a:r>
            <a:endParaRPr lang="en-US" altLang="ja-JP" dirty="0"/>
          </a:p>
          <a:p>
            <a:pPr marL="0" indent="0">
              <a:buNone/>
            </a:pPr>
            <a:endParaRPr lang="en-US" altLang="ja-JP" dirty="0"/>
          </a:p>
          <a:p>
            <a:pPr marL="0" indent="0">
              <a:buNone/>
            </a:pPr>
            <a:r>
              <a:rPr lang="ja-JP" altLang="en-US" dirty="0" smtClean="0"/>
              <a:t>⑤整数型の宣言例</a:t>
            </a:r>
            <a:endParaRPr lang="en-US" altLang="ja-JP" dirty="0" smtClean="0"/>
          </a:p>
          <a:p>
            <a:pPr marL="0" indent="0">
              <a:buNone/>
            </a:pPr>
            <a:r>
              <a:rPr lang="en-US" altLang="ja-JP" dirty="0" smtClean="0"/>
              <a:t>uint8 public counter;</a:t>
            </a:r>
          </a:p>
          <a:p>
            <a:pPr marL="0" indent="0">
              <a:buNone/>
            </a:pPr>
            <a:r>
              <a:rPr lang="en-US" altLang="ja-JP" dirty="0" smtClean="0"/>
              <a:t>uint8</a:t>
            </a:r>
            <a:r>
              <a:rPr lang="ja-JP" altLang="en-US" dirty="0" smtClean="0"/>
              <a:t>は</a:t>
            </a:r>
            <a:r>
              <a:rPr lang="en-US" altLang="ja-JP" dirty="0" smtClean="0"/>
              <a:t>8</a:t>
            </a:r>
            <a:r>
              <a:rPr lang="ja-JP" altLang="en-US" dirty="0" smtClean="0"/>
              <a:t>ビットで表現できる符号なし整数です。 整数型には、</a:t>
            </a:r>
            <a:r>
              <a:rPr lang="en-US" altLang="ja-JP" dirty="0" err="1" smtClean="0"/>
              <a:t>uint</a:t>
            </a:r>
            <a:r>
              <a:rPr lang="ja-JP" altLang="en-US" dirty="0" smtClean="0"/>
              <a:t>や</a:t>
            </a:r>
            <a:r>
              <a:rPr lang="en-US" altLang="ja-JP" dirty="0" err="1" smtClean="0"/>
              <a:t>int</a:t>
            </a:r>
            <a:r>
              <a:rPr lang="ja-JP" altLang="en-US" dirty="0" smtClean="0"/>
              <a:t>が</a:t>
            </a:r>
            <a:endParaRPr lang="en-US" altLang="ja-JP" dirty="0" smtClean="0"/>
          </a:p>
          <a:p>
            <a:pPr marL="0" indent="0">
              <a:buNone/>
            </a:pPr>
            <a:r>
              <a:rPr lang="ja-JP" altLang="en-US" dirty="0" smtClean="0"/>
              <a:t>あり、</a:t>
            </a:r>
            <a:r>
              <a:rPr lang="en-US" altLang="ja-JP" dirty="0" smtClean="0"/>
              <a:t>uint8</a:t>
            </a:r>
            <a:r>
              <a:rPr lang="ja-JP" altLang="en-US" dirty="0" smtClean="0"/>
              <a:t>や</a:t>
            </a:r>
            <a:r>
              <a:rPr lang="en-US" altLang="ja-JP" dirty="0" smtClean="0"/>
              <a:t>int8</a:t>
            </a:r>
            <a:r>
              <a:rPr lang="ja-JP" altLang="en-US" dirty="0" err="1" smtClean="0"/>
              <a:t>のように</a:t>
            </a:r>
            <a:r>
              <a:rPr lang="ja-JP" altLang="en-US" dirty="0" smtClean="0"/>
              <a:t>ビット数を指定することも可能です。</a:t>
            </a:r>
            <a:r>
              <a:rPr lang="en-US" altLang="ja-JP" dirty="0" smtClean="0"/>
              <a:t>8</a:t>
            </a:r>
            <a:r>
              <a:rPr lang="ja-JP" altLang="en-US" dirty="0" smtClean="0"/>
              <a:t>～</a:t>
            </a:r>
            <a:r>
              <a:rPr lang="en-US" altLang="ja-JP" dirty="0" smtClean="0"/>
              <a:t>256</a:t>
            </a:r>
            <a:r>
              <a:rPr lang="ja-JP" altLang="en-US" dirty="0" smtClean="0"/>
              <a:t>の</a:t>
            </a:r>
            <a:endParaRPr lang="en-US" altLang="ja-JP" dirty="0" smtClean="0"/>
          </a:p>
          <a:p>
            <a:pPr marL="0" indent="0">
              <a:buNone/>
            </a:pPr>
            <a:r>
              <a:rPr lang="ja-JP" altLang="en-US" dirty="0"/>
              <a:t>間</a:t>
            </a:r>
            <a:r>
              <a:rPr lang="ja-JP" altLang="en-US" dirty="0" smtClean="0"/>
              <a:t>の</a:t>
            </a:r>
            <a:r>
              <a:rPr lang="en-US" altLang="ja-JP" dirty="0" smtClean="0"/>
              <a:t>8</a:t>
            </a:r>
            <a:r>
              <a:rPr lang="ja-JP" altLang="en-US" dirty="0" smtClean="0"/>
              <a:t>刻みで指定可能で、指定なしの場合は</a:t>
            </a:r>
            <a:r>
              <a:rPr lang="en-US" altLang="ja-JP" dirty="0" smtClean="0"/>
              <a:t>256</a:t>
            </a:r>
            <a:r>
              <a:rPr lang="ja-JP" altLang="en-US" dirty="0" smtClean="0"/>
              <a:t>ビットになります。</a:t>
            </a:r>
            <a:endParaRPr lang="en-US" altLang="ja-JP" dirty="0" smtClean="0"/>
          </a:p>
        </p:txBody>
      </p:sp>
    </p:spTree>
    <p:extLst>
      <p:ext uri="{BB962C8B-B14F-4D97-AF65-F5344CB8AC3E}">
        <p14:creationId xmlns:p14="http://schemas.microsoft.com/office/powerpoint/2010/main" val="32987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977981" cy="5601544"/>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⑥コンストラクタの記述例</a:t>
            </a:r>
            <a:endParaRPr lang="en-US" altLang="ja-JP" dirty="0" smtClean="0"/>
          </a:p>
          <a:p>
            <a:pPr marL="0" indent="0">
              <a:buNone/>
            </a:pPr>
            <a:r>
              <a:rPr lang="en-US" altLang="ja-JP" dirty="0" smtClean="0"/>
              <a:t>function </a:t>
            </a:r>
            <a:r>
              <a:rPr lang="en-US" altLang="ja-JP" dirty="0" err="1" smtClean="0"/>
              <a:t>HelloEthereum</a:t>
            </a:r>
            <a:r>
              <a:rPr lang="en-US" altLang="ja-JP" dirty="0" smtClean="0"/>
              <a:t>(string _msg1){</a:t>
            </a:r>
          </a:p>
          <a:p>
            <a:pPr marL="0" indent="0">
              <a:buNone/>
            </a:pPr>
            <a:r>
              <a:rPr lang="en-US" altLang="ja-JP" dirty="0"/>
              <a:t> </a:t>
            </a:r>
            <a:r>
              <a:rPr lang="en-US" altLang="ja-JP" dirty="0" smtClean="0"/>
              <a:t>   // msg1</a:t>
            </a:r>
            <a:r>
              <a:rPr lang="ja-JP" altLang="en-US" dirty="0" smtClean="0"/>
              <a:t>に</a:t>
            </a:r>
            <a:r>
              <a:rPr lang="en-US" altLang="ja-JP" dirty="0" smtClean="0"/>
              <a:t>_msg1</a:t>
            </a:r>
            <a:r>
              <a:rPr lang="ja-JP" altLang="en-US" dirty="0" smtClean="0"/>
              <a:t>を設定</a:t>
            </a:r>
            <a:r>
              <a:rPr lang="en-US" altLang="ja-JP" dirty="0" smtClean="0"/>
              <a:t/>
            </a:r>
            <a:br>
              <a:rPr lang="en-US" altLang="ja-JP" dirty="0" smtClean="0"/>
            </a:br>
            <a:r>
              <a:rPr lang="en-US" altLang="ja-JP" dirty="0" smtClean="0"/>
              <a:t>    msg1 = _msg1;</a:t>
            </a:r>
          </a:p>
          <a:p>
            <a:pPr marL="0" indent="0">
              <a:buNone/>
            </a:pPr>
            <a:endParaRPr lang="en-US" altLang="ja-JP" dirty="0"/>
          </a:p>
          <a:p>
            <a:pPr marL="0" indent="0">
              <a:buNone/>
            </a:pPr>
            <a:r>
              <a:rPr lang="en-US" altLang="ja-JP" dirty="0" smtClean="0"/>
              <a:t>    // owner</a:t>
            </a:r>
            <a:r>
              <a:rPr lang="ja-JP" altLang="en-US" dirty="0" smtClean="0"/>
              <a:t>に本コンストラクタを生成したアドレスを設定する。</a:t>
            </a:r>
            <a:r>
              <a:rPr lang="en-US" altLang="ja-JP" dirty="0" smtClean="0"/>
              <a:t/>
            </a:r>
            <a:br>
              <a:rPr lang="en-US" altLang="ja-JP" dirty="0" smtClean="0"/>
            </a:br>
            <a:r>
              <a:rPr lang="en-US" altLang="ja-JP" dirty="0" smtClean="0"/>
              <a:t>    owner = </a:t>
            </a:r>
            <a:r>
              <a:rPr lang="en-US" altLang="ja-JP" dirty="0" err="1" smtClean="0"/>
              <a:t>msg.sender</a:t>
            </a:r>
            <a:r>
              <a:rPr lang="en-US" altLang="ja-JP" dirty="0" smtClean="0"/>
              <a:t>;</a:t>
            </a:r>
          </a:p>
          <a:p>
            <a:pPr marL="0" indent="0">
              <a:buNone/>
            </a:pPr>
            <a:endParaRPr lang="en-US" altLang="ja-JP" dirty="0"/>
          </a:p>
          <a:p>
            <a:pPr marL="0" indent="0">
              <a:buNone/>
            </a:pPr>
            <a:r>
              <a:rPr lang="en-US" altLang="ja-JP" dirty="0" smtClean="0"/>
              <a:t>    // counter</a:t>
            </a:r>
            <a:r>
              <a:rPr lang="ja-JP" altLang="en-US" dirty="0" smtClean="0"/>
              <a:t>に初期値として</a:t>
            </a:r>
            <a:r>
              <a:rPr lang="en-US" altLang="ja-JP" dirty="0" smtClean="0"/>
              <a:t>0</a:t>
            </a:r>
            <a:r>
              <a:rPr lang="ja-JP" altLang="en-US" dirty="0" smtClean="0"/>
              <a:t>を設定</a:t>
            </a:r>
            <a:r>
              <a:rPr lang="en-US" altLang="ja-JP" dirty="0"/>
              <a:t/>
            </a:r>
            <a:br>
              <a:rPr lang="en-US" altLang="ja-JP" dirty="0"/>
            </a:br>
            <a:r>
              <a:rPr lang="ja-JP" altLang="en-US" dirty="0" smtClean="0"/>
              <a:t>    </a:t>
            </a:r>
            <a:r>
              <a:rPr lang="en-US" altLang="ja-JP" dirty="0" smtClean="0"/>
              <a:t>counter = 0;</a:t>
            </a:r>
          </a:p>
          <a:p>
            <a:pPr marL="0" indent="0">
              <a:buNone/>
            </a:pPr>
            <a:r>
              <a:rPr lang="en-US" altLang="ja-JP" dirty="0" smtClean="0"/>
              <a:t>}</a:t>
            </a:r>
          </a:p>
          <a:p>
            <a:pPr marL="0" indent="0">
              <a:buNone/>
            </a:pPr>
            <a:r>
              <a:rPr lang="ja-JP" altLang="en-US" dirty="0" smtClean="0"/>
              <a:t>コンストラクタはスマートコントラクトの生成時に実行</a:t>
            </a:r>
            <a:r>
              <a:rPr lang="ja-JP" altLang="en-US" dirty="0" err="1" smtClean="0"/>
              <a:t>れ</a:t>
            </a:r>
            <a:r>
              <a:rPr lang="ja-JP" altLang="en-US" dirty="0" smtClean="0"/>
              <a:t>ます。 関数と同様に</a:t>
            </a:r>
            <a:r>
              <a:rPr lang="en-US" altLang="ja-JP" dirty="0" smtClean="0"/>
              <a:t>function</a:t>
            </a:r>
            <a:r>
              <a:rPr lang="ja-JP" altLang="en-US" dirty="0" smtClean="0"/>
              <a:t>に続いてコンストラクタ名</a:t>
            </a:r>
            <a:r>
              <a:rPr lang="en-US" altLang="ja-JP" dirty="0" smtClean="0"/>
              <a:t>(</a:t>
            </a:r>
            <a:r>
              <a:rPr lang="ja-JP" altLang="en-US" dirty="0" smtClean="0"/>
              <a:t>スマートコントラクトの名前</a:t>
            </a:r>
            <a:r>
              <a:rPr lang="en-US" altLang="ja-JP" dirty="0" smtClean="0"/>
              <a:t>)</a:t>
            </a:r>
            <a:r>
              <a:rPr lang="ja-JP" altLang="en-US" dirty="0" smtClean="0"/>
              <a:t>を指定します。</a:t>
            </a:r>
            <a:endParaRPr lang="en-US" altLang="ja-JP" dirty="0" smtClean="0"/>
          </a:p>
          <a:p>
            <a:pPr marL="0" indent="0">
              <a:buNone/>
            </a:pPr>
            <a:endParaRPr lang="en-US" altLang="ja-JP" dirty="0"/>
          </a:p>
          <a:p>
            <a:pPr marL="0" indent="0">
              <a:buNone/>
            </a:pPr>
            <a:r>
              <a:rPr lang="ja-JP" altLang="en-US" dirty="0" smtClean="0"/>
              <a:t>参考：コンストラクタ記述例</a:t>
            </a:r>
            <a:r>
              <a:rPr lang="en-US" altLang="ja-JP" dirty="0" smtClean="0"/>
              <a:t>(</a:t>
            </a:r>
            <a:r>
              <a:rPr lang="ja-JP" altLang="en-US" dirty="0" smtClean="0"/>
              <a:t>引数無し</a:t>
            </a:r>
            <a:r>
              <a:rPr lang="en-US" altLang="ja-JP" dirty="0" smtClean="0"/>
              <a:t>)</a:t>
            </a:r>
          </a:p>
          <a:p>
            <a:pPr marL="0" indent="0">
              <a:buNone/>
            </a:pPr>
            <a:r>
              <a:rPr lang="en-US" altLang="ja-JP" dirty="0" smtClean="0"/>
              <a:t>Function </a:t>
            </a:r>
            <a:r>
              <a:rPr lang="en-US" altLang="ja-JP" dirty="0" err="1" smtClean="0"/>
              <a:t>HelloEthereum</a:t>
            </a:r>
            <a:r>
              <a:rPr lang="en-US" altLang="ja-JP" dirty="0" smtClean="0"/>
              <a:t>(){</a:t>
            </a:r>
          </a:p>
        </p:txBody>
      </p:sp>
    </p:spTree>
    <p:extLst>
      <p:ext uri="{BB962C8B-B14F-4D97-AF65-F5344CB8AC3E}">
        <p14:creationId xmlns:p14="http://schemas.microsoft.com/office/powerpoint/2010/main" val="238201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977981" cy="544188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⑦関数定義と</a:t>
            </a:r>
            <a:r>
              <a:rPr lang="en-US" altLang="ja-JP" dirty="0" smtClean="0"/>
              <a:t>if</a:t>
            </a:r>
            <a:r>
              <a:rPr lang="ja-JP" altLang="en-US" dirty="0" smtClean="0"/>
              <a:t>の例</a:t>
            </a:r>
            <a:endParaRPr lang="en-US" altLang="ja-JP" dirty="0" smtClean="0"/>
          </a:p>
          <a:p>
            <a:pPr marL="0" indent="0">
              <a:buNone/>
            </a:pPr>
            <a:r>
              <a:rPr lang="en-US" altLang="ja-JP" dirty="0" smtClean="0"/>
              <a:t>// msg2</a:t>
            </a:r>
            <a:r>
              <a:rPr lang="ja-JP" altLang="en-US" dirty="0" smtClean="0"/>
              <a:t>の</a:t>
            </a:r>
            <a:r>
              <a:rPr lang="en-US" altLang="ja-JP" dirty="0" smtClean="0"/>
              <a:t>setter</a:t>
            </a:r>
          </a:p>
          <a:p>
            <a:pPr marL="0" indent="0">
              <a:buNone/>
            </a:pPr>
            <a:r>
              <a:rPr lang="en-US" altLang="ja-JP" dirty="0" smtClean="0"/>
              <a:t>function setMsg2(string _msg2){</a:t>
            </a:r>
          </a:p>
          <a:p>
            <a:pPr marL="0" indent="0">
              <a:buNone/>
            </a:pPr>
            <a:r>
              <a:rPr lang="en-US" altLang="ja-JP" dirty="0"/>
              <a:t> </a:t>
            </a:r>
            <a:r>
              <a:rPr lang="en-US" altLang="ja-JP" dirty="0" smtClean="0"/>
              <a:t>   if(owner != </a:t>
            </a:r>
            <a:r>
              <a:rPr lang="en-US" altLang="ja-JP" dirty="0" err="1" smtClean="0"/>
              <a:t>msg.sender</a:t>
            </a:r>
            <a:r>
              <a:rPr lang="en-US" altLang="ja-JP" dirty="0" smtClean="0"/>
              <a:t>){</a:t>
            </a:r>
          </a:p>
          <a:p>
            <a:pPr marL="0" indent="0">
              <a:buNone/>
            </a:pPr>
            <a:r>
              <a:rPr lang="en-US" altLang="ja-JP" dirty="0"/>
              <a:t> </a:t>
            </a:r>
            <a:r>
              <a:rPr lang="en-US" altLang="ja-JP" dirty="0" smtClean="0"/>
              <a:t>       throw;</a:t>
            </a:r>
            <a:br>
              <a:rPr lang="en-US" altLang="ja-JP" dirty="0" smtClean="0"/>
            </a:br>
            <a:r>
              <a:rPr lang="en-US" altLang="ja-JP" dirty="0" smtClean="0"/>
              <a:t>    }</a:t>
            </a:r>
            <a:br>
              <a:rPr lang="en-US" altLang="ja-JP" dirty="0" smtClean="0"/>
            </a:br>
            <a:r>
              <a:rPr lang="en-US" altLang="ja-JP" dirty="0" smtClean="0"/>
              <a:t>    else{</a:t>
            </a:r>
            <a:br>
              <a:rPr lang="en-US" altLang="ja-JP" dirty="0" smtClean="0"/>
            </a:br>
            <a:r>
              <a:rPr lang="en-US" altLang="ja-JP" dirty="0" smtClean="0"/>
              <a:t>        msg2 = _msg2;</a:t>
            </a:r>
            <a:br>
              <a:rPr lang="en-US" altLang="ja-JP" dirty="0" smtClean="0"/>
            </a:br>
            <a:r>
              <a:rPr lang="en-US" altLang="ja-JP" dirty="0" smtClean="0"/>
              <a:t>    }</a:t>
            </a:r>
            <a:br>
              <a:rPr lang="en-US" altLang="ja-JP" dirty="0" smtClean="0"/>
            </a:br>
            <a:r>
              <a:rPr lang="en-US" altLang="ja-JP" dirty="0" smtClean="0"/>
              <a:t>}</a:t>
            </a:r>
          </a:p>
          <a:p>
            <a:pPr marL="0" indent="0">
              <a:buNone/>
            </a:pPr>
            <a:r>
              <a:rPr lang="en-US" altLang="ja-JP" dirty="0" smtClean="0"/>
              <a:t>Function</a:t>
            </a:r>
            <a:r>
              <a:rPr lang="ja-JP" altLang="en-US" dirty="0" smtClean="0"/>
              <a:t>で宣言します。 関数にもアクセス修飾子を指定可能です。</a:t>
            </a:r>
            <a:endParaRPr lang="en-US" altLang="ja-JP" dirty="0" smtClean="0"/>
          </a:p>
          <a:p>
            <a:pPr marL="0" indent="0">
              <a:buNone/>
            </a:pPr>
            <a:r>
              <a:rPr lang="ja-JP" altLang="en-US" dirty="0" smtClean="0"/>
              <a:t>関数</a:t>
            </a:r>
            <a:r>
              <a:rPr lang="ja-JP" altLang="en-US" dirty="0"/>
              <a:t>内</a:t>
            </a:r>
            <a:r>
              <a:rPr lang="ja-JP" altLang="en-US" dirty="0" smtClean="0"/>
              <a:t>で</a:t>
            </a:r>
            <a:r>
              <a:rPr lang="en-US" altLang="ja-JP" dirty="0" smtClean="0"/>
              <a:t>if</a:t>
            </a:r>
            <a:r>
              <a:rPr lang="ja-JP" altLang="en-US" dirty="0" smtClean="0"/>
              <a:t>文を記述していますが、他のプログラミング言語と同様です。</a:t>
            </a:r>
            <a:endParaRPr lang="en-US" altLang="ja-JP" dirty="0" smtClean="0"/>
          </a:p>
        </p:txBody>
      </p:sp>
    </p:spTree>
    <p:extLst>
      <p:ext uri="{BB962C8B-B14F-4D97-AF65-F5344CB8AC3E}">
        <p14:creationId xmlns:p14="http://schemas.microsoft.com/office/powerpoint/2010/main" val="290773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258843" cy="5746687"/>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a:t>
            </a:r>
            <a:r>
              <a:rPr lang="en-US" altLang="ja-JP" dirty="0" smtClean="0"/>
              <a:t>constant</a:t>
            </a:r>
            <a:r>
              <a:rPr lang="ja-JP" altLang="en-US" dirty="0" smtClean="0"/>
              <a:t>と戻り値指定の例</a:t>
            </a:r>
            <a:endParaRPr lang="en-US" altLang="ja-JP" dirty="0" smtClean="0"/>
          </a:p>
          <a:p>
            <a:pPr marL="0" indent="0">
              <a:buNone/>
            </a:pPr>
            <a:r>
              <a:rPr lang="en-US" altLang="ja-JP" dirty="0" smtClean="0"/>
              <a:t>function getMsg2() constant public returns(string){</a:t>
            </a:r>
            <a:br>
              <a:rPr lang="en-US" altLang="ja-JP" dirty="0" smtClean="0"/>
            </a:br>
            <a:r>
              <a:rPr lang="en-US" altLang="ja-JP" dirty="0" smtClean="0"/>
              <a:t>    return msg2;</a:t>
            </a:r>
            <a:br>
              <a:rPr lang="en-US" altLang="ja-JP" dirty="0" smtClean="0"/>
            </a:br>
            <a:r>
              <a:rPr lang="en-US" altLang="ja-JP" dirty="0" smtClean="0"/>
              <a:t>}</a:t>
            </a:r>
          </a:p>
          <a:p>
            <a:pPr marL="0" indent="0">
              <a:buNone/>
            </a:pPr>
            <a:r>
              <a:rPr lang="en-US" altLang="ja-JP" dirty="0" smtClean="0"/>
              <a:t>Constant</a:t>
            </a:r>
            <a:r>
              <a:rPr lang="ja-JP" altLang="en-US" dirty="0" smtClean="0"/>
              <a:t>を付与するとコール専用となります。　また、</a:t>
            </a:r>
            <a:r>
              <a:rPr lang="en-US" altLang="ja-JP" dirty="0" smtClean="0"/>
              <a:t>returns</a:t>
            </a:r>
            <a:r>
              <a:rPr lang="ja-JP" altLang="en-US" dirty="0" smtClean="0"/>
              <a:t>で戻り値の型を宣言できます。 戻り値は複数設定できます。</a:t>
            </a:r>
            <a:endParaRPr lang="en-US" altLang="ja-JP" dirty="0" smtClean="0"/>
          </a:p>
          <a:p>
            <a:pPr marL="0" indent="0">
              <a:buNone/>
            </a:pPr>
            <a:endParaRPr lang="en-US" altLang="ja-JP" dirty="0"/>
          </a:p>
          <a:p>
            <a:pPr marL="0" indent="0">
              <a:buNone/>
            </a:pPr>
            <a:r>
              <a:rPr lang="ja-JP" altLang="en-US" dirty="0" smtClean="0"/>
              <a:t>⑨</a:t>
            </a:r>
            <a:r>
              <a:rPr lang="en-US" altLang="ja-JP" dirty="0" smtClean="0"/>
              <a:t>for</a:t>
            </a:r>
            <a:r>
              <a:rPr lang="ja-JP" altLang="en-US" dirty="0" smtClean="0"/>
              <a:t>文例</a:t>
            </a:r>
            <a:endParaRPr lang="en-US" altLang="ja-JP" dirty="0" smtClean="0"/>
          </a:p>
          <a:p>
            <a:pPr marL="0" indent="0">
              <a:buNone/>
            </a:pPr>
            <a:r>
              <a:rPr lang="en-US" altLang="ja-JP" dirty="0" smtClean="0"/>
              <a:t>Function </a:t>
            </a:r>
            <a:r>
              <a:rPr lang="en-US" altLang="ja-JP" dirty="0" err="1" smtClean="0"/>
              <a:t>setCounter</a:t>
            </a:r>
            <a:r>
              <a:rPr lang="en-US" altLang="ja-JP" dirty="0" smtClean="0"/>
              <a:t>() public {</a:t>
            </a:r>
            <a:br>
              <a:rPr lang="en-US" altLang="ja-JP" dirty="0" smtClean="0"/>
            </a:br>
            <a:r>
              <a:rPr lang="en-US" altLang="ja-JP" dirty="0" smtClean="0"/>
              <a:t>    for(uint8 </a:t>
            </a:r>
            <a:r>
              <a:rPr lang="en-US" altLang="ja-JP" dirty="0" err="1" smtClean="0"/>
              <a:t>i</a:t>
            </a:r>
            <a:r>
              <a:rPr lang="en-US" altLang="ja-JP" dirty="0" smtClean="0"/>
              <a:t>=0;i&lt;3;i++){</a:t>
            </a:r>
            <a:br>
              <a:rPr lang="en-US" altLang="ja-JP" dirty="0" smtClean="0"/>
            </a:br>
            <a:r>
              <a:rPr lang="en-US" altLang="ja-JP" dirty="0" smtClean="0"/>
              <a:t>        counter++;</a:t>
            </a:r>
            <a:br>
              <a:rPr lang="en-US" altLang="ja-JP" dirty="0" smtClean="0"/>
            </a:br>
            <a:r>
              <a:rPr lang="en-US" altLang="ja-JP" dirty="0" smtClean="0"/>
              <a:t>    }</a:t>
            </a:r>
            <a:br>
              <a:rPr lang="en-US" altLang="ja-JP" dirty="0" smtClean="0"/>
            </a:br>
            <a:r>
              <a:rPr lang="en-US" altLang="ja-JP" dirty="0" smtClean="0"/>
              <a:t>}</a:t>
            </a:r>
          </a:p>
          <a:p>
            <a:pPr marL="0" indent="0">
              <a:buNone/>
            </a:pPr>
            <a:r>
              <a:rPr lang="en-US" altLang="ja-JP" dirty="0" smtClean="0"/>
              <a:t>For</a:t>
            </a:r>
            <a:r>
              <a:rPr lang="ja-JP" altLang="en-US" dirty="0" smtClean="0"/>
              <a:t>文も記述できます。 これも他のプログラミング言語と同様です。</a:t>
            </a:r>
            <a:endParaRPr lang="en-US" altLang="ja-JP" dirty="0" smtClean="0"/>
          </a:p>
          <a:p>
            <a:pPr marL="0" indent="0">
              <a:buNone/>
            </a:pPr>
            <a:r>
              <a:rPr lang="ja-JP" altLang="en-US" dirty="0" smtClean="0"/>
              <a:t>なお、</a:t>
            </a:r>
            <a:r>
              <a:rPr lang="en-US" altLang="ja-JP" dirty="0" smtClean="0"/>
              <a:t>while</a:t>
            </a:r>
            <a:r>
              <a:rPr lang="ja-JP" altLang="en-US" dirty="0" smtClean="0"/>
              <a:t>も記述でき、</a:t>
            </a:r>
            <a:r>
              <a:rPr lang="en-US" altLang="ja-JP" dirty="0" smtClean="0"/>
              <a:t>break/continue</a:t>
            </a:r>
            <a:r>
              <a:rPr lang="ja-JP" altLang="en-US" dirty="0" smtClean="0"/>
              <a:t>も利用できます。</a:t>
            </a:r>
            <a:r>
              <a:rPr lang="en-US" altLang="ja-JP" dirty="0" smtClean="0"/>
              <a:t/>
            </a:r>
            <a:br>
              <a:rPr lang="en-US" altLang="ja-JP" dirty="0" smtClean="0"/>
            </a:br>
            <a:r>
              <a:rPr lang="en-US" altLang="ja-JP" dirty="0" smtClean="0"/>
              <a:t>While(</a:t>
            </a:r>
            <a:r>
              <a:rPr lang="ja-JP" altLang="en-US" dirty="0" smtClean="0"/>
              <a:t>条件式</a:t>
            </a:r>
            <a:r>
              <a:rPr lang="en-US" altLang="ja-JP" dirty="0" smtClean="0"/>
              <a:t>){</a:t>
            </a:r>
          </a:p>
          <a:p>
            <a:pPr marL="0" indent="0">
              <a:buNone/>
            </a:pPr>
            <a:r>
              <a:rPr lang="en-US" altLang="ja-JP" dirty="0" smtClean="0"/>
              <a:t>    // </a:t>
            </a:r>
            <a:r>
              <a:rPr lang="ja-JP" altLang="en-US" dirty="0" smtClean="0"/>
              <a:t>処理</a:t>
            </a:r>
            <a:r>
              <a:rPr lang="en-US" altLang="ja-JP" dirty="0" smtClean="0"/>
              <a:t/>
            </a:r>
            <a:br>
              <a:rPr lang="en-US" altLang="ja-JP" dirty="0" smtClean="0"/>
            </a:br>
            <a:r>
              <a:rPr lang="en-US" altLang="ja-JP" dirty="0" smtClean="0"/>
              <a:t>}</a:t>
            </a:r>
          </a:p>
        </p:txBody>
      </p:sp>
    </p:spTree>
    <p:extLst>
      <p:ext uri="{BB962C8B-B14F-4D97-AF65-F5344CB8AC3E}">
        <p14:creationId xmlns:p14="http://schemas.microsoft.com/office/powerpoint/2010/main" val="250178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862800"/>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⑩その他</a:t>
            </a:r>
            <a:endParaRPr lang="en-US" altLang="ja-JP" dirty="0" smtClean="0"/>
          </a:p>
          <a:p>
            <a:pPr marL="0" indent="0">
              <a:buNone/>
            </a:pPr>
            <a:r>
              <a:rPr lang="en-US" altLang="ja-JP" dirty="0"/>
              <a:t/>
            </a:r>
            <a:br>
              <a:rPr lang="en-US" altLang="ja-JP" dirty="0"/>
            </a:br>
            <a:r>
              <a:rPr lang="en-US" altLang="ja-JP" dirty="0" smtClean="0"/>
              <a:t>1.msg.sender</a:t>
            </a:r>
          </a:p>
          <a:p>
            <a:pPr marL="0" indent="0">
              <a:buNone/>
            </a:pPr>
            <a:r>
              <a:rPr lang="ja-JP" altLang="en-US" dirty="0" smtClean="0"/>
              <a:t>予約語で、関数を呼出したアドレスを取得できます。</a:t>
            </a:r>
            <a:endParaRPr lang="en-US" altLang="ja-JP" dirty="0" smtClean="0"/>
          </a:p>
          <a:p>
            <a:pPr marL="0" indent="0">
              <a:buNone/>
            </a:pPr>
            <a:r>
              <a:rPr lang="en-US" altLang="ja-JP" dirty="0" smtClean="0"/>
              <a:t>2.mgs.value</a:t>
            </a:r>
          </a:p>
          <a:p>
            <a:pPr marL="0" indent="0">
              <a:buNone/>
            </a:pPr>
            <a:r>
              <a:rPr lang="ja-JP" altLang="en-US" dirty="0"/>
              <a:t>予約語</a:t>
            </a:r>
            <a:r>
              <a:rPr lang="ja-JP" altLang="en-US" dirty="0" smtClean="0"/>
              <a:t>で、</a:t>
            </a:r>
            <a:r>
              <a:rPr lang="en-US" altLang="ja-JP" dirty="0" smtClean="0"/>
              <a:t>ether</a:t>
            </a:r>
            <a:r>
              <a:rPr lang="ja-JP" altLang="en-US" dirty="0" smtClean="0"/>
              <a:t>の送金を伴う形で関数を呼出すと、送金額</a:t>
            </a:r>
            <a:r>
              <a:rPr lang="en-US" altLang="ja-JP" dirty="0" smtClean="0"/>
              <a:t>(</a:t>
            </a:r>
            <a:r>
              <a:rPr lang="en-US" altLang="ja-JP" dirty="0" err="1" smtClean="0"/>
              <a:t>wei</a:t>
            </a:r>
            <a:r>
              <a:rPr lang="ja-JP" altLang="en-US" dirty="0" smtClean="0"/>
              <a:t>単位</a:t>
            </a:r>
            <a:r>
              <a:rPr lang="en-US" altLang="ja-JP" dirty="0" smtClean="0"/>
              <a:t>)</a:t>
            </a:r>
            <a:r>
              <a:rPr lang="ja-JP" altLang="en-US" dirty="0" smtClean="0"/>
              <a:t>が</a:t>
            </a:r>
            <a:r>
              <a:rPr lang="en-US" altLang="ja-JP" dirty="0" smtClean="0"/>
              <a:t/>
            </a:r>
            <a:br>
              <a:rPr lang="en-US" altLang="ja-JP" dirty="0" smtClean="0"/>
            </a:br>
            <a:r>
              <a:rPr lang="ja-JP" altLang="en-US" dirty="0" smtClean="0"/>
              <a:t>取得できます。</a:t>
            </a:r>
            <a:r>
              <a:rPr lang="en-US" altLang="ja-JP" dirty="0" smtClean="0"/>
              <a:t/>
            </a:r>
            <a:br>
              <a:rPr lang="en-US" altLang="ja-JP" dirty="0" smtClean="0"/>
            </a:br>
            <a:r>
              <a:rPr lang="en-US" altLang="ja-JP" dirty="0" smtClean="0"/>
              <a:t>3.this</a:t>
            </a:r>
            <a:br>
              <a:rPr lang="en-US" altLang="ja-JP" dirty="0" smtClean="0"/>
            </a:br>
            <a:r>
              <a:rPr lang="ja-JP" altLang="en-US" dirty="0" smtClean="0"/>
              <a:t>予約語で、現在のコントラクトのアドレスが取得できます。</a:t>
            </a:r>
            <a:r>
              <a:rPr lang="en-US" altLang="ja-JP" dirty="0"/>
              <a:t/>
            </a:r>
            <a:br>
              <a:rPr lang="en-US" altLang="ja-JP" dirty="0"/>
            </a:br>
            <a:r>
              <a:rPr lang="en-US" altLang="ja-JP" dirty="0" smtClean="0"/>
              <a:t>4.balance</a:t>
            </a:r>
          </a:p>
          <a:p>
            <a:pPr marL="0" indent="0">
              <a:buNone/>
            </a:pPr>
            <a:r>
              <a:rPr lang="ja-JP" altLang="en-US" dirty="0"/>
              <a:t>予約語</a:t>
            </a:r>
            <a:r>
              <a:rPr lang="ja-JP" altLang="en-US" dirty="0" smtClean="0"/>
              <a:t>です。 </a:t>
            </a:r>
            <a:r>
              <a:rPr lang="en-US" altLang="ja-JP" dirty="0" err="1" smtClean="0"/>
              <a:t>Address.balance</a:t>
            </a:r>
            <a:r>
              <a:rPr lang="ja-JP" altLang="en-US" dirty="0" smtClean="0"/>
              <a:t>で</a:t>
            </a:r>
            <a:r>
              <a:rPr lang="en-US" altLang="ja-JP" dirty="0" smtClean="0"/>
              <a:t>address</a:t>
            </a:r>
            <a:r>
              <a:rPr lang="ja-JP" altLang="en-US" dirty="0" smtClean="0"/>
              <a:t>の残高</a:t>
            </a:r>
            <a:r>
              <a:rPr lang="en-US" altLang="ja-JP" dirty="0" smtClean="0"/>
              <a:t>(</a:t>
            </a:r>
            <a:r>
              <a:rPr lang="en-US" altLang="ja-JP" dirty="0" err="1" smtClean="0"/>
              <a:t>wei</a:t>
            </a:r>
            <a:r>
              <a:rPr lang="ja-JP" altLang="en-US" dirty="0" smtClean="0"/>
              <a:t>単位</a:t>
            </a:r>
            <a:r>
              <a:rPr lang="en-US" altLang="ja-JP" dirty="0" smtClean="0"/>
              <a:t>)</a:t>
            </a:r>
            <a:r>
              <a:rPr lang="ja-JP" altLang="en-US" dirty="0" smtClean="0"/>
              <a:t>が取得できます。</a:t>
            </a:r>
            <a:endParaRPr lang="en-US" altLang="ja-JP" dirty="0" smtClean="0"/>
          </a:p>
          <a:p>
            <a:pPr marL="0" indent="0">
              <a:buNone/>
            </a:pPr>
            <a:r>
              <a:rPr lang="en-US" altLang="ja-JP" dirty="0" err="1" smtClean="0"/>
              <a:t>this.balance</a:t>
            </a:r>
            <a:r>
              <a:rPr lang="ja-JP" altLang="en-US" dirty="0" smtClean="0"/>
              <a:t>で現在のコントラクトの残高が取得できます。</a:t>
            </a:r>
            <a:endParaRPr lang="en-US" altLang="ja-JP" dirty="0" smtClean="0"/>
          </a:p>
          <a:p>
            <a:pPr marL="0" indent="0">
              <a:buNone/>
            </a:pPr>
            <a:r>
              <a:rPr lang="en-US" altLang="ja-JP" dirty="0" smtClean="0"/>
              <a:t>5.block.timestamp(now)</a:t>
            </a:r>
            <a:r>
              <a:rPr lang="en-US" altLang="ja-JP" dirty="0"/>
              <a:t/>
            </a:r>
            <a:br>
              <a:rPr lang="en-US" altLang="ja-JP" dirty="0"/>
            </a:br>
            <a:r>
              <a:rPr lang="ja-JP" altLang="en-US" dirty="0" smtClean="0"/>
              <a:t>予約語で、ブロック生成時の</a:t>
            </a:r>
            <a:r>
              <a:rPr lang="en-US" altLang="ja-JP" dirty="0" err="1" smtClean="0"/>
              <a:t>Unixtime</a:t>
            </a:r>
            <a:r>
              <a:rPr lang="ja-JP" altLang="en-US" dirty="0" smtClean="0"/>
              <a:t>が取得できます。 </a:t>
            </a:r>
            <a:r>
              <a:rPr lang="en-US" altLang="ja-JP" dirty="0" smtClean="0"/>
              <a:t>now</a:t>
            </a:r>
            <a:r>
              <a:rPr lang="ja-JP" altLang="en-US" dirty="0" smtClean="0"/>
              <a:t>は</a:t>
            </a:r>
            <a:r>
              <a:rPr lang="en-US" altLang="ja-JP" dirty="0" err="1" smtClean="0"/>
              <a:t>block.timestamp</a:t>
            </a:r>
            <a:r>
              <a:rPr lang="ja-JP" altLang="en-US" dirty="0" smtClean="0"/>
              <a:t>の別名になります。</a:t>
            </a:r>
            <a:r>
              <a:rPr lang="en-US" altLang="ja-JP" dirty="0" smtClean="0"/>
              <a:t/>
            </a:r>
            <a:br>
              <a:rPr lang="en-US" altLang="ja-JP" dirty="0" smtClean="0"/>
            </a:br>
            <a:r>
              <a:rPr lang="en-US" altLang="ja-JP" dirty="0"/>
              <a:t>6.falback</a:t>
            </a:r>
            <a:r>
              <a:rPr lang="ja-JP" altLang="en-US" dirty="0"/>
              <a:t>関数</a:t>
            </a:r>
            <a:r>
              <a:rPr lang="en-US" altLang="ja-JP" dirty="0"/>
              <a:t/>
            </a:r>
            <a:br>
              <a:rPr lang="en-US" altLang="ja-JP" dirty="0"/>
            </a:br>
            <a:r>
              <a:rPr lang="ja-JP" altLang="en-US" dirty="0"/>
              <a:t>名前、引数、戻り値を持たない関数で、次の場合に呼ばれる関数です。</a:t>
            </a:r>
            <a:endParaRPr lang="en-US" altLang="ja-JP" dirty="0"/>
          </a:p>
          <a:p>
            <a:pPr marL="0" indent="0">
              <a:buNone/>
            </a:pPr>
            <a:r>
              <a:rPr lang="ja-JP" altLang="en-US" dirty="0"/>
              <a:t>・トランザクションやメッセージで指定された関数がコントラクト内</a:t>
            </a:r>
            <a:r>
              <a:rPr lang="ja-JP" altLang="en-US" dirty="0" smtClean="0"/>
              <a:t>に存在</a:t>
            </a:r>
            <a:r>
              <a:rPr lang="ja-JP" altLang="en-US" dirty="0"/>
              <a:t>しない場合</a:t>
            </a:r>
            <a:r>
              <a:rPr lang="en-US" altLang="ja-JP" dirty="0"/>
              <a:t/>
            </a:r>
            <a:br>
              <a:rPr lang="en-US" altLang="ja-JP" dirty="0"/>
            </a:br>
            <a:r>
              <a:rPr lang="ja-JP" altLang="en-US" dirty="0"/>
              <a:t>・</a:t>
            </a:r>
            <a:r>
              <a:rPr lang="en-US" altLang="ja-JP" dirty="0"/>
              <a:t>ether</a:t>
            </a:r>
            <a:r>
              <a:rPr lang="ja-JP" altLang="en-US" dirty="0"/>
              <a:t>の送金が行われた場合</a:t>
            </a:r>
            <a:r>
              <a:rPr lang="en-US" altLang="ja-JP" dirty="0"/>
              <a:t>(</a:t>
            </a:r>
            <a:r>
              <a:rPr lang="ja-JP" altLang="en-US" dirty="0"/>
              <a:t>別途サンプルで説明</a:t>
            </a:r>
            <a:r>
              <a:rPr lang="en-US" altLang="ja-JP" dirty="0" smtClean="0"/>
              <a:t>)</a:t>
            </a:r>
          </a:p>
        </p:txBody>
      </p:sp>
    </p:spTree>
    <p:extLst>
      <p:ext uri="{BB962C8B-B14F-4D97-AF65-F5344CB8AC3E}">
        <p14:creationId xmlns:p14="http://schemas.microsoft.com/office/powerpoint/2010/main" val="199092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717658"/>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⑩その他</a:t>
            </a:r>
            <a:endParaRPr lang="en-US" altLang="ja-JP" dirty="0" smtClean="0"/>
          </a:p>
          <a:p>
            <a:pPr marL="0" indent="0">
              <a:buNone/>
            </a:pPr>
            <a:r>
              <a:rPr lang="en-US" altLang="ja-JP" dirty="0" smtClean="0"/>
              <a:t/>
            </a:r>
            <a:br>
              <a:rPr lang="en-US" altLang="ja-JP" dirty="0" smtClean="0"/>
            </a:br>
            <a:r>
              <a:rPr lang="en-US" altLang="ja-JP" dirty="0" smtClean="0"/>
              <a:t>7.modifier</a:t>
            </a:r>
            <a:br>
              <a:rPr lang="en-US" altLang="ja-JP" dirty="0" smtClean="0"/>
            </a:br>
            <a:r>
              <a:rPr lang="en-US" altLang="ja-JP" dirty="0" smtClean="0"/>
              <a:t>modifier</a:t>
            </a:r>
            <a:r>
              <a:rPr lang="ja-JP" altLang="en-US" dirty="0" smtClean="0"/>
              <a:t>を実装して関数に付与すると、関数呼び出し前に</a:t>
            </a:r>
            <a:r>
              <a:rPr lang="en-US" altLang="ja-JP" dirty="0" smtClean="0"/>
              <a:t>modifier</a:t>
            </a:r>
            <a:r>
              <a:rPr lang="ja-JP" altLang="en-US" dirty="0" smtClean="0"/>
              <a:t>の処理が実行されます。 後述する</a:t>
            </a:r>
            <a:r>
              <a:rPr lang="en-US" altLang="ja-JP" dirty="0" smtClean="0"/>
              <a:t>Access</a:t>
            </a:r>
            <a:r>
              <a:rPr lang="ja-JP" altLang="en-US" dirty="0" smtClean="0"/>
              <a:t> </a:t>
            </a:r>
            <a:r>
              <a:rPr lang="en-US" altLang="ja-JP" dirty="0" smtClean="0"/>
              <a:t>Restriction</a:t>
            </a:r>
            <a:r>
              <a:rPr lang="ja-JP" altLang="en-US" dirty="0" smtClean="0"/>
              <a:t>パターンのアクセス制限チェックのような広く共通な処理を</a:t>
            </a:r>
            <a:r>
              <a:rPr lang="en-US" altLang="ja-JP" dirty="0" smtClean="0"/>
              <a:t>modifier</a:t>
            </a:r>
            <a:r>
              <a:rPr lang="ja-JP" altLang="en-US" dirty="0" smtClean="0"/>
              <a:t>として定義しておくと便利です。</a:t>
            </a:r>
            <a:r>
              <a:rPr lang="en-US" altLang="ja-JP" dirty="0" smtClean="0"/>
              <a:t/>
            </a:r>
            <a:br>
              <a:rPr lang="en-US" altLang="ja-JP" dirty="0" smtClean="0"/>
            </a:br>
            <a:r>
              <a:rPr lang="ja-JP" altLang="en-US" dirty="0" smtClean="0"/>
              <a:t>〇定義方法</a:t>
            </a:r>
            <a:r>
              <a:rPr lang="en-US" altLang="ja-JP" dirty="0" smtClean="0"/>
              <a:t/>
            </a:r>
            <a:br>
              <a:rPr lang="en-US" altLang="ja-JP" dirty="0" smtClean="0"/>
            </a:br>
            <a:r>
              <a:rPr lang="en-US" altLang="ja-JP" dirty="0" smtClean="0"/>
              <a:t>modifier </a:t>
            </a:r>
            <a:r>
              <a:rPr lang="en-US" altLang="ja-JP" dirty="0" err="1" smtClean="0"/>
              <a:t>modifier</a:t>
            </a:r>
            <a:r>
              <a:rPr lang="ja-JP" altLang="en-US" dirty="0" smtClean="0"/>
              <a:t>の名前</a:t>
            </a:r>
            <a:r>
              <a:rPr lang="en-US" altLang="ja-JP" dirty="0" smtClean="0"/>
              <a:t>{</a:t>
            </a:r>
            <a:br>
              <a:rPr lang="en-US" altLang="ja-JP" dirty="0" smtClean="0"/>
            </a:br>
            <a:r>
              <a:rPr lang="en-US" altLang="ja-JP" dirty="0" smtClean="0"/>
              <a:t>    </a:t>
            </a:r>
            <a:r>
              <a:rPr lang="en-US" altLang="ja-JP" dirty="0" err="1" smtClean="0"/>
              <a:t>modifiler</a:t>
            </a:r>
            <a:r>
              <a:rPr lang="ja-JP" altLang="en-US" dirty="0" smtClean="0"/>
              <a:t>の実装方法</a:t>
            </a:r>
            <a:r>
              <a:rPr lang="en-US" altLang="ja-JP" dirty="0" smtClean="0"/>
              <a:t>;</a:t>
            </a:r>
            <a:br>
              <a:rPr lang="en-US" altLang="ja-JP" dirty="0" smtClean="0"/>
            </a:br>
            <a:r>
              <a:rPr lang="en-US" altLang="ja-JP" dirty="0" smtClean="0"/>
              <a:t>    _; // </a:t>
            </a:r>
            <a:r>
              <a:rPr lang="ja-JP" altLang="en-US" dirty="0" smtClean="0"/>
              <a:t>最後に必ず必要</a:t>
            </a:r>
            <a:r>
              <a:rPr lang="en-US" altLang="ja-JP" dirty="0" smtClean="0"/>
              <a:t/>
            </a:r>
            <a:br>
              <a:rPr lang="en-US" altLang="ja-JP" dirty="0" smtClean="0"/>
            </a:br>
            <a:r>
              <a:rPr lang="en-US" altLang="ja-JP" dirty="0" smtClean="0"/>
              <a:t>}</a:t>
            </a:r>
          </a:p>
          <a:p>
            <a:pPr marL="0" indent="0">
              <a:buNone/>
            </a:pPr>
            <a:r>
              <a:rPr lang="ja-JP" altLang="en-US" dirty="0" smtClean="0"/>
              <a:t>〇定義例</a:t>
            </a:r>
            <a:r>
              <a:rPr lang="en-US" altLang="ja-JP" dirty="0" smtClean="0"/>
              <a:t/>
            </a:r>
            <a:br>
              <a:rPr lang="en-US" altLang="ja-JP" dirty="0" smtClean="0"/>
            </a:br>
            <a:r>
              <a:rPr lang="en-US" altLang="ja-JP" dirty="0" smtClean="0"/>
              <a:t>modifier </a:t>
            </a:r>
            <a:r>
              <a:rPr lang="en-US" altLang="ja-JP" dirty="0" err="1" smtClean="0"/>
              <a:t>onlyOwner</a:t>
            </a:r>
            <a:r>
              <a:rPr lang="en-US" altLang="ja-JP" dirty="0" smtClean="0"/>
              <a:t>{</a:t>
            </a:r>
            <a:br>
              <a:rPr lang="en-US" altLang="ja-JP" dirty="0" smtClean="0"/>
            </a:br>
            <a:r>
              <a:rPr lang="en-US" altLang="ja-JP" dirty="0" smtClean="0"/>
              <a:t>    require(</a:t>
            </a:r>
            <a:r>
              <a:rPr lang="en-US" altLang="ja-JP" dirty="0" err="1" smtClean="0"/>
              <a:t>msg.sender</a:t>
            </a:r>
            <a:r>
              <a:rPr lang="en-US" altLang="ja-JP" dirty="0" smtClean="0"/>
              <a:t> == owner);</a:t>
            </a:r>
            <a:br>
              <a:rPr lang="en-US" altLang="ja-JP" dirty="0" smtClean="0"/>
            </a:br>
            <a:r>
              <a:rPr lang="en-US" altLang="ja-JP" dirty="0" smtClean="0"/>
              <a:t>    _;</a:t>
            </a:r>
            <a:br>
              <a:rPr lang="en-US" altLang="ja-JP" dirty="0" smtClean="0"/>
            </a:br>
            <a:r>
              <a:rPr lang="en-US" altLang="ja-JP" dirty="0" smtClean="0"/>
              <a:t>}</a:t>
            </a:r>
          </a:p>
          <a:p>
            <a:pPr marL="0" indent="0">
              <a:buNone/>
            </a:pPr>
            <a:r>
              <a:rPr lang="ja-JP" altLang="en-US" dirty="0" smtClean="0"/>
              <a:t>〇利用方法</a:t>
            </a:r>
            <a:r>
              <a:rPr lang="en-US" altLang="ja-JP" dirty="0" smtClean="0"/>
              <a:t/>
            </a:r>
            <a:br>
              <a:rPr lang="en-US" altLang="ja-JP" dirty="0" smtClean="0"/>
            </a:br>
            <a:r>
              <a:rPr lang="en-US" altLang="ja-JP" dirty="0" smtClean="0"/>
              <a:t>function </a:t>
            </a:r>
            <a:r>
              <a:rPr lang="en-US" altLang="ja-JP" dirty="0" err="1" smtClean="0"/>
              <a:t>someFunc</a:t>
            </a:r>
            <a:r>
              <a:rPr lang="en-US" altLang="ja-JP" dirty="0" smtClean="0"/>
              <a:t>() </a:t>
            </a:r>
            <a:r>
              <a:rPr lang="en-US" altLang="ja-JP" dirty="0" err="1" smtClean="0"/>
              <a:t>onlyOwner</a:t>
            </a:r>
            <a:r>
              <a:rPr lang="en-US" altLang="ja-JP" dirty="0" smtClean="0"/>
              <a:t>{</a:t>
            </a:r>
            <a:br>
              <a:rPr lang="en-US" altLang="ja-JP" dirty="0" smtClean="0"/>
            </a:br>
            <a:r>
              <a:rPr lang="en-US" altLang="ja-JP" dirty="0" smtClean="0"/>
              <a:t>    // </a:t>
            </a:r>
            <a:r>
              <a:rPr lang="en-US" altLang="ja-JP" dirty="0" err="1" smtClean="0"/>
              <a:t>someFunc</a:t>
            </a:r>
            <a:r>
              <a:rPr lang="ja-JP" altLang="en-US" dirty="0" smtClean="0"/>
              <a:t>の処理部分、当該処理前に</a:t>
            </a:r>
            <a:r>
              <a:rPr lang="en-US" altLang="ja-JP" dirty="0" err="1" smtClean="0"/>
              <a:t>onlyOwner</a:t>
            </a:r>
            <a:r>
              <a:rPr lang="ja-JP" altLang="en-US" dirty="0" smtClean="0"/>
              <a:t>の処理が実行される。</a:t>
            </a:r>
            <a:r>
              <a:rPr lang="en-US" altLang="ja-JP" dirty="0" smtClean="0"/>
              <a:t/>
            </a:r>
            <a:br>
              <a:rPr lang="en-US" altLang="ja-JP" dirty="0" smtClean="0"/>
            </a:br>
            <a:r>
              <a:rPr lang="en-US" altLang="ja-JP" dirty="0" smtClean="0"/>
              <a:t>}</a:t>
            </a:r>
          </a:p>
        </p:txBody>
      </p:sp>
    </p:spTree>
    <p:extLst>
      <p:ext uri="{BB962C8B-B14F-4D97-AF65-F5344CB8AC3E}">
        <p14:creationId xmlns:p14="http://schemas.microsoft.com/office/powerpoint/2010/main" val="100885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616058"/>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⑩その他</a:t>
            </a:r>
            <a:endParaRPr lang="en-US" altLang="ja-JP" dirty="0" smtClean="0"/>
          </a:p>
          <a:p>
            <a:pPr marL="0" indent="0">
              <a:buNone/>
            </a:pPr>
            <a:r>
              <a:rPr lang="en-US" altLang="ja-JP" dirty="0" smtClean="0"/>
              <a:t/>
            </a:r>
            <a:br>
              <a:rPr lang="en-US" altLang="ja-JP" dirty="0" smtClean="0"/>
            </a:br>
            <a:r>
              <a:rPr lang="en-US" altLang="ja-JP" dirty="0" smtClean="0"/>
              <a:t>8.payable</a:t>
            </a:r>
          </a:p>
          <a:p>
            <a:pPr marL="0" indent="0">
              <a:buNone/>
            </a:pPr>
            <a:r>
              <a:rPr lang="en-US" altLang="ja-JP" dirty="0" smtClean="0"/>
              <a:t>ether</a:t>
            </a:r>
            <a:r>
              <a:rPr lang="ja-JP" altLang="en-US" dirty="0" smtClean="0"/>
              <a:t>の受け取りを伴う関数に付与しなければならない。 関数は</a:t>
            </a:r>
            <a:r>
              <a:rPr lang="en-US" altLang="ja-JP" dirty="0" smtClean="0"/>
              <a:t>ether</a:t>
            </a:r>
            <a:r>
              <a:rPr lang="ja-JP" altLang="en-US" dirty="0" smtClean="0"/>
              <a:t>の送金を伴う形でトランザクションとして呼び出せるが、</a:t>
            </a:r>
            <a:r>
              <a:rPr lang="en-US" altLang="ja-JP" dirty="0" smtClean="0"/>
              <a:t>payable</a:t>
            </a:r>
            <a:r>
              <a:rPr lang="ja-JP" altLang="en-US" dirty="0" smtClean="0"/>
              <a:t>が付与されていないと送金ができません。</a:t>
            </a:r>
            <a:r>
              <a:rPr lang="en-US" altLang="ja-JP" dirty="0"/>
              <a:t/>
            </a:r>
            <a:br>
              <a:rPr lang="en-US" altLang="ja-JP" dirty="0"/>
            </a:br>
            <a:r>
              <a:rPr lang="ja-JP" altLang="en-US" dirty="0" smtClean="0"/>
              <a:t>〇実装例</a:t>
            </a:r>
            <a:r>
              <a:rPr lang="en-US" altLang="ja-JP" dirty="0" smtClean="0"/>
              <a:t/>
            </a:r>
            <a:br>
              <a:rPr lang="en-US" altLang="ja-JP" dirty="0" smtClean="0"/>
            </a:br>
            <a:r>
              <a:rPr lang="en-US" altLang="ja-JP" dirty="0" smtClean="0"/>
              <a:t>function </a:t>
            </a:r>
            <a:r>
              <a:rPr lang="en-US" altLang="ja-JP" dirty="0" err="1" smtClean="0"/>
              <a:t>someFunc</a:t>
            </a:r>
            <a:r>
              <a:rPr lang="en-US" altLang="ja-JP" dirty="0" smtClean="0"/>
              <a:t>() payable{</a:t>
            </a:r>
            <a:br>
              <a:rPr lang="en-US" altLang="ja-JP" dirty="0" smtClean="0"/>
            </a:br>
            <a:r>
              <a:rPr lang="en-US" altLang="ja-JP" dirty="0" smtClean="0"/>
              <a:t>    // </a:t>
            </a:r>
            <a:r>
              <a:rPr lang="en-US" altLang="ja-JP" dirty="0" err="1" smtClean="0"/>
              <a:t>someFunc</a:t>
            </a:r>
            <a:r>
              <a:rPr lang="ja-JP" altLang="en-US" dirty="0" smtClean="0"/>
              <a:t>の処理部分</a:t>
            </a:r>
            <a:r>
              <a:rPr lang="en-US" altLang="ja-JP" dirty="0" smtClean="0"/>
              <a:t/>
            </a:r>
            <a:br>
              <a:rPr lang="en-US" altLang="ja-JP" dirty="0" smtClean="0"/>
            </a:br>
            <a:r>
              <a:rPr lang="en-US" altLang="ja-JP" dirty="0" smtClean="0"/>
              <a:t>}</a:t>
            </a:r>
            <a:br>
              <a:rPr lang="en-US" altLang="ja-JP" dirty="0" smtClean="0"/>
            </a:br>
            <a:r>
              <a:rPr lang="en-US" altLang="ja-JP" dirty="0" smtClean="0"/>
              <a:t/>
            </a:r>
            <a:br>
              <a:rPr lang="en-US" altLang="ja-JP" dirty="0" smtClean="0"/>
            </a:br>
            <a:r>
              <a:rPr lang="en-US" altLang="ja-JP" dirty="0" smtClean="0"/>
              <a:t>9.</a:t>
            </a:r>
            <a:r>
              <a:rPr lang="ja-JP" altLang="en-US" dirty="0" smtClean="0"/>
              <a:t> </a:t>
            </a:r>
            <a:r>
              <a:rPr lang="en-US" altLang="ja-JP" dirty="0" err="1" smtClean="0"/>
              <a:t>selfdestruct</a:t>
            </a:r>
            <a:r>
              <a:rPr lang="en-US" altLang="ja-JP" dirty="0" smtClean="0"/>
              <a:t>/suicide</a:t>
            </a:r>
            <a:br>
              <a:rPr lang="en-US" altLang="ja-JP" dirty="0" smtClean="0"/>
            </a:br>
            <a:r>
              <a:rPr lang="ja-JP" altLang="en-US" dirty="0" smtClean="0"/>
              <a:t>コンストラクトを破棄するための関数で、引数にアドレスを指定する。 破棄と同時に、コントラクト内に保持されている</a:t>
            </a:r>
            <a:r>
              <a:rPr lang="en-US" altLang="ja-JP" dirty="0" smtClean="0"/>
              <a:t>ether</a:t>
            </a:r>
            <a:r>
              <a:rPr lang="ja-JP" altLang="en-US" dirty="0" smtClean="0"/>
              <a:t>が引数に指定されたアドレスに送金されます。 </a:t>
            </a:r>
            <a:r>
              <a:rPr lang="en-US" altLang="ja-JP" dirty="0" smtClean="0"/>
              <a:t>suicide</a:t>
            </a:r>
            <a:r>
              <a:rPr lang="ja-JP" altLang="en-US" dirty="0" smtClean="0"/>
              <a:t>は</a:t>
            </a:r>
            <a:r>
              <a:rPr lang="en-US" altLang="ja-JP" dirty="0" err="1" smtClean="0"/>
              <a:t>selfdestruct</a:t>
            </a:r>
            <a:r>
              <a:rPr lang="ja-JP" altLang="en-US" dirty="0" smtClean="0"/>
              <a:t>の別名です。</a:t>
            </a:r>
            <a:r>
              <a:rPr lang="en-US" altLang="ja-JP" dirty="0" smtClean="0"/>
              <a:t/>
            </a:r>
            <a:br>
              <a:rPr lang="en-US" altLang="ja-JP" dirty="0" smtClean="0"/>
            </a:br>
            <a:endParaRPr lang="en-US" altLang="ja-JP" dirty="0" smtClean="0"/>
          </a:p>
        </p:txBody>
      </p:sp>
    </p:spTree>
    <p:extLst>
      <p:ext uri="{BB962C8B-B14F-4D97-AF65-F5344CB8AC3E}">
        <p14:creationId xmlns:p14="http://schemas.microsoft.com/office/powerpoint/2010/main" val="18665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.4</a:t>
            </a:r>
            <a:r>
              <a:rPr lang="ja-JP" altLang="en-US" sz="2800" dirty="0" smtClean="0"/>
              <a:t> ブロックチェーンネットワークの構成用</a:t>
            </a:r>
            <a:endParaRPr lang="en-US" altLang="ja-JP" sz="2800" dirty="0"/>
          </a:p>
        </p:txBody>
      </p:sp>
      <p:sp>
        <p:nvSpPr>
          <p:cNvPr id="4" name="コンテンツ プレースホルダー 1"/>
          <p:cNvSpPr txBox="1">
            <a:spLocks/>
          </p:cNvSpPr>
          <p:nvPr/>
        </p:nvSpPr>
        <p:spPr>
          <a:xfrm>
            <a:off x="196948" y="801859"/>
            <a:ext cx="11995052" cy="541025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・ユーザーやマイナーは専用のクライアントソフトを利用して、ビットコインネットワークに参加します。</a:t>
            </a:r>
            <a:endParaRPr lang="en-US" altLang="ja-JP" dirty="0" smtClean="0"/>
          </a:p>
          <a:p>
            <a:pPr marL="0" indent="0">
              <a:buNone/>
            </a:pPr>
            <a:r>
              <a:rPr lang="ja-JP" altLang="en-US" dirty="0" smtClean="0"/>
              <a:t>・トランザクションの発行からマイニングまでの流れは以下になります。</a:t>
            </a:r>
            <a:endParaRPr lang="en-US" altLang="ja-JP" dirty="0" smtClean="0"/>
          </a:p>
          <a:p>
            <a:pPr marL="0" indent="0">
              <a:buNone/>
            </a:pPr>
            <a:r>
              <a:rPr lang="ja-JP" altLang="en-US" dirty="0"/>
              <a:t>　</a:t>
            </a:r>
            <a:r>
              <a:rPr lang="ja-JP" altLang="en-US" dirty="0" smtClean="0"/>
              <a:t>①ユーザー</a:t>
            </a:r>
            <a:r>
              <a:rPr lang="en-US" altLang="ja-JP" dirty="0" smtClean="0"/>
              <a:t>A</a:t>
            </a:r>
            <a:r>
              <a:rPr lang="ja-JP" altLang="en-US" dirty="0" smtClean="0"/>
              <a:t>がトランザクション</a:t>
            </a:r>
            <a:r>
              <a:rPr lang="en-US" altLang="ja-JP" dirty="0" smtClean="0"/>
              <a:t>(</a:t>
            </a:r>
            <a:r>
              <a:rPr lang="en-US" altLang="ja-JP" dirty="0" err="1" smtClean="0"/>
              <a:t>Tx</a:t>
            </a:r>
            <a:r>
              <a:rPr lang="en-US" altLang="ja-JP" dirty="0" smtClean="0"/>
              <a:t>)</a:t>
            </a:r>
            <a:r>
              <a:rPr lang="ja-JP" altLang="en-US" dirty="0" smtClean="0"/>
              <a:t>を発行する</a:t>
            </a:r>
            <a:endParaRPr lang="en-US" altLang="ja-JP" dirty="0" smtClean="0"/>
          </a:p>
          <a:p>
            <a:pPr marL="0" indent="0">
              <a:buNone/>
            </a:pPr>
            <a:r>
              <a:rPr lang="ja-JP" altLang="en-US" dirty="0"/>
              <a:t>　②ビットコインネットワーク内</a:t>
            </a:r>
            <a:r>
              <a:rPr lang="ja-JP" altLang="en-US" dirty="0" smtClean="0"/>
              <a:t>を、トランザクション</a:t>
            </a:r>
            <a:r>
              <a:rPr lang="en-US" altLang="ja-JP" dirty="0" smtClean="0"/>
              <a:t>(</a:t>
            </a:r>
            <a:r>
              <a:rPr lang="en-US" altLang="ja-JP" dirty="0" err="1" smtClean="0"/>
              <a:t>Tx</a:t>
            </a:r>
            <a:r>
              <a:rPr lang="en-US" altLang="ja-JP" dirty="0" smtClean="0"/>
              <a:t>)</a:t>
            </a:r>
            <a:r>
              <a:rPr lang="ja-JP" altLang="en-US" dirty="0" smtClean="0"/>
              <a:t>が各ノードを</a:t>
            </a:r>
            <a:endParaRPr lang="en-US" altLang="ja-JP" dirty="0" smtClean="0"/>
          </a:p>
          <a:p>
            <a:pPr marL="0" indent="0">
              <a:buNone/>
            </a:pPr>
            <a:r>
              <a:rPr lang="ja-JP" altLang="en-US" dirty="0"/>
              <a:t>　</a:t>
            </a:r>
            <a:r>
              <a:rPr lang="ja-JP" altLang="en-US" dirty="0" smtClean="0"/>
              <a:t>　介して伝搬されていく。</a:t>
            </a:r>
            <a:endParaRPr lang="en-US" altLang="ja-JP" dirty="0" smtClean="0"/>
          </a:p>
          <a:p>
            <a:pPr marL="0" indent="0">
              <a:buNone/>
            </a:pPr>
            <a:r>
              <a:rPr lang="ja-JP" altLang="en-US" dirty="0"/>
              <a:t>　</a:t>
            </a:r>
            <a:r>
              <a:rPr lang="ja-JP" altLang="en-US" dirty="0" smtClean="0"/>
              <a:t>③マイナーがマイニングを行う。 </a:t>
            </a:r>
            <a:endParaRPr lang="en-US" altLang="ja-JP" dirty="0" smtClean="0"/>
          </a:p>
          <a:p>
            <a:pPr marL="0" indent="0">
              <a:buNone/>
            </a:pPr>
            <a:r>
              <a:rPr lang="ja-JP" altLang="en-US" dirty="0"/>
              <a:t>　</a:t>
            </a:r>
            <a:r>
              <a:rPr lang="ja-JP" altLang="en-US" dirty="0" smtClean="0"/>
              <a:t>④マイナー</a:t>
            </a:r>
            <a:r>
              <a:rPr lang="en-US" altLang="ja-JP" dirty="0" smtClean="0"/>
              <a:t>B</a:t>
            </a:r>
            <a:r>
              <a:rPr lang="ja-JP" altLang="en-US" dirty="0" smtClean="0"/>
              <a:t>がマイニング競争に勝ち、トランザクション</a:t>
            </a:r>
            <a:r>
              <a:rPr lang="en-US" altLang="ja-JP" dirty="0" smtClean="0"/>
              <a:t>(</a:t>
            </a:r>
            <a:r>
              <a:rPr lang="en-US" altLang="ja-JP" dirty="0" err="1" smtClean="0"/>
              <a:t>Tx</a:t>
            </a:r>
            <a:r>
              <a:rPr lang="en-US" altLang="ja-JP" dirty="0" smtClean="0"/>
              <a:t>)</a:t>
            </a:r>
            <a:r>
              <a:rPr lang="ja-JP" altLang="en-US" dirty="0" smtClean="0"/>
              <a:t>を取込む形で</a:t>
            </a:r>
            <a:endParaRPr lang="en-US" altLang="ja-JP" dirty="0" smtClean="0"/>
          </a:p>
          <a:p>
            <a:pPr marL="0" indent="0">
              <a:buNone/>
            </a:pPr>
            <a:r>
              <a:rPr lang="ja-JP" altLang="en-US" dirty="0"/>
              <a:t>　</a:t>
            </a:r>
            <a:r>
              <a:rPr lang="ja-JP" altLang="en-US" dirty="0" smtClean="0"/>
              <a:t>　新たなブロックを生成する。</a:t>
            </a:r>
            <a:endParaRPr lang="en-US" altLang="ja-JP" dirty="0" smtClean="0"/>
          </a:p>
          <a:p>
            <a:pPr marL="0" indent="0">
              <a:buNone/>
            </a:pPr>
            <a:r>
              <a:rPr lang="ja-JP" altLang="en-US" dirty="0"/>
              <a:t>　</a:t>
            </a:r>
            <a:r>
              <a:rPr lang="ja-JP" altLang="en-US" dirty="0" smtClean="0"/>
              <a:t>⑤ブロックがビットコインネットワークを伝搬していき、各ノードの</a:t>
            </a:r>
            <a:endParaRPr lang="en-US" altLang="ja-JP" dirty="0" smtClean="0"/>
          </a:p>
          <a:p>
            <a:pPr marL="0" indent="0">
              <a:buNone/>
            </a:pPr>
            <a:r>
              <a:rPr lang="ja-JP" altLang="en-US" dirty="0"/>
              <a:t>　</a:t>
            </a:r>
            <a:r>
              <a:rPr lang="ja-JP" altLang="en-US" dirty="0" smtClean="0"/>
              <a:t>　分散台帳上のブロックにつながり保存される。</a:t>
            </a:r>
            <a:endParaRPr lang="ja-JP" altLang="en-US" dirty="0"/>
          </a:p>
        </p:txBody>
      </p:sp>
    </p:spTree>
    <p:extLst>
      <p:ext uri="{BB962C8B-B14F-4D97-AF65-F5344CB8AC3E}">
        <p14:creationId xmlns:p14="http://schemas.microsoft.com/office/powerpoint/2010/main" val="32019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499944"/>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⑩その他</a:t>
            </a:r>
            <a:endParaRPr lang="en-US" altLang="ja-JP" dirty="0" smtClean="0"/>
          </a:p>
          <a:p>
            <a:pPr marL="0" indent="0">
              <a:buNone/>
            </a:pPr>
            <a:r>
              <a:rPr lang="en-US" altLang="ja-JP" dirty="0" smtClean="0"/>
              <a:t/>
            </a:r>
            <a:br>
              <a:rPr lang="en-US" altLang="ja-JP" dirty="0" smtClean="0"/>
            </a:br>
            <a:r>
              <a:rPr lang="en-US" altLang="ja-JP" dirty="0" smtClean="0"/>
              <a:t>10.throw</a:t>
            </a:r>
            <a:br>
              <a:rPr lang="en-US" altLang="ja-JP" dirty="0" smtClean="0"/>
            </a:br>
            <a:r>
              <a:rPr lang="ja-JP" altLang="en-US" dirty="0" smtClean="0"/>
              <a:t>　例外を発生させる。 例外が発生するとそこまでの処理が全てロールバックされる。 想定外のことが発生した場合には</a:t>
            </a:r>
            <a:r>
              <a:rPr lang="en-US" altLang="ja-JP" dirty="0" smtClean="0"/>
              <a:t>return false</a:t>
            </a:r>
            <a:r>
              <a:rPr lang="ja-JP" altLang="en-US" dirty="0" smtClean="0"/>
              <a:t>を返す実装も考えられるが、ステートに何らかの変更を加えたうえで</a:t>
            </a:r>
            <a:r>
              <a:rPr lang="en-US" altLang="ja-JP" dirty="0" smtClean="0"/>
              <a:t>return false</a:t>
            </a:r>
            <a:r>
              <a:rPr lang="ja-JP" altLang="en-US" dirty="0" smtClean="0"/>
              <a:t>した場合、ステートの変更は有効なままです。 そのため、トランザクションの原始性を考慮する必要があれば、</a:t>
            </a:r>
            <a:r>
              <a:rPr lang="en-US" altLang="ja-JP" dirty="0" smtClean="0"/>
              <a:t>return false</a:t>
            </a:r>
            <a:r>
              <a:rPr lang="ja-JP" altLang="en-US" dirty="0" smtClean="0"/>
              <a:t>ではなく</a:t>
            </a:r>
            <a:r>
              <a:rPr lang="en-US" altLang="ja-JP" dirty="0" smtClean="0"/>
              <a:t>throw</a:t>
            </a:r>
            <a:r>
              <a:rPr lang="ja-JP" altLang="en-US" dirty="0" smtClean="0"/>
              <a:t>してください。</a:t>
            </a:r>
            <a:endParaRPr lang="en-US" altLang="ja-JP" dirty="0" smtClean="0"/>
          </a:p>
          <a:p>
            <a:pPr marL="0" indent="0">
              <a:buNone/>
            </a:pPr>
            <a:r>
              <a:rPr lang="ja-JP" altLang="en-US" dirty="0" smtClean="0"/>
              <a:t>　ただし、例外が発生した場合は設定した</a:t>
            </a:r>
            <a:r>
              <a:rPr lang="en-US" altLang="ja-JP" dirty="0" smtClean="0"/>
              <a:t>Gas</a:t>
            </a:r>
            <a:r>
              <a:rPr lang="ja-JP" altLang="en-US" dirty="0" smtClean="0"/>
              <a:t> </a:t>
            </a:r>
            <a:r>
              <a:rPr lang="en-US" altLang="ja-JP" dirty="0" smtClean="0"/>
              <a:t>Limit</a:t>
            </a:r>
            <a:r>
              <a:rPr lang="ja-JP" altLang="en-US" dirty="0" smtClean="0"/>
              <a:t>をすべて消費してしまうため、その分、高めの</a:t>
            </a:r>
            <a:r>
              <a:rPr lang="en-US" altLang="ja-JP" dirty="0" smtClean="0"/>
              <a:t>ether</a:t>
            </a:r>
            <a:r>
              <a:rPr lang="ja-JP" altLang="en-US" dirty="0" err="1" smtClean="0"/>
              <a:t>を消</a:t>
            </a:r>
            <a:r>
              <a:rPr lang="ja-JP" altLang="en-US" dirty="0" smtClean="0"/>
              <a:t>費してしまう可能性がある。</a:t>
            </a:r>
            <a:r>
              <a:rPr lang="en-US" altLang="ja-JP" dirty="0" smtClean="0"/>
              <a:t/>
            </a:r>
            <a:br>
              <a:rPr lang="en-US" altLang="ja-JP" dirty="0" smtClean="0"/>
            </a:br>
            <a:r>
              <a:rPr lang="en-US" altLang="ja-JP" dirty="0" smtClean="0"/>
              <a:t/>
            </a:r>
            <a:br>
              <a:rPr lang="en-US" altLang="ja-JP" dirty="0" smtClean="0"/>
            </a:br>
            <a:r>
              <a:rPr lang="en-US" altLang="ja-JP" dirty="0" smtClean="0"/>
              <a:t>11.require</a:t>
            </a:r>
          </a:p>
          <a:p>
            <a:pPr marL="0" indent="0">
              <a:buNone/>
            </a:pPr>
            <a:r>
              <a:rPr lang="en-US" altLang="ja-JP" dirty="0" err="1" smtClean="0"/>
              <a:t>reauire</a:t>
            </a:r>
            <a:r>
              <a:rPr lang="ja-JP" altLang="en-US" dirty="0" smtClean="0"/>
              <a:t>の中には後続の処理を進めるために満たすべき条件を記述します。条件が満たなかった場合</a:t>
            </a:r>
            <a:r>
              <a:rPr lang="en-US" altLang="ja-JP" dirty="0" smtClean="0"/>
              <a:t>(</a:t>
            </a:r>
            <a:r>
              <a:rPr lang="ja-JP" altLang="en-US" dirty="0" smtClean="0"/>
              <a:t>評価値が</a:t>
            </a:r>
            <a:r>
              <a:rPr lang="en-US" altLang="ja-JP" dirty="0" smtClean="0"/>
              <a:t>false</a:t>
            </a:r>
            <a:r>
              <a:rPr lang="ja-JP" altLang="en-US" dirty="0" smtClean="0"/>
              <a:t>になった場合</a:t>
            </a:r>
            <a:r>
              <a:rPr lang="en-US" altLang="ja-JP" dirty="0" smtClean="0"/>
              <a:t>)</a:t>
            </a:r>
            <a:r>
              <a:rPr lang="ja-JP" altLang="en-US" dirty="0" smtClean="0"/>
              <a:t>は、</a:t>
            </a:r>
            <a:r>
              <a:rPr lang="en-US" altLang="ja-JP" dirty="0" smtClean="0"/>
              <a:t>throw</a:t>
            </a:r>
            <a:r>
              <a:rPr lang="ja-JP" altLang="en-US" dirty="0" smtClean="0"/>
              <a:t>され処理が中断されます。</a:t>
            </a:r>
            <a:r>
              <a:rPr lang="en-US" altLang="ja-JP" dirty="0" smtClean="0"/>
              <a:t/>
            </a:r>
            <a:br>
              <a:rPr lang="en-US" altLang="ja-JP" dirty="0" smtClean="0"/>
            </a:br>
            <a:r>
              <a:rPr lang="en-US" altLang="ja-JP" dirty="0" smtClean="0"/>
              <a:t>modifier </a:t>
            </a:r>
            <a:r>
              <a:rPr lang="en-US" altLang="ja-JP" dirty="0" err="1" smtClean="0"/>
              <a:t>onlyOwner</a:t>
            </a:r>
            <a:r>
              <a:rPr lang="en-US" altLang="ja-JP" dirty="0" smtClean="0"/>
              <a:t>(){</a:t>
            </a:r>
            <a:br>
              <a:rPr lang="en-US" altLang="ja-JP" dirty="0" smtClean="0"/>
            </a:br>
            <a:r>
              <a:rPr lang="en-US" altLang="ja-JP" dirty="0" smtClean="0"/>
              <a:t>    require(</a:t>
            </a:r>
            <a:r>
              <a:rPr lang="en-US" altLang="ja-JP" dirty="0" err="1" smtClean="0"/>
              <a:t>msg.sender</a:t>
            </a:r>
            <a:r>
              <a:rPr lang="en-US" altLang="ja-JP" dirty="0" smtClean="0"/>
              <a:t> == owner);</a:t>
            </a:r>
            <a:br>
              <a:rPr lang="en-US" altLang="ja-JP" dirty="0" smtClean="0"/>
            </a:br>
            <a:r>
              <a:rPr lang="en-US" altLang="ja-JP" dirty="0" smtClean="0"/>
              <a:t>    _;</a:t>
            </a:r>
            <a:br>
              <a:rPr lang="en-US" altLang="ja-JP" dirty="0" smtClean="0"/>
            </a:br>
            <a:r>
              <a:rPr lang="en-US" altLang="ja-JP" dirty="0" smtClean="0"/>
              <a:t>}</a:t>
            </a:r>
          </a:p>
          <a:p>
            <a:pPr marL="0" indent="0">
              <a:buNone/>
            </a:pPr>
            <a:r>
              <a:rPr lang="en-US" altLang="ja-JP" dirty="0" err="1" smtClean="0"/>
              <a:t>msg.sender</a:t>
            </a:r>
            <a:r>
              <a:rPr lang="ja-JP" altLang="en-US" dirty="0" smtClean="0"/>
              <a:t>がステート</a:t>
            </a:r>
            <a:r>
              <a:rPr lang="en-US" altLang="ja-JP" dirty="0" smtClean="0"/>
              <a:t>owner</a:t>
            </a:r>
            <a:r>
              <a:rPr lang="ja-JP" altLang="en-US" dirty="0" smtClean="0"/>
              <a:t>の値と一致しない場合は例外が</a:t>
            </a:r>
            <a:r>
              <a:rPr lang="en-US" altLang="ja-JP" dirty="0" smtClean="0"/>
              <a:t>throw</a:t>
            </a:r>
            <a:r>
              <a:rPr lang="ja-JP" altLang="en-US" dirty="0" smtClean="0"/>
              <a:t>される。</a:t>
            </a:r>
            <a:endParaRPr lang="en-US" altLang="ja-JP" dirty="0" smtClean="0"/>
          </a:p>
        </p:txBody>
      </p:sp>
    </p:spTree>
    <p:extLst>
      <p:ext uri="{BB962C8B-B14F-4D97-AF65-F5344CB8AC3E}">
        <p14:creationId xmlns:p14="http://schemas.microsoft.com/office/powerpoint/2010/main" val="325296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5470915"/>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⑩その他</a:t>
            </a:r>
            <a:endParaRPr lang="en-US" altLang="ja-JP" dirty="0" smtClean="0"/>
          </a:p>
          <a:p>
            <a:pPr marL="0" indent="0">
              <a:buNone/>
            </a:pPr>
            <a:r>
              <a:rPr lang="en-US" altLang="ja-JP" dirty="0" smtClean="0"/>
              <a:t/>
            </a:r>
            <a:br>
              <a:rPr lang="en-US" altLang="ja-JP" dirty="0" smtClean="0"/>
            </a:br>
            <a:r>
              <a:rPr lang="en-US" altLang="ja-JP" dirty="0" smtClean="0"/>
              <a:t>12.event</a:t>
            </a:r>
          </a:p>
          <a:p>
            <a:pPr marL="0" indent="0">
              <a:buNone/>
            </a:pPr>
            <a:r>
              <a:rPr lang="en-US" altLang="ja-JP" dirty="0"/>
              <a:t> </a:t>
            </a:r>
            <a:r>
              <a:rPr lang="en-US" altLang="ja-JP" dirty="0" smtClean="0"/>
              <a:t>event</a:t>
            </a:r>
            <a:r>
              <a:rPr lang="ja-JP" altLang="en-US" dirty="0" smtClean="0"/>
              <a:t>は何らかのイベントが発生した場合にログとして発生してイベントを関するための機能です。</a:t>
            </a:r>
            <a:endParaRPr lang="en-US" altLang="ja-JP" dirty="0" smtClean="0"/>
          </a:p>
          <a:p>
            <a:pPr marL="0" indent="0">
              <a:buNone/>
            </a:pPr>
            <a:r>
              <a:rPr lang="ja-JP" altLang="en-US" dirty="0" smtClean="0"/>
              <a:t>〇宣言方法</a:t>
            </a:r>
            <a:r>
              <a:rPr lang="en-US" altLang="ja-JP" dirty="0" smtClean="0"/>
              <a:t/>
            </a:r>
            <a:br>
              <a:rPr lang="en-US" altLang="ja-JP" dirty="0" smtClean="0"/>
            </a:br>
            <a:r>
              <a:rPr lang="en-US" altLang="ja-JP" dirty="0" smtClean="0"/>
              <a:t>event </a:t>
            </a:r>
            <a:r>
              <a:rPr lang="ja-JP" altLang="en-US" dirty="0" smtClean="0"/>
              <a:t>イベント名</a:t>
            </a:r>
            <a:r>
              <a:rPr lang="en-US" altLang="ja-JP" dirty="0" smtClean="0"/>
              <a:t>(</a:t>
            </a:r>
            <a:r>
              <a:rPr lang="ja-JP" altLang="en-US" dirty="0" smtClean="0"/>
              <a:t>引数の型</a:t>
            </a:r>
            <a:r>
              <a:rPr lang="en-US" altLang="ja-JP" dirty="0" smtClean="0"/>
              <a:t>);</a:t>
            </a:r>
            <a:r>
              <a:rPr lang="ja-JP" altLang="en-US" dirty="0" smtClean="0"/>
              <a:t> </a:t>
            </a:r>
            <a:r>
              <a:rPr lang="en-US" altLang="ja-JP" dirty="0" smtClean="0"/>
              <a:t>//</a:t>
            </a:r>
            <a:r>
              <a:rPr lang="ja-JP" altLang="en-US" dirty="0" smtClean="0"/>
              <a:t> 引数は複数指定可能です。</a:t>
            </a:r>
            <a:endParaRPr lang="en-US" altLang="ja-JP" dirty="0" smtClean="0"/>
          </a:p>
          <a:p>
            <a:pPr marL="0" indent="0">
              <a:buNone/>
            </a:pPr>
            <a:endParaRPr lang="en-US" altLang="ja-JP" dirty="0"/>
          </a:p>
          <a:p>
            <a:pPr marL="0" indent="0">
              <a:buNone/>
            </a:pPr>
            <a:r>
              <a:rPr lang="ja-JP" altLang="en-US" dirty="0" smtClean="0"/>
              <a:t>〇宣言例</a:t>
            </a:r>
            <a:r>
              <a:rPr lang="en-US" altLang="ja-JP" dirty="0"/>
              <a:t/>
            </a:r>
            <a:br>
              <a:rPr lang="en-US" altLang="ja-JP" dirty="0"/>
            </a:br>
            <a:r>
              <a:rPr lang="en-US" altLang="ja-JP" dirty="0" smtClean="0"/>
              <a:t>event </a:t>
            </a:r>
            <a:r>
              <a:rPr lang="en-US" altLang="ja-JP" dirty="0" err="1" smtClean="0"/>
              <a:t>MessageLog</a:t>
            </a:r>
            <a:r>
              <a:rPr lang="en-US" altLang="ja-JP" dirty="0" smtClean="0"/>
              <a:t>(string);</a:t>
            </a:r>
          </a:p>
          <a:p>
            <a:pPr marL="0" indent="0">
              <a:buNone/>
            </a:pPr>
            <a:endParaRPr lang="en-US" altLang="ja-JP" dirty="0"/>
          </a:p>
          <a:p>
            <a:pPr marL="0" indent="0">
              <a:buNone/>
            </a:pPr>
            <a:r>
              <a:rPr lang="ja-JP" altLang="en-US" dirty="0" smtClean="0"/>
              <a:t>〇利用例</a:t>
            </a:r>
            <a:endParaRPr lang="en-US" altLang="ja-JP" dirty="0" smtClean="0"/>
          </a:p>
          <a:p>
            <a:pPr marL="0" indent="0">
              <a:buNone/>
            </a:pPr>
            <a:r>
              <a:rPr lang="en-US" altLang="ja-JP" dirty="0" err="1" smtClean="0"/>
              <a:t>MessageLog</a:t>
            </a:r>
            <a:r>
              <a:rPr lang="en-US" altLang="ja-JP" dirty="0" smtClean="0"/>
              <a:t>(“some message");</a:t>
            </a:r>
          </a:p>
          <a:p>
            <a:pPr marL="0" indent="0">
              <a:buNone/>
            </a:pPr>
            <a:endParaRPr lang="en-US" altLang="ja-JP" dirty="0"/>
          </a:p>
          <a:p>
            <a:pPr marL="0" indent="0">
              <a:buNone/>
            </a:pPr>
            <a:r>
              <a:rPr lang="ja-JP" altLang="en-US" dirty="0"/>
              <a:t>詳細</a:t>
            </a:r>
            <a:r>
              <a:rPr lang="ja-JP" altLang="en-US" dirty="0" smtClean="0"/>
              <a:t>は後述のサンプルで説明</a:t>
            </a:r>
            <a:endParaRPr lang="en-US" altLang="ja-JP" dirty="0" smtClean="0"/>
          </a:p>
        </p:txBody>
      </p:sp>
    </p:spTree>
    <p:extLst>
      <p:ext uri="{BB962C8B-B14F-4D97-AF65-F5344CB8AC3E}">
        <p14:creationId xmlns:p14="http://schemas.microsoft.com/office/powerpoint/2010/main" val="11297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5645087"/>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⑪アクセス修飾子</a:t>
            </a:r>
            <a:endParaRPr lang="en-US" altLang="ja-JP" dirty="0" smtClean="0"/>
          </a:p>
          <a:p>
            <a:pPr marL="0" indent="0">
              <a:buNone/>
            </a:pPr>
            <a:r>
              <a:rPr lang="ja-JP" altLang="en-US" dirty="0" smtClean="0"/>
              <a:t>アクセス修飾子は４つあり、スコープを設定するためのものです。 </a:t>
            </a:r>
            <a:endParaRPr lang="en-US" altLang="ja-JP" dirty="0" smtClean="0"/>
          </a:p>
          <a:p>
            <a:pPr marL="0" indent="0">
              <a:buNone/>
            </a:pPr>
            <a:r>
              <a:rPr lang="ja-JP" altLang="en-US" dirty="0"/>
              <a:t>関数</a:t>
            </a:r>
            <a:r>
              <a:rPr lang="ja-JP" altLang="en-US" dirty="0" smtClean="0"/>
              <a:t>の</a:t>
            </a:r>
            <a:r>
              <a:rPr lang="ja-JP" altLang="en-US" dirty="0"/>
              <a:t>場合</a:t>
            </a:r>
            <a:r>
              <a:rPr lang="ja-JP" altLang="en-US" dirty="0" smtClean="0"/>
              <a:t>はデフォルトは</a:t>
            </a:r>
            <a:r>
              <a:rPr lang="en-US" altLang="ja-JP" dirty="0" smtClean="0"/>
              <a:t>public</a:t>
            </a:r>
            <a:r>
              <a:rPr lang="ja-JP" altLang="en-US" dirty="0" smtClean="0"/>
              <a:t>で、ステートの場合はデフォルトは</a:t>
            </a:r>
            <a:r>
              <a:rPr lang="en-US" altLang="ja-JP" dirty="0" smtClean="0"/>
              <a:t>internal</a:t>
            </a:r>
            <a:r>
              <a:rPr lang="ja-JP" altLang="en-US" dirty="0" smtClean="0"/>
              <a:t>です。</a:t>
            </a:r>
            <a:endParaRPr lang="en-US" altLang="ja-JP" dirty="0" smtClean="0"/>
          </a:p>
          <a:p>
            <a:pPr marL="0" indent="0">
              <a:buNone/>
            </a:pPr>
            <a:endParaRPr lang="en-US" altLang="ja-JP" dirty="0"/>
          </a:p>
          <a:p>
            <a:pPr marL="0" indent="0">
              <a:buNone/>
            </a:pPr>
            <a:r>
              <a:rPr lang="ja-JP" altLang="en-US" dirty="0" smtClean="0"/>
              <a:t>１．</a:t>
            </a:r>
            <a:r>
              <a:rPr lang="en-US" altLang="ja-JP" dirty="0" smtClean="0"/>
              <a:t>public</a:t>
            </a:r>
            <a:br>
              <a:rPr lang="en-US" altLang="ja-JP" dirty="0" smtClean="0"/>
            </a:br>
            <a:r>
              <a:rPr lang="ja-JP" altLang="en-US" dirty="0" smtClean="0"/>
              <a:t>：外部からも内部からもアクセス可能</a:t>
            </a:r>
            <a:endParaRPr lang="en-US" altLang="ja-JP" dirty="0" smtClean="0"/>
          </a:p>
          <a:p>
            <a:pPr marL="0" indent="0">
              <a:buNone/>
            </a:pPr>
            <a:r>
              <a:rPr lang="ja-JP" altLang="en-US" dirty="0" smtClean="0"/>
              <a:t>２．</a:t>
            </a:r>
            <a:r>
              <a:rPr lang="en-US" altLang="ja-JP" dirty="0" smtClean="0"/>
              <a:t>private</a:t>
            </a:r>
          </a:p>
          <a:p>
            <a:pPr marL="0" indent="0">
              <a:buNone/>
            </a:pPr>
            <a:r>
              <a:rPr lang="ja-JP" altLang="en-US" dirty="0" smtClean="0"/>
              <a:t>：</a:t>
            </a:r>
            <a:r>
              <a:rPr lang="ja-JP" altLang="en-US" dirty="0"/>
              <a:t>自身</a:t>
            </a:r>
            <a:r>
              <a:rPr lang="ja-JP" altLang="en-US" dirty="0" smtClean="0"/>
              <a:t>の</a:t>
            </a:r>
            <a:r>
              <a:rPr lang="en-US" altLang="ja-JP" dirty="0" smtClean="0"/>
              <a:t>contract</a:t>
            </a:r>
            <a:r>
              <a:rPr lang="ja-JP" altLang="en-US" dirty="0" smtClean="0"/>
              <a:t>からのみアクセス可能</a:t>
            </a:r>
            <a:r>
              <a:rPr lang="en-US" altLang="ja-JP" dirty="0" smtClean="0"/>
              <a:t/>
            </a:r>
            <a:br>
              <a:rPr lang="en-US" altLang="ja-JP" dirty="0" smtClean="0"/>
            </a:br>
            <a:r>
              <a:rPr lang="ja-JP" altLang="en-US" dirty="0" smtClean="0"/>
              <a:t>３．</a:t>
            </a:r>
            <a:r>
              <a:rPr lang="en-US" altLang="ja-JP" dirty="0"/>
              <a:t>e</a:t>
            </a:r>
            <a:r>
              <a:rPr lang="en-US" altLang="ja-JP" dirty="0" smtClean="0"/>
              <a:t>xternal</a:t>
            </a:r>
            <a:br>
              <a:rPr lang="en-US" altLang="ja-JP" dirty="0" smtClean="0"/>
            </a:br>
            <a:r>
              <a:rPr lang="ja-JP" altLang="en-US" dirty="0" smtClean="0"/>
              <a:t>：外部からのみアクセス可能</a:t>
            </a:r>
            <a:r>
              <a:rPr lang="en-US" altLang="ja-JP" dirty="0" smtClean="0"/>
              <a:t/>
            </a:r>
            <a:br>
              <a:rPr lang="en-US" altLang="ja-JP" dirty="0" smtClean="0"/>
            </a:br>
            <a:r>
              <a:rPr lang="ja-JP" altLang="en-US" dirty="0" smtClean="0"/>
              <a:t>４．</a:t>
            </a:r>
            <a:r>
              <a:rPr lang="en-US" altLang="ja-JP" dirty="0" smtClean="0"/>
              <a:t>internal</a:t>
            </a:r>
          </a:p>
          <a:p>
            <a:pPr marL="0" indent="0">
              <a:buNone/>
            </a:pPr>
            <a:r>
              <a:rPr lang="ja-JP" altLang="en-US" dirty="0" smtClean="0"/>
              <a:t>：自身の</a:t>
            </a:r>
            <a:r>
              <a:rPr lang="en-US" altLang="ja-JP" dirty="0" smtClean="0"/>
              <a:t>contract</a:t>
            </a:r>
            <a:r>
              <a:rPr lang="ja-JP" altLang="en-US" dirty="0" smtClean="0"/>
              <a:t>もしくは</a:t>
            </a:r>
            <a:r>
              <a:rPr lang="ja-JP" altLang="en-US" dirty="0"/>
              <a:t>子</a:t>
            </a:r>
            <a:r>
              <a:rPr lang="ja-JP" altLang="en-US" dirty="0" smtClean="0"/>
              <a:t>の</a:t>
            </a:r>
            <a:r>
              <a:rPr lang="en-US" altLang="ja-JP" dirty="0" smtClean="0"/>
              <a:t>contract</a:t>
            </a:r>
            <a:r>
              <a:rPr lang="ja-JP" altLang="en-US" dirty="0" smtClean="0"/>
              <a:t>からアクセス可能。</a:t>
            </a:r>
            <a:endParaRPr lang="en-US" altLang="ja-JP" dirty="0" smtClean="0"/>
          </a:p>
        </p:txBody>
      </p:sp>
    </p:spTree>
    <p:extLst>
      <p:ext uri="{BB962C8B-B14F-4D97-AF65-F5344CB8AC3E}">
        <p14:creationId xmlns:p14="http://schemas.microsoft.com/office/powerpoint/2010/main" val="305385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8.4</a:t>
            </a:r>
            <a:r>
              <a:rPr lang="ja-JP" altLang="en-US" sz="2800" dirty="0" smtClean="0"/>
              <a:t> </a:t>
            </a:r>
            <a:r>
              <a:rPr lang="en-US" altLang="ja-JP" sz="2800" dirty="0" smtClean="0"/>
              <a:t>Solidity</a:t>
            </a:r>
            <a:r>
              <a:rPr lang="ja-JP" altLang="en-US" sz="2800" dirty="0" smtClean="0"/>
              <a:t>言語仕様</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564508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⑫注意点</a:t>
            </a:r>
            <a:endParaRPr lang="en-US" altLang="ja-JP" dirty="0" smtClean="0"/>
          </a:p>
          <a:p>
            <a:pPr marL="0" indent="0">
              <a:buNone/>
            </a:pPr>
            <a:r>
              <a:rPr lang="ja-JP" altLang="en-US" dirty="0"/>
              <a:t>「</a:t>
            </a:r>
            <a:r>
              <a:rPr lang="en-US" altLang="ja-JP" dirty="0"/>
              <a:t>throw</a:t>
            </a:r>
            <a:r>
              <a:rPr lang="ja-JP" altLang="en-US" dirty="0"/>
              <a:t>」は、「</a:t>
            </a:r>
            <a:r>
              <a:rPr lang="en-US" altLang="ja-JP" dirty="0"/>
              <a:t>revert</a:t>
            </a:r>
            <a:r>
              <a:rPr lang="ja-JP" altLang="en-US" dirty="0"/>
              <a:t>（）」、「</a:t>
            </a:r>
            <a:r>
              <a:rPr lang="en-US" altLang="ja-JP" dirty="0"/>
              <a:t>require</a:t>
            </a:r>
            <a:r>
              <a:rPr lang="ja-JP" altLang="en-US" dirty="0"/>
              <a:t>（）」、「</a:t>
            </a:r>
            <a:r>
              <a:rPr lang="en-US" altLang="ja-JP" dirty="0"/>
              <a:t>assert</a:t>
            </a:r>
            <a:r>
              <a:rPr lang="ja-JP" altLang="en-US" dirty="0"/>
              <a:t>（）」を使用して非推奨になりました</a:t>
            </a:r>
            <a:r>
              <a:rPr lang="ja-JP" altLang="en-US" dirty="0" smtClean="0"/>
              <a:t>。</a:t>
            </a:r>
            <a:r>
              <a:rPr lang="en-US" altLang="ja-JP" dirty="0" smtClean="0"/>
              <a:t>	</a:t>
            </a:r>
          </a:p>
          <a:p>
            <a:pPr marL="0" indent="0">
              <a:buNone/>
            </a:pPr>
            <a:endParaRPr lang="en-US" altLang="ja-JP" dirty="0"/>
          </a:p>
          <a:p>
            <a:pPr marL="0" indent="0">
              <a:buNone/>
            </a:pPr>
            <a:r>
              <a:rPr lang="en-US" altLang="ja-JP" dirty="0"/>
              <a:t>if(</a:t>
            </a:r>
            <a:r>
              <a:rPr lang="en-US" altLang="ja-JP" dirty="0" err="1"/>
              <a:t>msg.sender</a:t>
            </a:r>
            <a:r>
              <a:rPr lang="en-US" altLang="ja-JP" dirty="0"/>
              <a:t> != owner) { throw; }</a:t>
            </a:r>
          </a:p>
          <a:p>
            <a:pPr marL="0" indent="0">
              <a:buNone/>
            </a:pPr>
            <a:r>
              <a:rPr lang="ja-JP" altLang="en-US" dirty="0" smtClean="0"/>
              <a:t>上記は以下のように記載すること。</a:t>
            </a:r>
            <a:endParaRPr lang="en-US" altLang="ja-JP" dirty="0"/>
          </a:p>
          <a:p>
            <a:pPr marL="0" indent="0">
              <a:buNone/>
            </a:pPr>
            <a:r>
              <a:rPr lang="en-US" altLang="ja-JP" dirty="0"/>
              <a:t>if(</a:t>
            </a:r>
            <a:r>
              <a:rPr lang="en-US" altLang="ja-JP" dirty="0" err="1"/>
              <a:t>msg.sender</a:t>
            </a:r>
            <a:r>
              <a:rPr lang="en-US" altLang="ja-JP" dirty="0"/>
              <a:t> != owner) { revert(); }</a:t>
            </a:r>
          </a:p>
          <a:p>
            <a:pPr marL="0" indent="0">
              <a:buNone/>
            </a:pPr>
            <a:r>
              <a:rPr lang="en-US" altLang="ja-JP" dirty="0"/>
              <a:t>assert(</a:t>
            </a:r>
            <a:r>
              <a:rPr lang="en-US" altLang="ja-JP" dirty="0" err="1"/>
              <a:t>msg.sender</a:t>
            </a:r>
            <a:r>
              <a:rPr lang="en-US" altLang="ja-JP" dirty="0"/>
              <a:t> == owner);</a:t>
            </a:r>
          </a:p>
          <a:p>
            <a:pPr marL="0" indent="0">
              <a:buNone/>
            </a:pPr>
            <a:r>
              <a:rPr lang="en-US" altLang="ja-JP" dirty="0"/>
              <a:t>require(</a:t>
            </a:r>
            <a:r>
              <a:rPr lang="en-US" altLang="ja-JP" dirty="0" err="1"/>
              <a:t>msg.sender</a:t>
            </a:r>
            <a:r>
              <a:rPr lang="en-US" altLang="ja-JP" dirty="0"/>
              <a:t> == owner);</a:t>
            </a:r>
            <a:endParaRPr lang="en-US" altLang="ja-JP" dirty="0" smtClean="0"/>
          </a:p>
        </p:txBody>
      </p:sp>
    </p:spTree>
    <p:extLst>
      <p:ext uri="{BB962C8B-B14F-4D97-AF65-F5344CB8AC3E}">
        <p14:creationId xmlns:p14="http://schemas.microsoft.com/office/powerpoint/2010/main" val="273776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ja-JP" altLang="en-US" dirty="0" smtClean="0"/>
              <a:t>９．スマートコントラクトの用途別サンプル</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a:t>
            </a:r>
            <a:r>
              <a:rPr lang="ja-JP" altLang="en-US" dirty="0"/>
              <a:t>本章</a:t>
            </a:r>
            <a:r>
              <a:rPr lang="ja-JP" altLang="en-US" dirty="0" smtClean="0"/>
              <a:t>では、スマートコントラクトの基本的な生成やトランザクションの発行方法から、用途別の６つのサンプルを紹介します。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50435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616058"/>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コントラクトを</a:t>
            </a:r>
            <a:r>
              <a:rPr lang="en-US" altLang="ja-JP" dirty="0" smtClean="0"/>
              <a:t>Mist</a:t>
            </a:r>
            <a:r>
              <a:rPr lang="ja-JP" altLang="en-US" dirty="0" smtClean="0"/>
              <a:t> </a:t>
            </a:r>
            <a:r>
              <a:rPr lang="en-US" altLang="ja-JP" dirty="0" smtClean="0"/>
              <a:t>Wallet</a:t>
            </a:r>
            <a:r>
              <a:rPr lang="ja-JP" altLang="en-US" dirty="0" smtClean="0"/>
              <a:t>上で生成し、その操作は基本的に</a:t>
            </a:r>
            <a:r>
              <a:rPr lang="en-US" altLang="ja-JP" dirty="0" err="1" smtClean="0"/>
              <a:t>geth</a:t>
            </a:r>
            <a:r>
              <a:rPr lang="ja-JP" altLang="en-US" dirty="0" smtClean="0"/>
              <a:t>上で行います。</a:t>
            </a:r>
            <a:endParaRPr lang="en-US" altLang="ja-JP" dirty="0" smtClean="0"/>
          </a:p>
          <a:p>
            <a:pPr marL="0" indent="0">
              <a:buNone/>
            </a:pPr>
            <a:r>
              <a:rPr lang="ja-JP" altLang="en-US" dirty="0" smtClean="0"/>
              <a:t>①新しいコントラクトをデプロイする。</a:t>
            </a:r>
            <a:endParaRPr lang="en-US" altLang="ja-JP" dirty="0" smtClean="0"/>
          </a:p>
          <a:p>
            <a:pPr marL="0" indent="0">
              <a:buNone/>
            </a:pPr>
            <a:r>
              <a:rPr lang="ja-JP" altLang="en-US" dirty="0" smtClean="0"/>
              <a:t>・</a:t>
            </a:r>
            <a:r>
              <a:rPr lang="en-US" altLang="ja-JP" dirty="0" smtClean="0"/>
              <a:t>Mist</a:t>
            </a:r>
            <a:r>
              <a:rPr lang="ja-JP" altLang="en-US" dirty="0" smtClean="0"/>
              <a:t> </a:t>
            </a:r>
            <a:r>
              <a:rPr lang="en-US" altLang="ja-JP" dirty="0" smtClean="0"/>
              <a:t>Wallet</a:t>
            </a:r>
            <a:r>
              <a:rPr lang="ja-JP" altLang="en-US" dirty="0" smtClean="0"/>
              <a:t>の</a:t>
            </a:r>
            <a:r>
              <a:rPr lang="en-US" altLang="ja-JP" dirty="0" smtClean="0"/>
              <a:t>[CONTRACTS]</a:t>
            </a:r>
            <a:r>
              <a:rPr lang="ja-JP" altLang="en-US" dirty="0" smtClean="0"/>
              <a:t>タブを選択し、</a:t>
            </a:r>
            <a:r>
              <a:rPr lang="en-US" altLang="ja-JP" dirty="0" smtClean="0"/>
              <a:t>[DEPLOY NEW CONTRACT]</a:t>
            </a:r>
            <a:r>
              <a:rPr lang="ja-JP" altLang="en-US" dirty="0" smtClean="0"/>
              <a:t>をクリックします。</a:t>
            </a:r>
            <a:endParaRPr lang="en-US" altLang="ja-JP" dirty="0" smtClean="0"/>
          </a:p>
          <a:p>
            <a:pPr marL="0" indent="0">
              <a:buNone/>
            </a:pPr>
            <a:r>
              <a:rPr lang="ja-JP" altLang="en-US" dirty="0" smtClean="0"/>
              <a:t>②ソースコードを記述してコントラクトを指定する。</a:t>
            </a:r>
            <a:endParaRPr lang="en-US" altLang="ja-JP" dirty="0" smtClean="0"/>
          </a:p>
          <a:p>
            <a:pPr marL="0" indent="0">
              <a:buNone/>
            </a:pPr>
            <a:r>
              <a:rPr lang="en-US" altLang="ja-JP" dirty="0" err="1" smtClean="0"/>
              <a:t>HelloEthereum.sol</a:t>
            </a:r>
            <a:r>
              <a:rPr lang="ja-JP" altLang="en-US" dirty="0" smtClean="0"/>
              <a:t>の内容を</a:t>
            </a:r>
            <a:r>
              <a:rPr lang="en-US" altLang="ja-JP" dirty="0" smtClean="0"/>
              <a:t>[SOLIDITY CONTRACT SOURCE CODE]</a:t>
            </a:r>
            <a:r>
              <a:rPr lang="ja-JP" altLang="en-US" dirty="0" smtClean="0"/>
              <a:t>に記述する。続いて、</a:t>
            </a:r>
            <a:r>
              <a:rPr lang="en-US" altLang="ja-JP" dirty="0" smtClean="0"/>
              <a:t>[SELECT CONTRACT TO DEPLOY]</a:t>
            </a:r>
            <a:r>
              <a:rPr lang="ja-JP" altLang="en-US" dirty="0" smtClean="0"/>
              <a:t>から「</a:t>
            </a:r>
            <a:r>
              <a:rPr lang="en-US" altLang="ja-JP" dirty="0" smtClean="0"/>
              <a:t>Hello</a:t>
            </a:r>
            <a:r>
              <a:rPr lang="ja-JP" altLang="en-US" dirty="0" smtClean="0"/>
              <a:t> </a:t>
            </a:r>
            <a:r>
              <a:rPr lang="en-US" altLang="ja-JP" dirty="0" err="1" smtClean="0"/>
              <a:t>Ethereum</a:t>
            </a:r>
            <a:r>
              <a:rPr lang="ja-JP" altLang="en-US" dirty="0" smtClean="0"/>
              <a:t>」を選択し、引数</a:t>
            </a:r>
            <a:r>
              <a:rPr lang="en-US" altLang="ja-JP" dirty="0" smtClean="0"/>
              <a:t>msg1</a:t>
            </a:r>
            <a:r>
              <a:rPr lang="ja-JP" altLang="en-US" dirty="0" smtClean="0"/>
              <a:t>に「</a:t>
            </a:r>
            <a:r>
              <a:rPr lang="en-US" altLang="ja-JP" dirty="0" err="1" smtClean="0"/>
              <a:t>HelloEthereum</a:t>
            </a:r>
            <a:r>
              <a:rPr lang="ja-JP" altLang="en-US" dirty="0" smtClean="0"/>
              <a:t>」を入力する。</a:t>
            </a:r>
            <a:endParaRPr lang="en-US" altLang="ja-JP" dirty="0" smtClean="0"/>
          </a:p>
          <a:p>
            <a:pPr marL="0" indent="0">
              <a:buNone/>
            </a:pPr>
            <a:r>
              <a:rPr lang="ja-JP" altLang="en-US" dirty="0" smtClean="0"/>
              <a:t>③</a:t>
            </a:r>
            <a:r>
              <a:rPr lang="en-US" altLang="ja-JP" dirty="0" smtClean="0"/>
              <a:t>From</a:t>
            </a:r>
            <a:r>
              <a:rPr lang="ja-JP" altLang="en-US" dirty="0" smtClean="0"/>
              <a:t>を設定する</a:t>
            </a:r>
            <a:endParaRPr lang="en-US" altLang="ja-JP" dirty="0" smtClean="0"/>
          </a:p>
          <a:p>
            <a:pPr marL="0" indent="0">
              <a:buNone/>
            </a:pPr>
            <a:r>
              <a:rPr lang="en-US" altLang="ja-JP" dirty="0" smtClean="0"/>
              <a:t>From</a:t>
            </a:r>
            <a:r>
              <a:rPr lang="ja-JP" altLang="en-US" dirty="0" smtClean="0"/>
              <a:t>でどのアカウントで生成するか選択可能ですので、</a:t>
            </a:r>
            <a:r>
              <a:rPr lang="en-US" altLang="ja-JP" dirty="0" smtClean="0"/>
              <a:t>Main</a:t>
            </a:r>
            <a:r>
              <a:rPr lang="ja-JP" altLang="en-US" dirty="0" smtClean="0"/>
              <a:t> </a:t>
            </a:r>
            <a:r>
              <a:rPr lang="en-US" altLang="ja-JP" dirty="0" err="1" smtClean="0"/>
              <a:t>accunt</a:t>
            </a:r>
            <a:r>
              <a:rPr lang="ja-JP" altLang="en-US" dirty="0" smtClean="0"/>
              <a:t>を指定する。</a:t>
            </a:r>
            <a:endParaRPr lang="en-US" altLang="ja-JP" dirty="0" smtClean="0"/>
          </a:p>
          <a:p>
            <a:pPr marL="0" indent="0">
              <a:buNone/>
            </a:pPr>
            <a:r>
              <a:rPr lang="ja-JP" altLang="en-US" dirty="0" smtClean="0"/>
              <a:t>④コントラクトを生成する</a:t>
            </a:r>
            <a:endParaRPr lang="en-US" altLang="ja-JP" dirty="0" smtClean="0"/>
          </a:p>
          <a:p>
            <a:pPr marL="0" indent="0">
              <a:buNone/>
            </a:pPr>
            <a:r>
              <a:rPr lang="en-US" altLang="ja-JP" dirty="0" smtClean="0"/>
              <a:t>[DEPLOY]</a:t>
            </a:r>
            <a:r>
              <a:rPr lang="ja-JP" altLang="en-US" dirty="0" smtClean="0"/>
              <a:t>をクリックする。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63525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732172"/>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⑤</a:t>
            </a:r>
            <a:r>
              <a:rPr lang="en-US" altLang="ja-JP" dirty="0" smtClean="0"/>
              <a:t>Provide maximum fee</a:t>
            </a:r>
            <a:r>
              <a:rPr lang="ja-JP" altLang="en-US" dirty="0" smtClean="0"/>
              <a:t>とパスワードの設定</a:t>
            </a:r>
            <a:endParaRPr lang="en-US" altLang="ja-JP" dirty="0" smtClean="0"/>
          </a:p>
          <a:p>
            <a:pPr marL="0" indent="0">
              <a:buNone/>
            </a:pPr>
            <a:r>
              <a:rPr lang="en-US" altLang="ja-JP" dirty="0" smtClean="0"/>
              <a:t>Create</a:t>
            </a:r>
            <a:r>
              <a:rPr lang="ja-JP" altLang="en-US" dirty="0"/>
              <a:t> </a:t>
            </a:r>
            <a:r>
              <a:rPr lang="en-US" altLang="ja-JP" dirty="0" smtClean="0"/>
              <a:t>Contract</a:t>
            </a:r>
            <a:r>
              <a:rPr lang="ja-JP" altLang="en-US" dirty="0" smtClean="0"/>
              <a:t>画面が起動されます。</a:t>
            </a:r>
            <a:r>
              <a:rPr lang="en-US" altLang="ja-JP" dirty="0" smtClean="0"/>
              <a:t>[provide maximum fee]</a:t>
            </a:r>
            <a:r>
              <a:rPr lang="ja-JP" altLang="en-US" dirty="0" smtClean="0"/>
              <a:t>は</a:t>
            </a:r>
            <a:r>
              <a:rPr lang="en-US" altLang="ja-JP" dirty="0" smtClean="0"/>
              <a:t>Gas</a:t>
            </a:r>
            <a:r>
              <a:rPr lang="ja-JP" altLang="en-US" dirty="0" smtClean="0"/>
              <a:t> </a:t>
            </a:r>
            <a:r>
              <a:rPr lang="en-US" altLang="ja-JP" dirty="0" smtClean="0"/>
              <a:t>Limit</a:t>
            </a:r>
            <a:r>
              <a:rPr lang="ja-JP" altLang="en-US" dirty="0" smtClean="0"/>
              <a:t>に相当します。</a:t>
            </a:r>
            <a:r>
              <a:rPr lang="en-US" altLang="ja-JP" dirty="0" smtClean="0"/>
              <a:t>[Estimate fee consumption]</a:t>
            </a:r>
            <a:r>
              <a:rPr lang="ja-JP" altLang="en-US" dirty="0" smtClean="0"/>
              <a:t>は必要とされる</a:t>
            </a:r>
            <a:r>
              <a:rPr lang="en-US" altLang="ja-JP" dirty="0" smtClean="0"/>
              <a:t>Gas</a:t>
            </a:r>
            <a:r>
              <a:rPr lang="ja-JP" altLang="en-US" dirty="0" smtClean="0"/>
              <a:t>の予測値なのですが、実際にはこれよりも高い</a:t>
            </a:r>
            <a:r>
              <a:rPr lang="en-US" altLang="ja-JP" dirty="0" smtClean="0"/>
              <a:t>Gas</a:t>
            </a:r>
            <a:r>
              <a:rPr lang="ja-JP" altLang="en-US" dirty="0" err="1" smtClean="0"/>
              <a:t>が消</a:t>
            </a:r>
            <a:r>
              <a:rPr lang="ja-JP" altLang="en-US" dirty="0" smtClean="0"/>
              <a:t>費されることがあります。 初期値を超えることもあるので、</a:t>
            </a:r>
            <a:r>
              <a:rPr lang="en-US" altLang="ja-JP" dirty="0" smtClean="0"/>
              <a:t>[Provide maximum fee]</a:t>
            </a:r>
            <a:r>
              <a:rPr lang="ja-JP" altLang="en-US" dirty="0" err="1" smtClean="0"/>
              <a:t>には</a:t>
            </a:r>
            <a:r>
              <a:rPr lang="ja-JP" altLang="en-US" dirty="0" smtClean="0"/>
              <a:t>テスト環境ということもあり大きめの値を設定しておきます。ここでは</a:t>
            </a:r>
            <a:r>
              <a:rPr lang="en-US" altLang="ja-JP" dirty="0" smtClean="0"/>
              <a:t>[Provide maximum fee]</a:t>
            </a:r>
            <a:r>
              <a:rPr lang="ja-JP" altLang="en-US" dirty="0" smtClean="0"/>
              <a:t>に「</a:t>
            </a:r>
            <a:r>
              <a:rPr lang="en-US" altLang="ja-JP" dirty="0" smtClean="0"/>
              <a:t>5000000</a:t>
            </a:r>
            <a:r>
              <a:rPr lang="ja-JP" altLang="en-US" dirty="0" smtClean="0"/>
              <a:t>」を競ってして、画面下部にアカウント生成時に設定したパスワードを入力して、</a:t>
            </a:r>
            <a:r>
              <a:rPr lang="en-US" altLang="ja-JP" dirty="0" smtClean="0"/>
              <a:t>[SEND TRANSACTION]</a:t>
            </a:r>
            <a:r>
              <a:rPr lang="ja-JP" altLang="en-US" dirty="0" smtClean="0"/>
              <a:t>をクリックします。</a:t>
            </a:r>
            <a:endParaRPr lang="en-US" altLang="ja-JP" dirty="0" smtClean="0"/>
          </a:p>
          <a:p>
            <a:pPr marL="0" indent="0">
              <a:buNone/>
            </a:pPr>
            <a:r>
              <a:rPr lang="en-US" altLang="ja-JP" dirty="0" smtClean="0"/>
              <a:t>Create</a:t>
            </a:r>
            <a:r>
              <a:rPr lang="ja-JP" altLang="en-US" dirty="0"/>
              <a:t> </a:t>
            </a:r>
            <a:r>
              <a:rPr lang="en-US" altLang="ja-JP" dirty="0" smtClean="0"/>
              <a:t>Contract</a:t>
            </a:r>
            <a:r>
              <a:rPr lang="ja-JP" altLang="en-US" dirty="0" smtClean="0"/>
              <a:t>画面が閉じ、</a:t>
            </a:r>
            <a:r>
              <a:rPr lang="en-US" altLang="ja-JP" dirty="0" smtClean="0"/>
              <a:t>Wallets</a:t>
            </a:r>
            <a:r>
              <a:rPr lang="ja-JP" altLang="en-US" dirty="0" smtClean="0"/>
              <a:t>画面の</a:t>
            </a:r>
            <a:r>
              <a:rPr lang="en-US" altLang="ja-JP" dirty="0" smtClean="0"/>
              <a:t>[WALLETS]</a:t>
            </a:r>
            <a:r>
              <a:rPr lang="ja-JP" altLang="en-US" dirty="0" smtClean="0"/>
              <a:t>タブに自動で遷移します。</a:t>
            </a:r>
            <a:r>
              <a:rPr lang="en-US" altLang="ja-JP" dirty="0" smtClean="0"/>
              <a:t>[LATEST TRANSACTIONS]</a:t>
            </a:r>
            <a:r>
              <a:rPr lang="ja-JP" altLang="en-US" dirty="0" smtClean="0"/>
              <a:t>に発行されたトランザクションが表示されます。「</a:t>
            </a:r>
            <a:r>
              <a:rPr lang="en-US" altLang="ja-JP" dirty="0" smtClean="0"/>
              <a:t>Created</a:t>
            </a:r>
            <a:r>
              <a:rPr lang="ja-JP" altLang="en-US" dirty="0" smtClean="0"/>
              <a:t> </a:t>
            </a:r>
            <a:r>
              <a:rPr lang="en-US" altLang="ja-JP" dirty="0" smtClean="0"/>
              <a:t>contract</a:t>
            </a:r>
            <a:r>
              <a:rPr lang="ja-JP" altLang="en-US" dirty="0" smtClean="0"/>
              <a:t>」がうす文字になっている場合は、まだブロックが取り込まれていません。→取り込みに数分かかった。</a:t>
            </a:r>
            <a:endParaRPr lang="en-US" altLang="ja-JP" dirty="0" smtClean="0"/>
          </a:p>
          <a:p>
            <a:pPr marL="0" indent="0">
              <a:buNone/>
            </a:pPr>
            <a:r>
              <a:rPr lang="ja-JP" altLang="en-US" dirty="0" smtClean="0"/>
              <a:t>⑥</a:t>
            </a:r>
            <a:r>
              <a:rPr lang="en-US" altLang="ja-JP" dirty="0" err="1" smtClean="0"/>
              <a:t>geth</a:t>
            </a:r>
            <a:r>
              <a:rPr lang="ja-JP" altLang="en-US" dirty="0" smtClean="0"/>
              <a:t>コンソールからマイニングを始める</a:t>
            </a:r>
            <a:r>
              <a:rPr lang="en-US" altLang="ja-JP" dirty="0" smtClean="0"/>
              <a:t>(</a:t>
            </a:r>
            <a:r>
              <a:rPr lang="ja-JP" altLang="en-US" dirty="0" smtClean="0"/>
              <a:t>必要かは不明）</a:t>
            </a:r>
            <a:endParaRPr lang="en-US" altLang="ja-JP" dirty="0" smtClean="0"/>
          </a:p>
          <a:p>
            <a:pPr marL="0" indent="0">
              <a:buNone/>
            </a:pPr>
            <a:r>
              <a:rPr lang="en-US" altLang="ja-JP" dirty="0" smtClean="0"/>
              <a:t>&gt;</a:t>
            </a:r>
            <a:r>
              <a:rPr lang="en-US" altLang="ja-JP" dirty="0" err="1" smtClean="0"/>
              <a:t>miner.start</a:t>
            </a:r>
            <a:r>
              <a:rPr lang="en-US" altLang="ja-JP" dirty="0" smtClean="0"/>
              <a:t>(2)</a:t>
            </a:r>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122055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868443" cy="5616058"/>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⑦取り込み完了</a:t>
            </a:r>
            <a:endParaRPr lang="en-US" altLang="ja-JP" dirty="0" smtClean="0"/>
          </a:p>
          <a:p>
            <a:pPr marL="0" indent="0">
              <a:buNone/>
            </a:pPr>
            <a:r>
              <a:rPr lang="ja-JP" altLang="en-US" dirty="0"/>
              <a:t>ブロック</a:t>
            </a:r>
            <a:r>
              <a:rPr lang="ja-JP" altLang="en-US" dirty="0" smtClean="0"/>
              <a:t>が取り込まれると「</a:t>
            </a:r>
            <a:r>
              <a:rPr lang="en-US" altLang="ja-JP" dirty="0" smtClean="0"/>
              <a:t>Created</a:t>
            </a:r>
            <a:r>
              <a:rPr lang="ja-JP" altLang="en-US" dirty="0" smtClean="0"/>
              <a:t> </a:t>
            </a:r>
            <a:r>
              <a:rPr lang="en-US" altLang="ja-JP" dirty="0" smtClean="0"/>
              <a:t>contract</a:t>
            </a:r>
            <a:r>
              <a:rPr lang="ja-JP" altLang="en-US" dirty="0" smtClean="0"/>
              <a:t>」がはっきりとした表示に代わる。コントラクトは生成されるとアドレスが割り当てられるが、「</a:t>
            </a:r>
            <a:r>
              <a:rPr lang="en-US" altLang="ja-JP" dirty="0" smtClean="0"/>
              <a:t>Hello</a:t>
            </a:r>
            <a:r>
              <a:rPr lang="ja-JP" altLang="en-US" dirty="0" smtClean="0"/>
              <a:t> </a:t>
            </a:r>
            <a:r>
              <a:rPr lang="en-US" altLang="ja-JP" dirty="0" err="1" smtClean="0"/>
              <a:t>Ethereum</a:t>
            </a:r>
            <a:r>
              <a:rPr lang="ja-JP" altLang="en-US" dirty="0" smtClean="0"/>
              <a:t> </a:t>
            </a:r>
            <a:r>
              <a:rPr lang="en-US" altLang="ja-JP" dirty="0" smtClean="0"/>
              <a:t>ab9c</a:t>
            </a:r>
            <a:r>
              <a:rPr lang="ja-JP" altLang="en-US" dirty="0" smtClean="0"/>
              <a:t>」の</a:t>
            </a:r>
            <a:r>
              <a:rPr lang="en-US" altLang="ja-JP" dirty="0" smtClean="0"/>
              <a:t>ab9c</a:t>
            </a:r>
            <a:r>
              <a:rPr lang="ja-JP" altLang="en-US" dirty="0" smtClean="0"/>
              <a:t>はドレスの先頭</a:t>
            </a:r>
            <a:r>
              <a:rPr lang="en-US" altLang="ja-JP" dirty="0" smtClean="0"/>
              <a:t>2</a:t>
            </a:r>
            <a:r>
              <a:rPr lang="ja-JP" altLang="en-US" dirty="0" smtClean="0"/>
              <a:t>バイトが付与されるので、毎回異なるものになる。</a:t>
            </a:r>
            <a:endParaRPr lang="en-US" altLang="ja-JP" dirty="0" smtClean="0"/>
          </a:p>
          <a:p>
            <a:pPr marL="0" indent="0">
              <a:buNone/>
            </a:pPr>
            <a:r>
              <a:rPr lang="ja-JP" altLang="en-US" dirty="0" smtClean="0"/>
              <a:t>⑧コントラクトの確認</a:t>
            </a:r>
            <a:endParaRPr lang="en-US" altLang="ja-JP" dirty="0" smtClean="0"/>
          </a:p>
          <a:p>
            <a:pPr marL="0" indent="0">
              <a:buNone/>
            </a:pPr>
            <a:r>
              <a:rPr lang="en-US" altLang="ja-JP" dirty="0" smtClean="0"/>
              <a:t>[Hello </a:t>
            </a:r>
            <a:r>
              <a:rPr lang="en-US" altLang="ja-JP" dirty="0" err="1" smtClean="0"/>
              <a:t>Ethereum</a:t>
            </a:r>
            <a:r>
              <a:rPr lang="en-US" altLang="ja-JP" dirty="0" smtClean="0"/>
              <a:t> ab9c]</a:t>
            </a:r>
            <a:r>
              <a:rPr lang="ja-JP" altLang="en-US" dirty="0" smtClean="0"/>
              <a:t>をクリックすると、生成したコントラクトが確認できます。 画面上部にはアドレスと保持している</a:t>
            </a:r>
            <a:r>
              <a:rPr lang="en-US" altLang="ja-JP" dirty="0" smtClean="0"/>
              <a:t>ether</a:t>
            </a:r>
            <a:r>
              <a:rPr lang="ja-JP" altLang="en-US" dirty="0" smtClean="0"/>
              <a:t>が表示されます。</a:t>
            </a:r>
            <a:endParaRPr lang="en-US" altLang="ja-JP" dirty="0"/>
          </a:p>
          <a:p>
            <a:pPr marL="0" indent="0">
              <a:buNone/>
            </a:pPr>
            <a:r>
              <a:rPr lang="en-US" altLang="ja-JP" dirty="0" smtClean="0"/>
              <a:t>[READ FROM CONTRACT]</a:t>
            </a:r>
            <a:r>
              <a:rPr lang="ja-JP" altLang="en-US" dirty="0" smtClean="0"/>
              <a:t>で</a:t>
            </a:r>
            <a:r>
              <a:rPr lang="en-US" altLang="ja-JP" dirty="0" smtClean="0"/>
              <a:t>Public</a:t>
            </a:r>
            <a:r>
              <a:rPr lang="ja-JP" altLang="en-US" dirty="0" smtClean="0"/>
              <a:t>なステート</a:t>
            </a:r>
            <a:r>
              <a:rPr lang="en-US" altLang="ja-JP" dirty="0" smtClean="0"/>
              <a:t>(</a:t>
            </a:r>
            <a:r>
              <a:rPr lang="ja-JP" altLang="en-US" dirty="0" smtClean="0"/>
              <a:t>変数</a:t>
            </a:r>
            <a:r>
              <a:rPr lang="en-US" altLang="ja-JP" dirty="0" smtClean="0"/>
              <a:t>)</a:t>
            </a:r>
            <a:r>
              <a:rPr lang="ja-JP" altLang="en-US" dirty="0" smtClean="0"/>
              <a:t>の値が確認できるが、例えば、</a:t>
            </a:r>
            <a:r>
              <a:rPr lang="en-US" altLang="ja-JP" dirty="0" smtClean="0"/>
              <a:t>Msg1</a:t>
            </a:r>
            <a:r>
              <a:rPr lang="ja-JP" altLang="en-US" dirty="0" smtClean="0"/>
              <a:t>を見るとコンストラクタで設定した値</a:t>
            </a:r>
            <a:r>
              <a:rPr lang="en-US" altLang="ja-JP" dirty="0" smtClean="0"/>
              <a:t>(</a:t>
            </a:r>
            <a:r>
              <a:rPr lang="ja-JP" altLang="en-US" dirty="0" smtClean="0"/>
              <a:t>コントラクトを作成時に指定した値</a:t>
            </a:r>
            <a:r>
              <a:rPr lang="en-US" altLang="ja-JP" dirty="0" smtClean="0"/>
              <a:t>)</a:t>
            </a:r>
            <a:r>
              <a:rPr lang="ja-JP" altLang="en-US" dirty="0" smtClean="0"/>
              <a:t>が表示されていることを確認できます。</a:t>
            </a:r>
            <a:endParaRPr lang="en-US" altLang="ja-JP" dirty="0" smtClean="0"/>
          </a:p>
          <a:p>
            <a:pPr marL="0" indent="0">
              <a:buNone/>
            </a:pPr>
            <a:r>
              <a:rPr lang="en-US" altLang="ja-JP" dirty="0" err="1" smtClean="0"/>
              <a:t>HelloEthereum</a:t>
            </a:r>
            <a:r>
              <a:rPr lang="ja-JP" altLang="en-US" dirty="0" smtClean="0"/>
              <a:t>のソースコード中ではステート名は</a:t>
            </a:r>
            <a:r>
              <a:rPr lang="en-US" altLang="ja-JP" dirty="0" smtClean="0"/>
              <a:t>msg1</a:t>
            </a:r>
            <a:r>
              <a:rPr lang="ja-JP" altLang="en-US" dirty="0" smtClean="0"/>
              <a:t>で宣言されているが、</a:t>
            </a:r>
            <a:r>
              <a:rPr lang="en-US" altLang="ja-JP" dirty="0" smtClean="0"/>
              <a:t>Mist</a:t>
            </a:r>
            <a:r>
              <a:rPr lang="ja-JP" altLang="en-US" dirty="0" smtClean="0"/>
              <a:t> </a:t>
            </a:r>
            <a:r>
              <a:rPr lang="en-US" altLang="ja-JP" dirty="0" smtClean="0"/>
              <a:t>Wallet</a:t>
            </a:r>
            <a:r>
              <a:rPr lang="ja-JP" altLang="en-US" dirty="0" smtClean="0"/>
              <a:t>の画面上はステートや関数名が少し変更</a:t>
            </a:r>
            <a:r>
              <a:rPr lang="en-US" altLang="ja-JP" dirty="0" smtClean="0"/>
              <a:t>(</a:t>
            </a:r>
            <a:r>
              <a:rPr lang="ja-JP" altLang="en-US" dirty="0" smtClean="0"/>
              <a:t>先頭は大文字、文中の大文字は小文字で前方にスペース</a:t>
            </a:r>
            <a:r>
              <a:rPr lang="en-US" altLang="ja-JP" dirty="0" smtClean="0"/>
              <a:t>)</a:t>
            </a:r>
            <a:r>
              <a:rPr lang="ja-JP" altLang="en-US" dirty="0" smtClean="0"/>
              <a:t>されて表示されます。また、</a:t>
            </a:r>
            <a:r>
              <a:rPr lang="en-US" altLang="ja-JP" dirty="0" smtClean="0"/>
              <a:t>Owner</a:t>
            </a:r>
            <a:r>
              <a:rPr lang="ja-JP" altLang="en-US" dirty="0" smtClean="0"/>
              <a:t>部分は</a:t>
            </a:r>
            <a:r>
              <a:rPr lang="en-US" altLang="ja-JP" dirty="0" smtClean="0"/>
              <a:t>Main</a:t>
            </a:r>
            <a:r>
              <a:rPr lang="ja-JP" altLang="en-US" dirty="0" smtClean="0"/>
              <a:t> </a:t>
            </a:r>
            <a:r>
              <a:rPr lang="en-US" altLang="ja-JP" dirty="0" smtClean="0"/>
              <a:t>Wallet</a:t>
            </a:r>
            <a:r>
              <a:rPr lang="ja-JP" altLang="en-US" dirty="0" smtClean="0"/>
              <a:t>内で該当するアドレス情報に置換され、</a:t>
            </a:r>
            <a:r>
              <a:rPr lang="en-US" altLang="ja-JP" dirty="0" smtClean="0"/>
              <a:t>Main</a:t>
            </a:r>
            <a:r>
              <a:rPr lang="ja-JP" altLang="en-US" dirty="0" smtClean="0"/>
              <a:t> </a:t>
            </a:r>
            <a:r>
              <a:rPr lang="en-US" altLang="ja-JP" dirty="0" smtClean="0"/>
              <a:t>account(</a:t>
            </a:r>
            <a:r>
              <a:rPr lang="en-US" altLang="ja-JP" dirty="0" err="1" smtClean="0"/>
              <a:t>eth.accounts</a:t>
            </a:r>
            <a:r>
              <a:rPr lang="en-US" altLang="ja-JP" dirty="0" smtClean="0"/>
              <a:t>[0])</a:t>
            </a:r>
            <a:r>
              <a:rPr lang="ja-JP" altLang="en-US" dirty="0" smtClean="0"/>
              <a:t>が表示されます。</a:t>
            </a:r>
            <a:endParaRPr lang="en-US" altLang="ja-JP" dirty="0" smtClean="0"/>
          </a:p>
        </p:txBody>
      </p:sp>
    </p:spTree>
    <p:extLst>
      <p:ext uri="{BB962C8B-B14F-4D97-AF65-F5344CB8AC3E}">
        <p14:creationId xmlns:p14="http://schemas.microsoft.com/office/powerpoint/2010/main" val="68689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5383829"/>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a:t>
            </a:r>
            <a:r>
              <a:rPr lang="en-US" altLang="ja-JP" dirty="0" smtClean="0"/>
              <a:t>'</a:t>
            </a:r>
            <a:r>
              <a:rPr lang="ja-JP" altLang="en-US" dirty="0" smtClean="0"/>
              <a:t>コントラクトの確認</a:t>
            </a:r>
            <a:endParaRPr lang="en-US" altLang="ja-JP" dirty="0" smtClean="0"/>
          </a:p>
          <a:p>
            <a:pPr marL="0" indent="0">
              <a:buNone/>
            </a:pPr>
            <a:r>
              <a:rPr lang="en-US" altLang="ja-JP" dirty="0" smtClean="0"/>
              <a:t>Main Wallet</a:t>
            </a:r>
            <a:r>
              <a:rPr lang="ja-JP" altLang="en-US" dirty="0"/>
              <a:t>画面</a:t>
            </a:r>
            <a:r>
              <a:rPr lang="ja-JP" altLang="en-US" dirty="0" smtClean="0"/>
              <a:t>の</a:t>
            </a:r>
            <a:r>
              <a:rPr lang="en-US" altLang="ja-JP" dirty="0" smtClean="0"/>
              <a:t>[CONTRACTS]</a:t>
            </a:r>
            <a:r>
              <a:rPr lang="ja-JP" altLang="en-US" dirty="0" smtClean="0"/>
              <a:t>タブを押すと、コントラクトの一覧が表示されますので、参照するコントラクトを選択すると、同様にコントラクトの詳細が確認できます。</a:t>
            </a:r>
            <a:endParaRPr lang="en-US" altLang="ja-JP" dirty="0" smtClean="0"/>
          </a:p>
          <a:p>
            <a:pPr marL="0" indent="0">
              <a:buNone/>
            </a:pPr>
            <a:r>
              <a:rPr lang="ja-JP" altLang="en-US" dirty="0" smtClean="0"/>
              <a:t>⑨トランザクションを発行する。</a:t>
            </a:r>
            <a:endParaRPr lang="en-US" altLang="ja-JP" dirty="0" smtClean="0"/>
          </a:p>
          <a:p>
            <a:pPr marL="0" indent="0">
              <a:buNone/>
            </a:pPr>
            <a:r>
              <a:rPr lang="en-US" altLang="ja-JP" dirty="0" smtClean="0"/>
              <a:t>Main</a:t>
            </a:r>
            <a:r>
              <a:rPr lang="ja-JP" altLang="en-US" dirty="0"/>
              <a:t> </a:t>
            </a:r>
            <a:r>
              <a:rPr lang="en-US" altLang="ja-JP" dirty="0" smtClean="0"/>
              <a:t>Wallet</a:t>
            </a:r>
            <a:r>
              <a:rPr lang="ja-JP" altLang="en-US" dirty="0" smtClean="0"/>
              <a:t>からトランザクションを発行します。 コントラクトの詳細画面で、</a:t>
            </a:r>
            <a:r>
              <a:rPr lang="en-US" altLang="ja-JP" dirty="0" smtClean="0"/>
              <a:t>[Select function]</a:t>
            </a:r>
            <a:r>
              <a:rPr lang="ja-JP" altLang="en-US" dirty="0" smtClean="0"/>
              <a:t>から</a:t>
            </a:r>
            <a:r>
              <a:rPr lang="en-US" altLang="ja-JP" dirty="0" smtClean="0"/>
              <a:t>setMsg2</a:t>
            </a:r>
            <a:r>
              <a:rPr lang="ja-JP" altLang="en-US" dirty="0" smtClean="0"/>
              <a:t>である「</a:t>
            </a:r>
            <a:r>
              <a:rPr lang="en-US" altLang="ja-JP" dirty="0" smtClean="0"/>
              <a:t>Set</a:t>
            </a:r>
            <a:r>
              <a:rPr lang="ja-JP" altLang="en-US" dirty="0" smtClean="0"/>
              <a:t> </a:t>
            </a:r>
            <a:r>
              <a:rPr lang="en-US" altLang="ja-JP" dirty="0" smtClean="0"/>
              <a:t>msg2</a:t>
            </a:r>
            <a:r>
              <a:rPr lang="ja-JP" altLang="en-US" dirty="0" smtClean="0"/>
              <a:t>」を選択して、</a:t>
            </a:r>
            <a:r>
              <a:rPr lang="en-US" altLang="ja-JP" dirty="0" smtClean="0"/>
              <a:t>[msg2-String]</a:t>
            </a:r>
            <a:r>
              <a:rPr lang="ja-JP" altLang="en-US" dirty="0" smtClean="0"/>
              <a:t>の引数に「</a:t>
            </a:r>
            <a:r>
              <a:rPr lang="en-US" altLang="ja-JP" dirty="0" smtClean="0"/>
              <a:t>Hello</a:t>
            </a:r>
            <a:r>
              <a:rPr lang="ja-JP" altLang="en-US" dirty="0" smtClean="0"/>
              <a:t> </a:t>
            </a:r>
            <a:r>
              <a:rPr lang="en-US" altLang="ja-JP" dirty="0" err="1" smtClean="0"/>
              <a:t>Blockchain</a:t>
            </a:r>
            <a:r>
              <a:rPr lang="ja-JP" altLang="en-US" dirty="0" smtClean="0"/>
              <a:t>」と設定し、</a:t>
            </a:r>
            <a:r>
              <a:rPr lang="en-US" altLang="ja-JP" dirty="0" smtClean="0"/>
              <a:t>[EXECUTE]</a:t>
            </a:r>
            <a:r>
              <a:rPr lang="ja-JP" altLang="en-US" dirty="0" smtClean="0"/>
              <a:t>をクリックします。</a:t>
            </a:r>
            <a:endParaRPr lang="en-US" altLang="ja-JP" dirty="0" smtClean="0"/>
          </a:p>
          <a:p>
            <a:pPr marL="0" indent="0">
              <a:buNone/>
            </a:pPr>
            <a:r>
              <a:rPr lang="en-US" altLang="ja-JP" dirty="0" smtClean="0"/>
              <a:t>Execute contract</a:t>
            </a:r>
            <a:r>
              <a:rPr lang="ja-JP" altLang="en-US" dirty="0" smtClean="0"/>
              <a:t>画面が表示されますので、アカウントのパスワードを入力して、</a:t>
            </a:r>
            <a:r>
              <a:rPr lang="en-US" altLang="ja-JP" dirty="0" smtClean="0"/>
              <a:t>[SEND TRANSACTION]</a:t>
            </a:r>
            <a:r>
              <a:rPr lang="ja-JP" altLang="en-US" dirty="0" smtClean="0"/>
              <a:t>をクリックします。</a:t>
            </a:r>
            <a:endParaRPr lang="en-US" altLang="ja-JP" dirty="0" smtClean="0"/>
          </a:p>
          <a:p>
            <a:pPr marL="0" indent="0">
              <a:buNone/>
            </a:pPr>
            <a:r>
              <a:rPr lang="ja-JP" altLang="en-US" dirty="0" smtClean="0"/>
              <a:t>⑨トランザクションの確認</a:t>
            </a:r>
            <a:endParaRPr lang="en-US" altLang="ja-JP" dirty="0" smtClean="0"/>
          </a:p>
          <a:p>
            <a:pPr marL="0" indent="0">
              <a:buNone/>
            </a:pPr>
            <a:r>
              <a:rPr lang="en-US" altLang="ja-JP" dirty="0" smtClean="0"/>
              <a:t>Mist</a:t>
            </a:r>
            <a:r>
              <a:rPr lang="ja-JP" altLang="en-US" dirty="0"/>
              <a:t> </a:t>
            </a:r>
            <a:r>
              <a:rPr lang="en-US" altLang="ja-JP" dirty="0" smtClean="0"/>
              <a:t>Wallet</a:t>
            </a:r>
            <a:r>
              <a:rPr lang="ja-JP" altLang="en-US" dirty="0" smtClean="0"/>
              <a:t>画面の</a:t>
            </a:r>
            <a:r>
              <a:rPr lang="en-US" altLang="ja-JP" dirty="0" smtClean="0"/>
              <a:t>[WALLETS]</a:t>
            </a:r>
            <a:r>
              <a:rPr lang="ja-JP" altLang="en-US" dirty="0" smtClean="0"/>
              <a:t>タブを選択して、</a:t>
            </a:r>
            <a:r>
              <a:rPr lang="en-US" altLang="ja-JP" dirty="0" smtClean="0"/>
              <a:t>[LATEST TRANSACTIONS]</a:t>
            </a:r>
            <a:r>
              <a:rPr lang="ja-JP" altLang="en-US" dirty="0" smtClean="0"/>
              <a:t>に発行したトランザクションのレコードが追加されていることを確認してください。</a:t>
            </a:r>
            <a:endParaRPr lang="en-US" altLang="ja-JP" dirty="0" smtClean="0"/>
          </a:p>
          <a:p>
            <a:pPr marL="0" indent="0">
              <a:buNone/>
            </a:pPr>
            <a:r>
              <a:rPr lang="en-US" altLang="ja-JP" dirty="0" smtClean="0"/>
              <a:t>[Hello </a:t>
            </a:r>
            <a:r>
              <a:rPr lang="en-US" altLang="ja-JP" dirty="0" err="1" smtClean="0"/>
              <a:t>Ethereum</a:t>
            </a:r>
            <a:r>
              <a:rPr lang="en-US" altLang="ja-JP" dirty="0" smtClean="0"/>
              <a:t> ad9c]</a:t>
            </a:r>
            <a:r>
              <a:rPr lang="ja-JP" altLang="en-US" dirty="0" smtClean="0"/>
              <a:t>のリンクをクリックするとトランザクション詳細画面が開きますので、</a:t>
            </a:r>
            <a:r>
              <a:rPr lang="en-US" altLang="ja-JP" dirty="0" smtClean="0"/>
              <a:t>[Get msg2]</a:t>
            </a:r>
            <a:r>
              <a:rPr lang="ja-JP" altLang="en-US" dirty="0" smtClean="0"/>
              <a:t>に</a:t>
            </a:r>
            <a:r>
              <a:rPr lang="en-US" altLang="ja-JP" dirty="0" err="1" smtClean="0"/>
              <a:t>HelloBlockchain</a:t>
            </a:r>
            <a:r>
              <a:rPr lang="ja-JP" altLang="en-US" dirty="0" smtClean="0"/>
              <a:t>と表示されていることを確認してください。</a:t>
            </a:r>
            <a:endParaRPr lang="en-US" altLang="ja-JP" dirty="0" smtClean="0"/>
          </a:p>
        </p:txBody>
      </p:sp>
    </p:spTree>
    <p:extLst>
      <p:ext uri="{BB962C8B-B14F-4D97-AF65-F5344CB8AC3E}">
        <p14:creationId xmlns:p14="http://schemas.microsoft.com/office/powerpoint/2010/main" val="3456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5572515"/>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ここまでは</a:t>
            </a:r>
            <a:r>
              <a:rPr lang="en-US" altLang="ja-JP" dirty="0" smtClean="0"/>
              <a:t>Mist</a:t>
            </a:r>
            <a:r>
              <a:rPr lang="ja-JP" altLang="en-US" dirty="0" smtClean="0"/>
              <a:t> </a:t>
            </a:r>
            <a:r>
              <a:rPr lang="en-US" altLang="ja-JP" dirty="0" smtClean="0"/>
              <a:t>Wallet</a:t>
            </a:r>
            <a:r>
              <a:rPr lang="ja-JP" altLang="en-US" dirty="0" smtClean="0"/>
              <a:t>上で行ったが、今度は</a:t>
            </a:r>
            <a:r>
              <a:rPr lang="en-US" altLang="ja-JP" dirty="0" err="1" smtClean="0"/>
              <a:t>geth</a:t>
            </a:r>
            <a:r>
              <a:rPr lang="ja-JP" altLang="en-US" dirty="0" smtClean="0"/>
              <a:t>コンソール上で操作します。</a:t>
            </a:r>
            <a:endParaRPr lang="en-US" altLang="ja-JP" dirty="0" smtClean="0"/>
          </a:p>
          <a:p>
            <a:pPr marL="0" indent="0">
              <a:buNone/>
            </a:pPr>
            <a:r>
              <a:rPr lang="ja-JP" altLang="en-US" dirty="0" smtClean="0"/>
              <a:t>①</a:t>
            </a:r>
            <a:r>
              <a:rPr lang="en-US" altLang="ja-JP" dirty="0" smtClean="0"/>
              <a:t>ABI</a:t>
            </a:r>
            <a:r>
              <a:rPr lang="ja-JP" altLang="en-US" dirty="0" smtClean="0"/>
              <a:t>の表示</a:t>
            </a:r>
            <a:endParaRPr lang="en-US" altLang="ja-JP" dirty="0" smtClean="0"/>
          </a:p>
          <a:p>
            <a:pPr marL="0" indent="0">
              <a:buNone/>
            </a:pPr>
            <a:r>
              <a:rPr lang="en-US" altLang="ja-JP" dirty="0" smtClean="0"/>
              <a:t>Mint</a:t>
            </a:r>
            <a:r>
              <a:rPr lang="ja-JP" altLang="en-US" dirty="0" smtClean="0"/>
              <a:t> </a:t>
            </a:r>
            <a:r>
              <a:rPr lang="en-US" altLang="ja-JP" dirty="0" smtClean="0"/>
              <a:t>Wallet</a:t>
            </a:r>
            <a:r>
              <a:rPr lang="ja-JP" altLang="en-US" dirty="0" smtClean="0"/>
              <a:t>の</a:t>
            </a:r>
            <a:r>
              <a:rPr lang="en-US" altLang="ja-JP" dirty="0" smtClean="0"/>
              <a:t>[CONTRACTS]</a:t>
            </a:r>
            <a:r>
              <a:rPr lang="ja-JP" altLang="en-US" dirty="0" smtClean="0"/>
              <a:t>タブを選択し、「</a:t>
            </a:r>
            <a:r>
              <a:rPr lang="en-US" altLang="ja-JP" dirty="0" smtClean="0"/>
              <a:t>HELLO</a:t>
            </a:r>
            <a:r>
              <a:rPr lang="ja-JP" altLang="en-US" dirty="0" smtClean="0"/>
              <a:t> </a:t>
            </a:r>
            <a:r>
              <a:rPr lang="en-US" altLang="ja-JP" dirty="0" smtClean="0"/>
              <a:t>ETHEREUM</a:t>
            </a:r>
            <a:r>
              <a:rPr lang="ja-JP" altLang="en-US" dirty="0" smtClean="0"/>
              <a:t> </a:t>
            </a:r>
            <a:r>
              <a:rPr lang="en-US" altLang="ja-JP" dirty="0" smtClean="0"/>
              <a:t>AD9C</a:t>
            </a:r>
            <a:r>
              <a:rPr lang="ja-JP" altLang="en-US" dirty="0" smtClean="0"/>
              <a:t>」を選択して、コンストラクト詳細画面を開いてください。画面右上の</a:t>
            </a:r>
            <a:r>
              <a:rPr lang="en-US" altLang="ja-JP" dirty="0" smtClean="0"/>
              <a:t>4</a:t>
            </a:r>
            <a:r>
              <a:rPr lang="ja-JP" altLang="en-US" dirty="0" err="1" smtClean="0"/>
              <a:t>つの</a:t>
            </a:r>
            <a:r>
              <a:rPr lang="ja-JP" altLang="en-US" dirty="0" smtClean="0"/>
              <a:t>ボタンの一番下に</a:t>
            </a:r>
            <a:r>
              <a:rPr lang="en-US" altLang="ja-JP" dirty="0" smtClean="0"/>
              <a:t>[Show Interface]</a:t>
            </a:r>
            <a:r>
              <a:rPr lang="ja-JP" altLang="en-US" dirty="0" smtClean="0"/>
              <a:t>がありますので、クリックしてください。</a:t>
            </a:r>
            <a:endParaRPr lang="en-US" altLang="ja-JP" dirty="0" smtClean="0"/>
          </a:p>
          <a:p>
            <a:pPr marL="0" indent="0">
              <a:buNone/>
            </a:pPr>
            <a:r>
              <a:rPr lang="en-US" altLang="ja-JP" dirty="0" smtClean="0"/>
              <a:t>[Contract JSON Interface]</a:t>
            </a:r>
            <a:r>
              <a:rPr lang="ja-JP" altLang="en-US" dirty="0" smtClean="0"/>
              <a:t>が表示されますので、表示されている</a:t>
            </a:r>
            <a:r>
              <a:rPr lang="en-US" altLang="ja-JP" dirty="0" smtClean="0"/>
              <a:t>JSON</a:t>
            </a:r>
            <a:r>
              <a:rPr lang="ja-JP" altLang="en-US" dirty="0" smtClean="0"/>
              <a:t>をコピーして、テキスト等にペーストしておいてください。</a:t>
            </a:r>
            <a:endParaRPr lang="en-US" altLang="ja-JP" dirty="0" smtClean="0"/>
          </a:p>
          <a:p>
            <a:pPr marL="0" indent="0">
              <a:buNone/>
            </a:pPr>
            <a:r>
              <a:rPr lang="ja-JP" altLang="en-US" dirty="0" smtClean="0"/>
              <a:t>この</a:t>
            </a:r>
            <a:r>
              <a:rPr lang="en-US" altLang="ja-JP" dirty="0" smtClean="0"/>
              <a:t>ABI</a:t>
            </a:r>
            <a:r>
              <a:rPr lang="ja-JP" altLang="en-US" dirty="0" smtClean="0"/>
              <a:t>はコントラクトの関数やステート</a:t>
            </a:r>
            <a:r>
              <a:rPr lang="en-US" altLang="ja-JP" dirty="0" smtClean="0"/>
              <a:t>(</a:t>
            </a:r>
            <a:r>
              <a:rPr lang="ja-JP" altLang="en-US" dirty="0" smtClean="0"/>
              <a:t>変数</a:t>
            </a:r>
            <a:r>
              <a:rPr lang="en-US" altLang="ja-JP" dirty="0" smtClean="0"/>
              <a:t>)</a:t>
            </a:r>
            <a:r>
              <a:rPr lang="ja-JP" altLang="en-US" dirty="0" smtClean="0"/>
              <a:t>情報などを持つインタフェースの情報になります。</a:t>
            </a:r>
            <a:endParaRPr lang="en-US" altLang="ja-JP" dirty="0" smtClean="0"/>
          </a:p>
          <a:p>
            <a:pPr marL="0" indent="0">
              <a:buNone/>
            </a:pPr>
            <a:r>
              <a:rPr lang="ja-JP" altLang="en-US" dirty="0"/>
              <a:t>同様</a:t>
            </a:r>
            <a:r>
              <a:rPr lang="ja-JP" altLang="en-US" dirty="0" smtClean="0"/>
              <a:t>に、コンストラクト詳細画面の上部のアドレスをコピーしてください。</a:t>
            </a:r>
            <a:endParaRPr lang="en-US" altLang="ja-JP" dirty="0" smtClean="0"/>
          </a:p>
          <a:p>
            <a:pPr marL="0" indent="0">
              <a:buNone/>
            </a:pPr>
            <a:r>
              <a:rPr lang="ja-JP" altLang="en-US" dirty="0"/>
              <a:t>コピ</a:t>
            </a:r>
            <a:r>
              <a:rPr lang="ja-JP" altLang="en-US" dirty="0" smtClean="0"/>
              <a:t>ーすると警告画面</a:t>
            </a:r>
            <a:r>
              <a:rPr lang="en-US" altLang="ja-JP" dirty="0" smtClean="0"/>
              <a:t>(</a:t>
            </a:r>
            <a:r>
              <a:rPr lang="ja-JP" altLang="en-US" dirty="0"/>
              <a:t>警告：あなたはテストネットワーク上にいます。 実際の資金をこの口座に振り込まないよう注意してください。</a:t>
            </a:r>
            <a:r>
              <a:rPr lang="en-US" altLang="ja-JP" dirty="0" smtClean="0"/>
              <a:t>)</a:t>
            </a:r>
            <a:r>
              <a:rPr lang="ja-JP" altLang="en-US" dirty="0" smtClean="0"/>
              <a:t>が表示されますので、</a:t>
            </a:r>
            <a:r>
              <a:rPr lang="en-US" altLang="ja-JP" dirty="0" smtClean="0"/>
              <a:t>[COPY ANYWAY]</a:t>
            </a:r>
            <a:r>
              <a:rPr lang="ja-JP" altLang="en-US" dirty="0" smtClean="0"/>
              <a:t>を選択して、これもテキスト等にペーストしておいてください。</a:t>
            </a:r>
            <a:endParaRPr lang="en-US" altLang="ja-JP" dirty="0" smtClean="0"/>
          </a:p>
          <a:p>
            <a:pPr marL="0" indent="0">
              <a:buNone/>
            </a:pPr>
            <a:r>
              <a:rPr lang="ja-JP" altLang="en-US" dirty="0"/>
              <a:t>他</a:t>
            </a:r>
            <a:r>
              <a:rPr lang="ja-JP" altLang="en-US" dirty="0" smtClean="0"/>
              <a:t>の人にこのコントラクトを</a:t>
            </a:r>
            <a:r>
              <a:rPr lang="ja-JP" altLang="en-US" dirty="0"/>
              <a:t>実行させたい場合は、</a:t>
            </a:r>
            <a:r>
              <a:rPr lang="ja-JP" altLang="en-US" dirty="0" smtClean="0"/>
              <a:t>この</a:t>
            </a:r>
            <a:r>
              <a:rPr lang="en-US" altLang="ja-JP" dirty="0" smtClean="0"/>
              <a:t>JSON</a:t>
            </a:r>
            <a:r>
              <a:rPr lang="ja-JP" altLang="en-US" dirty="0" smtClean="0"/>
              <a:t>をコントラクトの</a:t>
            </a:r>
            <a:r>
              <a:rPr lang="ja-JP" altLang="en-US" dirty="0"/>
              <a:t>アドレスとともに</a:t>
            </a:r>
            <a:r>
              <a:rPr lang="ja-JP" altLang="en-US" dirty="0" smtClean="0"/>
              <a:t>送信することになります。</a:t>
            </a: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6820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２．ブロックチェーンを理解するための暗号化技術</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7188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3"/>
            <a:ext cx="11563643" cy="1792713"/>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②コントラクトの情報を表示する</a:t>
            </a:r>
            <a:endParaRPr lang="en-US" altLang="ja-JP" dirty="0" smtClean="0"/>
          </a:p>
          <a:p>
            <a:pPr marL="0" indent="0">
              <a:buNone/>
            </a:pPr>
            <a:r>
              <a:rPr lang="en-US" altLang="ja-JP" dirty="0" err="1" smtClean="0"/>
              <a:t>geth</a:t>
            </a:r>
            <a:r>
              <a:rPr lang="ja-JP" altLang="en-US" dirty="0" smtClean="0"/>
              <a:t>コンソールに移って次のコマンドを実行する。</a:t>
            </a:r>
            <a:endParaRPr lang="en-US" altLang="ja-JP" dirty="0"/>
          </a:p>
          <a:p>
            <a:pPr marL="0" indent="0">
              <a:buNone/>
            </a:pPr>
            <a:r>
              <a:rPr lang="en-US" altLang="ja-JP" dirty="0" smtClean="0"/>
              <a:t>&gt;</a:t>
            </a:r>
            <a:r>
              <a:rPr lang="en-US" altLang="ja-JP" dirty="0" err="1" smtClean="0"/>
              <a:t>var</a:t>
            </a:r>
            <a:r>
              <a:rPr lang="en-US" altLang="ja-JP" dirty="0" smtClean="0"/>
              <a:t> he = </a:t>
            </a:r>
            <a:r>
              <a:rPr lang="en-US" altLang="ja-JP" dirty="0" err="1" smtClean="0"/>
              <a:t>eth.contract</a:t>
            </a:r>
            <a:r>
              <a:rPr lang="en-US" altLang="ja-JP" dirty="0" smtClean="0"/>
              <a:t>(</a:t>
            </a:r>
            <a:r>
              <a:rPr lang="ja-JP" altLang="en-US" dirty="0" smtClean="0"/>
              <a:t>インタフェース</a:t>
            </a:r>
            <a:r>
              <a:rPr lang="en-US" altLang="ja-JP" dirty="0" smtClean="0"/>
              <a:t>).at('</a:t>
            </a:r>
            <a:r>
              <a:rPr lang="ja-JP" altLang="en-US" dirty="0" smtClean="0"/>
              <a:t>アドレス</a:t>
            </a:r>
            <a:r>
              <a:rPr lang="en-US" altLang="ja-JP" dirty="0" smtClean="0"/>
              <a:t>')</a:t>
            </a:r>
          </a:p>
          <a:p>
            <a:pPr marL="0" indent="0">
              <a:buNone/>
            </a:pPr>
            <a:r>
              <a:rPr lang="ja-JP" altLang="en-US" dirty="0" smtClean="0"/>
              <a:t>インタフェース、アドレスには先ほどコピーしたものを貼り付けますが、アドレスはシングルコートで囲むのを忘れないでください。</a:t>
            </a:r>
            <a:endParaRPr lang="en-US" altLang="ja-JP" dirty="0" smtClean="0"/>
          </a:p>
          <a:p>
            <a:pPr marL="0" indent="0">
              <a:buNone/>
            </a:pPr>
            <a:r>
              <a:rPr lang="en-US" altLang="ja-JP" dirty="0" smtClean="0"/>
              <a:t>&gt;he</a:t>
            </a:r>
          </a:p>
          <a:p>
            <a:pPr marL="0" indent="0">
              <a:buNone/>
            </a:pPr>
            <a:r>
              <a:rPr lang="ja-JP" altLang="en-US" dirty="0" smtClean="0"/>
              <a:t>変数</a:t>
            </a:r>
            <a:r>
              <a:rPr lang="en-US" altLang="ja-JP" dirty="0" smtClean="0"/>
              <a:t>he</a:t>
            </a:r>
            <a:r>
              <a:rPr lang="ja-JP" altLang="en-US" dirty="0" smtClean="0"/>
              <a:t>に格納されている情報を表示します。</a:t>
            </a:r>
            <a:endParaRPr lang="en-US" altLang="ja-JP" dirty="0" smtClean="0"/>
          </a:p>
          <a:p>
            <a:pPr marL="0" indent="0">
              <a:buNone/>
            </a:pPr>
            <a:endParaRPr lang="en-US" altLang="ja-JP" dirty="0"/>
          </a:p>
          <a:p>
            <a:pPr marL="0" indent="0">
              <a:buNone/>
            </a:pPr>
            <a:endParaRPr lang="en-US" altLang="ja-JP" dirty="0" smtClean="0"/>
          </a:p>
        </p:txBody>
      </p:sp>
      <p:sp>
        <p:nvSpPr>
          <p:cNvPr id="5" name="コンテンツ プレースホルダー 1"/>
          <p:cNvSpPr txBox="1">
            <a:spLocks/>
          </p:cNvSpPr>
          <p:nvPr/>
        </p:nvSpPr>
        <p:spPr>
          <a:xfrm>
            <a:off x="323556" y="2577456"/>
            <a:ext cx="3496276" cy="3403800"/>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a:t>
            </a:r>
          </a:p>
          <a:p>
            <a:pPr marL="0" indent="0">
              <a:buNone/>
            </a:pPr>
            <a:r>
              <a:rPr lang="en-US" altLang="ja-JP" dirty="0"/>
              <a:t>  </a:t>
            </a:r>
            <a:r>
              <a:rPr lang="en-US" altLang="ja-JP" dirty="0" err="1"/>
              <a:t>abi</a:t>
            </a:r>
            <a:r>
              <a:rPr lang="en-US" altLang="ja-JP" dirty="0"/>
              <a:t>: [{</a:t>
            </a:r>
          </a:p>
          <a:p>
            <a:pPr marL="0" indent="0">
              <a:buNone/>
            </a:pPr>
            <a:r>
              <a:rPr lang="en-US" altLang="ja-JP" dirty="0"/>
              <a:t>      constant: false,</a:t>
            </a:r>
          </a:p>
          <a:p>
            <a:pPr marL="0" indent="0">
              <a:buNone/>
            </a:pPr>
            <a:r>
              <a:rPr lang="en-US" altLang="ja-JP" dirty="0"/>
              <a:t>      inputs: [{...}],</a:t>
            </a:r>
          </a:p>
          <a:p>
            <a:pPr marL="0" indent="0">
              <a:buNone/>
            </a:pPr>
            <a:r>
              <a:rPr lang="en-US" altLang="ja-JP" dirty="0"/>
              <a:t>      name: "setMsg2",</a:t>
            </a:r>
          </a:p>
          <a:p>
            <a:pPr marL="0" indent="0">
              <a:buNone/>
            </a:pPr>
            <a:r>
              <a:rPr lang="en-US" altLang="ja-JP" dirty="0"/>
              <a:t>      outputs: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a:t>
            </a:r>
            <a:r>
              <a:rPr lang="en-US" altLang="ja-JP" dirty="0" err="1"/>
              <a:t>nonpayable</a:t>
            </a:r>
            <a:r>
              <a:rPr lang="en-US" altLang="ja-JP" dirty="0"/>
              <a:t>",</a:t>
            </a:r>
          </a:p>
          <a:p>
            <a:pPr marL="0" indent="0">
              <a:buNone/>
            </a:pPr>
            <a:r>
              <a:rPr lang="en-US" altLang="ja-JP" dirty="0"/>
              <a:t>      type: "function"</a:t>
            </a:r>
          </a:p>
          <a:p>
            <a:pPr marL="0" indent="0">
              <a:buNone/>
            </a:pPr>
            <a:r>
              <a:rPr lang="en-US" altLang="ja-JP" dirty="0"/>
              <a:t>  }, {</a:t>
            </a:r>
          </a:p>
          <a:p>
            <a:pPr marL="0" indent="0">
              <a:buNone/>
            </a:pPr>
            <a:r>
              <a:rPr lang="en-US" altLang="ja-JP" dirty="0"/>
              <a:t>      constant: true,</a:t>
            </a:r>
          </a:p>
          <a:p>
            <a:pPr marL="0" indent="0">
              <a:buNone/>
            </a:pPr>
            <a:r>
              <a:rPr lang="en-US" altLang="ja-JP" dirty="0"/>
              <a:t>      inputs: [],</a:t>
            </a:r>
          </a:p>
          <a:p>
            <a:pPr marL="0" indent="0">
              <a:buNone/>
            </a:pPr>
            <a:r>
              <a:rPr lang="en-US" altLang="ja-JP" dirty="0"/>
              <a:t>      name: "counter",</a:t>
            </a:r>
          </a:p>
          <a:p>
            <a:pPr marL="0" indent="0">
              <a:buNone/>
            </a:pPr>
            <a:r>
              <a:rPr lang="en-US" altLang="ja-JP" dirty="0"/>
              <a:t>      outputs: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"view",</a:t>
            </a:r>
          </a:p>
          <a:p>
            <a:pPr marL="0" indent="0">
              <a:buNone/>
            </a:pPr>
            <a:r>
              <a:rPr lang="en-US" altLang="ja-JP" dirty="0"/>
              <a:t>      type: "function"</a:t>
            </a:r>
          </a:p>
          <a:p>
            <a:pPr marL="0" indent="0">
              <a:buNone/>
            </a:pPr>
            <a:r>
              <a:rPr lang="en-US" altLang="ja-JP" dirty="0"/>
              <a:t>  }, </a:t>
            </a:r>
            <a:endParaRPr lang="en-US" altLang="ja-JP" dirty="0" smtClean="0"/>
          </a:p>
        </p:txBody>
      </p:sp>
      <p:sp>
        <p:nvSpPr>
          <p:cNvPr id="7" name="コンテンツ プレースホルダー 1"/>
          <p:cNvSpPr txBox="1">
            <a:spLocks/>
          </p:cNvSpPr>
          <p:nvPr/>
        </p:nvSpPr>
        <p:spPr>
          <a:xfrm>
            <a:off x="3292898" y="2577456"/>
            <a:ext cx="3496276" cy="3403800"/>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a:t>
            </a:r>
          </a:p>
          <a:p>
            <a:pPr marL="0" indent="0">
              <a:buNone/>
            </a:pPr>
            <a:r>
              <a:rPr lang="en-US" altLang="ja-JP" dirty="0"/>
              <a:t>      constant: true,</a:t>
            </a:r>
          </a:p>
          <a:p>
            <a:pPr marL="0" indent="0">
              <a:buNone/>
            </a:pPr>
            <a:r>
              <a:rPr lang="en-US" altLang="ja-JP" dirty="0"/>
              <a:t>      inputs: [],</a:t>
            </a:r>
          </a:p>
          <a:p>
            <a:pPr marL="0" indent="0">
              <a:buNone/>
            </a:pPr>
            <a:r>
              <a:rPr lang="en-US" altLang="ja-JP" dirty="0"/>
              <a:t>      name: "getMsg2",</a:t>
            </a:r>
          </a:p>
          <a:p>
            <a:pPr marL="0" indent="0">
              <a:buNone/>
            </a:pPr>
            <a:r>
              <a:rPr lang="en-US" altLang="ja-JP" dirty="0"/>
              <a:t>      outputs: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"view",</a:t>
            </a:r>
          </a:p>
          <a:p>
            <a:pPr marL="0" indent="0">
              <a:buNone/>
            </a:pPr>
            <a:r>
              <a:rPr lang="en-US" altLang="ja-JP" dirty="0"/>
              <a:t>      type: "function"</a:t>
            </a:r>
          </a:p>
          <a:p>
            <a:pPr marL="0" indent="0">
              <a:buNone/>
            </a:pPr>
            <a:r>
              <a:rPr lang="en-US" altLang="ja-JP" dirty="0"/>
              <a:t>  }, {</a:t>
            </a:r>
          </a:p>
          <a:p>
            <a:pPr marL="0" indent="0">
              <a:buNone/>
            </a:pPr>
            <a:r>
              <a:rPr lang="en-US" altLang="ja-JP" dirty="0"/>
              <a:t>      constant: false,</a:t>
            </a:r>
          </a:p>
          <a:p>
            <a:pPr marL="0" indent="0">
              <a:buNone/>
            </a:pPr>
            <a:r>
              <a:rPr lang="en-US" altLang="ja-JP" dirty="0"/>
              <a:t>      inputs: [],</a:t>
            </a:r>
          </a:p>
          <a:p>
            <a:pPr marL="0" indent="0">
              <a:buNone/>
            </a:pPr>
            <a:r>
              <a:rPr lang="en-US" altLang="ja-JP" dirty="0"/>
              <a:t>      name: "</a:t>
            </a:r>
            <a:r>
              <a:rPr lang="en-US" altLang="ja-JP" dirty="0" err="1"/>
              <a:t>setCounter</a:t>
            </a:r>
            <a:r>
              <a:rPr lang="en-US" altLang="ja-JP" dirty="0"/>
              <a:t>",</a:t>
            </a:r>
          </a:p>
          <a:p>
            <a:pPr marL="0" indent="0">
              <a:buNone/>
            </a:pPr>
            <a:r>
              <a:rPr lang="en-US" altLang="ja-JP" dirty="0"/>
              <a:t>      outputs: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a:t>
            </a:r>
            <a:r>
              <a:rPr lang="en-US" altLang="ja-JP" dirty="0" err="1"/>
              <a:t>nonpayable</a:t>
            </a:r>
            <a:r>
              <a:rPr lang="en-US" altLang="ja-JP" dirty="0"/>
              <a:t>",</a:t>
            </a:r>
          </a:p>
          <a:p>
            <a:pPr marL="0" indent="0">
              <a:buNone/>
            </a:pPr>
            <a:r>
              <a:rPr lang="en-US" altLang="ja-JP" dirty="0"/>
              <a:t>      type: "function"</a:t>
            </a:r>
          </a:p>
          <a:p>
            <a:pPr marL="0" indent="0">
              <a:buNone/>
            </a:pPr>
            <a:r>
              <a:rPr lang="en-US" altLang="ja-JP" dirty="0"/>
              <a:t>  }, </a:t>
            </a:r>
            <a:endParaRPr lang="en-US" altLang="ja-JP" dirty="0" smtClean="0"/>
          </a:p>
        </p:txBody>
      </p:sp>
      <p:sp>
        <p:nvSpPr>
          <p:cNvPr id="8" name="コンテンツ プレースホルダー 1"/>
          <p:cNvSpPr txBox="1">
            <a:spLocks/>
          </p:cNvSpPr>
          <p:nvPr/>
        </p:nvSpPr>
        <p:spPr>
          <a:xfrm>
            <a:off x="6051301" y="2577456"/>
            <a:ext cx="3496276" cy="4258773"/>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a:t>
            </a:r>
          </a:p>
          <a:p>
            <a:pPr marL="0" indent="0">
              <a:buNone/>
            </a:pPr>
            <a:r>
              <a:rPr lang="en-US" altLang="ja-JP" dirty="0"/>
              <a:t>      constant: true,</a:t>
            </a:r>
          </a:p>
          <a:p>
            <a:pPr marL="0" indent="0">
              <a:buNone/>
            </a:pPr>
            <a:r>
              <a:rPr lang="en-US" altLang="ja-JP" dirty="0"/>
              <a:t>      inputs: [],</a:t>
            </a:r>
          </a:p>
          <a:p>
            <a:pPr marL="0" indent="0">
              <a:buNone/>
            </a:pPr>
            <a:r>
              <a:rPr lang="en-US" altLang="ja-JP" dirty="0"/>
              <a:t>      name: "owner",</a:t>
            </a:r>
          </a:p>
          <a:p>
            <a:pPr marL="0" indent="0">
              <a:buNone/>
            </a:pPr>
            <a:r>
              <a:rPr lang="en-US" altLang="ja-JP" dirty="0"/>
              <a:t>      outputs: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"view",</a:t>
            </a:r>
          </a:p>
          <a:p>
            <a:pPr marL="0" indent="0">
              <a:buNone/>
            </a:pPr>
            <a:r>
              <a:rPr lang="en-US" altLang="ja-JP" dirty="0"/>
              <a:t>      type: "function"</a:t>
            </a:r>
          </a:p>
          <a:p>
            <a:pPr marL="0" indent="0">
              <a:buNone/>
            </a:pPr>
            <a:r>
              <a:rPr lang="en-US" altLang="ja-JP" dirty="0"/>
              <a:t>  }, {</a:t>
            </a:r>
          </a:p>
          <a:p>
            <a:pPr marL="0" indent="0">
              <a:buNone/>
            </a:pPr>
            <a:r>
              <a:rPr lang="en-US" altLang="ja-JP" dirty="0"/>
              <a:t>      constant: true,</a:t>
            </a:r>
          </a:p>
          <a:p>
            <a:pPr marL="0" indent="0">
              <a:buNone/>
            </a:pPr>
            <a:r>
              <a:rPr lang="en-US" altLang="ja-JP" dirty="0"/>
              <a:t>      inputs: [],</a:t>
            </a:r>
          </a:p>
          <a:p>
            <a:pPr marL="0" indent="0">
              <a:buNone/>
            </a:pPr>
            <a:r>
              <a:rPr lang="en-US" altLang="ja-JP" dirty="0"/>
              <a:t>      name: "msg1",</a:t>
            </a:r>
          </a:p>
          <a:p>
            <a:pPr marL="0" indent="0">
              <a:buNone/>
            </a:pPr>
            <a:r>
              <a:rPr lang="en-US" altLang="ja-JP" dirty="0"/>
              <a:t>      outputs: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"view",</a:t>
            </a:r>
          </a:p>
          <a:p>
            <a:pPr marL="0" indent="0">
              <a:buNone/>
            </a:pPr>
            <a:r>
              <a:rPr lang="en-US" altLang="ja-JP" dirty="0"/>
              <a:t>      type: "function"</a:t>
            </a:r>
          </a:p>
          <a:p>
            <a:pPr marL="0" indent="0">
              <a:buNone/>
            </a:pPr>
            <a:r>
              <a:rPr lang="en-US" altLang="ja-JP" dirty="0"/>
              <a:t>  }, {</a:t>
            </a:r>
          </a:p>
          <a:p>
            <a:pPr marL="0" indent="0">
              <a:buNone/>
            </a:pPr>
            <a:r>
              <a:rPr lang="en-US" altLang="ja-JP" dirty="0"/>
              <a:t>      inputs: [{...}],</a:t>
            </a:r>
          </a:p>
          <a:p>
            <a:pPr marL="0" indent="0">
              <a:buNone/>
            </a:pPr>
            <a:r>
              <a:rPr lang="en-US" altLang="ja-JP" dirty="0"/>
              <a:t>      payable: false,</a:t>
            </a:r>
          </a:p>
          <a:p>
            <a:pPr marL="0" indent="0">
              <a:buNone/>
            </a:pPr>
            <a:r>
              <a:rPr lang="en-US" altLang="ja-JP" dirty="0"/>
              <a:t>      </a:t>
            </a:r>
            <a:r>
              <a:rPr lang="en-US" altLang="ja-JP" dirty="0" err="1"/>
              <a:t>stateMutability</a:t>
            </a:r>
            <a:r>
              <a:rPr lang="en-US" altLang="ja-JP" dirty="0"/>
              <a:t>: "</a:t>
            </a:r>
            <a:r>
              <a:rPr lang="en-US" altLang="ja-JP" dirty="0" err="1"/>
              <a:t>nonpayable</a:t>
            </a:r>
            <a:r>
              <a:rPr lang="en-US" altLang="ja-JP" dirty="0"/>
              <a:t>",</a:t>
            </a:r>
          </a:p>
          <a:p>
            <a:pPr marL="0" indent="0">
              <a:buNone/>
            </a:pPr>
            <a:r>
              <a:rPr lang="en-US" altLang="ja-JP" dirty="0"/>
              <a:t>      type: "constructor"</a:t>
            </a:r>
          </a:p>
          <a:p>
            <a:pPr marL="0" indent="0">
              <a:buNone/>
            </a:pPr>
            <a:r>
              <a:rPr lang="en-US" altLang="ja-JP" dirty="0"/>
              <a:t>  }],</a:t>
            </a:r>
            <a:endParaRPr lang="en-US" altLang="ja-JP" dirty="0" smtClean="0"/>
          </a:p>
        </p:txBody>
      </p:sp>
      <p:sp>
        <p:nvSpPr>
          <p:cNvPr id="9" name="コンテンツ プレースホルダー 1"/>
          <p:cNvSpPr txBox="1">
            <a:spLocks/>
          </p:cNvSpPr>
          <p:nvPr/>
        </p:nvSpPr>
        <p:spPr>
          <a:xfrm>
            <a:off x="8390924" y="2577456"/>
            <a:ext cx="3801076" cy="2477728"/>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address: "0xaD9C196426084EAB0e9A96D4E6494A14fCB93c20",</a:t>
            </a:r>
          </a:p>
          <a:p>
            <a:pPr marL="0" indent="0">
              <a:buNone/>
            </a:pPr>
            <a:r>
              <a:rPr lang="en-US" altLang="ja-JP" dirty="0"/>
              <a:t>  </a:t>
            </a:r>
            <a:r>
              <a:rPr lang="en-US" altLang="ja-JP" dirty="0" err="1"/>
              <a:t>transactionHash</a:t>
            </a:r>
            <a:r>
              <a:rPr lang="en-US" altLang="ja-JP" dirty="0"/>
              <a:t>: null,</a:t>
            </a:r>
          </a:p>
          <a:p>
            <a:pPr marL="0" indent="0">
              <a:buNone/>
            </a:pPr>
            <a:r>
              <a:rPr lang="en-US" altLang="ja-JP" dirty="0"/>
              <a:t>  </a:t>
            </a:r>
            <a:r>
              <a:rPr lang="en-US" altLang="ja-JP" dirty="0" err="1"/>
              <a:t>allEvents</a:t>
            </a:r>
            <a:r>
              <a:rPr lang="en-US" altLang="ja-JP" dirty="0"/>
              <a:t>: function(),</a:t>
            </a:r>
          </a:p>
          <a:p>
            <a:pPr marL="0" indent="0">
              <a:buNone/>
            </a:pPr>
            <a:r>
              <a:rPr lang="en-US" altLang="ja-JP" dirty="0"/>
              <a:t>  counter: function(),</a:t>
            </a:r>
          </a:p>
          <a:p>
            <a:pPr marL="0" indent="0">
              <a:buNone/>
            </a:pPr>
            <a:r>
              <a:rPr lang="en-US" altLang="ja-JP" dirty="0"/>
              <a:t>  getMsg2: function(),</a:t>
            </a:r>
          </a:p>
          <a:p>
            <a:pPr marL="0" indent="0">
              <a:buNone/>
            </a:pPr>
            <a:r>
              <a:rPr lang="en-US" altLang="ja-JP" dirty="0"/>
              <a:t>  msg1: function(),</a:t>
            </a:r>
          </a:p>
          <a:p>
            <a:pPr marL="0" indent="0">
              <a:buNone/>
            </a:pPr>
            <a:r>
              <a:rPr lang="en-US" altLang="ja-JP" dirty="0"/>
              <a:t>  owner: function(),</a:t>
            </a:r>
          </a:p>
          <a:p>
            <a:pPr marL="0" indent="0">
              <a:buNone/>
            </a:pPr>
            <a:r>
              <a:rPr lang="en-US" altLang="ja-JP" dirty="0"/>
              <a:t>  </a:t>
            </a:r>
            <a:r>
              <a:rPr lang="en-US" altLang="ja-JP" dirty="0" err="1"/>
              <a:t>setCounter</a:t>
            </a:r>
            <a:r>
              <a:rPr lang="en-US" altLang="ja-JP" dirty="0"/>
              <a:t>: function(),</a:t>
            </a:r>
          </a:p>
          <a:p>
            <a:pPr marL="0" indent="0">
              <a:buNone/>
            </a:pPr>
            <a:r>
              <a:rPr lang="en-US" altLang="ja-JP" dirty="0"/>
              <a:t>  setMsg2: function()</a:t>
            </a:r>
          </a:p>
          <a:p>
            <a:pPr marL="0" indent="0">
              <a:buNone/>
            </a:pPr>
            <a:r>
              <a:rPr lang="en-US" altLang="ja-JP" dirty="0"/>
              <a:t>}</a:t>
            </a:r>
            <a:endParaRPr lang="en-US" altLang="ja-JP" dirty="0" smtClean="0"/>
          </a:p>
        </p:txBody>
      </p:sp>
    </p:spTree>
    <p:extLst>
      <p:ext uri="{BB962C8B-B14F-4D97-AF65-F5344CB8AC3E}">
        <p14:creationId xmlns:p14="http://schemas.microsoft.com/office/powerpoint/2010/main" val="277147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475957" y="937142"/>
            <a:ext cx="11411243" cy="5492687"/>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he</a:t>
            </a:r>
            <a:r>
              <a:rPr lang="ja-JP" altLang="en-US" dirty="0" smtClean="0"/>
              <a:t>は</a:t>
            </a:r>
            <a:r>
              <a:rPr lang="en-US" altLang="ja-JP" dirty="0" smtClean="0"/>
              <a:t>JSON</a:t>
            </a:r>
            <a:r>
              <a:rPr lang="ja-JP" altLang="en-US" dirty="0" smtClean="0"/>
              <a:t>を解析して作成されたオブジェクトのため、アクセスしたい情報のみの表示も可能です。</a:t>
            </a:r>
            <a:endParaRPr lang="en-US" altLang="ja-JP" dirty="0" smtClean="0"/>
          </a:p>
          <a:p>
            <a:pPr marL="0" indent="0">
              <a:buNone/>
            </a:pPr>
            <a:r>
              <a:rPr lang="ja-JP" altLang="en-US" dirty="0" smtClean="0"/>
              <a:t>１．</a:t>
            </a:r>
            <a:r>
              <a:rPr lang="en-US" altLang="ja-JP" dirty="0" smtClean="0"/>
              <a:t>Address</a:t>
            </a:r>
            <a:r>
              <a:rPr lang="ja-JP" altLang="en-US" dirty="0" smtClean="0"/>
              <a:t>のみを表示</a:t>
            </a:r>
            <a:endParaRPr lang="en-US" altLang="ja-JP" dirty="0" smtClean="0"/>
          </a:p>
          <a:p>
            <a:pPr marL="0" indent="0">
              <a:buNone/>
            </a:pPr>
            <a:r>
              <a:rPr lang="en-US" altLang="ja-JP" dirty="0"/>
              <a:t>&gt; </a:t>
            </a:r>
            <a:r>
              <a:rPr lang="en-US" altLang="ja-JP" dirty="0" err="1"/>
              <a:t>he.address</a:t>
            </a:r>
            <a:endParaRPr lang="en-US" altLang="ja-JP" dirty="0"/>
          </a:p>
          <a:p>
            <a:pPr marL="0" indent="0">
              <a:buNone/>
            </a:pPr>
            <a:r>
              <a:rPr lang="en-US" altLang="ja-JP" dirty="0"/>
              <a:t>"</a:t>
            </a:r>
            <a:r>
              <a:rPr lang="en-US" altLang="ja-JP" dirty="0" smtClean="0"/>
              <a:t>0xaD9C196426084EAB0e9A96D4E6494A14fCB93c20"</a:t>
            </a:r>
          </a:p>
          <a:p>
            <a:pPr marL="0" indent="0">
              <a:buNone/>
            </a:pPr>
            <a:r>
              <a:rPr lang="ja-JP" altLang="en-US" dirty="0" smtClean="0"/>
              <a:t>２．配列の要素へのアクセス</a:t>
            </a:r>
            <a:r>
              <a:rPr lang="en-US" altLang="ja-JP" dirty="0"/>
              <a:t/>
            </a:r>
            <a:br>
              <a:rPr lang="en-US" altLang="ja-JP" dirty="0"/>
            </a:br>
            <a:r>
              <a:rPr lang="en-US" altLang="ja-JP" dirty="0"/>
              <a:t>&gt; </a:t>
            </a:r>
            <a:r>
              <a:rPr lang="en-US" altLang="ja-JP" dirty="0" err="1"/>
              <a:t>he.abi</a:t>
            </a:r>
            <a:r>
              <a:rPr lang="en-US" altLang="ja-JP" dirty="0"/>
              <a:t>[0].name</a:t>
            </a:r>
          </a:p>
          <a:p>
            <a:pPr marL="0" indent="0">
              <a:buNone/>
            </a:pPr>
            <a:r>
              <a:rPr lang="en-US" altLang="ja-JP" dirty="0"/>
              <a:t>"</a:t>
            </a:r>
            <a:r>
              <a:rPr lang="en-US" altLang="ja-JP" dirty="0" smtClean="0"/>
              <a:t>setMsg2“</a:t>
            </a:r>
          </a:p>
          <a:p>
            <a:pPr marL="0" indent="0">
              <a:buNone/>
            </a:pPr>
            <a:r>
              <a:rPr lang="en-US" altLang="ja-JP" dirty="0"/>
              <a:t/>
            </a:r>
            <a:br>
              <a:rPr lang="en-US" altLang="ja-JP" dirty="0"/>
            </a:br>
            <a:r>
              <a:rPr lang="en-US" altLang="ja-JP" dirty="0"/>
              <a:t>&gt; </a:t>
            </a:r>
            <a:r>
              <a:rPr lang="en-US" altLang="ja-JP" dirty="0" err="1"/>
              <a:t>he.abi</a:t>
            </a:r>
            <a:r>
              <a:rPr lang="en-US" altLang="ja-JP" dirty="0"/>
              <a:t>[5].name</a:t>
            </a:r>
          </a:p>
          <a:p>
            <a:pPr marL="0" indent="0">
              <a:buNone/>
            </a:pPr>
            <a:r>
              <a:rPr lang="en-US" altLang="ja-JP" dirty="0"/>
              <a:t>"</a:t>
            </a:r>
            <a:r>
              <a:rPr lang="en-US" altLang="ja-JP" dirty="0" smtClean="0"/>
              <a:t>msg1“</a:t>
            </a:r>
          </a:p>
          <a:p>
            <a:pPr marL="0" indent="0">
              <a:buNone/>
            </a:pPr>
            <a:r>
              <a:rPr lang="ja-JP" altLang="en-US" dirty="0" smtClean="0"/>
              <a:t>また、</a:t>
            </a:r>
            <a:r>
              <a:rPr lang="en-US" altLang="ja-JP" dirty="0" smtClean="0"/>
              <a:t>msg1()</a:t>
            </a:r>
            <a:r>
              <a:rPr lang="ja-JP" altLang="en-US" dirty="0" err="1" smtClean="0"/>
              <a:t>のような</a:t>
            </a:r>
            <a:r>
              <a:rPr lang="ja-JP" altLang="en-US" dirty="0" smtClean="0"/>
              <a:t>関数は宣言していないにも関わらず存在しています。</a:t>
            </a:r>
            <a:r>
              <a:rPr lang="en-US" altLang="ja-JP" dirty="0"/>
              <a:t/>
            </a:r>
            <a:br>
              <a:rPr lang="en-US" altLang="ja-JP" dirty="0"/>
            </a:br>
            <a:r>
              <a:rPr lang="en-US" altLang="ja-JP" dirty="0" smtClean="0"/>
              <a:t>Solidity</a:t>
            </a:r>
            <a:r>
              <a:rPr lang="ja-JP" altLang="en-US" dirty="0" smtClean="0"/>
              <a:t>ではステートを</a:t>
            </a:r>
            <a:r>
              <a:rPr lang="en-US" altLang="ja-JP" dirty="0" smtClean="0"/>
              <a:t>public</a:t>
            </a:r>
            <a:r>
              <a:rPr lang="ja-JP" altLang="en-US" dirty="0" smtClean="0"/>
              <a:t>で宣言すると自動で取得するための</a:t>
            </a:r>
            <a:r>
              <a:rPr lang="en-US" altLang="ja-JP" dirty="0" smtClean="0"/>
              <a:t>constant</a:t>
            </a:r>
            <a:r>
              <a:rPr lang="ja-JP" altLang="en-US" dirty="0" smtClean="0"/>
              <a:t>が付与されたコール専用の関数</a:t>
            </a:r>
            <a:r>
              <a:rPr lang="en-US" altLang="ja-JP" dirty="0" smtClean="0"/>
              <a:t>(</a:t>
            </a:r>
            <a:r>
              <a:rPr lang="ja-JP" altLang="en-US" dirty="0" smtClean="0"/>
              <a:t>ゲッター</a:t>
            </a:r>
            <a:r>
              <a:rPr lang="en-US" altLang="ja-JP" dirty="0" smtClean="0"/>
              <a:t>)</a:t>
            </a:r>
            <a:r>
              <a:rPr lang="ja-JP" altLang="en-US" dirty="0" smtClean="0"/>
              <a:t>が生成され、関数経由で値が取得できるようになります。</a:t>
            </a:r>
            <a:endParaRPr lang="en-US" altLang="ja-JP" dirty="0"/>
          </a:p>
          <a:p>
            <a:pPr marL="0" indent="0">
              <a:buNone/>
            </a:pPr>
            <a:endParaRPr lang="en-US" altLang="ja-JP" dirty="0" smtClean="0"/>
          </a:p>
        </p:txBody>
      </p:sp>
    </p:spTree>
    <p:extLst>
      <p:ext uri="{BB962C8B-B14F-4D97-AF65-F5344CB8AC3E}">
        <p14:creationId xmlns:p14="http://schemas.microsoft.com/office/powerpoint/2010/main" val="247476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475957" y="937142"/>
            <a:ext cx="11411243" cy="552171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３．各ステートの確認</a:t>
            </a:r>
            <a:endParaRPr lang="en-US" altLang="ja-JP" dirty="0" smtClean="0"/>
          </a:p>
          <a:p>
            <a:pPr marL="0" indent="0">
              <a:buNone/>
            </a:pPr>
            <a:r>
              <a:rPr lang="en-US" altLang="ja-JP" dirty="0"/>
              <a:t>&gt; he.msg1</a:t>
            </a:r>
            <a:r>
              <a:rPr lang="en-US" altLang="ja-JP" dirty="0" smtClean="0"/>
              <a:t>()</a:t>
            </a:r>
            <a:br>
              <a:rPr lang="en-US" altLang="ja-JP" dirty="0" smtClean="0"/>
            </a:br>
            <a:r>
              <a:rPr lang="en-US" altLang="ja-JP" dirty="0" smtClean="0"/>
              <a:t>"</a:t>
            </a:r>
            <a:r>
              <a:rPr lang="en-US" altLang="ja-JP" dirty="0" err="1"/>
              <a:t>HelloEthereum</a:t>
            </a:r>
            <a:r>
              <a:rPr lang="en-US" altLang="ja-JP" dirty="0"/>
              <a:t>"</a:t>
            </a:r>
          </a:p>
          <a:p>
            <a:pPr marL="0" indent="0">
              <a:buNone/>
            </a:pPr>
            <a:r>
              <a:rPr lang="en-US" altLang="ja-JP" dirty="0"/>
              <a:t>&gt; </a:t>
            </a:r>
            <a:r>
              <a:rPr lang="en-US" altLang="ja-JP" dirty="0" err="1"/>
              <a:t>he.owner</a:t>
            </a:r>
            <a:r>
              <a:rPr lang="en-US" altLang="ja-JP" dirty="0" smtClean="0"/>
              <a:t>()</a:t>
            </a:r>
            <a:br>
              <a:rPr lang="en-US" altLang="ja-JP" dirty="0" smtClean="0"/>
            </a:br>
            <a:r>
              <a:rPr lang="en-US" altLang="ja-JP" dirty="0" smtClean="0"/>
              <a:t>"</a:t>
            </a:r>
            <a:r>
              <a:rPr lang="en-US" altLang="ja-JP" dirty="0"/>
              <a:t>0x5828a6fc297084b0cd6b22fb342654663ec345b9"</a:t>
            </a:r>
          </a:p>
          <a:p>
            <a:pPr marL="0" indent="0">
              <a:buNone/>
            </a:pPr>
            <a:r>
              <a:rPr lang="en-US" altLang="ja-JP" dirty="0"/>
              <a:t>&gt; </a:t>
            </a:r>
            <a:r>
              <a:rPr lang="en-US" altLang="ja-JP" dirty="0" err="1"/>
              <a:t>he.counter</a:t>
            </a:r>
            <a:r>
              <a:rPr lang="en-US" altLang="ja-JP" dirty="0" smtClean="0"/>
              <a:t>()</a:t>
            </a:r>
            <a:br>
              <a:rPr lang="en-US" altLang="ja-JP" dirty="0" smtClean="0"/>
            </a:br>
            <a:r>
              <a:rPr lang="en-US" altLang="ja-JP" dirty="0" smtClean="0"/>
              <a:t>0</a:t>
            </a:r>
          </a:p>
          <a:p>
            <a:pPr marL="0" indent="0">
              <a:buNone/>
            </a:pPr>
            <a:r>
              <a:rPr lang="ja-JP" altLang="en-US" dirty="0" smtClean="0"/>
              <a:t>・なお、このように</a:t>
            </a:r>
            <a:r>
              <a:rPr lang="en-US" altLang="ja-JP" dirty="0" err="1" smtClean="0"/>
              <a:t>sendTransaction</a:t>
            </a:r>
            <a:r>
              <a:rPr lang="ja-JP" altLang="en-US" dirty="0" smtClean="0"/>
              <a:t>を利用せずに関数を呼出している場合、対象の関数が</a:t>
            </a:r>
            <a:r>
              <a:rPr lang="en-US" altLang="ja-JP" dirty="0" smtClean="0"/>
              <a:t>constant</a:t>
            </a:r>
            <a:r>
              <a:rPr lang="ja-JP" altLang="en-US" dirty="0" smtClean="0"/>
              <a:t>な関数であれば、コールとして呼び出します。</a:t>
            </a:r>
            <a:endParaRPr lang="en-US" altLang="ja-JP" dirty="0" smtClean="0"/>
          </a:p>
          <a:p>
            <a:pPr marL="0" indent="0">
              <a:buNone/>
            </a:pPr>
            <a:r>
              <a:rPr lang="ja-JP" altLang="en-US" dirty="0" smtClean="0"/>
              <a:t>４．コールであることを明示的に指定</a:t>
            </a:r>
            <a:r>
              <a:rPr lang="en-US" altLang="ja-JP" dirty="0"/>
              <a:t/>
            </a:r>
            <a:br>
              <a:rPr lang="en-US" altLang="ja-JP" dirty="0"/>
            </a:br>
            <a:r>
              <a:rPr lang="ja-JP" altLang="en-US" dirty="0"/>
              <a:t>コール</a:t>
            </a:r>
            <a:r>
              <a:rPr lang="ja-JP" altLang="en-US" dirty="0" smtClean="0"/>
              <a:t>を明示的に指定して呼び出す場合は次の通りです。</a:t>
            </a:r>
            <a:r>
              <a:rPr lang="en-US" altLang="ja-JP" dirty="0"/>
              <a:t/>
            </a:r>
            <a:br>
              <a:rPr lang="en-US" altLang="ja-JP" dirty="0"/>
            </a:br>
            <a:r>
              <a:rPr lang="en-US" altLang="ja-JP" dirty="0"/>
              <a:t>&gt; he.msg1.call()</a:t>
            </a:r>
          </a:p>
          <a:p>
            <a:pPr marL="0" indent="0">
              <a:buNone/>
            </a:pPr>
            <a:r>
              <a:rPr lang="en-US" altLang="ja-JP" dirty="0"/>
              <a:t>"</a:t>
            </a:r>
            <a:r>
              <a:rPr lang="en-US" altLang="ja-JP" dirty="0" err="1"/>
              <a:t>HelloEthereum</a:t>
            </a:r>
            <a:r>
              <a:rPr lang="en-US" altLang="ja-JP" dirty="0"/>
              <a:t>"</a:t>
            </a:r>
          </a:p>
        </p:txBody>
      </p:sp>
    </p:spTree>
    <p:extLst>
      <p:ext uri="{BB962C8B-B14F-4D97-AF65-F5344CB8AC3E}">
        <p14:creationId xmlns:p14="http://schemas.microsoft.com/office/powerpoint/2010/main" val="56161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475957" y="937142"/>
            <a:ext cx="11411243" cy="518788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５．独自に実装した関数の呼び出し</a:t>
            </a:r>
            <a:r>
              <a:rPr lang="en-US" altLang="ja-JP" dirty="0"/>
              <a:t/>
            </a:r>
            <a:br>
              <a:rPr lang="en-US" altLang="ja-JP" dirty="0"/>
            </a:br>
            <a:r>
              <a:rPr lang="en-US" altLang="ja-JP" dirty="0" smtClean="0"/>
              <a:t>msg2</a:t>
            </a:r>
            <a:r>
              <a:rPr lang="ja-JP" altLang="en-US" dirty="0" smtClean="0"/>
              <a:t>は</a:t>
            </a:r>
            <a:r>
              <a:rPr lang="en-US" altLang="ja-JP" dirty="0" smtClean="0"/>
              <a:t>private</a:t>
            </a:r>
            <a:r>
              <a:rPr lang="ja-JP" altLang="en-US" dirty="0" smtClean="0"/>
              <a:t>宣言しており、</a:t>
            </a:r>
            <a:r>
              <a:rPr lang="en-US" altLang="ja-JP" dirty="0" err="1" smtClean="0"/>
              <a:t>msg</a:t>
            </a:r>
            <a:r>
              <a:rPr lang="en-US" altLang="ja-JP" dirty="0" smtClean="0"/>
              <a:t>()</a:t>
            </a:r>
            <a:r>
              <a:rPr lang="ja-JP" altLang="en-US" dirty="0" err="1" smtClean="0"/>
              <a:t>のような</a:t>
            </a:r>
            <a:r>
              <a:rPr lang="ja-JP" altLang="en-US" dirty="0" smtClean="0"/>
              <a:t>関数は生成されません。</a:t>
            </a:r>
            <a:endParaRPr lang="en-US" altLang="ja-JP" dirty="0" smtClean="0"/>
          </a:p>
          <a:p>
            <a:pPr marL="0" indent="0">
              <a:buNone/>
            </a:pPr>
            <a:r>
              <a:rPr lang="ja-JP" altLang="en-US" dirty="0" smtClean="0"/>
              <a:t>そのため、独自に実装したゲッター</a:t>
            </a:r>
            <a:r>
              <a:rPr lang="en-US" altLang="ja-JP" dirty="0" smtClean="0"/>
              <a:t>getMesg2()</a:t>
            </a:r>
            <a:r>
              <a:rPr lang="ja-JP" altLang="en-US" dirty="0" smtClean="0"/>
              <a:t>を呼出します。</a:t>
            </a:r>
            <a:endParaRPr lang="en-US" altLang="ja-JP" dirty="0" smtClean="0"/>
          </a:p>
          <a:p>
            <a:pPr marL="0" indent="0">
              <a:buNone/>
            </a:pPr>
            <a:r>
              <a:rPr lang="en-US" altLang="ja-JP" dirty="0"/>
              <a:t>&gt; he.getMsg2()</a:t>
            </a:r>
          </a:p>
          <a:p>
            <a:pPr marL="0" indent="0">
              <a:buNone/>
            </a:pPr>
            <a:r>
              <a:rPr lang="en-US" altLang="ja-JP" dirty="0"/>
              <a:t>"Hello </a:t>
            </a:r>
            <a:r>
              <a:rPr lang="en-US" altLang="ja-JP" dirty="0" err="1"/>
              <a:t>Blockchain</a:t>
            </a:r>
            <a:r>
              <a:rPr lang="en-US" altLang="ja-JP" dirty="0"/>
              <a:t>"</a:t>
            </a:r>
          </a:p>
        </p:txBody>
      </p:sp>
    </p:spTree>
    <p:extLst>
      <p:ext uri="{BB962C8B-B14F-4D97-AF65-F5344CB8AC3E}">
        <p14:creationId xmlns:p14="http://schemas.microsoft.com/office/powerpoint/2010/main" val="377844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475957" y="937143"/>
            <a:ext cx="11411243" cy="568137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③トランザクションを実行する</a:t>
            </a:r>
            <a:endParaRPr lang="en-US" altLang="ja-JP" dirty="0" smtClean="0"/>
          </a:p>
          <a:p>
            <a:pPr marL="0" indent="0">
              <a:buNone/>
            </a:pPr>
            <a:r>
              <a:rPr lang="ja-JP" altLang="en-US" dirty="0" smtClean="0"/>
              <a:t>コントラクトを定義した変数名</a:t>
            </a:r>
            <a:r>
              <a:rPr lang="en-US" altLang="ja-JP" dirty="0" smtClean="0"/>
              <a:t>.</a:t>
            </a:r>
            <a:r>
              <a:rPr lang="ja-JP" altLang="en-US" dirty="0" smtClean="0"/>
              <a:t>関数名</a:t>
            </a:r>
            <a:r>
              <a:rPr lang="en-US" altLang="ja-JP" dirty="0" smtClean="0"/>
              <a:t>.</a:t>
            </a:r>
            <a:r>
              <a:rPr lang="en-US" altLang="ja-JP" dirty="0" err="1" smtClean="0"/>
              <a:t>sendTransaction</a:t>
            </a:r>
            <a:r>
              <a:rPr lang="en-US" altLang="ja-JP" dirty="0" smtClean="0"/>
              <a:t>(</a:t>
            </a:r>
            <a:r>
              <a:rPr lang="ja-JP" altLang="en-US" dirty="0" smtClean="0"/>
              <a:t>関数の引数</a:t>
            </a:r>
            <a:r>
              <a:rPr lang="en-US" altLang="ja-JP" dirty="0" smtClean="0"/>
              <a:t>,</a:t>
            </a:r>
          </a:p>
          <a:p>
            <a:pPr marL="0" indent="0">
              <a:buNone/>
            </a:pPr>
            <a:r>
              <a:rPr lang="en-US" altLang="ja-JP" dirty="0"/>
              <a:t> </a:t>
            </a:r>
            <a:r>
              <a:rPr lang="en-US" altLang="ja-JP" dirty="0" smtClean="0"/>
              <a:t>              {from:</a:t>
            </a:r>
            <a:r>
              <a:rPr lang="ja-JP" altLang="en-US" dirty="0" smtClean="0"/>
              <a:t>呼び出し元アドレス</a:t>
            </a:r>
            <a:r>
              <a:rPr lang="en-US" altLang="ja-JP" dirty="0" smtClean="0"/>
              <a:t>,</a:t>
            </a:r>
            <a:r>
              <a:rPr lang="en-US" altLang="ja-JP" dirty="0" err="1" smtClean="0"/>
              <a:t>gas:Gas</a:t>
            </a:r>
            <a:r>
              <a:rPr lang="en-US" altLang="ja-JP" dirty="0" smtClean="0"/>
              <a:t> Limit});</a:t>
            </a:r>
          </a:p>
          <a:p>
            <a:pPr marL="0" indent="0">
              <a:buNone/>
            </a:pPr>
            <a:r>
              <a:rPr lang="ja-JP" altLang="en-US" dirty="0" smtClean="0"/>
              <a:t>・関数の引数は、引数がない場合は省略し、複数ある場合は「</a:t>
            </a:r>
            <a:r>
              <a:rPr lang="en-US" altLang="ja-JP" dirty="0" smtClean="0"/>
              <a:t>,</a:t>
            </a:r>
            <a:r>
              <a:rPr lang="ja-JP" altLang="en-US" dirty="0" smtClean="0"/>
              <a:t>」でつなぎます。</a:t>
            </a:r>
            <a:r>
              <a:rPr lang="en-US" altLang="ja-JP" dirty="0" smtClean="0"/>
              <a:t>{}</a:t>
            </a:r>
            <a:r>
              <a:rPr lang="ja-JP" altLang="en-US" dirty="0" smtClean="0"/>
              <a:t>で囲まれた箇所はオブジェクト形式で、下記では</a:t>
            </a:r>
            <a:r>
              <a:rPr lang="en-US" altLang="ja-JP" dirty="0" smtClean="0"/>
              <a:t>from</a:t>
            </a:r>
            <a:r>
              <a:rPr lang="ja-JP" altLang="en-US" dirty="0" smtClean="0"/>
              <a:t>と</a:t>
            </a:r>
            <a:r>
              <a:rPr lang="en-US" altLang="ja-JP" dirty="0" smtClean="0"/>
              <a:t>gas</a:t>
            </a:r>
            <a:r>
              <a:rPr lang="ja-JP" altLang="en-US" dirty="0" smtClean="0"/>
              <a:t>のみ設定しているが、他にもいろいろな値を設定できる。</a:t>
            </a:r>
            <a:r>
              <a:rPr lang="en-US" altLang="ja-JP" dirty="0" smtClean="0"/>
              <a:t>Gas</a:t>
            </a:r>
            <a:r>
              <a:rPr lang="ja-JP" altLang="en-US" dirty="0" smtClean="0"/>
              <a:t>は「</a:t>
            </a:r>
            <a:r>
              <a:rPr lang="en-US" altLang="ja-JP" dirty="0" smtClean="0"/>
              <a:t>Gas</a:t>
            </a:r>
            <a:r>
              <a:rPr lang="ja-JP" altLang="en-US" dirty="0" smtClean="0"/>
              <a:t> </a:t>
            </a:r>
            <a:r>
              <a:rPr lang="en-US" altLang="ja-JP" dirty="0" smtClean="0"/>
              <a:t>Limit</a:t>
            </a:r>
            <a:r>
              <a:rPr lang="ja-JP" altLang="en-US" dirty="0" smtClean="0"/>
              <a:t>」を設定する。</a:t>
            </a:r>
            <a:endParaRPr lang="en-US" altLang="ja-JP" dirty="0"/>
          </a:p>
          <a:p>
            <a:pPr marL="0" indent="0">
              <a:buNone/>
            </a:pPr>
            <a:endParaRPr lang="en-US" altLang="ja-JP" dirty="0" smtClean="0"/>
          </a:p>
          <a:p>
            <a:pPr marL="0" indent="0">
              <a:buNone/>
            </a:pPr>
            <a:r>
              <a:rPr lang="en-US" altLang="ja-JP" dirty="0" smtClean="0"/>
              <a:t>setMsg2</a:t>
            </a:r>
            <a:r>
              <a:rPr lang="ja-JP" altLang="en-US" dirty="0" smtClean="0"/>
              <a:t>関数をトランザクションで呼び出します。</a:t>
            </a:r>
            <a:endParaRPr lang="en-US" altLang="ja-JP" dirty="0" smtClean="0"/>
          </a:p>
          <a:p>
            <a:pPr marL="0" indent="0">
              <a:buNone/>
            </a:pPr>
            <a:r>
              <a:rPr lang="en-US" altLang="ja-JP" dirty="0" smtClean="0"/>
              <a:t>&gt; he.setMsg2.sendTransaction</a:t>
            </a:r>
            <a:r>
              <a:rPr lang="en-US" altLang="ja-JP" dirty="0"/>
              <a:t>("</a:t>
            </a:r>
            <a:r>
              <a:rPr lang="en-US" altLang="ja-JP" dirty="0" err="1"/>
              <a:t>HelloSmartContract</a:t>
            </a:r>
            <a:r>
              <a:rPr lang="en-US" altLang="ja-JP" dirty="0" smtClean="0"/>
              <a:t>",</a:t>
            </a:r>
          </a:p>
          <a:p>
            <a:pPr marL="0" indent="0">
              <a:buNone/>
            </a:pPr>
            <a:r>
              <a:rPr lang="ja-JP" altLang="en-US" dirty="0" smtClean="0"/>
              <a:t>　　　　　　　　　　　　　　　　</a:t>
            </a:r>
            <a:r>
              <a:rPr lang="en-US" altLang="ja-JP" dirty="0" smtClean="0"/>
              <a:t>{</a:t>
            </a:r>
            <a:r>
              <a:rPr lang="en-US" altLang="ja-JP" dirty="0" err="1"/>
              <a:t>from:eth.accounts</a:t>
            </a:r>
            <a:r>
              <a:rPr lang="en-US" altLang="ja-JP" dirty="0"/>
              <a:t>[0],gas:5000000});</a:t>
            </a:r>
          </a:p>
          <a:p>
            <a:pPr marL="0" indent="0">
              <a:buNone/>
            </a:pPr>
            <a:r>
              <a:rPr lang="en-US" altLang="ja-JP" dirty="0"/>
              <a:t>"</a:t>
            </a:r>
            <a:r>
              <a:rPr lang="en-US" altLang="ja-JP" dirty="0" smtClean="0"/>
              <a:t>0xf013097d6015f1f5612126fe4e2491361a5b59c3e5a760690ddcb1e683961605"</a:t>
            </a:r>
          </a:p>
          <a:p>
            <a:pPr marL="0" indent="0">
              <a:buNone/>
            </a:pPr>
            <a:endParaRPr lang="en-US" altLang="ja-JP" dirty="0"/>
          </a:p>
        </p:txBody>
      </p:sp>
    </p:spTree>
    <p:extLst>
      <p:ext uri="{BB962C8B-B14F-4D97-AF65-F5344CB8AC3E}">
        <p14:creationId xmlns:p14="http://schemas.microsoft.com/office/powerpoint/2010/main" val="178425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913916"/>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132735" y="937143"/>
            <a:ext cx="11754465" cy="5565258"/>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④レシートの確認</a:t>
            </a:r>
            <a:endParaRPr lang="en-US" altLang="ja-JP" dirty="0" smtClean="0"/>
          </a:p>
          <a:p>
            <a:pPr marL="0" indent="0">
              <a:buNone/>
            </a:pPr>
            <a:r>
              <a:rPr lang="en-US" altLang="ja-JP" dirty="0"/>
              <a:t>&gt;</a:t>
            </a:r>
            <a:r>
              <a:rPr lang="en-US" altLang="ja-JP" dirty="0" err="1"/>
              <a:t>eth.getTransactionReceipt</a:t>
            </a:r>
            <a:r>
              <a:rPr lang="en-US" altLang="ja-JP" dirty="0"/>
              <a:t>('0xf013097d6015f1f5612126fe4e2491361a5b59c3e5a760690ddcb1e683961605</a:t>
            </a:r>
            <a:r>
              <a:rPr lang="en-US" altLang="ja-JP" dirty="0" smtClean="0"/>
              <a:t>')</a:t>
            </a:r>
          </a:p>
          <a:p>
            <a:pPr marL="0" indent="0">
              <a:buNone/>
            </a:pPr>
            <a:r>
              <a:rPr lang="en-US" altLang="ja-JP" dirty="0"/>
              <a:t>{</a:t>
            </a:r>
          </a:p>
          <a:p>
            <a:pPr marL="0" indent="0">
              <a:buNone/>
            </a:pPr>
            <a:r>
              <a:rPr lang="en-US" altLang="ja-JP" dirty="0"/>
              <a:t>  </a:t>
            </a:r>
            <a:r>
              <a:rPr lang="en-US" altLang="ja-JP" dirty="0" err="1"/>
              <a:t>blockHash</a:t>
            </a:r>
            <a:r>
              <a:rPr lang="en-US" altLang="ja-JP" dirty="0"/>
              <a:t>: "0x61c0</a:t>
            </a:r>
            <a:r>
              <a:rPr lang="ja-JP" altLang="en-US" dirty="0"/>
              <a:t>～</a:t>
            </a:r>
            <a:r>
              <a:rPr lang="en-US" altLang="ja-JP" dirty="0"/>
              <a:t>5a",</a:t>
            </a:r>
          </a:p>
          <a:p>
            <a:pPr marL="0" indent="0">
              <a:buNone/>
            </a:pPr>
            <a:r>
              <a:rPr lang="en-US" altLang="ja-JP" dirty="0"/>
              <a:t>  </a:t>
            </a:r>
            <a:r>
              <a:rPr lang="en-US" altLang="ja-JP" dirty="0" err="1"/>
              <a:t>blockNumber</a:t>
            </a:r>
            <a:r>
              <a:rPr lang="en-US" altLang="ja-JP" dirty="0"/>
              <a:t>: 3971</a:t>
            </a:r>
            <a:r>
              <a:rPr lang="en-US" altLang="ja-JP" dirty="0" smtClean="0"/>
              <a:t>,</a:t>
            </a:r>
            <a:r>
              <a:rPr lang="ja-JP" altLang="en-US" dirty="0" smtClean="0"/>
              <a:t> </a:t>
            </a:r>
            <a:r>
              <a:rPr lang="en-US" altLang="ja-JP" dirty="0" smtClean="0"/>
              <a:t>//</a:t>
            </a:r>
            <a:r>
              <a:rPr lang="ja-JP" altLang="en-US" dirty="0" smtClean="0"/>
              <a:t> 取り込まれたブロック番号 </a:t>
            </a:r>
            <a:r>
              <a:rPr lang="en-US" altLang="ja-JP" dirty="0" err="1" smtClean="0"/>
              <a:t>eth.getBlock</a:t>
            </a:r>
            <a:r>
              <a:rPr lang="en-US" altLang="ja-JP" dirty="0" smtClean="0"/>
              <a:t>(3971)</a:t>
            </a:r>
            <a:r>
              <a:rPr lang="ja-JP" altLang="en-US" dirty="0" smtClean="0"/>
              <a:t>でブロックを確認できる。</a:t>
            </a:r>
            <a:endParaRPr lang="en-US" altLang="ja-JP" dirty="0"/>
          </a:p>
          <a:p>
            <a:pPr marL="0" indent="0">
              <a:buNone/>
            </a:pPr>
            <a:r>
              <a:rPr lang="en-US" altLang="ja-JP" dirty="0"/>
              <a:t>  </a:t>
            </a:r>
            <a:r>
              <a:rPr lang="en-US" altLang="ja-JP" dirty="0" err="1"/>
              <a:t>contractAddress</a:t>
            </a:r>
            <a:r>
              <a:rPr lang="en-US" altLang="ja-JP" dirty="0"/>
              <a:t>: null,</a:t>
            </a:r>
          </a:p>
          <a:p>
            <a:pPr marL="0" indent="0">
              <a:buNone/>
            </a:pPr>
            <a:r>
              <a:rPr lang="en-US" altLang="ja-JP" dirty="0"/>
              <a:t>  </a:t>
            </a:r>
            <a:r>
              <a:rPr lang="en-US" altLang="ja-JP" dirty="0" err="1"/>
              <a:t>cumulativeGasUsed</a:t>
            </a:r>
            <a:r>
              <a:rPr lang="en-US" altLang="ja-JP" dirty="0"/>
              <a:t>: 33757,</a:t>
            </a:r>
          </a:p>
          <a:p>
            <a:pPr marL="0" indent="0">
              <a:buNone/>
            </a:pPr>
            <a:r>
              <a:rPr lang="en-US" altLang="ja-JP" dirty="0"/>
              <a:t>  from: "0x5</a:t>
            </a:r>
            <a:r>
              <a:rPr lang="ja-JP" altLang="en-US" dirty="0"/>
              <a:t>～</a:t>
            </a:r>
            <a:r>
              <a:rPr lang="en-US" altLang="ja-JP" dirty="0"/>
              <a:t>9", // </a:t>
            </a:r>
            <a:r>
              <a:rPr lang="ja-JP" altLang="en-US" dirty="0"/>
              <a:t>送信元アドレス</a:t>
            </a:r>
          </a:p>
          <a:p>
            <a:pPr marL="0" indent="0">
              <a:buNone/>
            </a:pPr>
            <a:r>
              <a:rPr lang="ja-JP" altLang="en-US" dirty="0"/>
              <a:t>  </a:t>
            </a:r>
            <a:r>
              <a:rPr lang="en-US" altLang="ja-JP" dirty="0" err="1"/>
              <a:t>gasUsed</a:t>
            </a:r>
            <a:r>
              <a:rPr lang="en-US" altLang="ja-JP" dirty="0"/>
              <a:t>: 33757</a:t>
            </a:r>
            <a:r>
              <a:rPr lang="en-US" altLang="ja-JP" dirty="0" smtClean="0"/>
              <a:t>,</a:t>
            </a:r>
            <a:r>
              <a:rPr lang="ja-JP" altLang="en-US" dirty="0" smtClean="0"/>
              <a:t> </a:t>
            </a:r>
            <a:r>
              <a:rPr lang="en-US" altLang="ja-JP" dirty="0" smtClean="0"/>
              <a:t>// </a:t>
            </a:r>
            <a:r>
              <a:rPr lang="ja-JP" altLang="en-US" dirty="0" smtClean="0"/>
              <a:t>実際に消費した</a:t>
            </a:r>
            <a:r>
              <a:rPr lang="en-US" altLang="ja-JP" dirty="0" smtClean="0"/>
              <a:t>Gas</a:t>
            </a:r>
            <a:r>
              <a:rPr lang="ja-JP" altLang="en-US" dirty="0" smtClean="0"/>
              <a:t>量</a:t>
            </a:r>
            <a:endParaRPr lang="en-US" altLang="ja-JP" dirty="0"/>
          </a:p>
          <a:p>
            <a:pPr marL="0" indent="0">
              <a:buNone/>
            </a:pPr>
            <a:r>
              <a:rPr lang="en-US" altLang="ja-JP" dirty="0"/>
              <a:t>  logs: [],</a:t>
            </a:r>
          </a:p>
          <a:p>
            <a:pPr marL="0" indent="0">
              <a:buNone/>
            </a:pPr>
            <a:r>
              <a:rPr lang="en-US" altLang="ja-JP" dirty="0"/>
              <a:t>  </a:t>
            </a:r>
            <a:r>
              <a:rPr lang="en-US" altLang="ja-JP" dirty="0" err="1"/>
              <a:t>logsBloom</a:t>
            </a:r>
            <a:r>
              <a:rPr lang="en-US" altLang="ja-JP" dirty="0"/>
              <a:t>: "0x0</a:t>
            </a:r>
            <a:r>
              <a:rPr lang="ja-JP" altLang="en-US" dirty="0"/>
              <a:t>～</a:t>
            </a:r>
            <a:r>
              <a:rPr lang="en-US" altLang="ja-JP" dirty="0"/>
              <a:t>0",</a:t>
            </a:r>
          </a:p>
          <a:p>
            <a:pPr marL="0" indent="0">
              <a:buNone/>
            </a:pPr>
            <a:r>
              <a:rPr lang="en-US" altLang="ja-JP" dirty="0"/>
              <a:t>  root: "0x2be</a:t>
            </a:r>
            <a:r>
              <a:rPr lang="ja-JP" altLang="en-US" dirty="0"/>
              <a:t>～</a:t>
            </a:r>
            <a:r>
              <a:rPr lang="en-US" altLang="ja-JP" dirty="0"/>
              <a:t>36",</a:t>
            </a:r>
          </a:p>
          <a:p>
            <a:pPr marL="0" indent="0">
              <a:buNone/>
            </a:pPr>
            <a:r>
              <a:rPr lang="en-US" altLang="ja-JP" dirty="0"/>
              <a:t>  to: "0xad</a:t>
            </a:r>
            <a:r>
              <a:rPr lang="ja-JP" altLang="en-US" dirty="0"/>
              <a:t>～</a:t>
            </a:r>
            <a:r>
              <a:rPr lang="en-US" altLang="ja-JP" dirty="0"/>
              <a:t>0", // </a:t>
            </a:r>
            <a:r>
              <a:rPr lang="ja-JP" altLang="en-US" dirty="0"/>
              <a:t>送信先アドレス</a:t>
            </a:r>
          </a:p>
          <a:p>
            <a:pPr marL="0" indent="0">
              <a:buNone/>
            </a:pPr>
            <a:r>
              <a:rPr lang="ja-JP" altLang="en-US" dirty="0"/>
              <a:t>  </a:t>
            </a:r>
            <a:r>
              <a:rPr lang="en-US" altLang="ja-JP" dirty="0" err="1"/>
              <a:t>transactionHash</a:t>
            </a:r>
            <a:r>
              <a:rPr lang="en-US" altLang="ja-JP" dirty="0"/>
              <a:t>: "0xf01</a:t>
            </a:r>
            <a:r>
              <a:rPr lang="ja-JP" altLang="en-US" dirty="0"/>
              <a:t>～</a:t>
            </a:r>
            <a:r>
              <a:rPr lang="en-US" altLang="ja-JP" dirty="0"/>
              <a:t>05", // </a:t>
            </a:r>
            <a:r>
              <a:rPr lang="ja-JP" altLang="en-US" dirty="0"/>
              <a:t>トランザクションアドレス</a:t>
            </a:r>
          </a:p>
          <a:p>
            <a:pPr marL="0" indent="0">
              <a:buNone/>
            </a:pPr>
            <a:r>
              <a:rPr lang="ja-JP" altLang="en-US" dirty="0"/>
              <a:t>  </a:t>
            </a:r>
            <a:r>
              <a:rPr lang="en-US" altLang="ja-JP" dirty="0" err="1"/>
              <a:t>transactionIndex</a:t>
            </a:r>
            <a:r>
              <a:rPr lang="en-US" altLang="ja-JP" dirty="0"/>
              <a:t>: 0</a:t>
            </a:r>
          </a:p>
          <a:p>
            <a:pPr marL="0" indent="0">
              <a:buNone/>
            </a:pPr>
            <a:r>
              <a:rPr lang="en-US" altLang="ja-JP" dirty="0"/>
              <a:t>}</a:t>
            </a:r>
            <a:endParaRPr lang="en-US" altLang="ja-JP" dirty="0" smtClean="0"/>
          </a:p>
          <a:p>
            <a:pPr marL="0" indent="0">
              <a:buNone/>
            </a:pPr>
            <a:r>
              <a:rPr lang="ja-JP" altLang="en-US" dirty="0" smtClean="0"/>
              <a:t>・</a:t>
            </a:r>
            <a:r>
              <a:rPr lang="en-US" altLang="ja-JP" dirty="0" err="1" smtClean="0"/>
              <a:t>getTransactionReceipt</a:t>
            </a:r>
            <a:r>
              <a:rPr lang="ja-JP" altLang="en-US" dirty="0" smtClean="0"/>
              <a:t>関数で発行したトランザクションのレシート情報を確認できます。 まだブロックに取り込まれていない場合は</a:t>
            </a:r>
            <a:r>
              <a:rPr lang="en-US" altLang="ja-JP" dirty="0" smtClean="0"/>
              <a:t>null</a:t>
            </a:r>
            <a:r>
              <a:rPr lang="ja-JP" altLang="en-US" dirty="0" smtClean="0"/>
              <a:t>が返ります。 </a:t>
            </a:r>
            <a:r>
              <a:rPr lang="en-US" altLang="ja-JP" dirty="0" err="1" smtClean="0"/>
              <a:t>getTransaction</a:t>
            </a:r>
            <a:r>
              <a:rPr lang="en-US" altLang="ja-JP" dirty="0" smtClean="0"/>
              <a:t>(‘</a:t>
            </a:r>
            <a:r>
              <a:rPr lang="ja-JP" altLang="en-US" dirty="0" smtClean="0"/>
              <a:t>トランザクションアドレス</a:t>
            </a:r>
            <a:r>
              <a:rPr lang="en-US" altLang="ja-JP" dirty="0" smtClean="0"/>
              <a:t>’)</a:t>
            </a:r>
            <a:r>
              <a:rPr lang="ja-JP" altLang="en-US" dirty="0" smtClean="0"/>
              <a:t>でトランザクションの確認はできます。 また</a:t>
            </a:r>
            <a:r>
              <a:rPr lang="en-US" altLang="ja-JP" dirty="0" err="1" smtClean="0"/>
              <a:t>geth.mining</a:t>
            </a:r>
            <a:r>
              <a:rPr lang="en-US" altLang="ja-JP" dirty="0" smtClean="0"/>
              <a:t>()</a:t>
            </a:r>
            <a:r>
              <a:rPr lang="ja-JP" altLang="en-US" dirty="0" smtClean="0"/>
              <a:t>が</a:t>
            </a:r>
            <a:r>
              <a:rPr lang="en-US" altLang="ja-JP" dirty="0" smtClean="0"/>
              <a:t>false</a:t>
            </a:r>
            <a:r>
              <a:rPr lang="ja-JP" altLang="en-US" dirty="0" smtClean="0"/>
              <a:t>の</a:t>
            </a:r>
            <a:r>
              <a:rPr lang="ja-JP" altLang="en-US" dirty="0"/>
              <a:t>場合</a:t>
            </a:r>
            <a:r>
              <a:rPr lang="ja-JP" altLang="en-US" dirty="0" smtClean="0"/>
              <a:t>は</a:t>
            </a:r>
            <a:r>
              <a:rPr lang="ja-JP" altLang="en-US" dirty="0"/>
              <a:t>マイニング</a:t>
            </a:r>
            <a:r>
              <a:rPr lang="ja-JP" altLang="en-US" dirty="0" smtClean="0"/>
              <a:t>が止まっており、ブロックが取り込まれ線。</a:t>
            </a:r>
            <a:r>
              <a:rPr lang="en-US" altLang="ja-JP" dirty="0" err="1" smtClean="0"/>
              <a:t>geth.start</a:t>
            </a:r>
            <a:r>
              <a:rPr lang="en-US" altLang="ja-JP" dirty="0" smtClean="0"/>
              <a:t>(2)</a:t>
            </a:r>
            <a:r>
              <a:rPr lang="ja-JP" altLang="en-US" dirty="0" smtClean="0"/>
              <a:t>でマイニングを再開してください。</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88590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9.1 </a:t>
            </a:r>
            <a:r>
              <a:rPr lang="ja-JP" altLang="en-US" sz="2800" dirty="0" smtClean="0"/>
              <a:t>サンプル</a:t>
            </a:r>
            <a:r>
              <a:rPr lang="en-US" altLang="ja-JP" sz="2800" dirty="0" smtClean="0"/>
              <a:t>(</a:t>
            </a:r>
            <a:r>
              <a:rPr lang="ja-JP" altLang="en-US" sz="2800" dirty="0" smtClean="0"/>
              <a:t>その１</a:t>
            </a:r>
            <a:r>
              <a:rPr lang="en-US" altLang="ja-JP" sz="2800" dirty="0" smtClean="0"/>
              <a:t>)</a:t>
            </a:r>
            <a:r>
              <a:rPr lang="ja-JP" altLang="en-US" sz="2800" dirty="0" smtClean="0"/>
              <a:t> － </a:t>
            </a:r>
            <a:r>
              <a:rPr lang="en-US" altLang="ja-JP" sz="2800" dirty="0" err="1" smtClean="0"/>
              <a:t>HelloEthereum</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475957" y="937143"/>
            <a:ext cx="11411243" cy="51588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⑤</a:t>
            </a:r>
            <a:r>
              <a:rPr lang="en-US" altLang="ja-JP" dirty="0" smtClean="0"/>
              <a:t>Mist</a:t>
            </a:r>
            <a:r>
              <a:rPr lang="ja-JP" altLang="en-US" dirty="0" smtClean="0"/>
              <a:t> </a:t>
            </a:r>
            <a:r>
              <a:rPr lang="en-US" altLang="ja-JP" dirty="0" smtClean="0"/>
              <a:t>Wallet</a:t>
            </a:r>
            <a:r>
              <a:rPr lang="ja-JP" altLang="en-US" dirty="0" smtClean="0"/>
              <a:t>上でトランザクションの変更結果を確認する。</a:t>
            </a:r>
            <a:endParaRPr lang="en-US" altLang="ja-JP" dirty="0" smtClean="0"/>
          </a:p>
          <a:p>
            <a:pPr marL="0" indent="0">
              <a:buNone/>
            </a:pPr>
            <a:r>
              <a:rPr lang="en-US" altLang="ja-JP" dirty="0" err="1" smtClean="0"/>
              <a:t>geth</a:t>
            </a:r>
            <a:r>
              <a:rPr lang="ja-JP" altLang="en-US" dirty="0" smtClean="0"/>
              <a:t>上で発行したトランザクション結果が</a:t>
            </a:r>
            <a:r>
              <a:rPr lang="en-US" altLang="ja-JP" dirty="0" smtClean="0"/>
              <a:t>Mist</a:t>
            </a:r>
            <a:r>
              <a:rPr lang="ja-JP" altLang="en-US" dirty="0" smtClean="0"/>
              <a:t> </a:t>
            </a:r>
            <a:r>
              <a:rPr lang="en-US" altLang="ja-JP" dirty="0" smtClean="0"/>
              <a:t>Wallet</a:t>
            </a:r>
            <a:r>
              <a:rPr lang="ja-JP" altLang="en-US" dirty="0" smtClean="0"/>
              <a:t>側にも反映されているかを確認する。</a:t>
            </a:r>
            <a:r>
              <a:rPr lang="en-US" altLang="ja-JP" dirty="0" err="1" smtClean="0"/>
              <a:t>MistWallet</a:t>
            </a:r>
            <a:r>
              <a:rPr lang="ja-JP" altLang="en-US" dirty="0" smtClean="0"/>
              <a:t>の</a:t>
            </a:r>
            <a:r>
              <a:rPr lang="en-US" altLang="ja-JP" dirty="0" smtClean="0"/>
              <a:t>[WALLETS]</a:t>
            </a:r>
            <a:r>
              <a:rPr lang="ja-JP" altLang="en-US" dirty="0"/>
              <a:t>タブ</a:t>
            </a:r>
            <a:r>
              <a:rPr lang="ja-JP" altLang="en-US" dirty="0" smtClean="0"/>
              <a:t>を開き、</a:t>
            </a:r>
            <a:r>
              <a:rPr lang="en-US" altLang="ja-JP" dirty="0" smtClean="0"/>
              <a:t>LATEST</a:t>
            </a:r>
            <a:r>
              <a:rPr lang="ja-JP" altLang="en-US" dirty="0" smtClean="0"/>
              <a:t> </a:t>
            </a:r>
            <a:r>
              <a:rPr lang="en-US" altLang="ja-JP" dirty="0" smtClean="0"/>
              <a:t>TRANSACTIONS</a:t>
            </a:r>
            <a:r>
              <a:rPr lang="ja-JP" altLang="en-US" dirty="0" smtClean="0"/>
              <a:t>の一番上にある</a:t>
            </a:r>
            <a:r>
              <a:rPr lang="en-US" altLang="ja-JP" dirty="0" smtClean="0"/>
              <a:t>(</a:t>
            </a:r>
            <a:r>
              <a:rPr lang="ja-JP" altLang="en-US" dirty="0" smtClean="0"/>
              <a:t>直近の</a:t>
            </a:r>
            <a:r>
              <a:rPr lang="en-US" altLang="ja-JP" dirty="0" smtClean="0"/>
              <a:t>)</a:t>
            </a:r>
            <a:r>
              <a:rPr lang="ja-JP" altLang="en-US" dirty="0" smtClean="0"/>
              <a:t>トランザクションの詳細画面を開く。</a:t>
            </a:r>
            <a:r>
              <a:rPr lang="en-US" altLang="ja-JP" dirty="0" smtClean="0"/>
              <a:t>[Get msg2]</a:t>
            </a:r>
            <a:r>
              <a:rPr lang="ja-JP" altLang="en-US" dirty="0" smtClean="0"/>
              <a:t>の値が「</a:t>
            </a:r>
            <a:r>
              <a:rPr lang="en-US" altLang="ja-JP" dirty="0" err="1" smtClean="0"/>
              <a:t>HelloSmartContract</a:t>
            </a:r>
            <a:r>
              <a:rPr lang="ja-JP" altLang="en-US" dirty="0" smtClean="0"/>
              <a:t>」になっていることを確認する。</a:t>
            </a:r>
            <a:endParaRPr lang="en-US" altLang="ja-JP" dirty="0"/>
          </a:p>
        </p:txBody>
      </p:sp>
    </p:spTree>
    <p:extLst>
      <p:ext uri="{BB962C8B-B14F-4D97-AF65-F5344CB8AC3E}">
        <p14:creationId xmlns:p14="http://schemas.microsoft.com/office/powerpoint/2010/main" val="198188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475957" y="937142"/>
            <a:ext cx="11411243" cy="560880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・クラウドファンディング用のコントラクトを開発します。専用のコントラクトを</a:t>
            </a:r>
            <a:r>
              <a:rPr lang="ja-JP" altLang="en-US" dirty="0"/>
              <a:t>用意</a:t>
            </a:r>
            <a:r>
              <a:rPr lang="ja-JP" altLang="en-US" dirty="0" smtClean="0"/>
              <a:t>して、</a:t>
            </a:r>
            <a:r>
              <a:rPr lang="en-US" altLang="ja-JP" dirty="0" smtClean="0"/>
              <a:t>ether</a:t>
            </a:r>
            <a:r>
              <a:rPr lang="ja-JP" altLang="en-US" dirty="0" smtClean="0"/>
              <a:t>で資金を募ります。 投資家はコントラクトに対して</a:t>
            </a:r>
            <a:r>
              <a:rPr lang="en-US" altLang="ja-JP" dirty="0" smtClean="0"/>
              <a:t>ether</a:t>
            </a:r>
            <a:r>
              <a:rPr lang="ja-JP" altLang="en-US" dirty="0" smtClean="0"/>
              <a:t>を伴う形でトランザクションを発生させて投資することができます。</a:t>
            </a:r>
            <a:endParaRPr lang="en-US" altLang="ja-JP" dirty="0" smtClean="0"/>
          </a:p>
          <a:p>
            <a:pPr marL="0" indent="0">
              <a:buNone/>
            </a:pPr>
            <a:r>
              <a:rPr lang="ja-JP" altLang="en-US" dirty="0" smtClean="0"/>
              <a:t>コントラクトはキャンペーンの締め切りと目標額を設定し、締め切りを迎えた時点で目標額に達していたら、オーナーに集めた</a:t>
            </a:r>
            <a:r>
              <a:rPr lang="en-US" altLang="ja-JP" dirty="0" smtClean="0"/>
              <a:t>ether</a:t>
            </a:r>
            <a:r>
              <a:rPr lang="ja-JP" altLang="en-US" dirty="0" smtClean="0"/>
              <a:t>を送金し、目標額を満たさなければ各投資家に返金する処理にしておきます。</a:t>
            </a:r>
            <a:endParaRPr lang="en-US" altLang="ja-JP" dirty="0"/>
          </a:p>
        </p:txBody>
      </p:sp>
    </p:spTree>
    <p:extLst>
      <p:ext uri="{BB962C8B-B14F-4D97-AF65-F5344CB8AC3E}">
        <p14:creationId xmlns:p14="http://schemas.microsoft.com/office/powerpoint/2010/main" val="341442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171157" y="934484"/>
            <a:ext cx="4000793" cy="5611459"/>
          </a:xfrm>
          <a:prstGeom prst="rect">
            <a:avLst/>
          </a:prstGeom>
        </p:spPr>
        <p:txBody>
          <a:bodyPr vert="horz" rtlCol="0">
            <a:normAutofit fontScale="3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CrowdFunding</a:t>
            </a:r>
            <a:r>
              <a:rPr lang="en-US" altLang="ja-JP" dirty="0"/>
              <a:t> {</a:t>
            </a:r>
          </a:p>
          <a:p>
            <a:pPr marL="0" indent="0">
              <a:buNone/>
            </a:pPr>
            <a:r>
              <a:rPr lang="ja-JP" altLang="en-US" dirty="0" smtClean="0"/>
              <a:t>  </a:t>
            </a:r>
            <a:r>
              <a:rPr lang="en-US" altLang="ja-JP" dirty="0" smtClean="0"/>
              <a:t>// </a:t>
            </a:r>
            <a:r>
              <a:rPr lang="ja-JP" altLang="en-US" dirty="0"/>
              <a:t>投資家</a:t>
            </a:r>
          </a:p>
          <a:p>
            <a:pPr marL="0" indent="0">
              <a:buNone/>
            </a:pPr>
            <a:r>
              <a:rPr lang="ja-JP" altLang="en-US" dirty="0" smtClean="0"/>
              <a:t>  </a:t>
            </a:r>
            <a:r>
              <a:rPr lang="en-US" altLang="ja-JP" dirty="0" err="1" smtClean="0"/>
              <a:t>struct</a:t>
            </a:r>
            <a:r>
              <a:rPr lang="en-US" altLang="ja-JP" dirty="0" smtClean="0"/>
              <a:t> </a:t>
            </a:r>
            <a:r>
              <a:rPr lang="en-US" altLang="ja-JP" dirty="0"/>
              <a:t>Investor </a:t>
            </a:r>
            <a:r>
              <a:rPr lang="en-US" altLang="ja-JP" dirty="0" smtClean="0"/>
              <a:t>{</a:t>
            </a:r>
          </a:p>
          <a:p>
            <a:pPr marL="0" indent="0">
              <a:buNone/>
            </a:pPr>
            <a:r>
              <a:rPr lang="ja-JP" altLang="en-US" dirty="0"/>
              <a:t>   </a:t>
            </a:r>
            <a:r>
              <a:rPr lang="ja-JP" altLang="en-US" dirty="0" smtClean="0"/>
              <a:t> </a:t>
            </a:r>
            <a:r>
              <a:rPr lang="en-US" altLang="ja-JP" dirty="0" smtClean="0"/>
              <a:t>address </a:t>
            </a:r>
            <a:r>
              <a:rPr lang="en-US" altLang="ja-JP" dirty="0" err="1"/>
              <a:t>addr</a:t>
            </a:r>
            <a:r>
              <a:rPr lang="en-US" altLang="ja-JP" dirty="0" smtClean="0"/>
              <a:t>; // </a:t>
            </a:r>
            <a:r>
              <a:rPr lang="ja-JP" altLang="en-US" dirty="0"/>
              <a:t>投資家のアドレス</a:t>
            </a:r>
          </a:p>
          <a:p>
            <a:pPr marL="0" indent="0">
              <a:buNone/>
            </a:pPr>
            <a:r>
              <a:rPr lang="ja-JP" altLang="en-US" dirty="0" smtClean="0"/>
              <a:t>    </a:t>
            </a:r>
            <a:r>
              <a:rPr lang="en-US" altLang="ja-JP" dirty="0" err="1" smtClean="0"/>
              <a:t>uint</a:t>
            </a:r>
            <a:r>
              <a:rPr lang="en-US" altLang="ja-JP" dirty="0" smtClean="0"/>
              <a:t> </a:t>
            </a:r>
            <a:r>
              <a:rPr lang="en-US" altLang="ja-JP" dirty="0"/>
              <a:t>amount;	// </a:t>
            </a:r>
            <a:r>
              <a:rPr lang="ja-JP" altLang="en-US" dirty="0"/>
              <a:t>投資額</a:t>
            </a:r>
          </a:p>
          <a:p>
            <a:pPr marL="0" indent="0">
              <a:buNone/>
            </a:pPr>
            <a:r>
              <a:rPr lang="en-US" altLang="ja-JP" dirty="0" smtClean="0"/>
              <a:t>  }</a:t>
            </a:r>
            <a:endParaRPr lang="en-US" altLang="ja-JP" dirty="0"/>
          </a:p>
          <a:p>
            <a:pPr marL="0" indent="0">
              <a:buNone/>
            </a:pPr>
            <a:r>
              <a:rPr lang="en-US" altLang="ja-JP" dirty="0" smtClean="0"/>
              <a:t>  address </a:t>
            </a:r>
            <a:r>
              <a:rPr lang="en-US" altLang="ja-JP" dirty="0"/>
              <a:t>public owner</a:t>
            </a:r>
            <a:r>
              <a:rPr lang="en-US" altLang="ja-JP" dirty="0" smtClean="0"/>
              <a:t>;     // </a:t>
            </a:r>
            <a:r>
              <a:rPr lang="ja-JP" altLang="en-US" dirty="0"/>
              <a:t>コントラクトのオーナー</a:t>
            </a:r>
          </a:p>
          <a:p>
            <a:pPr marL="0" indent="0">
              <a:buNone/>
            </a:pPr>
            <a:r>
              <a:rPr lang="en-US" altLang="ja-JP" dirty="0" smtClean="0"/>
              <a:t>  </a:t>
            </a:r>
            <a:r>
              <a:rPr lang="en-US" altLang="ja-JP" dirty="0" err="1" smtClean="0"/>
              <a:t>uint</a:t>
            </a:r>
            <a:r>
              <a:rPr lang="en-US" altLang="ja-JP" dirty="0" smtClean="0"/>
              <a:t> </a:t>
            </a:r>
            <a:r>
              <a:rPr lang="en-US" altLang="ja-JP" dirty="0"/>
              <a:t>public </a:t>
            </a:r>
            <a:r>
              <a:rPr lang="en-US" altLang="ja-JP" dirty="0" err="1"/>
              <a:t>numInvestors</a:t>
            </a:r>
            <a:r>
              <a:rPr lang="en-US" altLang="ja-JP" dirty="0" smtClean="0"/>
              <a:t>; // </a:t>
            </a:r>
            <a:r>
              <a:rPr lang="ja-JP" altLang="en-US" dirty="0"/>
              <a:t>投資家の数</a:t>
            </a:r>
          </a:p>
          <a:p>
            <a:pPr marL="0" indent="0">
              <a:buNone/>
            </a:pPr>
            <a:r>
              <a:rPr lang="en-US" altLang="ja-JP" dirty="0" smtClean="0"/>
              <a:t>  </a:t>
            </a:r>
            <a:r>
              <a:rPr lang="en-US" altLang="ja-JP" dirty="0" err="1" smtClean="0"/>
              <a:t>uint</a:t>
            </a:r>
            <a:r>
              <a:rPr lang="en-US" altLang="ja-JP" dirty="0" smtClean="0"/>
              <a:t> </a:t>
            </a:r>
            <a:r>
              <a:rPr lang="en-US" altLang="ja-JP" dirty="0"/>
              <a:t>public deadline</a:t>
            </a:r>
            <a:r>
              <a:rPr lang="en-US" altLang="ja-JP" dirty="0" smtClean="0"/>
              <a:t>;     // </a:t>
            </a:r>
            <a:r>
              <a:rPr lang="ja-JP" altLang="en-US" dirty="0"/>
              <a:t>締め切り</a:t>
            </a:r>
            <a:r>
              <a:rPr lang="en-US" altLang="ja-JP" dirty="0"/>
              <a:t>(</a:t>
            </a:r>
            <a:r>
              <a:rPr lang="en-US" altLang="ja-JP" dirty="0" err="1"/>
              <a:t>UnixTime</a:t>
            </a:r>
            <a:r>
              <a:rPr lang="en-US" altLang="ja-JP" dirty="0"/>
              <a:t>)</a:t>
            </a:r>
          </a:p>
          <a:p>
            <a:pPr marL="0" indent="0">
              <a:buNone/>
            </a:pPr>
            <a:r>
              <a:rPr lang="en-US" altLang="ja-JP" dirty="0" smtClean="0"/>
              <a:t>  string </a:t>
            </a:r>
            <a:r>
              <a:rPr lang="en-US" altLang="ja-JP" dirty="0"/>
              <a:t>public status</a:t>
            </a:r>
            <a:r>
              <a:rPr lang="en-US" altLang="ja-JP" dirty="0" smtClean="0"/>
              <a:t>;     // </a:t>
            </a:r>
            <a:r>
              <a:rPr lang="ja-JP" altLang="en-US" dirty="0"/>
              <a:t>キャンペーンのステータス</a:t>
            </a:r>
          </a:p>
          <a:p>
            <a:pPr marL="0" indent="0">
              <a:buNone/>
            </a:pPr>
            <a:r>
              <a:rPr lang="en-US" altLang="ja-JP" dirty="0" smtClean="0"/>
              <a:t>          // </a:t>
            </a:r>
            <a:r>
              <a:rPr lang="en-US" altLang="ja-JP" dirty="0"/>
              <a:t>(Funding/Campaign Succeeded/Campaign Failed)</a:t>
            </a:r>
          </a:p>
          <a:p>
            <a:pPr marL="0" indent="0">
              <a:buNone/>
            </a:pPr>
            <a:r>
              <a:rPr lang="en-US" altLang="ja-JP" dirty="0" smtClean="0"/>
              <a:t>  bool </a:t>
            </a:r>
            <a:r>
              <a:rPr lang="en-US" altLang="ja-JP" dirty="0"/>
              <a:t>public ended</a:t>
            </a:r>
            <a:r>
              <a:rPr lang="en-US" altLang="ja-JP" dirty="0" smtClean="0"/>
              <a:t>; // </a:t>
            </a:r>
            <a:r>
              <a:rPr lang="ja-JP" altLang="en-US" dirty="0"/>
              <a:t>キャンペーンが終了しているかどうか</a:t>
            </a:r>
          </a:p>
          <a:p>
            <a:pPr marL="0" indent="0">
              <a:buNone/>
            </a:pPr>
            <a:r>
              <a:rPr lang="en-US" altLang="ja-JP" dirty="0" smtClean="0"/>
              <a:t>  </a:t>
            </a:r>
            <a:r>
              <a:rPr lang="en-US" altLang="ja-JP" dirty="0" err="1" smtClean="0"/>
              <a:t>uint</a:t>
            </a:r>
            <a:r>
              <a:rPr lang="en-US" altLang="ja-JP" dirty="0" smtClean="0"/>
              <a:t> </a:t>
            </a:r>
            <a:r>
              <a:rPr lang="en-US" altLang="ja-JP" dirty="0"/>
              <a:t>public </a:t>
            </a:r>
            <a:r>
              <a:rPr lang="en-US" altLang="ja-JP" dirty="0" err="1"/>
              <a:t>goalAmount</a:t>
            </a:r>
            <a:r>
              <a:rPr lang="en-US" altLang="ja-JP" dirty="0" smtClean="0"/>
              <a:t>;  // </a:t>
            </a:r>
            <a:r>
              <a:rPr lang="ja-JP" altLang="en-US" dirty="0"/>
              <a:t>目標額</a:t>
            </a:r>
          </a:p>
          <a:p>
            <a:pPr marL="0" indent="0">
              <a:buNone/>
            </a:pPr>
            <a:r>
              <a:rPr lang="en-US" altLang="ja-JP" dirty="0" smtClean="0"/>
              <a:t>  </a:t>
            </a:r>
            <a:r>
              <a:rPr lang="en-US" altLang="ja-JP" dirty="0" err="1" smtClean="0"/>
              <a:t>uint</a:t>
            </a:r>
            <a:r>
              <a:rPr lang="en-US" altLang="ja-JP" dirty="0" smtClean="0"/>
              <a:t> </a:t>
            </a:r>
            <a:r>
              <a:rPr lang="en-US" altLang="ja-JP" dirty="0"/>
              <a:t>public </a:t>
            </a:r>
            <a:r>
              <a:rPr lang="en-US" altLang="ja-JP" dirty="0" err="1"/>
              <a:t>totalAmount</a:t>
            </a:r>
            <a:r>
              <a:rPr lang="en-US" altLang="ja-JP" dirty="0" smtClean="0"/>
              <a:t>; // </a:t>
            </a:r>
            <a:r>
              <a:rPr lang="ja-JP" altLang="en-US" dirty="0"/>
              <a:t>投資の</a:t>
            </a:r>
            <a:r>
              <a:rPr lang="ja-JP" altLang="en-US" dirty="0" smtClean="0"/>
              <a:t>総額</a:t>
            </a:r>
            <a:endParaRPr lang="en-US" altLang="ja-JP" dirty="0" smtClean="0"/>
          </a:p>
          <a:p>
            <a:pPr marL="0" indent="0">
              <a:buNone/>
            </a:pPr>
            <a:r>
              <a:rPr lang="en-US" altLang="ja-JP" dirty="0" smtClean="0"/>
              <a:t>  // </a:t>
            </a:r>
            <a:r>
              <a:rPr lang="ja-JP" altLang="en-US" dirty="0"/>
              <a:t>投資家管理用のマップ </a:t>
            </a:r>
            <a:r>
              <a:rPr lang="en-US" altLang="ja-JP" dirty="0" smtClean="0"/>
              <a:t/>
            </a:r>
            <a:br>
              <a:rPr lang="en-US" altLang="ja-JP" dirty="0" smtClean="0"/>
            </a:br>
            <a:r>
              <a:rPr lang="en-US" altLang="ja-JP" dirty="0" smtClean="0"/>
              <a:t>  mapping </a:t>
            </a:r>
            <a:r>
              <a:rPr lang="en-US" altLang="ja-JP" dirty="0"/>
              <a:t>(</a:t>
            </a:r>
            <a:r>
              <a:rPr lang="en-US" altLang="ja-JP" dirty="0" err="1"/>
              <a:t>uint</a:t>
            </a:r>
            <a:r>
              <a:rPr lang="en-US" altLang="ja-JP" dirty="0"/>
              <a:t> =&gt; Investor) public investors</a:t>
            </a:r>
            <a:r>
              <a:rPr lang="en-US" altLang="ja-JP" dirty="0" smtClean="0"/>
              <a:t>;</a:t>
            </a:r>
            <a:br>
              <a:rPr lang="en-US" altLang="ja-JP" dirty="0" smtClean="0"/>
            </a:br>
            <a:r>
              <a:rPr lang="en-US" altLang="ja-JP" dirty="0" smtClean="0"/>
              <a:t/>
            </a:r>
            <a:br>
              <a:rPr lang="en-US" altLang="ja-JP" dirty="0" smtClean="0"/>
            </a:br>
            <a:r>
              <a:rPr lang="en-US" altLang="ja-JP" dirty="0" smtClean="0"/>
              <a:t>  modifier </a:t>
            </a:r>
            <a:r>
              <a:rPr lang="en-US" altLang="ja-JP" dirty="0" err="1"/>
              <a:t>onlyOwner</a:t>
            </a:r>
            <a:r>
              <a:rPr lang="en-US" altLang="ja-JP" dirty="0"/>
              <a:t> () {</a:t>
            </a:r>
          </a:p>
          <a:p>
            <a:pPr marL="0" indent="0">
              <a:buNone/>
            </a:pPr>
            <a:r>
              <a:rPr lang="en-US" altLang="ja-JP" dirty="0" smtClean="0"/>
              <a:t>    require(</a:t>
            </a:r>
            <a:r>
              <a:rPr lang="en-US" altLang="ja-JP" dirty="0" err="1" smtClean="0"/>
              <a:t>msg.sender</a:t>
            </a:r>
            <a:r>
              <a:rPr lang="en-US" altLang="ja-JP" dirty="0" smtClean="0"/>
              <a:t> </a:t>
            </a:r>
            <a:r>
              <a:rPr lang="en-US" altLang="ja-JP" dirty="0"/>
              <a:t>== owner);</a:t>
            </a:r>
          </a:p>
          <a:p>
            <a:pPr marL="0" indent="0">
              <a:buNone/>
            </a:pPr>
            <a:r>
              <a:rPr lang="en-US" altLang="ja-JP" dirty="0" smtClean="0"/>
              <a:t>    _;</a:t>
            </a:r>
            <a:endParaRPr lang="en-US" altLang="ja-JP" dirty="0"/>
          </a:p>
          <a:p>
            <a:pPr marL="0" indent="0">
              <a:buNone/>
            </a:pPr>
            <a:r>
              <a:rPr lang="en-US" altLang="ja-JP" dirty="0" smtClean="0"/>
              <a:t>  }</a:t>
            </a:r>
            <a:endParaRPr lang="en-US" altLang="ja-JP" dirty="0"/>
          </a:p>
          <a:p>
            <a:pPr marL="0" indent="0">
              <a:buNone/>
            </a:pPr>
            <a:r>
              <a:rPr lang="en-US" altLang="ja-JP" dirty="0" smtClean="0"/>
              <a:t>  // </a:t>
            </a:r>
            <a:r>
              <a:rPr lang="ja-JP" altLang="en-US" dirty="0"/>
              <a:t>コンストラクタ</a:t>
            </a:r>
          </a:p>
          <a:p>
            <a:pPr marL="0" indent="0">
              <a:buNone/>
            </a:pPr>
            <a:r>
              <a:rPr lang="en-US" altLang="ja-JP" dirty="0" smtClean="0"/>
              <a:t>  function </a:t>
            </a:r>
            <a:r>
              <a:rPr lang="en-US" altLang="ja-JP" dirty="0" err="1"/>
              <a:t>CrowdFunding</a:t>
            </a:r>
            <a:r>
              <a:rPr lang="en-US" altLang="ja-JP" dirty="0"/>
              <a:t>(</a:t>
            </a:r>
            <a:r>
              <a:rPr lang="en-US" altLang="ja-JP" dirty="0" err="1"/>
              <a:t>uint</a:t>
            </a:r>
            <a:r>
              <a:rPr lang="en-US" altLang="ja-JP" dirty="0"/>
              <a:t> _duration, </a:t>
            </a:r>
            <a:r>
              <a:rPr lang="en-US" altLang="ja-JP" dirty="0" err="1"/>
              <a:t>uint</a:t>
            </a:r>
            <a:r>
              <a:rPr lang="en-US" altLang="ja-JP" dirty="0"/>
              <a:t> _</a:t>
            </a:r>
            <a:r>
              <a:rPr lang="en-US" altLang="ja-JP" dirty="0" err="1"/>
              <a:t>goalAmount</a:t>
            </a:r>
            <a:r>
              <a:rPr lang="en-US" altLang="ja-JP" dirty="0"/>
              <a:t>) {</a:t>
            </a:r>
          </a:p>
          <a:p>
            <a:pPr marL="0" indent="0">
              <a:buNone/>
            </a:pPr>
            <a:r>
              <a:rPr lang="en-US" altLang="ja-JP" dirty="0" smtClean="0"/>
              <a:t>    owner </a:t>
            </a:r>
            <a:r>
              <a:rPr lang="en-US" altLang="ja-JP" dirty="0"/>
              <a:t>= </a:t>
            </a:r>
            <a:r>
              <a:rPr lang="en-US" altLang="ja-JP" dirty="0" err="1"/>
              <a:t>msg.sender</a:t>
            </a:r>
            <a:r>
              <a:rPr lang="en-US" altLang="ja-JP" dirty="0"/>
              <a:t>;</a:t>
            </a:r>
          </a:p>
          <a:p>
            <a:pPr marL="0" indent="0">
              <a:buNone/>
            </a:pPr>
            <a:r>
              <a:rPr lang="en-US" altLang="ja-JP" dirty="0" smtClean="0"/>
              <a:t>    // </a:t>
            </a:r>
            <a:r>
              <a:rPr lang="ja-JP" altLang="en-US" dirty="0"/>
              <a:t>締め切りを</a:t>
            </a:r>
            <a:r>
              <a:rPr lang="en-US" altLang="ja-JP" dirty="0" err="1"/>
              <a:t>UnixTime</a:t>
            </a:r>
            <a:r>
              <a:rPr lang="ja-JP" altLang="en-US" dirty="0"/>
              <a:t>で設定</a:t>
            </a:r>
          </a:p>
          <a:p>
            <a:pPr marL="0" indent="0">
              <a:buNone/>
            </a:pPr>
            <a:r>
              <a:rPr lang="en-US" altLang="ja-JP" dirty="0" smtClean="0"/>
              <a:t>    deadline </a:t>
            </a:r>
            <a:r>
              <a:rPr lang="en-US" altLang="ja-JP" dirty="0"/>
              <a:t>= now + _duration;</a:t>
            </a:r>
          </a:p>
          <a:p>
            <a:pPr marL="0" indent="0">
              <a:buNone/>
            </a:pPr>
            <a:r>
              <a:rPr lang="en-US" altLang="ja-JP" dirty="0" smtClean="0"/>
              <a:t>    </a:t>
            </a:r>
            <a:r>
              <a:rPr lang="en-US" altLang="ja-JP" dirty="0" err="1" smtClean="0"/>
              <a:t>goalAmount</a:t>
            </a:r>
            <a:r>
              <a:rPr lang="en-US" altLang="ja-JP" dirty="0" smtClean="0"/>
              <a:t> </a:t>
            </a:r>
            <a:r>
              <a:rPr lang="en-US" altLang="ja-JP" dirty="0"/>
              <a:t>= _</a:t>
            </a:r>
            <a:r>
              <a:rPr lang="en-US" altLang="ja-JP" dirty="0" err="1"/>
              <a:t>goalAmount</a:t>
            </a:r>
            <a:r>
              <a:rPr lang="en-US" altLang="ja-JP" dirty="0"/>
              <a:t>;</a:t>
            </a:r>
          </a:p>
          <a:p>
            <a:pPr marL="0" indent="0">
              <a:buNone/>
            </a:pPr>
            <a:r>
              <a:rPr lang="en-US" altLang="ja-JP" dirty="0" smtClean="0"/>
              <a:t>    status </a:t>
            </a:r>
            <a:r>
              <a:rPr lang="en-US" altLang="ja-JP" dirty="0"/>
              <a:t>= "Funding";</a:t>
            </a:r>
          </a:p>
          <a:p>
            <a:pPr marL="0" indent="0">
              <a:buNone/>
            </a:pPr>
            <a:r>
              <a:rPr lang="en-US" altLang="ja-JP" dirty="0" smtClean="0"/>
              <a:t>    ended </a:t>
            </a:r>
            <a:r>
              <a:rPr lang="en-US" altLang="ja-JP" dirty="0"/>
              <a:t>= false;</a:t>
            </a:r>
          </a:p>
          <a:p>
            <a:pPr marL="0" indent="0">
              <a:buNone/>
            </a:pPr>
            <a:endParaRPr lang="en-US" altLang="ja-JP" dirty="0"/>
          </a:p>
          <a:p>
            <a:pPr marL="0" indent="0">
              <a:buNone/>
            </a:pPr>
            <a:r>
              <a:rPr lang="en-US" altLang="ja-JP" dirty="0" smtClean="0"/>
              <a:t>    </a:t>
            </a:r>
            <a:r>
              <a:rPr lang="en-US" altLang="ja-JP" dirty="0" err="1" smtClean="0"/>
              <a:t>numInvestors</a:t>
            </a:r>
            <a:r>
              <a:rPr lang="en-US" altLang="ja-JP" dirty="0" smtClean="0"/>
              <a:t> </a:t>
            </a:r>
            <a:r>
              <a:rPr lang="en-US" altLang="ja-JP" dirty="0"/>
              <a:t>= 0;</a:t>
            </a:r>
          </a:p>
          <a:p>
            <a:pPr marL="0" indent="0">
              <a:buNone/>
            </a:pPr>
            <a:r>
              <a:rPr lang="en-US" altLang="ja-JP" dirty="0" smtClean="0"/>
              <a:t>    </a:t>
            </a:r>
            <a:r>
              <a:rPr lang="en-US" altLang="ja-JP" dirty="0" err="1" smtClean="0"/>
              <a:t>totalAmount</a:t>
            </a:r>
            <a:r>
              <a:rPr lang="en-US" altLang="ja-JP" dirty="0" smtClean="0"/>
              <a:t> </a:t>
            </a:r>
            <a:r>
              <a:rPr lang="en-US" altLang="ja-JP" dirty="0"/>
              <a:t>= 0;</a:t>
            </a:r>
          </a:p>
          <a:p>
            <a:pPr marL="0" indent="0">
              <a:buNone/>
            </a:pPr>
            <a:r>
              <a:rPr lang="en-US" altLang="ja-JP" dirty="0" smtClean="0"/>
              <a:t>  }</a:t>
            </a:r>
            <a:endParaRPr lang="en-US" altLang="ja-JP" dirty="0"/>
          </a:p>
          <a:p>
            <a:pPr marL="0" indent="0">
              <a:buNone/>
            </a:pPr>
            <a:r>
              <a:rPr lang="en-US" altLang="ja-JP" dirty="0" smtClean="0"/>
              <a:t>  // </a:t>
            </a:r>
            <a:r>
              <a:rPr lang="ja-JP" altLang="en-US" dirty="0"/>
              <a:t>投資する際に呼び出される関数</a:t>
            </a:r>
          </a:p>
          <a:p>
            <a:pPr marL="0" indent="0">
              <a:buNone/>
            </a:pPr>
            <a:r>
              <a:rPr lang="en-US" altLang="ja-JP" dirty="0" smtClean="0"/>
              <a:t>  function </a:t>
            </a:r>
            <a:r>
              <a:rPr lang="en-US" altLang="ja-JP" dirty="0"/>
              <a:t>fund() payable {</a:t>
            </a:r>
          </a:p>
          <a:p>
            <a:pPr marL="0" indent="0">
              <a:buNone/>
            </a:pPr>
            <a:r>
              <a:rPr lang="en-US" altLang="ja-JP" dirty="0" smtClean="0"/>
              <a:t>    // </a:t>
            </a:r>
            <a:r>
              <a:rPr lang="ja-JP" altLang="en-US" dirty="0"/>
              <a:t>キャンペーンが終わっていれば処理を中断する</a:t>
            </a:r>
          </a:p>
          <a:p>
            <a:pPr marL="0" indent="0">
              <a:buNone/>
            </a:pPr>
            <a:r>
              <a:rPr lang="en-US" altLang="ja-JP" dirty="0" smtClean="0"/>
              <a:t>    require</a:t>
            </a:r>
            <a:r>
              <a:rPr lang="en-US" altLang="ja-JP" dirty="0"/>
              <a:t>(!ended);</a:t>
            </a:r>
          </a:p>
          <a:p>
            <a:pPr marL="0" indent="0">
              <a:buNone/>
            </a:pPr>
            <a:endParaRPr lang="en-US" altLang="ja-JP" dirty="0"/>
          </a:p>
          <a:p>
            <a:pPr marL="0" indent="0">
              <a:buNone/>
            </a:pPr>
            <a:r>
              <a:rPr lang="en-US" altLang="ja-JP" dirty="0" smtClean="0"/>
              <a:t>    Investor </a:t>
            </a:r>
            <a:r>
              <a:rPr lang="en-US" altLang="ja-JP" dirty="0" err="1"/>
              <a:t>inv</a:t>
            </a:r>
            <a:r>
              <a:rPr lang="en-US" altLang="ja-JP" dirty="0"/>
              <a:t> = investors[</a:t>
            </a:r>
            <a:r>
              <a:rPr lang="en-US" altLang="ja-JP" dirty="0" err="1"/>
              <a:t>numInvestors</a:t>
            </a:r>
            <a:r>
              <a:rPr lang="en-US" altLang="ja-JP" dirty="0"/>
              <a:t>++];</a:t>
            </a:r>
          </a:p>
          <a:p>
            <a:pPr marL="0" indent="0">
              <a:buNone/>
            </a:pPr>
            <a:r>
              <a:rPr lang="en-US" altLang="ja-JP" dirty="0" smtClean="0"/>
              <a:t>    </a:t>
            </a:r>
            <a:r>
              <a:rPr lang="en-US" altLang="ja-JP" dirty="0" err="1" smtClean="0"/>
              <a:t>inv.addr</a:t>
            </a:r>
            <a:r>
              <a:rPr lang="en-US" altLang="ja-JP" dirty="0" smtClean="0"/>
              <a:t> </a:t>
            </a:r>
            <a:r>
              <a:rPr lang="en-US" altLang="ja-JP" dirty="0"/>
              <a:t>= </a:t>
            </a:r>
            <a:r>
              <a:rPr lang="en-US" altLang="ja-JP" dirty="0" err="1"/>
              <a:t>msg.sender</a:t>
            </a:r>
            <a:r>
              <a:rPr lang="en-US" altLang="ja-JP" dirty="0"/>
              <a:t>;</a:t>
            </a:r>
          </a:p>
          <a:p>
            <a:pPr marL="0" indent="0">
              <a:buNone/>
            </a:pPr>
            <a:r>
              <a:rPr lang="en-US" altLang="ja-JP" dirty="0" smtClean="0"/>
              <a:t>    </a:t>
            </a:r>
            <a:r>
              <a:rPr lang="en-US" altLang="ja-JP" dirty="0" err="1" smtClean="0"/>
              <a:t>inv.amount</a:t>
            </a:r>
            <a:r>
              <a:rPr lang="en-US" altLang="ja-JP" dirty="0" smtClean="0"/>
              <a:t> </a:t>
            </a:r>
            <a:r>
              <a:rPr lang="en-US" altLang="ja-JP" dirty="0"/>
              <a:t>= </a:t>
            </a:r>
            <a:r>
              <a:rPr lang="en-US" altLang="ja-JP" dirty="0" err="1"/>
              <a:t>msg.value</a:t>
            </a:r>
            <a:r>
              <a:rPr lang="en-US" altLang="ja-JP" dirty="0"/>
              <a:t>;</a:t>
            </a:r>
          </a:p>
          <a:p>
            <a:pPr marL="0" indent="0">
              <a:buNone/>
            </a:pPr>
            <a:r>
              <a:rPr lang="en-US" altLang="ja-JP" dirty="0" smtClean="0"/>
              <a:t>    </a:t>
            </a:r>
            <a:r>
              <a:rPr lang="en-US" altLang="ja-JP" dirty="0" err="1" smtClean="0"/>
              <a:t>totalAmount</a:t>
            </a:r>
            <a:r>
              <a:rPr lang="en-US" altLang="ja-JP" dirty="0" smtClean="0"/>
              <a:t> </a:t>
            </a:r>
            <a:r>
              <a:rPr lang="en-US" altLang="ja-JP" dirty="0"/>
              <a:t>+= </a:t>
            </a:r>
            <a:r>
              <a:rPr lang="en-US" altLang="ja-JP" dirty="0" err="1"/>
              <a:t>inv.amount</a:t>
            </a:r>
            <a:r>
              <a:rPr lang="en-US" altLang="ja-JP" dirty="0"/>
              <a:t>;</a:t>
            </a:r>
          </a:p>
          <a:p>
            <a:pPr marL="0" indent="0">
              <a:buNone/>
            </a:pPr>
            <a:r>
              <a:rPr lang="en-US" altLang="ja-JP" dirty="0" smtClean="0"/>
              <a:t>  }</a:t>
            </a:r>
            <a:endParaRPr lang="en-US" altLang="ja-JP" dirty="0"/>
          </a:p>
        </p:txBody>
      </p:sp>
      <p:sp>
        <p:nvSpPr>
          <p:cNvPr id="7" name="コンテンツ プレースホルダー 1"/>
          <p:cNvSpPr txBox="1">
            <a:spLocks/>
          </p:cNvSpPr>
          <p:nvPr/>
        </p:nvSpPr>
        <p:spPr>
          <a:xfrm>
            <a:off x="4576930" y="934484"/>
            <a:ext cx="5408649" cy="5611459"/>
          </a:xfrm>
          <a:prstGeom prst="rect">
            <a:avLst/>
          </a:prstGeom>
        </p:spPr>
        <p:txBody>
          <a:bodyPr vert="horz" rtlCol="0">
            <a:normAutofit fontScale="4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  // </a:t>
            </a:r>
            <a:r>
              <a:rPr lang="ja-JP" altLang="en-US" dirty="0"/>
              <a:t>目標額に達したかを確認する</a:t>
            </a:r>
          </a:p>
          <a:p>
            <a:pPr marL="0" indent="0">
              <a:buNone/>
            </a:pPr>
            <a:r>
              <a:rPr lang="en-US" altLang="ja-JP" dirty="0" smtClean="0"/>
              <a:t>  // </a:t>
            </a:r>
            <a:r>
              <a:rPr lang="ja-JP" altLang="en-US" dirty="0"/>
              <a:t>また、キャンペーンの成功</a:t>
            </a:r>
            <a:r>
              <a:rPr lang="en-US" altLang="ja-JP" dirty="0"/>
              <a:t>/</a:t>
            </a:r>
            <a:r>
              <a:rPr lang="ja-JP" altLang="en-US" dirty="0"/>
              <a:t>失敗に応じた</a:t>
            </a:r>
            <a:r>
              <a:rPr lang="en-US" altLang="ja-JP" dirty="0"/>
              <a:t>ether</a:t>
            </a:r>
            <a:r>
              <a:rPr lang="ja-JP" altLang="en-US" dirty="0"/>
              <a:t>の送金を行う</a:t>
            </a:r>
          </a:p>
          <a:p>
            <a:pPr marL="0" indent="0">
              <a:buNone/>
            </a:pPr>
            <a:r>
              <a:rPr lang="en-US" altLang="ja-JP" dirty="0" smtClean="0"/>
              <a:t>  function </a:t>
            </a:r>
            <a:r>
              <a:rPr lang="en-US" altLang="ja-JP" dirty="0" err="1"/>
              <a:t>checkGoalReached</a:t>
            </a:r>
            <a:r>
              <a:rPr lang="en-US" altLang="ja-JP" dirty="0"/>
              <a:t> () public </a:t>
            </a:r>
            <a:r>
              <a:rPr lang="en-US" altLang="ja-JP" dirty="0" err="1"/>
              <a:t>onlyOwner</a:t>
            </a:r>
            <a:r>
              <a:rPr lang="en-US" altLang="ja-JP" dirty="0"/>
              <a:t> {		</a:t>
            </a:r>
          </a:p>
          <a:p>
            <a:pPr marL="0" indent="0">
              <a:buNone/>
            </a:pPr>
            <a:r>
              <a:rPr lang="en-US" altLang="ja-JP" dirty="0" smtClean="0"/>
              <a:t>    // </a:t>
            </a:r>
            <a:r>
              <a:rPr lang="ja-JP" altLang="en-US" dirty="0"/>
              <a:t>キャンペーンが終わっていれば処理を中断する</a:t>
            </a:r>
          </a:p>
          <a:p>
            <a:pPr marL="0" indent="0">
              <a:buNone/>
            </a:pPr>
            <a:r>
              <a:rPr lang="ja-JP" altLang="en-US" dirty="0" smtClean="0"/>
              <a:t>    </a:t>
            </a:r>
            <a:r>
              <a:rPr lang="en-US" altLang="ja-JP" dirty="0" smtClean="0"/>
              <a:t>require</a:t>
            </a:r>
            <a:r>
              <a:rPr lang="en-US" altLang="ja-JP" dirty="0"/>
              <a:t>(!ended);</a:t>
            </a:r>
          </a:p>
          <a:p>
            <a:pPr marL="0" indent="0">
              <a:buNone/>
            </a:pPr>
            <a:r>
              <a:rPr lang="en-US" altLang="ja-JP" dirty="0"/>
              <a:t>		</a:t>
            </a:r>
          </a:p>
          <a:p>
            <a:pPr marL="0" indent="0">
              <a:buNone/>
            </a:pPr>
            <a:r>
              <a:rPr lang="en-US" altLang="ja-JP" dirty="0" smtClean="0"/>
              <a:t>    // </a:t>
            </a:r>
            <a:r>
              <a:rPr lang="ja-JP" altLang="en-US" dirty="0"/>
              <a:t>締め切り前の場合は処理を中断する</a:t>
            </a:r>
          </a:p>
          <a:p>
            <a:pPr marL="0" indent="0">
              <a:buNone/>
            </a:pPr>
            <a:r>
              <a:rPr lang="en-US" altLang="ja-JP" dirty="0" smtClean="0"/>
              <a:t>    require(now </a:t>
            </a:r>
            <a:r>
              <a:rPr lang="en-US" altLang="ja-JP" dirty="0"/>
              <a:t>&gt;= deadline);</a:t>
            </a:r>
          </a:p>
          <a:p>
            <a:pPr marL="0" indent="0">
              <a:buNone/>
            </a:pPr>
            <a:r>
              <a:rPr lang="en-US" altLang="ja-JP" dirty="0"/>
              <a:t>		</a:t>
            </a:r>
          </a:p>
          <a:p>
            <a:pPr marL="0" indent="0">
              <a:buNone/>
            </a:pPr>
            <a:r>
              <a:rPr lang="en-US" altLang="ja-JP" dirty="0" smtClean="0"/>
              <a:t>    if(</a:t>
            </a:r>
            <a:r>
              <a:rPr lang="en-US" altLang="ja-JP" dirty="0" err="1" smtClean="0"/>
              <a:t>totalAmount</a:t>
            </a:r>
            <a:r>
              <a:rPr lang="en-US" altLang="ja-JP" dirty="0" smtClean="0"/>
              <a:t> </a:t>
            </a:r>
            <a:r>
              <a:rPr lang="en-US" altLang="ja-JP" dirty="0"/>
              <a:t>&gt;= </a:t>
            </a:r>
            <a:r>
              <a:rPr lang="en-US" altLang="ja-JP" dirty="0" err="1"/>
              <a:t>goalAmount</a:t>
            </a:r>
            <a:r>
              <a:rPr lang="en-US" altLang="ja-JP" dirty="0"/>
              <a:t>) </a:t>
            </a:r>
            <a:r>
              <a:rPr lang="en-US" altLang="ja-JP" dirty="0" smtClean="0"/>
              <a:t>{ // </a:t>
            </a:r>
            <a:r>
              <a:rPr lang="ja-JP" altLang="en-US" dirty="0"/>
              <a:t>キャンペーンに成功した場合</a:t>
            </a:r>
          </a:p>
          <a:p>
            <a:pPr marL="0" indent="0">
              <a:buNone/>
            </a:pPr>
            <a:r>
              <a:rPr lang="en-US" altLang="ja-JP" dirty="0" smtClean="0"/>
              <a:t>      status </a:t>
            </a:r>
            <a:r>
              <a:rPr lang="en-US" altLang="ja-JP" dirty="0"/>
              <a:t>= "Campaign Succeeded";</a:t>
            </a:r>
          </a:p>
          <a:p>
            <a:pPr marL="0" indent="0">
              <a:buNone/>
            </a:pPr>
            <a:r>
              <a:rPr lang="en-US" altLang="ja-JP" dirty="0" smtClean="0"/>
              <a:t>      ended </a:t>
            </a:r>
            <a:r>
              <a:rPr lang="en-US" altLang="ja-JP" dirty="0"/>
              <a:t>= true;</a:t>
            </a:r>
          </a:p>
          <a:p>
            <a:pPr marL="0" indent="0">
              <a:buNone/>
            </a:pPr>
            <a:r>
              <a:rPr lang="en-US" altLang="ja-JP" dirty="0" smtClean="0"/>
              <a:t>      // </a:t>
            </a:r>
            <a:r>
              <a:rPr lang="ja-JP" altLang="en-US" dirty="0"/>
              <a:t>オーナーにコントラクト内のすべての</a:t>
            </a:r>
            <a:r>
              <a:rPr lang="en-US" altLang="ja-JP" dirty="0"/>
              <a:t>ether</a:t>
            </a:r>
            <a:r>
              <a:rPr lang="ja-JP" altLang="en-US" dirty="0"/>
              <a:t>を送金する</a:t>
            </a:r>
          </a:p>
          <a:p>
            <a:pPr marL="0" indent="0">
              <a:buNone/>
            </a:pPr>
            <a:r>
              <a:rPr lang="en-US" altLang="ja-JP" dirty="0" smtClean="0"/>
              <a:t>      if</a:t>
            </a:r>
            <a:r>
              <a:rPr lang="en-US" altLang="ja-JP" dirty="0"/>
              <a:t>(!</a:t>
            </a:r>
            <a:r>
              <a:rPr lang="en-US" altLang="ja-JP" dirty="0" err="1"/>
              <a:t>owner.send</a:t>
            </a:r>
            <a:r>
              <a:rPr lang="en-US" altLang="ja-JP" dirty="0"/>
              <a:t>(</a:t>
            </a:r>
            <a:r>
              <a:rPr lang="en-US" altLang="ja-JP" dirty="0" err="1"/>
              <a:t>this.balance</a:t>
            </a:r>
            <a:r>
              <a:rPr lang="en-US" altLang="ja-JP" dirty="0"/>
              <a:t>)) {</a:t>
            </a:r>
          </a:p>
          <a:p>
            <a:pPr marL="0" indent="0">
              <a:buNone/>
            </a:pPr>
            <a:r>
              <a:rPr lang="en-US" altLang="ja-JP" dirty="0" smtClean="0"/>
              <a:t>        throw</a:t>
            </a:r>
            <a:r>
              <a:rPr lang="en-US" altLang="ja-JP" dirty="0"/>
              <a:t>;</a:t>
            </a:r>
          </a:p>
          <a:p>
            <a:pPr marL="0" indent="0">
              <a:buNone/>
            </a:pPr>
            <a:r>
              <a:rPr lang="en-US" altLang="ja-JP" dirty="0" smtClean="0"/>
              <a:t>      }</a:t>
            </a:r>
            <a:endParaRPr lang="en-US" altLang="ja-JP" dirty="0"/>
          </a:p>
          <a:p>
            <a:pPr marL="0" indent="0">
              <a:buNone/>
            </a:pPr>
            <a:r>
              <a:rPr lang="en-US" altLang="ja-JP" dirty="0" smtClean="0"/>
              <a:t>    } </a:t>
            </a:r>
            <a:r>
              <a:rPr lang="en-US" altLang="ja-JP" dirty="0"/>
              <a:t>else {	</a:t>
            </a:r>
            <a:endParaRPr lang="en-US" altLang="ja-JP" dirty="0" smtClean="0"/>
          </a:p>
          <a:p>
            <a:pPr marL="0" indent="0">
              <a:buNone/>
            </a:pPr>
            <a:r>
              <a:rPr lang="en-US" altLang="ja-JP" dirty="0"/>
              <a:t> </a:t>
            </a:r>
            <a:r>
              <a:rPr lang="en-US" altLang="ja-JP" dirty="0" smtClean="0"/>
              <a:t>     // </a:t>
            </a:r>
            <a:r>
              <a:rPr lang="ja-JP" altLang="en-US" dirty="0"/>
              <a:t>キャンペーンに失敗した場合</a:t>
            </a:r>
          </a:p>
          <a:p>
            <a:pPr marL="0" indent="0">
              <a:buNone/>
            </a:pPr>
            <a:r>
              <a:rPr lang="en-US" altLang="ja-JP" dirty="0" smtClean="0"/>
              <a:t>      </a:t>
            </a:r>
            <a:r>
              <a:rPr lang="en-US" altLang="ja-JP" dirty="0" err="1" smtClean="0"/>
              <a:t>uint</a:t>
            </a:r>
            <a:r>
              <a:rPr lang="en-US" altLang="ja-JP" dirty="0" smtClean="0"/>
              <a:t> </a:t>
            </a:r>
            <a:r>
              <a:rPr lang="en-US" altLang="ja-JP" dirty="0" err="1"/>
              <a:t>i</a:t>
            </a:r>
            <a:r>
              <a:rPr lang="en-US" altLang="ja-JP" dirty="0"/>
              <a:t> = 0;</a:t>
            </a:r>
          </a:p>
          <a:p>
            <a:pPr marL="0" indent="0">
              <a:buNone/>
            </a:pPr>
            <a:r>
              <a:rPr lang="en-US" altLang="ja-JP" dirty="0" smtClean="0"/>
              <a:t>      status </a:t>
            </a:r>
            <a:r>
              <a:rPr lang="en-US" altLang="ja-JP" dirty="0"/>
              <a:t>= "Campaign Failed";</a:t>
            </a:r>
          </a:p>
          <a:p>
            <a:pPr marL="0" indent="0">
              <a:buNone/>
            </a:pPr>
            <a:r>
              <a:rPr lang="en-US" altLang="ja-JP" dirty="0" smtClean="0"/>
              <a:t>      ended </a:t>
            </a:r>
            <a:r>
              <a:rPr lang="en-US" altLang="ja-JP" dirty="0"/>
              <a:t>= true;</a:t>
            </a:r>
          </a:p>
          <a:p>
            <a:pPr marL="0" indent="0">
              <a:buNone/>
            </a:pPr>
            <a:r>
              <a:rPr lang="en-US" altLang="ja-JP" dirty="0" smtClean="0"/>
              <a:t>      // </a:t>
            </a:r>
            <a:r>
              <a:rPr lang="ja-JP" altLang="en-US" dirty="0"/>
              <a:t>投資家毎に</a:t>
            </a:r>
            <a:r>
              <a:rPr lang="en-US" altLang="ja-JP" dirty="0"/>
              <a:t>ether</a:t>
            </a:r>
            <a:r>
              <a:rPr lang="ja-JP" altLang="en-US" dirty="0"/>
              <a:t>を返金する</a:t>
            </a:r>
          </a:p>
          <a:p>
            <a:pPr marL="0" indent="0">
              <a:buNone/>
            </a:pPr>
            <a:r>
              <a:rPr lang="en-US" altLang="ja-JP" dirty="0" smtClean="0"/>
              <a:t>      while(</a:t>
            </a:r>
            <a:r>
              <a:rPr lang="en-US" altLang="ja-JP" dirty="0" err="1" smtClean="0"/>
              <a:t>i</a:t>
            </a:r>
            <a:r>
              <a:rPr lang="en-US" altLang="ja-JP" dirty="0" smtClean="0"/>
              <a:t> </a:t>
            </a:r>
            <a:r>
              <a:rPr lang="en-US" altLang="ja-JP" dirty="0"/>
              <a:t>&lt;= </a:t>
            </a:r>
            <a:r>
              <a:rPr lang="en-US" altLang="ja-JP" dirty="0" err="1"/>
              <a:t>numInvestors</a:t>
            </a:r>
            <a:r>
              <a:rPr lang="en-US" altLang="ja-JP" dirty="0"/>
              <a:t>) {</a:t>
            </a:r>
          </a:p>
          <a:p>
            <a:pPr marL="0" indent="0">
              <a:buNone/>
            </a:pPr>
            <a:r>
              <a:rPr lang="en-US" altLang="ja-JP" dirty="0" smtClean="0"/>
              <a:t>        if</a:t>
            </a:r>
            <a:r>
              <a:rPr lang="en-US" altLang="ja-JP" dirty="0"/>
              <a:t>(!investors[</a:t>
            </a:r>
            <a:r>
              <a:rPr lang="en-US" altLang="ja-JP" dirty="0" err="1"/>
              <a:t>i</a:t>
            </a:r>
            <a:r>
              <a:rPr lang="en-US" altLang="ja-JP" dirty="0"/>
              <a:t>].</a:t>
            </a:r>
            <a:r>
              <a:rPr lang="en-US" altLang="ja-JP" dirty="0" err="1"/>
              <a:t>addr.send</a:t>
            </a:r>
            <a:r>
              <a:rPr lang="en-US" altLang="ja-JP" dirty="0"/>
              <a:t>(investors[</a:t>
            </a:r>
            <a:r>
              <a:rPr lang="en-US" altLang="ja-JP" dirty="0" err="1"/>
              <a:t>i</a:t>
            </a:r>
            <a:r>
              <a:rPr lang="en-US" altLang="ja-JP" dirty="0"/>
              <a:t>].amount)) {</a:t>
            </a:r>
          </a:p>
          <a:p>
            <a:pPr marL="0" indent="0">
              <a:buNone/>
            </a:pPr>
            <a:r>
              <a:rPr lang="en-US" altLang="ja-JP" dirty="0" smtClean="0"/>
              <a:t>          throw</a:t>
            </a:r>
            <a:r>
              <a:rPr lang="en-US" altLang="ja-JP" dirty="0"/>
              <a:t>;</a:t>
            </a:r>
          </a:p>
          <a:p>
            <a:pPr marL="0" indent="0">
              <a:buNone/>
            </a:pPr>
            <a:r>
              <a:rPr lang="en-US" altLang="ja-JP" dirty="0" smtClean="0"/>
              <a:t>        }</a:t>
            </a:r>
            <a:endParaRPr lang="en-US" altLang="ja-JP" dirty="0"/>
          </a:p>
          <a:p>
            <a:pPr marL="0" indent="0">
              <a:buNone/>
            </a:pPr>
            <a:r>
              <a:rPr lang="en-US" altLang="ja-JP" dirty="0" smtClean="0"/>
              <a:t>        </a:t>
            </a:r>
            <a:r>
              <a:rPr lang="en-US" altLang="ja-JP" dirty="0" err="1" smtClean="0"/>
              <a:t>i</a:t>
            </a:r>
            <a:r>
              <a:rPr lang="en-US" altLang="ja-JP" dirty="0"/>
              <a:t>++;</a:t>
            </a:r>
          </a:p>
          <a:p>
            <a:pPr marL="0" indent="0">
              <a:buNone/>
            </a:pPr>
            <a:r>
              <a:rPr lang="en-US" altLang="ja-JP" dirty="0" smtClean="0"/>
              <a:t>      }</a:t>
            </a:r>
            <a:endParaRPr lang="en-US" altLang="ja-JP" dirty="0"/>
          </a:p>
          <a:p>
            <a:pPr marL="0" indent="0">
              <a:buNone/>
            </a:pPr>
            <a:r>
              <a:rPr lang="en-US" altLang="ja-JP" dirty="0" smtClean="0"/>
              <a:t>    }</a:t>
            </a:r>
            <a:endParaRPr lang="en-US" altLang="ja-JP" dirty="0"/>
          </a:p>
          <a:p>
            <a:pPr marL="0" indent="0">
              <a:buNone/>
            </a:pPr>
            <a:r>
              <a:rPr lang="en-US" altLang="ja-JP" dirty="0" smtClean="0"/>
              <a:t>  }</a:t>
            </a:r>
            <a:endParaRPr lang="en-US" altLang="ja-JP" dirty="0"/>
          </a:p>
          <a:p>
            <a:pPr marL="0" indent="0">
              <a:buNone/>
            </a:pPr>
            <a:endParaRPr lang="en-US" altLang="ja-JP" dirty="0" smtClean="0"/>
          </a:p>
          <a:p>
            <a:pPr marL="0" indent="0">
              <a:buNone/>
            </a:pPr>
            <a:r>
              <a:rPr lang="en-US" altLang="ja-JP" dirty="0" smtClean="0"/>
              <a:t>  // </a:t>
            </a:r>
            <a:r>
              <a:rPr lang="ja-JP" altLang="en-US" dirty="0"/>
              <a:t>コントラクトを破棄するための関数</a:t>
            </a:r>
          </a:p>
          <a:p>
            <a:pPr marL="0" indent="0">
              <a:buNone/>
            </a:pPr>
            <a:r>
              <a:rPr lang="en-US" altLang="ja-JP" dirty="0" smtClean="0"/>
              <a:t>  function </a:t>
            </a:r>
            <a:r>
              <a:rPr lang="en-US" altLang="ja-JP" dirty="0"/>
              <a:t>kill() public </a:t>
            </a:r>
            <a:r>
              <a:rPr lang="en-US" altLang="ja-JP" dirty="0" err="1"/>
              <a:t>onlyOwner</a:t>
            </a:r>
            <a:r>
              <a:rPr lang="en-US" altLang="ja-JP" dirty="0"/>
              <a:t> {</a:t>
            </a:r>
          </a:p>
          <a:p>
            <a:pPr marL="0" indent="0">
              <a:buNone/>
            </a:pPr>
            <a:r>
              <a:rPr lang="en-US" altLang="ja-JP" dirty="0" smtClean="0"/>
              <a:t>    </a:t>
            </a:r>
            <a:r>
              <a:rPr lang="en-US" altLang="ja-JP" dirty="0" err="1" smtClean="0"/>
              <a:t>selfdestruct</a:t>
            </a:r>
            <a:r>
              <a:rPr lang="en-US" altLang="ja-JP" dirty="0" smtClean="0"/>
              <a:t>(owner</a:t>
            </a:r>
            <a:r>
              <a:rPr lang="en-US" altLang="ja-JP" dirty="0"/>
              <a:t>);</a:t>
            </a:r>
          </a:p>
          <a:p>
            <a:pPr marL="0" indent="0">
              <a:buNone/>
            </a:pPr>
            <a:r>
              <a:rPr lang="en-US" altLang="ja-JP" dirty="0" smtClean="0"/>
              <a:t>  }</a:t>
            </a:r>
            <a:endParaRPr lang="en-US" altLang="ja-JP" dirty="0"/>
          </a:p>
          <a:p>
            <a:pPr marL="0" indent="0">
              <a:buNone/>
            </a:pPr>
            <a:r>
              <a:rPr lang="en-US" altLang="ja-JP" dirty="0"/>
              <a:t>}</a:t>
            </a:r>
          </a:p>
        </p:txBody>
      </p:sp>
    </p:spTree>
    <p:extLst>
      <p:ext uri="{BB962C8B-B14F-4D97-AF65-F5344CB8AC3E}">
        <p14:creationId xmlns:p14="http://schemas.microsoft.com/office/powerpoint/2010/main" val="33379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1" y="937142"/>
            <a:ext cx="11658600" cy="543462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a:t>
            </a:r>
            <a:r>
              <a:rPr lang="en-US" altLang="ja-JP" dirty="0" err="1" smtClean="0"/>
              <a:t>struct</a:t>
            </a:r>
            <a:endParaRPr lang="en-US" altLang="ja-JP" dirty="0" smtClean="0"/>
          </a:p>
          <a:p>
            <a:pPr marL="0" indent="0">
              <a:buNone/>
            </a:pPr>
            <a:r>
              <a:rPr lang="ja-JP" altLang="en-US" dirty="0"/>
              <a:t> </a:t>
            </a:r>
            <a:r>
              <a:rPr lang="en-US" altLang="ja-JP" dirty="0"/>
              <a:t>// </a:t>
            </a:r>
            <a:r>
              <a:rPr lang="ja-JP" altLang="en-US" dirty="0"/>
              <a:t>投資家</a:t>
            </a:r>
          </a:p>
          <a:p>
            <a:pPr marL="0" indent="0">
              <a:buNone/>
            </a:pPr>
            <a:r>
              <a:rPr lang="ja-JP" altLang="en-US" dirty="0"/>
              <a:t>  </a:t>
            </a:r>
            <a:r>
              <a:rPr lang="en-US" altLang="ja-JP" dirty="0" err="1"/>
              <a:t>struct</a:t>
            </a:r>
            <a:r>
              <a:rPr lang="en-US" altLang="ja-JP" dirty="0"/>
              <a:t> Investor {</a:t>
            </a:r>
          </a:p>
          <a:p>
            <a:pPr marL="0" indent="0">
              <a:buNone/>
            </a:pPr>
            <a:r>
              <a:rPr lang="en-US" altLang="ja-JP" dirty="0"/>
              <a:t>    address </a:t>
            </a:r>
            <a:r>
              <a:rPr lang="en-US" altLang="ja-JP" dirty="0" err="1"/>
              <a:t>addr</a:t>
            </a:r>
            <a:r>
              <a:rPr lang="en-US" altLang="ja-JP" dirty="0"/>
              <a:t>;  // </a:t>
            </a:r>
            <a:r>
              <a:rPr lang="ja-JP" altLang="en-US" dirty="0"/>
              <a:t>投資家のアドレス</a:t>
            </a:r>
          </a:p>
          <a:p>
            <a:pPr marL="0" indent="0">
              <a:buNone/>
            </a:pPr>
            <a:r>
              <a:rPr lang="ja-JP" altLang="en-US" dirty="0"/>
              <a:t>    </a:t>
            </a:r>
            <a:r>
              <a:rPr lang="en-US" altLang="ja-JP" dirty="0" err="1"/>
              <a:t>uint</a:t>
            </a:r>
            <a:r>
              <a:rPr lang="en-US" altLang="ja-JP" dirty="0"/>
              <a:t> amount;  // </a:t>
            </a:r>
            <a:r>
              <a:rPr lang="ja-JP" altLang="en-US" dirty="0"/>
              <a:t>投資額</a:t>
            </a:r>
          </a:p>
          <a:p>
            <a:pPr marL="0" indent="0">
              <a:buNone/>
            </a:pPr>
            <a:r>
              <a:rPr lang="ja-JP" altLang="en-US" dirty="0"/>
              <a:t>  </a:t>
            </a:r>
            <a:r>
              <a:rPr lang="en-US" altLang="ja-JP" dirty="0" smtClean="0"/>
              <a:t>}</a:t>
            </a:r>
            <a:br>
              <a:rPr lang="en-US" altLang="ja-JP" dirty="0" smtClean="0"/>
            </a:br>
            <a:r>
              <a:rPr lang="ja-JP" altLang="en-US" dirty="0" smtClean="0"/>
              <a:t>・</a:t>
            </a:r>
            <a:r>
              <a:rPr lang="en-US" altLang="ja-JP" dirty="0" err="1" smtClean="0"/>
              <a:t>struct</a:t>
            </a:r>
            <a:r>
              <a:rPr lang="ja-JP" altLang="en-US" dirty="0" smtClean="0"/>
              <a:t>は構造体を宣言するためのもので、</a:t>
            </a:r>
            <a:r>
              <a:rPr lang="en-US" altLang="ja-JP" dirty="0" smtClean="0"/>
              <a:t>C</a:t>
            </a:r>
            <a:r>
              <a:rPr lang="ja-JP" altLang="en-US" dirty="0" smtClean="0"/>
              <a:t>言語の構造体と同じです。</a:t>
            </a:r>
            <a:endParaRPr lang="en-US" altLang="ja-JP" dirty="0" smtClean="0"/>
          </a:p>
          <a:p>
            <a:pPr marL="0" indent="0">
              <a:buNone/>
            </a:pPr>
            <a:endParaRPr lang="en-US" altLang="ja-JP" dirty="0" smtClean="0"/>
          </a:p>
          <a:p>
            <a:pPr marL="0" indent="0">
              <a:buNone/>
            </a:pPr>
            <a:r>
              <a:rPr lang="ja-JP" altLang="en-US" dirty="0" smtClean="0"/>
              <a:t>②</a:t>
            </a:r>
            <a:r>
              <a:rPr lang="en-US" altLang="ja-JP" dirty="0" smtClean="0"/>
              <a:t>mapping</a:t>
            </a:r>
          </a:p>
          <a:p>
            <a:pPr marL="0" indent="0">
              <a:buNone/>
            </a:pPr>
            <a:r>
              <a:rPr lang="en-US" altLang="ja-JP" dirty="0"/>
              <a:t> mapping (</a:t>
            </a:r>
            <a:r>
              <a:rPr lang="en-US" altLang="ja-JP" dirty="0" err="1"/>
              <a:t>uint</a:t>
            </a:r>
            <a:r>
              <a:rPr lang="en-US" altLang="ja-JP" dirty="0"/>
              <a:t> =&gt; Investor) public investors; </a:t>
            </a:r>
            <a:r>
              <a:rPr lang="en-US" altLang="ja-JP" dirty="0" smtClean="0"/>
              <a:t>//</a:t>
            </a:r>
            <a:r>
              <a:rPr lang="ja-JP" altLang="en-US" dirty="0" smtClean="0"/>
              <a:t>投資家</a:t>
            </a:r>
            <a:r>
              <a:rPr lang="ja-JP" altLang="en-US" dirty="0"/>
              <a:t>管理用のマップ </a:t>
            </a:r>
            <a:endParaRPr lang="en-US" altLang="ja-JP" dirty="0" smtClean="0"/>
          </a:p>
          <a:p>
            <a:pPr marL="0" indent="0">
              <a:buNone/>
            </a:pPr>
            <a:r>
              <a:rPr lang="ja-JP" altLang="en-US" dirty="0" smtClean="0"/>
              <a:t>・</a:t>
            </a:r>
            <a:r>
              <a:rPr lang="en-US" altLang="ja-JP" dirty="0" smtClean="0"/>
              <a:t>key</a:t>
            </a:r>
            <a:r>
              <a:rPr lang="ja-JP" altLang="en-US" dirty="0" smtClean="0"/>
              <a:t>は</a:t>
            </a:r>
            <a:r>
              <a:rPr lang="en-US" altLang="ja-JP" dirty="0" smtClean="0"/>
              <a:t>unit</a:t>
            </a:r>
            <a:r>
              <a:rPr lang="ja-JP" altLang="en-US" dirty="0" smtClean="0"/>
              <a:t>型、</a:t>
            </a:r>
            <a:r>
              <a:rPr lang="en-US" altLang="ja-JP" dirty="0" smtClean="0"/>
              <a:t>value</a:t>
            </a:r>
            <a:r>
              <a:rPr lang="ja-JP" altLang="en-US" dirty="0" smtClean="0"/>
              <a:t>は作成した構造体</a:t>
            </a:r>
            <a:r>
              <a:rPr lang="en-US" altLang="ja-JP" dirty="0" smtClean="0"/>
              <a:t>Investor</a:t>
            </a:r>
            <a:r>
              <a:rPr lang="ja-JP" altLang="en-US" dirty="0" smtClean="0"/>
              <a:t>のマップを宣言している。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35522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2.1 </a:t>
            </a:r>
            <a:r>
              <a:rPr lang="ja-JP" altLang="en-US" sz="2800" dirty="0" smtClean="0"/>
              <a:t>ハッシュ関数</a:t>
            </a:r>
            <a:endParaRPr lang="en-US" altLang="ja-JP" sz="2800" dirty="0"/>
          </a:p>
        </p:txBody>
      </p:sp>
      <p:sp>
        <p:nvSpPr>
          <p:cNvPr id="4" name="コンテンツ プレースホルダー 1"/>
          <p:cNvSpPr txBox="1">
            <a:spLocks/>
          </p:cNvSpPr>
          <p:nvPr/>
        </p:nvSpPr>
        <p:spPr>
          <a:xfrm>
            <a:off x="196948" y="801858"/>
            <a:ext cx="11995052" cy="5744085"/>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・入力値に対して、結果</a:t>
            </a:r>
            <a:r>
              <a:rPr lang="en-US" altLang="ja-JP" dirty="0" smtClean="0"/>
              <a:t>(</a:t>
            </a:r>
            <a:r>
              <a:rPr lang="ja-JP" altLang="en-US" dirty="0" smtClean="0"/>
              <a:t>ハッシュ値</a:t>
            </a:r>
            <a:r>
              <a:rPr lang="en-US" altLang="ja-JP" dirty="0" smtClean="0"/>
              <a:t>)</a:t>
            </a:r>
            <a:r>
              <a:rPr lang="ja-JP" altLang="en-US" dirty="0" smtClean="0"/>
              <a:t>を出力する関数のことで、以下の特徴をもつ。 この特徴を利用して、データの改ざんを検出できる。</a:t>
            </a:r>
            <a:endParaRPr lang="en-US" altLang="ja-JP" dirty="0" smtClean="0"/>
          </a:p>
          <a:p>
            <a:pPr marL="0" indent="0">
              <a:buNone/>
            </a:pPr>
            <a:r>
              <a:rPr lang="ja-JP" altLang="en-US" dirty="0"/>
              <a:t>　</a:t>
            </a:r>
            <a:r>
              <a:rPr lang="ja-JP" altLang="en-US" dirty="0" smtClean="0"/>
              <a:t>①入力値が同じならば、ハッシュ値は必ず同じになる。</a:t>
            </a:r>
            <a:endParaRPr lang="en-US" altLang="ja-JP" dirty="0" smtClean="0"/>
          </a:p>
          <a:p>
            <a:pPr marL="0" indent="0">
              <a:buNone/>
            </a:pPr>
            <a:r>
              <a:rPr lang="ja-JP" altLang="en-US" dirty="0"/>
              <a:t>　</a:t>
            </a:r>
            <a:r>
              <a:rPr lang="ja-JP" altLang="en-US" dirty="0" smtClean="0"/>
              <a:t>⇔入力値が異なれば、ハッシュ値は必ず異なる結果になる。</a:t>
            </a:r>
            <a:endParaRPr lang="en-US" altLang="ja-JP" dirty="0" smtClean="0"/>
          </a:p>
          <a:p>
            <a:pPr marL="0" indent="0">
              <a:buNone/>
            </a:pPr>
            <a:r>
              <a:rPr lang="ja-JP" altLang="en-US" dirty="0"/>
              <a:t>　</a:t>
            </a:r>
            <a:r>
              <a:rPr lang="ja-JP" altLang="en-US" dirty="0" smtClean="0"/>
              <a:t>②ハッシュ値から入力値を計算する</a:t>
            </a:r>
            <a:r>
              <a:rPr lang="en-US" altLang="ja-JP" dirty="0" smtClean="0"/>
              <a:t>(</a:t>
            </a:r>
            <a:r>
              <a:rPr lang="ja-JP" altLang="en-US" dirty="0" smtClean="0"/>
              <a:t>複合</a:t>
            </a:r>
            <a:r>
              <a:rPr lang="en-US" altLang="ja-JP" dirty="0" smtClean="0"/>
              <a:t>)</a:t>
            </a:r>
            <a:r>
              <a:rPr lang="ja-JP" altLang="en-US" dirty="0" smtClean="0"/>
              <a:t>することは計算量的に困難である。</a:t>
            </a:r>
            <a:endParaRPr lang="en-US" altLang="ja-JP" dirty="0" smtClean="0"/>
          </a:p>
          <a:p>
            <a:pPr marL="0" indent="0">
              <a:buNone/>
            </a:pPr>
            <a:r>
              <a:rPr lang="ja-JP" altLang="en-US" dirty="0"/>
              <a:t>　</a:t>
            </a:r>
            <a:r>
              <a:rPr lang="ja-JP" altLang="en-US" dirty="0" smtClean="0"/>
              <a:t>　ハッシュ関数は、不可逆性であり、一方向関数とも呼ばれる。</a:t>
            </a:r>
            <a:endParaRPr lang="en-US" altLang="ja-JP" dirty="0" smtClean="0"/>
          </a:p>
          <a:p>
            <a:pPr marL="0" indent="0">
              <a:buNone/>
            </a:pPr>
            <a:r>
              <a:rPr lang="ja-JP" altLang="en-US" dirty="0"/>
              <a:t>　</a:t>
            </a:r>
            <a:r>
              <a:rPr lang="ja-JP" altLang="en-US" dirty="0" smtClean="0"/>
              <a:t>③入力値の文字数に影響されず、ハッシュ値は固定長になる。</a:t>
            </a:r>
            <a:endParaRPr lang="en-US" altLang="ja-JP" dirty="0" smtClean="0"/>
          </a:p>
          <a:p>
            <a:pPr marL="0" indent="0">
              <a:buNone/>
            </a:pPr>
            <a:endParaRPr lang="en-US" altLang="ja-JP" dirty="0"/>
          </a:p>
          <a:p>
            <a:pPr marL="0" indent="0">
              <a:buNone/>
            </a:pPr>
            <a:r>
              <a:rPr lang="ja-JP" altLang="en-US" dirty="0" smtClean="0"/>
              <a:t>・ビットコインネットワークでは、以下のハッシュ関数が利用されている。</a:t>
            </a:r>
            <a:endParaRPr lang="en-US" altLang="ja-JP" dirty="0" smtClean="0"/>
          </a:p>
          <a:p>
            <a:pPr marL="0" indent="0">
              <a:buNone/>
            </a:pPr>
            <a:r>
              <a:rPr lang="ja-JP" altLang="en-US" dirty="0" smtClean="0"/>
              <a:t>①</a:t>
            </a:r>
            <a:r>
              <a:rPr lang="en-US" altLang="ja-JP" dirty="0" smtClean="0"/>
              <a:t>SHA-256</a:t>
            </a:r>
            <a:r>
              <a:rPr lang="ja-JP" altLang="en-US" dirty="0" smtClean="0"/>
              <a:t>：</a:t>
            </a:r>
            <a:r>
              <a:rPr lang="en-US" altLang="ja-JP" dirty="0" smtClean="0"/>
              <a:t>SHA-2</a:t>
            </a:r>
            <a:r>
              <a:rPr lang="ja-JP" altLang="en-US" dirty="0" smtClean="0"/>
              <a:t>規格の一部で、</a:t>
            </a:r>
            <a:r>
              <a:rPr lang="en-US" altLang="ja-JP" dirty="0" smtClean="0"/>
              <a:t>256</a:t>
            </a:r>
            <a:r>
              <a:rPr lang="ja-JP" altLang="en-US" dirty="0" smtClean="0"/>
              <a:t>ビット長のハッシュ値を作る。</a:t>
            </a:r>
            <a:endParaRPr lang="en-US" altLang="ja-JP" dirty="0" smtClean="0"/>
          </a:p>
          <a:p>
            <a:pPr marL="0" indent="0">
              <a:buNone/>
            </a:pPr>
            <a:r>
              <a:rPr lang="ja-JP" altLang="en-US" dirty="0"/>
              <a:t>　</a:t>
            </a:r>
            <a:r>
              <a:rPr lang="ja-JP" altLang="en-US" dirty="0" smtClean="0"/>
              <a:t>　　　　 </a:t>
            </a:r>
            <a:r>
              <a:rPr lang="en-US" altLang="ja-JP" dirty="0" err="1" smtClean="0"/>
              <a:t>Ethereum</a:t>
            </a:r>
            <a:r>
              <a:rPr lang="ja-JP" altLang="en-US" dirty="0" smtClean="0"/>
              <a:t>では</a:t>
            </a:r>
            <a:r>
              <a:rPr lang="en-US" altLang="ja-JP" dirty="0" smtClean="0"/>
              <a:t>SHA-3</a:t>
            </a:r>
            <a:r>
              <a:rPr lang="ja-JP" altLang="en-US" dirty="0" smtClean="0"/>
              <a:t>も利用。</a:t>
            </a:r>
            <a:endParaRPr lang="en-US" altLang="ja-JP" dirty="0" smtClean="0"/>
          </a:p>
          <a:p>
            <a:pPr marL="0" indent="0">
              <a:buNone/>
            </a:pPr>
            <a:r>
              <a:rPr lang="ja-JP" altLang="en-US" dirty="0" smtClean="0"/>
              <a:t>②</a:t>
            </a:r>
            <a:r>
              <a:rPr lang="en-US" altLang="ja-JP" dirty="0" smtClean="0"/>
              <a:t>RIPEMD-160</a:t>
            </a:r>
            <a:r>
              <a:rPr lang="ja-JP" altLang="en-US" dirty="0" smtClean="0"/>
              <a:t>：</a:t>
            </a:r>
            <a:r>
              <a:rPr lang="en-US" altLang="ja-JP" dirty="0" smtClean="0"/>
              <a:t>160</a:t>
            </a:r>
            <a:r>
              <a:rPr lang="ja-JP" altLang="en-US" dirty="0" smtClean="0"/>
              <a:t>ビット長のハッシュ値を作成。</a:t>
            </a:r>
            <a:endParaRPr lang="en-US" altLang="ja-JP" dirty="0" smtClean="0"/>
          </a:p>
          <a:p>
            <a:pPr marL="0" indent="0">
              <a:buNone/>
            </a:pPr>
            <a:r>
              <a:rPr lang="ja-JP" altLang="en-US" dirty="0" smtClean="0"/>
              <a:t>ビットコインネットワークでは公開鍵を</a:t>
            </a:r>
            <a:r>
              <a:rPr lang="en-US" altLang="ja-JP" dirty="0" smtClean="0"/>
              <a:t>SHA-256</a:t>
            </a:r>
            <a:r>
              <a:rPr lang="ja-JP" altLang="en-US" dirty="0" smtClean="0"/>
              <a:t>でハッシュ化したものを、さらに</a:t>
            </a:r>
            <a:r>
              <a:rPr lang="en-US" altLang="ja-JP" dirty="0" smtClean="0"/>
              <a:t>RIPEMD-160</a:t>
            </a:r>
            <a:r>
              <a:rPr lang="ja-JP" altLang="en-US" dirty="0" smtClean="0"/>
              <a:t>でハッシュ化することで、</a:t>
            </a:r>
            <a:r>
              <a:rPr lang="en-US" altLang="ja-JP" dirty="0" smtClean="0"/>
              <a:t>SHA-256</a:t>
            </a:r>
            <a:r>
              <a:rPr lang="ja-JP" altLang="en-US" dirty="0" smtClean="0"/>
              <a:t>よりも短いビット長の</a:t>
            </a:r>
            <a:r>
              <a:rPr lang="ja-JP" altLang="en-US" dirty="0"/>
              <a:t>アドレス</a:t>
            </a:r>
            <a:r>
              <a:rPr lang="ja-JP" altLang="en-US" dirty="0" smtClean="0"/>
              <a:t>を得ています。</a:t>
            </a:r>
            <a:endParaRPr lang="en-US" altLang="ja-JP" dirty="0" smtClean="0"/>
          </a:p>
          <a:p>
            <a:pPr marL="0" indent="0">
              <a:buNone/>
            </a:pPr>
            <a:r>
              <a:rPr lang="ja-JP" altLang="en-US" dirty="0" smtClean="0"/>
              <a:t>③</a:t>
            </a:r>
            <a:r>
              <a:rPr lang="en-US" altLang="ja-JP" dirty="0" smtClean="0"/>
              <a:t>HASH160</a:t>
            </a:r>
            <a:r>
              <a:rPr lang="ja-JP" altLang="en-US" dirty="0" smtClean="0"/>
              <a:t>：ハッシュ関数ではなく、</a:t>
            </a:r>
            <a:r>
              <a:rPr lang="en-US" altLang="ja-JP" dirty="0" smtClean="0"/>
              <a:t>SHA-256</a:t>
            </a:r>
            <a:r>
              <a:rPr lang="ja-JP" altLang="en-US" dirty="0" smtClean="0"/>
              <a:t>のハッシュ値を、さらに</a:t>
            </a:r>
            <a:r>
              <a:rPr lang="en-US" altLang="ja-JP" dirty="0" smtClean="0"/>
              <a:t>RIPEMD-160</a:t>
            </a:r>
            <a:r>
              <a:rPr lang="ja-JP" altLang="en-US" dirty="0" smtClean="0"/>
              <a:t>で</a:t>
            </a:r>
            <a:endParaRPr lang="en-US" altLang="ja-JP" dirty="0" smtClean="0"/>
          </a:p>
          <a:p>
            <a:pPr marL="0" indent="0">
              <a:buNone/>
            </a:pPr>
            <a:r>
              <a:rPr lang="ja-JP" altLang="en-US" dirty="0"/>
              <a:t>　</a:t>
            </a:r>
            <a:r>
              <a:rPr lang="ja-JP" altLang="en-US" dirty="0" smtClean="0"/>
              <a:t>　　　　 ハッシュ化することです。 ビットコインネットワークではよく使われる</a:t>
            </a:r>
            <a:endParaRPr lang="en-US" altLang="ja-JP" dirty="0" smtClean="0"/>
          </a:p>
          <a:p>
            <a:pPr marL="0" indent="0">
              <a:buNone/>
            </a:pPr>
            <a:r>
              <a:rPr lang="ja-JP" altLang="en-US" dirty="0"/>
              <a:t>　</a:t>
            </a:r>
            <a:r>
              <a:rPr lang="ja-JP" altLang="en-US" dirty="0" smtClean="0"/>
              <a:t>　　　　 単語になります。</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ja-JP" altLang="en-US" dirty="0"/>
          </a:p>
        </p:txBody>
      </p:sp>
    </p:spTree>
    <p:extLst>
      <p:ext uri="{BB962C8B-B14F-4D97-AF65-F5344CB8AC3E}">
        <p14:creationId xmlns:p14="http://schemas.microsoft.com/office/powerpoint/2010/main" val="266649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1" y="937142"/>
            <a:ext cx="11658600" cy="560880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③コンストラクタ</a:t>
            </a:r>
            <a:endParaRPr lang="en-US" altLang="ja-JP" dirty="0" smtClean="0"/>
          </a:p>
          <a:p>
            <a:pPr marL="0" indent="0">
              <a:buNone/>
            </a:pPr>
            <a:r>
              <a:rPr lang="ja-JP" altLang="en-US" dirty="0"/>
              <a:t> </a:t>
            </a:r>
            <a:r>
              <a:rPr lang="ja-JP" altLang="en-US" dirty="0" smtClean="0"/>
              <a:t> </a:t>
            </a:r>
            <a:r>
              <a:rPr lang="en-US" altLang="ja-JP" dirty="0" smtClean="0"/>
              <a:t>// </a:t>
            </a:r>
            <a:r>
              <a:rPr lang="ja-JP" altLang="en-US" dirty="0" smtClean="0"/>
              <a:t>コンストラクタ</a:t>
            </a:r>
            <a:r>
              <a:rPr lang="en-US" altLang="ja-JP" dirty="0" smtClean="0"/>
              <a:t/>
            </a:r>
            <a:br>
              <a:rPr lang="en-US" altLang="ja-JP" dirty="0" smtClean="0"/>
            </a:br>
            <a:r>
              <a:rPr lang="ja-JP" altLang="en-US" dirty="0" smtClean="0"/>
              <a:t>  </a:t>
            </a:r>
            <a:r>
              <a:rPr lang="en-US" altLang="ja-JP" dirty="0" smtClean="0"/>
              <a:t>function </a:t>
            </a:r>
            <a:r>
              <a:rPr lang="en-US" altLang="ja-JP" dirty="0" err="1"/>
              <a:t>CrowdFunding</a:t>
            </a:r>
            <a:r>
              <a:rPr lang="en-US" altLang="ja-JP" dirty="0"/>
              <a:t>(</a:t>
            </a:r>
            <a:r>
              <a:rPr lang="en-US" altLang="ja-JP" dirty="0" err="1"/>
              <a:t>uint</a:t>
            </a:r>
            <a:r>
              <a:rPr lang="en-US" altLang="ja-JP" dirty="0"/>
              <a:t> _duration, </a:t>
            </a:r>
            <a:r>
              <a:rPr lang="en-US" altLang="ja-JP" dirty="0" err="1"/>
              <a:t>uint</a:t>
            </a:r>
            <a:r>
              <a:rPr lang="en-US" altLang="ja-JP" dirty="0"/>
              <a:t> _</a:t>
            </a:r>
            <a:r>
              <a:rPr lang="en-US" altLang="ja-JP" dirty="0" err="1"/>
              <a:t>goalAmount</a:t>
            </a:r>
            <a:r>
              <a:rPr lang="en-US" altLang="ja-JP" dirty="0"/>
              <a:t>) </a:t>
            </a:r>
            <a:r>
              <a:rPr lang="en-US" altLang="ja-JP" dirty="0" smtClean="0"/>
              <a:t>{</a:t>
            </a:r>
            <a:br>
              <a:rPr lang="en-US" altLang="ja-JP" dirty="0" smtClean="0"/>
            </a:br>
            <a:r>
              <a:rPr lang="ja-JP" altLang="en-US" dirty="0" smtClean="0"/>
              <a:t>    </a:t>
            </a:r>
            <a:r>
              <a:rPr lang="en-US" altLang="ja-JP" dirty="0" smtClean="0"/>
              <a:t>owner </a:t>
            </a:r>
            <a:r>
              <a:rPr lang="en-US" altLang="ja-JP" dirty="0"/>
              <a:t>= </a:t>
            </a:r>
            <a:r>
              <a:rPr lang="en-US" altLang="ja-JP" dirty="0" err="1"/>
              <a:t>msg.sender</a:t>
            </a:r>
            <a:r>
              <a:rPr lang="en-US" altLang="ja-JP" dirty="0" smtClean="0"/>
              <a:t>;</a:t>
            </a:r>
            <a:br>
              <a:rPr lang="en-US" altLang="ja-JP" dirty="0" smtClean="0"/>
            </a:br>
            <a:r>
              <a:rPr lang="ja-JP" altLang="en-US" dirty="0" smtClean="0"/>
              <a:t>    </a:t>
            </a:r>
            <a:r>
              <a:rPr lang="en-US" altLang="ja-JP" dirty="0" smtClean="0"/>
              <a:t>// </a:t>
            </a:r>
            <a:r>
              <a:rPr lang="ja-JP" altLang="en-US" dirty="0"/>
              <a:t>締め切りを</a:t>
            </a:r>
            <a:r>
              <a:rPr lang="en-US" altLang="ja-JP" dirty="0" err="1"/>
              <a:t>UnixTime</a:t>
            </a:r>
            <a:r>
              <a:rPr lang="ja-JP" altLang="en-US" dirty="0"/>
              <a:t>で</a:t>
            </a:r>
            <a:r>
              <a:rPr lang="ja-JP" altLang="en-US" dirty="0" smtClean="0"/>
              <a:t>設定</a:t>
            </a:r>
            <a:r>
              <a:rPr lang="en-US" altLang="ja-JP" dirty="0" smtClean="0"/>
              <a:t/>
            </a:r>
            <a:br>
              <a:rPr lang="en-US" altLang="ja-JP" dirty="0" smtClean="0"/>
            </a:br>
            <a:r>
              <a:rPr lang="ja-JP" altLang="en-US" dirty="0" smtClean="0"/>
              <a:t>    </a:t>
            </a:r>
            <a:r>
              <a:rPr lang="en-US" altLang="ja-JP" dirty="0" smtClean="0"/>
              <a:t>deadline </a:t>
            </a:r>
            <a:r>
              <a:rPr lang="en-US" altLang="ja-JP" dirty="0"/>
              <a:t>= now + _</a:t>
            </a:r>
            <a:r>
              <a:rPr lang="en-US" altLang="ja-JP" dirty="0" smtClean="0"/>
              <a:t>duration;</a:t>
            </a:r>
            <a:br>
              <a:rPr lang="en-US" altLang="ja-JP" dirty="0" smtClean="0"/>
            </a:br>
            <a:r>
              <a:rPr lang="ja-JP" altLang="en-US" dirty="0" smtClean="0"/>
              <a:t>    </a:t>
            </a:r>
            <a:r>
              <a:rPr lang="en-US" altLang="ja-JP" dirty="0" err="1" smtClean="0"/>
              <a:t>goalAmount</a:t>
            </a:r>
            <a:r>
              <a:rPr lang="en-US" altLang="ja-JP" dirty="0" smtClean="0"/>
              <a:t> </a:t>
            </a:r>
            <a:r>
              <a:rPr lang="en-US" altLang="ja-JP" dirty="0"/>
              <a:t>= _</a:t>
            </a:r>
            <a:r>
              <a:rPr lang="en-US" altLang="ja-JP" dirty="0" err="1" smtClean="0"/>
              <a:t>goalAmount</a:t>
            </a:r>
            <a:r>
              <a:rPr lang="en-US" altLang="ja-JP" dirty="0" smtClean="0"/>
              <a:t>;</a:t>
            </a:r>
            <a:br>
              <a:rPr lang="en-US" altLang="ja-JP" dirty="0" smtClean="0"/>
            </a:br>
            <a:r>
              <a:rPr lang="ja-JP" altLang="en-US" dirty="0" smtClean="0"/>
              <a:t>    </a:t>
            </a:r>
            <a:r>
              <a:rPr lang="en-US" altLang="ja-JP" dirty="0" smtClean="0"/>
              <a:t>status </a:t>
            </a:r>
            <a:r>
              <a:rPr lang="en-US" altLang="ja-JP" dirty="0"/>
              <a:t>= </a:t>
            </a:r>
            <a:r>
              <a:rPr lang="en-US" altLang="ja-JP" dirty="0" smtClean="0"/>
              <a:t>“Funding”;</a:t>
            </a:r>
            <a:br>
              <a:rPr lang="en-US" altLang="ja-JP" dirty="0" smtClean="0"/>
            </a:br>
            <a:r>
              <a:rPr lang="ja-JP" altLang="en-US" dirty="0" smtClean="0"/>
              <a:t>    </a:t>
            </a:r>
            <a:r>
              <a:rPr lang="en-US" altLang="ja-JP" dirty="0" smtClean="0"/>
              <a:t>ended </a:t>
            </a:r>
            <a:r>
              <a:rPr lang="en-US" altLang="ja-JP" dirty="0"/>
              <a:t>= </a:t>
            </a:r>
            <a:r>
              <a:rPr lang="en-US" altLang="ja-JP" dirty="0" smtClean="0"/>
              <a:t>false;</a:t>
            </a:r>
            <a:br>
              <a:rPr lang="en-US" altLang="ja-JP" dirty="0" smtClean="0"/>
            </a:br>
            <a:r>
              <a:rPr lang="en-US" altLang="ja-JP" dirty="0" smtClean="0"/>
              <a:t/>
            </a:r>
            <a:br>
              <a:rPr lang="en-US" altLang="ja-JP" dirty="0" smtClean="0"/>
            </a:br>
            <a:r>
              <a:rPr lang="ja-JP" altLang="en-US" dirty="0" smtClean="0"/>
              <a:t>    </a:t>
            </a:r>
            <a:r>
              <a:rPr lang="en-US" altLang="ja-JP" dirty="0" err="1" smtClean="0"/>
              <a:t>numInvestors</a:t>
            </a:r>
            <a:r>
              <a:rPr lang="en-US" altLang="ja-JP" dirty="0" smtClean="0"/>
              <a:t> </a:t>
            </a:r>
            <a:r>
              <a:rPr lang="en-US" altLang="ja-JP" dirty="0"/>
              <a:t>= </a:t>
            </a:r>
            <a:r>
              <a:rPr lang="en-US" altLang="ja-JP" dirty="0" smtClean="0"/>
              <a:t>0;</a:t>
            </a:r>
            <a:br>
              <a:rPr lang="en-US" altLang="ja-JP" dirty="0" smtClean="0"/>
            </a:br>
            <a:r>
              <a:rPr lang="ja-JP" altLang="en-US" dirty="0" smtClean="0"/>
              <a:t>    </a:t>
            </a:r>
            <a:r>
              <a:rPr lang="en-US" altLang="ja-JP" dirty="0" err="1" smtClean="0"/>
              <a:t>totalAmount</a:t>
            </a:r>
            <a:r>
              <a:rPr lang="en-US" altLang="ja-JP" dirty="0" smtClean="0"/>
              <a:t> </a:t>
            </a:r>
            <a:r>
              <a:rPr lang="en-US" altLang="ja-JP" dirty="0"/>
              <a:t>= 0</a:t>
            </a:r>
            <a:r>
              <a:rPr lang="en-US" altLang="ja-JP" dirty="0" smtClean="0"/>
              <a:t>;</a:t>
            </a:r>
            <a:br>
              <a:rPr lang="en-US" altLang="ja-JP" dirty="0" smtClean="0"/>
            </a:br>
            <a:r>
              <a:rPr lang="en-US" altLang="ja-JP" dirty="0" smtClean="0"/>
              <a:t>}</a:t>
            </a:r>
            <a:br>
              <a:rPr lang="en-US" altLang="ja-JP" dirty="0" smtClean="0"/>
            </a:br>
            <a:r>
              <a:rPr lang="ja-JP" altLang="en-US" dirty="0" smtClean="0"/>
              <a:t>・コンストラクタでは、締め切り</a:t>
            </a:r>
            <a:r>
              <a:rPr lang="en-US" altLang="ja-JP" dirty="0" smtClean="0"/>
              <a:t>(deadline)</a:t>
            </a:r>
            <a:r>
              <a:rPr lang="ja-JP" altLang="en-US" dirty="0" err="1" smtClean="0"/>
              <a:t>、</a:t>
            </a:r>
            <a:r>
              <a:rPr lang="ja-JP" altLang="en-US" dirty="0" smtClean="0"/>
              <a:t>目標額</a:t>
            </a:r>
            <a:r>
              <a:rPr lang="en-US" altLang="ja-JP" dirty="0" smtClean="0"/>
              <a:t>(</a:t>
            </a:r>
            <a:r>
              <a:rPr lang="en-US" altLang="ja-JP" dirty="0" err="1" smtClean="0"/>
              <a:t>goalAmount</a:t>
            </a:r>
            <a:r>
              <a:rPr lang="en-US" altLang="ja-JP" dirty="0" smtClean="0"/>
              <a:t>)</a:t>
            </a:r>
            <a:r>
              <a:rPr lang="ja-JP" altLang="en-US" dirty="0" smtClean="0"/>
              <a:t>などのステートの初期値を行っています。締め切りの</a:t>
            </a:r>
            <a:r>
              <a:rPr lang="en-US" altLang="ja-JP" dirty="0" smtClean="0"/>
              <a:t>deadline</a:t>
            </a:r>
            <a:r>
              <a:rPr lang="ja-JP" altLang="en-US" dirty="0" err="1" smtClean="0"/>
              <a:t>には</a:t>
            </a:r>
            <a:r>
              <a:rPr lang="en-US" altLang="ja-JP" dirty="0" smtClean="0"/>
              <a:t>now</a:t>
            </a:r>
            <a:r>
              <a:rPr lang="ja-JP" altLang="en-US" dirty="0" smtClean="0"/>
              <a:t>に引数で受け取ったキャンペーンの期間を足して設定します。</a:t>
            </a:r>
            <a:endParaRPr lang="en-US" altLang="ja-JP" dirty="0" smtClean="0"/>
          </a:p>
          <a:p>
            <a:pPr marL="0" indent="0">
              <a:buNone/>
            </a:pPr>
            <a:r>
              <a:rPr lang="en-US" altLang="ja-JP" dirty="0" smtClean="0"/>
              <a:t>now</a:t>
            </a:r>
            <a:r>
              <a:rPr lang="ja-JP" altLang="en-US" dirty="0" smtClean="0"/>
              <a:t>は</a:t>
            </a:r>
            <a:r>
              <a:rPr lang="en-US" altLang="ja-JP" dirty="0" err="1" smtClean="0"/>
              <a:t>Unixtime</a:t>
            </a:r>
            <a:r>
              <a:rPr lang="ja-JP" altLang="en-US" dirty="0" smtClean="0"/>
              <a:t>ですので、引数</a:t>
            </a:r>
            <a:r>
              <a:rPr lang="en-US" altLang="ja-JP" dirty="0" smtClean="0"/>
              <a:t>_duration</a:t>
            </a:r>
            <a:r>
              <a:rPr lang="ja-JP" altLang="en-US" dirty="0" smtClean="0"/>
              <a:t>は符号なし整数で宣言します。</a:t>
            </a:r>
            <a:endParaRPr lang="en-US" altLang="ja-JP" dirty="0"/>
          </a:p>
          <a:p>
            <a:pPr marL="0" indent="0">
              <a:buNone/>
            </a:pPr>
            <a:endParaRPr lang="en-US" altLang="ja-JP" dirty="0" smtClean="0"/>
          </a:p>
        </p:txBody>
      </p:sp>
    </p:spTree>
    <p:extLst>
      <p:ext uri="{BB962C8B-B14F-4D97-AF65-F5344CB8AC3E}">
        <p14:creationId xmlns:p14="http://schemas.microsoft.com/office/powerpoint/2010/main" val="298544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1" y="937143"/>
            <a:ext cx="11658600" cy="5768458"/>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a:t>
            </a:r>
            <a:r>
              <a:rPr lang="en-US" altLang="ja-JP" dirty="0" smtClean="0"/>
              <a:t>find</a:t>
            </a:r>
            <a:r>
              <a:rPr lang="ja-JP" altLang="en-US" dirty="0" smtClean="0"/>
              <a:t>関数</a:t>
            </a:r>
            <a:endParaRPr lang="en-US" altLang="ja-JP" dirty="0" smtClean="0"/>
          </a:p>
          <a:p>
            <a:pPr marL="0" indent="0">
              <a:buNone/>
            </a:pPr>
            <a:r>
              <a:rPr lang="en-US" altLang="ja-JP" dirty="0" smtClean="0"/>
              <a:t>// </a:t>
            </a:r>
            <a:r>
              <a:rPr lang="ja-JP" altLang="en-US" dirty="0"/>
              <a:t>投資する際に呼び出される</a:t>
            </a:r>
            <a:r>
              <a:rPr lang="ja-JP" altLang="en-US" dirty="0" smtClean="0"/>
              <a:t>関数</a:t>
            </a:r>
            <a:r>
              <a:rPr lang="en-US" altLang="ja-JP" dirty="0" smtClean="0"/>
              <a:t/>
            </a:r>
            <a:br>
              <a:rPr lang="en-US" altLang="ja-JP" dirty="0" smtClean="0"/>
            </a:br>
            <a:r>
              <a:rPr lang="en-US" altLang="ja-JP" dirty="0" smtClean="0"/>
              <a:t>function </a:t>
            </a:r>
            <a:r>
              <a:rPr lang="en-US" altLang="ja-JP" dirty="0"/>
              <a:t>fund() payable </a:t>
            </a:r>
            <a:r>
              <a:rPr lang="en-US" altLang="ja-JP" dirty="0" smtClean="0"/>
              <a:t>{</a:t>
            </a:r>
            <a:br>
              <a:rPr lang="en-US" altLang="ja-JP" dirty="0" smtClean="0"/>
            </a:br>
            <a:r>
              <a:rPr lang="ja-JP" altLang="en-US" dirty="0" smtClean="0"/>
              <a:t>  </a:t>
            </a:r>
            <a:r>
              <a:rPr lang="en-US" altLang="ja-JP" dirty="0" smtClean="0"/>
              <a:t>// </a:t>
            </a:r>
            <a:r>
              <a:rPr lang="ja-JP" altLang="en-US" dirty="0"/>
              <a:t>キャンペーンが終わっていれば処理を中断</a:t>
            </a:r>
            <a:r>
              <a:rPr lang="ja-JP" altLang="en-US" dirty="0" smtClean="0"/>
              <a:t>する</a:t>
            </a:r>
            <a:r>
              <a:rPr lang="en-US" altLang="ja-JP" dirty="0" smtClean="0"/>
              <a:t/>
            </a:r>
            <a:br>
              <a:rPr lang="en-US" altLang="ja-JP" dirty="0" smtClean="0"/>
            </a:br>
            <a:r>
              <a:rPr lang="ja-JP" altLang="en-US" dirty="0" smtClean="0"/>
              <a:t>  </a:t>
            </a:r>
            <a:r>
              <a:rPr lang="en-US" altLang="ja-JP" dirty="0" smtClean="0"/>
              <a:t>require</a:t>
            </a:r>
            <a:r>
              <a:rPr lang="en-US" altLang="ja-JP" dirty="0"/>
              <a:t>(!ended</a:t>
            </a:r>
            <a:r>
              <a:rPr lang="en-US" altLang="ja-JP" dirty="0" smtClean="0"/>
              <a:t>);</a:t>
            </a:r>
            <a:br>
              <a:rPr lang="en-US" altLang="ja-JP" dirty="0" smtClean="0"/>
            </a:br>
            <a:r>
              <a:rPr lang="en-US" altLang="ja-JP" dirty="0" smtClean="0"/>
              <a:t/>
            </a:r>
            <a:br>
              <a:rPr lang="en-US" altLang="ja-JP" dirty="0" smtClean="0"/>
            </a:br>
            <a:r>
              <a:rPr lang="ja-JP" altLang="en-US" dirty="0" smtClean="0"/>
              <a:t>  </a:t>
            </a:r>
            <a:r>
              <a:rPr lang="en-US" altLang="ja-JP" dirty="0" smtClean="0"/>
              <a:t>Investor storage </a:t>
            </a:r>
            <a:r>
              <a:rPr lang="en-US" altLang="ja-JP" dirty="0" err="1" smtClean="0"/>
              <a:t>inv</a:t>
            </a:r>
            <a:r>
              <a:rPr lang="en-US" altLang="ja-JP" dirty="0" smtClean="0"/>
              <a:t> </a:t>
            </a:r>
            <a:r>
              <a:rPr lang="en-US" altLang="ja-JP" dirty="0"/>
              <a:t>= investors[</a:t>
            </a:r>
            <a:r>
              <a:rPr lang="en-US" altLang="ja-JP" dirty="0" err="1"/>
              <a:t>numInvestors</a:t>
            </a:r>
            <a:r>
              <a:rPr lang="en-US" altLang="ja-JP" dirty="0" smtClean="0"/>
              <a:t>++];</a:t>
            </a:r>
            <a:br>
              <a:rPr lang="en-US" altLang="ja-JP" dirty="0" smtClean="0"/>
            </a:br>
            <a:r>
              <a:rPr lang="ja-JP" altLang="en-US" dirty="0" smtClean="0"/>
              <a:t>  </a:t>
            </a:r>
            <a:r>
              <a:rPr lang="en-US" altLang="ja-JP" dirty="0" err="1" smtClean="0"/>
              <a:t>inv.addr</a:t>
            </a:r>
            <a:r>
              <a:rPr lang="en-US" altLang="ja-JP" dirty="0" smtClean="0"/>
              <a:t> </a:t>
            </a:r>
            <a:r>
              <a:rPr lang="en-US" altLang="ja-JP" dirty="0"/>
              <a:t>= </a:t>
            </a:r>
            <a:r>
              <a:rPr lang="en-US" altLang="ja-JP" dirty="0" err="1" smtClean="0"/>
              <a:t>msg.sender</a:t>
            </a:r>
            <a:r>
              <a:rPr lang="en-US" altLang="ja-JP" dirty="0" smtClean="0"/>
              <a:t>;</a:t>
            </a:r>
            <a:br>
              <a:rPr lang="en-US" altLang="ja-JP" dirty="0" smtClean="0"/>
            </a:br>
            <a:r>
              <a:rPr lang="ja-JP" altLang="en-US" dirty="0" smtClean="0"/>
              <a:t>  </a:t>
            </a:r>
            <a:r>
              <a:rPr lang="en-US" altLang="ja-JP" dirty="0" err="1" smtClean="0"/>
              <a:t>inv.amount</a:t>
            </a:r>
            <a:r>
              <a:rPr lang="en-US" altLang="ja-JP" dirty="0" smtClean="0"/>
              <a:t> </a:t>
            </a:r>
            <a:r>
              <a:rPr lang="en-US" altLang="ja-JP" dirty="0"/>
              <a:t>= </a:t>
            </a:r>
            <a:r>
              <a:rPr lang="en-US" altLang="ja-JP" dirty="0" err="1" smtClean="0"/>
              <a:t>msg.value</a:t>
            </a:r>
            <a:r>
              <a:rPr lang="en-US" altLang="ja-JP" dirty="0" smtClean="0"/>
              <a:t>;</a:t>
            </a:r>
            <a:br>
              <a:rPr lang="en-US" altLang="ja-JP" dirty="0" smtClean="0"/>
            </a:br>
            <a:r>
              <a:rPr lang="ja-JP" altLang="en-US" dirty="0" smtClean="0"/>
              <a:t>  </a:t>
            </a:r>
            <a:r>
              <a:rPr lang="en-US" altLang="ja-JP" dirty="0" err="1" smtClean="0"/>
              <a:t>totalAmount</a:t>
            </a:r>
            <a:r>
              <a:rPr lang="en-US" altLang="ja-JP" dirty="0" smtClean="0"/>
              <a:t> </a:t>
            </a:r>
            <a:r>
              <a:rPr lang="en-US" altLang="ja-JP" dirty="0"/>
              <a:t>+= </a:t>
            </a:r>
            <a:r>
              <a:rPr lang="en-US" altLang="ja-JP" dirty="0" err="1"/>
              <a:t>inv.amount</a:t>
            </a:r>
            <a:r>
              <a:rPr lang="en-US" altLang="ja-JP" dirty="0" smtClean="0"/>
              <a:t>;</a:t>
            </a:r>
            <a:br>
              <a:rPr lang="en-US" altLang="ja-JP" dirty="0" smtClean="0"/>
            </a:br>
            <a:r>
              <a:rPr lang="en-US" altLang="ja-JP" dirty="0" smtClean="0"/>
              <a:t>}</a:t>
            </a:r>
          </a:p>
          <a:p>
            <a:pPr marL="0" indent="0">
              <a:buNone/>
            </a:pPr>
            <a:r>
              <a:rPr lang="ja-JP" altLang="en-US" dirty="0" smtClean="0"/>
              <a:t>・</a:t>
            </a:r>
            <a:r>
              <a:rPr lang="en-US" altLang="ja-JP" dirty="0" smtClean="0"/>
              <a:t>find</a:t>
            </a:r>
            <a:r>
              <a:rPr lang="ja-JP" altLang="en-US" dirty="0" smtClean="0"/>
              <a:t>関数は投資する際に呼ぶ</a:t>
            </a:r>
            <a:r>
              <a:rPr lang="ja-JP" altLang="en-US" dirty="0"/>
              <a:t>関数</a:t>
            </a:r>
            <a:r>
              <a:rPr lang="ja-JP" altLang="en-US" dirty="0" smtClean="0"/>
              <a:t>で、</a:t>
            </a:r>
            <a:r>
              <a:rPr lang="en-US" altLang="ja-JP" dirty="0" smtClean="0"/>
              <a:t>ether</a:t>
            </a:r>
            <a:r>
              <a:rPr lang="ja-JP" altLang="en-US" dirty="0" smtClean="0"/>
              <a:t>の送金を伴う形で呼び出します。キャンペーンが終了していなければ、</a:t>
            </a:r>
            <a:r>
              <a:rPr lang="en-US" altLang="ja-JP" dirty="0" smtClean="0"/>
              <a:t>Investor</a:t>
            </a:r>
            <a:r>
              <a:rPr lang="ja-JP" altLang="en-US" dirty="0" smtClean="0"/>
              <a:t>を生成してマップに登録し、投資の総額を更新します。 </a:t>
            </a:r>
            <a:r>
              <a:rPr lang="en-US" altLang="ja-JP" dirty="0" smtClean="0"/>
              <a:t>ether</a:t>
            </a:r>
            <a:r>
              <a:rPr lang="ja-JP" altLang="en-US" dirty="0" smtClean="0"/>
              <a:t>の送金を伴う関数のため、</a:t>
            </a:r>
            <a:r>
              <a:rPr lang="en-US" altLang="ja-JP" dirty="0" smtClean="0"/>
              <a:t>payable</a:t>
            </a:r>
            <a:r>
              <a:rPr lang="ja-JP" altLang="en-US" dirty="0" smtClean="0"/>
              <a:t>を付与しています。</a:t>
            </a:r>
            <a:endParaRPr lang="en-US" altLang="ja-JP" dirty="0" smtClean="0"/>
          </a:p>
          <a:p>
            <a:pPr marL="0" indent="0">
              <a:buNone/>
            </a:pPr>
            <a:r>
              <a:rPr lang="en-US" altLang="ja-JP" dirty="0" smtClean="0"/>
              <a:t>※investors</a:t>
            </a:r>
            <a:r>
              <a:rPr lang="ja-JP" altLang="en-US" dirty="0" smtClean="0"/>
              <a:t>は</a:t>
            </a:r>
            <a:r>
              <a:rPr lang="en-US" altLang="ja-JP" dirty="0" smtClean="0"/>
              <a:t>Map</a:t>
            </a:r>
            <a:r>
              <a:rPr lang="ja-JP" altLang="en-US" dirty="0" smtClean="0"/>
              <a:t>であり、</a:t>
            </a:r>
            <a:r>
              <a:rPr lang="en-US" altLang="ja-JP" dirty="0" err="1" smtClean="0"/>
              <a:t>inv</a:t>
            </a:r>
            <a:r>
              <a:rPr lang="ja-JP" altLang="en-US" dirty="0" smtClean="0"/>
              <a:t>ステート</a:t>
            </a:r>
            <a:r>
              <a:rPr lang="en-US" altLang="ja-JP" dirty="0" smtClean="0"/>
              <a:t>(</a:t>
            </a:r>
            <a:r>
              <a:rPr lang="ja-JP" altLang="en-US" dirty="0" smtClean="0"/>
              <a:t>変数</a:t>
            </a:r>
            <a:r>
              <a:rPr lang="en-US" altLang="ja-JP" dirty="0" smtClean="0"/>
              <a:t>)</a:t>
            </a:r>
            <a:r>
              <a:rPr lang="ja-JP" altLang="en-US" dirty="0" smtClean="0"/>
              <a:t>は、記憶域へのポイント</a:t>
            </a:r>
            <a:r>
              <a:rPr lang="ja-JP" altLang="en-US" dirty="0" err="1" smtClean="0"/>
              <a:t>た</a:t>
            </a:r>
            <a:r>
              <a:rPr lang="ja-JP" altLang="en-US" dirty="0" smtClean="0"/>
              <a:t>となるため、明示的な</a:t>
            </a:r>
            <a:r>
              <a:rPr lang="en-US" altLang="ja-JP" dirty="0" smtClean="0"/>
              <a:t>storage</a:t>
            </a:r>
            <a:r>
              <a:rPr lang="ja-JP" altLang="en-US" dirty="0" smtClean="0"/>
              <a:t>を使用する必要がある。</a:t>
            </a:r>
            <a:endParaRPr lang="en-US" altLang="ja-JP" dirty="0" smtClean="0"/>
          </a:p>
        </p:txBody>
      </p:sp>
    </p:spTree>
    <p:extLst>
      <p:ext uri="{BB962C8B-B14F-4D97-AF65-F5344CB8AC3E}">
        <p14:creationId xmlns:p14="http://schemas.microsoft.com/office/powerpoint/2010/main" val="21756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185058" y="755714"/>
            <a:ext cx="6767285" cy="5775716"/>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⑤</a:t>
            </a:r>
            <a:r>
              <a:rPr lang="en-US" altLang="ja-JP" dirty="0" err="1" smtClean="0"/>
              <a:t>checkGoalReached</a:t>
            </a:r>
            <a:r>
              <a:rPr lang="ja-JP" altLang="en-US" dirty="0" smtClean="0"/>
              <a:t>関数</a:t>
            </a:r>
            <a:endParaRPr lang="en-US" altLang="ja-JP" dirty="0" smtClean="0"/>
          </a:p>
          <a:p>
            <a:pPr marL="0" indent="0">
              <a:buNone/>
            </a:pPr>
            <a:r>
              <a:rPr lang="en-US" altLang="ja-JP" dirty="0" smtClean="0"/>
              <a:t>// </a:t>
            </a:r>
            <a:r>
              <a:rPr lang="ja-JP" altLang="en-US" dirty="0"/>
              <a:t>目標額に達したかを確認</a:t>
            </a:r>
            <a:r>
              <a:rPr lang="ja-JP" altLang="en-US" dirty="0" smtClean="0"/>
              <a:t>する</a:t>
            </a:r>
            <a:r>
              <a:rPr lang="en-US" altLang="ja-JP" dirty="0" smtClean="0"/>
              <a:t/>
            </a:r>
            <a:br>
              <a:rPr lang="en-US" altLang="ja-JP" dirty="0" smtClean="0"/>
            </a:br>
            <a:r>
              <a:rPr lang="en-US" altLang="ja-JP" dirty="0" smtClean="0"/>
              <a:t>// </a:t>
            </a:r>
            <a:r>
              <a:rPr lang="ja-JP" altLang="en-US" dirty="0"/>
              <a:t>また、キャンペーンの成功</a:t>
            </a:r>
            <a:r>
              <a:rPr lang="en-US" altLang="ja-JP" dirty="0"/>
              <a:t>/</a:t>
            </a:r>
            <a:r>
              <a:rPr lang="ja-JP" altLang="en-US" dirty="0"/>
              <a:t>失敗に応じた</a:t>
            </a:r>
            <a:r>
              <a:rPr lang="en-US" altLang="ja-JP" dirty="0"/>
              <a:t>ether</a:t>
            </a:r>
            <a:r>
              <a:rPr lang="ja-JP" altLang="en-US" dirty="0"/>
              <a:t>の送金を</a:t>
            </a:r>
            <a:r>
              <a:rPr lang="ja-JP" altLang="en-US" dirty="0" smtClean="0"/>
              <a:t>行う</a:t>
            </a:r>
            <a:r>
              <a:rPr lang="en-US" altLang="ja-JP" dirty="0" smtClean="0"/>
              <a:t/>
            </a:r>
            <a:br>
              <a:rPr lang="en-US" altLang="ja-JP" dirty="0" smtClean="0"/>
            </a:br>
            <a:r>
              <a:rPr lang="en-US" altLang="ja-JP" dirty="0" smtClean="0"/>
              <a:t>function </a:t>
            </a:r>
            <a:r>
              <a:rPr lang="en-US" altLang="ja-JP" dirty="0" err="1"/>
              <a:t>checkGoalReached</a:t>
            </a:r>
            <a:r>
              <a:rPr lang="en-US" altLang="ja-JP" dirty="0"/>
              <a:t> () public </a:t>
            </a:r>
            <a:r>
              <a:rPr lang="en-US" altLang="ja-JP" dirty="0" err="1"/>
              <a:t>onlyOwner</a:t>
            </a:r>
            <a:r>
              <a:rPr lang="en-US" altLang="ja-JP" dirty="0"/>
              <a:t> {    </a:t>
            </a:r>
          </a:p>
          <a:p>
            <a:pPr marL="0" indent="0">
              <a:buNone/>
            </a:pPr>
            <a:r>
              <a:rPr lang="en-US" altLang="ja-JP" dirty="0" smtClean="0"/>
              <a:t>  // </a:t>
            </a:r>
            <a:r>
              <a:rPr lang="ja-JP" altLang="en-US" dirty="0"/>
              <a:t>キャンペーンが終わっていれば処理を中断</a:t>
            </a:r>
            <a:r>
              <a:rPr lang="ja-JP" altLang="en-US" dirty="0" smtClean="0"/>
              <a:t>する</a:t>
            </a:r>
            <a:r>
              <a:rPr lang="en-US" altLang="ja-JP" dirty="0" smtClean="0"/>
              <a:t/>
            </a:r>
            <a:br>
              <a:rPr lang="en-US" altLang="ja-JP" dirty="0" smtClean="0"/>
            </a:br>
            <a:r>
              <a:rPr lang="en-US" altLang="ja-JP" dirty="0" smtClean="0"/>
              <a:t>  require</a:t>
            </a:r>
            <a:r>
              <a:rPr lang="en-US" altLang="ja-JP" dirty="0"/>
              <a:t>(!ended</a:t>
            </a:r>
            <a:r>
              <a:rPr lang="en-US" altLang="ja-JP" dirty="0" smtClean="0"/>
              <a:t>);</a:t>
            </a:r>
            <a:br>
              <a:rPr lang="en-US" altLang="ja-JP" dirty="0" smtClean="0"/>
            </a:br>
            <a:r>
              <a:rPr lang="en-US" altLang="ja-JP" dirty="0" smtClean="0"/>
              <a:t>  // </a:t>
            </a:r>
            <a:r>
              <a:rPr lang="ja-JP" altLang="en-US" dirty="0"/>
              <a:t>締め切り前の場合は処理を中断</a:t>
            </a:r>
            <a:r>
              <a:rPr lang="ja-JP" altLang="en-US" dirty="0" smtClean="0"/>
              <a:t>する</a:t>
            </a:r>
            <a:r>
              <a:rPr lang="en-US" altLang="ja-JP" dirty="0" smtClean="0"/>
              <a:t/>
            </a:r>
            <a:br>
              <a:rPr lang="en-US" altLang="ja-JP" dirty="0" smtClean="0"/>
            </a:br>
            <a:r>
              <a:rPr lang="en-US" altLang="ja-JP" dirty="0" smtClean="0"/>
              <a:t>  require(now </a:t>
            </a:r>
            <a:r>
              <a:rPr lang="en-US" altLang="ja-JP" dirty="0"/>
              <a:t>&gt;= deadline</a:t>
            </a:r>
            <a:r>
              <a:rPr lang="en-US" altLang="ja-JP" dirty="0" smtClean="0"/>
              <a:t>);</a:t>
            </a:r>
            <a:br>
              <a:rPr lang="en-US" altLang="ja-JP" dirty="0" smtClean="0"/>
            </a:br>
            <a:r>
              <a:rPr lang="en-US" altLang="ja-JP" dirty="0" smtClean="0"/>
              <a:t/>
            </a:r>
            <a:br>
              <a:rPr lang="en-US" altLang="ja-JP" dirty="0" smtClean="0"/>
            </a:br>
            <a:r>
              <a:rPr lang="en-US" altLang="ja-JP" dirty="0" smtClean="0"/>
              <a:t>  if(</a:t>
            </a:r>
            <a:r>
              <a:rPr lang="en-US" altLang="ja-JP" dirty="0" err="1" smtClean="0"/>
              <a:t>totalAmount</a:t>
            </a:r>
            <a:r>
              <a:rPr lang="en-US" altLang="ja-JP" dirty="0" smtClean="0"/>
              <a:t> </a:t>
            </a:r>
            <a:r>
              <a:rPr lang="en-US" altLang="ja-JP" dirty="0"/>
              <a:t>&gt;= </a:t>
            </a:r>
            <a:r>
              <a:rPr lang="en-US" altLang="ja-JP" dirty="0" err="1"/>
              <a:t>goalAmount</a:t>
            </a:r>
            <a:r>
              <a:rPr lang="en-US" altLang="ja-JP" dirty="0"/>
              <a:t>) {  // </a:t>
            </a:r>
            <a:r>
              <a:rPr lang="ja-JP" altLang="en-US" dirty="0"/>
              <a:t>キャンペーンに成功した</a:t>
            </a:r>
            <a:r>
              <a:rPr lang="ja-JP" altLang="en-US" dirty="0" smtClean="0"/>
              <a:t>場合</a:t>
            </a:r>
            <a:r>
              <a:rPr lang="en-US" altLang="ja-JP" dirty="0" smtClean="0"/>
              <a:t/>
            </a:r>
            <a:br>
              <a:rPr lang="en-US" altLang="ja-JP" dirty="0" smtClean="0"/>
            </a:br>
            <a:r>
              <a:rPr lang="en-US" altLang="ja-JP" dirty="0" smtClean="0"/>
              <a:t>    status </a:t>
            </a:r>
            <a:r>
              <a:rPr lang="en-US" altLang="ja-JP" dirty="0"/>
              <a:t>= </a:t>
            </a:r>
            <a:r>
              <a:rPr lang="en-US" altLang="ja-JP" dirty="0" smtClean="0"/>
              <a:t>“Campaign Succeeded”;</a:t>
            </a:r>
            <a:br>
              <a:rPr lang="en-US" altLang="ja-JP" dirty="0" smtClean="0"/>
            </a:br>
            <a:r>
              <a:rPr lang="en-US" altLang="ja-JP" dirty="0" smtClean="0"/>
              <a:t>    ended </a:t>
            </a:r>
            <a:r>
              <a:rPr lang="en-US" altLang="ja-JP" dirty="0"/>
              <a:t>= true</a:t>
            </a:r>
            <a:r>
              <a:rPr lang="en-US" altLang="ja-JP" dirty="0" smtClean="0"/>
              <a:t>;</a:t>
            </a:r>
            <a:br>
              <a:rPr lang="en-US" altLang="ja-JP" dirty="0" smtClean="0"/>
            </a:br>
            <a:r>
              <a:rPr lang="en-US" altLang="ja-JP" dirty="0" smtClean="0"/>
              <a:t>    // </a:t>
            </a:r>
            <a:r>
              <a:rPr lang="ja-JP" altLang="en-US" dirty="0"/>
              <a:t>オーナーにコントラクト内のすべての</a:t>
            </a:r>
            <a:r>
              <a:rPr lang="en-US" altLang="ja-JP" dirty="0"/>
              <a:t>ether</a:t>
            </a:r>
            <a:r>
              <a:rPr lang="ja-JP" altLang="en-US" dirty="0"/>
              <a:t>を送金</a:t>
            </a:r>
            <a:r>
              <a:rPr lang="ja-JP" altLang="en-US" dirty="0" smtClean="0"/>
              <a:t>する</a:t>
            </a:r>
            <a:r>
              <a:rPr lang="en-US" altLang="ja-JP" dirty="0" smtClean="0"/>
              <a:t/>
            </a:r>
            <a:br>
              <a:rPr lang="en-US" altLang="ja-JP" dirty="0" smtClean="0"/>
            </a:br>
            <a:r>
              <a:rPr lang="en-US" altLang="ja-JP" dirty="0" smtClean="0"/>
              <a:t>    if</a:t>
            </a:r>
            <a:r>
              <a:rPr lang="en-US" altLang="ja-JP" dirty="0"/>
              <a:t>(!</a:t>
            </a:r>
            <a:r>
              <a:rPr lang="en-US" altLang="ja-JP" dirty="0" err="1"/>
              <a:t>owner.send</a:t>
            </a:r>
            <a:r>
              <a:rPr lang="en-US" altLang="ja-JP" dirty="0"/>
              <a:t>(</a:t>
            </a:r>
            <a:r>
              <a:rPr lang="en-US" altLang="ja-JP" dirty="0" err="1"/>
              <a:t>this.balance</a:t>
            </a:r>
            <a:r>
              <a:rPr lang="en-US" altLang="ja-JP" dirty="0"/>
              <a:t>)) </a:t>
            </a:r>
            <a:r>
              <a:rPr lang="en-US" altLang="ja-JP" dirty="0" smtClean="0"/>
              <a:t>{</a:t>
            </a:r>
            <a:br>
              <a:rPr lang="en-US" altLang="ja-JP" dirty="0" smtClean="0"/>
            </a:br>
            <a:r>
              <a:rPr lang="en-US" altLang="ja-JP" dirty="0" smtClean="0"/>
              <a:t>      throw;</a:t>
            </a:r>
            <a:br>
              <a:rPr lang="en-US" altLang="ja-JP" dirty="0" smtClean="0"/>
            </a:br>
            <a:r>
              <a:rPr lang="en-US" altLang="ja-JP" dirty="0" smtClean="0"/>
              <a:t>    }</a:t>
            </a:r>
            <a:br>
              <a:rPr lang="en-US" altLang="ja-JP" dirty="0" smtClean="0"/>
            </a:br>
            <a:r>
              <a:rPr lang="en-US" altLang="ja-JP" dirty="0" smtClean="0"/>
              <a:t>  }</a:t>
            </a:r>
            <a:br>
              <a:rPr lang="en-US" altLang="ja-JP" dirty="0" smtClean="0"/>
            </a:br>
            <a:r>
              <a:rPr lang="en-US" altLang="ja-JP" dirty="0" smtClean="0"/>
              <a:t>  else {  </a:t>
            </a:r>
            <a:r>
              <a:rPr lang="en-US" altLang="ja-JP" dirty="0"/>
              <a:t>// </a:t>
            </a:r>
            <a:r>
              <a:rPr lang="ja-JP" altLang="en-US" dirty="0"/>
              <a:t>キャンペーンに失敗した</a:t>
            </a:r>
            <a:r>
              <a:rPr lang="ja-JP" altLang="en-US" dirty="0" smtClean="0"/>
              <a:t>場合</a:t>
            </a:r>
            <a:r>
              <a:rPr lang="en-US" altLang="ja-JP" dirty="0" smtClean="0"/>
              <a:t/>
            </a:r>
            <a:br>
              <a:rPr lang="en-US" altLang="ja-JP" dirty="0" smtClean="0"/>
            </a:br>
            <a:r>
              <a:rPr lang="en-US" altLang="ja-JP" dirty="0" smtClean="0"/>
              <a:t>    </a:t>
            </a:r>
            <a:r>
              <a:rPr lang="en-US" altLang="ja-JP" dirty="0" err="1" smtClean="0"/>
              <a:t>uint</a:t>
            </a:r>
            <a:r>
              <a:rPr lang="en-US" altLang="ja-JP" dirty="0" smtClean="0"/>
              <a:t> </a:t>
            </a:r>
            <a:r>
              <a:rPr lang="en-US" altLang="ja-JP" dirty="0" err="1"/>
              <a:t>i</a:t>
            </a:r>
            <a:r>
              <a:rPr lang="en-US" altLang="ja-JP" dirty="0"/>
              <a:t> = </a:t>
            </a:r>
            <a:r>
              <a:rPr lang="en-US" altLang="ja-JP" dirty="0" smtClean="0"/>
              <a:t>0;</a:t>
            </a:r>
            <a:br>
              <a:rPr lang="en-US" altLang="ja-JP" dirty="0" smtClean="0"/>
            </a:br>
            <a:r>
              <a:rPr lang="en-US" altLang="ja-JP" dirty="0" smtClean="0"/>
              <a:t>    status </a:t>
            </a:r>
            <a:r>
              <a:rPr lang="en-US" altLang="ja-JP" dirty="0"/>
              <a:t>= </a:t>
            </a:r>
            <a:r>
              <a:rPr lang="en-US" altLang="ja-JP" dirty="0" smtClean="0"/>
              <a:t>“Campaign Failed”;</a:t>
            </a:r>
            <a:br>
              <a:rPr lang="en-US" altLang="ja-JP" dirty="0" smtClean="0"/>
            </a:br>
            <a:r>
              <a:rPr lang="en-US" altLang="ja-JP" dirty="0" smtClean="0"/>
              <a:t>    ended </a:t>
            </a:r>
            <a:r>
              <a:rPr lang="en-US" altLang="ja-JP" dirty="0"/>
              <a:t>= true</a:t>
            </a:r>
            <a:r>
              <a:rPr lang="en-US" altLang="ja-JP" dirty="0" smtClean="0"/>
              <a:t>;</a:t>
            </a:r>
            <a:br>
              <a:rPr lang="en-US" altLang="ja-JP" dirty="0" smtClean="0"/>
            </a:br>
            <a:r>
              <a:rPr lang="en-US" altLang="ja-JP" dirty="0" smtClean="0"/>
              <a:t>    // </a:t>
            </a:r>
            <a:r>
              <a:rPr lang="ja-JP" altLang="en-US" dirty="0"/>
              <a:t>投資家毎に</a:t>
            </a:r>
            <a:r>
              <a:rPr lang="en-US" altLang="ja-JP" dirty="0"/>
              <a:t>ether</a:t>
            </a:r>
            <a:r>
              <a:rPr lang="ja-JP" altLang="en-US" dirty="0"/>
              <a:t>を返金</a:t>
            </a:r>
            <a:r>
              <a:rPr lang="ja-JP" altLang="en-US" dirty="0" smtClean="0"/>
              <a:t>する</a:t>
            </a:r>
            <a:r>
              <a:rPr lang="en-US" altLang="ja-JP" dirty="0" smtClean="0"/>
              <a:t/>
            </a:r>
            <a:br>
              <a:rPr lang="en-US" altLang="ja-JP" dirty="0" smtClean="0"/>
            </a:br>
            <a:r>
              <a:rPr lang="en-US" altLang="ja-JP" dirty="0" smtClean="0"/>
              <a:t>    while(</a:t>
            </a:r>
            <a:r>
              <a:rPr lang="en-US" altLang="ja-JP" dirty="0" err="1" smtClean="0"/>
              <a:t>i</a:t>
            </a:r>
            <a:r>
              <a:rPr lang="en-US" altLang="ja-JP" dirty="0" smtClean="0"/>
              <a:t> </a:t>
            </a:r>
            <a:r>
              <a:rPr lang="en-US" altLang="ja-JP" dirty="0"/>
              <a:t>&lt;= </a:t>
            </a:r>
            <a:r>
              <a:rPr lang="en-US" altLang="ja-JP" dirty="0" err="1"/>
              <a:t>numInvestors</a:t>
            </a:r>
            <a:r>
              <a:rPr lang="en-US" altLang="ja-JP" dirty="0"/>
              <a:t>) </a:t>
            </a:r>
            <a:r>
              <a:rPr lang="en-US" altLang="ja-JP" dirty="0" smtClean="0"/>
              <a:t>{</a:t>
            </a:r>
            <a:br>
              <a:rPr lang="en-US" altLang="ja-JP" dirty="0" smtClean="0"/>
            </a:br>
            <a:r>
              <a:rPr lang="en-US" altLang="ja-JP" dirty="0" smtClean="0"/>
              <a:t>      if</a:t>
            </a:r>
            <a:r>
              <a:rPr lang="en-US" altLang="ja-JP" dirty="0"/>
              <a:t>(!investors[</a:t>
            </a:r>
            <a:r>
              <a:rPr lang="en-US" altLang="ja-JP" dirty="0" err="1"/>
              <a:t>i</a:t>
            </a:r>
            <a:r>
              <a:rPr lang="en-US" altLang="ja-JP" dirty="0"/>
              <a:t>].</a:t>
            </a:r>
            <a:r>
              <a:rPr lang="en-US" altLang="ja-JP" dirty="0" err="1"/>
              <a:t>addr.send</a:t>
            </a:r>
            <a:r>
              <a:rPr lang="en-US" altLang="ja-JP" dirty="0"/>
              <a:t>(investors[</a:t>
            </a:r>
            <a:r>
              <a:rPr lang="en-US" altLang="ja-JP" dirty="0" err="1"/>
              <a:t>i</a:t>
            </a:r>
            <a:r>
              <a:rPr lang="en-US" altLang="ja-JP" dirty="0"/>
              <a:t>].amount)) </a:t>
            </a:r>
            <a:r>
              <a:rPr lang="en-US" altLang="ja-JP" dirty="0" smtClean="0"/>
              <a:t>{</a:t>
            </a:r>
            <a:br>
              <a:rPr lang="en-US" altLang="ja-JP" dirty="0" smtClean="0"/>
            </a:br>
            <a:r>
              <a:rPr lang="en-US" altLang="ja-JP" dirty="0" smtClean="0"/>
              <a:t>        throw;</a:t>
            </a:r>
            <a:br>
              <a:rPr lang="en-US" altLang="ja-JP" dirty="0" smtClean="0"/>
            </a:br>
            <a:r>
              <a:rPr lang="en-US" altLang="ja-JP" dirty="0" smtClean="0"/>
              <a:t>      }</a:t>
            </a:r>
            <a:br>
              <a:rPr lang="en-US" altLang="ja-JP" dirty="0" smtClean="0"/>
            </a:br>
            <a:r>
              <a:rPr lang="en-US" altLang="ja-JP" dirty="0" smtClean="0"/>
              <a:t>      </a:t>
            </a:r>
            <a:r>
              <a:rPr lang="en-US" altLang="ja-JP" dirty="0" err="1" smtClean="0"/>
              <a:t>i</a:t>
            </a:r>
            <a:r>
              <a:rPr lang="en-US" altLang="ja-JP" dirty="0" smtClean="0"/>
              <a:t>++;</a:t>
            </a:r>
            <a:br>
              <a:rPr lang="en-US" altLang="ja-JP" dirty="0" smtClean="0"/>
            </a:br>
            <a:r>
              <a:rPr lang="en-US" altLang="ja-JP" dirty="0" smtClean="0"/>
              <a:t>    }</a:t>
            </a:r>
            <a:br>
              <a:rPr lang="en-US" altLang="ja-JP" dirty="0" smtClean="0"/>
            </a:br>
            <a:r>
              <a:rPr lang="en-US" altLang="ja-JP" dirty="0" smtClean="0"/>
              <a:t>  }</a:t>
            </a:r>
            <a:br>
              <a:rPr lang="en-US" altLang="ja-JP" dirty="0" smtClean="0"/>
            </a:br>
            <a:r>
              <a:rPr lang="en-US" altLang="ja-JP" dirty="0" smtClean="0"/>
              <a:t>}</a:t>
            </a:r>
          </a:p>
        </p:txBody>
      </p:sp>
      <p:sp>
        <p:nvSpPr>
          <p:cNvPr id="7" name="コンテンツ プレースホルダー 1"/>
          <p:cNvSpPr txBox="1">
            <a:spLocks/>
          </p:cNvSpPr>
          <p:nvPr/>
        </p:nvSpPr>
        <p:spPr>
          <a:xfrm>
            <a:off x="7286171" y="991814"/>
            <a:ext cx="4566864" cy="553961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・キャンペーン終了時にオーナーによってのみ呼び出される関数です。</a:t>
            </a:r>
            <a:r>
              <a:rPr lang="en-US" altLang="ja-JP" dirty="0"/>
              <a:t>(</a:t>
            </a:r>
            <a:r>
              <a:rPr lang="en-US" altLang="ja-JP" dirty="0" err="1"/>
              <a:t>onlyOwner</a:t>
            </a:r>
            <a:r>
              <a:rPr lang="en-US" altLang="ja-JP" dirty="0"/>
              <a:t>)</a:t>
            </a:r>
            <a:br>
              <a:rPr lang="en-US" altLang="ja-JP" dirty="0"/>
            </a:br>
            <a:r>
              <a:rPr lang="ja-JP" altLang="en-US" dirty="0"/>
              <a:t>キャンペーンが目標額に達した場合は、オーナーに集められた投資額が送金され</a:t>
            </a:r>
            <a:r>
              <a:rPr lang="ja-JP" altLang="en-US" dirty="0" smtClean="0"/>
              <a:t>、目標額に達しなかった場合は、各投資家に</a:t>
            </a:r>
            <a:r>
              <a:rPr lang="en-US" altLang="ja-JP" dirty="0" smtClean="0"/>
              <a:t>ether</a:t>
            </a:r>
            <a:r>
              <a:rPr lang="ja-JP" altLang="en-US" dirty="0" smtClean="0"/>
              <a:t>が返金される。</a:t>
            </a:r>
            <a:endParaRPr lang="en-US" altLang="ja-JP" dirty="0"/>
          </a:p>
        </p:txBody>
      </p:sp>
    </p:spTree>
    <p:extLst>
      <p:ext uri="{BB962C8B-B14F-4D97-AF65-F5344CB8AC3E}">
        <p14:creationId xmlns:p14="http://schemas.microsoft.com/office/powerpoint/2010/main" val="327470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1" y="937143"/>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⑥コントラクトを生成する。</a:t>
            </a:r>
            <a:endParaRPr lang="en-US" altLang="ja-JP" dirty="0" smtClean="0"/>
          </a:p>
          <a:p>
            <a:pPr marL="0" indent="0">
              <a:buNone/>
            </a:pPr>
            <a:r>
              <a:rPr lang="ja-JP" altLang="en-US" dirty="0"/>
              <a:t>各アカウントを次のように割り振ります。</a:t>
            </a:r>
            <a:endParaRPr lang="en-US" altLang="ja-JP" dirty="0"/>
          </a:p>
          <a:p>
            <a:pPr marL="0" indent="0">
              <a:buNone/>
            </a:pPr>
            <a:r>
              <a:rPr lang="ja-JP" altLang="en-US" dirty="0"/>
              <a:t>・</a:t>
            </a:r>
            <a:r>
              <a:rPr lang="en-US" altLang="ja-JP" dirty="0" err="1" smtClean="0"/>
              <a:t>eth.accounts</a:t>
            </a:r>
            <a:r>
              <a:rPr lang="en-US" altLang="ja-JP" dirty="0" smtClean="0"/>
              <a:t>[1]:</a:t>
            </a:r>
            <a:r>
              <a:rPr lang="ja-JP" altLang="en-US" dirty="0"/>
              <a:t>オーナー</a:t>
            </a:r>
            <a:endParaRPr lang="en-US" altLang="ja-JP" dirty="0"/>
          </a:p>
          <a:p>
            <a:pPr marL="0" indent="0">
              <a:buNone/>
            </a:pPr>
            <a:r>
              <a:rPr lang="ja-JP" altLang="en-US" dirty="0"/>
              <a:t>・</a:t>
            </a:r>
            <a:r>
              <a:rPr lang="en-US" altLang="ja-JP" dirty="0" err="1"/>
              <a:t>eth.accounts</a:t>
            </a:r>
            <a:r>
              <a:rPr lang="en-US" altLang="ja-JP" dirty="0"/>
              <a:t>[2]:</a:t>
            </a:r>
            <a:r>
              <a:rPr lang="ja-JP" altLang="en-US" dirty="0"/>
              <a:t>投資家</a:t>
            </a:r>
            <a:r>
              <a:rPr lang="en-US" altLang="ja-JP" dirty="0"/>
              <a:t>A</a:t>
            </a:r>
          </a:p>
          <a:p>
            <a:pPr marL="0" indent="0">
              <a:buNone/>
            </a:pPr>
            <a:r>
              <a:rPr lang="ja-JP" altLang="en-US" dirty="0"/>
              <a:t>・</a:t>
            </a:r>
            <a:r>
              <a:rPr lang="en-US" altLang="ja-JP" dirty="0" err="1"/>
              <a:t>eth.accounts</a:t>
            </a:r>
            <a:r>
              <a:rPr lang="en-US" altLang="ja-JP" dirty="0"/>
              <a:t>[3]:</a:t>
            </a:r>
            <a:r>
              <a:rPr lang="ja-JP" altLang="en-US" dirty="0"/>
              <a:t>投資家</a:t>
            </a:r>
            <a:r>
              <a:rPr lang="en-US" altLang="ja-JP" dirty="0"/>
              <a:t>B</a:t>
            </a:r>
          </a:p>
          <a:p>
            <a:pPr marL="0" indent="0">
              <a:buNone/>
            </a:pPr>
            <a:endParaRPr lang="en-US" altLang="ja-JP" dirty="0" smtClean="0"/>
          </a:p>
          <a:p>
            <a:pPr marL="0" indent="0">
              <a:buNone/>
            </a:pPr>
            <a:r>
              <a:rPr lang="en-US" altLang="ja-JP" dirty="0" smtClean="0"/>
              <a:t>Mist</a:t>
            </a:r>
            <a:r>
              <a:rPr lang="ja-JP" altLang="en-US" dirty="0" smtClean="0"/>
              <a:t> </a:t>
            </a:r>
            <a:r>
              <a:rPr lang="en-US" altLang="ja-JP" dirty="0" smtClean="0"/>
              <a:t>Wallet</a:t>
            </a:r>
            <a:r>
              <a:rPr lang="ja-JP" altLang="en-US" dirty="0" smtClean="0"/>
              <a:t>でオーナーでコントラクトを生成する。 その際に、コンストラクタの引数である</a:t>
            </a:r>
            <a:r>
              <a:rPr lang="en-US" altLang="ja-JP" dirty="0" smtClean="0"/>
              <a:t>_duration</a:t>
            </a:r>
            <a:r>
              <a:rPr lang="ja-JP" altLang="en-US" dirty="0" smtClean="0"/>
              <a:t>と</a:t>
            </a:r>
            <a:r>
              <a:rPr lang="en-US" altLang="ja-JP" dirty="0" smtClean="0"/>
              <a:t>_</a:t>
            </a:r>
            <a:r>
              <a:rPr lang="en-US" altLang="ja-JP" dirty="0" err="1" smtClean="0"/>
              <a:t>goalAmount</a:t>
            </a:r>
            <a:r>
              <a:rPr lang="ja-JP" altLang="en-US" dirty="0" smtClean="0"/>
              <a:t>を指定する必要がある。</a:t>
            </a:r>
            <a:endParaRPr lang="en-US" altLang="ja-JP" dirty="0" smtClean="0"/>
          </a:p>
          <a:p>
            <a:pPr marL="0" indent="0">
              <a:buNone/>
            </a:pPr>
            <a:r>
              <a:rPr lang="ja-JP" altLang="en-US" dirty="0" smtClean="0"/>
              <a:t>１．</a:t>
            </a:r>
            <a:r>
              <a:rPr lang="en-US" altLang="ja-JP" dirty="0" smtClean="0"/>
              <a:t>_duration:</a:t>
            </a:r>
            <a:r>
              <a:rPr lang="ja-JP" altLang="en-US" dirty="0" smtClean="0"/>
              <a:t>テスト用のため</a:t>
            </a:r>
            <a:r>
              <a:rPr lang="en-US" altLang="ja-JP" dirty="0" smtClean="0"/>
              <a:t>30</a:t>
            </a:r>
            <a:r>
              <a:rPr lang="ja-JP" altLang="en-US" dirty="0" smtClean="0"/>
              <a:t>分程度を設定します。</a:t>
            </a:r>
            <a:r>
              <a:rPr lang="en-US" altLang="ja-JP" dirty="0" smtClean="0"/>
              <a:t>(30</a:t>
            </a:r>
            <a:r>
              <a:rPr lang="ja-JP" altLang="en-US" dirty="0" smtClean="0"/>
              <a:t>分の場合は</a:t>
            </a:r>
            <a:r>
              <a:rPr lang="en-US" altLang="ja-JP" dirty="0" smtClean="0"/>
              <a:t>1800)</a:t>
            </a:r>
          </a:p>
          <a:p>
            <a:pPr marL="0" indent="0">
              <a:buNone/>
            </a:pPr>
            <a:r>
              <a:rPr lang="ja-JP" altLang="en-US" dirty="0" smtClean="0"/>
              <a:t>２．</a:t>
            </a:r>
            <a:r>
              <a:rPr lang="en-US" altLang="ja-JP" dirty="0" smtClean="0"/>
              <a:t>_</a:t>
            </a:r>
            <a:r>
              <a:rPr lang="en-US" altLang="ja-JP" dirty="0" err="1" smtClean="0"/>
              <a:t>goalAmount</a:t>
            </a:r>
            <a:r>
              <a:rPr lang="en-US" altLang="ja-JP" dirty="0" smtClean="0"/>
              <a:t>:</a:t>
            </a:r>
            <a:r>
              <a:rPr lang="ja-JP" altLang="en-US" dirty="0" smtClean="0"/>
              <a:t>目標額に</a:t>
            </a:r>
            <a:r>
              <a:rPr lang="en-US" altLang="ja-JP" dirty="0" smtClean="0"/>
              <a:t>10ether</a:t>
            </a:r>
            <a:r>
              <a:rPr lang="ja-JP" altLang="en-US" dirty="0" smtClean="0"/>
              <a:t>を設定する</a:t>
            </a:r>
            <a:r>
              <a:rPr lang="en-US" altLang="ja-JP" dirty="0" smtClean="0"/>
              <a:t>(</a:t>
            </a:r>
            <a:r>
              <a:rPr lang="ja-JP" altLang="en-US" dirty="0" smtClean="0"/>
              <a:t>単位は</a:t>
            </a:r>
            <a:r>
              <a:rPr lang="en-US" altLang="ja-JP" dirty="0" err="1" smtClean="0"/>
              <a:t>wei</a:t>
            </a:r>
            <a:r>
              <a:rPr lang="ja-JP" altLang="en-US" dirty="0" smtClean="0"/>
              <a:t>：</a:t>
            </a:r>
            <a:r>
              <a:rPr lang="en-US" altLang="ja-JP" dirty="0" smtClean="0"/>
              <a:t>10×10</a:t>
            </a:r>
            <a:r>
              <a:rPr lang="ja-JP" altLang="en-US" dirty="0" smtClean="0"/>
              <a:t>の</a:t>
            </a:r>
            <a:r>
              <a:rPr lang="en-US" altLang="ja-JP" dirty="0" smtClean="0"/>
              <a:t>18</a:t>
            </a:r>
            <a:r>
              <a:rPr lang="ja-JP" altLang="en-US" dirty="0" smtClean="0"/>
              <a:t>乗）</a:t>
            </a:r>
            <a:endParaRPr lang="en-US" altLang="ja-JP" dirty="0" smtClean="0"/>
          </a:p>
          <a:p>
            <a:pPr marL="0" indent="0">
              <a:buNone/>
            </a:pPr>
            <a:r>
              <a:rPr lang="en-US" altLang="ja-JP" dirty="0" smtClean="0"/>
              <a:t>Create Contract</a:t>
            </a:r>
            <a:r>
              <a:rPr lang="ja-JP" altLang="en-US" dirty="0" smtClean="0"/>
              <a:t>画面が表示されるので、パスワードを入力して、</a:t>
            </a:r>
            <a:r>
              <a:rPr lang="en-US" altLang="ja-JP" dirty="0" smtClean="0"/>
              <a:t>SET TRANSACTION</a:t>
            </a:r>
            <a:r>
              <a:rPr lang="ja-JP" altLang="en-US" dirty="0" smtClean="0"/>
              <a:t>を押す。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01844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1" y="937143"/>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⑦コントラクトの詳細を確認する。</a:t>
            </a:r>
            <a:endParaRPr lang="en-US" altLang="ja-JP" dirty="0" smtClean="0"/>
          </a:p>
          <a:p>
            <a:pPr marL="0" indent="0">
              <a:buNone/>
            </a:pPr>
            <a:r>
              <a:rPr lang="en-US" altLang="ja-JP" dirty="0" smtClean="0"/>
              <a:t>Mist</a:t>
            </a:r>
            <a:r>
              <a:rPr lang="ja-JP" altLang="en-US" dirty="0"/>
              <a:t> </a:t>
            </a:r>
            <a:r>
              <a:rPr lang="en-US" altLang="ja-JP" dirty="0" smtClean="0"/>
              <a:t>Wallet</a:t>
            </a:r>
            <a:r>
              <a:rPr lang="ja-JP" altLang="en-US" dirty="0" smtClean="0"/>
              <a:t>画面から作成した</a:t>
            </a:r>
            <a:r>
              <a:rPr lang="en-US" altLang="ja-JP" dirty="0" smtClean="0"/>
              <a:t>Cloud</a:t>
            </a:r>
            <a:r>
              <a:rPr lang="ja-JP" altLang="en-US" dirty="0" smtClean="0"/>
              <a:t> </a:t>
            </a:r>
            <a:r>
              <a:rPr lang="en-US" altLang="ja-JP" dirty="0" smtClean="0"/>
              <a:t>Funding</a:t>
            </a:r>
            <a:r>
              <a:rPr lang="ja-JP" altLang="en-US" dirty="0" smtClean="0"/>
              <a:t>を選択し、コントラクトのアドレスと、</a:t>
            </a:r>
            <a:r>
              <a:rPr lang="en-US" altLang="ja-JP" dirty="0" smtClean="0"/>
              <a:t>Show</a:t>
            </a:r>
            <a:r>
              <a:rPr lang="ja-JP" altLang="en-US" dirty="0" smtClean="0"/>
              <a:t> </a:t>
            </a:r>
            <a:r>
              <a:rPr lang="en-US" altLang="ja-JP" dirty="0" smtClean="0"/>
              <a:t>Interface</a:t>
            </a:r>
            <a:r>
              <a:rPr lang="ja-JP" altLang="en-US" dirty="0" smtClean="0"/>
              <a:t>から</a:t>
            </a:r>
            <a:r>
              <a:rPr lang="en-US" altLang="ja-JP" dirty="0" smtClean="0"/>
              <a:t>JSON</a:t>
            </a:r>
            <a:r>
              <a:rPr lang="ja-JP" altLang="en-US" dirty="0" smtClean="0"/>
              <a:t>を取得する。</a:t>
            </a:r>
            <a:endParaRPr lang="en-US" altLang="ja-JP" dirty="0" smtClean="0"/>
          </a:p>
          <a:p>
            <a:pPr marL="0" indent="0">
              <a:buNone/>
            </a:pPr>
            <a:r>
              <a:rPr lang="en-US" altLang="ja-JP" dirty="0" err="1" smtClean="0"/>
              <a:t>geth</a:t>
            </a:r>
            <a:r>
              <a:rPr lang="ja-JP" altLang="en-US" dirty="0" smtClean="0"/>
              <a:t>で変数を宣言する。</a:t>
            </a:r>
            <a:endParaRPr lang="en-US" altLang="ja-JP" dirty="0" smtClean="0"/>
          </a:p>
          <a:p>
            <a:pPr marL="0" indent="0">
              <a:buNone/>
            </a:pPr>
            <a:r>
              <a:rPr lang="en-US" altLang="ja-JP" dirty="0"/>
              <a:t>&gt;</a:t>
            </a:r>
            <a:r>
              <a:rPr lang="en-US" altLang="ja-JP" dirty="0" err="1"/>
              <a:t>var</a:t>
            </a:r>
            <a:r>
              <a:rPr lang="en-US" altLang="ja-JP" dirty="0"/>
              <a:t> </a:t>
            </a:r>
            <a:r>
              <a:rPr lang="en-US" altLang="ja-JP" dirty="0" err="1"/>
              <a:t>cf</a:t>
            </a:r>
            <a:r>
              <a:rPr lang="en-US" altLang="ja-JP" dirty="0"/>
              <a:t> = </a:t>
            </a:r>
            <a:r>
              <a:rPr lang="en-US" altLang="ja-JP" dirty="0" err="1"/>
              <a:t>eth.contract</a:t>
            </a:r>
            <a:r>
              <a:rPr lang="en-US" altLang="ja-JP" dirty="0"/>
              <a:t>(</a:t>
            </a:r>
            <a:r>
              <a:rPr lang="ja-JP" altLang="en-US" dirty="0"/>
              <a:t>インタフェース</a:t>
            </a:r>
            <a:r>
              <a:rPr lang="en-US" altLang="ja-JP" dirty="0"/>
              <a:t>).at('</a:t>
            </a:r>
            <a:r>
              <a:rPr lang="ja-JP" altLang="en-US" dirty="0"/>
              <a:t>アドレス</a:t>
            </a:r>
            <a:r>
              <a:rPr lang="en-US" altLang="ja-JP" dirty="0" smtClean="0"/>
              <a:t>')</a:t>
            </a:r>
          </a:p>
          <a:p>
            <a:pPr marL="0" indent="0">
              <a:buNone/>
            </a:pPr>
            <a:endParaRPr lang="en-US" altLang="ja-JP" dirty="0"/>
          </a:p>
          <a:p>
            <a:pPr marL="0" indent="0">
              <a:buNone/>
            </a:pPr>
            <a:r>
              <a:rPr lang="ja-JP" altLang="en-US" dirty="0" smtClean="0"/>
              <a:t>生成</a:t>
            </a:r>
            <a:r>
              <a:rPr lang="ja-JP" altLang="en-US" dirty="0"/>
              <a:t>時点</a:t>
            </a:r>
            <a:r>
              <a:rPr lang="ja-JP" altLang="en-US" dirty="0" smtClean="0"/>
              <a:t>でのステート</a:t>
            </a:r>
            <a:r>
              <a:rPr lang="en-US" altLang="ja-JP" dirty="0" smtClean="0"/>
              <a:t>(</a:t>
            </a:r>
            <a:r>
              <a:rPr lang="ja-JP" altLang="en-US" dirty="0" smtClean="0"/>
              <a:t>変数</a:t>
            </a:r>
            <a:r>
              <a:rPr lang="en-US" altLang="ja-JP" dirty="0" smtClean="0"/>
              <a:t>)</a:t>
            </a:r>
            <a:r>
              <a:rPr lang="ja-JP" altLang="en-US" dirty="0" smtClean="0"/>
              <a:t>を確認する</a:t>
            </a:r>
            <a:endParaRPr lang="en-US" altLang="ja-JP" dirty="0" smtClean="0"/>
          </a:p>
          <a:p>
            <a:pPr marL="0" indent="0">
              <a:buNone/>
            </a:pPr>
            <a:r>
              <a:rPr lang="en-US" altLang="ja-JP" dirty="0"/>
              <a:t>&gt; </a:t>
            </a:r>
            <a:r>
              <a:rPr lang="en-US" altLang="ja-JP" dirty="0" err="1"/>
              <a:t>cf.deadline</a:t>
            </a:r>
            <a:r>
              <a:rPr lang="en-US" altLang="ja-JP" dirty="0"/>
              <a:t>()</a:t>
            </a:r>
          </a:p>
          <a:p>
            <a:pPr marL="0" indent="0">
              <a:buNone/>
            </a:pPr>
            <a:r>
              <a:rPr lang="en-US" altLang="ja-JP" dirty="0"/>
              <a:t>1511342491</a:t>
            </a:r>
          </a:p>
          <a:p>
            <a:pPr marL="0" indent="0">
              <a:buNone/>
            </a:pPr>
            <a:r>
              <a:rPr lang="en-US" altLang="ja-JP" dirty="0"/>
              <a:t>&gt; </a:t>
            </a:r>
            <a:r>
              <a:rPr lang="en-US" altLang="ja-JP" dirty="0" err="1"/>
              <a:t>cf.ended</a:t>
            </a:r>
            <a:r>
              <a:rPr lang="en-US" altLang="ja-JP" dirty="0"/>
              <a:t>()</a:t>
            </a:r>
          </a:p>
          <a:p>
            <a:pPr marL="0" indent="0">
              <a:buNone/>
            </a:pPr>
            <a:r>
              <a:rPr lang="en-US" altLang="ja-JP" dirty="0"/>
              <a:t>false</a:t>
            </a:r>
          </a:p>
          <a:p>
            <a:pPr marL="0" indent="0">
              <a:buNone/>
            </a:pPr>
            <a:r>
              <a:rPr lang="en-US" altLang="ja-JP" dirty="0" smtClean="0"/>
              <a:t>&gt;</a:t>
            </a:r>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344446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1" y="937143"/>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a:t>
            </a:r>
            <a:r>
              <a:rPr lang="en-US" altLang="ja-JP" dirty="0" smtClean="0"/>
              <a:t>fund</a:t>
            </a:r>
            <a:r>
              <a:rPr lang="ja-JP" altLang="en-US" dirty="0" smtClean="0"/>
              <a:t>関数をトランザクションで呼び出す。</a:t>
            </a:r>
            <a:endParaRPr lang="en-US" altLang="ja-JP" dirty="0" smtClean="0"/>
          </a:p>
          <a:p>
            <a:pPr marL="0" indent="0">
              <a:buNone/>
            </a:pPr>
            <a:r>
              <a:rPr lang="ja-JP" altLang="en-US" dirty="0" smtClean="0"/>
              <a:t>投資家</a:t>
            </a:r>
            <a:r>
              <a:rPr lang="en-US" altLang="ja-JP" dirty="0" smtClean="0"/>
              <a:t>A</a:t>
            </a:r>
            <a:r>
              <a:rPr lang="ja-JP" altLang="en-US" dirty="0" smtClean="0"/>
              <a:t>より</a:t>
            </a:r>
            <a:r>
              <a:rPr lang="en-US" altLang="ja-JP" dirty="0" smtClean="0"/>
              <a:t>7ether</a:t>
            </a:r>
            <a:r>
              <a:rPr lang="ja-JP" altLang="en-US" dirty="0" err="1" smtClean="0"/>
              <a:t>、</a:t>
            </a:r>
            <a:r>
              <a:rPr lang="ja-JP" altLang="en-US" dirty="0" smtClean="0"/>
              <a:t>投資家</a:t>
            </a:r>
            <a:r>
              <a:rPr lang="en-US" altLang="ja-JP" dirty="0" smtClean="0"/>
              <a:t>B</a:t>
            </a:r>
            <a:r>
              <a:rPr lang="ja-JP" altLang="en-US" dirty="0" smtClean="0"/>
              <a:t>より</a:t>
            </a:r>
            <a:r>
              <a:rPr lang="en-US" altLang="ja-JP" dirty="0" smtClean="0"/>
              <a:t>3ether</a:t>
            </a:r>
            <a:r>
              <a:rPr lang="ja-JP" altLang="en-US" dirty="0" smtClean="0"/>
              <a:t>を</a:t>
            </a:r>
            <a:r>
              <a:rPr lang="en-US" altLang="ja-JP" dirty="0" smtClean="0"/>
              <a:t>fund</a:t>
            </a:r>
            <a:r>
              <a:rPr lang="ja-JP" altLang="en-US" dirty="0" smtClean="0"/>
              <a:t>関数経由で投資する。</a:t>
            </a:r>
            <a:endParaRPr lang="en-US" altLang="ja-JP" dirty="0" smtClean="0"/>
          </a:p>
          <a:p>
            <a:pPr marL="0" indent="0">
              <a:buNone/>
            </a:pPr>
            <a:r>
              <a:rPr lang="en-US" altLang="ja-JP" dirty="0" smtClean="0"/>
              <a:t>※</a:t>
            </a:r>
            <a:r>
              <a:rPr lang="ja-JP" altLang="en-US" dirty="0" smtClean="0"/>
              <a:t>投資家</a:t>
            </a:r>
            <a:r>
              <a:rPr lang="en-US" altLang="ja-JP" dirty="0" smtClean="0"/>
              <a:t>A</a:t>
            </a:r>
            <a:r>
              <a:rPr lang="ja-JP" altLang="en-US" dirty="0" err="1" smtClean="0"/>
              <a:t>、</a:t>
            </a:r>
            <a:r>
              <a:rPr lang="en-US" altLang="ja-JP" dirty="0" smtClean="0"/>
              <a:t>B</a:t>
            </a:r>
            <a:r>
              <a:rPr lang="ja-JP" altLang="en-US" dirty="0" smtClean="0"/>
              <a:t>の</a:t>
            </a:r>
            <a:r>
              <a:rPr lang="en-US" altLang="ja-JP" dirty="0" smtClean="0"/>
              <a:t>ether</a:t>
            </a:r>
            <a:r>
              <a:rPr lang="ja-JP" altLang="en-US" dirty="0" smtClean="0"/>
              <a:t>が不足している場合は、</a:t>
            </a:r>
            <a:r>
              <a:rPr lang="en-US" altLang="ja-JP" dirty="0" smtClean="0"/>
              <a:t>Mint Wallet</a:t>
            </a:r>
            <a:r>
              <a:rPr lang="ja-JP" altLang="en-US" dirty="0" smtClean="0"/>
              <a:t>で送金をする。</a:t>
            </a:r>
            <a:endParaRPr lang="en-US" altLang="ja-JP" dirty="0" smtClean="0"/>
          </a:p>
          <a:p>
            <a:pPr marL="0" indent="0">
              <a:buNone/>
            </a:pPr>
            <a:r>
              <a:rPr lang="en-US" altLang="ja-JP" dirty="0"/>
              <a:t>&gt;</a:t>
            </a:r>
            <a:r>
              <a:rPr lang="en-US" altLang="ja-JP" dirty="0" err="1"/>
              <a:t>cf.fund.sendTransaction</a:t>
            </a:r>
            <a:r>
              <a:rPr lang="en-US" altLang="ja-JP" dirty="0"/>
              <a:t>({</a:t>
            </a:r>
            <a:r>
              <a:rPr lang="en-US" altLang="ja-JP" dirty="0" err="1"/>
              <a:t>from:eth.account</a:t>
            </a:r>
            <a:r>
              <a:rPr lang="en-US" altLang="ja-JP" dirty="0"/>
              <a:t>[2],gas:5000000,value:web3.toWei(7,"ether</a:t>
            </a:r>
            <a:r>
              <a:rPr lang="en-US" altLang="ja-JP" dirty="0" smtClean="0"/>
              <a:t>")})</a:t>
            </a:r>
          </a:p>
          <a:p>
            <a:pPr marL="0" indent="0">
              <a:buNone/>
            </a:pPr>
            <a:r>
              <a:rPr lang="en-US" altLang="ja-JP" dirty="0"/>
              <a:t>"0x3fc34b49ad8f8e2882d1a637cbe9318e2f20edc6da3352004e48ce4f16164285"</a:t>
            </a:r>
          </a:p>
          <a:p>
            <a:pPr marL="0" indent="0">
              <a:buNone/>
            </a:pPr>
            <a:r>
              <a:rPr lang="en-US" altLang="ja-JP" dirty="0" smtClean="0"/>
              <a:t>&gt;</a:t>
            </a:r>
            <a:r>
              <a:rPr lang="en-US" altLang="ja-JP" dirty="0" err="1"/>
              <a:t>cf.fund.sendTransaction</a:t>
            </a:r>
            <a:r>
              <a:rPr lang="en-US" altLang="ja-JP" dirty="0"/>
              <a:t>({</a:t>
            </a:r>
            <a:r>
              <a:rPr lang="en-US" altLang="ja-JP" dirty="0" err="1"/>
              <a:t>from:eth.account</a:t>
            </a:r>
            <a:r>
              <a:rPr lang="en-US" altLang="ja-JP" dirty="0"/>
              <a:t>[3],gas:5000000,value:web3.toWei(3,"ether</a:t>
            </a:r>
            <a:r>
              <a:rPr lang="en-US" altLang="ja-JP" dirty="0" smtClean="0"/>
              <a:t>")})</a:t>
            </a:r>
          </a:p>
          <a:p>
            <a:pPr marL="0" indent="0">
              <a:buNone/>
            </a:pPr>
            <a:r>
              <a:rPr lang="en-US" altLang="ja-JP" dirty="0"/>
              <a:t>"0x8ca2c009aee41bb04c9c8b9fce28f38a6ee468f8ef72a0b45103e6c82d233053"</a:t>
            </a:r>
          </a:p>
          <a:p>
            <a:pPr marL="0" indent="0">
              <a:buNone/>
            </a:pPr>
            <a:endParaRPr lang="en-US" altLang="ja-JP" dirty="0"/>
          </a:p>
          <a:p>
            <a:pPr marL="0" indent="0">
              <a:buNone/>
            </a:pPr>
            <a:r>
              <a:rPr lang="en-US" altLang="ja-JP" dirty="0" err="1" smtClean="0"/>
              <a:t>sendTransaction</a:t>
            </a:r>
            <a:r>
              <a:rPr lang="ja-JP" altLang="en-US" dirty="0" smtClean="0"/>
              <a:t>では</a:t>
            </a:r>
            <a:r>
              <a:rPr lang="en-US" altLang="ja-JP" dirty="0" smtClean="0"/>
              <a:t>value</a:t>
            </a:r>
            <a:r>
              <a:rPr lang="ja-JP" altLang="en-US" dirty="0" smtClean="0"/>
              <a:t>を設定すると、</a:t>
            </a:r>
            <a:r>
              <a:rPr lang="en-US" altLang="ja-JP" dirty="0" smtClean="0"/>
              <a:t>ether</a:t>
            </a:r>
            <a:r>
              <a:rPr lang="ja-JP" altLang="en-US" dirty="0" smtClean="0"/>
              <a:t>の送金を伴う形で呼び出せる。</a:t>
            </a:r>
            <a:endParaRPr lang="en-US" altLang="ja-JP" dirty="0" smtClean="0"/>
          </a:p>
        </p:txBody>
      </p:sp>
    </p:spTree>
    <p:extLst>
      <p:ext uri="{BB962C8B-B14F-4D97-AF65-F5344CB8AC3E}">
        <p14:creationId xmlns:p14="http://schemas.microsoft.com/office/powerpoint/2010/main" val="35329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⑧送金の確認</a:t>
            </a:r>
            <a:endParaRPr lang="en-US" altLang="ja-JP" dirty="0" smtClean="0"/>
          </a:p>
          <a:p>
            <a:pPr marL="0" indent="0">
              <a:buNone/>
            </a:pPr>
            <a:r>
              <a:rPr lang="ja-JP" altLang="en-US" dirty="0" smtClean="0"/>
              <a:t>・投資家</a:t>
            </a:r>
            <a:r>
              <a:rPr lang="en-US" altLang="ja-JP" dirty="0" smtClean="0"/>
              <a:t>A</a:t>
            </a:r>
            <a:r>
              <a:rPr lang="ja-JP" altLang="en-US" dirty="0" smtClean="0"/>
              <a:t>からの投資額確認</a:t>
            </a:r>
            <a:endParaRPr lang="en-US" altLang="ja-JP" dirty="0" smtClean="0"/>
          </a:p>
          <a:p>
            <a:pPr marL="0" indent="0">
              <a:buNone/>
            </a:pPr>
            <a:r>
              <a:rPr lang="en-US" altLang="ja-JP" dirty="0" smtClean="0"/>
              <a:t>&gt;</a:t>
            </a:r>
            <a:r>
              <a:rPr lang="en-US" altLang="ja-JP" dirty="0" err="1" smtClean="0"/>
              <a:t>cf.investors</a:t>
            </a:r>
            <a:r>
              <a:rPr lang="en-US" altLang="ja-JP" dirty="0" smtClean="0"/>
              <a:t>(0)[0];</a:t>
            </a:r>
          </a:p>
          <a:p>
            <a:pPr marL="0" indent="0">
              <a:buNone/>
            </a:pPr>
            <a:r>
              <a:rPr lang="en-US" altLang="ja-JP" dirty="0"/>
              <a:t>"</a:t>
            </a:r>
            <a:r>
              <a:rPr lang="en-US" altLang="ja-JP" dirty="0" smtClean="0"/>
              <a:t>0xb2d1fd52aa993017ae2744862483475a54975bd5“</a:t>
            </a:r>
          </a:p>
          <a:p>
            <a:pPr marL="0" indent="0">
              <a:buNone/>
            </a:pPr>
            <a:r>
              <a:rPr lang="en-US" altLang="ja-JP" dirty="0" smtClean="0"/>
              <a:t>&gt;web3.fromWei(</a:t>
            </a:r>
            <a:r>
              <a:rPr lang="en-US" altLang="ja-JP" dirty="0" err="1" smtClean="0"/>
              <a:t>cf.investors</a:t>
            </a:r>
            <a:r>
              <a:rPr lang="en-US" altLang="ja-JP" dirty="0" smtClean="0"/>
              <a:t>(0)[1],"ether")</a:t>
            </a:r>
          </a:p>
          <a:p>
            <a:pPr marL="0" indent="0">
              <a:buNone/>
            </a:pPr>
            <a:r>
              <a:rPr lang="en-US" altLang="ja-JP" dirty="0" smtClean="0"/>
              <a:t>7</a:t>
            </a:r>
          </a:p>
          <a:p>
            <a:pPr marL="0" indent="0">
              <a:buNone/>
            </a:pPr>
            <a:r>
              <a:rPr lang="ja-JP" altLang="en-US" dirty="0" smtClean="0"/>
              <a:t>・投資家</a:t>
            </a:r>
            <a:r>
              <a:rPr lang="en-US" altLang="ja-JP" dirty="0" smtClean="0"/>
              <a:t>B</a:t>
            </a:r>
            <a:r>
              <a:rPr lang="ja-JP" altLang="en-US" dirty="0" smtClean="0"/>
              <a:t>からの送金額確認</a:t>
            </a:r>
            <a:endParaRPr lang="en-US" altLang="ja-JP" dirty="0" smtClean="0"/>
          </a:p>
          <a:p>
            <a:pPr marL="0" indent="0">
              <a:buNone/>
            </a:pPr>
            <a:r>
              <a:rPr lang="de-DE" altLang="ja-JP" dirty="0"/>
              <a:t>&gt; cf.investors(1)[0];</a:t>
            </a:r>
          </a:p>
          <a:p>
            <a:pPr marL="0" indent="0">
              <a:buNone/>
            </a:pPr>
            <a:r>
              <a:rPr lang="de-DE" altLang="ja-JP" dirty="0"/>
              <a:t>"0xb4d61253e665b512b9f0b18d4e6c572fe960dc5b"</a:t>
            </a:r>
          </a:p>
          <a:p>
            <a:pPr marL="0" indent="0">
              <a:buNone/>
            </a:pPr>
            <a:r>
              <a:rPr lang="de-DE" altLang="ja-JP" dirty="0"/>
              <a:t>&gt; web3.fromWei(cf.investors(1)[1],"ether")</a:t>
            </a:r>
          </a:p>
          <a:p>
            <a:pPr marL="0" indent="0">
              <a:buNone/>
            </a:pPr>
            <a:r>
              <a:rPr lang="de-DE" altLang="ja-JP" dirty="0" smtClean="0"/>
              <a:t>3</a:t>
            </a:r>
          </a:p>
          <a:p>
            <a:pPr marL="0" indent="0">
              <a:buNone/>
            </a:pPr>
            <a:r>
              <a:rPr lang="ja-JP" altLang="en-US" dirty="0" smtClean="0"/>
              <a:t>・投資の総額を確認</a:t>
            </a:r>
            <a:endParaRPr lang="en-US" altLang="ja-JP" dirty="0" smtClean="0"/>
          </a:p>
          <a:p>
            <a:pPr marL="0" indent="0">
              <a:buNone/>
            </a:pPr>
            <a:r>
              <a:rPr lang="en-US" altLang="ja-JP" dirty="0"/>
              <a:t>&gt; web3.fromWei(</a:t>
            </a:r>
            <a:r>
              <a:rPr lang="en-US" altLang="ja-JP" dirty="0" err="1"/>
              <a:t>cf.totalAmount</a:t>
            </a:r>
            <a:r>
              <a:rPr lang="en-US" altLang="ja-JP" dirty="0"/>
              <a:t>(),"ether")</a:t>
            </a:r>
          </a:p>
          <a:p>
            <a:pPr marL="0" indent="0">
              <a:buNone/>
            </a:pPr>
            <a:r>
              <a:rPr lang="en-US" altLang="ja-JP" dirty="0"/>
              <a:t>10</a:t>
            </a: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02703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9.2 </a:t>
            </a:r>
            <a:r>
              <a:rPr lang="ja-JP" altLang="en-US" sz="2800" dirty="0" smtClean="0"/>
              <a:t>サンプル</a:t>
            </a:r>
            <a:r>
              <a:rPr lang="en-US" altLang="ja-JP" sz="2800" dirty="0" smtClean="0"/>
              <a:t>(</a:t>
            </a:r>
            <a:r>
              <a:rPr lang="ja-JP" altLang="en-US" sz="2800" dirty="0" smtClean="0"/>
              <a:t>その</a:t>
            </a:r>
            <a:r>
              <a:rPr lang="en-US" altLang="ja-JP" sz="2800" dirty="0" smtClean="0"/>
              <a:t>2)</a:t>
            </a:r>
            <a:r>
              <a:rPr lang="ja-JP" altLang="en-US" sz="2800" dirty="0" smtClean="0"/>
              <a:t> －クラウドファンディング用のコントラクト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⑨コントラクトの確認</a:t>
            </a:r>
            <a:endParaRPr lang="en-US" altLang="ja-JP" dirty="0" smtClean="0"/>
          </a:p>
          <a:p>
            <a:pPr marL="0" indent="0">
              <a:buNone/>
            </a:pPr>
            <a:r>
              <a:rPr lang="en-US" altLang="ja-JP" dirty="0"/>
              <a:t>&gt; web3.fromWei(</a:t>
            </a:r>
            <a:r>
              <a:rPr lang="en-US" altLang="ja-JP" dirty="0" err="1"/>
              <a:t>eth.getBalance</a:t>
            </a:r>
            <a:r>
              <a:rPr lang="en-US" altLang="ja-JP" dirty="0"/>
              <a:t>(</a:t>
            </a:r>
            <a:r>
              <a:rPr lang="en-US" altLang="ja-JP" dirty="0" err="1"/>
              <a:t>cf.address</a:t>
            </a:r>
            <a:r>
              <a:rPr lang="en-US" altLang="ja-JP" dirty="0"/>
              <a:t>),"ether")</a:t>
            </a:r>
          </a:p>
          <a:p>
            <a:pPr marL="0" indent="0">
              <a:buNone/>
            </a:pPr>
            <a:r>
              <a:rPr lang="en-US" altLang="ja-JP" dirty="0" smtClean="0"/>
              <a:t>10</a:t>
            </a:r>
          </a:p>
          <a:p>
            <a:pPr marL="0" indent="0">
              <a:buNone/>
            </a:pPr>
            <a:endParaRPr lang="en-US" altLang="ja-JP" dirty="0" smtClean="0"/>
          </a:p>
          <a:p>
            <a:pPr marL="0" indent="0">
              <a:buNone/>
            </a:pPr>
            <a:r>
              <a:rPr lang="ja-JP" altLang="en-US" dirty="0" smtClean="0"/>
              <a:t>⑩オーナーの残高を確認</a:t>
            </a:r>
            <a:endParaRPr lang="en-US" altLang="ja-JP" dirty="0" smtClean="0"/>
          </a:p>
          <a:p>
            <a:pPr marL="0" indent="0">
              <a:buNone/>
            </a:pPr>
            <a:r>
              <a:rPr lang="en-US" altLang="ja-JP" dirty="0"/>
              <a:t>&gt; web3.fromWei(</a:t>
            </a:r>
            <a:r>
              <a:rPr lang="en-US" altLang="ja-JP" dirty="0" err="1"/>
              <a:t>eth.getBalance</a:t>
            </a:r>
            <a:r>
              <a:rPr lang="en-US" altLang="ja-JP" dirty="0"/>
              <a:t>(</a:t>
            </a:r>
            <a:r>
              <a:rPr lang="en-US" altLang="ja-JP" dirty="0" err="1"/>
              <a:t>eth.accounts</a:t>
            </a:r>
            <a:r>
              <a:rPr lang="en-US" altLang="ja-JP" dirty="0"/>
              <a:t>[0]),"ether")</a:t>
            </a:r>
          </a:p>
          <a:p>
            <a:pPr marL="0" indent="0">
              <a:buNone/>
            </a:pPr>
            <a:r>
              <a:rPr lang="en-US" altLang="ja-JP" dirty="0"/>
              <a:t>34415.003132432</a:t>
            </a:r>
          </a:p>
          <a:p>
            <a:pPr marL="0" indent="0">
              <a:buNone/>
            </a:pPr>
            <a:r>
              <a:rPr lang="en-US" altLang="ja-JP" dirty="0"/>
              <a:t>&gt; </a:t>
            </a:r>
            <a:r>
              <a:rPr lang="en-US" altLang="ja-JP" dirty="0" err="1"/>
              <a:t>cf.checkGoalReached.sendTransaction</a:t>
            </a:r>
            <a:r>
              <a:rPr lang="en-US" altLang="ja-JP" dirty="0"/>
              <a:t>({</a:t>
            </a:r>
            <a:r>
              <a:rPr lang="en-US" altLang="ja-JP" dirty="0" err="1"/>
              <a:t>from:eth.accounts</a:t>
            </a:r>
            <a:r>
              <a:rPr lang="en-US" altLang="ja-JP" dirty="0"/>
              <a:t>[0],gas:5000000});</a:t>
            </a:r>
          </a:p>
          <a:p>
            <a:pPr marL="0" indent="0">
              <a:buNone/>
            </a:pPr>
            <a:r>
              <a:rPr lang="en-US" altLang="ja-JP" dirty="0"/>
              <a:t>"0x1f212a99e67f9a83355a193d6cbb3f3f6484ff3ff34891fdb9092e507269cbed"</a:t>
            </a:r>
          </a:p>
          <a:p>
            <a:pPr marL="0" indent="0">
              <a:buNone/>
            </a:pPr>
            <a:r>
              <a:rPr lang="en-US" altLang="ja-JP" dirty="0"/>
              <a:t>&gt; web3.fromWei(</a:t>
            </a:r>
            <a:r>
              <a:rPr lang="en-US" altLang="ja-JP" dirty="0" err="1"/>
              <a:t>eth.getBalance</a:t>
            </a:r>
            <a:r>
              <a:rPr lang="en-US" altLang="ja-JP" dirty="0"/>
              <a:t>(</a:t>
            </a:r>
            <a:r>
              <a:rPr lang="en-US" altLang="ja-JP" dirty="0" err="1"/>
              <a:t>eth.accounts</a:t>
            </a:r>
            <a:r>
              <a:rPr lang="en-US" altLang="ja-JP" dirty="0"/>
              <a:t>[0]),"ether")</a:t>
            </a:r>
          </a:p>
          <a:p>
            <a:pPr marL="0" indent="0">
              <a:buNone/>
            </a:pPr>
            <a:r>
              <a:rPr lang="en-US" altLang="ja-JP" dirty="0" smtClean="0"/>
              <a:t>34465.003132432</a:t>
            </a:r>
          </a:p>
          <a:p>
            <a:pPr marL="0" indent="0">
              <a:buNone/>
            </a:pPr>
            <a:endParaRPr lang="en-US" altLang="ja-JP" dirty="0"/>
          </a:p>
          <a:p>
            <a:pPr marL="0" indent="0">
              <a:buNone/>
            </a:pPr>
            <a:r>
              <a:rPr lang="ja-JP" altLang="en-US" dirty="0" smtClean="0"/>
              <a:t>⑪ステートの確認</a:t>
            </a:r>
            <a:endParaRPr lang="en-US" altLang="ja-JP" dirty="0" smtClean="0"/>
          </a:p>
          <a:p>
            <a:pPr marL="0" indent="0">
              <a:buNone/>
            </a:pPr>
            <a:r>
              <a:rPr lang="en-US" altLang="ja-JP" dirty="0"/>
              <a:t>&gt; </a:t>
            </a:r>
            <a:r>
              <a:rPr lang="en-US" altLang="ja-JP" dirty="0" err="1"/>
              <a:t>cf.status</a:t>
            </a:r>
            <a:r>
              <a:rPr lang="en-US" altLang="ja-JP" dirty="0"/>
              <a:t>()</a:t>
            </a:r>
          </a:p>
          <a:p>
            <a:pPr marL="0" indent="0">
              <a:buNone/>
            </a:pPr>
            <a:r>
              <a:rPr lang="en-US" altLang="ja-JP" dirty="0"/>
              <a:t>"Campaign Succeeded"</a:t>
            </a:r>
          </a:p>
          <a:p>
            <a:pPr marL="0" indent="0">
              <a:buNone/>
            </a:pPr>
            <a:r>
              <a:rPr lang="en-US" altLang="ja-JP" dirty="0"/>
              <a:t>&gt; </a:t>
            </a:r>
            <a:r>
              <a:rPr lang="en-US" altLang="ja-JP" dirty="0" err="1"/>
              <a:t>cf.ended</a:t>
            </a:r>
            <a:r>
              <a:rPr lang="en-US" altLang="ja-JP" dirty="0"/>
              <a:t>()</a:t>
            </a:r>
          </a:p>
          <a:p>
            <a:pPr marL="0" indent="0">
              <a:buNone/>
            </a:pPr>
            <a:r>
              <a:rPr lang="en-US" altLang="ja-JP" dirty="0"/>
              <a:t>true</a:t>
            </a:r>
          </a:p>
          <a:p>
            <a:pPr marL="0" indent="0">
              <a:buNone/>
            </a:pPr>
            <a:r>
              <a:rPr lang="en-US" altLang="ja-JP" dirty="0"/>
              <a:t>&gt;</a:t>
            </a:r>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3596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9.3 </a:t>
            </a:r>
            <a:r>
              <a:rPr lang="ja-JP" altLang="en-US" sz="2800" dirty="0" smtClean="0"/>
              <a:t>サンプル</a:t>
            </a:r>
            <a:r>
              <a:rPr lang="en-US" altLang="ja-JP" sz="2800" dirty="0" smtClean="0"/>
              <a:t>(</a:t>
            </a:r>
            <a:r>
              <a:rPr lang="ja-JP" altLang="en-US" sz="2800" dirty="0" smtClean="0"/>
              <a:t>その３</a:t>
            </a:r>
            <a:r>
              <a:rPr lang="en-US" altLang="ja-JP" sz="2800" dirty="0" smtClean="0"/>
              <a:t>)</a:t>
            </a:r>
            <a:r>
              <a:rPr lang="ja-JP" altLang="en-US" sz="2800" dirty="0" smtClean="0"/>
              <a:t> －</a:t>
            </a:r>
            <a:r>
              <a:rPr lang="ja-JP" altLang="en-US" sz="2800" dirty="0"/>
              <a:t>名前</a:t>
            </a:r>
            <a:r>
              <a:rPr lang="ja-JP" altLang="en-US" sz="2800" dirty="0" smtClean="0"/>
              <a:t>とアドレスを管理するコントラクト</a:t>
            </a:r>
            <a:endParaRPr lang="en-US" altLang="ja-JP" sz="2800" dirty="0"/>
          </a:p>
        </p:txBody>
      </p:sp>
      <p:sp>
        <p:nvSpPr>
          <p:cNvPr id="4" name="コンテンツ プレースホルダー 1"/>
          <p:cNvSpPr txBox="1">
            <a:spLocks/>
          </p:cNvSpPr>
          <p:nvPr/>
        </p:nvSpPr>
        <p:spPr>
          <a:xfrm>
            <a:off x="323557" y="784742"/>
            <a:ext cx="11563643" cy="535058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Name</a:t>
            </a:r>
            <a:r>
              <a:rPr lang="ja-JP" altLang="en-US" dirty="0" smtClean="0"/>
              <a:t> </a:t>
            </a:r>
            <a:r>
              <a:rPr lang="en-US" altLang="ja-JP" dirty="0" smtClean="0"/>
              <a:t>Registry</a:t>
            </a:r>
            <a:r>
              <a:rPr lang="ja-JP" altLang="en-US" dirty="0" smtClean="0"/>
              <a:t>はコントラクトの名前とそのアドレスを管理するためのコントラクトです。 </a:t>
            </a:r>
            <a:r>
              <a:rPr lang="en-US" altLang="ja-JP" dirty="0" smtClean="0"/>
              <a:t>con1</a:t>
            </a:r>
            <a:r>
              <a:rPr lang="ja-JP" altLang="en-US" dirty="0" smtClean="0"/>
              <a:t>コントラクトを生成し、アドレスとともに</a:t>
            </a:r>
            <a:r>
              <a:rPr lang="en-US" altLang="ja-JP" dirty="0" err="1" smtClean="0"/>
              <a:t>NameRegistry</a:t>
            </a:r>
            <a:r>
              <a:rPr lang="ja-JP" altLang="en-US" dirty="0" err="1" smtClean="0"/>
              <a:t>に登</a:t>
            </a:r>
            <a:r>
              <a:rPr lang="ja-JP" altLang="en-US" dirty="0" smtClean="0"/>
              <a:t>録しておき、</a:t>
            </a:r>
            <a:r>
              <a:rPr lang="en-US" altLang="ja-JP" dirty="0" smtClean="0"/>
              <a:t>con1</a:t>
            </a:r>
            <a:r>
              <a:rPr lang="ja-JP" altLang="en-US" dirty="0" smtClean="0"/>
              <a:t>の利用者が</a:t>
            </a:r>
            <a:r>
              <a:rPr lang="en-US" altLang="ja-JP" dirty="0" smtClean="0"/>
              <a:t>con1</a:t>
            </a:r>
            <a:r>
              <a:rPr lang="ja-JP" altLang="en-US" dirty="0" smtClean="0"/>
              <a:t>の関数を呼出す前に</a:t>
            </a:r>
            <a:r>
              <a:rPr lang="en-US" altLang="ja-JP" dirty="0" smtClean="0"/>
              <a:t>Name</a:t>
            </a:r>
            <a:r>
              <a:rPr lang="ja-JP" altLang="en-US" dirty="0" smtClean="0"/>
              <a:t> </a:t>
            </a:r>
            <a:r>
              <a:rPr lang="en-US" altLang="ja-JP" dirty="0" smtClean="0"/>
              <a:t>Registry</a:t>
            </a:r>
            <a:r>
              <a:rPr lang="ja-JP" altLang="en-US" dirty="0" err="1" smtClean="0"/>
              <a:t>に登</a:t>
            </a:r>
            <a:r>
              <a:rPr lang="ja-JP" altLang="en-US" dirty="0" smtClean="0"/>
              <a:t>録しておき、</a:t>
            </a:r>
            <a:r>
              <a:rPr lang="en-US" altLang="ja-JP" dirty="0" smtClean="0"/>
              <a:t>con1</a:t>
            </a:r>
            <a:r>
              <a:rPr lang="ja-JP" altLang="en-US" dirty="0" smtClean="0"/>
              <a:t>の利用者が</a:t>
            </a:r>
            <a:r>
              <a:rPr lang="en-US" altLang="ja-JP" dirty="0" smtClean="0"/>
              <a:t>con1</a:t>
            </a:r>
            <a:r>
              <a:rPr lang="ja-JP" altLang="en-US" dirty="0" smtClean="0"/>
              <a:t>の関数を呼出す前に</a:t>
            </a:r>
            <a:r>
              <a:rPr lang="en-US" altLang="ja-JP" dirty="0" err="1" smtClean="0"/>
              <a:t>NameRegistry</a:t>
            </a:r>
            <a:r>
              <a:rPr lang="ja-JP" altLang="en-US" dirty="0" smtClean="0"/>
              <a:t>にアドレスを確認するようにしておけば、</a:t>
            </a:r>
            <a:r>
              <a:rPr lang="en-US" altLang="ja-JP" dirty="0" smtClean="0"/>
              <a:t>conn1</a:t>
            </a:r>
            <a:r>
              <a:rPr lang="ja-JP" altLang="en-US" dirty="0" smtClean="0"/>
              <a:t>に何らかの問題があり、新たな</a:t>
            </a:r>
            <a:r>
              <a:rPr lang="en-US" altLang="ja-JP" dirty="0" smtClean="0"/>
              <a:t>conn1</a:t>
            </a:r>
            <a:r>
              <a:rPr lang="ja-JP" altLang="en-US" dirty="0" smtClean="0"/>
              <a:t>をデプロイしても</a:t>
            </a:r>
            <a:r>
              <a:rPr lang="en-US" altLang="ja-JP" dirty="0" err="1" smtClean="0"/>
              <a:t>NameRegistry</a:t>
            </a:r>
            <a:r>
              <a:rPr lang="ja-JP" altLang="en-US" dirty="0" smtClean="0"/>
              <a:t>上のアドレスを新しいアドレスに変更</a:t>
            </a:r>
            <a:r>
              <a:rPr lang="en-US" altLang="ja-JP" dirty="0" smtClean="0"/>
              <a:t>s</a:t>
            </a:r>
            <a:r>
              <a:rPr lang="ja-JP" altLang="en-US" dirty="0" smtClean="0"/>
              <a:t>れバ、</a:t>
            </a:r>
            <a:r>
              <a:rPr lang="en-US" altLang="ja-JP" dirty="0" smtClean="0"/>
              <a:t>con1</a:t>
            </a:r>
            <a:r>
              <a:rPr lang="ja-JP" altLang="en-US" dirty="0" smtClean="0"/>
              <a:t>の利用者は常に最新の</a:t>
            </a:r>
            <a:r>
              <a:rPr lang="en-US" altLang="ja-JP" dirty="0" smtClean="0"/>
              <a:t>con1</a:t>
            </a:r>
            <a:r>
              <a:rPr lang="ja-JP" altLang="en-US" dirty="0" smtClean="0"/>
              <a:t>の関数を呼出すことができます。</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pic>
        <p:nvPicPr>
          <p:cNvPr id="2" name="図 1"/>
          <p:cNvPicPr>
            <a:picLocks noChangeAspect="1"/>
          </p:cNvPicPr>
          <p:nvPr/>
        </p:nvPicPr>
        <p:blipFill>
          <a:blip r:embed="rId3"/>
          <a:stretch>
            <a:fillRect/>
          </a:stretch>
        </p:blipFill>
        <p:spPr>
          <a:xfrm>
            <a:off x="3319316" y="3729378"/>
            <a:ext cx="4703808" cy="2660663"/>
          </a:xfrm>
          <a:prstGeom prst="rect">
            <a:avLst/>
          </a:prstGeom>
        </p:spPr>
      </p:pic>
    </p:spTree>
    <p:extLst>
      <p:ext uri="{BB962C8B-B14F-4D97-AF65-F5344CB8AC3E}">
        <p14:creationId xmlns:p14="http://schemas.microsoft.com/office/powerpoint/2010/main" val="41256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a:t>9.3 </a:t>
            </a:r>
            <a:r>
              <a:rPr lang="ja-JP" altLang="en-US" sz="2800" dirty="0"/>
              <a:t>サンプル</a:t>
            </a:r>
            <a:r>
              <a:rPr lang="en-US" altLang="ja-JP" sz="2800" dirty="0"/>
              <a:t>(</a:t>
            </a:r>
            <a:r>
              <a:rPr lang="ja-JP" altLang="en-US" sz="2800" dirty="0"/>
              <a:t>その３</a:t>
            </a:r>
            <a:r>
              <a:rPr lang="en-US" altLang="ja-JP" sz="2800" dirty="0"/>
              <a:t>)</a:t>
            </a:r>
            <a:r>
              <a:rPr lang="ja-JP" altLang="en-US" sz="2800" dirty="0"/>
              <a:t> －名前とアドレスを管理するコントラクト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7" name="コンテンツ プレースホルダー 1"/>
          <p:cNvSpPr txBox="1">
            <a:spLocks/>
          </p:cNvSpPr>
          <p:nvPr/>
        </p:nvSpPr>
        <p:spPr>
          <a:xfrm>
            <a:off x="381001" y="1089542"/>
            <a:ext cx="3424083" cy="5547231"/>
          </a:xfrm>
          <a:prstGeom prst="rect">
            <a:avLst/>
          </a:prstGeom>
        </p:spPr>
        <p:txBody>
          <a:bodyPr vert="horz" rtlCol="0">
            <a:normAutofit fontScale="4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NameRegistry</a:t>
            </a:r>
            <a:r>
              <a:rPr lang="en-US" altLang="ja-JP" dirty="0"/>
              <a:t> {</a:t>
            </a:r>
          </a:p>
          <a:p>
            <a:pPr marL="0" indent="0">
              <a:buNone/>
            </a:pPr>
            <a:endParaRPr lang="en-US" altLang="ja-JP" dirty="0"/>
          </a:p>
          <a:p>
            <a:pPr marL="0" indent="0">
              <a:buNone/>
            </a:pPr>
            <a:r>
              <a:rPr lang="en-US" altLang="ja-JP" dirty="0"/>
              <a:t>  // </a:t>
            </a:r>
            <a:r>
              <a:rPr lang="ja-JP" altLang="en-US" dirty="0"/>
              <a:t>コントラクト用の構造体</a:t>
            </a:r>
          </a:p>
          <a:p>
            <a:pPr marL="0" indent="0">
              <a:buNone/>
            </a:pPr>
            <a:r>
              <a:rPr lang="ja-JP" altLang="en-US" dirty="0"/>
              <a:t>  </a:t>
            </a:r>
            <a:r>
              <a:rPr lang="en-US" altLang="ja-JP" dirty="0" err="1"/>
              <a:t>struct</a:t>
            </a:r>
            <a:r>
              <a:rPr lang="en-US" altLang="ja-JP" dirty="0"/>
              <a:t> Contract {</a:t>
            </a:r>
          </a:p>
          <a:p>
            <a:pPr marL="0" indent="0">
              <a:buNone/>
            </a:pPr>
            <a:r>
              <a:rPr lang="en-US" altLang="ja-JP" dirty="0"/>
              <a:t>    address owner;</a:t>
            </a:r>
          </a:p>
          <a:p>
            <a:pPr marL="0" indent="0">
              <a:buNone/>
            </a:pPr>
            <a:r>
              <a:rPr lang="en-US" altLang="ja-JP" dirty="0"/>
              <a:t>    address </a:t>
            </a:r>
            <a:r>
              <a:rPr lang="en-US" altLang="ja-JP" dirty="0" err="1"/>
              <a:t>addr</a:t>
            </a:r>
            <a:r>
              <a:rPr lang="en-US" altLang="ja-JP" dirty="0"/>
              <a:t>;</a:t>
            </a:r>
          </a:p>
          <a:p>
            <a:pPr marL="0" indent="0">
              <a:buNone/>
            </a:pPr>
            <a:r>
              <a:rPr lang="en-US" altLang="ja-JP" dirty="0"/>
              <a:t>    bytes32 description;</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登録済みのレコード数</a:t>
            </a:r>
          </a:p>
          <a:p>
            <a:pPr marL="0" indent="0">
              <a:buNone/>
            </a:pPr>
            <a:r>
              <a:rPr lang="ja-JP" altLang="en-US" dirty="0"/>
              <a:t>  </a:t>
            </a:r>
            <a:r>
              <a:rPr lang="en-US" altLang="ja-JP" dirty="0" err="1"/>
              <a:t>uint</a:t>
            </a:r>
            <a:r>
              <a:rPr lang="en-US" altLang="ja-JP" dirty="0"/>
              <a:t> public </a:t>
            </a:r>
            <a:r>
              <a:rPr lang="en-US" altLang="ja-JP" dirty="0" err="1"/>
              <a:t>numContracts</a:t>
            </a:r>
            <a:r>
              <a:rPr lang="en-US" altLang="ja-JP" dirty="0"/>
              <a:t>;</a:t>
            </a:r>
          </a:p>
          <a:p>
            <a:pPr marL="0" indent="0">
              <a:buNone/>
            </a:pPr>
            <a:endParaRPr lang="en-US" altLang="ja-JP" dirty="0"/>
          </a:p>
          <a:p>
            <a:pPr marL="0" indent="0">
              <a:buNone/>
            </a:pPr>
            <a:r>
              <a:rPr lang="en-US" altLang="ja-JP" dirty="0"/>
              <a:t>  // </a:t>
            </a:r>
            <a:r>
              <a:rPr lang="ja-JP" altLang="en-US" dirty="0"/>
              <a:t>コントラクトを保持するマップ</a:t>
            </a:r>
          </a:p>
          <a:p>
            <a:pPr marL="0" indent="0">
              <a:buNone/>
            </a:pPr>
            <a:r>
              <a:rPr lang="ja-JP" altLang="en-US" dirty="0"/>
              <a:t>  </a:t>
            </a:r>
            <a:r>
              <a:rPr lang="en-US" altLang="ja-JP" dirty="0"/>
              <a:t>mapping (bytes32  =&gt; Contract) public contracts;</a:t>
            </a:r>
          </a:p>
          <a:p>
            <a:pPr marL="0" indent="0">
              <a:buNone/>
            </a:pPr>
            <a:r>
              <a:rPr lang="en-US" altLang="ja-JP" dirty="0"/>
              <a:t>    </a:t>
            </a:r>
          </a:p>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NameRegistry</a:t>
            </a:r>
            <a:r>
              <a:rPr lang="en-US" altLang="ja-JP" dirty="0"/>
              <a:t>() {</a:t>
            </a:r>
          </a:p>
          <a:p>
            <a:pPr marL="0" indent="0">
              <a:buNone/>
            </a:pPr>
            <a:r>
              <a:rPr lang="en-US" altLang="ja-JP" dirty="0"/>
              <a:t>    </a:t>
            </a:r>
            <a:r>
              <a:rPr lang="en-US" altLang="ja-JP" dirty="0" err="1"/>
              <a:t>numContracts</a:t>
            </a:r>
            <a:r>
              <a:rPr lang="en-US" altLang="ja-JP" dirty="0"/>
              <a:t> = 0;</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コントラクトを登録する</a:t>
            </a:r>
          </a:p>
          <a:p>
            <a:pPr marL="0" indent="0">
              <a:buNone/>
            </a:pPr>
            <a:r>
              <a:rPr lang="ja-JP" altLang="en-US" dirty="0"/>
              <a:t>  </a:t>
            </a:r>
            <a:r>
              <a:rPr lang="en-US" altLang="ja-JP" dirty="0"/>
              <a:t>function register(bytes32 _name) public returns (bool){</a:t>
            </a:r>
          </a:p>
          <a:p>
            <a:pPr marL="0" indent="0">
              <a:buNone/>
            </a:pPr>
            <a:r>
              <a:rPr lang="en-US" altLang="ja-JP" dirty="0"/>
              <a:t>    // </a:t>
            </a:r>
            <a:r>
              <a:rPr lang="ja-JP" altLang="en-US" dirty="0"/>
              <a:t>名前が利用されていなければ登録する</a:t>
            </a:r>
          </a:p>
          <a:p>
            <a:pPr marL="0" indent="0">
              <a:buNone/>
            </a:pPr>
            <a:r>
              <a:rPr lang="ja-JP" altLang="en-US" dirty="0"/>
              <a:t>    </a:t>
            </a:r>
            <a:r>
              <a:rPr lang="en-US" altLang="ja-JP" dirty="0"/>
              <a:t>if (contracts[_name].owner == 0) {</a:t>
            </a:r>
          </a:p>
          <a:p>
            <a:pPr marL="0" indent="0">
              <a:buNone/>
            </a:pPr>
            <a:r>
              <a:rPr lang="en-US" altLang="ja-JP" dirty="0"/>
              <a:t>      Contract con = contracts[_name];</a:t>
            </a:r>
          </a:p>
          <a:p>
            <a:pPr marL="0" indent="0">
              <a:buNone/>
            </a:pPr>
            <a:r>
              <a:rPr lang="en-US" altLang="ja-JP" dirty="0"/>
              <a:t>      </a:t>
            </a:r>
            <a:r>
              <a:rPr lang="en-US" altLang="ja-JP" dirty="0" err="1"/>
              <a:t>con.owner</a:t>
            </a:r>
            <a:r>
              <a:rPr lang="en-US" altLang="ja-JP" dirty="0"/>
              <a:t> = </a:t>
            </a:r>
            <a:r>
              <a:rPr lang="en-US" altLang="ja-JP" dirty="0" err="1"/>
              <a:t>msg.sender</a:t>
            </a:r>
            <a:r>
              <a:rPr lang="en-US" altLang="ja-JP" dirty="0"/>
              <a:t>;</a:t>
            </a:r>
          </a:p>
          <a:p>
            <a:pPr marL="0" indent="0">
              <a:buNone/>
            </a:pPr>
            <a:r>
              <a:rPr lang="en-US" altLang="ja-JP" dirty="0"/>
              <a:t>      </a:t>
            </a:r>
            <a:r>
              <a:rPr lang="en-US" altLang="ja-JP" dirty="0" err="1"/>
              <a:t>numContracts</a:t>
            </a:r>
            <a:r>
              <a:rPr lang="en-US" altLang="ja-JP" dirty="0"/>
              <a:t>++;</a:t>
            </a:r>
          </a:p>
          <a:p>
            <a:pPr marL="0" indent="0">
              <a:buNone/>
            </a:pPr>
            <a:r>
              <a:rPr lang="en-US" altLang="ja-JP" dirty="0"/>
              <a:t>      return true;</a:t>
            </a:r>
          </a:p>
          <a:p>
            <a:pPr marL="0" indent="0">
              <a:buNone/>
            </a:pPr>
            <a:r>
              <a:rPr lang="en-US" altLang="ja-JP" dirty="0"/>
              <a:t>    } else {</a:t>
            </a:r>
          </a:p>
          <a:p>
            <a:pPr marL="0" indent="0">
              <a:buNone/>
            </a:pPr>
            <a:r>
              <a:rPr lang="en-US" altLang="ja-JP" dirty="0"/>
              <a:t>      return false;</a:t>
            </a:r>
          </a:p>
          <a:p>
            <a:pPr marL="0" indent="0">
              <a:buNone/>
            </a:pPr>
            <a:r>
              <a:rPr lang="en-US" altLang="ja-JP" dirty="0"/>
              <a:t>    }</a:t>
            </a:r>
          </a:p>
          <a:p>
            <a:pPr marL="0" indent="0">
              <a:buNone/>
            </a:pPr>
            <a:r>
              <a:rPr lang="en-US" altLang="ja-JP" dirty="0"/>
              <a:t>  }</a:t>
            </a:r>
          </a:p>
          <a:p>
            <a:pPr marL="0" indent="0">
              <a:buNone/>
            </a:pPr>
            <a:endParaRPr lang="en-US" altLang="ja-JP" dirty="0"/>
          </a:p>
          <a:p>
            <a:pPr marL="0" indent="0">
              <a:buNone/>
            </a:pPr>
            <a:r>
              <a:rPr lang="en-US" altLang="ja-JP" dirty="0" smtClean="0"/>
              <a:t>  </a:t>
            </a:r>
            <a:endParaRPr lang="en-US" altLang="ja-JP" dirty="0"/>
          </a:p>
        </p:txBody>
      </p:sp>
      <p:sp>
        <p:nvSpPr>
          <p:cNvPr id="8" name="コンテンツ プレースホルダー 1"/>
          <p:cNvSpPr txBox="1">
            <a:spLocks/>
          </p:cNvSpPr>
          <p:nvPr/>
        </p:nvSpPr>
        <p:spPr>
          <a:xfrm>
            <a:off x="3805084" y="1089541"/>
            <a:ext cx="3424083" cy="5547231"/>
          </a:xfrm>
          <a:prstGeom prst="rect">
            <a:avLst/>
          </a:prstGeom>
        </p:spPr>
        <p:txBody>
          <a:bodyPr vert="horz" rtlCol="0">
            <a:normAutofit fontScale="4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 </a:t>
            </a:r>
            <a:r>
              <a:rPr lang="en-US" altLang="ja-JP" dirty="0"/>
              <a:t>/// </a:t>
            </a:r>
            <a:r>
              <a:rPr lang="ja-JP" altLang="en-US" dirty="0"/>
              <a:t>コントラクトを削除する</a:t>
            </a:r>
          </a:p>
          <a:p>
            <a:pPr marL="0" indent="0">
              <a:buNone/>
            </a:pPr>
            <a:r>
              <a:rPr lang="ja-JP" altLang="en-US" dirty="0"/>
              <a:t>  </a:t>
            </a:r>
            <a:r>
              <a:rPr lang="en-US" altLang="ja-JP" dirty="0"/>
              <a:t>function unregister(bytes32 _name) public returns (bool) {</a:t>
            </a:r>
          </a:p>
          <a:p>
            <a:pPr marL="0" indent="0">
              <a:buNone/>
            </a:pPr>
            <a:r>
              <a:rPr lang="en-US" altLang="ja-JP" dirty="0"/>
              <a:t>    if (contracts[_name].owner == </a:t>
            </a:r>
            <a:r>
              <a:rPr lang="en-US" altLang="ja-JP" dirty="0" err="1"/>
              <a:t>msg.sender</a:t>
            </a:r>
            <a:r>
              <a:rPr lang="en-US" altLang="ja-JP" dirty="0"/>
              <a:t>) {</a:t>
            </a:r>
          </a:p>
          <a:p>
            <a:pPr marL="0" indent="0">
              <a:buNone/>
            </a:pPr>
            <a:r>
              <a:rPr lang="en-US" altLang="ja-JP" dirty="0"/>
              <a:t>      contracts[_name].owner = 0;</a:t>
            </a:r>
          </a:p>
          <a:p>
            <a:pPr marL="0" indent="0">
              <a:buNone/>
            </a:pPr>
            <a:r>
              <a:rPr lang="en-US" altLang="ja-JP" dirty="0"/>
              <a:t>       </a:t>
            </a:r>
            <a:r>
              <a:rPr lang="en-US" altLang="ja-JP" dirty="0" err="1"/>
              <a:t>numContracts</a:t>
            </a:r>
            <a:r>
              <a:rPr lang="en-US" altLang="ja-JP" dirty="0"/>
              <a:t>--;</a:t>
            </a:r>
          </a:p>
          <a:p>
            <a:pPr marL="0" indent="0">
              <a:buNone/>
            </a:pPr>
            <a:r>
              <a:rPr lang="en-US" altLang="ja-JP" dirty="0"/>
              <a:t>       return true;</a:t>
            </a:r>
          </a:p>
          <a:p>
            <a:pPr marL="0" indent="0">
              <a:buNone/>
            </a:pPr>
            <a:r>
              <a:rPr lang="en-US" altLang="ja-JP" dirty="0"/>
              <a:t>    } else {</a:t>
            </a:r>
          </a:p>
          <a:p>
            <a:pPr marL="0" indent="0">
              <a:buNone/>
            </a:pPr>
            <a:r>
              <a:rPr lang="en-US" altLang="ja-JP" dirty="0"/>
              <a:t>      return false;</a:t>
            </a:r>
          </a:p>
          <a:p>
            <a:pPr marL="0" indent="0">
              <a:buNone/>
            </a:pPr>
            <a:r>
              <a:rPr lang="en-US" altLang="ja-JP" dirty="0"/>
              <a:t>    }</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コントラクトのオーナーを変更する</a:t>
            </a:r>
          </a:p>
          <a:p>
            <a:pPr marL="0" indent="0">
              <a:buNone/>
            </a:pPr>
            <a:r>
              <a:rPr lang="ja-JP" altLang="en-US" dirty="0"/>
              <a:t>  </a:t>
            </a:r>
            <a:r>
              <a:rPr lang="en-US" altLang="ja-JP" dirty="0"/>
              <a:t>function </a:t>
            </a:r>
            <a:r>
              <a:rPr lang="en-US" altLang="ja-JP" dirty="0" err="1"/>
              <a:t>changeOwner</a:t>
            </a:r>
            <a:r>
              <a:rPr lang="en-US" altLang="ja-JP" dirty="0"/>
              <a:t>(bytes32 _name, address _</a:t>
            </a:r>
            <a:r>
              <a:rPr lang="en-US" altLang="ja-JP" dirty="0" err="1"/>
              <a:t>newOwner</a:t>
            </a:r>
            <a:r>
              <a:rPr lang="en-US" altLang="ja-JP" dirty="0"/>
              <a:t>) public </a:t>
            </a:r>
            <a:r>
              <a:rPr lang="en-US" altLang="ja-JP" dirty="0" err="1"/>
              <a:t>onlyOwner</a:t>
            </a:r>
            <a:r>
              <a:rPr lang="en-US" altLang="ja-JP" dirty="0"/>
              <a:t>(_name) {</a:t>
            </a:r>
          </a:p>
          <a:p>
            <a:pPr marL="0" indent="0">
              <a:buNone/>
            </a:pPr>
            <a:r>
              <a:rPr lang="en-US" altLang="ja-JP" dirty="0"/>
              <a:t>    contracts[_name].owner = _</a:t>
            </a:r>
            <a:r>
              <a:rPr lang="en-US" altLang="ja-JP" dirty="0" err="1"/>
              <a:t>newOwner</a:t>
            </a:r>
            <a:r>
              <a:rPr lang="en-US" altLang="ja-JP" dirty="0"/>
              <a:t>;</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コントラクトのオーナーを取得する</a:t>
            </a:r>
          </a:p>
          <a:p>
            <a:pPr marL="0" indent="0">
              <a:buNone/>
            </a:pPr>
            <a:r>
              <a:rPr lang="ja-JP" altLang="en-US" dirty="0"/>
              <a:t>  </a:t>
            </a:r>
            <a:r>
              <a:rPr lang="en-US" altLang="ja-JP" dirty="0"/>
              <a:t>function </a:t>
            </a:r>
            <a:r>
              <a:rPr lang="en-US" altLang="ja-JP" dirty="0" err="1"/>
              <a:t>getOwner</a:t>
            </a:r>
            <a:r>
              <a:rPr lang="en-US" altLang="ja-JP" dirty="0"/>
              <a:t>(bytes32 _name) constant public returns (address) {</a:t>
            </a:r>
          </a:p>
          <a:p>
            <a:pPr marL="0" indent="0">
              <a:buNone/>
            </a:pPr>
            <a:r>
              <a:rPr lang="en-US" altLang="ja-JP" dirty="0"/>
              <a:t>    return contracts[_name].owner;</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コントラクトのアドレスをセットする</a:t>
            </a:r>
          </a:p>
          <a:p>
            <a:pPr marL="0" indent="0">
              <a:buNone/>
            </a:pPr>
            <a:r>
              <a:rPr lang="ja-JP" altLang="en-US" dirty="0"/>
              <a:t>  </a:t>
            </a:r>
            <a:r>
              <a:rPr lang="en-US" altLang="ja-JP" dirty="0"/>
              <a:t>function </a:t>
            </a:r>
            <a:r>
              <a:rPr lang="en-US" altLang="ja-JP" dirty="0" err="1"/>
              <a:t>setAddr</a:t>
            </a:r>
            <a:r>
              <a:rPr lang="en-US" altLang="ja-JP" dirty="0"/>
              <a:t>(bytes32 _name, address _</a:t>
            </a:r>
            <a:r>
              <a:rPr lang="en-US" altLang="ja-JP" dirty="0" err="1"/>
              <a:t>addr</a:t>
            </a:r>
            <a:r>
              <a:rPr lang="en-US" altLang="ja-JP" dirty="0"/>
              <a:t>) public </a:t>
            </a:r>
            <a:r>
              <a:rPr lang="en-US" altLang="ja-JP" dirty="0" err="1"/>
              <a:t>onlyOwner</a:t>
            </a:r>
            <a:r>
              <a:rPr lang="en-US" altLang="ja-JP" dirty="0"/>
              <a:t>(_name) {</a:t>
            </a:r>
          </a:p>
          <a:p>
            <a:pPr marL="0" indent="0">
              <a:buNone/>
            </a:pPr>
            <a:r>
              <a:rPr lang="en-US" altLang="ja-JP" dirty="0"/>
              <a:t>    contracts[_name].</a:t>
            </a:r>
            <a:r>
              <a:rPr lang="en-US" altLang="ja-JP" dirty="0" err="1"/>
              <a:t>addr</a:t>
            </a:r>
            <a:r>
              <a:rPr lang="en-US" altLang="ja-JP" dirty="0"/>
              <a:t> = _</a:t>
            </a:r>
            <a:r>
              <a:rPr lang="en-US" altLang="ja-JP" dirty="0" err="1"/>
              <a:t>addr</a:t>
            </a:r>
            <a:r>
              <a:rPr lang="en-US" altLang="ja-JP" dirty="0"/>
              <a:t>;</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コントラクトのアドレスを取得する</a:t>
            </a:r>
          </a:p>
          <a:p>
            <a:pPr marL="0" indent="0">
              <a:buNone/>
            </a:pPr>
            <a:r>
              <a:rPr lang="ja-JP" altLang="en-US" dirty="0"/>
              <a:t>  </a:t>
            </a:r>
            <a:r>
              <a:rPr lang="en-US" altLang="ja-JP" dirty="0"/>
              <a:t>function </a:t>
            </a:r>
            <a:r>
              <a:rPr lang="en-US" altLang="ja-JP" dirty="0" err="1"/>
              <a:t>getAddr</a:t>
            </a:r>
            <a:r>
              <a:rPr lang="en-US" altLang="ja-JP" dirty="0"/>
              <a:t>(bytes32 _name) constant public returns (address) {</a:t>
            </a:r>
          </a:p>
          <a:p>
            <a:pPr marL="0" indent="0">
              <a:buNone/>
            </a:pPr>
            <a:r>
              <a:rPr lang="en-US" altLang="ja-JP" dirty="0"/>
              <a:t>    return contracts[_name].</a:t>
            </a:r>
            <a:r>
              <a:rPr lang="en-US" altLang="ja-JP" dirty="0" err="1"/>
              <a:t>addr</a:t>
            </a:r>
            <a:r>
              <a:rPr lang="en-US" altLang="ja-JP" dirty="0"/>
              <a:t>;</a:t>
            </a:r>
          </a:p>
          <a:p>
            <a:pPr marL="0" indent="0">
              <a:buNone/>
            </a:pPr>
            <a:r>
              <a:rPr lang="en-US" altLang="ja-JP" dirty="0"/>
              <a:t>  }</a:t>
            </a:r>
          </a:p>
          <a:p>
            <a:pPr marL="0" indent="0">
              <a:buNone/>
            </a:pPr>
            <a:r>
              <a:rPr lang="en-US" altLang="ja-JP" dirty="0" smtClean="0"/>
              <a:t>  </a:t>
            </a:r>
            <a:endParaRPr lang="en-US" altLang="ja-JP" dirty="0"/>
          </a:p>
        </p:txBody>
      </p:sp>
      <p:sp>
        <p:nvSpPr>
          <p:cNvPr id="9" name="コンテンツ プレースホルダー 1"/>
          <p:cNvSpPr txBox="1">
            <a:spLocks/>
          </p:cNvSpPr>
          <p:nvPr/>
        </p:nvSpPr>
        <p:spPr>
          <a:xfrm>
            <a:off x="7229167" y="1089541"/>
            <a:ext cx="3424083" cy="5547231"/>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 </a:t>
            </a:r>
          </a:p>
          <a:p>
            <a:pPr marL="0" indent="0">
              <a:buNone/>
            </a:pPr>
            <a:r>
              <a:rPr lang="ja-JP" altLang="en-US" dirty="0"/>
              <a:t>  </a:t>
            </a:r>
            <a:r>
              <a:rPr lang="en-US" altLang="ja-JP" dirty="0"/>
              <a:t>/// </a:t>
            </a:r>
            <a:r>
              <a:rPr lang="ja-JP" altLang="en-US" dirty="0"/>
              <a:t>コントラクトの説明を設定する</a:t>
            </a:r>
          </a:p>
          <a:p>
            <a:pPr marL="0" indent="0">
              <a:buNone/>
            </a:pPr>
            <a:r>
              <a:rPr lang="ja-JP" altLang="en-US" dirty="0"/>
              <a:t>  </a:t>
            </a:r>
            <a:r>
              <a:rPr lang="en-US" altLang="ja-JP" dirty="0"/>
              <a:t>function </a:t>
            </a:r>
            <a:r>
              <a:rPr lang="en-US" altLang="ja-JP" dirty="0" err="1"/>
              <a:t>setDescription</a:t>
            </a:r>
            <a:r>
              <a:rPr lang="en-US" altLang="ja-JP" dirty="0"/>
              <a:t>(bytes32 _name, bytes32 _description) public </a:t>
            </a:r>
            <a:r>
              <a:rPr lang="en-US" altLang="ja-JP" dirty="0" err="1"/>
              <a:t>onlyOwner</a:t>
            </a:r>
            <a:r>
              <a:rPr lang="en-US" altLang="ja-JP" dirty="0"/>
              <a:t>(_name) {</a:t>
            </a:r>
          </a:p>
          <a:p>
            <a:pPr marL="0" indent="0">
              <a:buNone/>
            </a:pPr>
            <a:r>
              <a:rPr lang="en-US" altLang="ja-JP" dirty="0"/>
              <a:t>    contracts[_name].description = _description;</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コントラクトの説明を取得する</a:t>
            </a:r>
          </a:p>
          <a:p>
            <a:pPr marL="0" indent="0">
              <a:buNone/>
            </a:pPr>
            <a:r>
              <a:rPr lang="ja-JP" altLang="en-US" dirty="0"/>
              <a:t>  </a:t>
            </a:r>
            <a:r>
              <a:rPr lang="en-US" altLang="ja-JP" dirty="0"/>
              <a:t>function </a:t>
            </a:r>
            <a:r>
              <a:rPr lang="en-US" altLang="ja-JP" dirty="0" err="1"/>
              <a:t>getDescription</a:t>
            </a:r>
            <a:r>
              <a:rPr lang="en-US" altLang="ja-JP" dirty="0"/>
              <a:t>(bytes32 _name) constant public returns (bytes32)  {</a:t>
            </a:r>
          </a:p>
          <a:p>
            <a:pPr marL="0" indent="0">
              <a:buNone/>
            </a:pPr>
            <a:r>
              <a:rPr lang="en-US" altLang="ja-JP" dirty="0"/>
              <a:t>    return contracts[_name].description;</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関数呼出し前に呼び出される処理である</a:t>
            </a:r>
            <a:r>
              <a:rPr lang="en-US" altLang="ja-JP" dirty="0"/>
              <a:t>modifier</a:t>
            </a:r>
            <a:r>
              <a:rPr lang="ja-JP" altLang="en-US" dirty="0"/>
              <a:t>を定義</a:t>
            </a:r>
          </a:p>
          <a:p>
            <a:pPr marL="0" indent="0">
              <a:buNone/>
            </a:pPr>
            <a:r>
              <a:rPr lang="ja-JP" altLang="en-US" dirty="0"/>
              <a:t>  </a:t>
            </a:r>
            <a:r>
              <a:rPr lang="en-US" altLang="ja-JP" dirty="0"/>
              <a:t>modifier </a:t>
            </a:r>
            <a:r>
              <a:rPr lang="en-US" altLang="ja-JP" dirty="0" err="1"/>
              <a:t>onlyOwner</a:t>
            </a:r>
            <a:r>
              <a:rPr lang="en-US" altLang="ja-JP" dirty="0"/>
              <a:t>(bytes32 _name) {</a:t>
            </a:r>
          </a:p>
          <a:p>
            <a:pPr marL="0" indent="0">
              <a:buNone/>
            </a:pPr>
            <a:r>
              <a:rPr lang="en-US" altLang="ja-JP" dirty="0"/>
              <a:t>      require(contracts[_name].owner == </a:t>
            </a:r>
            <a:r>
              <a:rPr lang="en-US" altLang="ja-JP" dirty="0" err="1"/>
              <a:t>msg.sender</a:t>
            </a:r>
            <a:r>
              <a:rPr lang="en-US" altLang="ja-JP" dirty="0"/>
              <a:t>);</a:t>
            </a:r>
          </a:p>
          <a:p>
            <a:pPr marL="0" indent="0">
              <a:buNone/>
            </a:pPr>
            <a:r>
              <a:rPr lang="en-US" altLang="ja-JP" dirty="0"/>
              <a:t>    _;</a:t>
            </a:r>
          </a:p>
          <a:p>
            <a:pPr marL="0" indent="0">
              <a:buNone/>
            </a:pPr>
            <a:r>
              <a:rPr lang="en-US" altLang="ja-JP" dirty="0"/>
              <a:t>  }</a:t>
            </a:r>
          </a:p>
          <a:p>
            <a:pPr marL="0" indent="0">
              <a:buNone/>
            </a:pPr>
            <a:r>
              <a:rPr lang="en-US" altLang="ja-JP" dirty="0"/>
              <a:t>}</a:t>
            </a:r>
          </a:p>
        </p:txBody>
      </p:sp>
    </p:spTree>
    <p:extLst>
      <p:ext uri="{BB962C8B-B14F-4D97-AF65-F5344CB8AC3E}">
        <p14:creationId xmlns:p14="http://schemas.microsoft.com/office/powerpoint/2010/main" val="168557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2.2 </a:t>
            </a:r>
            <a:r>
              <a:rPr lang="ja-JP" altLang="en-US" sz="2800" dirty="0" smtClean="0"/>
              <a:t>公開鍵暗号 ⇔ 共通鍵方式</a:t>
            </a:r>
            <a:endParaRPr lang="en-US" altLang="ja-JP" sz="2800" dirty="0"/>
          </a:p>
        </p:txBody>
      </p:sp>
      <p:sp>
        <p:nvSpPr>
          <p:cNvPr id="4" name="コンテンツ プレースホルダー 1"/>
          <p:cNvSpPr txBox="1">
            <a:spLocks/>
          </p:cNvSpPr>
          <p:nvPr/>
        </p:nvSpPr>
        <p:spPr>
          <a:xfrm>
            <a:off x="196948" y="801859"/>
            <a:ext cx="11995052" cy="5410256"/>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・公開鍵暗号は、秘密鍵と公開鍵のペアによる暗号化の方式です。</a:t>
            </a:r>
            <a:endParaRPr lang="en-US" altLang="ja-JP" dirty="0" smtClean="0"/>
          </a:p>
          <a:p>
            <a:pPr marL="0" indent="0">
              <a:buNone/>
            </a:pPr>
            <a:r>
              <a:rPr lang="ja-JP" altLang="en-US" dirty="0"/>
              <a:t>　</a:t>
            </a:r>
            <a:r>
              <a:rPr lang="ja-JP" altLang="en-US" dirty="0" smtClean="0"/>
              <a:t>・公開鍵で暗号化されたものは秘密鍵でしか複合できない。</a:t>
            </a:r>
            <a:endParaRPr lang="en-US" altLang="ja-JP" dirty="0" smtClean="0"/>
          </a:p>
          <a:p>
            <a:pPr marL="0" indent="0">
              <a:buNone/>
            </a:pPr>
            <a:r>
              <a:rPr lang="ja-JP" altLang="en-US" dirty="0"/>
              <a:t>　</a:t>
            </a:r>
            <a:r>
              <a:rPr lang="ja-JP" altLang="en-US" dirty="0" smtClean="0"/>
              <a:t>→秘密鍵をもっている人だけが暗号化された情報を解読できる。</a:t>
            </a:r>
            <a:endParaRPr lang="en-US" altLang="ja-JP" dirty="0" smtClean="0"/>
          </a:p>
          <a:p>
            <a:pPr marL="0" indent="0">
              <a:buNone/>
            </a:pPr>
            <a:r>
              <a:rPr lang="ja-JP" altLang="en-US" dirty="0"/>
              <a:t>　</a:t>
            </a:r>
            <a:r>
              <a:rPr lang="ja-JP" altLang="en-US" dirty="0" smtClean="0"/>
              <a:t>・秘密鍵で暗号化したものは公開鍵で複合できる。</a:t>
            </a:r>
            <a:endParaRPr lang="en-US" altLang="ja-JP" dirty="0" smtClean="0"/>
          </a:p>
          <a:p>
            <a:pPr marL="0" indent="0">
              <a:buNone/>
            </a:pPr>
            <a:r>
              <a:rPr lang="ja-JP" altLang="en-US" dirty="0"/>
              <a:t>　</a:t>
            </a:r>
            <a:r>
              <a:rPr lang="ja-JP" altLang="en-US" dirty="0" smtClean="0"/>
              <a:t>→秘密鍵をもった人が作成した暗号と保証できる。</a:t>
            </a:r>
            <a:endParaRPr lang="en-US" altLang="ja-JP" dirty="0" smtClean="0"/>
          </a:p>
          <a:p>
            <a:pPr marL="0" indent="0">
              <a:buNone/>
            </a:pPr>
            <a:r>
              <a:rPr lang="ja-JP" altLang="en-US" dirty="0"/>
              <a:t>　</a:t>
            </a:r>
            <a:r>
              <a:rPr lang="ja-JP" altLang="en-US" dirty="0" smtClean="0"/>
              <a:t>・公開鍵から秘密鍵を生成するのは計算量的に困難。</a:t>
            </a:r>
            <a:endParaRPr lang="en-US" altLang="ja-JP" dirty="0" smtClean="0"/>
          </a:p>
          <a:p>
            <a:pPr marL="0" indent="0">
              <a:buNone/>
            </a:pPr>
            <a:r>
              <a:rPr lang="ja-JP" altLang="en-US" dirty="0" smtClean="0"/>
              <a:t>・</a:t>
            </a:r>
            <a:r>
              <a:rPr lang="en-US" altLang="ja-JP" dirty="0" smtClean="0"/>
              <a:t>HTTPS</a:t>
            </a:r>
            <a:r>
              <a:rPr lang="ja-JP" altLang="en-US" dirty="0" smtClean="0"/>
              <a:t>はこの方式。</a:t>
            </a:r>
            <a:endParaRPr lang="en-US" altLang="ja-JP" dirty="0" smtClean="0"/>
          </a:p>
          <a:p>
            <a:pPr marL="0" indent="0">
              <a:buNone/>
            </a:pPr>
            <a:r>
              <a:rPr lang="ja-JP" altLang="en-US" dirty="0" smtClean="0"/>
              <a:t>・共通鍵方式は、暗号化も複合化も鍵１つで行う。</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ja-JP" altLang="en-US" dirty="0"/>
          </a:p>
        </p:txBody>
      </p:sp>
    </p:spTree>
    <p:extLst>
      <p:ext uri="{BB962C8B-B14F-4D97-AF65-F5344CB8AC3E}">
        <p14:creationId xmlns:p14="http://schemas.microsoft.com/office/powerpoint/2010/main" val="9792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9.3 </a:t>
            </a:r>
            <a:r>
              <a:rPr lang="ja-JP" altLang="en-US" sz="2800" dirty="0" smtClean="0"/>
              <a:t>サンプル</a:t>
            </a:r>
            <a:r>
              <a:rPr lang="en-US" altLang="ja-JP" sz="2800" dirty="0" smtClean="0"/>
              <a:t>(</a:t>
            </a:r>
            <a:r>
              <a:rPr lang="ja-JP" altLang="en-US" sz="2800" dirty="0" smtClean="0"/>
              <a:t>その３</a:t>
            </a:r>
            <a:r>
              <a:rPr lang="en-US" altLang="ja-JP" sz="2800" dirty="0" smtClean="0"/>
              <a:t>)</a:t>
            </a:r>
            <a:r>
              <a:rPr lang="ja-JP" altLang="en-US" sz="2800" dirty="0" smtClean="0"/>
              <a:t> －</a:t>
            </a:r>
            <a:r>
              <a:rPr lang="ja-JP" altLang="en-US" sz="2800" dirty="0"/>
              <a:t>名前</a:t>
            </a:r>
            <a:r>
              <a:rPr lang="ja-JP" altLang="en-US" sz="2800" dirty="0" smtClean="0"/>
              <a:t>とアドレスを管理するコントラクト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a:t>
            </a:r>
            <a:r>
              <a:rPr lang="en-US" altLang="ja-JP" dirty="0" smtClean="0"/>
              <a:t>Mist</a:t>
            </a:r>
            <a:r>
              <a:rPr lang="ja-JP" altLang="en-US" dirty="0" smtClean="0"/>
              <a:t> </a:t>
            </a:r>
            <a:r>
              <a:rPr lang="en-US" altLang="ja-JP" dirty="0" smtClean="0"/>
              <a:t>Wallet</a:t>
            </a:r>
            <a:r>
              <a:rPr lang="ja-JP" altLang="en-US" dirty="0" smtClean="0"/>
              <a:t>からコントラクトを</a:t>
            </a:r>
            <a:r>
              <a:rPr lang="en-US" altLang="ja-JP" dirty="0" err="1" smtClean="0"/>
              <a:t>eth.accounts</a:t>
            </a:r>
            <a:r>
              <a:rPr lang="en-US" altLang="ja-JP" dirty="0" smtClean="0"/>
              <a:t>[0]</a:t>
            </a:r>
            <a:r>
              <a:rPr lang="ja-JP" altLang="en-US" dirty="0" smtClean="0"/>
              <a:t>で作成する。</a:t>
            </a:r>
            <a:endParaRPr lang="en-US" altLang="ja-JP" dirty="0" smtClean="0"/>
          </a:p>
          <a:p>
            <a:pPr marL="0" indent="0">
              <a:buNone/>
            </a:pPr>
            <a:r>
              <a:rPr lang="ja-JP" altLang="en-US" dirty="0" smtClean="0"/>
              <a:t>②コントラクトを</a:t>
            </a:r>
            <a:r>
              <a:rPr lang="en-US" altLang="ja-JP" dirty="0" err="1" smtClean="0"/>
              <a:t>geth</a:t>
            </a:r>
            <a:r>
              <a:rPr lang="ja-JP" altLang="en-US" dirty="0"/>
              <a:t>上</a:t>
            </a:r>
            <a:r>
              <a:rPr lang="ja-JP" altLang="en-US" dirty="0" smtClean="0"/>
              <a:t>で「</a:t>
            </a:r>
            <a:r>
              <a:rPr lang="en-US" altLang="ja-JP" dirty="0" err="1" smtClean="0"/>
              <a:t>nr</a:t>
            </a:r>
            <a:r>
              <a:rPr lang="ja-JP" altLang="en-US" dirty="0" smtClean="0"/>
              <a:t>」で定義する。</a:t>
            </a:r>
            <a:endParaRPr lang="en-US" altLang="ja-JP" dirty="0" smtClean="0"/>
          </a:p>
          <a:p>
            <a:pPr marL="0" indent="0">
              <a:buNone/>
            </a:pPr>
            <a:r>
              <a:rPr lang="ja-JP" altLang="en-US" dirty="0" smtClean="0"/>
              <a:t>③</a:t>
            </a:r>
            <a:r>
              <a:rPr lang="en-US" altLang="ja-JP" dirty="0" smtClean="0"/>
              <a:t>register</a:t>
            </a:r>
            <a:r>
              <a:rPr lang="ja-JP" altLang="en-US" dirty="0" smtClean="0"/>
              <a:t>関数で</a:t>
            </a:r>
            <a:r>
              <a:rPr lang="en-US" altLang="ja-JP" dirty="0" smtClean="0"/>
              <a:t>name</a:t>
            </a:r>
            <a:r>
              <a:rPr lang="ja-JP" altLang="en-US" dirty="0" smtClean="0"/>
              <a:t>が</a:t>
            </a:r>
            <a:r>
              <a:rPr lang="en-US" altLang="ja-JP" dirty="0" smtClean="0"/>
              <a:t>con1</a:t>
            </a:r>
            <a:r>
              <a:rPr lang="ja-JP" altLang="en-US" dirty="0" smtClean="0"/>
              <a:t>のコントラクトを登録する。</a:t>
            </a:r>
            <a:endParaRPr lang="en-US" altLang="ja-JP" dirty="0" smtClean="0"/>
          </a:p>
          <a:p>
            <a:pPr marL="0" indent="0">
              <a:buNone/>
            </a:pPr>
            <a:r>
              <a:rPr lang="en-US" altLang="ja-JP" dirty="0"/>
              <a:t>&gt; </a:t>
            </a:r>
            <a:r>
              <a:rPr lang="en-US" altLang="ja-JP" dirty="0" err="1" smtClean="0"/>
              <a:t>nr.register.sendTransaction</a:t>
            </a:r>
            <a:r>
              <a:rPr lang="en-US" altLang="ja-JP" dirty="0"/>
              <a:t>("con1",{</a:t>
            </a:r>
            <a:r>
              <a:rPr lang="en-US" altLang="ja-JP" dirty="0" err="1"/>
              <a:t>from:eth.accounts</a:t>
            </a:r>
            <a:r>
              <a:rPr lang="en-US" altLang="ja-JP" dirty="0"/>
              <a:t>[0],gas:5000000})</a:t>
            </a:r>
          </a:p>
          <a:p>
            <a:pPr marL="0" indent="0">
              <a:buNone/>
            </a:pPr>
            <a:r>
              <a:rPr lang="en-US" altLang="ja-JP" dirty="0"/>
              <a:t>"</a:t>
            </a:r>
            <a:r>
              <a:rPr lang="en-US" altLang="ja-JP" dirty="0" smtClean="0"/>
              <a:t>0x0afe2feae1a8c472c80b4b9e453190f39211ce98aed0629724b513412e183fc9“</a:t>
            </a:r>
          </a:p>
          <a:p>
            <a:pPr marL="0" indent="0">
              <a:buNone/>
            </a:pPr>
            <a:r>
              <a:rPr lang="ja-JP" altLang="en-US" dirty="0" smtClean="0"/>
              <a:t>④</a:t>
            </a:r>
            <a:r>
              <a:rPr lang="en-US" altLang="ja-JP" dirty="0" smtClean="0"/>
              <a:t>con1</a:t>
            </a:r>
            <a:r>
              <a:rPr lang="ja-JP" altLang="en-US" dirty="0" smtClean="0"/>
              <a:t>の登録内容を確認する。</a:t>
            </a:r>
            <a:endParaRPr lang="en-US" altLang="ja-JP" dirty="0" smtClean="0"/>
          </a:p>
          <a:p>
            <a:pPr marL="0" indent="0">
              <a:buNone/>
            </a:pPr>
            <a:r>
              <a:rPr lang="en-US" altLang="ja-JP" dirty="0"/>
              <a:t>&gt; </a:t>
            </a:r>
            <a:r>
              <a:rPr lang="en-US" altLang="ja-JP" dirty="0" err="1"/>
              <a:t>nr.numContracts</a:t>
            </a:r>
            <a:r>
              <a:rPr lang="en-US" altLang="ja-JP" dirty="0"/>
              <a:t>()</a:t>
            </a:r>
          </a:p>
          <a:p>
            <a:pPr marL="0" indent="0">
              <a:buNone/>
            </a:pPr>
            <a:r>
              <a:rPr lang="en-US" altLang="ja-JP" dirty="0"/>
              <a:t>1</a:t>
            </a:r>
          </a:p>
          <a:p>
            <a:pPr marL="0" indent="0">
              <a:buNone/>
            </a:pPr>
            <a:r>
              <a:rPr lang="en-US" altLang="ja-JP" dirty="0"/>
              <a:t>&gt; </a:t>
            </a:r>
            <a:r>
              <a:rPr lang="en-US" altLang="ja-JP" dirty="0" err="1"/>
              <a:t>nr.getOwner</a:t>
            </a:r>
            <a:r>
              <a:rPr lang="en-US" altLang="ja-JP" dirty="0"/>
              <a:t>("con1")</a:t>
            </a:r>
          </a:p>
          <a:p>
            <a:pPr marL="0" indent="0">
              <a:buNone/>
            </a:pPr>
            <a:r>
              <a:rPr lang="en-US" altLang="ja-JP" dirty="0"/>
              <a:t>"</a:t>
            </a:r>
            <a:r>
              <a:rPr lang="en-US" altLang="ja-JP" dirty="0" smtClean="0"/>
              <a:t>0x5828a6fc297084b0cd6b22fb342654663ec345b9“</a:t>
            </a:r>
          </a:p>
          <a:p>
            <a:pPr marL="0" indent="0">
              <a:buNone/>
            </a:pPr>
            <a:r>
              <a:rPr lang="ja-JP" altLang="en-US" dirty="0" smtClean="0"/>
              <a:t>⑤アドレスを登録して、確認する。</a:t>
            </a:r>
            <a:endParaRPr lang="en-US" altLang="ja-JP" dirty="0" smtClean="0"/>
          </a:p>
          <a:p>
            <a:pPr marL="0" indent="0">
              <a:buNone/>
            </a:pPr>
            <a:r>
              <a:rPr lang="en-US" altLang="ja-JP" dirty="0" smtClean="0"/>
              <a:t>&gt;</a:t>
            </a:r>
            <a:r>
              <a:rPr lang="en-US" altLang="ja-JP" dirty="0" err="1" smtClean="0"/>
              <a:t>nr.setAddr.sendTransaction</a:t>
            </a:r>
            <a:r>
              <a:rPr lang="en-US" altLang="ja-JP" dirty="0"/>
              <a:t>("con1","0xd559657AFdD4F82b24Bad43be8dE143a3a753070",{ from: eth. accounts[ 0], gas: 5000000}) </a:t>
            </a:r>
            <a:endParaRPr lang="en-US" altLang="ja-JP" dirty="0" smtClean="0"/>
          </a:p>
          <a:p>
            <a:pPr marL="0" indent="0">
              <a:buNone/>
            </a:pPr>
            <a:r>
              <a:rPr lang="en-US" altLang="ja-JP" dirty="0" smtClean="0"/>
              <a:t>"0x55b7cc59d426c72c9ef6aec80988e85dd8ba38a9dbc5a0e4be5ad8a4f7404204"</a:t>
            </a:r>
          </a:p>
          <a:p>
            <a:pPr marL="0" indent="0">
              <a:buNone/>
            </a:pPr>
            <a:r>
              <a:rPr lang="en-US" altLang="ja-JP" dirty="0" smtClean="0"/>
              <a:t>&gt; </a:t>
            </a:r>
            <a:r>
              <a:rPr lang="en-US" altLang="ja-JP" dirty="0" err="1"/>
              <a:t>nr.getAddr</a:t>
            </a:r>
            <a:r>
              <a:rPr lang="en-US" altLang="ja-JP" dirty="0"/>
              <a:t>("con1")</a:t>
            </a:r>
          </a:p>
          <a:p>
            <a:pPr marL="0" indent="0">
              <a:buNone/>
            </a:pPr>
            <a:r>
              <a:rPr lang="en-US" altLang="ja-JP" dirty="0"/>
              <a:t>"0xd559657afdd4f82b24bad43be8de143a3a753070"</a:t>
            </a:r>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1445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9.3 </a:t>
            </a:r>
            <a:r>
              <a:rPr lang="ja-JP" altLang="en-US" sz="2800" dirty="0" smtClean="0"/>
              <a:t>サンプル</a:t>
            </a:r>
            <a:r>
              <a:rPr lang="en-US" altLang="ja-JP" sz="2800" dirty="0" smtClean="0"/>
              <a:t>(</a:t>
            </a:r>
            <a:r>
              <a:rPr lang="ja-JP" altLang="en-US" sz="2800" dirty="0" smtClean="0"/>
              <a:t>その３</a:t>
            </a:r>
            <a:r>
              <a:rPr lang="en-US" altLang="ja-JP" sz="2800" dirty="0" smtClean="0"/>
              <a:t>)</a:t>
            </a:r>
            <a:r>
              <a:rPr lang="ja-JP" altLang="en-US" sz="2800" dirty="0" smtClean="0"/>
              <a:t> －</a:t>
            </a:r>
            <a:r>
              <a:rPr lang="ja-JP" altLang="en-US" sz="2800" dirty="0"/>
              <a:t>名前</a:t>
            </a:r>
            <a:r>
              <a:rPr lang="ja-JP" altLang="en-US" sz="2800" dirty="0" smtClean="0"/>
              <a:t>とアドレスを管理するコントラクト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a:t>
            </a:r>
            <a:r>
              <a:rPr lang="ja-JP" altLang="en-US" dirty="0"/>
              <a:t>コントラクト</a:t>
            </a:r>
            <a:r>
              <a:rPr lang="ja-JP" altLang="en-US" dirty="0" smtClean="0"/>
              <a:t>の説明の追加と確認</a:t>
            </a:r>
            <a:endParaRPr lang="en-US" altLang="ja-JP" dirty="0" smtClean="0"/>
          </a:p>
          <a:p>
            <a:pPr marL="0" indent="0">
              <a:buNone/>
            </a:pPr>
            <a:r>
              <a:rPr lang="en-US" altLang="ja-JP" dirty="0"/>
              <a:t>&gt; </a:t>
            </a:r>
            <a:r>
              <a:rPr lang="en-US" altLang="ja-JP" dirty="0" err="1"/>
              <a:t>nr.setDescription.sendTransaction</a:t>
            </a:r>
            <a:r>
              <a:rPr lang="en-US" altLang="ja-JP" dirty="0"/>
              <a:t>("con1","This is for con1",{ from: eth. accounts[ 0], gas: 5000000})</a:t>
            </a:r>
          </a:p>
          <a:p>
            <a:pPr marL="0" indent="0">
              <a:buNone/>
            </a:pPr>
            <a:r>
              <a:rPr lang="en-US" altLang="ja-JP" dirty="0"/>
              <a:t>"0x392c5120a16a3feaafa257b21f7ff29d502ab1e567a1a710a543c0794f956416"</a:t>
            </a:r>
          </a:p>
          <a:p>
            <a:pPr marL="0" indent="0">
              <a:buNone/>
            </a:pPr>
            <a:r>
              <a:rPr lang="en-US" altLang="ja-JP" dirty="0"/>
              <a:t>&gt; </a:t>
            </a:r>
            <a:r>
              <a:rPr lang="en-US" altLang="ja-JP" dirty="0" err="1"/>
              <a:t>nr.getDescription</a:t>
            </a:r>
            <a:r>
              <a:rPr lang="en-US" altLang="ja-JP" dirty="0"/>
              <a:t>("con1")</a:t>
            </a:r>
          </a:p>
          <a:p>
            <a:pPr marL="0" indent="0">
              <a:buNone/>
            </a:pPr>
            <a:r>
              <a:rPr lang="en-US" altLang="ja-JP" dirty="0"/>
              <a:t>"0x5468697320697320666f7220636f6e3100000000000000000000000000000000"</a:t>
            </a:r>
          </a:p>
          <a:p>
            <a:pPr marL="0" indent="0">
              <a:buNone/>
            </a:pPr>
            <a:r>
              <a:rPr lang="en-US" altLang="ja-JP" dirty="0"/>
              <a:t>&gt; web3.toUtf8(</a:t>
            </a:r>
            <a:r>
              <a:rPr lang="en-US" altLang="ja-JP" dirty="0" err="1"/>
              <a:t>nr.getDescription</a:t>
            </a:r>
            <a:r>
              <a:rPr lang="en-US" altLang="ja-JP" dirty="0"/>
              <a:t>("con1"))</a:t>
            </a:r>
          </a:p>
          <a:p>
            <a:pPr marL="0" indent="0">
              <a:buNone/>
            </a:pPr>
            <a:r>
              <a:rPr lang="en-US" altLang="ja-JP" dirty="0"/>
              <a:t>"This is for </a:t>
            </a:r>
            <a:r>
              <a:rPr lang="en-US" altLang="ja-JP" dirty="0" smtClean="0"/>
              <a:t>con1“</a:t>
            </a:r>
          </a:p>
          <a:p>
            <a:pPr marL="0" indent="0">
              <a:buNone/>
            </a:pPr>
            <a:endParaRPr lang="en-US" altLang="ja-JP" dirty="0" smtClean="0"/>
          </a:p>
          <a:p>
            <a:pPr marL="0" indent="0">
              <a:buNone/>
            </a:pPr>
            <a:r>
              <a:rPr lang="en-US" altLang="ja-JP" dirty="0" smtClean="0"/>
              <a:t>Description</a:t>
            </a:r>
            <a:r>
              <a:rPr lang="ja-JP" altLang="en-US" dirty="0" smtClean="0"/>
              <a:t>は、</a:t>
            </a:r>
            <a:r>
              <a:rPr lang="en-US" altLang="ja-JP" dirty="0" smtClean="0"/>
              <a:t>byte32</a:t>
            </a:r>
            <a:r>
              <a:rPr lang="ja-JP" altLang="en-US" dirty="0" smtClean="0"/>
              <a:t>型で、</a:t>
            </a:r>
            <a:r>
              <a:rPr lang="en-US" altLang="ja-JP" dirty="0" err="1" smtClean="0"/>
              <a:t>getDescription</a:t>
            </a:r>
            <a:r>
              <a:rPr lang="ja-JP" altLang="en-US" dirty="0" smtClean="0"/>
              <a:t>では</a:t>
            </a:r>
            <a:r>
              <a:rPr lang="en-US" altLang="ja-JP" dirty="0" smtClean="0"/>
              <a:t>16</a:t>
            </a:r>
            <a:r>
              <a:rPr lang="ja-JP" altLang="en-US" dirty="0" smtClean="0"/>
              <a:t>進数で表現されたものが返ってきますので、</a:t>
            </a:r>
            <a:r>
              <a:rPr lang="en-US" altLang="ja-JP" dirty="0" smtClean="0"/>
              <a:t>web3</a:t>
            </a:r>
            <a:r>
              <a:rPr lang="ja-JP" altLang="en-US" dirty="0" smtClean="0"/>
              <a:t>の</a:t>
            </a:r>
            <a:r>
              <a:rPr lang="en-US" altLang="ja-JP" dirty="0" smtClean="0"/>
              <a:t>toUtf8</a:t>
            </a:r>
            <a:r>
              <a:rPr lang="ja-JP" altLang="en-US" dirty="0" smtClean="0"/>
              <a:t>関数で文字列に変換している。</a:t>
            </a:r>
            <a:endParaRPr lang="en-US" altLang="ja-JP" dirty="0" smtClean="0"/>
          </a:p>
          <a:p>
            <a:pPr marL="0" indent="0">
              <a:buNone/>
            </a:pPr>
            <a:endParaRPr lang="en-US" altLang="ja-JP" dirty="0" smtClean="0"/>
          </a:p>
          <a:p>
            <a:pPr marL="0" indent="0">
              <a:buNone/>
            </a:pPr>
            <a:r>
              <a:rPr lang="ja-JP" altLang="en-US" dirty="0" smtClean="0"/>
              <a:t>⑦</a:t>
            </a:r>
            <a:r>
              <a:rPr lang="en-US" altLang="ja-JP" dirty="0" smtClean="0"/>
              <a:t>Owner</a:t>
            </a:r>
            <a:r>
              <a:rPr lang="ja-JP" altLang="en-US" dirty="0" smtClean="0"/>
              <a:t>を変更して・確認</a:t>
            </a:r>
            <a:endParaRPr lang="en-US" altLang="ja-JP" dirty="0"/>
          </a:p>
          <a:p>
            <a:pPr marL="0" indent="0">
              <a:buNone/>
            </a:pPr>
            <a:r>
              <a:rPr lang="en-US" altLang="ja-JP" dirty="0"/>
              <a:t>&gt; </a:t>
            </a:r>
            <a:r>
              <a:rPr lang="en-US" altLang="ja-JP" dirty="0" err="1"/>
              <a:t>nr.changeOwner.sendTransaction</a:t>
            </a:r>
            <a:r>
              <a:rPr lang="en-US" altLang="ja-JP" dirty="0"/>
              <a:t>("con1",eth.accounts[1],{</a:t>
            </a:r>
            <a:r>
              <a:rPr lang="en-US" altLang="ja-JP" dirty="0" err="1"/>
              <a:t>from:eth.accounts</a:t>
            </a:r>
            <a:r>
              <a:rPr lang="en-US" altLang="ja-JP" dirty="0"/>
              <a:t>[0],gas:5000000})</a:t>
            </a:r>
          </a:p>
          <a:p>
            <a:pPr marL="0" indent="0">
              <a:buNone/>
            </a:pPr>
            <a:r>
              <a:rPr lang="en-US" altLang="ja-JP" dirty="0"/>
              <a:t>"0x18f3253e1ab32bc1705e84d884052f0ad8a9526d592a8c2312a363d58a30c418"</a:t>
            </a:r>
          </a:p>
          <a:p>
            <a:pPr marL="0" indent="0">
              <a:buNone/>
            </a:pPr>
            <a:r>
              <a:rPr lang="en-US" altLang="ja-JP" dirty="0"/>
              <a:t>&gt; </a:t>
            </a:r>
            <a:r>
              <a:rPr lang="en-US" altLang="ja-JP" dirty="0" err="1"/>
              <a:t>nr.getOwner</a:t>
            </a:r>
            <a:r>
              <a:rPr lang="en-US" altLang="ja-JP" dirty="0"/>
              <a:t>("con1")</a:t>
            </a:r>
          </a:p>
          <a:p>
            <a:pPr marL="0" indent="0">
              <a:buNone/>
            </a:pPr>
            <a:r>
              <a:rPr lang="en-US" altLang="ja-JP" dirty="0"/>
              <a:t>"0x5828a6fc297084b0cd6b22fb342654663ec345b9</a:t>
            </a:r>
            <a:r>
              <a:rPr lang="en-US" altLang="ja-JP" dirty="0" smtClean="0"/>
              <a:t>"</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68649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9.3 </a:t>
            </a:r>
            <a:r>
              <a:rPr lang="ja-JP" altLang="en-US" sz="2800" dirty="0" smtClean="0"/>
              <a:t>サンプル</a:t>
            </a:r>
            <a:r>
              <a:rPr lang="en-US" altLang="ja-JP" sz="2800" dirty="0" smtClean="0"/>
              <a:t>(</a:t>
            </a:r>
            <a:r>
              <a:rPr lang="ja-JP" altLang="en-US" sz="2800" dirty="0" smtClean="0"/>
              <a:t>その３</a:t>
            </a:r>
            <a:r>
              <a:rPr lang="en-US" altLang="ja-JP" sz="2800" dirty="0" smtClean="0"/>
              <a:t>)</a:t>
            </a:r>
            <a:r>
              <a:rPr lang="ja-JP" altLang="en-US" sz="2800" dirty="0" smtClean="0"/>
              <a:t> －</a:t>
            </a:r>
            <a:r>
              <a:rPr lang="ja-JP" altLang="en-US" sz="2800" dirty="0"/>
              <a:t>名前</a:t>
            </a:r>
            <a:r>
              <a:rPr lang="ja-JP" altLang="en-US" sz="2800" dirty="0" smtClean="0"/>
              <a:t>とアドレスを管理するコントラクト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⑧登録解除と確認</a:t>
            </a:r>
            <a:endParaRPr lang="en-US" altLang="ja-JP" dirty="0" smtClean="0"/>
          </a:p>
          <a:p>
            <a:pPr marL="0" indent="0">
              <a:buNone/>
            </a:pPr>
            <a:r>
              <a:rPr lang="en-US" altLang="ja-JP" dirty="0" smtClean="0"/>
              <a:t>&gt;</a:t>
            </a:r>
            <a:r>
              <a:rPr lang="en-US" altLang="ja-JP" dirty="0" err="1" smtClean="0"/>
              <a:t>nr.unregister.sendTransaction</a:t>
            </a:r>
            <a:r>
              <a:rPr lang="en-US" altLang="ja-JP" dirty="0"/>
              <a:t>("con1",{</a:t>
            </a:r>
            <a:r>
              <a:rPr lang="en-US" altLang="ja-JP" dirty="0" err="1"/>
              <a:t>from:eth.accounts</a:t>
            </a:r>
            <a:r>
              <a:rPr lang="en-US" altLang="ja-JP" dirty="0"/>
              <a:t>[1],gas:5000000})</a:t>
            </a:r>
          </a:p>
          <a:p>
            <a:pPr marL="0" indent="0">
              <a:buNone/>
            </a:pPr>
            <a:r>
              <a:rPr lang="en-US" altLang="ja-JP" dirty="0"/>
              <a:t>"0xaf78b3197798d0a7f81da8de6c60e0d1f5ab5332c97ff0cc366aa22b7f7314e8"</a:t>
            </a:r>
          </a:p>
          <a:p>
            <a:pPr marL="0" indent="0">
              <a:buNone/>
            </a:pPr>
            <a:r>
              <a:rPr lang="en-US" altLang="ja-JP" dirty="0"/>
              <a:t>&gt; </a:t>
            </a:r>
            <a:r>
              <a:rPr lang="en-US" altLang="ja-JP" dirty="0" err="1"/>
              <a:t>nr.numContracts</a:t>
            </a:r>
            <a:r>
              <a:rPr lang="en-US" altLang="ja-JP" dirty="0"/>
              <a:t>()</a:t>
            </a:r>
          </a:p>
          <a:p>
            <a:pPr marL="0" indent="0">
              <a:buNone/>
            </a:pPr>
            <a:r>
              <a:rPr lang="en-US" altLang="ja-JP" dirty="0"/>
              <a:t>1</a:t>
            </a:r>
          </a:p>
          <a:p>
            <a:pPr marL="0" indent="0">
              <a:buNone/>
            </a:pPr>
            <a:r>
              <a:rPr lang="en-US" altLang="ja-JP" dirty="0"/>
              <a:t>&gt; </a:t>
            </a:r>
            <a:r>
              <a:rPr lang="en-US" altLang="ja-JP" dirty="0" err="1"/>
              <a:t>nr.numContracts</a:t>
            </a:r>
            <a:r>
              <a:rPr lang="en-US" altLang="ja-JP" dirty="0"/>
              <a:t>()</a:t>
            </a:r>
          </a:p>
          <a:p>
            <a:pPr marL="0" indent="0">
              <a:buNone/>
            </a:pPr>
            <a:r>
              <a:rPr lang="en-US" altLang="ja-JP" dirty="0" smtClean="0"/>
              <a:t>0</a:t>
            </a:r>
          </a:p>
          <a:p>
            <a:pPr marL="0" indent="0">
              <a:buNone/>
            </a:pPr>
            <a:endParaRPr lang="en-US" altLang="ja-JP" dirty="0"/>
          </a:p>
          <a:p>
            <a:pPr marL="0" indent="0">
              <a:buNone/>
            </a:pPr>
            <a:r>
              <a:rPr lang="ja-JP" altLang="en-US" dirty="0" smtClean="0"/>
              <a:t>最後に解除をしているが、トランザクションが反映された段階で、ステートの値も０になった。</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03771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9.4 </a:t>
            </a:r>
            <a:r>
              <a:rPr lang="ja-JP" altLang="en-US" sz="2800" dirty="0" smtClean="0"/>
              <a:t>サンプル</a:t>
            </a:r>
            <a:r>
              <a:rPr lang="en-US" altLang="ja-JP" sz="2800" dirty="0" smtClean="0"/>
              <a:t>(</a:t>
            </a:r>
            <a:r>
              <a:rPr lang="ja-JP" altLang="en-US" sz="2800" dirty="0" smtClean="0"/>
              <a:t>その</a:t>
            </a:r>
            <a:r>
              <a:rPr lang="en-US" altLang="ja-JP" sz="2800" dirty="0" smtClean="0"/>
              <a:t>4)</a:t>
            </a:r>
            <a:r>
              <a:rPr lang="ja-JP" altLang="en-US" sz="2800" dirty="0" smtClean="0"/>
              <a:t> －</a:t>
            </a:r>
            <a:r>
              <a:rPr lang="en-US" altLang="ja-JP" sz="2800" dirty="0" err="1" smtClean="0"/>
              <a:t>IoT</a:t>
            </a:r>
            <a:r>
              <a:rPr lang="ja-JP" altLang="en-US" sz="2800" dirty="0" smtClean="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・スマートコントラクトは、</a:t>
            </a:r>
            <a:r>
              <a:rPr lang="en-US" altLang="ja-JP" dirty="0" err="1" smtClean="0"/>
              <a:t>IoT</a:t>
            </a:r>
            <a:r>
              <a:rPr lang="ja-JP" altLang="en-US" dirty="0" smtClean="0"/>
              <a:t>の領域でも活用が期待されています。代表的な例として</a:t>
            </a:r>
            <a:r>
              <a:rPr lang="en-US" altLang="ja-JP" dirty="0" err="1" smtClean="0"/>
              <a:t>IoT</a:t>
            </a:r>
            <a:r>
              <a:rPr lang="ja-JP" altLang="en-US" dirty="0" smtClean="0"/>
              <a:t>の所有権をスマートコントラクトで証明するといった例がありますが、ここでは</a:t>
            </a:r>
            <a:r>
              <a:rPr lang="en-US" altLang="ja-JP" dirty="0" err="1" smtClean="0"/>
              <a:t>IoT</a:t>
            </a:r>
            <a:r>
              <a:rPr lang="ja-JP" altLang="en-US" dirty="0" smtClean="0"/>
              <a:t>を利用する場合のスイッチをスマートコントラクトで制御してみます。</a:t>
            </a:r>
            <a:endParaRPr lang="en-US" altLang="ja-JP" dirty="0" smtClean="0"/>
          </a:p>
          <a:p>
            <a:pPr marL="0" indent="0">
              <a:buNone/>
            </a:pPr>
            <a:r>
              <a:rPr lang="ja-JP" altLang="en-US" dirty="0" smtClean="0"/>
              <a:t>・例えば、作今利用が広がっているカーシェアリングに適用する場合、利用者は車を利用する際に利用時間に応じた金額を支払う必要がありますが、スマートコントラクトに送金すると車が送金状況を確認してドアを開くといったイメージです。</a:t>
            </a:r>
            <a:endParaRPr lang="en-US" altLang="ja-JP" dirty="0" smtClean="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16826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a:t>9.4 </a:t>
            </a:r>
            <a:r>
              <a:rPr lang="ja-JP" altLang="en-US" sz="2800" dirty="0"/>
              <a:t>サンプル</a:t>
            </a:r>
            <a:r>
              <a:rPr lang="en-US" altLang="ja-JP" sz="2800" dirty="0"/>
              <a:t>(</a:t>
            </a:r>
            <a:r>
              <a:rPr lang="ja-JP" altLang="en-US" sz="2800" dirty="0"/>
              <a:t>その</a:t>
            </a:r>
            <a:r>
              <a:rPr lang="en-US" altLang="ja-JP" sz="2800" dirty="0"/>
              <a:t>4)</a:t>
            </a:r>
            <a:r>
              <a:rPr lang="ja-JP" altLang="en-US" sz="2800" dirty="0"/>
              <a:t> －</a:t>
            </a:r>
            <a:r>
              <a:rPr lang="en-US" altLang="ja-JP" sz="2800" dirty="0" err="1"/>
              <a:t>IoT</a:t>
            </a:r>
            <a:r>
              <a:rPr lang="ja-JP" altLang="en-US" sz="2800" dirty="0"/>
              <a:t>で利用するスイッチを制御するコントラクト</a:t>
            </a:r>
            <a:endParaRPr lang="en-US" altLang="ja-JP" sz="2800" dirty="0"/>
          </a:p>
        </p:txBody>
      </p:sp>
      <p:sp>
        <p:nvSpPr>
          <p:cNvPr id="4" name="コンテンツ プレースホルダー 1"/>
          <p:cNvSpPr txBox="1">
            <a:spLocks/>
          </p:cNvSpPr>
          <p:nvPr/>
        </p:nvSpPr>
        <p:spPr>
          <a:xfrm>
            <a:off x="323557" y="784742"/>
            <a:ext cx="115636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7" name="コンテンツ プレースホルダー 1"/>
          <p:cNvSpPr txBox="1">
            <a:spLocks/>
          </p:cNvSpPr>
          <p:nvPr/>
        </p:nvSpPr>
        <p:spPr>
          <a:xfrm>
            <a:off x="147485" y="1089542"/>
            <a:ext cx="3657600" cy="5547231"/>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SmartSwitch</a:t>
            </a:r>
            <a:r>
              <a:rPr lang="en-US" altLang="ja-JP" dirty="0"/>
              <a:t> {</a:t>
            </a:r>
          </a:p>
          <a:p>
            <a:pPr marL="0" indent="0">
              <a:buNone/>
            </a:pPr>
            <a:r>
              <a:rPr lang="en-US" altLang="ja-JP" dirty="0"/>
              <a:t>  // </a:t>
            </a:r>
            <a:r>
              <a:rPr lang="ja-JP" altLang="en-US" dirty="0"/>
              <a:t>スイッチ用の構造体</a:t>
            </a:r>
          </a:p>
          <a:p>
            <a:pPr marL="0" indent="0">
              <a:buNone/>
            </a:pPr>
            <a:r>
              <a:rPr lang="ja-JP" altLang="en-US" dirty="0"/>
              <a:t>  </a:t>
            </a:r>
            <a:r>
              <a:rPr lang="en-US" altLang="ja-JP" dirty="0" err="1"/>
              <a:t>struct</a:t>
            </a:r>
            <a:r>
              <a:rPr lang="en-US" altLang="ja-JP" dirty="0"/>
              <a:t> Switch {</a:t>
            </a:r>
          </a:p>
          <a:p>
            <a:pPr marL="0" indent="0">
              <a:buNone/>
            </a:pPr>
            <a:r>
              <a:rPr lang="en-US" altLang="ja-JP" dirty="0"/>
              <a:t>    address </a:t>
            </a:r>
            <a:r>
              <a:rPr lang="en-US" altLang="ja-JP" dirty="0" err="1"/>
              <a:t>addr</a:t>
            </a:r>
            <a:r>
              <a:rPr lang="en-US" altLang="ja-JP" dirty="0"/>
              <a:t>;  // </a:t>
            </a:r>
            <a:r>
              <a:rPr lang="ja-JP" altLang="en-US" dirty="0"/>
              <a:t>利用者のアドレス</a:t>
            </a:r>
          </a:p>
          <a:p>
            <a:pPr marL="0" indent="0">
              <a:buNone/>
            </a:pPr>
            <a:r>
              <a:rPr lang="ja-JP" altLang="en-US" dirty="0"/>
              <a:t>    </a:t>
            </a:r>
            <a:r>
              <a:rPr lang="en-US" altLang="ja-JP" dirty="0" err="1"/>
              <a:t>uint</a:t>
            </a:r>
            <a:r>
              <a:rPr lang="en-US" altLang="ja-JP" dirty="0"/>
              <a:t>  </a:t>
            </a:r>
            <a:r>
              <a:rPr lang="en-US" altLang="ja-JP" dirty="0" err="1"/>
              <a:t>endTime</a:t>
            </a:r>
            <a:r>
              <a:rPr lang="en-US" altLang="ja-JP" dirty="0"/>
              <a:t>;  // </a:t>
            </a:r>
            <a:r>
              <a:rPr lang="ja-JP" altLang="en-US" dirty="0"/>
              <a:t>利用終了時刻（</a:t>
            </a:r>
            <a:r>
              <a:rPr lang="en-US" altLang="ja-JP" dirty="0" err="1"/>
              <a:t>UnixTime</a:t>
            </a:r>
            <a:r>
              <a:rPr lang="ja-JP" altLang="en-US" dirty="0"/>
              <a:t>）</a:t>
            </a:r>
          </a:p>
          <a:p>
            <a:pPr marL="0" indent="0">
              <a:buNone/>
            </a:pPr>
            <a:r>
              <a:rPr lang="ja-JP" altLang="en-US" dirty="0"/>
              <a:t>    </a:t>
            </a:r>
            <a:r>
              <a:rPr lang="en-US" altLang="ja-JP" dirty="0"/>
              <a:t>bool   status;  // true</a:t>
            </a:r>
            <a:r>
              <a:rPr lang="ja-JP" altLang="en-US" dirty="0"/>
              <a:t>の場合は利用可能</a:t>
            </a:r>
          </a:p>
          <a:p>
            <a:pPr marL="0" indent="0">
              <a:buNone/>
            </a:pPr>
            <a:r>
              <a:rPr lang="ja-JP" altLang="en-US" dirty="0"/>
              <a:t>  </a:t>
            </a:r>
            <a:r>
              <a:rPr lang="en-US" altLang="ja-JP" dirty="0"/>
              <a:t>}</a:t>
            </a:r>
          </a:p>
          <a:p>
            <a:pPr marL="0" indent="0">
              <a:buNone/>
            </a:pPr>
            <a:r>
              <a:rPr lang="en-US" altLang="ja-JP" dirty="0"/>
              <a:t>  </a:t>
            </a:r>
          </a:p>
          <a:p>
            <a:pPr marL="0" indent="0">
              <a:buNone/>
            </a:pPr>
            <a:r>
              <a:rPr lang="en-US" altLang="ja-JP" dirty="0"/>
              <a:t>  address public owner;  // </a:t>
            </a:r>
            <a:r>
              <a:rPr lang="ja-JP" altLang="en-US" dirty="0"/>
              <a:t>サービスオーナーのアドレス  </a:t>
            </a:r>
          </a:p>
          <a:p>
            <a:pPr marL="0" indent="0">
              <a:buNone/>
            </a:pPr>
            <a:r>
              <a:rPr lang="ja-JP" altLang="en-US" dirty="0"/>
              <a:t>  </a:t>
            </a:r>
            <a:r>
              <a:rPr lang="en-US" altLang="ja-JP" dirty="0"/>
              <a:t>address public </a:t>
            </a:r>
            <a:r>
              <a:rPr lang="en-US" altLang="ja-JP" dirty="0" err="1"/>
              <a:t>iot</a:t>
            </a:r>
            <a:r>
              <a:rPr lang="en-US" altLang="ja-JP" dirty="0"/>
              <a:t>;  // </a:t>
            </a:r>
            <a:r>
              <a:rPr lang="en-US" altLang="ja-JP" dirty="0" err="1"/>
              <a:t>IoT</a:t>
            </a:r>
            <a:r>
              <a:rPr lang="ja-JP" altLang="en-US" dirty="0"/>
              <a:t>のアドレス</a:t>
            </a:r>
          </a:p>
          <a:p>
            <a:pPr marL="0" indent="0">
              <a:buNone/>
            </a:pPr>
            <a:r>
              <a:rPr lang="ja-JP" altLang="en-US" dirty="0"/>
              <a:t>    </a:t>
            </a:r>
          </a:p>
          <a:p>
            <a:pPr marL="0" indent="0">
              <a:buNone/>
            </a:pPr>
            <a:r>
              <a:rPr lang="ja-JP" altLang="en-US" dirty="0"/>
              <a:t>  </a:t>
            </a:r>
            <a:r>
              <a:rPr lang="en-US" altLang="ja-JP" dirty="0"/>
              <a:t>mapping (</a:t>
            </a:r>
            <a:r>
              <a:rPr lang="en-US" altLang="ja-JP" dirty="0" err="1"/>
              <a:t>uint</a:t>
            </a:r>
            <a:r>
              <a:rPr lang="en-US" altLang="ja-JP" dirty="0"/>
              <a:t> =&gt; Switch) public switches;  // Switch</a:t>
            </a:r>
            <a:r>
              <a:rPr lang="ja-JP" altLang="en-US" dirty="0"/>
              <a:t>を格納するマップ</a:t>
            </a:r>
          </a:p>
          <a:p>
            <a:pPr marL="0" indent="0">
              <a:buNone/>
            </a:pPr>
            <a:r>
              <a:rPr lang="ja-JP" altLang="en-US" dirty="0"/>
              <a:t>  </a:t>
            </a:r>
            <a:r>
              <a:rPr lang="en-US" altLang="ja-JP" dirty="0" err="1"/>
              <a:t>uint</a:t>
            </a:r>
            <a:r>
              <a:rPr lang="en-US" altLang="ja-JP" dirty="0"/>
              <a:t> public </a:t>
            </a:r>
            <a:r>
              <a:rPr lang="en-US" altLang="ja-JP" dirty="0" err="1"/>
              <a:t>numPaid</a:t>
            </a:r>
            <a:r>
              <a:rPr lang="en-US" altLang="ja-JP" dirty="0"/>
              <a:t>;      // </a:t>
            </a:r>
            <a:r>
              <a:rPr lang="ja-JP" altLang="en-US" dirty="0"/>
              <a:t>支払いが行われた回数</a:t>
            </a:r>
          </a:p>
          <a:p>
            <a:pPr marL="0" indent="0">
              <a:buNone/>
            </a:pPr>
            <a:r>
              <a:rPr lang="ja-JP" altLang="en-US" dirty="0"/>
              <a:t>  </a:t>
            </a:r>
          </a:p>
          <a:p>
            <a:pPr marL="0" indent="0">
              <a:buNone/>
            </a:pPr>
            <a:r>
              <a:rPr lang="ja-JP" altLang="en-US" dirty="0"/>
              <a:t>  </a:t>
            </a:r>
            <a:r>
              <a:rPr lang="en-US" altLang="ja-JP" dirty="0"/>
              <a:t>/// </a:t>
            </a:r>
            <a:r>
              <a:rPr lang="ja-JP" altLang="en-US" dirty="0"/>
              <a:t>サービスオーナーの権限チェック</a:t>
            </a:r>
          </a:p>
          <a:p>
            <a:pPr marL="0" indent="0">
              <a:buNone/>
            </a:pPr>
            <a:r>
              <a:rPr lang="ja-JP" altLang="en-US" dirty="0"/>
              <a:t>  </a:t>
            </a:r>
            <a:r>
              <a:rPr lang="en-US" altLang="ja-JP" dirty="0"/>
              <a:t>modifier </a:t>
            </a:r>
            <a:r>
              <a:rPr lang="en-US" altLang="ja-JP" dirty="0" err="1"/>
              <a:t>onlyOwner</a:t>
            </a:r>
            <a:r>
              <a:rPr lang="en-US" altLang="ja-JP" dirty="0"/>
              <a:t>() {</a:t>
            </a:r>
          </a:p>
          <a:p>
            <a:pPr marL="0" indent="0">
              <a:buNone/>
            </a:pPr>
            <a:r>
              <a:rPr lang="en-US" altLang="ja-JP" dirty="0"/>
              <a:t>    require(</a:t>
            </a:r>
            <a:r>
              <a:rPr lang="en-US" altLang="ja-JP" dirty="0" err="1"/>
              <a:t>msg.sender</a:t>
            </a:r>
            <a:r>
              <a:rPr lang="en-US" altLang="ja-JP" dirty="0"/>
              <a:t> == owner);</a:t>
            </a:r>
          </a:p>
          <a:p>
            <a:pPr marL="0" indent="0">
              <a:buNone/>
            </a:pPr>
            <a:r>
              <a:rPr lang="en-US" altLang="ja-JP" dirty="0"/>
              <a:t>    _;</a:t>
            </a:r>
          </a:p>
          <a:p>
            <a:pPr marL="0" indent="0">
              <a:buNone/>
            </a:pPr>
            <a:r>
              <a:rPr lang="en-US" altLang="ja-JP" dirty="0"/>
              <a:t>  }</a:t>
            </a:r>
          </a:p>
          <a:p>
            <a:pPr marL="0" indent="0">
              <a:buNone/>
            </a:pPr>
            <a:r>
              <a:rPr lang="en-US" altLang="ja-JP" dirty="0"/>
              <a:t>  </a:t>
            </a:r>
          </a:p>
          <a:p>
            <a:pPr marL="0" indent="0">
              <a:buNone/>
            </a:pPr>
            <a:r>
              <a:rPr lang="en-US" altLang="ja-JP" dirty="0"/>
              <a:t>  /// </a:t>
            </a:r>
            <a:r>
              <a:rPr lang="en-US" altLang="ja-JP" dirty="0" err="1"/>
              <a:t>IoT</a:t>
            </a:r>
            <a:r>
              <a:rPr lang="ja-JP" altLang="en-US" dirty="0"/>
              <a:t>の権限チェック</a:t>
            </a:r>
          </a:p>
          <a:p>
            <a:pPr marL="0" indent="0">
              <a:buNone/>
            </a:pPr>
            <a:r>
              <a:rPr lang="ja-JP" altLang="en-US" dirty="0"/>
              <a:t>  </a:t>
            </a:r>
            <a:r>
              <a:rPr lang="en-US" altLang="ja-JP" dirty="0"/>
              <a:t>modifier </a:t>
            </a:r>
            <a:r>
              <a:rPr lang="en-US" altLang="ja-JP" dirty="0" err="1"/>
              <a:t>onlyIoT</a:t>
            </a:r>
            <a:r>
              <a:rPr lang="en-US" altLang="ja-JP" dirty="0"/>
              <a:t>() {</a:t>
            </a:r>
          </a:p>
          <a:p>
            <a:pPr marL="0" indent="0">
              <a:buNone/>
            </a:pPr>
            <a:r>
              <a:rPr lang="en-US" altLang="ja-JP" dirty="0"/>
              <a:t>    require(</a:t>
            </a:r>
            <a:r>
              <a:rPr lang="en-US" altLang="ja-JP" dirty="0" err="1"/>
              <a:t>msg.sender</a:t>
            </a:r>
            <a:r>
              <a:rPr lang="en-US" altLang="ja-JP" dirty="0"/>
              <a:t> == </a:t>
            </a:r>
            <a:r>
              <a:rPr lang="en-US" altLang="ja-JP" dirty="0" err="1"/>
              <a:t>iot</a:t>
            </a:r>
            <a:r>
              <a:rPr lang="en-US" altLang="ja-JP" dirty="0"/>
              <a:t>);</a:t>
            </a:r>
          </a:p>
          <a:p>
            <a:pPr marL="0" indent="0">
              <a:buNone/>
            </a:pPr>
            <a:r>
              <a:rPr lang="en-US" altLang="ja-JP" dirty="0"/>
              <a:t>    _;</a:t>
            </a:r>
          </a:p>
          <a:p>
            <a:pPr marL="0" indent="0">
              <a:buNone/>
            </a:pPr>
            <a:r>
              <a:rPr lang="en-US" altLang="ja-JP" dirty="0"/>
              <a:t>  }</a:t>
            </a:r>
          </a:p>
          <a:p>
            <a:pPr marL="0" indent="0">
              <a:buNone/>
            </a:pPr>
            <a:endParaRPr lang="en-US" altLang="ja-JP" dirty="0"/>
          </a:p>
        </p:txBody>
      </p:sp>
      <p:sp>
        <p:nvSpPr>
          <p:cNvPr id="8" name="コンテンツ プレースホルダー 1"/>
          <p:cNvSpPr txBox="1">
            <a:spLocks/>
          </p:cNvSpPr>
          <p:nvPr/>
        </p:nvSpPr>
        <p:spPr>
          <a:xfrm>
            <a:off x="3805084" y="1089541"/>
            <a:ext cx="3424083" cy="5547231"/>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 </a:t>
            </a:r>
            <a:r>
              <a:rPr lang="en-US" altLang="ja-JP" dirty="0"/>
              <a:t>/// </a:t>
            </a:r>
            <a:r>
              <a:rPr lang="ja-JP" altLang="en-US" dirty="0"/>
              <a:t>コンストラクタ</a:t>
            </a:r>
          </a:p>
          <a:p>
            <a:pPr marL="0" indent="0">
              <a:buNone/>
            </a:pPr>
            <a:r>
              <a:rPr lang="ja-JP" altLang="en-US" dirty="0"/>
              <a:t>  </a:t>
            </a:r>
            <a:r>
              <a:rPr lang="en-US" altLang="ja-JP" dirty="0"/>
              <a:t>/// </a:t>
            </a:r>
            <a:r>
              <a:rPr lang="en-US" altLang="ja-JP" dirty="0" err="1"/>
              <a:t>IoT</a:t>
            </a:r>
            <a:r>
              <a:rPr lang="ja-JP" altLang="en-US" dirty="0"/>
              <a:t>のアドレスを引数に取る</a:t>
            </a:r>
          </a:p>
          <a:p>
            <a:pPr marL="0" indent="0">
              <a:buNone/>
            </a:pPr>
            <a:r>
              <a:rPr lang="ja-JP" altLang="en-US" dirty="0"/>
              <a:t>  </a:t>
            </a:r>
            <a:r>
              <a:rPr lang="en-US" altLang="ja-JP" dirty="0"/>
              <a:t>function </a:t>
            </a:r>
            <a:r>
              <a:rPr lang="en-US" altLang="ja-JP" dirty="0" err="1"/>
              <a:t>SmartSwitch</a:t>
            </a:r>
            <a:r>
              <a:rPr lang="en-US" altLang="ja-JP" dirty="0"/>
              <a:t>(address _</a:t>
            </a:r>
            <a:r>
              <a:rPr lang="en-US" altLang="ja-JP" dirty="0" err="1"/>
              <a:t>iot</a:t>
            </a:r>
            <a:r>
              <a:rPr lang="en-US" altLang="ja-JP" dirty="0"/>
              <a:t>) {</a:t>
            </a:r>
          </a:p>
          <a:p>
            <a:pPr marL="0" indent="0">
              <a:buNone/>
            </a:pPr>
            <a:r>
              <a:rPr lang="en-US" altLang="ja-JP" dirty="0"/>
              <a:t>    owner = </a:t>
            </a:r>
            <a:r>
              <a:rPr lang="en-US" altLang="ja-JP" dirty="0" err="1"/>
              <a:t>msg.sender</a:t>
            </a:r>
            <a:r>
              <a:rPr lang="en-US" altLang="ja-JP" dirty="0"/>
              <a:t>;</a:t>
            </a:r>
          </a:p>
          <a:p>
            <a:pPr marL="0" indent="0">
              <a:buNone/>
            </a:pPr>
            <a:r>
              <a:rPr lang="en-US" altLang="ja-JP" dirty="0"/>
              <a:t>    </a:t>
            </a:r>
            <a:r>
              <a:rPr lang="en-US" altLang="ja-JP" dirty="0" err="1"/>
              <a:t>iot</a:t>
            </a:r>
            <a:r>
              <a:rPr lang="en-US" altLang="ja-JP" dirty="0"/>
              <a:t> = _</a:t>
            </a:r>
            <a:r>
              <a:rPr lang="en-US" altLang="ja-JP" dirty="0" err="1"/>
              <a:t>iot</a:t>
            </a:r>
            <a:r>
              <a:rPr lang="en-US" altLang="ja-JP" dirty="0"/>
              <a:t>;</a:t>
            </a:r>
          </a:p>
          <a:p>
            <a:pPr marL="0" indent="0">
              <a:buNone/>
            </a:pPr>
            <a:r>
              <a:rPr lang="en-US" altLang="ja-JP" dirty="0"/>
              <a:t>    </a:t>
            </a:r>
            <a:r>
              <a:rPr lang="en-US" altLang="ja-JP" dirty="0" err="1"/>
              <a:t>numPaid</a:t>
            </a:r>
            <a:r>
              <a:rPr lang="en-US" altLang="ja-JP" dirty="0"/>
              <a:t> = 0;</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支払い時に呼ばれる関数</a:t>
            </a:r>
          </a:p>
          <a:p>
            <a:pPr marL="0" indent="0">
              <a:buNone/>
            </a:pPr>
            <a:r>
              <a:rPr lang="ja-JP" altLang="en-US" dirty="0"/>
              <a:t>  </a:t>
            </a:r>
            <a:r>
              <a:rPr lang="en-US" altLang="ja-JP" dirty="0"/>
              <a:t>function </a:t>
            </a:r>
            <a:r>
              <a:rPr lang="en-US" altLang="ja-JP" dirty="0" err="1"/>
              <a:t>payToSwitch</a:t>
            </a:r>
            <a:r>
              <a:rPr lang="en-US" altLang="ja-JP" dirty="0"/>
              <a:t>() public payable {</a:t>
            </a:r>
          </a:p>
          <a:p>
            <a:pPr marL="0" indent="0">
              <a:buNone/>
            </a:pPr>
            <a:r>
              <a:rPr lang="en-US" altLang="ja-JP" dirty="0"/>
              <a:t>    // 1 ether</a:t>
            </a:r>
            <a:r>
              <a:rPr lang="ja-JP" altLang="en-US" dirty="0"/>
              <a:t>でなければ処理を終了する</a:t>
            </a:r>
          </a:p>
          <a:p>
            <a:pPr marL="0" indent="0">
              <a:buNone/>
            </a:pPr>
            <a:r>
              <a:rPr lang="ja-JP" altLang="en-US" dirty="0"/>
              <a:t>    </a:t>
            </a:r>
            <a:r>
              <a:rPr lang="en-US" altLang="ja-JP" dirty="0"/>
              <a:t>require(</a:t>
            </a:r>
            <a:r>
              <a:rPr lang="en-US" altLang="ja-JP" dirty="0" err="1"/>
              <a:t>msg.value</a:t>
            </a:r>
            <a:r>
              <a:rPr lang="en-US" altLang="ja-JP" dirty="0"/>
              <a:t> == 1000000000000000000);</a:t>
            </a:r>
          </a:p>
          <a:p>
            <a:pPr marL="0" indent="0">
              <a:buNone/>
            </a:pPr>
            <a:r>
              <a:rPr lang="en-US" altLang="ja-JP" dirty="0"/>
              <a:t>    </a:t>
            </a:r>
          </a:p>
          <a:p>
            <a:pPr marL="0" indent="0">
              <a:buNone/>
            </a:pPr>
            <a:r>
              <a:rPr lang="en-US" altLang="ja-JP" dirty="0"/>
              <a:t>    // Switch</a:t>
            </a:r>
            <a:r>
              <a:rPr lang="ja-JP" altLang="en-US" dirty="0"/>
              <a:t>を設定する</a:t>
            </a:r>
          </a:p>
          <a:p>
            <a:pPr marL="0" indent="0">
              <a:buNone/>
            </a:pPr>
            <a:r>
              <a:rPr lang="ja-JP" altLang="en-US" dirty="0"/>
              <a:t>    </a:t>
            </a:r>
            <a:r>
              <a:rPr lang="en-US" altLang="ja-JP" dirty="0"/>
              <a:t>Switch s = switches[</a:t>
            </a:r>
            <a:r>
              <a:rPr lang="en-US" altLang="ja-JP" dirty="0" err="1"/>
              <a:t>numPaid</a:t>
            </a:r>
            <a:r>
              <a:rPr lang="en-US" altLang="ja-JP" dirty="0"/>
              <a:t>++];</a:t>
            </a:r>
          </a:p>
          <a:p>
            <a:pPr marL="0" indent="0">
              <a:buNone/>
            </a:pPr>
            <a:r>
              <a:rPr lang="en-US" altLang="ja-JP" dirty="0"/>
              <a:t>    </a:t>
            </a:r>
            <a:r>
              <a:rPr lang="en-US" altLang="ja-JP" dirty="0" err="1"/>
              <a:t>s.addr</a:t>
            </a:r>
            <a:r>
              <a:rPr lang="en-US" altLang="ja-JP" dirty="0"/>
              <a:t> = </a:t>
            </a:r>
            <a:r>
              <a:rPr lang="en-US" altLang="ja-JP" dirty="0" err="1"/>
              <a:t>msg.sender</a:t>
            </a:r>
            <a:r>
              <a:rPr lang="en-US" altLang="ja-JP" dirty="0"/>
              <a:t>;</a:t>
            </a:r>
          </a:p>
          <a:p>
            <a:pPr marL="0" indent="0">
              <a:buNone/>
            </a:pPr>
            <a:r>
              <a:rPr lang="en-US" altLang="ja-JP" dirty="0"/>
              <a:t>    </a:t>
            </a:r>
            <a:r>
              <a:rPr lang="en-US" altLang="ja-JP" dirty="0" err="1"/>
              <a:t>s.endTime</a:t>
            </a:r>
            <a:r>
              <a:rPr lang="en-US" altLang="ja-JP" dirty="0"/>
              <a:t> = now + 300;</a:t>
            </a:r>
          </a:p>
          <a:p>
            <a:pPr marL="0" indent="0">
              <a:buNone/>
            </a:pPr>
            <a:r>
              <a:rPr lang="en-US" altLang="ja-JP" dirty="0"/>
              <a:t>    </a:t>
            </a:r>
            <a:r>
              <a:rPr lang="en-US" altLang="ja-JP" dirty="0" err="1"/>
              <a:t>s.status</a:t>
            </a:r>
            <a:r>
              <a:rPr lang="en-US" altLang="ja-JP" dirty="0"/>
              <a:t> = true;</a:t>
            </a:r>
          </a:p>
          <a:p>
            <a:pPr marL="0" indent="0">
              <a:buNone/>
            </a:pPr>
            <a:r>
              <a:rPr lang="en-US" altLang="ja-JP" dirty="0"/>
              <a:t>  }  </a:t>
            </a:r>
          </a:p>
        </p:txBody>
      </p:sp>
      <p:sp>
        <p:nvSpPr>
          <p:cNvPr id="9" name="コンテンツ プレースホルダー 1"/>
          <p:cNvSpPr txBox="1">
            <a:spLocks/>
          </p:cNvSpPr>
          <p:nvPr/>
        </p:nvSpPr>
        <p:spPr>
          <a:xfrm>
            <a:off x="7229167" y="1089541"/>
            <a:ext cx="4834105" cy="5547231"/>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a:t>
            </a:r>
          </a:p>
          <a:p>
            <a:pPr marL="0" indent="0">
              <a:buNone/>
            </a:pPr>
            <a:r>
              <a:rPr lang="en-US" altLang="ja-JP" dirty="0"/>
              <a:t>  /// status</a:t>
            </a:r>
            <a:r>
              <a:rPr lang="ja-JP" altLang="en-US" dirty="0"/>
              <a:t>を変更する関数</a:t>
            </a:r>
          </a:p>
          <a:p>
            <a:pPr marL="0" indent="0">
              <a:buNone/>
            </a:pPr>
            <a:r>
              <a:rPr lang="ja-JP" altLang="en-US" dirty="0"/>
              <a:t>  </a:t>
            </a:r>
            <a:r>
              <a:rPr lang="en-US" altLang="ja-JP" dirty="0"/>
              <a:t>/// </a:t>
            </a:r>
            <a:r>
              <a:rPr lang="ja-JP" altLang="en-US" dirty="0"/>
              <a:t>利用終了時刻になったら呼び出される</a:t>
            </a:r>
          </a:p>
          <a:p>
            <a:pPr marL="0" indent="0">
              <a:buNone/>
            </a:pPr>
            <a:r>
              <a:rPr lang="ja-JP" altLang="en-US" dirty="0"/>
              <a:t>  </a:t>
            </a:r>
            <a:r>
              <a:rPr lang="en-US" altLang="ja-JP" dirty="0"/>
              <a:t>/// </a:t>
            </a:r>
            <a:r>
              <a:rPr lang="ja-JP" altLang="en-US" dirty="0"/>
              <a:t>引数は</a:t>
            </a:r>
            <a:r>
              <a:rPr lang="en-US" altLang="ja-JP" dirty="0"/>
              <a:t>switches</a:t>
            </a:r>
            <a:r>
              <a:rPr lang="ja-JP" altLang="en-US" dirty="0"/>
              <a:t>の</a:t>
            </a:r>
            <a:r>
              <a:rPr lang="en-US" altLang="ja-JP" dirty="0"/>
              <a:t>key</a:t>
            </a:r>
            <a:r>
              <a:rPr lang="ja-JP" altLang="en-US" dirty="0"/>
              <a:t>値</a:t>
            </a:r>
          </a:p>
          <a:p>
            <a:pPr marL="0" indent="0">
              <a:buNone/>
            </a:pPr>
            <a:r>
              <a:rPr lang="ja-JP" altLang="en-US" dirty="0"/>
              <a:t>  </a:t>
            </a:r>
            <a:r>
              <a:rPr lang="en-US" altLang="ja-JP" dirty="0"/>
              <a:t>function </a:t>
            </a:r>
            <a:r>
              <a:rPr lang="en-US" altLang="ja-JP" dirty="0" err="1"/>
              <a:t>updateStatus</a:t>
            </a:r>
            <a:r>
              <a:rPr lang="en-US" altLang="ja-JP" dirty="0"/>
              <a:t>(</a:t>
            </a:r>
            <a:r>
              <a:rPr lang="en-US" altLang="ja-JP" dirty="0" err="1"/>
              <a:t>uint</a:t>
            </a:r>
            <a:r>
              <a:rPr lang="en-US" altLang="ja-JP" dirty="0"/>
              <a:t> _index) public </a:t>
            </a:r>
            <a:r>
              <a:rPr lang="en-US" altLang="ja-JP" dirty="0" err="1"/>
              <a:t>onlyIoT</a:t>
            </a:r>
            <a:r>
              <a:rPr lang="en-US" altLang="ja-JP" dirty="0"/>
              <a:t> {</a:t>
            </a:r>
          </a:p>
          <a:p>
            <a:pPr marL="0" indent="0">
              <a:buNone/>
            </a:pPr>
            <a:r>
              <a:rPr lang="en-US" altLang="ja-JP" dirty="0"/>
              <a:t>    // </a:t>
            </a:r>
            <a:r>
              <a:rPr lang="ja-JP" altLang="en-US" dirty="0"/>
              <a:t>対象の</a:t>
            </a:r>
            <a:r>
              <a:rPr lang="en-US" altLang="ja-JP" dirty="0"/>
              <a:t>index</a:t>
            </a:r>
            <a:r>
              <a:rPr lang="ja-JP" altLang="en-US" dirty="0"/>
              <a:t>に対して</a:t>
            </a:r>
            <a:r>
              <a:rPr lang="en-US" altLang="ja-JP" dirty="0"/>
              <a:t>Switch</a:t>
            </a:r>
            <a:r>
              <a:rPr lang="ja-JP" altLang="en-US" dirty="0"/>
              <a:t>が設定されて</a:t>
            </a:r>
            <a:r>
              <a:rPr lang="ja-JP" altLang="en-US" dirty="0" smtClean="0"/>
              <a:t>いなければ</a:t>
            </a:r>
            <a:endParaRPr lang="en-US" altLang="ja-JP" dirty="0" smtClean="0"/>
          </a:p>
          <a:p>
            <a:pPr marL="0" indent="0">
              <a:buNone/>
            </a:pPr>
            <a:r>
              <a:rPr lang="ja-JP" altLang="en-US" dirty="0" smtClean="0"/>
              <a:t>    </a:t>
            </a:r>
            <a:r>
              <a:rPr lang="en-US" altLang="ja-JP" dirty="0" smtClean="0"/>
              <a:t>// </a:t>
            </a:r>
            <a:r>
              <a:rPr lang="ja-JP" altLang="en-US" dirty="0" smtClean="0"/>
              <a:t>処理</a:t>
            </a:r>
            <a:r>
              <a:rPr lang="ja-JP" altLang="en-US" dirty="0"/>
              <a:t>を終了する</a:t>
            </a:r>
          </a:p>
          <a:p>
            <a:pPr marL="0" indent="0">
              <a:buNone/>
            </a:pPr>
            <a:r>
              <a:rPr lang="ja-JP" altLang="en-US" dirty="0"/>
              <a:t>    </a:t>
            </a:r>
            <a:r>
              <a:rPr lang="en-US" altLang="ja-JP" dirty="0"/>
              <a:t>require(switches[_index].</a:t>
            </a:r>
            <a:r>
              <a:rPr lang="en-US" altLang="ja-JP" dirty="0" err="1"/>
              <a:t>addr</a:t>
            </a:r>
            <a:r>
              <a:rPr lang="en-US" altLang="ja-JP" dirty="0"/>
              <a:t> != 0);</a:t>
            </a:r>
          </a:p>
          <a:p>
            <a:pPr marL="0" indent="0">
              <a:buNone/>
            </a:pPr>
            <a:r>
              <a:rPr lang="en-US" altLang="ja-JP" dirty="0"/>
              <a:t>    </a:t>
            </a:r>
          </a:p>
          <a:p>
            <a:pPr marL="0" indent="0">
              <a:buNone/>
            </a:pPr>
            <a:r>
              <a:rPr lang="en-US" altLang="ja-JP" dirty="0"/>
              <a:t>    // </a:t>
            </a:r>
            <a:r>
              <a:rPr lang="ja-JP" altLang="en-US" dirty="0"/>
              <a:t>利用終了時刻に達していなければ処理を終了する</a:t>
            </a:r>
          </a:p>
          <a:p>
            <a:pPr marL="0" indent="0">
              <a:buNone/>
            </a:pPr>
            <a:r>
              <a:rPr lang="ja-JP" altLang="en-US" dirty="0"/>
              <a:t>    </a:t>
            </a:r>
            <a:r>
              <a:rPr lang="en-US" altLang="ja-JP" dirty="0"/>
              <a:t>require(now &gt; switches[_index].</a:t>
            </a:r>
            <a:r>
              <a:rPr lang="en-US" altLang="ja-JP" dirty="0" err="1"/>
              <a:t>endTime</a:t>
            </a:r>
            <a:r>
              <a:rPr lang="en-US" altLang="ja-JP" dirty="0"/>
              <a:t>);</a:t>
            </a:r>
          </a:p>
          <a:p>
            <a:pPr marL="0" indent="0">
              <a:buNone/>
            </a:pPr>
            <a:r>
              <a:rPr lang="en-US" altLang="ja-JP" dirty="0"/>
              <a:t>    </a:t>
            </a:r>
          </a:p>
          <a:p>
            <a:pPr marL="0" indent="0">
              <a:buNone/>
            </a:pPr>
            <a:r>
              <a:rPr lang="en-US" altLang="ja-JP" dirty="0"/>
              <a:t>    // </a:t>
            </a:r>
            <a:r>
              <a:rPr lang="ja-JP" altLang="en-US" dirty="0"/>
              <a:t>処理を更新する</a:t>
            </a:r>
          </a:p>
          <a:p>
            <a:pPr marL="0" indent="0">
              <a:buNone/>
            </a:pPr>
            <a:r>
              <a:rPr lang="ja-JP" altLang="en-US" dirty="0"/>
              <a:t>    </a:t>
            </a:r>
            <a:r>
              <a:rPr lang="en-US" altLang="ja-JP" dirty="0"/>
              <a:t>switches[_index].status = false;</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支払われた</a:t>
            </a:r>
            <a:r>
              <a:rPr lang="en-US" altLang="ja-JP" dirty="0"/>
              <a:t>ether</a:t>
            </a:r>
            <a:r>
              <a:rPr lang="ja-JP" altLang="en-US" dirty="0"/>
              <a:t>を引き出すための関数  </a:t>
            </a:r>
          </a:p>
          <a:p>
            <a:pPr marL="0" indent="0">
              <a:buNone/>
            </a:pPr>
            <a:r>
              <a:rPr lang="ja-JP" altLang="en-US" dirty="0"/>
              <a:t>  </a:t>
            </a:r>
            <a:r>
              <a:rPr lang="en-US" altLang="ja-JP" dirty="0"/>
              <a:t>function </a:t>
            </a:r>
            <a:r>
              <a:rPr lang="en-US" altLang="ja-JP" dirty="0" err="1"/>
              <a:t>withdrawFunds</a:t>
            </a:r>
            <a:r>
              <a:rPr lang="en-US" altLang="ja-JP" dirty="0"/>
              <a:t>() public </a:t>
            </a:r>
            <a:r>
              <a:rPr lang="en-US" altLang="ja-JP" dirty="0" err="1"/>
              <a:t>onlyOwner</a:t>
            </a:r>
            <a:r>
              <a:rPr lang="en-US" altLang="ja-JP" dirty="0"/>
              <a:t> {</a:t>
            </a:r>
          </a:p>
          <a:p>
            <a:pPr marL="0" indent="0">
              <a:buNone/>
            </a:pPr>
            <a:r>
              <a:rPr lang="en-US" altLang="ja-JP" dirty="0"/>
              <a:t>    if (!</a:t>
            </a:r>
            <a:r>
              <a:rPr lang="en-US" altLang="ja-JP" dirty="0" err="1"/>
              <a:t>owner.send</a:t>
            </a:r>
            <a:r>
              <a:rPr lang="en-US" altLang="ja-JP" dirty="0"/>
              <a:t>(</a:t>
            </a:r>
            <a:r>
              <a:rPr lang="en-US" altLang="ja-JP" dirty="0" err="1"/>
              <a:t>this.balance</a:t>
            </a:r>
            <a:r>
              <a:rPr lang="en-US" altLang="ja-JP" dirty="0"/>
              <a:t>)) </a:t>
            </a:r>
          </a:p>
          <a:p>
            <a:pPr marL="0" indent="0">
              <a:buNone/>
            </a:pPr>
            <a:r>
              <a:rPr lang="en-US" altLang="ja-JP" dirty="0"/>
              <a:t>      throw;</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コントラクトを破棄するための関数</a:t>
            </a:r>
          </a:p>
          <a:p>
            <a:pPr marL="0" indent="0">
              <a:buNone/>
            </a:pPr>
            <a:r>
              <a:rPr lang="ja-JP" altLang="en-US" dirty="0"/>
              <a:t>  </a:t>
            </a:r>
            <a:r>
              <a:rPr lang="en-US" altLang="ja-JP" dirty="0"/>
              <a:t>function kill() public </a:t>
            </a:r>
            <a:r>
              <a:rPr lang="en-US" altLang="ja-JP" dirty="0" err="1"/>
              <a:t>onlyOwner</a:t>
            </a:r>
            <a:r>
              <a:rPr lang="en-US" altLang="ja-JP" dirty="0"/>
              <a:t> {</a:t>
            </a:r>
          </a:p>
          <a:p>
            <a:pPr marL="0" indent="0">
              <a:buNone/>
            </a:pPr>
            <a:r>
              <a:rPr lang="en-US" altLang="ja-JP" dirty="0"/>
              <a:t>    </a:t>
            </a:r>
            <a:r>
              <a:rPr lang="en-US" altLang="ja-JP" dirty="0" err="1"/>
              <a:t>selfdestruct</a:t>
            </a:r>
            <a:r>
              <a:rPr lang="en-US" altLang="ja-JP" dirty="0"/>
              <a:t>(owner);</a:t>
            </a:r>
          </a:p>
          <a:p>
            <a:pPr marL="0" indent="0">
              <a:buNone/>
            </a:pPr>
            <a:r>
              <a:rPr lang="en-US" altLang="ja-JP" dirty="0"/>
              <a:t>  }</a:t>
            </a:r>
          </a:p>
          <a:p>
            <a:pPr marL="0" indent="0">
              <a:buNone/>
            </a:pPr>
            <a:r>
              <a:rPr lang="en-US" altLang="ja-JP" dirty="0"/>
              <a:t>}</a:t>
            </a:r>
          </a:p>
        </p:txBody>
      </p:sp>
    </p:spTree>
    <p:extLst>
      <p:ext uri="{BB962C8B-B14F-4D97-AF65-F5344CB8AC3E}">
        <p14:creationId xmlns:p14="http://schemas.microsoft.com/office/powerpoint/2010/main" val="304163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9.4 </a:t>
            </a:r>
            <a:r>
              <a:rPr lang="ja-JP" altLang="en-US" sz="2800" dirty="0" smtClean="0"/>
              <a:t>サンプル</a:t>
            </a:r>
            <a:r>
              <a:rPr lang="en-US" altLang="ja-JP" sz="2800" dirty="0" smtClean="0"/>
              <a:t>(</a:t>
            </a:r>
            <a:r>
              <a:rPr lang="ja-JP" altLang="en-US" sz="2800" dirty="0" smtClean="0"/>
              <a:t>その</a:t>
            </a:r>
            <a:r>
              <a:rPr lang="en-US" altLang="ja-JP" sz="2800" dirty="0" smtClean="0"/>
              <a:t>4)</a:t>
            </a:r>
            <a:r>
              <a:rPr lang="ja-JP" altLang="en-US" sz="2800" dirty="0" smtClean="0"/>
              <a:t> －</a:t>
            </a:r>
            <a:r>
              <a:rPr lang="en-US" altLang="ja-JP" sz="2800" dirty="0" err="1" smtClean="0"/>
              <a:t>IoT</a:t>
            </a:r>
            <a:r>
              <a:rPr lang="ja-JP" altLang="en-US" sz="2800" dirty="0" smtClean="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①まずはサービスオーナーが</a:t>
            </a:r>
            <a:r>
              <a:rPr lang="en-US" altLang="ja-JP" dirty="0" err="1" smtClean="0"/>
              <a:t>SmartSwitch</a:t>
            </a:r>
            <a:r>
              <a:rPr lang="ja-JP" altLang="en-US" dirty="0" smtClean="0"/>
              <a:t>を生成します。</a:t>
            </a:r>
            <a:endParaRPr lang="en-US" altLang="ja-JP" dirty="0" smtClean="0"/>
          </a:p>
          <a:p>
            <a:pPr marL="0" indent="0">
              <a:buNone/>
            </a:pPr>
            <a:r>
              <a:rPr lang="ja-JP" altLang="en-US" dirty="0" smtClean="0"/>
              <a:t>②</a:t>
            </a:r>
            <a:r>
              <a:rPr lang="en-US" altLang="ja-JP" dirty="0" err="1" smtClean="0"/>
              <a:t>IoT</a:t>
            </a:r>
            <a:r>
              <a:rPr lang="ja-JP" altLang="en-US" dirty="0" smtClean="0"/>
              <a:t>の利用者は</a:t>
            </a:r>
            <a:r>
              <a:rPr lang="en-US" altLang="ja-JP" dirty="0" err="1" smtClean="0"/>
              <a:t>payToSwitch</a:t>
            </a:r>
            <a:r>
              <a:rPr lang="ja-JP" altLang="en-US" dirty="0" smtClean="0"/>
              <a:t>関数で</a:t>
            </a:r>
            <a:r>
              <a:rPr lang="en-US" altLang="ja-JP" dirty="0" smtClean="0"/>
              <a:t>ether</a:t>
            </a:r>
            <a:r>
              <a:rPr lang="ja-JP" altLang="en-US" dirty="0" smtClean="0"/>
              <a:t>を送金します。</a:t>
            </a:r>
            <a:endParaRPr lang="en-US" altLang="ja-JP" dirty="0" smtClean="0"/>
          </a:p>
          <a:p>
            <a:pPr marL="0" indent="0">
              <a:buNone/>
            </a:pPr>
            <a:r>
              <a:rPr lang="ja-JP" altLang="en-US" dirty="0" smtClean="0"/>
              <a:t>③</a:t>
            </a:r>
            <a:r>
              <a:rPr lang="en-US" altLang="ja-JP" dirty="0" err="1" smtClean="0"/>
              <a:t>IoT</a:t>
            </a:r>
            <a:r>
              <a:rPr lang="ja-JP" altLang="en-US" dirty="0" smtClean="0"/>
              <a:t>は送金を確認し、サービスを開始します。</a:t>
            </a:r>
            <a:endParaRPr lang="en-US" altLang="ja-JP" dirty="0" smtClean="0"/>
          </a:p>
          <a:p>
            <a:pPr marL="0" indent="0">
              <a:buNone/>
            </a:pPr>
            <a:r>
              <a:rPr lang="ja-JP" altLang="en-US" dirty="0" smtClean="0"/>
              <a:t>④</a:t>
            </a:r>
            <a:r>
              <a:rPr lang="en-US" altLang="ja-JP" dirty="0" err="1" smtClean="0"/>
              <a:t>IoT</a:t>
            </a:r>
            <a:r>
              <a:rPr lang="ja-JP" altLang="en-US" dirty="0" smtClean="0"/>
              <a:t>は利用終了時刻になると</a:t>
            </a:r>
            <a:r>
              <a:rPr lang="en-US" altLang="ja-JP" dirty="0" err="1" smtClean="0"/>
              <a:t>updateStatus</a:t>
            </a:r>
            <a:r>
              <a:rPr lang="ja-JP" altLang="en-US" dirty="0" smtClean="0"/>
              <a:t>関数で</a:t>
            </a:r>
            <a:r>
              <a:rPr lang="en-US" altLang="ja-JP" dirty="0" smtClean="0"/>
              <a:t>status</a:t>
            </a:r>
            <a:r>
              <a:rPr lang="ja-JP" altLang="en-US" dirty="0" smtClean="0"/>
              <a:t>を変更してサービス</a:t>
            </a:r>
            <a:endParaRPr lang="en-US" altLang="ja-JP" dirty="0" smtClean="0"/>
          </a:p>
          <a:p>
            <a:pPr marL="0" indent="0">
              <a:buNone/>
            </a:pPr>
            <a:r>
              <a:rPr lang="ja-JP" altLang="en-US" dirty="0"/>
              <a:t>　</a:t>
            </a:r>
            <a:r>
              <a:rPr lang="ja-JP" altLang="en-US" dirty="0" smtClean="0"/>
              <a:t>を利用できなくします。</a:t>
            </a:r>
            <a:endParaRPr lang="en-US" altLang="ja-JP" dirty="0" smtClean="0"/>
          </a:p>
          <a:p>
            <a:pPr marL="0" indent="0">
              <a:buNone/>
            </a:pPr>
            <a:r>
              <a:rPr lang="ja-JP" altLang="en-US" dirty="0" smtClean="0"/>
              <a:t>⑤サービスのオーナーは</a:t>
            </a:r>
            <a:r>
              <a:rPr lang="en-US" altLang="ja-JP" dirty="0" err="1" smtClean="0"/>
              <a:t>SmartSwitch</a:t>
            </a:r>
            <a:r>
              <a:rPr lang="ja-JP" altLang="en-US" dirty="0" smtClean="0"/>
              <a:t>に送金された</a:t>
            </a:r>
            <a:r>
              <a:rPr lang="en-US" altLang="ja-JP" dirty="0" smtClean="0"/>
              <a:t>ether</a:t>
            </a:r>
            <a:r>
              <a:rPr lang="ja-JP" altLang="en-US" dirty="0" smtClean="0"/>
              <a:t>を</a:t>
            </a:r>
            <a:r>
              <a:rPr lang="en-US" altLang="ja-JP" dirty="0" err="1" smtClean="0"/>
              <a:t>withdrawFunds</a:t>
            </a:r>
            <a:r>
              <a:rPr lang="ja-JP" altLang="en-US" dirty="0" smtClean="0"/>
              <a:t>関数</a:t>
            </a:r>
            <a:endParaRPr lang="en-US" altLang="ja-JP" dirty="0" smtClean="0"/>
          </a:p>
          <a:p>
            <a:pPr marL="0" indent="0">
              <a:buNone/>
            </a:pPr>
            <a:r>
              <a:rPr lang="ja-JP" altLang="en-US" dirty="0"/>
              <a:t>　</a:t>
            </a:r>
            <a:r>
              <a:rPr lang="ja-JP" altLang="en-US" dirty="0" smtClean="0"/>
              <a:t>で回収します。</a:t>
            </a:r>
            <a:endParaRPr lang="en-US" altLang="ja-JP" dirty="0" smtClean="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pic>
        <p:nvPicPr>
          <p:cNvPr id="7" name="図 6"/>
          <p:cNvPicPr>
            <a:picLocks noChangeAspect="1"/>
          </p:cNvPicPr>
          <p:nvPr/>
        </p:nvPicPr>
        <p:blipFill>
          <a:blip r:embed="rId3"/>
          <a:stretch>
            <a:fillRect/>
          </a:stretch>
        </p:blipFill>
        <p:spPr>
          <a:xfrm>
            <a:off x="3513343" y="3668970"/>
            <a:ext cx="5991225" cy="2790825"/>
          </a:xfrm>
          <a:prstGeom prst="rect">
            <a:avLst/>
          </a:prstGeom>
        </p:spPr>
      </p:pic>
    </p:spTree>
    <p:extLst>
      <p:ext uri="{BB962C8B-B14F-4D97-AF65-F5344CB8AC3E}">
        <p14:creationId xmlns:p14="http://schemas.microsoft.com/office/powerpoint/2010/main" val="298758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a:t>9.4 </a:t>
            </a:r>
            <a:r>
              <a:rPr lang="ja-JP" altLang="en-US" sz="2800" dirty="0"/>
              <a:t>サンプル</a:t>
            </a:r>
            <a:r>
              <a:rPr lang="en-US" altLang="ja-JP" sz="2800" dirty="0"/>
              <a:t>(</a:t>
            </a:r>
            <a:r>
              <a:rPr lang="ja-JP" altLang="en-US" sz="2800" dirty="0"/>
              <a:t>その</a:t>
            </a:r>
            <a:r>
              <a:rPr lang="en-US" altLang="ja-JP" sz="2800" dirty="0"/>
              <a:t>4)</a:t>
            </a:r>
            <a:r>
              <a:rPr lang="ja-JP" altLang="en-US" sz="2800" dirty="0"/>
              <a:t> －</a:t>
            </a:r>
            <a:r>
              <a:rPr lang="en-US" altLang="ja-JP" sz="2800" dirty="0" err="1"/>
              <a:t>IoT</a:t>
            </a:r>
            <a:r>
              <a:rPr lang="ja-JP" altLang="en-US" sz="2800" dirty="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〇動作を確認する。</a:t>
            </a:r>
            <a:r>
              <a:rPr lang="en-US" altLang="ja-JP" dirty="0" smtClean="0"/>
              <a:t/>
            </a:r>
            <a:br>
              <a:rPr lang="en-US" altLang="ja-JP" dirty="0" smtClean="0"/>
            </a:br>
            <a:r>
              <a:rPr lang="ja-JP" altLang="en-US" dirty="0" smtClean="0"/>
              <a:t>・</a:t>
            </a:r>
            <a:r>
              <a:rPr lang="en-US" altLang="ja-JP" dirty="0" err="1" smtClean="0"/>
              <a:t>eth.accounts</a:t>
            </a:r>
            <a:r>
              <a:rPr lang="en-US" altLang="ja-JP" dirty="0" smtClean="0"/>
              <a:t>[0] : </a:t>
            </a:r>
            <a:r>
              <a:rPr lang="ja-JP" altLang="en-US" dirty="0" smtClean="0"/>
              <a:t>サービス</a:t>
            </a:r>
            <a:r>
              <a:rPr lang="ja-JP" altLang="en-US" dirty="0"/>
              <a:t>オーナ</a:t>
            </a:r>
            <a:r>
              <a:rPr lang="ja-JP" altLang="en-US" dirty="0" smtClean="0"/>
              <a:t>ー</a:t>
            </a:r>
            <a:r>
              <a:rPr lang="en-US" altLang="ja-JP" dirty="0" smtClean="0"/>
              <a:t/>
            </a:r>
            <a:br>
              <a:rPr lang="en-US" altLang="ja-JP" dirty="0" smtClean="0"/>
            </a:br>
            <a:r>
              <a:rPr lang="ja-JP" altLang="en-US" dirty="0" smtClean="0"/>
              <a:t>・</a:t>
            </a:r>
            <a:r>
              <a:rPr lang="en-US" altLang="ja-JP" dirty="0" err="1" smtClean="0"/>
              <a:t>eth.accounts</a:t>
            </a:r>
            <a:r>
              <a:rPr lang="en-US" altLang="ja-JP" dirty="0" smtClean="0"/>
              <a:t>[1]</a:t>
            </a:r>
            <a:r>
              <a:rPr lang="en-US" altLang="ja-JP" dirty="0"/>
              <a:t> </a:t>
            </a:r>
            <a:r>
              <a:rPr lang="en-US" altLang="ja-JP" dirty="0" smtClean="0"/>
              <a:t>:</a:t>
            </a:r>
            <a:r>
              <a:rPr lang="ja-JP" altLang="en-US" dirty="0"/>
              <a:t> </a:t>
            </a:r>
            <a:r>
              <a:rPr lang="en-US" altLang="ja-JP" dirty="0" err="1" smtClean="0"/>
              <a:t>IoT</a:t>
            </a:r>
            <a:r>
              <a:rPr lang="en-US" altLang="ja-JP" dirty="0" smtClean="0"/>
              <a:t/>
            </a:r>
            <a:br>
              <a:rPr lang="en-US" altLang="ja-JP" dirty="0" smtClean="0"/>
            </a:br>
            <a:r>
              <a:rPr lang="ja-JP" altLang="en-US" dirty="0" smtClean="0"/>
              <a:t>・</a:t>
            </a:r>
            <a:r>
              <a:rPr lang="en-US" altLang="ja-JP" dirty="0" err="1" smtClean="0"/>
              <a:t>eth.accounts</a:t>
            </a:r>
            <a:r>
              <a:rPr lang="en-US" altLang="ja-JP" dirty="0" smtClean="0"/>
              <a:t>[2]</a:t>
            </a:r>
            <a:r>
              <a:rPr lang="en-US" altLang="ja-JP" dirty="0"/>
              <a:t> </a:t>
            </a:r>
            <a:r>
              <a:rPr lang="en-US" altLang="ja-JP" dirty="0" smtClean="0"/>
              <a:t>:</a:t>
            </a:r>
            <a:r>
              <a:rPr lang="ja-JP" altLang="en-US" dirty="0" smtClean="0"/>
              <a:t> 利用者</a:t>
            </a:r>
            <a:endParaRPr lang="en-US" altLang="ja-JP" dirty="0" smtClean="0"/>
          </a:p>
          <a:p>
            <a:pPr marL="0" indent="0">
              <a:buNone/>
            </a:pPr>
            <a:endParaRPr lang="en-US" altLang="ja-JP" dirty="0"/>
          </a:p>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077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9.4 </a:t>
            </a:r>
            <a:r>
              <a:rPr lang="ja-JP" altLang="en-US" sz="2800" dirty="0" smtClean="0"/>
              <a:t>サンプル</a:t>
            </a:r>
            <a:r>
              <a:rPr lang="en-US" altLang="ja-JP" sz="2800" dirty="0" smtClean="0"/>
              <a:t>(</a:t>
            </a:r>
            <a:r>
              <a:rPr lang="ja-JP" altLang="en-US" sz="2800" dirty="0" smtClean="0"/>
              <a:t>その</a:t>
            </a:r>
            <a:r>
              <a:rPr lang="en-US" altLang="ja-JP" sz="2800" dirty="0" smtClean="0"/>
              <a:t>4)</a:t>
            </a:r>
            <a:r>
              <a:rPr lang="ja-JP" altLang="en-US" sz="2800" dirty="0" smtClean="0"/>
              <a:t> －</a:t>
            </a:r>
            <a:r>
              <a:rPr lang="en-US" altLang="ja-JP" sz="2800" dirty="0" err="1" smtClean="0"/>
              <a:t>IoT</a:t>
            </a:r>
            <a:r>
              <a:rPr lang="ja-JP" altLang="en-US" sz="2800" dirty="0" smtClean="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a:t>
            </a:r>
            <a:r>
              <a:rPr lang="en-US" altLang="ja-JP" dirty="0" smtClean="0"/>
              <a:t>Mist</a:t>
            </a:r>
            <a:r>
              <a:rPr lang="ja-JP" altLang="en-US" dirty="0" smtClean="0"/>
              <a:t> </a:t>
            </a:r>
            <a:r>
              <a:rPr lang="en-US" altLang="ja-JP" dirty="0" smtClean="0"/>
              <a:t>Wallet</a:t>
            </a:r>
            <a:r>
              <a:rPr lang="ja-JP" altLang="en-US" dirty="0" smtClean="0"/>
              <a:t>からコントラクトを作成する。</a:t>
            </a:r>
            <a:endParaRPr lang="en-US" altLang="ja-JP" dirty="0" smtClean="0"/>
          </a:p>
          <a:p>
            <a:pPr marL="0" indent="0">
              <a:buNone/>
            </a:pPr>
            <a:r>
              <a:rPr lang="ja-JP" altLang="en-US" dirty="0" smtClean="0"/>
              <a:t>②</a:t>
            </a:r>
            <a:r>
              <a:rPr lang="en-US" altLang="ja-JP" dirty="0" err="1" smtClean="0"/>
              <a:t>geth</a:t>
            </a:r>
            <a:r>
              <a:rPr lang="ja-JP" altLang="en-US" dirty="0" smtClean="0"/>
              <a:t>上で変数</a:t>
            </a:r>
            <a:r>
              <a:rPr lang="en-US" altLang="ja-JP" dirty="0" err="1" smtClean="0"/>
              <a:t>ss</a:t>
            </a:r>
            <a:r>
              <a:rPr lang="ja-JP" altLang="en-US" dirty="0" smtClean="0"/>
              <a:t>にコントラクトを設定する。</a:t>
            </a:r>
            <a:endParaRPr lang="en-US" altLang="ja-JP" dirty="0" smtClean="0"/>
          </a:p>
          <a:p>
            <a:pPr marL="0" indent="0">
              <a:buNone/>
            </a:pPr>
            <a:r>
              <a:rPr lang="en-US" altLang="ja-JP" dirty="0"/>
              <a:t>&gt;</a:t>
            </a:r>
            <a:r>
              <a:rPr lang="en-US" altLang="ja-JP" dirty="0" err="1"/>
              <a:t>var</a:t>
            </a:r>
            <a:r>
              <a:rPr lang="en-US" altLang="ja-JP" dirty="0"/>
              <a:t> </a:t>
            </a:r>
            <a:r>
              <a:rPr lang="en-US" altLang="ja-JP" dirty="0" err="1" smtClean="0"/>
              <a:t>ss</a:t>
            </a:r>
            <a:r>
              <a:rPr lang="en-US" altLang="ja-JP" dirty="0" smtClean="0"/>
              <a:t> </a:t>
            </a:r>
            <a:r>
              <a:rPr lang="en-US" altLang="ja-JP" dirty="0"/>
              <a:t>= </a:t>
            </a:r>
            <a:r>
              <a:rPr lang="en-US" altLang="ja-JP" dirty="0" err="1"/>
              <a:t>eth.contract</a:t>
            </a:r>
            <a:r>
              <a:rPr lang="en-US" altLang="ja-JP" dirty="0"/>
              <a:t>(</a:t>
            </a:r>
            <a:r>
              <a:rPr lang="ja-JP" altLang="en-US" dirty="0"/>
              <a:t>インタフェース</a:t>
            </a:r>
            <a:r>
              <a:rPr lang="en-US" altLang="ja-JP" dirty="0"/>
              <a:t>).at('</a:t>
            </a:r>
            <a:r>
              <a:rPr lang="ja-JP" altLang="en-US" dirty="0"/>
              <a:t>アドレス</a:t>
            </a:r>
            <a:r>
              <a:rPr lang="en-US" altLang="ja-JP" dirty="0"/>
              <a:t>')</a:t>
            </a:r>
          </a:p>
          <a:p>
            <a:pPr marL="0" indent="0">
              <a:buNone/>
            </a:pPr>
            <a:r>
              <a:rPr lang="ja-JP" altLang="en-US" dirty="0" smtClean="0"/>
              <a:t>③</a:t>
            </a:r>
            <a:r>
              <a:rPr lang="en-US" altLang="ja-JP" dirty="0" smtClean="0"/>
              <a:t>Owner</a:t>
            </a:r>
            <a:r>
              <a:rPr lang="ja-JP" altLang="en-US" dirty="0" smtClean="0"/>
              <a:t>と</a:t>
            </a:r>
            <a:r>
              <a:rPr lang="en-US" altLang="ja-JP" dirty="0" err="1" smtClean="0"/>
              <a:t>IoT</a:t>
            </a:r>
            <a:r>
              <a:rPr lang="ja-JP" altLang="en-US" dirty="0" smtClean="0"/>
              <a:t>を確認する。</a:t>
            </a:r>
            <a:endParaRPr lang="en-US" altLang="ja-JP" dirty="0" smtClean="0"/>
          </a:p>
          <a:p>
            <a:pPr marL="0" indent="0">
              <a:buNone/>
            </a:pPr>
            <a:r>
              <a:rPr lang="en-US" altLang="ja-JP" dirty="0"/>
              <a:t>&gt; </a:t>
            </a:r>
            <a:r>
              <a:rPr lang="en-US" altLang="ja-JP" dirty="0" err="1"/>
              <a:t>ss.owner</a:t>
            </a:r>
            <a:r>
              <a:rPr lang="en-US" altLang="ja-JP" dirty="0"/>
              <a:t>()</a:t>
            </a:r>
          </a:p>
          <a:p>
            <a:pPr marL="0" indent="0">
              <a:buNone/>
            </a:pPr>
            <a:r>
              <a:rPr lang="en-US" altLang="ja-JP" dirty="0"/>
              <a:t>"0x5828a6fc297084b0cd6b22fb342654663ec345b9"</a:t>
            </a:r>
          </a:p>
          <a:p>
            <a:pPr marL="0" indent="0">
              <a:buNone/>
            </a:pPr>
            <a:r>
              <a:rPr lang="en-US" altLang="ja-JP" dirty="0"/>
              <a:t>&gt; </a:t>
            </a:r>
            <a:r>
              <a:rPr lang="en-US" altLang="ja-JP" dirty="0" err="1"/>
              <a:t>ss.iot</a:t>
            </a:r>
            <a:r>
              <a:rPr lang="en-US" altLang="ja-JP" dirty="0"/>
              <a:t>()</a:t>
            </a:r>
          </a:p>
          <a:p>
            <a:pPr marL="0" indent="0">
              <a:buNone/>
            </a:pPr>
            <a:r>
              <a:rPr lang="en-US" altLang="ja-JP" dirty="0"/>
              <a:t>"0xe29f75427595c099e607a6442d783c694340fa15"</a:t>
            </a:r>
          </a:p>
          <a:p>
            <a:pPr marL="0" indent="0">
              <a:buNone/>
            </a:pPr>
            <a:r>
              <a:rPr lang="ja-JP" altLang="en-US" dirty="0" smtClean="0"/>
              <a:t>④</a:t>
            </a:r>
            <a:r>
              <a:rPr lang="en-US" altLang="ja-JP" dirty="0" smtClean="0"/>
              <a:t>switches</a:t>
            </a:r>
            <a:r>
              <a:rPr lang="ja-JP" altLang="en-US" dirty="0" smtClean="0"/>
              <a:t>マップに何も登録されていないことを確認する。</a:t>
            </a:r>
            <a:endParaRPr lang="en-US" altLang="ja-JP" dirty="0" smtClean="0"/>
          </a:p>
          <a:p>
            <a:pPr marL="0" indent="0">
              <a:buNone/>
            </a:pPr>
            <a:r>
              <a:rPr lang="en-US" altLang="ja-JP" dirty="0"/>
              <a:t>&gt; </a:t>
            </a:r>
            <a:r>
              <a:rPr lang="en-US" altLang="ja-JP" dirty="0" err="1"/>
              <a:t>ss.switches</a:t>
            </a:r>
            <a:r>
              <a:rPr lang="en-US" altLang="ja-JP" dirty="0"/>
              <a:t>(0)</a:t>
            </a:r>
          </a:p>
          <a:p>
            <a:pPr marL="0" indent="0">
              <a:buNone/>
            </a:pPr>
            <a:r>
              <a:rPr lang="en-US" altLang="ja-JP" dirty="0"/>
              <a:t>["0x0000000000000000000000000000000000000000", 0, false]</a:t>
            </a:r>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52650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9.4 </a:t>
            </a:r>
            <a:r>
              <a:rPr lang="ja-JP" altLang="en-US" sz="2800" dirty="0" smtClean="0"/>
              <a:t>サンプル</a:t>
            </a:r>
            <a:r>
              <a:rPr lang="en-US" altLang="ja-JP" sz="2800" dirty="0" smtClean="0"/>
              <a:t>(</a:t>
            </a:r>
            <a:r>
              <a:rPr lang="ja-JP" altLang="en-US" sz="2800" dirty="0" smtClean="0"/>
              <a:t>その</a:t>
            </a:r>
            <a:r>
              <a:rPr lang="en-US" altLang="ja-JP" sz="2800" dirty="0" smtClean="0"/>
              <a:t>4)</a:t>
            </a:r>
            <a:r>
              <a:rPr lang="ja-JP" altLang="en-US" sz="2800" dirty="0" smtClean="0"/>
              <a:t> －</a:t>
            </a:r>
            <a:r>
              <a:rPr lang="en-US" altLang="ja-JP" sz="2800" dirty="0" err="1" smtClean="0"/>
              <a:t>IoT</a:t>
            </a:r>
            <a:r>
              <a:rPr lang="ja-JP" altLang="en-US" sz="2800" dirty="0" smtClean="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⑤</a:t>
            </a:r>
            <a:r>
              <a:rPr lang="en-US" altLang="ja-JP" dirty="0" err="1" smtClean="0"/>
              <a:t>payToSwitch</a:t>
            </a:r>
            <a:r>
              <a:rPr lang="ja-JP" altLang="en-US" dirty="0" smtClean="0"/>
              <a:t>で利用者登録</a:t>
            </a:r>
            <a:endParaRPr lang="en-US" altLang="ja-JP" dirty="0" smtClean="0"/>
          </a:p>
          <a:p>
            <a:pPr marL="0" indent="0">
              <a:buNone/>
            </a:pPr>
            <a:r>
              <a:rPr lang="en-US" altLang="ja-JP" dirty="0" smtClean="0"/>
              <a:t>&gt;</a:t>
            </a:r>
            <a:r>
              <a:rPr lang="en-US" altLang="ja-JP" dirty="0" err="1" smtClean="0"/>
              <a:t>ss.payToSwitch.sendTransaction</a:t>
            </a:r>
            <a:r>
              <a:rPr lang="en-US" altLang="ja-JP" dirty="0"/>
              <a:t>({</a:t>
            </a:r>
            <a:r>
              <a:rPr lang="en-US" altLang="ja-JP" dirty="0" err="1"/>
              <a:t>from:eth.accounts</a:t>
            </a:r>
            <a:r>
              <a:rPr lang="en-US" altLang="ja-JP" dirty="0"/>
              <a:t>[2],gas:5000000,value:web3.toWei(1,"ether")})</a:t>
            </a:r>
          </a:p>
          <a:p>
            <a:pPr marL="0" indent="0">
              <a:buNone/>
            </a:pPr>
            <a:r>
              <a:rPr lang="en-US" altLang="ja-JP" dirty="0"/>
              <a:t>"0x9143835160f6cfb797d7990b04ea043e3ce860913e9370c4cf398aabd561ccdb"</a:t>
            </a:r>
          </a:p>
          <a:p>
            <a:pPr marL="0" indent="0">
              <a:buNone/>
            </a:pPr>
            <a:r>
              <a:rPr lang="en-US" altLang="ja-JP" dirty="0" smtClean="0"/>
              <a:t>&gt;</a:t>
            </a:r>
            <a:r>
              <a:rPr lang="en-US" altLang="ja-JP" dirty="0" err="1" smtClean="0"/>
              <a:t>ss.switches</a:t>
            </a:r>
            <a:r>
              <a:rPr lang="en-US" altLang="ja-JP" dirty="0" smtClean="0"/>
              <a:t>(0</a:t>
            </a:r>
            <a:r>
              <a:rPr lang="en-US" altLang="ja-JP" dirty="0"/>
              <a:t>)</a:t>
            </a:r>
          </a:p>
          <a:p>
            <a:pPr marL="0" indent="0">
              <a:buNone/>
            </a:pPr>
            <a:r>
              <a:rPr lang="en-US" altLang="ja-JP" dirty="0"/>
              <a:t>["0xb2d1fd52aa993017ae2744862483475a54975bd5", 1511501087, true</a:t>
            </a:r>
            <a:r>
              <a:rPr lang="en-US" altLang="ja-JP" dirty="0" smtClean="0"/>
              <a:t>]</a:t>
            </a:r>
          </a:p>
          <a:p>
            <a:pPr marL="0" indent="0">
              <a:buNone/>
            </a:pPr>
            <a:endParaRPr lang="en-US" altLang="ja-JP" dirty="0"/>
          </a:p>
          <a:p>
            <a:pPr marL="0" indent="0">
              <a:buNone/>
            </a:pPr>
            <a:r>
              <a:rPr lang="en-US" altLang="ja-JP" dirty="0" smtClean="0"/>
              <a:t>Switch</a:t>
            </a:r>
            <a:r>
              <a:rPr lang="ja-JP" altLang="en-US" dirty="0" smtClean="0"/>
              <a:t>マップの</a:t>
            </a:r>
            <a:r>
              <a:rPr lang="en-US" altLang="ja-JP" dirty="0" smtClean="0"/>
              <a:t>key:0</a:t>
            </a:r>
            <a:r>
              <a:rPr lang="ja-JP" altLang="en-US" dirty="0" smtClean="0"/>
              <a:t>を確認すると、登録されたことがわかる。 </a:t>
            </a:r>
            <a:r>
              <a:rPr lang="en-US" altLang="ja-JP" dirty="0" smtClean="0"/>
              <a:t>Switches</a:t>
            </a:r>
            <a:r>
              <a:rPr lang="ja-JP" altLang="en-US" dirty="0" smtClean="0"/>
              <a:t>の</a:t>
            </a:r>
            <a:r>
              <a:rPr lang="en-US" altLang="ja-JP" dirty="0" smtClean="0"/>
              <a:t>value</a:t>
            </a:r>
            <a:r>
              <a:rPr lang="ja-JP" altLang="en-US" dirty="0" smtClean="0"/>
              <a:t>は</a:t>
            </a:r>
            <a:r>
              <a:rPr lang="en-US" altLang="ja-JP" dirty="0" smtClean="0"/>
              <a:t>Switch</a:t>
            </a:r>
            <a:r>
              <a:rPr lang="ja-JP" altLang="en-US" dirty="0" smtClean="0"/>
              <a:t>構造体であり、利用者ドレス、利用終了時刻</a:t>
            </a:r>
            <a:r>
              <a:rPr lang="en-US" altLang="ja-JP" dirty="0" smtClean="0"/>
              <a:t>(Unix</a:t>
            </a:r>
            <a:r>
              <a:rPr lang="ja-JP" altLang="en-US" dirty="0" smtClean="0"/>
              <a:t>時間</a:t>
            </a:r>
            <a:r>
              <a:rPr lang="en-US" altLang="ja-JP" dirty="0" smtClean="0"/>
              <a:t>)</a:t>
            </a:r>
            <a:r>
              <a:rPr lang="ja-JP" altLang="en-US" dirty="0" err="1" smtClean="0"/>
              <a:t>、</a:t>
            </a:r>
            <a:r>
              <a:rPr lang="ja-JP" altLang="en-US" dirty="0" smtClean="0"/>
              <a:t>ステータスから成る。 ステータスが</a:t>
            </a:r>
            <a:r>
              <a:rPr lang="en-US" altLang="ja-JP" dirty="0" smtClean="0"/>
              <a:t>true</a:t>
            </a:r>
            <a:r>
              <a:rPr lang="ja-JP" altLang="en-US" dirty="0" err="1" smtClean="0"/>
              <a:t>なので</a:t>
            </a:r>
            <a:r>
              <a:rPr lang="ja-JP" altLang="en-US" dirty="0" smtClean="0"/>
              <a:t>利用者が</a:t>
            </a:r>
            <a:r>
              <a:rPr lang="en-US" altLang="ja-JP" dirty="0" err="1" smtClean="0"/>
              <a:t>IoT</a:t>
            </a:r>
            <a:r>
              <a:rPr lang="ja-JP" altLang="en-US" dirty="0" smtClean="0"/>
              <a:t>を利用可能になります。</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81025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9.4 </a:t>
            </a:r>
            <a:r>
              <a:rPr lang="ja-JP" altLang="en-US" sz="2800" dirty="0" smtClean="0"/>
              <a:t>サンプル</a:t>
            </a:r>
            <a:r>
              <a:rPr lang="en-US" altLang="ja-JP" sz="2800" dirty="0" smtClean="0"/>
              <a:t>(</a:t>
            </a:r>
            <a:r>
              <a:rPr lang="ja-JP" altLang="en-US" sz="2800" dirty="0" smtClean="0"/>
              <a:t>その</a:t>
            </a:r>
            <a:r>
              <a:rPr lang="en-US" altLang="ja-JP" sz="2800" dirty="0" smtClean="0"/>
              <a:t>4)</a:t>
            </a:r>
            <a:r>
              <a:rPr lang="ja-JP" altLang="en-US" sz="2800" dirty="0" smtClean="0"/>
              <a:t> －</a:t>
            </a:r>
            <a:r>
              <a:rPr lang="en-US" altLang="ja-JP" sz="2800" dirty="0" err="1" smtClean="0"/>
              <a:t>IoT</a:t>
            </a:r>
            <a:r>
              <a:rPr lang="ja-JP" altLang="en-US" sz="2800" dirty="0" smtClean="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⑥支払い回数確認</a:t>
            </a:r>
            <a:endParaRPr lang="en-US" altLang="ja-JP" dirty="0" smtClean="0"/>
          </a:p>
          <a:p>
            <a:pPr marL="0" indent="0">
              <a:buNone/>
            </a:pPr>
            <a:r>
              <a:rPr lang="en-US" altLang="ja-JP" dirty="0"/>
              <a:t>&gt; </a:t>
            </a:r>
            <a:r>
              <a:rPr lang="en-US" altLang="ja-JP" dirty="0" err="1"/>
              <a:t>ss.numPaid</a:t>
            </a:r>
            <a:r>
              <a:rPr lang="en-US" altLang="ja-JP" dirty="0"/>
              <a:t>()</a:t>
            </a:r>
          </a:p>
          <a:p>
            <a:pPr marL="0" indent="0">
              <a:buNone/>
            </a:pPr>
            <a:r>
              <a:rPr lang="en-US" altLang="ja-JP" dirty="0" smtClean="0"/>
              <a:t>1</a:t>
            </a:r>
          </a:p>
          <a:p>
            <a:pPr marL="0" indent="0">
              <a:buNone/>
            </a:pPr>
            <a:r>
              <a:rPr lang="ja-JP" altLang="en-US" dirty="0" smtClean="0"/>
              <a:t>支払回数が</a:t>
            </a:r>
            <a:r>
              <a:rPr lang="en-US" altLang="ja-JP" dirty="0" smtClean="0"/>
              <a:t>0</a:t>
            </a:r>
            <a:r>
              <a:rPr lang="ja-JP" altLang="en-US" dirty="0" smtClean="0"/>
              <a:t>から</a:t>
            </a:r>
            <a:r>
              <a:rPr lang="en-US" altLang="ja-JP" dirty="0" smtClean="0"/>
              <a:t>1</a:t>
            </a:r>
            <a:r>
              <a:rPr lang="ja-JP" altLang="en-US" dirty="0" smtClean="0"/>
              <a:t>になった。</a:t>
            </a:r>
            <a:endParaRPr lang="en-US" altLang="ja-JP" dirty="0" smtClean="0"/>
          </a:p>
          <a:p>
            <a:pPr marL="0" indent="0">
              <a:buNone/>
            </a:pPr>
            <a:endParaRPr lang="en-US" altLang="ja-JP" dirty="0"/>
          </a:p>
          <a:p>
            <a:pPr marL="0" indent="0">
              <a:buNone/>
            </a:pPr>
            <a:r>
              <a:rPr lang="ja-JP" altLang="en-US" dirty="0" smtClean="0"/>
              <a:t>⑦</a:t>
            </a:r>
            <a:r>
              <a:rPr lang="ja-JP" altLang="en-US" dirty="0"/>
              <a:t>コントラクト</a:t>
            </a:r>
            <a:r>
              <a:rPr lang="ja-JP" altLang="en-US" dirty="0" smtClean="0"/>
              <a:t>の残高確認</a:t>
            </a:r>
            <a:endParaRPr lang="en-US" altLang="ja-JP" dirty="0" smtClean="0"/>
          </a:p>
          <a:p>
            <a:pPr marL="0" indent="0">
              <a:buNone/>
            </a:pPr>
            <a:r>
              <a:rPr lang="en-US" altLang="ja-JP" dirty="0" smtClean="0"/>
              <a:t>web3.fromWei(</a:t>
            </a:r>
            <a:r>
              <a:rPr lang="en-US" altLang="ja-JP" dirty="0" err="1" smtClean="0"/>
              <a:t>eth.getBalance</a:t>
            </a:r>
            <a:r>
              <a:rPr lang="en-US" altLang="ja-JP" dirty="0" smtClean="0"/>
              <a:t>(</a:t>
            </a:r>
            <a:r>
              <a:rPr lang="en-US" altLang="ja-JP" dirty="0" err="1" smtClean="0"/>
              <a:t>ss.address</a:t>
            </a:r>
            <a:r>
              <a:rPr lang="en-US" altLang="ja-JP" dirty="0"/>
              <a:t>),"ether</a:t>
            </a:r>
            <a:r>
              <a:rPr lang="en-US" altLang="ja-JP" dirty="0" smtClean="0"/>
              <a:t>")</a:t>
            </a:r>
          </a:p>
          <a:p>
            <a:pPr marL="0" indent="0">
              <a:buNone/>
            </a:pPr>
            <a:r>
              <a:rPr lang="ja-JP" altLang="en-US" dirty="0" smtClean="0"/>
              <a:t>コントラクト内に</a:t>
            </a:r>
            <a:r>
              <a:rPr lang="en-US" altLang="ja-JP" dirty="0" smtClean="0"/>
              <a:t>1ether</a:t>
            </a:r>
            <a:r>
              <a:rPr lang="ja-JP" altLang="en-US" dirty="0" smtClean="0"/>
              <a:t>あることが確認できる。</a:t>
            </a:r>
            <a:endParaRPr lang="en-US" altLang="ja-JP" dirty="0" smtClean="0"/>
          </a:p>
          <a:p>
            <a:pPr marL="0" indent="0">
              <a:buNone/>
            </a:pPr>
            <a:endParaRPr lang="en-US" altLang="ja-JP" dirty="0"/>
          </a:p>
          <a:p>
            <a:pPr marL="0" indent="0">
              <a:buNone/>
            </a:pPr>
            <a:r>
              <a:rPr lang="ja-JP" altLang="en-US" dirty="0" smtClean="0"/>
              <a:t>⑧利用終了</a:t>
            </a:r>
            <a:endParaRPr lang="en-US" altLang="ja-JP" dirty="0" smtClean="0"/>
          </a:p>
          <a:p>
            <a:pPr marL="0" indent="0">
              <a:buNone/>
            </a:pPr>
            <a:r>
              <a:rPr lang="en-US" altLang="ja-JP" dirty="0"/>
              <a:t>&gt; </a:t>
            </a:r>
            <a:r>
              <a:rPr lang="en-US" altLang="ja-JP" dirty="0" err="1"/>
              <a:t>ss.updateStatus.sendTransaction</a:t>
            </a:r>
            <a:r>
              <a:rPr lang="en-US" altLang="ja-JP" dirty="0"/>
              <a:t>(0,{</a:t>
            </a:r>
            <a:r>
              <a:rPr lang="en-US" altLang="ja-JP" dirty="0" err="1"/>
              <a:t>from:eth.accounts</a:t>
            </a:r>
            <a:r>
              <a:rPr lang="en-US" altLang="ja-JP" dirty="0"/>
              <a:t>[1],gas:5000000})</a:t>
            </a:r>
          </a:p>
          <a:p>
            <a:pPr marL="0" indent="0">
              <a:buNone/>
            </a:pPr>
            <a:r>
              <a:rPr lang="en-US" altLang="ja-JP" dirty="0"/>
              <a:t>"</a:t>
            </a:r>
            <a:r>
              <a:rPr lang="en-US" altLang="ja-JP" dirty="0" smtClean="0"/>
              <a:t>0x63960641afd7316c112583a59fd7a7b6a938126bec0c21f0277f158e47753165"</a:t>
            </a:r>
          </a:p>
          <a:p>
            <a:pPr marL="0" indent="0">
              <a:buNone/>
            </a:pPr>
            <a:r>
              <a:rPr lang="ja-JP" altLang="en-US" dirty="0" smtClean="0"/>
              <a:t>終了時刻になったら</a:t>
            </a:r>
            <a:r>
              <a:rPr lang="en-US" altLang="ja-JP" dirty="0" err="1" smtClean="0"/>
              <a:t>IoT</a:t>
            </a:r>
            <a:r>
              <a:rPr lang="ja-JP" altLang="en-US" dirty="0" smtClean="0"/>
              <a:t>より</a:t>
            </a:r>
            <a:r>
              <a:rPr lang="en-US" altLang="ja-JP" dirty="0" err="1" smtClean="0"/>
              <a:t>updateStatus</a:t>
            </a:r>
            <a:r>
              <a:rPr lang="ja-JP" altLang="en-US" dirty="0" smtClean="0"/>
              <a:t>関数を呼出し、</a:t>
            </a:r>
            <a:r>
              <a:rPr lang="en-US" altLang="ja-JP" dirty="0" smtClean="0"/>
              <a:t>status</a:t>
            </a:r>
            <a:r>
              <a:rPr lang="ja-JP" altLang="en-US" dirty="0" smtClean="0"/>
              <a:t>を</a:t>
            </a:r>
            <a:r>
              <a:rPr lang="en-US" altLang="ja-JP" dirty="0" smtClean="0"/>
              <a:t>false</a:t>
            </a:r>
            <a:r>
              <a:rPr lang="ja-JP" altLang="en-US" dirty="0" smtClean="0"/>
              <a:t>にするが、引数に設定するのは</a:t>
            </a:r>
            <a:r>
              <a:rPr lang="en-US" altLang="ja-JP" dirty="0" smtClean="0"/>
              <a:t>switches</a:t>
            </a:r>
            <a:r>
              <a:rPr lang="ja-JP" altLang="en-US" dirty="0" smtClean="0"/>
              <a:t>内の</a:t>
            </a:r>
            <a:r>
              <a:rPr lang="en-US" altLang="ja-JP" dirty="0" smtClean="0"/>
              <a:t>key</a:t>
            </a:r>
            <a:r>
              <a:rPr lang="ja-JP" altLang="en-US" dirty="0" smtClean="0"/>
              <a:t>で、ここでは先ほど登録した</a:t>
            </a:r>
            <a:r>
              <a:rPr lang="en-US" altLang="ja-JP" dirty="0" smtClean="0"/>
              <a:t>0</a:t>
            </a:r>
            <a:r>
              <a:rPr lang="ja-JP" altLang="en-US" dirty="0" smtClean="0"/>
              <a:t>を引数にします。</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72406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2.</a:t>
            </a:r>
            <a:r>
              <a:rPr lang="ja-JP" altLang="en-US" sz="2800" dirty="0" smtClean="0"/>
              <a:t>３</a:t>
            </a:r>
            <a:r>
              <a:rPr lang="en-US" altLang="ja-JP" sz="2800" dirty="0" smtClean="0"/>
              <a:t> </a:t>
            </a:r>
            <a:r>
              <a:rPr lang="ja-JP" altLang="en-US" sz="2800" dirty="0" smtClean="0"/>
              <a:t>楕円曲線記号</a:t>
            </a:r>
            <a:endParaRPr lang="en-US" altLang="ja-JP" sz="2800" dirty="0"/>
          </a:p>
        </p:txBody>
      </p:sp>
      <p:sp>
        <p:nvSpPr>
          <p:cNvPr id="4" name="コンテンツ プレースホルダー 1"/>
          <p:cNvSpPr txBox="1">
            <a:spLocks/>
          </p:cNvSpPr>
          <p:nvPr/>
        </p:nvSpPr>
        <p:spPr>
          <a:xfrm>
            <a:off x="196948" y="801859"/>
            <a:ext cx="11995052" cy="529414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・楕円曲線記号とは公開鍵暗号の一種で、ビットコインネットワークでも</a:t>
            </a:r>
            <a:r>
              <a:rPr lang="en-US" altLang="ja-JP" dirty="0" err="1" smtClean="0"/>
              <a:t>Ethereum</a:t>
            </a:r>
            <a:r>
              <a:rPr lang="ja-JP" altLang="en-US" dirty="0" smtClean="0"/>
              <a:t>でも利用されています。</a:t>
            </a:r>
            <a:endParaRPr lang="en-US" altLang="ja-JP" dirty="0" smtClean="0"/>
          </a:p>
          <a:p>
            <a:pPr marL="0" indent="0">
              <a:buNone/>
            </a:pPr>
            <a:r>
              <a:rPr lang="ja-JP" altLang="en-US" dirty="0" smtClean="0"/>
              <a:t>・ビットコインでは、</a:t>
            </a:r>
            <a:r>
              <a:rPr lang="en-US" altLang="ja-JP" dirty="0" smtClean="0"/>
              <a:t>NIST(</a:t>
            </a:r>
            <a:r>
              <a:rPr lang="ja-JP" altLang="en-US" dirty="0" smtClean="0"/>
              <a:t>米国標準技術局</a:t>
            </a:r>
            <a:r>
              <a:rPr lang="en-US" altLang="ja-JP" dirty="0" smtClean="0"/>
              <a:t>)</a:t>
            </a:r>
            <a:r>
              <a:rPr lang="ja-JP" altLang="en-US" dirty="0" smtClean="0"/>
              <a:t>が作成した「</a:t>
            </a:r>
            <a:r>
              <a:rPr lang="en-US" altLang="ja-JP" dirty="0" smtClean="0"/>
              <a:t>secp256k1</a:t>
            </a:r>
            <a:r>
              <a:rPr lang="ja-JP" altLang="en-US" dirty="0" smtClean="0"/>
              <a:t>」と定義されている特別な曲線を利用しています。</a:t>
            </a:r>
            <a:endParaRPr lang="en-US" altLang="ja-JP" dirty="0" smtClean="0"/>
          </a:p>
          <a:p>
            <a:pPr marL="0" indent="0">
              <a:buNone/>
            </a:pPr>
            <a:endParaRPr lang="en-US" altLang="ja-JP" dirty="0" smtClean="0"/>
          </a:p>
          <a:p>
            <a:pPr marL="0" indent="0">
              <a:buNone/>
            </a:pPr>
            <a:endParaRPr lang="ja-JP" altLang="en-US" dirty="0"/>
          </a:p>
        </p:txBody>
      </p:sp>
    </p:spTree>
    <p:extLst>
      <p:ext uri="{BB962C8B-B14F-4D97-AF65-F5344CB8AC3E}">
        <p14:creationId xmlns:p14="http://schemas.microsoft.com/office/powerpoint/2010/main" val="360524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9.4 </a:t>
            </a:r>
            <a:r>
              <a:rPr lang="ja-JP" altLang="en-US" sz="2800" dirty="0" smtClean="0"/>
              <a:t>サンプル</a:t>
            </a:r>
            <a:r>
              <a:rPr lang="en-US" altLang="ja-JP" sz="2800" dirty="0" smtClean="0"/>
              <a:t>(</a:t>
            </a:r>
            <a:r>
              <a:rPr lang="ja-JP" altLang="en-US" sz="2800" dirty="0" smtClean="0"/>
              <a:t>その</a:t>
            </a:r>
            <a:r>
              <a:rPr lang="en-US" altLang="ja-JP" sz="2800" dirty="0" smtClean="0"/>
              <a:t>4)</a:t>
            </a:r>
            <a:r>
              <a:rPr lang="ja-JP" altLang="en-US" sz="2800" dirty="0" smtClean="0"/>
              <a:t> －</a:t>
            </a:r>
            <a:r>
              <a:rPr lang="en-US" altLang="ja-JP" sz="2800" dirty="0" err="1" smtClean="0"/>
              <a:t>IoT</a:t>
            </a:r>
            <a:r>
              <a:rPr lang="ja-JP" altLang="en-US" sz="2800" dirty="0" smtClean="0"/>
              <a:t>で利用するスイッチを制御するコントラクト</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⑨ステータスの確認（完了）</a:t>
            </a:r>
            <a:endParaRPr lang="en-US" altLang="ja-JP" dirty="0" smtClean="0"/>
          </a:p>
          <a:p>
            <a:pPr marL="0" indent="0">
              <a:buNone/>
            </a:pPr>
            <a:r>
              <a:rPr lang="en-US" altLang="ja-JP" dirty="0"/>
              <a:t>&gt; </a:t>
            </a:r>
            <a:r>
              <a:rPr lang="en-US" altLang="ja-JP" dirty="0" err="1"/>
              <a:t>ss.switches</a:t>
            </a:r>
            <a:r>
              <a:rPr lang="en-US" altLang="ja-JP" dirty="0"/>
              <a:t>(0)</a:t>
            </a:r>
          </a:p>
          <a:p>
            <a:pPr marL="0" indent="0">
              <a:buNone/>
            </a:pPr>
            <a:r>
              <a:rPr lang="en-US" altLang="ja-JP" dirty="0"/>
              <a:t>["0xb2d1fd52aa993017ae2744862483475a54975bd5", 1511501087, false</a:t>
            </a:r>
            <a:r>
              <a:rPr lang="en-US" altLang="ja-JP" dirty="0" smtClean="0"/>
              <a:t>]</a:t>
            </a:r>
          </a:p>
          <a:p>
            <a:pPr marL="0" indent="0">
              <a:buNone/>
            </a:pPr>
            <a:r>
              <a:rPr lang="en-US" altLang="ja-JP" dirty="0" smtClean="0"/>
              <a:t>true</a:t>
            </a:r>
            <a:r>
              <a:rPr lang="ja-JP" altLang="en-US" dirty="0" smtClean="0"/>
              <a:t>から</a:t>
            </a:r>
            <a:r>
              <a:rPr lang="en-US" altLang="ja-JP" dirty="0" smtClean="0"/>
              <a:t>false</a:t>
            </a:r>
            <a:r>
              <a:rPr lang="ja-JP" altLang="en-US" dirty="0" smtClean="0"/>
              <a:t>になっている。</a:t>
            </a:r>
            <a:endParaRPr lang="en-US" altLang="ja-JP" dirty="0" smtClean="0"/>
          </a:p>
          <a:p>
            <a:pPr marL="0" indent="0">
              <a:buNone/>
            </a:pPr>
            <a:r>
              <a:rPr lang="ja-JP" altLang="en-US" dirty="0" smtClean="0"/>
              <a:t>⑩</a:t>
            </a:r>
            <a:r>
              <a:rPr lang="en-US" altLang="ja-JP" dirty="0" smtClean="0"/>
              <a:t>ether</a:t>
            </a:r>
            <a:r>
              <a:rPr lang="ja-JP" altLang="en-US" dirty="0" smtClean="0"/>
              <a:t>の回収</a:t>
            </a:r>
            <a:endParaRPr lang="en-US" altLang="ja-JP" dirty="0" smtClean="0"/>
          </a:p>
          <a:p>
            <a:pPr marL="0" indent="0">
              <a:buNone/>
            </a:pPr>
            <a:r>
              <a:rPr lang="en-US" altLang="ja-JP" dirty="0" smtClean="0"/>
              <a:t>&gt;</a:t>
            </a:r>
            <a:r>
              <a:rPr lang="en-US" altLang="ja-JP" dirty="0" err="1" smtClean="0"/>
              <a:t>ss.withdrawFunds.sendTransaction</a:t>
            </a:r>
            <a:r>
              <a:rPr lang="en-US" altLang="ja-JP" dirty="0"/>
              <a:t>({</a:t>
            </a:r>
            <a:r>
              <a:rPr lang="en-US" altLang="ja-JP" dirty="0" err="1"/>
              <a:t>from:eth.accounts</a:t>
            </a:r>
            <a:r>
              <a:rPr lang="en-US" altLang="ja-JP" dirty="0"/>
              <a:t>[0],gas:5000000})</a:t>
            </a:r>
          </a:p>
          <a:p>
            <a:pPr marL="0" indent="0">
              <a:buNone/>
            </a:pPr>
            <a:r>
              <a:rPr lang="en-US" altLang="ja-JP" dirty="0"/>
              <a:t>"</a:t>
            </a:r>
            <a:r>
              <a:rPr lang="en-US" altLang="ja-JP" dirty="0" smtClean="0"/>
              <a:t>0x3fe211be42e63c95060b25dddfc79be241a2f4601efa4e2fedb18e13db2f6158“</a:t>
            </a:r>
          </a:p>
          <a:p>
            <a:pPr marL="0" indent="0">
              <a:buNone/>
            </a:pPr>
            <a:r>
              <a:rPr lang="en-US" altLang="ja-JP" dirty="0" smtClean="0"/>
              <a:t>&gt; </a:t>
            </a:r>
            <a:r>
              <a:rPr lang="en-US" altLang="ja-JP" dirty="0"/>
              <a:t>web3.fromWei(</a:t>
            </a:r>
            <a:r>
              <a:rPr lang="en-US" altLang="ja-JP" dirty="0" err="1"/>
              <a:t>eth.getBalance</a:t>
            </a:r>
            <a:r>
              <a:rPr lang="en-US" altLang="ja-JP" dirty="0"/>
              <a:t>(</a:t>
            </a:r>
            <a:r>
              <a:rPr lang="en-US" altLang="ja-JP" dirty="0" err="1"/>
              <a:t>ss.address</a:t>
            </a:r>
            <a:r>
              <a:rPr lang="en-US" altLang="ja-JP" dirty="0"/>
              <a:t>),"ether")</a:t>
            </a:r>
          </a:p>
          <a:p>
            <a:pPr marL="0" indent="0">
              <a:buNone/>
            </a:pPr>
            <a:r>
              <a:rPr lang="en-US" altLang="ja-JP" dirty="0" smtClean="0"/>
              <a:t>0</a:t>
            </a:r>
          </a:p>
          <a:p>
            <a:pPr marL="0" indent="0">
              <a:buNone/>
            </a:pPr>
            <a:r>
              <a:rPr lang="ja-JP" altLang="en-US" dirty="0" smtClean="0"/>
              <a:t>サービスオーナーに改修されたので、コントラクトの残高は</a:t>
            </a:r>
            <a:r>
              <a:rPr lang="en-US" altLang="ja-JP" dirty="0" smtClean="0"/>
              <a:t>0</a:t>
            </a:r>
            <a:r>
              <a:rPr lang="ja-JP" altLang="en-US" dirty="0" smtClean="0"/>
              <a:t>になる。</a:t>
            </a:r>
            <a:endParaRPr lang="en-US" altLang="ja-JP" dirty="0"/>
          </a:p>
          <a:p>
            <a:pPr marL="0" indent="0">
              <a:buNone/>
            </a:pPr>
            <a:endParaRPr lang="en-US" altLang="ja-JP" dirty="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8471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775089"/>
          </a:xfrm>
        </p:spPr>
        <p:txBody>
          <a:bodyPr rtlCol="0">
            <a:normAutofit fontScale="90000"/>
          </a:bodyPr>
          <a:lstStyle/>
          <a:p>
            <a:r>
              <a:rPr lang="en-US" altLang="ja-JP" dirty="0" smtClean="0">
                <a:latin typeface="Meiryo UI" panose="020B0604030504040204" pitchFamily="50" charset="-128"/>
                <a:ea typeface="Meiryo UI" panose="020B0604030504040204" pitchFamily="50" charset="-128"/>
              </a:rPr>
              <a:t>Ⅳ</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ＭＳ 明朝" panose="02020609040205080304" pitchFamily="17" charset="-128"/>
                <a:ea typeface="ＭＳ 明朝" panose="02020609040205080304" pitchFamily="17" charset="-128"/>
              </a:rPr>
              <a:t>スマートコントラクトのセキュリティ</a:t>
            </a:r>
            <a:endParaRPr lang="ja-JP" altLang="en-US" dirty="0">
              <a:latin typeface="Meiryo UI" panose="020B0604030504040204" pitchFamily="50" charset="-128"/>
              <a:ea typeface="Meiryo UI" panose="020B0604030504040204" pitchFamily="50" charset="-128"/>
            </a:endParaRPr>
          </a:p>
        </p:txBody>
      </p:sp>
      <p:sp>
        <p:nvSpPr>
          <p:cNvPr id="5" name="コンテンツ プレースホルダー 1"/>
          <p:cNvSpPr txBox="1">
            <a:spLocks/>
          </p:cNvSpPr>
          <p:nvPr/>
        </p:nvSpPr>
        <p:spPr>
          <a:xfrm>
            <a:off x="609600" y="1797622"/>
            <a:ext cx="10972800" cy="324965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sz="2800" dirty="0" smtClean="0">
                <a:latin typeface="+mn-ea"/>
              </a:rPr>
              <a:t>　本</a:t>
            </a:r>
            <a:r>
              <a:rPr lang="en-US" altLang="ja-JP" sz="2800" dirty="0" smtClean="0">
                <a:latin typeface="+mn-ea"/>
              </a:rPr>
              <a:t>Part</a:t>
            </a:r>
            <a:r>
              <a:rPr lang="ja-JP" altLang="en-US" sz="2800" dirty="0" smtClean="0">
                <a:latin typeface="+mn-ea"/>
              </a:rPr>
              <a:t>では、スマートコントラクトを開発するうえで重要なセキュリティについて、実例を通した虚弱性の仕組みなどからプラクティスをサンプルソースに合わせて説明してきます。</a:t>
            </a:r>
            <a:endParaRPr lang="ja-JP" altLang="en-US" sz="2800" dirty="0">
              <a:latin typeface="+mn-ea"/>
            </a:endParaRPr>
          </a:p>
        </p:txBody>
      </p:sp>
    </p:spTree>
    <p:extLst>
      <p:ext uri="{BB962C8B-B14F-4D97-AF65-F5344CB8AC3E}">
        <p14:creationId xmlns:p14="http://schemas.microsoft.com/office/powerpoint/2010/main" val="378101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10</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スマートコントラクトのセキュリティプラクティス</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0205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１ </a:t>
            </a:r>
            <a:r>
              <a:rPr lang="en-US" altLang="ja-JP" sz="2800" dirty="0" smtClean="0"/>
              <a:t>Condition-Effects-Interaction</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コントラクトの関数が他のコントラクトにメッセージを送る場合のセキュリティプラクティスとして、関数を３つのフェーズに分ける</a:t>
            </a:r>
            <a:r>
              <a:rPr lang="en-US" altLang="ja-JP" dirty="0" smtClean="0"/>
              <a:t>Condition-Effects-Interaction</a:t>
            </a:r>
            <a:r>
              <a:rPr lang="ja-JP" altLang="en-US" dirty="0" smtClean="0"/>
              <a:t>パターンがあります。</a:t>
            </a:r>
            <a:endParaRPr lang="en-US" altLang="ja-JP" dirty="0" smtClean="0"/>
          </a:p>
          <a:p>
            <a:pPr marL="0" indent="0">
              <a:buNone/>
            </a:pPr>
            <a:r>
              <a:rPr lang="ja-JP" altLang="en-US" dirty="0" smtClean="0"/>
              <a:t>①</a:t>
            </a:r>
            <a:r>
              <a:rPr lang="en-US" altLang="ja-JP" dirty="0" smtClean="0"/>
              <a:t>Condition</a:t>
            </a:r>
          </a:p>
          <a:p>
            <a:pPr marL="0" indent="0">
              <a:buNone/>
            </a:pPr>
            <a:r>
              <a:rPr lang="ja-JP" altLang="en-US" dirty="0"/>
              <a:t>　</a:t>
            </a:r>
            <a:r>
              <a:rPr lang="ja-JP" altLang="en-US" dirty="0" smtClean="0"/>
              <a:t>関数を実行するにあたってのコンディションを確認し、コンディションが有効でない場合は処理を終了する。</a:t>
            </a:r>
            <a:endParaRPr lang="en-US" altLang="ja-JP" dirty="0" smtClean="0"/>
          </a:p>
          <a:p>
            <a:pPr marL="0" indent="0">
              <a:buNone/>
            </a:pPr>
            <a:r>
              <a:rPr lang="ja-JP" altLang="en-US" dirty="0" smtClean="0"/>
              <a:t>②</a:t>
            </a:r>
            <a:r>
              <a:rPr lang="en-US" altLang="ja-JP" dirty="0" smtClean="0"/>
              <a:t>Effects</a:t>
            </a:r>
            <a:br>
              <a:rPr lang="en-US" altLang="ja-JP" dirty="0" smtClean="0"/>
            </a:br>
            <a:r>
              <a:rPr lang="ja-JP" altLang="en-US" dirty="0" smtClean="0"/>
              <a:t>　</a:t>
            </a:r>
            <a:r>
              <a:rPr lang="en-US" altLang="ja-JP" dirty="0" smtClean="0"/>
              <a:t>2</a:t>
            </a:r>
            <a:r>
              <a:rPr lang="ja-JP" altLang="en-US" dirty="0" smtClean="0"/>
              <a:t>段目のフェーズで、ステートを更新する。</a:t>
            </a:r>
            <a:endParaRPr lang="en-US" altLang="ja-JP" dirty="0" smtClean="0"/>
          </a:p>
          <a:p>
            <a:pPr marL="0" indent="0">
              <a:buNone/>
            </a:pPr>
            <a:r>
              <a:rPr lang="ja-JP" altLang="en-US" dirty="0" smtClean="0"/>
              <a:t>③</a:t>
            </a:r>
            <a:r>
              <a:rPr lang="en-US" altLang="ja-JP" dirty="0" smtClean="0"/>
              <a:t>Interaction</a:t>
            </a:r>
            <a:br>
              <a:rPr lang="en-US" altLang="ja-JP" dirty="0" smtClean="0"/>
            </a:br>
            <a:r>
              <a:rPr lang="ja-JP" altLang="en-US" dirty="0" smtClean="0"/>
              <a:t>　最後のフェーズで、他のコントラクトへメッセージを送る。</a:t>
            </a:r>
            <a:endParaRPr lang="en-US" altLang="ja-JP" dirty="0" smtClean="0"/>
          </a:p>
          <a:p>
            <a:pPr marL="0" indent="0">
              <a:buNone/>
            </a:pPr>
            <a:endParaRPr lang="en-US" altLang="ja-JP" dirty="0"/>
          </a:p>
          <a:p>
            <a:pPr marL="0" indent="0">
              <a:buNone/>
            </a:pPr>
            <a:r>
              <a:rPr lang="ja-JP" altLang="en-US" dirty="0" smtClean="0"/>
              <a:t>本パターンは</a:t>
            </a:r>
            <a:r>
              <a:rPr lang="en-US" altLang="ja-JP" dirty="0" smtClean="0"/>
              <a:t>11.1</a:t>
            </a:r>
            <a:r>
              <a:rPr lang="ja-JP" altLang="en-US" dirty="0" smtClean="0"/>
              <a:t> </a:t>
            </a:r>
            <a:r>
              <a:rPr lang="en-US" altLang="ja-JP" dirty="0" smtClean="0"/>
              <a:t>Reentrancy</a:t>
            </a:r>
            <a:r>
              <a:rPr lang="ja-JP" altLang="en-US" dirty="0" smtClean="0"/>
              <a:t>問題を回避するためのテクニックでもあるため、外登証で説明する。</a:t>
            </a: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9486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smtClean="0"/>
              <a:t>PUSH</a:t>
            </a:r>
            <a:r>
              <a:rPr lang="ja-JP" altLang="en-US" sz="2800" dirty="0" smtClean="0"/>
              <a:t>型</a:t>
            </a:r>
            <a:endParaRPr lang="en-US" altLang="ja-JP" sz="2800" dirty="0"/>
          </a:p>
        </p:txBody>
      </p:sp>
      <p:sp>
        <p:nvSpPr>
          <p:cNvPr id="4" name="コンテンツ プレースホルダー 1"/>
          <p:cNvSpPr txBox="1">
            <a:spLocks/>
          </p:cNvSpPr>
          <p:nvPr/>
        </p:nvSpPr>
        <p:spPr>
          <a:xfrm>
            <a:off x="103239" y="784743"/>
            <a:ext cx="12088762" cy="567505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Withdraw</a:t>
            </a:r>
            <a:r>
              <a:rPr lang="ja-JP" altLang="en-US" dirty="0" smtClean="0"/>
              <a:t>パターン</a:t>
            </a:r>
            <a:r>
              <a:rPr lang="en-US" altLang="ja-JP" dirty="0" smtClean="0"/>
              <a:t>(</a:t>
            </a:r>
            <a:r>
              <a:rPr lang="ja-JP" altLang="en-US" dirty="0" smtClean="0"/>
              <a:t>引き出しパターン</a:t>
            </a:r>
            <a:r>
              <a:rPr lang="en-US" altLang="ja-JP" dirty="0" smtClean="0"/>
              <a:t>)</a:t>
            </a:r>
            <a:r>
              <a:rPr lang="ja-JP" altLang="en-US" dirty="0" smtClean="0"/>
              <a:t>とは</a:t>
            </a:r>
            <a:r>
              <a:rPr lang="en-US" altLang="ja-JP" dirty="0" smtClean="0"/>
              <a:t>ether</a:t>
            </a:r>
            <a:r>
              <a:rPr lang="ja-JP" altLang="en-US" dirty="0" smtClean="0"/>
              <a:t>の送信に際し、オーナーが設定したタイミング</a:t>
            </a:r>
            <a:r>
              <a:rPr lang="en-US" altLang="ja-JP" dirty="0" smtClean="0"/>
              <a:t>(</a:t>
            </a:r>
            <a:r>
              <a:rPr lang="ja-JP" altLang="en-US" dirty="0" smtClean="0"/>
              <a:t>条件</a:t>
            </a:r>
            <a:r>
              <a:rPr lang="en-US" altLang="ja-JP" dirty="0" smtClean="0"/>
              <a:t>)</a:t>
            </a:r>
            <a:r>
              <a:rPr lang="ja-JP" altLang="en-US" dirty="0" smtClean="0"/>
              <a:t>でユーザに送る</a:t>
            </a:r>
            <a:r>
              <a:rPr lang="en-US" altLang="ja-JP" dirty="0" smtClean="0"/>
              <a:t>(push)</a:t>
            </a:r>
            <a:r>
              <a:rPr lang="ja-JP" altLang="en-US" dirty="0" smtClean="0"/>
              <a:t>のではなく、ユーザに任意のタイミングで引き出し</a:t>
            </a:r>
            <a:r>
              <a:rPr lang="en-US" altLang="ja-JP" dirty="0" smtClean="0"/>
              <a:t>(pull)</a:t>
            </a:r>
            <a:r>
              <a:rPr lang="ja-JP" altLang="en-US" dirty="0" smtClean="0"/>
              <a:t>にきてもらうパターンです。 送金先がとんと楽との場合は、</a:t>
            </a:r>
            <a:r>
              <a:rPr lang="en-US" altLang="ja-JP" dirty="0" smtClean="0"/>
              <a:t>fallback</a:t>
            </a:r>
            <a:r>
              <a:rPr lang="ja-JP" altLang="en-US" dirty="0" smtClean="0"/>
              <a:t>関数が呼ばれますが、</a:t>
            </a:r>
            <a:r>
              <a:rPr lang="en-US" altLang="ja-JP" dirty="0" smtClean="0"/>
              <a:t>fallback</a:t>
            </a:r>
            <a:r>
              <a:rPr lang="ja-JP" altLang="en-US" dirty="0" smtClean="0"/>
              <a:t>関数に悪意のある処理があると不正を引き起こされる可能性があります。</a:t>
            </a:r>
            <a:endParaRPr lang="en-US" altLang="ja-JP" dirty="0" smtClean="0"/>
          </a:p>
          <a:p>
            <a:pPr marL="0" indent="0">
              <a:buNone/>
            </a:pPr>
            <a:endParaRPr lang="en-US" altLang="ja-JP" dirty="0"/>
          </a:p>
          <a:p>
            <a:pPr marL="0" indent="0">
              <a:buNone/>
            </a:pPr>
            <a:r>
              <a:rPr lang="ja-JP" altLang="en-US" dirty="0" smtClean="0"/>
              <a:t>本節ではサンプルコードを使って</a:t>
            </a:r>
            <a:r>
              <a:rPr lang="en-US" altLang="ja-JP" dirty="0" smtClean="0"/>
              <a:t>push</a:t>
            </a:r>
            <a:r>
              <a:rPr lang="ja-JP" altLang="en-US" dirty="0" smtClean="0"/>
              <a:t>型の問題とその解決策である</a:t>
            </a:r>
            <a:r>
              <a:rPr lang="en-US" altLang="ja-JP" dirty="0" smtClean="0"/>
              <a:t>pull</a:t>
            </a:r>
            <a:r>
              <a:rPr lang="ja-JP" altLang="en-US" dirty="0" smtClean="0"/>
              <a:t>形について説明します。</a:t>
            </a:r>
            <a:endParaRPr lang="en-US" altLang="ja-JP" dirty="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20651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3"/>
            <a:ext cx="12088762" cy="6605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a:t>
            </a:r>
            <a:r>
              <a:rPr lang="en-US" altLang="ja-JP" dirty="0" smtClean="0"/>
              <a:t>push</a:t>
            </a:r>
            <a:r>
              <a:rPr lang="ja-JP" altLang="en-US" dirty="0" smtClean="0"/>
              <a:t>型のパターン</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7" name="コンテンツ プレースホルダー 1"/>
          <p:cNvSpPr txBox="1">
            <a:spLocks/>
          </p:cNvSpPr>
          <p:nvPr/>
        </p:nvSpPr>
        <p:spPr>
          <a:xfrm>
            <a:off x="228599" y="1445343"/>
            <a:ext cx="5862486" cy="4793226"/>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Auction {</a:t>
            </a:r>
          </a:p>
          <a:p>
            <a:pPr marL="0" indent="0">
              <a:buNone/>
            </a:pPr>
            <a:r>
              <a:rPr lang="en-US" altLang="ja-JP" dirty="0"/>
              <a:t>  address public </a:t>
            </a:r>
            <a:r>
              <a:rPr lang="en-US" altLang="ja-JP" dirty="0" err="1"/>
              <a:t>highestBidder</a:t>
            </a:r>
            <a:r>
              <a:rPr lang="en-US" altLang="ja-JP" dirty="0"/>
              <a:t>;  // </a:t>
            </a:r>
            <a:r>
              <a:rPr lang="ja-JP" altLang="en-US" dirty="0"/>
              <a:t>最高提示額</a:t>
            </a:r>
          </a:p>
          <a:p>
            <a:pPr marL="0" indent="0">
              <a:buNone/>
            </a:pPr>
            <a:r>
              <a:rPr lang="ja-JP" altLang="en-US" dirty="0"/>
              <a:t>  </a:t>
            </a:r>
            <a:r>
              <a:rPr lang="en-US" altLang="ja-JP" dirty="0" err="1"/>
              <a:t>uint</a:t>
            </a:r>
            <a:r>
              <a:rPr lang="en-US" altLang="ja-JP" dirty="0"/>
              <a:t> public </a:t>
            </a:r>
            <a:r>
              <a:rPr lang="en-US" altLang="ja-JP" dirty="0" err="1"/>
              <a:t>highestBid</a:t>
            </a:r>
            <a:r>
              <a:rPr lang="en-US" altLang="ja-JP" dirty="0"/>
              <a:t>;  // </a:t>
            </a:r>
            <a:r>
              <a:rPr lang="ja-JP" altLang="en-US" dirty="0"/>
              <a:t>最高額提示アドレス</a:t>
            </a:r>
          </a:p>
          <a:p>
            <a:pPr marL="0" indent="0">
              <a:buNone/>
            </a:pPr>
            <a:r>
              <a:rPr lang="ja-JP" altLang="en-US" dirty="0"/>
              <a:t>  </a:t>
            </a:r>
          </a:p>
          <a:p>
            <a:pPr marL="0" indent="0">
              <a:buNone/>
            </a:pPr>
            <a:r>
              <a:rPr lang="ja-JP" altLang="en-US" dirty="0"/>
              <a:t>  </a:t>
            </a:r>
            <a:r>
              <a:rPr lang="en-US" altLang="ja-JP" dirty="0"/>
              <a:t>/// </a:t>
            </a:r>
            <a:r>
              <a:rPr lang="ja-JP" altLang="en-US" dirty="0"/>
              <a:t>コンストラクタ</a:t>
            </a:r>
          </a:p>
          <a:p>
            <a:pPr marL="0" indent="0">
              <a:buNone/>
            </a:pPr>
            <a:r>
              <a:rPr lang="ja-JP" altLang="en-US" dirty="0"/>
              <a:t>  </a:t>
            </a:r>
            <a:r>
              <a:rPr lang="en-US" altLang="ja-JP" dirty="0"/>
              <a:t>function Auction() payable {</a:t>
            </a:r>
          </a:p>
          <a:p>
            <a:pPr marL="0" indent="0">
              <a:buNone/>
            </a:pPr>
            <a:r>
              <a:rPr lang="en-US" altLang="ja-JP" dirty="0"/>
              <a:t>    </a:t>
            </a:r>
            <a:r>
              <a:rPr lang="en-US" altLang="ja-JP" dirty="0" err="1"/>
              <a:t>highestBidder</a:t>
            </a:r>
            <a:r>
              <a:rPr lang="en-US" altLang="ja-JP" dirty="0"/>
              <a:t> = </a:t>
            </a:r>
            <a:r>
              <a:rPr lang="en-US" altLang="ja-JP" dirty="0" err="1"/>
              <a:t>msg.sender</a:t>
            </a:r>
            <a:r>
              <a:rPr lang="en-US" altLang="ja-JP" dirty="0"/>
              <a:t>;</a:t>
            </a:r>
          </a:p>
          <a:p>
            <a:pPr marL="0" indent="0">
              <a:buNone/>
            </a:pPr>
            <a:r>
              <a:rPr lang="en-US" altLang="ja-JP" dirty="0"/>
              <a:t>    </a:t>
            </a:r>
            <a:r>
              <a:rPr lang="en-US" altLang="ja-JP" dirty="0" err="1"/>
              <a:t>highestBid</a:t>
            </a:r>
            <a:r>
              <a:rPr lang="en-US" altLang="ja-JP" dirty="0"/>
              <a:t> = 0;</a:t>
            </a:r>
          </a:p>
          <a:p>
            <a:pPr marL="0" indent="0">
              <a:buNone/>
            </a:pPr>
            <a:r>
              <a:rPr lang="en-US" altLang="ja-JP" dirty="0"/>
              <a:t>  </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en-US" altLang="ja-JP" dirty="0"/>
              <a:t> </a:t>
            </a:r>
          </a:p>
        </p:txBody>
      </p:sp>
      <p:sp>
        <p:nvSpPr>
          <p:cNvPr id="8" name="コンテンツ プレースホルダー 1"/>
          <p:cNvSpPr txBox="1">
            <a:spLocks/>
          </p:cNvSpPr>
          <p:nvPr/>
        </p:nvSpPr>
        <p:spPr>
          <a:xfrm>
            <a:off x="5719914" y="1468032"/>
            <a:ext cx="5862486" cy="4770537"/>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 Bid</a:t>
            </a:r>
            <a:r>
              <a:rPr lang="ja-JP" altLang="en-US" dirty="0"/>
              <a:t>用の関数</a:t>
            </a:r>
          </a:p>
          <a:p>
            <a:pPr marL="0" indent="0">
              <a:buNone/>
            </a:pPr>
            <a:r>
              <a:rPr lang="ja-JP" altLang="en-US" dirty="0"/>
              <a:t>  </a:t>
            </a:r>
            <a:r>
              <a:rPr lang="en-US" altLang="ja-JP" dirty="0"/>
              <a:t>function bid() public payable {</a:t>
            </a:r>
          </a:p>
          <a:p>
            <a:pPr marL="0" indent="0">
              <a:buNone/>
            </a:pPr>
            <a:r>
              <a:rPr lang="en-US" altLang="ja-JP" dirty="0"/>
              <a:t>    // bid</a:t>
            </a:r>
            <a:r>
              <a:rPr lang="ja-JP" altLang="en-US" dirty="0"/>
              <a:t>が現在の最高額よりも大きいことを確認する</a:t>
            </a:r>
          </a:p>
          <a:p>
            <a:pPr marL="0" indent="0">
              <a:buNone/>
            </a:pPr>
            <a:r>
              <a:rPr lang="ja-JP" altLang="en-US" dirty="0"/>
              <a:t>    </a:t>
            </a:r>
            <a:r>
              <a:rPr lang="en-US" altLang="ja-JP" dirty="0"/>
              <a:t>require(</a:t>
            </a:r>
            <a:r>
              <a:rPr lang="en-US" altLang="ja-JP" dirty="0" err="1"/>
              <a:t>msg.value</a:t>
            </a:r>
            <a:r>
              <a:rPr lang="en-US" altLang="ja-JP" dirty="0"/>
              <a:t> &gt; </a:t>
            </a:r>
            <a:r>
              <a:rPr lang="en-US" altLang="ja-JP" dirty="0" err="1"/>
              <a:t>highestBid</a:t>
            </a:r>
            <a:r>
              <a:rPr lang="en-US" altLang="ja-JP" dirty="0"/>
              <a:t>);</a:t>
            </a:r>
          </a:p>
          <a:p>
            <a:pPr marL="0" indent="0">
              <a:buNone/>
            </a:pPr>
            <a:r>
              <a:rPr lang="en-US" altLang="ja-JP" dirty="0"/>
              <a:t>    </a:t>
            </a:r>
          </a:p>
          <a:p>
            <a:pPr marL="0" indent="0">
              <a:buNone/>
            </a:pPr>
            <a:r>
              <a:rPr lang="en-US" altLang="ja-JP" dirty="0"/>
              <a:t>    // </a:t>
            </a:r>
            <a:r>
              <a:rPr lang="ja-JP" altLang="en-US" dirty="0"/>
              <a:t>返金額退避</a:t>
            </a:r>
          </a:p>
          <a:p>
            <a:pPr marL="0" indent="0">
              <a:buNone/>
            </a:pPr>
            <a:r>
              <a:rPr lang="ja-JP" altLang="en-US" dirty="0"/>
              <a:t>    </a:t>
            </a:r>
            <a:r>
              <a:rPr lang="en-US" altLang="ja-JP" dirty="0" err="1"/>
              <a:t>uint</a:t>
            </a:r>
            <a:r>
              <a:rPr lang="en-US" altLang="ja-JP" dirty="0"/>
              <a:t> </a:t>
            </a:r>
            <a:r>
              <a:rPr lang="en-US" altLang="ja-JP" dirty="0" err="1"/>
              <a:t>refundAmount</a:t>
            </a:r>
            <a:r>
              <a:rPr lang="en-US" altLang="ja-JP" dirty="0"/>
              <a:t> = </a:t>
            </a:r>
            <a:r>
              <a:rPr lang="en-US" altLang="ja-JP" dirty="0" err="1"/>
              <a:t>highestBid</a:t>
            </a:r>
            <a:r>
              <a:rPr lang="en-US" altLang="ja-JP" dirty="0"/>
              <a:t>;</a:t>
            </a:r>
          </a:p>
          <a:p>
            <a:pPr marL="0" indent="0">
              <a:buNone/>
            </a:pPr>
            <a:r>
              <a:rPr lang="en-US" altLang="ja-JP" dirty="0"/>
              <a:t>    </a:t>
            </a:r>
          </a:p>
          <a:p>
            <a:pPr marL="0" indent="0">
              <a:buNone/>
            </a:pPr>
            <a:r>
              <a:rPr lang="en-US" altLang="ja-JP" dirty="0"/>
              <a:t>    // </a:t>
            </a:r>
            <a:r>
              <a:rPr lang="ja-JP" altLang="en-US" dirty="0"/>
              <a:t>最高額提示アドレス退避</a:t>
            </a:r>
          </a:p>
          <a:p>
            <a:pPr marL="0" indent="0">
              <a:buNone/>
            </a:pPr>
            <a:r>
              <a:rPr lang="ja-JP" altLang="en-US" dirty="0"/>
              <a:t>    </a:t>
            </a:r>
            <a:r>
              <a:rPr lang="en-US" altLang="ja-JP" dirty="0"/>
              <a:t>address </a:t>
            </a:r>
            <a:r>
              <a:rPr lang="en-US" altLang="ja-JP" dirty="0" err="1"/>
              <a:t>currentHighestBidder</a:t>
            </a:r>
            <a:r>
              <a:rPr lang="en-US" altLang="ja-JP" dirty="0"/>
              <a:t> = </a:t>
            </a:r>
            <a:r>
              <a:rPr lang="en-US" altLang="ja-JP" dirty="0" err="1"/>
              <a:t>highestBidder</a:t>
            </a:r>
            <a:r>
              <a:rPr lang="en-US" altLang="ja-JP" dirty="0"/>
              <a:t>;</a:t>
            </a:r>
          </a:p>
          <a:p>
            <a:pPr marL="0" indent="0">
              <a:buNone/>
            </a:pPr>
            <a:r>
              <a:rPr lang="en-US" altLang="ja-JP" dirty="0"/>
              <a:t>    </a:t>
            </a:r>
          </a:p>
          <a:p>
            <a:pPr marL="0" indent="0">
              <a:buNone/>
            </a:pPr>
            <a:r>
              <a:rPr lang="en-US" altLang="ja-JP" dirty="0"/>
              <a:t>    // </a:t>
            </a:r>
            <a:r>
              <a:rPr lang="ja-JP" altLang="en-US" dirty="0"/>
              <a:t>ステート更新</a:t>
            </a:r>
          </a:p>
          <a:p>
            <a:pPr marL="0" indent="0">
              <a:buNone/>
            </a:pPr>
            <a:r>
              <a:rPr lang="ja-JP" altLang="en-US" dirty="0"/>
              <a:t>    </a:t>
            </a:r>
            <a:r>
              <a:rPr lang="en-US" altLang="ja-JP" dirty="0" err="1"/>
              <a:t>highestBid</a:t>
            </a:r>
            <a:r>
              <a:rPr lang="en-US" altLang="ja-JP" dirty="0"/>
              <a:t> = </a:t>
            </a:r>
            <a:r>
              <a:rPr lang="en-US" altLang="ja-JP" dirty="0" err="1"/>
              <a:t>msg.value</a:t>
            </a:r>
            <a:r>
              <a:rPr lang="en-US" altLang="ja-JP" dirty="0"/>
              <a:t>;</a:t>
            </a:r>
          </a:p>
          <a:p>
            <a:pPr marL="0" indent="0">
              <a:buNone/>
            </a:pPr>
            <a:r>
              <a:rPr lang="en-US" altLang="ja-JP" dirty="0"/>
              <a:t>    </a:t>
            </a:r>
            <a:r>
              <a:rPr lang="en-US" altLang="ja-JP" dirty="0" err="1"/>
              <a:t>highestBidder</a:t>
            </a:r>
            <a:r>
              <a:rPr lang="en-US" altLang="ja-JP" dirty="0"/>
              <a:t> = </a:t>
            </a:r>
            <a:r>
              <a:rPr lang="en-US" altLang="ja-JP" dirty="0" err="1"/>
              <a:t>msg.sender</a:t>
            </a:r>
            <a:r>
              <a:rPr lang="en-US" altLang="ja-JP" dirty="0"/>
              <a:t>;</a:t>
            </a:r>
          </a:p>
          <a:p>
            <a:pPr marL="0" indent="0">
              <a:buNone/>
            </a:pPr>
            <a:r>
              <a:rPr lang="en-US" altLang="ja-JP" dirty="0"/>
              <a:t>    </a:t>
            </a:r>
          </a:p>
          <a:p>
            <a:pPr marL="0" indent="0">
              <a:buNone/>
            </a:pPr>
            <a:r>
              <a:rPr lang="en-US" altLang="ja-JP" dirty="0"/>
              <a:t>    // </a:t>
            </a:r>
            <a:r>
              <a:rPr lang="ja-JP" altLang="en-US" dirty="0"/>
              <a:t>最高額を提示していた</a:t>
            </a:r>
            <a:r>
              <a:rPr lang="en-US" altLang="ja-JP" dirty="0"/>
              <a:t>bidder</a:t>
            </a:r>
            <a:r>
              <a:rPr lang="ja-JP" altLang="en-US" dirty="0"/>
              <a:t>に返金する</a:t>
            </a:r>
          </a:p>
          <a:p>
            <a:pPr marL="0" indent="0">
              <a:buNone/>
            </a:pPr>
            <a:r>
              <a:rPr lang="ja-JP" altLang="en-US" dirty="0"/>
              <a:t>    </a:t>
            </a:r>
            <a:r>
              <a:rPr lang="en-US" altLang="ja-JP" dirty="0"/>
              <a:t>if(!</a:t>
            </a:r>
            <a:r>
              <a:rPr lang="en-US" altLang="ja-JP" dirty="0" err="1"/>
              <a:t>currentHighestBidder.send</a:t>
            </a:r>
            <a:r>
              <a:rPr lang="en-US" altLang="ja-JP" dirty="0"/>
              <a:t>(</a:t>
            </a:r>
            <a:r>
              <a:rPr lang="en-US" altLang="ja-JP" dirty="0" err="1"/>
              <a:t>refundAmount</a:t>
            </a:r>
            <a:r>
              <a:rPr lang="en-US" altLang="ja-JP" dirty="0"/>
              <a:t>)) {</a:t>
            </a:r>
          </a:p>
          <a:p>
            <a:pPr marL="0" indent="0">
              <a:buNone/>
            </a:pPr>
            <a:r>
              <a:rPr lang="en-US" altLang="ja-JP" dirty="0"/>
              <a:t>      throw;</a:t>
            </a:r>
          </a:p>
          <a:p>
            <a:pPr marL="0" indent="0">
              <a:buNone/>
            </a:pPr>
            <a:r>
              <a:rPr lang="en-US" altLang="ja-JP" dirty="0"/>
              <a:t>    }</a:t>
            </a:r>
          </a:p>
          <a:p>
            <a:pPr marL="0" indent="0">
              <a:buNone/>
            </a:pPr>
            <a:r>
              <a:rPr lang="en-US" altLang="ja-JP" dirty="0"/>
              <a:t>  }</a:t>
            </a:r>
          </a:p>
          <a:p>
            <a:pPr marL="0" indent="0">
              <a:buNone/>
            </a:pPr>
            <a:r>
              <a:rPr lang="en-US" altLang="ja-JP" dirty="0" smtClean="0"/>
              <a:t>} </a:t>
            </a:r>
            <a:endParaRPr lang="en-US" altLang="ja-JP" dirty="0"/>
          </a:p>
        </p:txBody>
      </p:sp>
    </p:spTree>
    <p:extLst>
      <p:ext uri="{BB962C8B-B14F-4D97-AF65-F5344CB8AC3E}">
        <p14:creationId xmlns:p14="http://schemas.microsoft.com/office/powerpoint/2010/main" val="233807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en-US" altLang="ja-JP" sz="2800" dirty="0"/>
              <a:t>) PUSH</a:t>
            </a:r>
            <a:r>
              <a:rPr lang="ja-JP" altLang="en-US" sz="2800" dirty="0"/>
              <a:t>型</a:t>
            </a:r>
            <a:endParaRPr lang="en-US" altLang="ja-JP" sz="2800" dirty="0"/>
          </a:p>
        </p:txBody>
      </p:sp>
      <p:sp>
        <p:nvSpPr>
          <p:cNvPr id="4" name="コンテンツ プレースホルダー 1"/>
          <p:cNvSpPr txBox="1">
            <a:spLocks/>
          </p:cNvSpPr>
          <p:nvPr/>
        </p:nvSpPr>
        <p:spPr>
          <a:xfrm>
            <a:off x="103239" y="784743"/>
            <a:ext cx="12088762" cy="596440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a:t>
            </a:r>
            <a:r>
              <a:rPr lang="en-US" altLang="ja-JP" dirty="0" smtClean="0"/>
              <a:t>send</a:t>
            </a:r>
            <a:r>
              <a:rPr lang="ja-JP" altLang="en-US" dirty="0" smtClean="0"/>
              <a:t>関数</a:t>
            </a:r>
            <a:r>
              <a:rPr lang="en-US" altLang="ja-JP" dirty="0"/>
              <a:t/>
            </a:r>
            <a:br>
              <a:rPr lang="en-US" altLang="ja-JP" dirty="0"/>
            </a:br>
            <a:r>
              <a:rPr lang="en-US" altLang="ja-JP" dirty="0" smtClean="0"/>
              <a:t>if</a:t>
            </a:r>
            <a:r>
              <a:rPr lang="en-US" altLang="ja-JP" dirty="0"/>
              <a:t>(!</a:t>
            </a:r>
            <a:r>
              <a:rPr lang="en-US" altLang="ja-JP" dirty="0" err="1"/>
              <a:t>currentHighestBidder.send</a:t>
            </a:r>
            <a:r>
              <a:rPr lang="en-US" altLang="ja-JP" dirty="0"/>
              <a:t>(</a:t>
            </a:r>
            <a:r>
              <a:rPr lang="en-US" altLang="ja-JP" dirty="0" err="1"/>
              <a:t>refundAmount</a:t>
            </a:r>
            <a:r>
              <a:rPr lang="en-US" altLang="ja-JP" dirty="0" smtClean="0"/>
              <a:t>)) {</a:t>
            </a:r>
            <a:br>
              <a:rPr lang="en-US" altLang="ja-JP" dirty="0" smtClean="0"/>
            </a:br>
            <a:r>
              <a:rPr lang="ja-JP" altLang="en-US" dirty="0" smtClean="0"/>
              <a:t>  </a:t>
            </a:r>
            <a:r>
              <a:rPr lang="en-US" altLang="ja-JP" dirty="0" smtClean="0"/>
              <a:t>revert();</a:t>
            </a:r>
            <a:br>
              <a:rPr lang="en-US" altLang="ja-JP" dirty="0" smtClean="0"/>
            </a:br>
            <a:r>
              <a:rPr lang="en-US" altLang="ja-JP" dirty="0" smtClean="0"/>
              <a:t>}</a:t>
            </a:r>
          </a:p>
          <a:p>
            <a:pPr marL="0" indent="0">
              <a:buNone/>
            </a:pPr>
            <a:r>
              <a:rPr lang="en-US" altLang="ja-JP" dirty="0" smtClean="0"/>
              <a:t>Send</a:t>
            </a:r>
            <a:r>
              <a:rPr lang="ja-JP" altLang="en-US" dirty="0"/>
              <a:t>関数</a:t>
            </a:r>
            <a:r>
              <a:rPr lang="ja-JP" altLang="en-US" dirty="0" smtClean="0"/>
              <a:t>は</a:t>
            </a:r>
            <a:r>
              <a:rPr lang="en-US" altLang="ja-JP" dirty="0" smtClean="0"/>
              <a:t>ether</a:t>
            </a:r>
            <a:r>
              <a:rPr lang="ja-JP" altLang="en-US" dirty="0" smtClean="0"/>
              <a:t>を送金するための関数です。アドレス</a:t>
            </a:r>
            <a:r>
              <a:rPr lang="en-US" altLang="ja-JP" dirty="0" smtClean="0"/>
              <a:t>.send(</a:t>
            </a:r>
            <a:r>
              <a:rPr lang="ja-JP" altLang="en-US" dirty="0" smtClean="0"/>
              <a:t>送金額：単位</a:t>
            </a:r>
            <a:r>
              <a:rPr lang="en-US" altLang="ja-JP" dirty="0" smtClean="0"/>
              <a:t>Wei)</a:t>
            </a:r>
            <a:r>
              <a:rPr lang="ja-JP" altLang="en-US" dirty="0" smtClean="0"/>
              <a:t>で実行します。 送金に失敗すると</a:t>
            </a:r>
            <a:r>
              <a:rPr lang="en-US" altLang="ja-JP" dirty="0" smtClean="0"/>
              <a:t>false</a:t>
            </a:r>
            <a:r>
              <a:rPr lang="ja-JP" altLang="en-US" dirty="0" smtClean="0"/>
              <a:t>が返ってきます。</a:t>
            </a:r>
            <a:r>
              <a:rPr lang="en-US" altLang="ja-JP" dirty="0" smtClean="0"/>
              <a:t/>
            </a:r>
            <a:br>
              <a:rPr lang="en-US" altLang="ja-JP" dirty="0" smtClean="0"/>
            </a:br>
            <a:r>
              <a:rPr lang="ja-JP" altLang="en-US" dirty="0" smtClean="0"/>
              <a:t>〇アカウント</a:t>
            </a:r>
            <a:r>
              <a:rPr lang="ja-JP" altLang="en-US" dirty="0"/>
              <a:t>は次の役割で割り振っています。</a:t>
            </a:r>
            <a:endParaRPr lang="en-US" altLang="ja-JP" dirty="0"/>
          </a:p>
          <a:p>
            <a:pPr marL="0" indent="0">
              <a:buNone/>
            </a:pPr>
            <a:r>
              <a:rPr lang="ja-JP" altLang="en-US" dirty="0"/>
              <a:t>　・</a:t>
            </a:r>
            <a:r>
              <a:rPr lang="en-US" altLang="ja-JP" dirty="0" err="1"/>
              <a:t>eth.accounts</a:t>
            </a:r>
            <a:r>
              <a:rPr lang="en-US" altLang="ja-JP" dirty="0"/>
              <a:t>[0]:</a:t>
            </a:r>
            <a:r>
              <a:rPr lang="ja-JP" altLang="en-US" dirty="0"/>
              <a:t>オークションのオーナーであり、</a:t>
            </a:r>
            <a:r>
              <a:rPr lang="en-US" altLang="ja-JP" dirty="0"/>
              <a:t>Auction</a:t>
            </a:r>
            <a:r>
              <a:rPr lang="ja-JP" altLang="en-US" dirty="0"/>
              <a:t>コントラクトの</a:t>
            </a:r>
            <a:r>
              <a:rPr lang="en-US" altLang="ja-JP" dirty="0"/>
              <a:t/>
            </a:r>
            <a:br>
              <a:rPr lang="en-US" altLang="ja-JP" dirty="0"/>
            </a:br>
            <a:r>
              <a:rPr lang="ja-JP" altLang="en-US" dirty="0"/>
              <a:t>                    生成者</a:t>
            </a:r>
            <a:r>
              <a:rPr lang="en-US" altLang="ja-JP" dirty="0"/>
              <a:t/>
            </a:r>
            <a:br>
              <a:rPr lang="en-US" altLang="ja-JP" dirty="0"/>
            </a:br>
            <a:r>
              <a:rPr lang="ja-JP" altLang="en-US" dirty="0"/>
              <a:t>　・</a:t>
            </a:r>
            <a:r>
              <a:rPr lang="en-US" altLang="ja-JP" dirty="0" err="1"/>
              <a:t>eth.accounts</a:t>
            </a:r>
            <a:r>
              <a:rPr lang="en-US" altLang="ja-JP" dirty="0"/>
              <a:t>[1]:</a:t>
            </a:r>
            <a:r>
              <a:rPr lang="ja-JP" altLang="en-US" dirty="0"/>
              <a:t>通常の</a:t>
            </a:r>
            <a:r>
              <a:rPr lang="en-US" altLang="ja-JP" dirty="0"/>
              <a:t>Bidder1</a:t>
            </a:r>
            <a:br>
              <a:rPr lang="en-US" altLang="ja-JP" dirty="0"/>
            </a:br>
            <a:r>
              <a:rPr lang="ja-JP" altLang="en-US" dirty="0"/>
              <a:t>　・</a:t>
            </a:r>
            <a:r>
              <a:rPr lang="en-US" altLang="ja-JP" dirty="0" err="1"/>
              <a:t>eth.accounts</a:t>
            </a:r>
            <a:r>
              <a:rPr lang="en-US" altLang="ja-JP" dirty="0"/>
              <a:t>[2]:</a:t>
            </a:r>
            <a:r>
              <a:rPr lang="ja-JP" altLang="en-US" dirty="0"/>
              <a:t>通常の</a:t>
            </a:r>
            <a:r>
              <a:rPr lang="en-US" altLang="ja-JP" dirty="0"/>
              <a:t>Bidder2</a:t>
            </a:r>
            <a:br>
              <a:rPr lang="en-US" altLang="ja-JP" dirty="0"/>
            </a:br>
            <a:r>
              <a:rPr lang="ja-JP" altLang="en-US" dirty="0"/>
              <a:t>　・</a:t>
            </a:r>
            <a:r>
              <a:rPr lang="en-US" altLang="ja-JP" dirty="0" err="1"/>
              <a:t>eth.accounts</a:t>
            </a:r>
            <a:r>
              <a:rPr lang="en-US" altLang="ja-JP" dirty="0"/>
              <a:t>[3]:</a:t>
            </a:r>
            <a:r>
              <a:rPr lang="ja-JP" altLang="en-US" dirty="0"/>
              <a:t>悪意のある</a:t>
            </a:r>
            <a:r>
              <a:rPr lang="en-US" altLang="ja-JP" dirty="0"/>
              <a:t>Bidder</a:t>
            </a:r>
            <a:r>
              <a:rPr lang="ja-JP" altLang="en-US" dirty="0"/>
              <a:t>であり、</a:t>
            </a:r>
            <a:r>
              <a:rPr lang="en-US" altLang="ja-JP" dirty="0" err="1"/>
              <a:t>EvilBidder</a:t>
            </a:r>
            <a:r>
              <a:rPr lang="ja-JP" altLang="en-US" dirty="0"/>
              <a:t>コントラクトの</a:t>
            </a:r>
            <a:r>
              <a:rPr lang="en-US" altLang="ja-JP" dirty="0"/>
              <a:t/>
            </a:r>
            <a:br>
              <a:rPr lang="en-US" altLang="ja-JP" dirty="0"/>
            </a:br>
            <a:r>
              <a:rPr lang="ja-JP" altLang="en-US" dirty="0"/>
              <a:t>                    生成者</a:t>
            </a:r>
            <a:endParaRPr lang="en-US" altLang="ja-JP" dirty="0"/>
          </a:p>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46460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3"/>
            <a:ext cx="12088762" cy="596440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①コントラクトの生成</a:t>
            </a:r>
            <a:endParaRPr lang="en-US" altLang="ja-JP" dirty="0" smtClean="0"/>
          </a:p>
          <a:p>
            <a:pPr marL="0" indent="0">
              <a:buNone/>
            </a:pPr>
            <a:r>
              <a:rPr lang="ja-JP" altLang="en-US" dirty="0" smtClean="0"/>
              <a:t>②</a:t>
            </a:r>
            <a:r>
              <a:rPr lang="en-US" altLang="ja-JP" dirty="0" err="1" smtClean="0"/>
              <a:t>geth</a:t>
            </a:r>
            <a:r>
              <a:rPr lang="ja-JP" altLang="en-US" dirty="0" smtClean="0"/>
              <a:t>で変数</a:t>
            </a:r>
            <a:r>
              <a:rPr lang="en-US" altLang="ja-JP" dirty="0" smtClean="0"/>
              <a:t>au</a:t>
            </a:r>
            <a:r>
              <a:rPr lang="ja-JP" altLang="en-US" dirty="0" smtClean="0"/>
              <a:t>の宣言</a:t>
            </a:r>
            <a:endParaRPr lang="en-US" altLang="ja-JP" dirty="0" smtClean="0"/>
          </a:p>
          <a:p>
            <a:pPr marL="0" indent="0">
              <a:buNone/>
            </a:pPr>
            <a:r>
              <a:rPr lang="ja-JP" altLang="en-US" dirty="0" smtClean="0"/>
              <a:t>③生成直後の残高の確認</a:t>
            </a:r>
            <a:r>
              <a:rPr lang="en-US" altLang="ja-JP" dirty="0"/>
              <a:t/>
            </a:r>
            <a:br>
              <a:rPr lang="en-US" altLang="ja-JP" dirty="0"/>
            </a:br>
            <a:r>
              <a:rPr lang="en-US" altLang="ja-JP" dirty="0"/>
              <a:t>&gt;web3.fromWei(</a:t>
            </a:r>
            <a:r>
              <a:rPr lang="en-US" altLang="ja-JP" dirty="0" err="1"/>
              <a:t>eth.getBalance</a:t>
            </a:r>
            <a:r>
              <a:rPr lang="en-US" altLang="ja-JP" dirty="0"/>
              <a:t>(</a:t>
            </a:r>
            <a:r>
              <a:rPr lang="en-US" altLang="ja-JP" dirty="0" err="1"/>
              <a:t>au.address</a:t>
            </a:r>
            <a:r>
              <a:rPr lang="en-US" altLang="ja-JP" dirty="0" smtClean="0"/>
              <a:t>),“ether”);</a:t>
            </a:r>
            <a:br>
              <a:rPr lang="en-US" altLang="ja-JP" dirty="0" smtClean="0"/>
            </a:br>
            <a:r>
              <a:rPr lang="en-US" altLang="ja-JP" dirty="0" smtClean="0"/>
              <a:t>0</a:t>
            </a:r>
            <a:br>
              <a:rPr lang="en-US" altLang="ja-JP" dirty="0" smtClean="0"/>
            </a:br>
            <a:r>
              <a:rPr lang="ja-JP" altLang="en-US" dirty="0" smtClean="0"/>
              <a:t>④最高提示額の確認</a:t>
            </a:r>
            <a:endParaRPr lang="en-US" altLang="ja-JP" dirty="0" smtClean="0"/>
          </a:p>
          <a:p>
            <a:pPr marL="0" indent="0">
              <a:buNone/>
            </a:pPr>
            <a:r>
              <a:rPr lang="en-US" altLang="ja-JP" dirty="0"/>
              <a:t>&gt;web3.fromWei(</a:t>
            </a:r>
            <a:r>
              <a:rPr lang="en-US" altLang="ja-JP" dirty="0" err="1"/>
              <a:t>au.highestBid</a:t>
            </a:r>
            <a:r>
              <a:rPr lang="en-US" altLang="ja-JP" dirty="0" smtClean="0"/>
              <a:t>(),“ether”);</a:t>
            </a:r>
            <a:br>
              <a:rPr lang="en-US" altLang="ja-JP" dirty="0" smtClean="0"/>
            </a:br>
            <a:r>
              <a:rPr lang="ja-JP" altLang="en-US" dirty="0" smtClean="0"/>
              <a:t>⑤最高額定時アドレス</a:t>
            </a:r>
            <a:r>
              <a:rPr lang="en-US" altLang="ja-JP" dirty="0"/>
              <a:t/>
            </a:r>
            <a:br>
              <a:rPr lang="en-US" altLang="ja-JP" dirty="0"/>
            </a:br>
            <a:r>
              <a:rPr lang="en-US" altLang="ja-JP" dirty="0"/>
              <a:t>&gt; </a:t>
            </a:r>
            <a:r>
              <a:rPr lang="en-US" altLang="ja-JP" dirty="0" err="1"/>
              <a:t>au.highestBidder</a:t>
            </a:r>
            <a:r>
              <a:rPr lang="en-US" altLang="ja-JP" dirty="0" smtClean="0"/>
              <a:t>()</a:t>
            </a:r>
            <a:br>
              <a:rPr lang="en-US" altLang="ja-JP" dirty="0" smtClean="0"/>
            </a:br>
            <a:r>
              <a:rPr lang="en-US" altLang="ja-JP" dirty="0" smtClean="0"/>
              <a:t>"0x6ed6a2397020a73a0092cd70b2b009586df563b3"</a:t>
            </a:r>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04733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a:t>
            </a:r>
            <a:r>
              <a:rPr lang="en-US" altLang="ja-JP" dirty="0" smtClean="0"/>
              <a:t>bid</a:t>
            </a:r>
            <a:r>
              <a:rPr lang="ja-JP" altLang="en-US" dirty="0" smtClean="0"/>
              <a:t>処理</a:t>
            </a:r>
            <a:endParaRPr lang="en-US" altLang="ja-JP" dirty="0" smtClean="0"/>
          </a:p>
          <a:p>
            <a:pPr marL="0" indent="0">
              <a:buNone/>
            </a:pPr>
            <a:r>
              <a:rPr lang="en-US" altLang="ja-JP" dirty="0" smtClean="0"/>
              <a:t>&gt; web3.fromWei(</a:t>
            </a:r>
            <a:r>
              <a:rPr lang="en-US" altLang="ja-JP" dirty="0" err="1" smtClean="0"/>
              <a:t>eth.getBalance</a:t>
            </a:r>
            <a:r>
              <a:rPr lang="en-US" altLang="ja-JP" dirty="0" smtClean="0"/>
              <a:t>(</a:t>
            </a:r>
            <a:r>
              <a:rPr lang="en-US" altLang="ja-JP" dirty="0" err="1" smtClean="0"/>
              <a:t>eth.accounts</a:t>
            </a:r>
            <a:r>
              <a:rPr lang="en-US" altLang="ja-JP" dirty="0" smtClean="0"/>
              <a:t>[1]),"ether");</a:t>
            </a:r>
          </a:p>
          <a:p>
            <a:pPr marL="0" indent="0">
              <a:buNone/>
            </a:pPr>
            <a:r>
              <a:rPr lang="en-US" altLang="ja-JP" dirty="0" smtClean="0"/>
              <a:t>92.908703892</a:t>
            </a:r>
          </a:p>
          <a:p>
            <a:pPr marL="0" indent="0">
              <a:buNone/>
            </a:pPr>
            <a:r>
              <a:rPr lang="en-US" altLang="ja-JP" dirty="0" smtClean="0"/>
              <a:t>&gt;</a:t>
            </a:r>
            <a:r>
              <a:rPr lang="en-US" altLang="ja-JP" dirty="0" err="1" smtClean="0"/>
              <a:t>au.bid.sendTransaction</a:t>
            </a:r>
            <a:r>
              <a:rPr lang="en-US" altLang="ja-JP" dirty="0" smtClean="0"/>
              <a:t>({</a:t>
            </a:r>
            <a:r>
              <a:rPr lang="en-US" altLang="ja-JP" dirty="0" err="1" smtClean="0"/>
              <a:t>from:eth.accounts</a:t>
            </a:r>
            <a:r>
              <a:rPr lang="en-US" altLang="ja-JP" dirty="0" smtClean="0"/>
              <a:t>[1],gas:5000000,value:web3.toWei(1,"ether")});</a:t>
            </a:r>
          </a:p>
          <a:p>
            <a:pPr marL="0" indent="0">
              <a:buNone/>
            </a:pPr>
            <a:r>
              <a:rPr lang="en-US" altLang="ja-JP" dirty="0" smtClean="0"/>
              <a:t>"0x1505889364a5f7bbe3fe983c7e2e14f9fb140f8063eafcd8d17bdf73c7db5a7a"</a:t>
            </a:r>
          </a:p>
          <a:p>
            <a:pPr marL="0" indent="0">
              <a:buNone/>
            </a:pPr>
            <a:r>
              <a:rPr lang="en-US" altLang="ja-JP" dirty="0" smtClean="0"/>
              <a:t>&gt;web3.fromWei(</a:t>
            </a:r>
            <a:r>
              <a:rPr lang="en-US" altLang="ja-JP" dirty="0" err="1" smtClean="0"/>
              <a:t>eth.getBalance</a:t>
            </a:r>
            <a:r>
              <a:rPr lang="en-US" altLang="ja-JP" dirty="0" smtClean="0"/>
              <a:t>(</a:t>
            </a:r>
            <a:r>
              <a:rPr lang="en-US" altLang="ja-JP" dirty="0" err="1" smtClean="0"/>
              <a:t>eth.accounts</a:t>
            </a:r>
            <a:r>
              <a:rPr lang="en-US" altLang="ja-JP" dirty="0" smtClean="0"/>
              <a:t>[1]),"ether");</a:t>
            </a:r>
          </a:p>
          <a:p>
            <a:pPr marL="0" indent="0">
              <a:buNone/>
            </a:pPr>
            <a:r>
              <a:rPr lang="en-US" altLang="ja-JP" dirty="0" smtClean="0"/>
              <a:t>91.907862194</a:t>
            </a:r>
          </a:p>
          <a:p>
            <a:pPr marL="0" indent="0">
              <a:buNone/>
            </a:pPr>
            <a:endParaRPr lang="en-US" altLang="ja-JP" dirty="0"/>
          </a:p>
          <a:p>
            <a:pPr marL="0" indent="0">
              <a:buNone/>
            </a:pPr>
            <a:r>
              <a:rPr lang="en-US" altLang="ja-JP" dirty="0" smtClean="0"/>
              <a:t>&gt; web3.fromWei(</a:t>
            </a:r>
            <a:r>
              <a:rPr lang="en-US" altLang="ja-JP" dirty="0" err="1" smtClean="0"/>
              <a:t>au.highestBid</a:t>
            </a:r>
            <a:r>
              <a:rPr lang="en-US" altLang="ja-JP" dirty="0"/>
              <a:t>(),"ether</a:t>
            </a:r>
            <a:r>
              <a:rPr lang="en-US" altLang="ja-JP" dirty="0" smtClean="0"/>
              <a:t>");</a:t>
            </a:r>
            <a:br>
              <a:rPr lang="en-US" altLang="ja-JP" dirty="0" smtClean="0"/>
            </a:br>
            <a:r>
              <a:rPr lang="en-US" altLang="ja-JP" dirty="0" smtClean="0"/>
              <a:t>1</a:t>
            </a:r>
          </a:p>
          <a:p>
            <a:pPr marL="0" indent="0">
              <a:buNone/>
            </a:pPr>
            <a:r>
              <a:rPr lang="en-US" altLang="ja-JP" dirty="0" smtClean="0"/>
              <a:t>&gt; web3.fromWei(</a:t>
            </a:r>
            <a:r>
              <a:rPr lang="en-US" altLang="ja-JP" dirty="0" err="1" smtClean="0"/>
              <a:t>eth.getBalance</a:t>
            </a:r>
            <a:r>
              <a:rPr lang="en-US" altLang="ja-JP" dirty="0" smtClean="0"/>
              <a:t>(</a:t>
            </a:r>
            <a:r>
              <a:rPr lang="en-US" altLang="ja-JP" dirty="0" err="1" smtClean="0"/>
              <a:t>au.address</a:t>
            </a:r>
            <a:r>
              <a:rPr lang="en-US" altLang="ja-JP" dirty="0"/>
              <a:t>),"ether</a:t>
            </a:r>
            <a:r>
              <a:rPr lang="en-US" altLang="ja-JP" dirty="0" smtClean="0"/>
              <a:t>");</a:t>
            </a:r>
            <a:br>
              <a:rPr lang="en-US" altLang="ja-JP" dirty="0" smtClean="0"/>
            </a:br>
            <a:r>
              <a:rPr lang="en-US" altLang="ja-JP" dirty="0" smtClean="0"/>
              <a:t>1</a:t>
            </a:r>
          </a:p>
          <a:p>
            <a:pPr marL="0" indent="0">
              <a:buNone/>
            </a:pPr>
            <a:endParaRPr lang="en-US" altLang="ja-JP" dirty="0" smtClean="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05886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⑦</a:t>
            </a:r>
            <a:r>
              <a:rPr lang="en-US" altLang="ja-JP" dirty="0" smtClean="0"/>
              <a:t>bid</a:t>
            </a:r>
            <a:r>
              <a:rPr lang="ja-JP" altLang="en-US" dirty="0" smtClean="0"/>
              <a:t>処理</a:t>
            </a:r>
            <a:endParaRPr lang="en-US" altLang="ja-JP" dirty="0" smtClean="0"/>
          </a:p>
          <a:p>
            <a:pPr marL="0" indent="0">
              <a:buNone/>
            </a:pPr>
            <a:r>
              <a:rPr lang="en-US" altLang="ja-JP" dirty="0" smtClean="0"/>
              <a:t>&gt; web3.fromWei(</a:t>
            </a:r>
            <a:r>
              <a:rPr lang="en-US" altLang="ja-JP" dirty="0" err="1" smtClean="0"/>
              <a:t>eth.getBalance</a:t>
            </a:r>
            <a:r>
              <a:rPr lang="en-US" altLang="ja-JP" dirty="0" smtClean="0"/>
              <a:t>(</a:t>
            </a:r>
            <a:r>
              <a:rPr lang="en-US" altLang="ja-JP" dirty="0" err="1" smtClean="0"/>
              <a:t>eth.accounts</a:t>
            </a:r>
            <a:r>
              <a:rPr lang="en-US" altLang="ja-JP" dirty="0" smtClean="0"/>
              <a:t>[2]),"ether");</a:t>
            </a:r>
          </a:p>
          <a:p>
            <a:pPr marL="0" indent="0">
              <a:buNone/>
            </a:pPr>
            <a:r>
              <a:rPr lang="en-US" altLang="ja-JP" dirty="0"/>
              <a:t>4.809417098</a:t>
            </a:r>
            <a:endParaRPr lang="en-US" altLang="ja-JP" dirty="0" smtClean="0"/>
          </a:p>
          <a:p>
            <a:pPr marL="0" indent="0">
              <a:buNone/>
            </a:pPr>
            <a:r>
              <a:rPr lang="en-US" altLang="ja-JP" dirty="0"/>
              <a:t>&gt;web3.fromWei(</a:t>
            </a:r>
            <a:r>
              <a:rPr lang="en-US" altLang="ja-JP" dirty="0" err="1"/>
              <a:t>eth.getBalance</a:t>
            </a:r>
            <a:r>
              <a:rPr lang="en-US" altLang="ja-JP" dirty="0"/>
              <a:t>(</a:t>
            </a:r>
            <a:r>
              <a:rPr lang="en-US" altLang="ja-JP" dirty="0" err="1"/>
              <a:t>eth.accounts</a:t>
            </a:r>
            <a:r>
              <a:rPr lang="en-US" altLang="ja-JP" dirty="0"/>
              <a:t>[1]),"ether");</a:t>
            </a:r>
          </a:p>
          <a:p>
            <a:pPr marL="0" indent="0">
              <a:buNone/>
            </a:pPr>
            <a:r>
              <a:rPr lang="en-US" altLang="ja-JP" dirty="0" smtClean="0"/>
              <a:t>91.908703892</a:t>
            </a:r>
          </a:p>
          <a:p>
            <a:pPr marL="0" indent="0">
              <a:buNone/>
            </a:pPr>
            <a:r>
              <a:rPr lang="en-US" altLang="ja-JP" dirty="0" smtClean="0"/>
              <a:t>&gt;</a:t>
            </a:r>
            <a:r>
              <a:rPr lang="en-US" altLang="ja-JP" dirty="0" err="1"/>
              <a:t>au.bid.sendTransaction</a:t>
            </a:r>
            <a:r>
              <a:rPr lang="en-US" altLang="ja-JP" dirty="0" smtClean="0"/>
              <a:t>({</a:t>
            </a:r>
            <a:r>
              <a:rPr lang="en-US" altLang="ja-JP" dirty="0" err="1" smtClean="0"/>
              <a:t>from:eth.accounts</a:t>
            </a:r>
            <a:r>
              <a:rPr lang="en-US" altLang="ja-JP" dirty="0" smtClean="0"/>
              <a:t>[2],gas:5000000,value:web3.toWei(1,"ether")});</a:t>
            </a:r>
          </a:p>
          <a:p>
            <a:pPr marL="0" indent="0">
              <a:buNone/>
            </a:pPr>
            <a:r>
              <a:rPr lang="en-US" altLang="ja-JP" dirty="0" smtClean="0"/>
              <a:t>"0x1505889364a5f7bbe3fe983c7e2e14f9fb140f8063eafcd8d17bdf73c7db5a7a"</a:t>
            </a:r>
          </a:p>
          <a:p>
            <a:pPr marL="0" indent="0">
              <a:buNone/>
            </a:pPr>
            <a:r>
              <a:rPr lang="en-US" altLang="ja-JP" dirty="0" smtClean="0"/>
              <a:t>&gt;web3.fromWei(</a:t>
            </a:r>
            <a:r>
              <a:rPr lang="en-US" altLang="ja-JP" dirty="0" err="1" smtClean="0"/>
              <a:t>eth.getBalance</a:t>
            </a:r>
            <a:r>
              <a:rPr lang="en-US" altLang="ja-JP" dirty="0" smtClean="0"/>
              <a:t>(</a:t>
            </a:r>
            <a:r>
              <a:rPr lang="en-US" altLang="ja-JP" dirty="0" err="1" smtClean="0"/>
              <a:t>eth.accounts</a:t>
            </a:r>
            <a:r>
              <a:rPr lang="en-US" altLang="ja-JP" dirty="0" smtClean="0"/>
              <a:t>[2]),"ether");</a:t>
            </a:r>
          </a:p>
          <a:p>
            <a:pPr marL="0" indent="0">
              <a:buNone/>
            </a:pPr>
            <a:r>
              <a:rPr lang="en-US" altLang="ja-JP" dirty="0" smtClean="0"/>
              <a:t>2.809417098</a:t>
            </a:r>
            <a:br>
              <a:rPr lang="en-US" altLang="ja-JP" dirty="0" smtClean="0"/>
            </a:br>
            <a:r>
              <a:rPr lang="en-US" altLang="ja-JP" dirty="0"/>
              <a:t>&gt;web3.fromWei(</a:t>
            </a:r>
            <a:r>
              <a:rPr lang="en-US" altLang="ja-JP" dirty="0" err="1"/>
              <a:t>eth.getBalance</a:t>
            </a:r>
            <a:r>
              <a:rPr lang="en-US" altLang="ja-JP" dirty="0"/>
              <a:t>(</a:t>
            </a:r>
            <a:r>
              <a:rPr lang="en-US" altLang="ja-JP" dirty="0" err="1"/>
              <a:t>eth.accounts</a:t>
            </a:r>
            <a:r>
              <a:rPr lang="en-US" altLang="ja-JP" dirty="0"/>
              <a:t>[1]),"ether");</a:t>
            </a:r>
          </a:p>
          <a:p>
            <a:pPr marL="0" indent="0">
              <a:buNone/>
            </a:pPr>
            <a:r>
              <a:rPr lang="en-US" altLang="ja-JP" dirty="0" smtClean="0"/>
              <a:t>92.908703892</a:t>
            </a:r>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92806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2.4 </a:t>
            </a:r>
            <a:r>
              <a:rPr lang="ja-JP" altLang="en-US" sz="2800" dirty="0" smtClean="0"/>
              <a:t>デジタル署名</a:t>
            </a:r>
            <a:endParaRPr lang="en-US" altLang="ja-JP" sz="2800" dirty="0"/>
          </a:p>
        </p:txBody>
      </p:sp>
      <p:sp>
        <p:nvSpPr>
          <p:cNvPr id="4" name="コンテンツ プレースホルダー 1"/>
          <p:cNvSpPr txBox="1">
            <a:spLocks/>
          </p:cNvSpPr>
          <p:nvPr/>
        </p:nvSpPr>
        <p:spPr>
          <a:xfrm>
            <a:off x="196948" y="801858"/>
            <a:ext cx="11995052" cy="5947285"/>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・デジタル署名は公開鍵環濠を応用し、送られてきたデータの送信者が間違いないか、伝送経路上でデータが改ざんされていないかを確認するための技術です。</a:t>
            </a:r>
            <a:endParaRPr lang="en-US" altLang="ja-JP" dirty="0" smtClean="0"/>
          </a:p>
          <a:p>
            <a:pPr marL="0" indent="0">
              <a:buNone/>
            </a:pPr>
            <a:r>
              <a:rPr lang="ja-JP" altLang="en-US" dirty="0" smtClean="0"/>
              <a:t>・ビットコインネットワークでは、トランザクションの署名で利用されています。</a:t>
            </a:r>
            <a:endParaRPr lang="en-US" altLang="ja-JP" dirty="0" smtClean="0"/>
          </a:p>
          <a:p>
            <a:pPr marL="0" indent="0">
              <a:buNone/>
            </a:pPr>
            <a:r>
              <a:rPr lang="ja-JP" altLang="en-US" dirty="0" smtClean="0"/>
              <a:t>・デジタル署名の流れ</a:t>
            </a:r>
            <a:endParaRPr lang="en-US" altLang="ja-JP" dirty="0" smtClean="0"/>
          </a:p>
          <a:p>
            <a:pPr marL="0" indent="0">
              <a:buNone/>
            </a:pPr>
            <a:r>
              <a:rPr lang="ja-JP" altLang="en-US" dirty="0" smtClean="0"/>
              <a:t>＜送信者＞　　　　　　　　　　　　＜受信者＞</a:t>
            </a:r>
            <a:endParaRPr lang="en-US" altLang="ja-JP" dirty="0" smtClean="0"/>
          </a:p>
          <a:p>
            <a:pPr marL="0" indent="0">
              <a:buNone/>
            </a:pPr>
            <a:r>
              <a:rPr lang="ja-JP" altLang="en-US" dirty="0" smtClean="0"/>
              <a:t>①送信データをハッシュ化する。　　①受信データをハッシュ化する。</a:t>
            </a:r>
            <a:endParaRPr lang="en-US" altLang="ja-JP" dirty="0" smtClean="0"/>
          </a:p>
          <a:p>
            <a:pPr marL="0" indent="0">
              <a:buNone/>
            </a:pPr>
            <a:r>
              <a:rPr lang="ja-JP" altLang="en-US" dirty="0" smtClean="0"/>
              <a:t>②ハッシュ値を、送信者の秘密機で　②受信署名を送信者の公開鍵で</a:t>
            </a:r>
            <a:endParaRPr lang="en-US" altLang="ja-JP" dirty="0" smtClean="0"/>
          </a:p>
          <a:p>
            <a:pPr marL="0" indent="0">
              <a:buNone/>
            </a:pPr>
            <a:r>
              <a:rPr lang="ja-JP" altLang="en-US" dirty="0"/>
              <a:t>　</a:t>
            </a:r>
            <a:r>
              <a:rPr lang="ja-JP" altLang="en-US" dirty="0" smtClean="0"/>
              <a:t>暗号化し、書名を作成する。　　　　複合する。</a:t>
            </a:r>
            <a:endParaRPr lang="en-US" altLang="ja-JP" dirty="0" smtClean="0"/>
          </a:p>
          <a:p>
            <a:pPr marL="0" indent="0">
              <a:buNone/>
            </a:pPr>
            <a:r>
              <a:rPr lang="ja-JP" altLang="en-US" dirty="0" smtClean="0"/>
              <a:t>③データと署名をセットにして送信　③①のハッシュ値と②の複合データを</a:t>
            </a:r>
            <a:endParaRPr lang="en-US" altLang="ja-JP" dirty="0" smtClean="0"/>
          </a:p>
          <a:p>
            <a:pPr marL="0" indent="0">
              <a:buNone/>
            </a:pPr>
            <a:r>
              <a:rPr lang="ja-JP" altLang="en-US" dirty="0"/>
              <a:t>　</a:t>
            </a:r>
            <a:r>
              <a:rPr lang="ja-JP" altLang="en-US" dirty="0" smtClean="0"/>
              <a:t>　　　　　　　　　　　　　　　　　を比較・一致していることを確認する。</a:t>
            </a:r>
            <a:endParaRPr lang="en-US" altLang="ja-JP" dirty="0" smtClean="0"/>
          </a:p>
          <a:p>
            <a:pPr marL="0" indent="0">
              <a:buNone/>
            </a:pPr>
            <a:r>
              <a:rPr lang="ja-JP" altLang="en-US" dirty="0" smtClean="0"/>
              <a:t>・送信者は正しいか？</a:t>
            </a:r>
            <a:endParaRPr lang="en-US" altLang="ja-JP" dirty="0" smtClean="0"/>
          </a:p>
          <a:p>
            <a:pPr marL="0" indent="0">
              <a:buNone/>
            </a:pPr>
            <a:r>
              <a:rPr lang="ja-JP" altLang="en-US" dirty="0" smtClean="0"/>
              <a:t>送信者署名の公開鍵で複合でき、受信データのハッシュ値と一致しているので、受信者の公開鍵とペアの秘密鍵を持つものから送信されたことが保証される。</a:t>
            </a:r>
            <a:endParaRPr lang="en-US" altLang="ja-JP" dirty="0" smtClean="0"/>
          </a:p>
          <a:p>
            <a:pPr marL="0" indent="0">
              <a:buNone/>
            </a:pPr>
            <a:r>
              <a:rPr lang="ja-JP" altLang="en-US" dirty="0" smtClean="0"/>
              <a:t>・伝送路上でデータは改ざんされていないか？</a:t>
            </a:r>
            <a:endParaRPr lang="en-US" altLang="ja-JP" dirty="0" smtClean="0"/>
          </a:p>
          <a:p>
            <a:pPr marL="0" indent="0">
              <a:buNone/>
            </a:pPr>
            <a:r>
              <a:rPr lang="ja-JP" altLang="en-US" dirty="0" smtClean="0"/>
              <a:t>・送信者のハッシュ値</a:t>
            </a:r>
            <a:r>
              <a:rPr lang="en-US" altLang="ja-JP" dirty="0" smtClean="0"/>
              <a:t>(</a:t>
            </a:r>
            <a:r>
              <a:rPr lang="ja-JP" altLang="en-US" dirty="0" smtClean="0"/>
              <a:t>署名</a:t>
            </a:r>
            <a:r>
              <a:rPr lang="en-US" altLang="ja-JP" dirty="0" smtClean="0"/>
              <a:t>)</a:t>
            </a:r>
            <a:r>
              <a:rPr lang="ja-JP" altLang="en-US" dirty="0" smtClean="0"/>
              <a:t>と受信データのハッシュ値は一致しているため、データが改ざんされていないことが保証される。</a:t>
            </a:r>
            <a:endParaRPr lang="en-US" altLang="ja-JP" dirty="0" smtClean="0"/>
          </a:p>
        </p:txBody>
      </p:sp>
    </p:spTree>
    <p:extLst>
      <p:ext uri="{BB962C8B-B14F-4D97-AF65-F5344CB8AC3E}">
        <p14:creationId xmlns:p14="http://schemas.microsoft.com/office/powerpoint/2010/main" val="358985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⑧残高確認</a:t>
            </a:r>
            <a:endParaRPr lang="en-US" altLang="ja-JP" dirty="0" smtClean="0"/>
          </a:p>
          <a:p>
            <a:pPr marL="0" indent="0">
              <a:buNone/>
            </a:pPr>
            <a:r>
              <a:rPr lang="en-US" altLang="ja-JP" dirty="0"/>
              <a:t>&gt; web3.fromWei(</a:t>
            </a:r>
            <a:r>
              <a:rPr lang="en-US" altLang="ja-JP" dirty="0" err="1"/>
              <a:t>eth.getBalance</a:t>
            </a:r>
            <a:r>
              <a:rPr lang="en-US" altLang="ja-JP" dirty="0"/>
              <a:t>(</a:t>
            </a:r>
            <a:r>
              <a:rPr lang="en-US" altLang="ja-JP" dirty="0" err="1"/>
              <a:t>au.address</a:t>
            </a:r>
            <a:r>
              <a:rPr lang="en-US" altLang="ja-JP" dirty="0"/>
              <a:t>),"ether</a:t>
            </a:r>
            <a:r>
              <a:rPr lang="en-US" altLang="ja-JP" dirty="0" smtClean="0"/>
              <a:t>");</a:t>
            </a:r>
            <a:br>
              <a:rPr lang="en-US" altLang="ja-JP" dirty="0" smtClean="0"/>
            </a:br>
            <a:r>
              <a:rPr lang="en-US" altLang="ja-JP" dirty="0" smtClean="0"/>
              <a:t>2</a:t>
            </a:r>
            <a:endParaRPr lang="en-US" altLang="ja-JP" dirty="0"/>
          </a:p>
          <a:p>
            <a:pPr marL="0" indent="0">
              <a:buNone/>
            </a:pPr>
            <a:r>
              <a:rPr lang="en-US" altLang="ja-JP" dirty="0" smtClean="0"/>
              <a:t>&gt; web3.fromWei(</a:t>
            </a:r>
            <a:r>
              <a:rPr lang="en-US" altLang="ja-JP" dirty="0" err="1" smtClean="0"/>
              <a:t>au.highestBid</a:t>
            </a:r>
            <a:r>
              <a:rPr lang="en-US" altLang="ja-JP" dirty="0"/>
              <a:t>(),"ether</a:t>
            </a:r>
            <a:r>
              <a:rPr lang="en-US" altLang="ja-JP" dirty="0" smtClean="0"/>
              <a:t>");</a:t>
            </a:r>
            <a:br>
              <a:rPr lang="en-US" altLang="ja-JP" dirty="0" smtClean="0"/>
            </a:br>
            <a:r>
              <a:rPr lang="en-US" altLang="ja-JP" dirty="0" smtClean="0"/>
              <a:t>2</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25297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⑨コントラクトから</a:t>
            </a:r>
            <a:r>
              <a:rPr lang="en-US" altLang="ja-JP" dirty="0" smtClean="0"/>
              <a:t>bid</a:t>
            </a:r>
            <a:r>
              <a:rPr lang="ja-JP" altLang="en-US" dirty="0" smtClean="0"/>
              <a:t>する</a:t>
            </a:r>
            <a:endParaRPr lang="en-US" altLang="ja-JP" dirty="0" smtClean="0"/>
          </a:p>
          <a:p>
            <a:pPr marL="0" indent="0">
              <a:buNone/>
            </a:pPr>
            <a:r>
              <a:rPr lang="en-US" altLang="ja-JP" dirty="0" err="1" smtClean="0"/>
              <a:t>eth.accouts</a:t>
            </a:r>
            <a:r>
              <a:rPr lang="en-US" altLang="ja-JP" dirty="0" smtClean="0"/>
              <a:t>[3]</a:t>
            </a:r>
            <a:r>
              <a:rPr lang="ja-JP" altLang="en-US" dirty="0" smtClean="0"/>
              <a:t>から</a:t>
            </a:r>
            <a:r>
              <a:rPr lang="en-US" altLang="ja-JP" dirty="0" err="1" smtClean="0"/>
              <a:t>EvilBidder.sol</a:t>
            </a:r>
            <a:r>
              <a:rPr lang="ja-JP" altLang="en-US" dirty="0" smtClean="0"/>
              <a:t>を生成する。</a:t>
            </a:r>
            <a:endParaRPr lang="en-US" altLang="ja-JP" dirty="0"/>
          </a:p>
          <a:p>
            <a:pPr marL="0" indent="0">
              <a:buNone/>
            </a:pPr>
            <a:endParaRPr lang="en-US" altLang="ja-JP" dirty="0" smtClean="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7" name="コンテンツ プレースホルダー 1"/>
          <p:cNvSpPr txBox="1">
            <a:spLocks/>
          </p:cNvSpPr>
          <p:nvPr/>
        </p:nvSpPr>
        <p:spPr>
          <a:xfrm>
            <a:off x="228599" y="1857829"/>
            <a:ext cx="6331858" cy="4380740"/>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EvilBidder</a:t>
            </a:r>
            <a:r>
              <a:rPr lang="en-US" altLang="ja-JP" dirty="0"/>
              <a:t> {</a:t>
            </a:r>
          </a:p>
          <a:p>
            <a:pPr marL="0" indent="0">
              <a:buNone/>
            </a:pPr>
            <a:r>
              <a:rPr lang="en-US" altLang="ja-JP" dirty="0"/>
              <a:t>  /// Fallback</a:t>
            </a:r>
            <a:r>
              <a:rPr lang="ja-JP" altLang="en-US" dirty="0"/>
              <a:t>関数</a:t>
            </a:r>
          </a:p>
          <a:p>
            <a:pPr marL="0" indent="0">
              <a:buNone/>
            </a:pPr>
            <a:r>
              <a:rPr lang="ja-JP" altLang="en-US" dirty="0"/>
              <a:t>  </a:t>
            </a:r>
            <a:r>
              <a:rPr lang="en-US" altLang="ja-JP" dirty="0"/>
              <a:t>function() payable{</a:t>
            </a:r>
          </a:p>
          <a:p>
            <a:pPr marL="0" indent="0">
              <a:buNone/>
            </a:pPr>
            <a:r>
              <a:rPr lang="en-US" altLang="ja-JP" dirty="0"/>
              <a:t>    revert();</a:t>
            </a:r>
          </a:p>
          <a:p>
            <a:pPr marL="0" indent="0">
              <a:buNone/>
            </a:pPr>
            <a:r>
              <a:rPr lang="en-US" altLang="ja-JP" dirty="0"/>
              <a:t>  }</a:t>
            </a:r>
          </a:p>
          <a:p>
            <a:pPr marL="0" indent="0">
              <a:buNone/>
            </a:pPr>
            <a:r>
              <a:rPr lang="en-US" altLang="ja-JP" dirty="0"/>
              <a:t>    </a:t>
            </a:r>
          </a:p>
          <a:p>
            <a:pPr marL="0" indent="0">
              <a:buNone/>
            </a:pPr>
            <a:r>
              <a:rPr lang="en-US" altLang="ja-JP" dirty="0"/>
              <a:t>  /// bid</a:t>
            </a:r>
            <a:r>
              <a:rPr lang="ja-JP" altLang="en-US" dirty="0"/>
              <a:t>用の関数</a:t>
            </a:r>
          </a:p>
          <a:p>
            <a:pPr marL="0" indent="0">
              <a:buNone/>
            </a:pPr>
            <a:r>
              <a:rPr lang="ja-JP" altLang="en-US" dirty="0"/>
              <a:t>  </a:t>
            </a:r>
            <a:r>
              <a:rPr lang="en-US" altLang="ja-JP" dirty="0"/>
              <a:t>function bid(address _to) public payable {</a:t>
            </a:r>
          </a:p>
          <a:p>
            <a:pPr marL="0" indent="0">
              <a:buNone/>
            </a:pPr>
            <a:r>
              <a:rPr lang="en-US" altLang="ja-JP" dirty="0"/>
              <a:t>    // bid</a:t>
            </a:r>
            <a:r>
              <a:rPr lang="ja-JP" altLang="en-US" dirty="0"/>
              <a:t>を行う</a:t>
            </a:r>
          </a:p>
          <a:p>
            <a:pPr marL="0" indent="0">
              <a:buNone/>
            </a:pPr>
            <a:r>
              <a:rPr lang="ja-JP" altLang="en-US" dirty="0"/>
              <a:t>    </a:t>
            </a:r>
            <a:r>
              <a:rPr lang="en-US" altLang="ja-JP" dirty="0"/>
              <a:t>if(!_</a:t>
            </a:r>
            <a:r>
              <a:rPr lang="en-US" altLang="ja-JP" dirty="0" err="1"/>
              <a:t>to.call.value</a:t>
            </a:r>
            <a:r>
              <a:rPr lang="en-US" altLang="ja-JP" dirty="0"/>
              <a:t>(</a:t>
            </a:r>
            <a:r>
              <a:rPr lang="en-US" altLang="ja-JP" dirty="0" err="1"/>
              <a:t>msg.value</a:t>
            </a:r>
            <a:r>
              <a:rPr lang="en-US" altLang="ja-JP" dirty="0"/>
              <a:t>)(bytes4(keccak256("bid()")))) {</a:t>
            </a:r>
          </a:p>
          <a:p>
            <a:pPr marL="0" indent="0">
              <a:buNone/>
            </a:pPr>
            <a:r>
              <a:rPr lang="en-US" altLang="ja-JP" dirty="0"/>
              <a:t>      throw;</a:t>
            </a:r>
          </a:p>
          <a:p>
            <a:pPr marL="0" indent="0">
              <a:buNone/>
            </a:pPr>
            <a:r>
              <a:rPr lang="en-US" altLang="ja-JP" dirty="0"/>
              <a:t>    } </a:t>
            </a:r>
          </a:p>
          <a:p>
            <a:pPr marL="0" indent="0">
              <a:buNone/>
            </a:pPr>
            <a:r>
              <a:rPr lang="en-US" altLang="ja-JP" dirty="0"/>
              <a:t>  }</a:t>
            </a:r>
          </a:p>
          <a:p>
            <a:pPr marL="0" indent="0">
              <a:buNone/>
            </a:pPr>
            <a:r>
              <a:rPr lang="en-US" altLang="ja-JP" dirty="0" smtClean="0"/>
              <a:t>}</a:t>
            </a:r>
            <a:endParaRPr lang="en-US" altLang="ja-JP" dirty="0"/>
          </a:p>
        </p:txBody>
      </p:sp>
      <p:sp>
        <p:nvSpPr>
          <p:cNvPr id="8" name="コンテンツ プレースホルダー 1"/>
          <p:cNvSpPr txBox="1">
            <a:spLocks/>
          </p:cNvSpPr>
          <p:nvPr/>
        </p:nvSpPr>
        <p:spPr>
          <a:xfrm>
            <a:off x="6780775" y="1857829"/>
            <a:ext cx="4366196" cy="438074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※throw</a:t>
            </a:r>
            <a:r>
              <a:rPr lang="ja-JP" altLang="en-US" dirty="0" smtClean="0"/>
              <a:t>は非推奨なので</a:t>
            </a:r>
            <a:r>
              <a:rPr lang="en-US" altLang="ja-JP" dirty="0" smtClean="0"/>
              <a:t>revert()</a:t>
            </a:r>
            <a:r>
              <a:rPr lang="ja-JP" altLang="en-US" dirty="0" smtClean="0"/>
              <a:t>にする。</a:t>
            </a:r>
            <a:endParaRPr lang="en-US" altLang="ja-JP" dirty="0" smtClean="0"/>
          </a:p>
          <a:p>
            <a:pPr marL="0" indent="0">
              <a:buNone/>
            </a:pPr>
            <a:r>
              <a:rPr lang="en-US" altLang="ja-JP" dirty="0" smtClean="0"/>
              <a:t>Sha3</a:t>
            </a:r>
            <a:r>
              <a:rPr lang="ja-JP" altLang="en-US" dirty="0" smtClean="0"/>
              <a:t>は非推奨なので、</a:t>
            </a:r>
            <a:r>
              <a:rPr lang="en-US" altLang="ja-JP" dirty="0" smtClean="0"/>
              <a:t>keccak256</a:t>
            </a:r>
            <a:r>
              <a:rPr lang="ja-JP" altLang="en-US" dirty="0" smtClean="0"/>
              <a:t>を使用する。</a:t>
            </a:r>
            <a:endParaRPr lang="en-US" altLang="ja-JP" dirty="0" smtClean="0"/>
          </a:p>
          <a:p>
            <a:pPr marL="0" indent="0">
              <a:buNone/>
            </a:pPr>
            <a:r>
              <a:rPr lang="en-US" altLang="ja-JP" dirty="0" smtClean="0"/>
              <a:t>Fallback</a:t>
            </a:r>
            <a:r>
              <a:rPr lang="ja-JP" altLang="en-US" dirty="0" smtClean="0"/>
              <a:t>関数は</a:t>
            </a:r>
            <a:r>
              <a:rPr lang="en-US" altLang="ja-JP" dirty="0" smtClean="0"/>
              <a:t>Auction</a:t>
            </a:r>
            <a:r>
              <a:rPr lang="ja-JP" altLang="en-US" dirty="0" smtClean="0"/>
              <a:t>コントラクトからの返金時に呼ばれます。</a:t>
            </a:r>
            <a:r>
              <a:rPr lang="en-US" altLang="ja-JP" dirty="0" smtClean="0"/>
              <a:t>revert()</a:t>
            </a:r>
            <a:r>
              <a:rPr lang="ja-JP" altLang="en-US" dirty="0" smtClean="0"/>
              <a:t>という関数が呼ばれると</a:t>
            </a:r>
            <a:r>
              <a:rPr lang="en-US" altLang="ja-JP" dirty="0" smtClean="0"/>
              <a:t>throw</a:t>
            </a:r>
            <a:r>
              <a:rPr lang="ja-JP" altLang="en-US" dirty="0" smtClean="0"/>
              <a:t>される。</a:t>
            </a:r>
            <a:endParaRPr lang="en-US" altLang="ja-JP" dirty="0" smtClean="0"/>
          </a:p>
        </p:txBody>
      </p:sp>
    </p:spTree>
    <p:extLst>
      <p:ext uri="{BB962C8B-B14F-4D97-AF65-F5344CB8AC3E}">
        <p14:creationId xmlns:p14="http://schemas.microsoft.com/office/powerpoint/2010/main" val="67649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a:t>
            </a:r>
            <a:r>
              <a:rPr lang="en-US" altLang="ja-JP" dirty="0" smtClean="0"/>
              <a:t>call</a:t>
            </a:r>
            <a:r>
              <a:rPr lang="ja-JP" altLang="en-US" dirty="0" smtClean="0"/>
              <a:t>関数</a:t>
            </a:r>
            <a:r>
              <a:rPr lang="en-US" altLang="ja-JP" dirty="0" smtClean="0"/>
              <a:t/>
            </a:r>
            <a:br>
              <a:rPr lang="en-US" altLang="ja-JP" dirty="0" smtClean="0"/>
            </a:br>
            <a:r>
              <a:rPr lang="en-US" altLang="ja-JP" dirty="0" smtClean="0"/>
              <a:t>2</a:t>
            </a:r>
            <a:r>
              <a:rPr lang="ja-JP" altLang="en-US" dirty="0" smtClean="0"/>
              <a:t>つ目の</a:t>
            </a:r>
            <a:r>
              <a:rPr lang="en-US" altLang="ja-JP" dirty="0" smtClean="0"/>
              <a:t>bid</a:t>
            </a:r>
            <a:r>
              <a:rPr lang="ja-JP" altLang="en-US" dirty="0" smtClean="0"/>
              <a:t>関数は引数で受け取ったアドレスの</a:t>
            </a:r>
            <a:r>
              <a:rPr lang="en-US" altLang="ja-JP" dirty="0" smtClean="0"/>
              <a:t>bid()</a:t>
            </a:r>
            <a:r>
              <a:rPr lang="ja-JP" altLang="en-US" dirty="0" smtClean="0"/>
              <a:t>関数を</a:t>
            </a:r>
            <a:r>
              <a:rPr lang="en-US" altLang="ja-JP" dirty="0" err="1" smtClean="0"/>
              <a:t>msg.value</a:t>
            </a:r>
            <a:r>
              <a:rPr lang="ja-JP" altLang="en-US" dirty="0" smtClean="0"/>
              <a:t>の送金を伴う形で呼び出す関数です。</a:t>
            </a:r>
            <a:r>
              <a:rPr lang="en-US" altLang="ja-JP" dirty="0"/>
              <a:t/>
            </a:r>
            <a:br>
              <a:rPr lang="en-US" altLang="ja-JP" dirty="0"/>
            </a:br>
            <a:r>
              <a:rPr lang="en-US" altLang="ja-JP" dirty="0" smtClean="0"/>
              <a:t>_</a:t>
            </a:r>
            <a:r>
              <a:rPr lang="en-US" altLang="ja-JP" dirty="0" err="1"/>
              <a:t>to.call.value</a:t>
            </a:r>
            <a:r>
              <a:rPr lang="en-US" altLang="ja-JP" dirty="0"/>
              <a:t>(</a:t>
            </a:r>
            <a:r>
              <a:rPr lang="en-US" altLang="ja-JP" dirty="0" err="1"/>
              <a:t>msg.value</a:t>
            </a:r>
            <a:r>
              <a:rPr lang="en-US" altLang="ja-JP" dirty="0"/>
              <a:t>)(bytes4(keccak256</a:t>
            </a:r>
            <a:r>
              <a:rPr lang="en-US" altLang="ja-JP" dirty="0" smtClean="0"/>
              <a:t>(“bid()”)))</a:t>
            </a:r>
            <a:br>
              <a:rPr lang="en-US" altLang="ja-JP" dirty="0" smtClean="0"/>
            </a:br>
            <a:r>
              <a:rPr lang="ja-JP" altLang="en-US" dirty="0" smtClean="0"/>
              <a:t>・</a:t>
            </a:r>
            <a:r>
              <a:rPr lang="en-US" altLang="ja-JP" dirty="0" smtClean="0"/>
              <a:t>call</a:t>
            </a:r>
            <a:r>
              <a:rPr lang="ja-JP" altLang="en-US" dirty="0" smtClean="0"/>
              <a:t>関数は、</a:t>
            </a:r>
            <a:r>
              <a:rPr lang="en-US" altLang="ja-JP" dirty="0" smtClean="0"/>
              <a:t>call</a:t>
            </a:r>
            <a:r>
              <a:rPr lang="ja-JP" altLang="en-US" dirty="0" smtClean="0"/>
              <a:t>の前にアドレスを指定すると、アドレスに対して</a:t>
            </a:r>
            <a:r>
              <a:rPr lang="en-US" altLang="ja-JP" dirty="0" smtClean="0"/>
              <a:t>value</a:t>
            </a:r>
            <a:r>
              <a:rPr lang="ja-JP" altLang="en-US" dirty="0" smtClean="0"/>
              <a:t>で引数指定した額</a:t>
            </a:r>
            <a:r>
              <a:rPr lang="en-US" altLang="ja-JP" dirty="0" smtClean="0"/>
              <a:t>(</a:t>
            </a:r>
            <a:r>
              <a:rPr lang="ja-JP" altLang="en-US" dirty="0" smtClean="0"/>
              <a:t>単位は</a:t>
            </a:r>
            <a:r>
              <a:rPr lang="en-US" altLang="ja-JP" dirty="0" err="1" smtClean="0"/>
              <a:t>wei</a:t>
            </a:r>
            <a:r>
              <a:rPr lang="en-US" altLang="ja-JP" dirty="0" smtClean="0"/>
              <a:t>)</a:t>
            </a:r>
            <a:r>
              <a:rPr lang="ja-JP" altLang="en-US" dirty="0" smtClean="0"/>
              <a:t>が送金されます その際、</a:t>
            </a:r>
            <a:r>
              <a:rPr lang="en-US" altLang="ja-JP" dirty="0" smtClean="0"/>
              <a:t>value(</a:t>
            </a:r>
            <a:r>
              <a:rPr lang="ja-JP" altLang="en-US" dirty="0" smtClean="0"/>
              <a:t>送金額</a:t>
            </a:r>
            <a:r>
              <a:rPr lang="en-US" altLang="ja-JP" dirty="0" smtClean="0"/>
              <a:t>)</a:t>
            </a:r>
            <a:r>
              <a:rPr lang="ja-JP" altLang="en-US" dirty="0" smtClean="0"/>
              <a:t>の後の括弧で指定すると対象コントラクトの関数を呼び出します。</a:t>
            </a:r>
            <a:endParaRPr lang="en-US" altLang="ja-JP" dirty="0" smtClean="0"/>
          </a:p>
          <a:p>
            <a:pPr marL="0" indent="0">
              <a:buNone/>
            </a:pPr>
            <a:r>
              <a:rPr lang="ja-JP" altLang="en-US" dirty="0" smtClean="0"/>
              <a:t>「 </a:t>
            </a:r>
            <a:r>
              <a:rPr lang="en-US" altLang="ja-JP" dirty="0" smtClean="0"/>
              <a:t>_to</a:t>
            </a:r>
            <a:r>
              <a:rPr lang="ja-JP" altLang="en-US" dirty="0" smtClean="0"/>
              <a:t>のアドレスの</a:t>
            </a:r>
            <a:r>
              <a:rPr lang="en-US" altLang="ja-JP" dirty="0" smtClean="0"/>
              <a:t>bid</a:t>
            </a:r>
            <a:r>
              <a:rPr lang="ja-JP" altLang="en-US" dirty="0" smtClean="0"/>
              <a:t>関数を、</a:t>
            </a:r>
            <a:r>
              <a:rPr lang="en-US" altLang="ja-JP" dirty="0" err="1" smtClean="0"/>
              <a:t>msg.value</a:t>
            </a:r>
            <a:r>
              <a:rPr lang="ja-JP" altLang="en-US" dirty="0" err="1" smtClean="0"/>
              <a:t>を送</a:t>
            </a:r>
            <a:r>
              <a:rPr lang="ja-JP" altLang="en-US" dirty="0" smtClean="0"/>
              <a:t>金額として、メッセージで呼び出す。」</a:t>
            </a:r>
            <a:endParaRPr lang="en-US" altLang="ja-JP" dirty="0" smtClean="0"/>
          </a:p>
          <a:p>
            <a:pPr marL="0" indent="0">
              <a:buNone/>
            </a:pPr>
            <a:r>
              <a:rPr lang="ja-JP" altLang="en-US" dirty="0" smtClean="0"/>
              <a:t>・この</a:t>
            </a:r>
            <a:r>
              <a:rPr lang="en-US" altLang="ja-JP" dirty="0" smtClean="0"/>
              <a:t>bid</a:t>
            </a:r>
            <a:r>
              <a:rPr lang="ja-JP" altLang="en-US" dirty="0" smtClean="0"/>
              <a:t>関数の引数の</a:t>
            </a:r>
            <a:r>
              <a:rPr lang="en-US" altLang="ja-JP" dirty="0" smtClean="0"/>
              <a:t>_to</a:t>
            </a:r>
            <a:r>
              <a:rPr lang="ja-JP" altLang="en-US" dirty="0" smtClean="0"/>
              <a:t>アドレスには、</a:t>
            </a:r>
            <a:r>
              <a:rPr lang="en-US" altLang="ja-JP" dirty="0" smtClean="0"/>
              <a:t>Audition</a:t>
            </a:r>
            <a:r>
              <a:rPr lang="ja-JP" altLang="en-US" dirty="0" smtClean="0"/>
              <a:t>コントラクトのアドレスを指定します。</a:t>
            </a:r>
            <a:endParaRPr lang="en-US" altLang="ja-JP" dirty="0" smtClean="0"/>
          </a:p>
          <a:p>
            <a:pPr marL="0" indent="0">
              <a:buNone/>
            </a:pPr>
            <a:r>
              <a:rPr lang="ja-JP" altLang="en-US" dirty="0" smtClean="0"/>
              <a:t>・</a:t>
            </a:r>
            <a:r>
              <a:rPr lang="en-US" altLang="ja-JP" dirty="0"/>
              <a:t>bytes4(keccak256</a:t>
            </a:r>
            <a:r>
              <a:rPr lang="en-US" altLang="ja-JP" dirty="0" smtClean="0"/>
              <a:t>(“bid()”)</a:t>
            </a:r>
            <a:r>
              <a:rPr lang="ja-JP" altLang="en-US" dirty="0" smtClean="0"/>
              <a:t>について、</a:t>
            </a:r>
            <a:r>
              <a:rPr lang="en-US" altLang="ja-JP" dirty="0" err="1" smtClean="0"/>
              <a:t>Ethereum</a:t>
            </a:r>
            <a:r>
              <a:rPr lang="ja-JP" altLang="en-US" dirty="0" smtClean="0"/>
              <a:t>ではコンパイルされると関数は、</a:t>
            </a:r>
            <a:r>
              <a:rPr lang="en-US" altLang="ja-JP" dirty="0" smtClean="0"/>
              <a:t>Solidity</a:t>
            </a:r>
            <a:r>
              <a:rPr lang="ja-JP" altLang="en-US" dirty="0" smtClean="0"/>
              <a:t>で記述した関数の</a:t>
            </a:r>
            <a:r>
              <a:rPr lang="en-US" altLang="ja-JP" dirty="0" smtClean="0"/>
              <a:t>keccak256</a:t>
            </a:r>
            <a:r>
              <a:rPr lang="ja-JP" altLang="en-US" dirty="0" smtClean="0"/>
              <a:t>ハッシュ値の最初の</a:t>
            </a:r>
            <a:r>
              <a:rPr lang="en-US" altLang="ja-JP" dirty="0" smtClean="0"/>
              <a:t>4byte</a:t>
            </a:r>
            <a:r>
              <a:rPr lang="ja-JP" altLang="en-US" dirty="0" err="1" smtClean="0"/>
              <a:t>で識</a:t>
            </a:r>
            <a:r>
              <a:rPr lang="ja-JP" altLang="en-US" dirty="0" smtClean="0"/>
              <a:t>別される。</a:t>
            </a:r>
            <a:r>
              <a:rPr lang="en-US" altLang="ja-JP" dirty="0" err="1" smtClean="0"/>
              <a:t>Geth</a:t>
            </a:r>
            <a:r>
              <a:rPr lang="ja-JP" altLang="en-US" dirty="0" smtClean="0"/>
              <a:t>から関数を呼び出す場合はＡＢＩがわかっているのでコンパイル前の関数を指定できるのですが、コントラクトから呼び出す場合はコンパイル後の関数の識別子を指定します。</a:t>
            </a:r>
            <a:endParaRPr lang="en-US" altLang="ja-JP" dirty="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68778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⑪</a:t>
            </a:r>
            <a:r>
              <a:rPr lang="en-US" altLang="ja-JP" dirty="0" err="1" smtClean="0"/>
              <a:t>geth</a:t>
            </a:r>
            <a:r>
              <a:rPr lang="ja-JP" altLang="en-US" dirty="0" smtClean="0"/>
              <a:t>上で</a:t>
            </a:r>
            <a:r>
              <a:rPr lang="en-US" altLang="ja-JP" dirty="0" err="1" smtClean="0"/>
              <a:t>eb</a:t>
            </a:r>
            <a:r>
              <a:rPr lang="ja-JP" altLang="en-US" dirty="0" smtClean="0"/>
              <a:t>で変数を宣言する。</a:t>
            </a:r>
            <a:endParaRPr lang="en-US" altLang="ja-JP" dirty="0" smtClean="0"/>
          </a:p>
          <a:p>
            <a:pPr marL="0" indent="0">
              <a:buNone/>
            </a:pPr>
            <a:r>
              <a:rPr lang="ja-JP" altLang="en-US" dirty="0" smtClean="0"/>
              <a:t>⑫</a:t>
            </a:r>
            <a:r>
              <a:rPr lang="en-US" altLang="ja-JP" dirty="0" err="1" smtClean="0"/>
              <a:t>eb</a:t>
            </a:r>
            <a:r>
              <a:rPr lang="ja-JP" altLang="en-US" dirty="0" smtClean="0"/>
              <a:t>の残高を確認する。</a:t>
            </a:r>
            <a:endParaRPr lang="en-US" altLang="ja-JP" dirty="0" smtClean="0"/>
          </a:p>
          <a:p>
            <a:pPr marL="0" indent="0">
              <a:buNone/>
            </a:pPr>
            <a:r>
              <a:rPr lang="en-US" altLang="ja-JP" dirty="0" smtClean="0"/>
              <a:t>&gt;web3.fromWei(</a:t>
            </a:r>
            <a:r>
              <a:rPr lang="en-US" altLang="ja-JP" dirty="0" err="1" smtClean="0"/>
              <a:t>eth.getBalance</a:t>
            </a:r>
            <a:r>
              <a:rPr lang="en-US" altLang="ja-JP" dirty="0" smtClean="0"/>
              <a:t>(</a:t>
            </a:r>
            <a:r>
              <a:rPr lang="en-US" altLang="ja-JP" dirty="0" err="1" smtClean="0"/>
              <a:t>eb.address</a:t>
            </a:r>
            <a:r>
              <a:rPr lang="en-US" altLang="ja-JP" dirty="0" smtClean="0"/>
              <a:t>))</a:t>
            </a:r>
            <a:br>
              <a:rPr lang="en-US" altLang="ja-JP" dirty="0" smtClean="0"/>
            </a:br>
            <a:r>
              <a:rPr lang="en-US" altLang="ja-JP" dirty="0" smtClean="0"/>
              <a:t>0</a:t>
            </a:r>
          </a:p>
          <a:p>
            <a:pPr marL="0" indent="0">
              <a:buNone/>
            </a:pPr>
            <a:r>
              <a:rPr lang="ja-JP" altLang="en-US" dirty="0" smtClean="0"/>
              <a:t>⑬</a:t>
            </a:r>
            <a:r>
              <a:rPr lang="en-US" altLang="ja-JP" dirty="0" err="1" smtClean="0"/>
              <a:t>eth.accounts</a:t>
            </a:r>
            <a:r>
              <a:rPr lang="en-US" altLang="ja-JP" dirty="0" smtClean="0"/>
              <a:t>[3]</a:t>
            </a:r>
            <a:r>
              <a:rPr lang="ja-JP" altLang="en-US" dirty="0" smtClean="0"/>
              <a:t>の残高を確認する。</a:t>
            </a:r>
            <a:endParaRPr lang="en-US" altLang="ja-JP" dirty="0" smtClean="0"/>
          </a:p>
          <a:p>
            <a:pPr marL="0" indent="0">
              <a:buNone/>
            </a:pPr>
            <a:r>
              <a:rPr lang="en-US" altLang="ja-JP" dirty="0" smtClean="0"/>
              <a:t>&gt; web3.fromWei(</a:t>
            </a:r>
            <a:r>
              <a:rPr lang="en-US" altLang="ja-JP" dirty="0" err="1" smtClean="0"/>
              <a:t>eth.getBalance</a:t>
            </a:r>
            <a:r>
              <a:rPr lang="en-US" altLang="ja-JP" dirty="0" smtClean="0"/>
              <a:t>(</a:t>
            </a:r>
            <a:r>
              <a:rPr lang="en-US" altLang="ja-JP" dirty="0" err="1" smtClean="0"/>
              <a:t>eth.accounts</a:t>
            </a:r>
            <a:r>
              <a:rPr lang="en-US" altLang="ja-JP" dirty="0" smtClean="0"/>
              <a:t>[3]))</a:t>
            </a:r>
            <a:br>
              <a:rPr lang="en-US" altLang="ja-JP" dirty="0" smtClean="0"/>
            </a:br>
            <a:r>
              <a:rPr lang="en-US" altLang="ja-JP" dirty="0" smtClean="0"/>
              <a:t>96.998163892</a:t>
            </a:r>
          </a:p>
          <a:p>
            <a:pPr marL="0" indent="0">
              <a:buNone/>
            </a:pPr>
            <a:r>
              <a:rPr lang="ja-JP" altLang="en-US" dirty="0" smtClean="0"/>
              <a:t>⑭</a:t>
            </a:r>
            <a:r>
              <a:rPr lang="en-US" altLang="ja-JP" dirty="0" err="1" smtClean="0"/>
              <a:t>eb.bid</a:t>
            </a:r>
            <a:r>
              <a:rPr lang="ja-JP" altLang="en-US" dirty="0" smtClean="0"/>
              <a:t>関数経由で</a:t>
            </a:r>
            <a:r>
              <a:rPr lang="en-US" altLang="ja-JP" dirty="0" smtClean="0"/>
              <a:t>au</a:t>
            </a:r>
            <a:r>
              <a:rPr lang="ja-JP" altLang="en-US" dirty="0" smtClean="0"/>
              <a:t>の</a:t>
            </a:r>
            <a:r>
              <a:rPr lang="en-US" altLang="ja-JP" dirty="0" smtClean="0"/>
              <a:t>bid</a:t>
            </a:r>
            <a:r>
              <a:rPr lang="ja-JP" altLang="en-US" dirty="0" smtClean="0"/>
              <a:t>関数を呼び出す</a:t>
            </a:r>
            <a:endParaRPr lang="en-US" altLang="ja-JP" dirty="0" smtClean="0"/>
          </a:p>
          <a:p>
            <a:pPr marL="0" indent="0">
              <a:buNone/>
            </a:pPr>
            <a:r>
              <a:rPr lang="en-US" altLang="ja-JP" dirty="0" smtClean="0"/>
              <a:t>&gt;</a:t>
            </a:r>
            <a:r>
              <a:rPr lang="en-US" altLang="ja-JP" dirty="0" err="1" smtClean="0"/>
              <a:t>eb.bid.sendTransaction</a:t>
            </a:r>
            <a:r>
              <a:rPr lang="en-US" altLang="ja-JP" dirty="0" smtClean="0"/>
              <a:t>(</a:t>
            </a:r>
            <a:r>
              <a:rPr lang="en-US" altLang="ja-JP" dirty="0" err="1" smtClean="0"/>
              <a:t>au.address</a:t>
            </a:r>
            <a:r>
              <a:rPr lang="en-US" altLang="ja-JP" dirty="0"/>
              <a:t>,{</a:t>
            </a:r>
            <a:r>
              <a:rPr lang="en-US" altLang="ja-JP" dirty="0" err="1"/>
              <a:t>from:eth.accounts</a:t>
            </a:r>
            <a:r>
              <a:rPr lang="en-US" altLang="ja-JP" dirty="0"/>
              <a:t>[3],gas:5000000,value:web3.toWei(3,"ether")})</a:t>
            </a:r>
          </a:p>
          <a:p>
            <a:pPr marL="0" indent="0">
              <a:buNone/>
            </a:pPr>
            <a:r>
              <a:rPr lang="en-US" altLang="ja-JP" dirty="0"/>
              <a:t>"0x68547cbc684f250a344183692baab7cb8677cf5936f20063450364eae1ed325c"</a:t>
            </a:r>
            <a:r>
              <a:rPr lang="en-US" altLang="ja-JP" dirty="0" smtClean="0"/>
              <a:t/>
            </a:r>
            <a:br>
              <a:rPr lang="en-US" altLang="ja-JP" dirty="0" smtClean="0"/>
            </a:br>
            <a:r>
              <a:rPr lang="en-US" altLang="ja-JP" dirty="0"/>
              <a:t>&gt; web3.fromWei(</a:t>
            </a:r>
            <a:r>
              <a:rPr lang="en-US" altLang="ja-JP" dirty="0" err="1"/>
              <a:t>eth.getBalance</a:t>
            </a:r>
            <a:r>
              <a:rPr lang="en-US" altLang="ja-JP" dirty="0"/>
              <a:t>(</a:t>
            </a:r>
            <a:r>
              <a:rPr lang="en-US" altLang="ja-JP" dirty="0" err="1"/>
              <a:t>eth.accounts</a:t>
            </a:r>
            <a:r>
              <a:rPr lang="en-US" altLang="ja-JP" dirty="0"/>
              <a:t>[3]))</a:t>
            </a:r>
            <a:br>
              <a:rPr lang="en-US" altLang="ja-JP" dirty="0"/>
            </a:br>
            <a:r>
              <a:rPr lang="en-US" altLang="ja-JP" dirty="0" smtClean="0"/>
              <a:t>93.998163892</a:t>
            </a:r>
            <a:endParaRPr lang="en-US" altLang="ja-JP" dirty="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86742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⑮確認</a:t>
            </a:r>
            <a:r>
              <a:rPr lang="ja-JP" altLang="en-US" dirty="0"/>
              <a:t>する。</a:t>
            </a:r>
            <a:endParaRPr lang="en-US" altLang="ja-JP" dirty="0"/>
          </a:p>
          <a:p>
            <a:pPr marL="0" indent="0">
              <a:buNone/>
            </a:pPr>
            <a:r>
              <a:rPr lang="en-US" altLang="ja-JP" dirty="0"/>
              <a:t>&gt;web3.fromWei(</a:t>
            </a:r>
            <a:r>
              <a:rPr lang="en-US" altLang="ja-JP" dirty="0" err="1"/>
              <a:t>eth.getBalance</a:t>
            </a:r>
            <a:r>
              <a:rPr lang="en-US" altLang="ja-JP" dirty="0"/>
              <a:t>(</a:t>
            </a:r>
            <a:r>
              <a:rPr lang="en-US" altLang="ja-JP" dirty="0" err="1"/>
              <a:t>eb.address</a:t>
            </a:r>
            <a:r>
              <a:rPr lang="en-US" altLang="ja-JP" dirty="0"/>
              <a:t>))</a:t>
            </a:r>
            <a:br>
              <a:rPr lang="en-US" altLang="ja-JP" dirty="0"/>
            </a:br>
            <a:r>
              <a:rPr lang="en-US" altLang="ja-JP" dirty="0"/>
              <a:t>0</a:t>
            </a:r>
          </a:p>
          <a:p>
            <a:pPr marL="0" indent="0">
              <a:buNone/>
            </a:pPr>
            <a:r>
              <a:rPr lang="ja-JP" altLang="en-US" dirty="0" smtClean="0"/>
              <a:t>・</a:t>
            </a:r>
            <a:r>
              <a:rPr lang="en-US" altLang="ja-JP" dirty="0" err="1" smtClean="0"/>
              <a:t>eb</a:t>
            </a:r>
            <a:r>
              <a:rPr lang="ja-JP" altLang="en-US" dirty="0" smtClean="0"/>
              <a:t>に送金は行われるが、すぐに</a:t>
            </a:r>
            <a:r>
              <a:rPr lang="en-US" altLang="ja-JP" dirty="0" smtClean="0"/>
              <a:t>au</a:t>
            </a:r>
            <a:r>
              <a:rPr lang="ja-JP" altLang="en-US" dirty="0" smtClean="0"/>
              <a:t>に送金されるため増減</a:t>
            </a:r>
            <a:r>
              <a:rPr lang="en-US" altLang="ja-JP" dirty="0" smtClean="0"/>
              <a:t>0</a:t>
            </a:r>
            <a:r>
              <a:rPr lang="ja-JP" altLang="en-US" dirty="0" smtClean="0"/>
              <a:t>になる。</a:t>
            </a:r>
            <a:r>
              <a:rPr lang="en-US" altLang="ja-JP" dirty="0"/>
              <a:t/>
            </a:r>
            <a:br>
              <a:rPr lang="en-US" altLang="ja-JP" dirty="0"/>
            </a:br>
            <a:r>
              <a:rPr lang="en-US" altLang="ja-JP" dirty="0"/>
              <a:t>&gt; </a:t>
            </a:r>
            <a:r>
              <a:rPr lang="en-US" altLang="ja-JP" dirty="0" err="1"/>
              <a:t>au.highestBidder</a:t>
            </a:r>
            <a:r>
              <a:rPr lang="en-US" altLang="ja-JP" dirty="0"/>
              <a:t>()</a:t>
            </a:r>
          </a:p>
          <a:p>
            <a:pPr marL="0" indent="0">
              <a:buNone/>
            </a:pPr>
            <a:r>
              <a:rPr lang="en-US" altLang="ja-JP" dirty="0" smtClean="0"/>
              <a:t>“0xdf810670b82c5f30222c35e07648623993afc2a0“</a:t>
            </a:r>
            <a:br>
              <a:rPr lang="en-US" altLang="ja-JP" dirty="0" smtClean="0"/>
            </a:br>
            <a:r>
              <a:rPr lang="ja-JP" altLang="en-US" dirty="0" smtClean="0"/>
              <a:t>・</a:t>
            </a:r>
            <a:r>
              <a:rPr lang="en-US" altLang="ja-JP" dirty="0" err="1" smtClean="0"/>
              <a:t>eb</a:t>
            </a:r>
            <a:r>
              <a:rPr lang="ja-JP" altLang="en-US" dirty="0" smtClean="0"/>
              <a:t>のアドレスになっている。</a:t>
            </a:r>
            <a:endParaRPr lang="en-US" altLang="ja-JP" dirty="0" smtClean="0"/>
          </a:p>
          <a:p>
            <a:pPr marL="0" indent="0">
              <a:buNone/>
            </a:pPr>
            <a:r>
              <a:rPr lang="en-US" altLang="ja-JP" dirty="0" smtClean="0"/>
              <a:t>&gt; web3.fromWei(</a:t>
            </a:r>
            <a:r>
              <a:rPr lang="en-US" altLang="ja-JP" dirty="0" err="1" smtClean="0"/>
              <a:t>au.highestBid</a:t>
            </a:r>
            <a:r>
              <a:rPr lang="en-US" altLang="ja-JP" dirty="0" smtClean="0"/>
              <a:t>())</a:t>
            </a:r>
            <a:br>
              <a:rPr lang="en-US" altLang="ja-JP" dirty="0" smtClean="0"/>
            </a:br>
            <a:r>
              <a:rPr lang="en-US" altLang="ja-JP" dirty="0" smtClean="0"/>
              <a:t>3</a:t>
            </a:r>
            <a:br>
              <a:rPr lang="en-US" altLang="ja-JP" dirty="0" smtClean="0"/>
            </a:br>
            <a:r>
              <a:rPr lang="ja-JP" altLang="en-US" dirty="0" smtClean="0"/>
              <a:t>・最高額が</a:t>
            </a:r>
            <a:r>
              <a:rPr lang="en-US" altLang="ja-JP" dirty="0" smtClean="0"/>
              <a:t>3</a:t>
            </a:r>
            <a:r>
              <a:rPr lang="ja-JP" altLang="en-US" dirty="0" smtClean="0"/>
              <a:t>になっている。</a:t>
            </a:r>
            <a:r>
              <a:rPr lang="en-US" altLang="ja-JP" dirty="0" smtClean="0"/>
              <a:t/>
            </a:r>
            <a:br>
              <a:rPr lang="en-US" altLang="ja-JP" dirty="0" smtClean="0"/>
            </a:b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39990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576120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⑯再度</a:t>
            </a:r>
            <a:r>
              <a:rPr lang="en-US" altLang="ja-JP" dirty="0" smtClean="0"/>
              <a:t>Account2</a:t>
            </a:r>
            <a:r>
              <a:rPr lang="ja-JP" altLang="en-US" dirty="0" smtClean="0"/>
              <a:t>から</a:t>
            </a:r>
            <a:r>
              <a:rPr lang="en-US" altLang="ja-JP" dirty="0" smtClean="0"/>
              <a:t>4ether</a:t>
            </a:r>
            <a:r>
              <a:rPr lang="ja-JP" altLang="en-US" dirty="0" smtClean="0"/>
              <a:t>を送信する。</a:t>
            </a:r>
            <a:r>
              <a:rPr lang="en-US" altLang="ja-JP" dirty="0"/>
              <a:t/>
            </a:r>
            <a:br>
              <a:rPr lang="en-US" altLang="ja-JP" dirty="0"/>
            </a:br>
            <a:r>
              <a:rPr lang="en-US" altLang="ja-JP" dirty="0"/>
              <a:t>&gt; web3.fromWei(</a:t>
            </a:r>
            <a:r>
              <a:rPr lang="en-US" altLang="ja-JP" dirty="0" err="1"/>
              <a:t>eth.getBalance</a:t>
            </a:r>
            <a:r>
              <a:rPr lang="en-US" altLang="ja-JP" dirty="0"/>
              <a:t>(</a:t>
            </a:r>
            <a:r>
              <a:rPr lang="en-US" altLang="ja-JP" dirty="0" err="1"/>
              <a:t>eth.accounts</a:t>
            </a:r>
            <a:r>
              <a:rPr lang="en-US" altLang="ja-JP" dirty="0"/>
              <a:t>[2</a:t>
            </a:r>
            <a:r>
              <a:rPr lang="en-US" altLang="ja-JP" dirty="0" smtClean="0"/>
              <a:t>]))</a:t>
            </a:r>
            <a:br>
              <a:rPr lang="en-US" altLang="ja-JP" dirty="0" smtClean="0"/>
            </a:br>
            <a:r>
              <a:rPr lang="en-US" altLang="ja-JP" dirty="0" smtClean="0"/>
              <a:t>4.8087248</a:t>
            </a:r>
            <a:br>
              <a:rPr lang="en-US" altLang="ja-JP" dirty="0" smtClean="0"/>
            </a:br>
            <a:r>
              <a:rPr lang="en-US" altLang="ja-JP" dirty="0" err="1" smtClean="0"/>
              <a:t>au.bid.sendTransaction</a:t>
            </a:r>
            <a:r>
              <a:rPr lang="en-US" altLang="ja-JP" dirty="0"/>
              <a:t>({</a:t>
            </a:r>
            <a:r>
              <a:rPr lang="en-US" altLang="ja-JP" dirty="0" err="1"/>
              <a:t>from:eth.accounts</a:t>
            </a:r>
            <a:r>
              <a:rPr lang="en-US" altLang="ja-JP" dirty="0"/>
              <a:t>[2],gas:5000000,value:web3.toWei(4,"ether</a:t>
            </a:r>
            <a:r>
              <a:rPr lang="en-US" altLang="ja-JP" dirty="0" smtClean="0"/>
              <a:t>")})</a:t>
            </a:r>
            <a:br>
              <a:rPr lang="en-US" altLang="ja-JP" dirty="0" smtClean="0"/>
            </a:br>
            <a:r>
              <a:rPr lang="en-US" altLang="ja-JP" dirty="0" smtClean="0"/>
              <a:t>"0xf9efcff5a1e898a19ef4e9d1d0238660dc373f25ea9855903cd11ee3bbcb7256“</a:t>
            </a:r>
            <a:br>
              <a:rPr lang="en-US" altLang="ja-JP" dirty="0" smtClean="0"/>
            </a:br>
            <a:r>
              <a:rPr lang="en-US" altLang="ja-JP" dirty="0" smtClean="0"/>
              <a:t>&gt;web3.fromWei(</a:t>
            </a:r>
            <a:r>
              <a:rPr lang="en-US" altLang="ja-JP" dirty="0" err="1" smtClean="0"/>
              <a:t>eth.getBalance</a:t>
            </a:r>
            <a:r>
              <a:rPr lang="en-US" altLang="ja-JP" dirty="0" smtClean="0"/>
              <a:t>(</a:t>
            </a:r>
            <a:r>
              <a:rPr lang="en-US" altLang="ja-JP" dirty="0" err="1" smtClean="0"/>
              <a:t>eth.accounts</a:t>
            </a:r>
            <a:r>
              <a:rPr lang="en-US" altLang="ja-JP" dirty="0" smtClean="0"/>
              <a:t>[2]))</a:t>
            </a:r>
            <a:r>
              <a:rPr lang="en-US" altLang="ja-JP" dirty="0"/>
              <a:t/>
            </a:r>
            <a:br>
              <a:rPr lang="en-US" altLang="ja-JP" dirty="0"/>
            </a:br>
            <a:r>
              <a:rPr lang="en-US" altLang="ja-JP" dirty="0"/>
              <a:t>4.7187248</a:t>
            </a:r>
            <a:br>
              <a:rPr lang="en-US" altLang="ja-JP" dirty="0"/>
            </a:br>
            <a:r>
              <a:rPr lang="en-US" altLang="ja-JP" dirty="0" smtClean="0"/>
              <a:t>&gt;</a:t>
            </a:r>
            <a:r>
              <a:rPr lang="en-US" altLang="ja-JP" dirty="0" err="1" smtClean="0"/>
              <a:t>eth.getTransactionReceipt</a:t>
            </a:r>
            <a:r>
              <a:rPr lang="en-US" altLang="ja-JP" dirty="0"/>
              <a:t>('0xf9efcff5a1e898a19ef4e9d1d0238660dc373f25ea9855903cd11ee3bbcb7256').</a:t>
            </a:r>
            <a:r>
              <a:rPr lang="en-US" altLang="ja-JP" dirty="0" err="1" smtClean="0"/>
              <a:t>gasUsed</a:t>
            </a:r>
            <a:r>
              <a:rPr lang="en-US" altLang="ja-JP" dirty="0" smtClean="0"/>
              <a:t/>
            </a:r>
            <a:br>
              <a:rPr lang="en-US" altLang="ja-JP" dirty="0" smtClean="0"/>
            </a:br>
            <a:r>
              <a:rPr lang="en-US" altLang="ja-JP" dirty="0" smtClean="0"/>
              <a:t>5000000</a:t>
            </a:r>
          </a:p>
          <a:p>
            <a:pPr marL="0" indent="0">
              <a:buNone/>
            </a:pPr>
            <a:r>
              <a:rPr lang="ja-JP" altLang="en-US" dirty="0" smtClean="0"/>
              <a:t>・</a:t>
            </a:r>
            <a:r>
              <a:rPr lang="en-US" altLang="ja-JP" dirty="0" smtClean="0"/>
              <a:t>gas</a:t>
            </a:r>
            <a:r>
              <a:rPr lang="ja-JP" altLang="en-US" dirty="0" smtClean="0"/>
              <a:t>が</a:t>
            </a:r>
            <a:r>
              <a:rPr lang="en-US" altLang="ja-JP" dirty="0" smtClean="0"/>
              <a:t>5000000</a:t>
            </a:r>
            <a:r>
              <a:rPr lang="ja-JP" altLang="en-US" dirty="0" smtClean="0"/>
              <a:t>使用されている。 つまり全ての</a:t>
            </a:r>
            <a:r>
              <a:rPr lang="en-US" altLang="ja-JP" dirty="0" smtClean="0"/>
              <a:t>gas</a:t>
            </a:r>
            <a:r>
              <a:rPr lang="ja-JP" altLang="en-US" dirty="0" err="1" smtClean="0"/>
              <a:t>が消</a:t>
            </a:r>
            <a:r>
              <a:rPr lang="ja-JP" altLang="en-US" dirty="0" smtClean="0"/>
              <a:t>費されているため</a:t>
            </a:r>
            <a:r>
              <a:rPr lang="en-US" altLang="ja-JP" dirty="0" smtClean="0"/>
              <a:t>throw</a:t>
            </a:r>
            <a:r>
              <a:rPr lang="ja-JP" altLang="en-US" dirty="0" smtClean="0"/>
              <a:t>されていることがわかる。 そのため最高額と最高額者は変更されていない。</a:t>
            </a:r>
            <a:endParaRPr lang="en-US" altLang="ja-JP" dirty="0" smtClean="0"/>
          </a:p>
          <a:p>
            <a:pPr marL="0" indent="0">
              <a:buNone/>
            </a:pPr>
            <a:endParaRPr lang="en-US" altLang="ja-JP" dirty="0"/>
          </a:p>
          <a:p>
            <a:pPr marL="0" indent="0">
              <a:buNone/>
            </a:pP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08776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10005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・このオークションへの投稿が無効になっているのは、</a:t>
            </a:r>
            <a:r>
              <a:rPr lang="en-US" altLang="ja-JP" dirty="0" err="1" smtClean="0"/>
              <a:t>EvilBidder</a:t>
            </a:r>
            <a:r>
              <a:rPr lang="ja-JP" altLang="en-US" dirty="0" smtClean="0"/>
              <a:t>コントラクトの以下の部分による。</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7" name="コンテンツ プレースホルダー 1"/>
          <p:cNvSpPr txBox="1">
            <a:spLocks/>
          </p:cNvSpPr>
          <p:nvPr/>
        </p:nvSpPr>
        <p:spPr>
          <a:xfrm>
            <a:off x="228599" y="1857830"/>
            <a:ext cx="6331858" cy="928914"/>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function</a:t>
            </a:r>
            <a:r>
              <a:rPr lang="en-US" altLang="ja-JP" dirty="0"/>
              <a:t>() payable </a:t>
            </a:r>
            <a:r>
              <a:rPr lang="en-US" altLang="ja-JP" dirty="0" smtClean="0"/>
              <a:t>public{</a:t>
            </a:r>
            <a:br>
              <a:rPr lang="en-US" altLang="ja-JP" dirty="0" smtClean="0"/>
            </a:br>
            <a:r>
              <a:rPr lang="ja-JP" altLang="en-US" dirty="0" smtClean="0"/>
              <a:t>  </a:t>
            </a:r>
            <a:r>
              <a:rPr lang="en-US" altLang="ja-JP" dirty="0" smtClean="0"/>
              <a:t>revert();</a:t>
            </a:r>
            <a:br>
              <a:rPr lang="en-US" altLang="ja-JP" dirty="0" smtClean="0"/>
            </a:br>
            <a:r>
              <a:rPr lang="en-US" altLang="ja-JP" dirty="0" smtClean="0"/>
              <a:t>}</a:t>
            </a:r>
            <a:endParaRPr lang="en-US" altLang="ja-JP" dirty="0"/>
          </a:p>
        </p:txBody>
      </p:sp>
      <p:sp>
        <p:nvSpPr>
          <p:cNvPr id="8" name="コンテンツ プレースホルダー 1"/>
          <p:cNvSpPr txBox="1">
            <a:spLocks/>
          </p:cNvSpPr>
          <p:nvPr/>
        </p:nvSpPr>
        <p:spPr>
          <a:xfrm>
            <a:off x="0" y="2801261"/>
            <a:ext cx="12088762" cy="384628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au</a:t>
            </a:r>
            <a:r>
              <a:rPr lang="ja-JP" altLang="en-US" dirty="0" smtClean="0"/>
              <a:t>から</a:t>
            </a:r>
            <a:r>
              <a:rPr lang="en-US" altLang="ja-JP" dirty="0" err="1" smtClean="0"/>
              <a:t>currentHighestBidder.send</a:t>
            </a:r>
            <a:r>
              <a:rPr lang="en-US" altLang="ja-JP" dirty="0" smtClean="0"/>
              <a:t>(</a:t>
            </a:r>
            <a:r>
              <a:rPr lang="en-US" altLang="ja-JP" dirty="0" err="1" smtClean="0"/>
              <a:t>refundAmount</a:t>
            </a:r>
            <a:r>
              <a:rPr lang="en-US" altLang="ja-JP" dirty="0" smtClean="0"/>
              <a:t>)</a:t>
            </a:r>
            <a:r>
              <a:rPr lang="ja-JP" altLang="en-US" dirty="0" smtClean="0"/>
              <a:t>が実行されると、</a:t>
            </a:r>
            <a:r>
              <a:rPr lang="en-US" altLang="ja-JP" dirty="0" err="1" smtClean="0"/>
              <a:t>eb</a:t>
            </a:r>
            <a:r>
              <a:rPr lang="ja-JP" altLang="en-US" dirty="0" smtClean="0"/>
              <a:t>の</a:t>
            </a:r>
            <a:r>
              <a:rPr lang="en-US" altLang="ja-JP" dirty="0" smtClean="0"/>
              <a:t>Fallback</a:t>
            </a:r>
            <a:r>
              <a:rPr lang="ja-JP" altLang="en-US" dirty="0" smtClean="0"/>
              <a:t>関数が呼ばれるが、</a:t>
            </a:r>
            <a:r>
              <a:rPr lang="en-US" altLang="ja-JP" dirty="0" smtClean="0"/>
              <a:t>revert()</a:t>
            </a:r>
            <a:r>
              <a:rPr lang="ja-JP" altLang="en-US" dirty="0" smtClean="0"/>
              <a:t>によって例外になり処理が失敗する。その結果、</a:t>
            </a:r>
            <a:r>
              <a:rPr lang="en-US" altLang="ja-JP" dirty="0" smtClean="0"/>
              <a:t>au</a:t>
            </a:r>
            <a:r>
              <a:rPr lang="ja-JP" altLang="en-US" dirty="0" smtClean="0"/>
              <a:t>側のメソッドも失敗するため返金ができなくなる。 そのため、悪意を持った</a:t>
            </a:r>
            <a:r>
              <a:rPr lang="en-US" altLang="ja-JP" dirty="0" smtClean="0"/>
              <a:t>bidder</a:t>
            </a:r>
            <a:r>
              <a:rPr lang="ja-JP" altLang="en-US" dirty="0" smtClean="0"/>
              <a:t>がこのようなコントラクト経由で</a:t>
            </a:r>
            <a:r>
              <a:rPr lang="en-US" altLang="ja-JP" dirty="0" smtClean="0"/>
              <a:t>bid</a:t>
            </a:r>
            <a:r>
              <a:rPr lang="ja-JP" altLang="en-US" dirty="0" smtClean="0"/>
              <a:t>すると返金処理で失敗してしまい、これ以降誰も</a:t>
            </a:r>
            <a:r>
              <a:rPr lang="en-US" altLang="ja-JP" dirty="0" smtClean="0"/>
              <a:t>bid</a:t>
            </a:r>
            <a:r>
              <a:rPr lang="ja-JP" altLang="en-US" dirty="0" smtClean="0"/>
              <a:t>ができなくなってしまう。</a:t>
            </a:r>
            <a:endParaRPr lang="en-US" altLang="ja-JP" dirty="0"/>
          </a:p>
        </p:txBody>
      </p:sp>
    </p:spTree>
    <p:extLst>
      <p:ext uri="{BB962C8B-B14F-4D97-AF65-F5344CB8AC3E}">
        <p14:creationId xmlns:p14="http://schemas.microsoft.com/office/powerpoint/2010/main" val="4216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a:t>PUSH</a:t>
            </a:r>
            <a:r>
              <a:rPr lang="ja-JP" altLang="en-US" sz="2800" dirty="0"/>
              <a:t>型</a:t>
            </a:r>
            <a:endParaRPr lang="en-US" altLang="ja-JP" sz="2800" dirty="0"/>
          </a:p>
        </p:txBody>
      </p:sp>
      <p:sp>
        <p:nvSpPr>
          <p:cNvPr id="4" name="コンテンツ プレースホルダー 1"/>
          <p:cNvSpPr txBox="1">
            <a:spLocks/>
          </p:cNvSpPr>
          <p:nvPr/>
        </p:nvSpPr>
        <p:spPr>
          <a:xfrm>
            <a:off x="103239" y="784744"/>
            <a:ext cx="12088762" cy="10005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・このオークションへの投稿が無効になっているのは、</a:t>
            </a:r>
            <a:r>
              <a:rPr lang="en-US" altLang="ja-JP" dirty="0" err="1" smtClean="0"/>
              <a:t>EvilBidder</a:t>
            </a:r>
            <a:r>
              <a:rPr lang="ja-JP" altLang="en-US" dirty="0" smtClean="0"/>
              <a:t>コントラクトの以下の部分による。</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600" y="980686"/>
            <a:ext cx="11658600" cy="57684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7" name="コンテンツ プレースホルダー 1"/>
          <p:cNvSpPr txBox="1">
            <a:spLocks/>
          </p:cNvSpPr>
          <p:nvPr/>
        </p:nvSpPr>
        <p:spPr>
          <a:xfrm>
            <a:off x="228599" y="1857830"/>
            <a:ext cx="6331858" cy="928914"/>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smtClean="0"/>
              <a:t>function</a:t>
            </a:r>
            <a:r>
              <a:rPr lang="en-US" altLang="ja-JP" dirty="0"/>
              <a:t>() payable </a:t>
            </a:r>
            <a:r>
              <a:rPr lang="en-US" altLang="ja-JP" dirty="0" smtClean="0"/>
              <a:t>public{</a:t>
            </a:r>
            <a:br>
              <a:rPr lang="en-US" altLang="ja-JP" dirty="0" smtClean="0"/>
            </a:br>
            <a:r>
              <a:rPr lang="ja-JP" altLang="en-US" dirty="0" smtClean="0"/>
              <a:t>  </a:t>
            </a:r>
            <a:r>
              <a:rPr lang="en-US" altLang="ja-JP" dirty="0" smtClean="0"/>
              <a:t>revert();</a:t>
            </a:r>
            <a:br>
              <a:rPr lang="en-US" altLang="ja-JP" dirty="0" smtClean="0"/>
            </a:br>
            <a:r>
              <a:rPr lang="en-US" altLang="ja-JP" dirty="0" smtClean="0"/>
              <a:t>}</a:t>
            </a:r>
            <a:endParaRPr lang="en-US" altLang="ja-JP" dirty="0"/>
          </a:p>
        </p:txBody>
      </p:sp>
      <p:sp>
        <p:nvSpPr>
          <p:cNvPr id="8" name="コンテンツ プレースホルダー 1"/>
          <p:cNvSpPr txBox="1">
            <a:spLocks/>
          </p:cNvSpPr>
          <p:nvPr/>
        </p:nvSpPr>
        <p:spPr>
          <a:xfrm>
            <a:off x="0" y="2801261"/>
            <a:ext cx="12088762" cy="3846282"/>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au</a:t>
            </a:r>
            <a:r>
              <a:rPr lang="ja-JP" altLang="en-US" dirty="0" smtClean="0"/>
              <a:t>から</a:t>
            </a:r>
            <a:r>
              <a:rPr lang="en-US" altLang="ja-JP" dirty="0" err="1" smtClean="0"/>
              <a:t>currentHighestBidder.send</a:t>
            </a:r>
            <a:r>
              <a:rPr lang="en-US" altLang="ja-JP" dirty="0" smtClean="0"/>
              <a:t>(</a:t>
            </a:r>
            <a:r>
              <a:rPr lang="en-US" altLang="ja-JP" dirty="0" err="1" smtClean="0"/>
              <a:t>refundAmount</a:t>
            </a:r>
            <a:r>
              <a:rPr lang="en-US" altLang="ja-JP" dirty="0" smtClean="0"/>
              <a:t>)</a:t>
            </a:r>
            <a:r>
              <a:rPr lang="ja-JP" altLang="en-US" dirty="0" smtClean="0"/>
              <a:t>が実行されると、</a:t>
            </a:r>
            <a:r>
              <a:rPr lang="en-US" altLang="ja-JP" dirty="0" err="1" smtClean="0"/>
              <a:t>eb</a:t>
            </a:r>
            <a:r>
              <a:rPr lang="ja-JP" altLang="en-US" dirty="0" smtClean="0"/>
              <a:t>の</a:t>
            </a:r>
            <a:r>
              <a:rPr lang="en-US" altLang="ja-JP" dirty="0" smtClean="0"/>
              <a:t>Fallback</a:t>
            </a:r>
            <a:r>
              <a:rPr lang="ja-JP" altLang="en-US" dirty="0" smtClean="0"/>
              <a:t>関数が呼ばれるが、</a:t>
            </a:r>
            <a:r>
              <a:rPr lang="en-US" altLang="ja-JP" dirty="0" smtClean="0"/>
              <a:t>revert()</a:t>
            </a:r>
            <a:r>
              <a:rPr lang="ja-JP" altLang="en-US" dirty="0" smtClean="0"/>
              <a:t>によって例外になり処理が失敗する。その結果、</a:t>
            </a:r>
            <a:r>
              <a:rPr lang="en-US" altLang="ja-JP" dirty="0" smtClean="0"/>
              <a:t>au</a:t>
            </a:r>
            <a:r>
              <a:rPr lang="ja-JP" altLang="en-US" dirty="0" smtClean="0"/>
              <a:t>側のメソッドも失敗するため返金ができなくなる。 そのため、悪意を持った</a:t>
            </a:r>
            <a:r>
              <a:rPr lang="en-US" altLang="ja-JP" dirty="0" smtClean="0"/>
              <a:t>bidder</a:t>
            </a:r>
            <a:r>
              <a:rPr lang="ja-JP" altLang="en-US" dirty="0" smtClean="0"/>
              <a:t>がこのようなコントラクト経由で</a:t>
            </a:r>
            <a:r>
              <a:rPr lang="en-US" altLang="ja-JP" dirty="0" smtClean="0"/>
              <a:t>bid</a:t>
            </a:r>
            <a:r>
              <a:rPr lang="ja-JP" altLang="en-US" dirty="0" smtClean="0"/>
              <a:t>すると返金処理で失敗してしまい、これ以降誰も</a:t>
            </a:r>
            <a:r>
              <a:rPr lang="en-US" altLang="ja-JP" dirty="0" smtClean="0"/>
              <a:t>bid</a:t>
            </a:r>
            <a:r>
              <a:rPr lang="ja-JP" altLang="en-US" dirty="0" smtClean="0"/>
              <a:t>ができなくなってしまう。</a:t>
            </a:r>
            <a:endParaRPr lang="en-US" altLang="ja-JP" dirty="0"/>
          </a:p>
        </p:txBody>
      </p:sp>
    </p:spTree>
    <p:extLst>
      <p:ext uri="{BB962C8B-B14F-4D97-AF65-F5344CB8AC3E}">
        <p14:creationId xmlns:p14="http://schemas.microsoft.com/office/powerpoint/2010/main" val="377813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smtClean="0"/>
              <a:t>PULL</a:t>
            </a:r>
            <a:r>
              <a:rPr lang="ja-JP" altLang="en-US" sz="2800" dirty="0" smtClean="0"/>
              <a:t>型</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・この問題を解決するためには、返金処理には</a:t>
            </a:r>
            <a:r>
              <a:rPr lang="en-US" altLang="ja-JP" dirty="0" smtClean="0"/>
              <a:t>Push</a:t>
            </a:r>
            <a:r>
              <a:rPr lang="ja-JP" altLang="en-US" dirty="0" smtClean="0"/>
              <a:t>型ではなく、返金専用の関数を使ってユーザに引き出し</a:t>
            </a:r>
            <a:r>
              <a:rPr lang="en-US" altLang="ja-JP" dirty="0" smtClean="0"/>
              <a:t>(withdraw)</a:t>
            </a:r>
            <a:r>
              <a:rPr lang="ja-JP" altLang="en-US" dirty="0" smtClean="0"/>
              <a:t>にきてもらう</a:t>
            </a:r>
            <a:r>
              <a:rPr lang="en-US" altLang="ja-JP" dirty="0" smtClean="0"/>
              <a:t>Pull</a:t>
            </a:r>
            <a:r>
              <a:rPr lang="ja-JP" altLang="en-US" dirty="0" smtClean="0"/>
              <a:t>型にする必要がある。</a:t>
            </a:r>
            <a:endParaRPr lang="en-US" altLang="ja-JP"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9" name="コンテンツ プレースホルダー 1"/>
          <p:cNvSpPr txBox="1">
            <a:spLocks/>
          </p:cNvSpPr>
          <p:nvPr/>
        </p:nvSpPr>
        <p:spPr>
          <a:xfrm>
            <a:off x="228599" y="1764656"/>
            <a:ext cx="5862486" cy="4793226"/>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AuctionWithdraw</a:t>
            </a:r>
            <a:r>
              <a:rPr lang="en-US" altLang="ja-JP" dirty="0"/>
              <a:t> {</a:t>
            </a:r>
          </a:p>
          <a:p>
            <a:pPr marL="0" indent="0">
              <a:buNone/>
            </a:pPr>
            <a:r>
              <a:rPr lang="en-US" altLang="ja-JP" dirty="0"/>
              <a:t>  address public </a:t>
            </a:r>
            <a:r>
              <a:rPr lang="en-US" altLang="ja-JP" dirty="0" err="1"/>
              <a:t>highestBidder</a:t>
            </a:r>
            <a:r>
              <a:rPr lang="en-US" altLang="ja-JP" dirty="0"/>
              <a:t>;  // </a:t>
            </a:r>
            <a:r>
              <a:rPr lang="ja-JP" altLang="en-US" dirty="0"/>
              <a:t>最高提示額</a:t>
            </a:r>
          </a:p>
          <a:p>
            <a:pPr marL="0" indent="0">
              <a:buNone/>
            </a:pPr>
            <a:r>
              <a:rPr lang="ja-JP" altLang="en-US" dirty="0"/>
              <a:t>  </a:t>
            </a:r>
            <a:r>
              <a:rPr lang="en-US" altLang="ja-JP" dirty="0" err="1"/>
              <a:t>uint</a:t>
            </a:r>
            <a:r>
              <a:rPr lang="en-US" altLang="ja-JP" dirty="0"/>
              <a:t> public </a:t>
            </a:r>
            <a:r>
              <a:rPr lang="en-US" altLang="ja-JP" dirty="0" err="1"/>
              <a:t>highestBid</a:t>
            </a:r>
            <a:r>
              <a:rPr lang="en-US" altLang="ja-JP" dirty="0"/>
              <a:t>;  // </a:t>
            </a:r>
            <a:r>
              <a:rPr lang="ja-JP" altLang="en-US" dirty="0"/>
              <a:t>最高額提示アドレス</a:t>
            </a:r>
          </a:p>
          <a:p>
            <a:pPr marL="0" indent="0">
              <a:buNone/>
            </a:pPr>
            <a:r>
              <a:rPr lang="ja-JP" altLang="en-US" dirty="0"/>
              <a:t>  </a:t>
            </a:r>
            <a:r>
              <a:rPr lang="en-US" altLang="ja-JP" dirty="0"/>
              <a:t>mapping(address =&gt; </a:t>
            </a:r>
            <a:r>
              <a:rPr lang="en-US" altLang="ja-JP" dirty="0" err="1"/>
              <a:t>uint</a:t>
            </a:r>
            <a:r>
              <a:rPr lang="en-US" altLang="ja-JP" dirty="0"/>
              <a:t>) public </a:t>
            </a:r>
            <a:r>
              <a:rPr lang="en-US" altLang="ja-JP" dirty="0" err="1"/>
              <a:t>userBalances</a:t>
            </a:r>
            <a:r>
              <a:rPr lang="en-US" altLang="ja-JP" dirty="0"/>
              <a:t>;  // </a:t>
            </a:r>
            <a:r>
              <a:rPr lang="ja-JP" altLang="en-US" dirty="0"/>
              <a:t>返金額を管理するマップ</a:t>
            </a:r>
          </a:p>
          <a:p>
            <a:pPr marL="0" indent="0">
              <a:buNone/>
            </a:pPr>
            <a:r>
              <a:rPr lang="ja-JP" altLang="en-US" dirty="0"/>
              <a:t>  </a:t>
            </a:r>
          </a:p>
          <a:p>
            <a:pPr marL="0" indent="0">
              <a:buNone/>
            </a:pPr>
            <a:r>
              <a:rPr lang="ja-JP" altLang="en-US" dirty="0"/>
              <a:t>  </a:t>
            </a:r>
            <a:r>
              <a:rPr lang="en-US" altLang="ja-JP" dirty="0"/>
              <a:t>/// </a:t>
            </a:r>
            <a:r>
              <a:rPr lang="ja-JP" altLang="en-US" dirty="0"/>
              <a:t>コンストラクタ</a:t>
            </a:r>
          </a:p>
          <a:p>
            <a:pPr marL="0" indent="0">
              <a:buNone/>
            </a:pPr>
            <a:r>
              <a:rPr lang="ja-JP" altLang="en-US" dirty="0"/>
              <a:t>  </a:t>
            </a:r>
            <a:r>
              <a:rPr lang="en-US" altLang="ja-JP" dirty="0"/>
              <a:t>function </a:t>
            </a:r>
            <a:r>
              <a:rPr lang="en-US" altLang="ja-JP" dirty="0" err="1"/>
              <a:t>AuctionWithdraw</a:t>
            </a:r>
            <a:r>
              <a:rPr lang="en-US" altLang="ja-JP" dirty="0"/>
              <a:t>() payable public{</a:t>
            </a:r>
          </a:p>
          <a:p>
            <a:pPr marL="0" indent="0">
              <a:buNone/>
            </a:pPr>
            <a:r>
              <a:rPr lang="en-US" altLang="ja-JP" dirty="0"/>
              <a:t>    </a:t>
            </a:r>
            <a:r>
              <a:rPr lang="en-US" altLang="ja-JP" dirty="0" err="1"/>
              <a:t>highestBidder</a:t>
            </a:r>
            <a:r>
              <a:rPr lang="en-US" altLang="ja-JP" dirty="0"/>
              <a:t> = </a:t>
            </a:r>
            <a:r>
              <a:rPr lang="en-US" altLang="ja-JP" dirty="0" err="1"/>
              <a:t>msg.sender</a:t>
            </a:r>
            <a:r>
              <a:rPr lang="en-US" altLang="ja-JP" dirty="0"/>
              <a:t>;</a:t>
            </a:r>
          </a:p>
          <a:p>
            <a:pPr marL="0" indent="0">
              <a:buNone/>
            </a:pPr>
            <a:r>
              <a:rPr lang="en-US" altLang="ja-JP" dirty="0"/>
              <a:t>    </a:t>
            </a:r>
            <a:r>
              <a:rPr lang="en-US" altLang="ja-JP" dirty="0" err="1"/>
              <a:t>highestBid</a:t>
            </a:r>
            <a:r>
              <a:rPr lang="en-US" altLang="ja-JP" dirty="0"/>
              <a:t> = 0;</a:t>
            </a:r>
          </a:p>
          <a:p>
            <a:pPr marL="0" indent="0">
              <a:buNone/>
            </a:pPr>
            <a:r>
              <a:rPr lang="en-US" altLang="ja-JP" dirty="0"/>
              <a:t>  }</a:t>
            </a:r>
          </a:p>
          <a:p>
            <a:pPr marL="0" indent="0">
              <a:buNone/>
            </a:pPr>
            <a:r>
              <a:rPr lang="en-US" altLang="ja-JP" dirty="0"/>
              <a:t>  </a:t>
            </a:r>
          </a:p>
          <a:p>
            <a:pPr marL="0" indent="0">
              <a:buNone/>
            </a:pPr>
            <a:r>
              <a:rPr lang="en-US" altLang="ja-JP" dirty="0"/>
              <a:t>  /// Bid</a:t>
            </a:r>
            <a:r>
              <a:rPr lang="ja-JP" altLang="en-US" dirty="0"/>
              <a:t>用の関数</a:t>
            </a:r>
          </a:p>
          <a:p>
            <a:pPr marL="0" indent="0">
              <a:buNone/>
            </a:pPr>
            <a:r>
              <a:rPr lang="ja-JP" altLang="en-US" dirty="0"/>
              <a:t>  </a:t>
            </a:r>
            <a:r>
              <a:rPr lang="en-US" altLang="ja-JP" dirty="0"/>
              <a:t>function bid() public payable {</a:t>
            </a:r>
          </a:p>
          <a:p>
            <a:pPr marL="0" indent="0">
              <a:buNone/>
            </a:pPr>
            <a:r>
              <a:rPr lang="en-US" altLang="ja-JP" dirty="0"/>
              <a:t>    // bid</a:t>
            </a:r>
            <a:r>
              <a:rPr lang="ja-JP" altLang="en-US" dirty="0"/>
              <a:t>が現在の最高額よりも大きいことを確認する</a:t>
            </a:r>
          </a:p>
          <a:p>
            <a:pPr marL="0" indent="0">
              <a:buNone/>
            </a:pPr>
            <a:r>
              <a:rPr lang="ja-JP" altLang="en-US" dirty="0"/>
              <a:t>    </a:t>
            </a:r>
            <a:r>
              <a:rPr lang="en-US" altLang="ja-JP" dirty="0"/>
              <a:t>require(</a:t>
            </a:r>
            <a:r>
              <a:rPr lang="en-US" altLang="ja-JP" dirty="0" err="1"/>
              <a:t>msg.value</a:t>
            </a:r>
            <a:r>
              <a:rPr lang="en-US" altLang="ja-JP" dirty="0"/>
              <a:t> &gt; </a:t>
            </a:r>
            <a:r>
              <a:rPr lang="en-US" altLang="ja-JP" dirty="0" err="1"/>
              <a:t>highestBid</a:t>
            </a:r>
            <a:r>
              <a:rPr lang="en-US" altLang="ja-JP" dirty="0"/>
              <a:t>);</a:t>
            </a:r>
          </a:p>
          <a:p>
            <a:pPr marL="0" indent="0">
              <a:buNone/>
            </a:pPr>
            <a:endParaRPr lang="en-US" altLang="ja-JP" dirty="0"/>
          </a:p>
          <a:p>
            <a:pPr marL="0" indent="0">
              <a:buNone/>
            </a:pPr>
            <a:r>
              <a:rPr lang="en-US" altLang="ja-JP" dirty="0"/>
              <a:t>    // </a:t>
            </a:r>
            <a:r>
              <a:rPr lang="ja-JP" altLang="en-US" dirty="0"/>
              <a:t>最高額提示アドレスの返金額を更新する</a:t>
            </a:r>
          </a:p>
          <a:p>
            <a:pPr marL="0" indent="0">
              <a:buNone/>
            </a:pPr>
            <a:r>
              <a:rPr lang="ja-JP" altLang="en-US" dirty="0"/>
              <a:t>    </a:t>
            </a:r>
            <a:r>
              <a:rPr lang="en-US" altLang="ja-JP" dirty="0" err="1"/>
              <a:t>userBalances</a:t>
            </a:r>
            <a:r>
              <a:rPr lang="en-US" altLang="ja-JP" dirty="0"/>
              <a:t>[</a:t>
            </a:r>
            <a:r>
              <a:rPr lang="en-US" altLang="ja-JP" dirty="0" err="1"/>
              <a:t>highestBidder</a:t>
            </a:r>
            <a:r>
              <a:rPr lang="en-US" altLang="ja-JP" dirty="0"/>
              <a:t>] += </a:t>
            </a:r>
            <a:r>
              <a:rPr lang="en-US" altLang="ja-JP" dirty="0" err="1"/>
              <a:t>highestBid</a:t>
            </a:r>
            <a:r>
              <a:rPr lang="en-US" altLang="ja-JP" dirty="0"/>
              <a:t>;</a:t>
            </a:r>
          </a:p>
          <a:p>
            <a:pPr marL="0" indent="0">
              <a:buNone/>
            </a:pPr>
            <a:r>
              <a:rPr lang="en-US" altLang="ja-JP" dirty="0"/>
              <a:t>        </a:t>
            </a:r>
          </a:p>
          <a:p>
            <a:pPr marL="0" indent="0">
              <a:buNone/>
            </a:pPr>
            <a:r>
              <a:rPr lang="en-US" altLang="ja-JP" dirty="0"/>
              <a:t>    // </a:t>
            </a:r>
            <a:r>
              <a:rPr lang="ja-JP" altLang="en-US" dirty="0"/>
              <a:t>ステート更新</a:t>
            </a:r>
          </a:p>
          <a:p>
            <a:pPr marL="0" indent="0">
              <a:buNone/>
            </a:pPr>
            <a:r>
              <a:rPr lang="ja-JP" altLang="en-US" dirty="0"/>
              <a:t>    </a:t>
            </a:r>
            <a:r>
              <a:rPr lang="en-US" altLang="ja-JP" dirty="0" err="1"/>
              <a:t>highestBid</a:t>
            </a:r>
            <a:r>
              <a:rPr lang="en-US" altLang="ja-JP" dirty="0"/>
              <a:t> = </a:t>
            </a:r>
            <a:r>
              <a:rPr lang="en-US" altLang="ja-JP" dirty="0" err="1"/>
              <a:t>msg.value</a:t>
            </a:r>
            <a:r>
              <a:rPr lang="en-US" altLang="ja-JP" dirty="0"/>
              <a:t>;</a:t>
            </a:r>
          </a:p>
          <a:p>
            <a:pPr marL="0" indent="0">
              <a:buNone/>
            </a:pPr>
            <a:r>
              <a:rPr lang="en-US" altLang="ja-JP" dirty="0"/>
              <a:t>    </a:t>
            </a:r>
            <a:r>
              <a:rPr lang="en-US" altLang="ja-JP" dirty="0" err="1"/>
              <a:t>highestBidder</a:t>
            </a:r>
            <a:r>
              <a:rPr lang="en-US" altLang="ja-JP" dirty="0"/>
              <a:t> = </a:t>
            </a:r>
            <a:r>
              <a:rPr lang="en-US" altLang="ja-JP" dirty="0" err="1"/>
              <a:t>msg.sender</a:t>
            </a:r>
            <a:r>
              <a:rPr lang="en-US" altLang="ja-JP" dirty="0"/>
              <a:t>;</a:t>
            </a:r>
          </a:p>
          <a:p>
            <a:pPr marL="0" indent="0">
              <a:buNone/>
            </a:pPr>
            <a:r>
              <a:rPr lang="en-US" altLang="ja-JP" dirty="0"/>
              <a:t>  </a:t>
            </a:r>
            <a:r>
              <a:rPr lang="en-US" altLang="ja-JP" dirty="0" smtClean="0"/>
              <a:t>}</a:t>
            </a:r>
          </a:p>
        </p:txBody>
      </p:sp>
      <p:sp>
        <p:nvSpPr>
          <p:cNvPr id="10" name="コンテンツ プレースホルダー 1"/>
          <p:cNvSpPr txBox="1">
            <a:spLocks/>
          </p:cNvSpPr>
          <p:nvPr/>
        </p:nvSpPr>
        <p:spPr>
          <a:xfrm>
            <a:off x="6091084" y="1787345"/>
            <a:ext cx="5926745" cy="4770537"/>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function withdraw() public{</a:t>
            </a:r>
          </a:p>
          <a:p>
            <a:pPr marL="0" indent="0">
              <a:buNone/>
            </a:pPr>
            <a:r>
              <a:rPr lang="en-US" altLang="ja-JP" dirty="0"/>
              <a:t>    // </a:t>
            </a:r>
            <a:r>
              <a:rPr lang="ja-JP" altLang="en-US" dirty="0"/>
              <a:t>返金額が</a:t>
            </a:r>
            <a:r>
              <a:rPr lang="en-US" altLang="ja-JP" dirty="0"/>
              <a:t>0</a:t>
            </a:r>
            <a:r>
              <a:rPr lang="ja-JP" altLang="en-US" dirty="0"/>
              <a:t>より大きいことを確認する</a:t>
            </a:r>
          </a:p>
          <a:p>
            <a:pPr marL="0" indent="0">
              <a:buNone/>
            </a:pPr>
            <a:r>
              <a:rPr lang="ja-JP" altLang="en-US" dirty="0"/>
              <a:t>    </a:t>
            </a:r>
            <a:r>
              <a:rPr lang="en-US" altLang="ja-JP" dirty="0"/>
              <a:t>require(</a:t>
            </a:r>
            <a:r>
              <a:rPr lang="en-US" altLang="ja-JP" dirty="0" err="1"/>
              <a:t>userBalances</a:t>
            </a:r>
            <a:r>
              <a:rPr lang="en-US" altLang="ja-JP" dirty="0"/>
              <a:t>[</a:t>
            </a:r>
            <a:r>
              <a:rPr lang="en-US" altLang="ja-JP" dirty="0" err="1"/>
              <a:t>msg.sender</a:t>
            </a:r>
            <a:r>
              <a:rPr lang="en-US" altLang="ja-JP" dirty="0"/>
              <a:t>] &gt; 0);</a:t>
            </a:r>
          </a:p>
          <a:p>
            <a:pPr marL="0" indent="0">
              <a:buNone/>
            </a:pPr>
            <a:r>
              <a:rPr lang="en-US" altLang="ja-JP" dirty="0"/>
              <a:t>    </a:t>
            </a:r>
          </a:p>
          <a:p>
            <a:pPr marL="0" indent="0">
              <a:buNone/>
            </a:pPr>
            <a:r>
              <a:rPr lang="en-US" altLang="ja-JP" dirty="0"/>
              <a:t>    // </a:t>
            </a:r>
            <a:r>
              <a:rPr lang="ja-JP" altLang="en-US" dirty="0"/>
              <a:t>返金額を退避</a:t>
            </a:r>
          </a:p>
          <a:p>
            <a:pPr marL="0" indent="0">
              <a:buNone/>
            </a:pPr>
            <a:r>
              <a:rPr lang="ja-JP" altLang="en-US" dirty="0"/>
              <a:t>    </a:t>
            </a:r>
            <a:r>
              <a:rPr lang="en-US" altLang="ja-JP" dirty="0" err="1"/>
              <a:t>uint</a:t>
            </a:r>
            <a:r>
              <a:rPr lang="en-US" altLang="ja-JP" dirty="0"/>
              <a:t> </a:t>
            </a:r>
            <a:r>
              <a:rPr lang="en-US" altLang="ja-JP" dirty="0" err="1"/>
              <a:t>refundAmount</a:t>
            </a:r>
            <a:r>
              <a:rPr lang="en-US" altLang="ja-JP" dirty="0"/>
              <a:t> = </a:t>
            </a:r>
            <a:r>
              <a:rPr lang="en-US" altLang="ja-JP" dirty="0" err="1"/>
              <a:t>userBalances</a:t>
            </a:r>
            <a:r>
              <a:rPr lang="en-US" altLang="ja-JP" dirty="0"/>
              <a:t>[</a:t>
            </a:r>
            <a:r>
              <a:rPr lang="en-US" altLang="ja-JP" dirty="0" err="1"/>
              <a:t>msg.sender</a:t>
            </a:r>
            <a:r>
              <a:rPr lang="en-US" altLang="ja-JP" dirty="0"/>
              <a:t>];</a:t>
            </a:r>
          </a:p>
          <a:p>
            <a:pPr marL="0" indent="0">
              <a:buNone/>
            </a:pPr>
            <a:r>
              <a:rPr lang="en-US" altLang="ja-JP" dirty="0"/>
              <a:t>    </a:t>
            </a:r>
          </a:p>
          <a:p>
            <a:pPr marL="0" indent="0">
              <a:buNone/>
            </a:pPr>
            <a:r>
              <a:rPr lang="en-US" altLang="ja-JP" dirty="0"/>
              <a:t>    // </a:t>
            </a:r>
            <a:r>
              <a:rPr lang="ja-JP" altLang="en-US" dirty="0"/>
              <a:t>返金額を更新</a:t>
            </a:r>
          </a:p>
          <a:p>
            <a:pPr marL="0" indent="0">
              <a:buNone/>
            </a:pPr>
            <a:r>
              <a:rPr lang="ja-JP" altLang="en-US" dirty="0"/>
              <a:t>    </a:t>
            </a:r>
            <a:r>
              <a:rPr lang="en-US" altLang="ja-JP" dirty="0" err="1"/>
              <a:t>userBalances</a:t>
            </a:r>
            <a:r>
              <a:rPr lang="en-US" altLang="ja-JP" dirty="0"/>
              <a:t>[</a:t>
            </a:r>
            <a:r>
              <a:rPr lang="en-US" altLang="ja-JP" dirty="0" err="1"/>
              <a:t>msg.sender</a:t>
            </a:r>
            <a:r>
              <a:rPr lang="en-US" altLang="ja-JP" dirty="0"/>
              <a:t>] = 0;</a:t>
            </a:r>
          </a:p>
          <a:p>
            <a:pPr marL="0" indent="0">
              <a:buNone/>
            </a:pPr>
            <a:r>
              <a:rPr lang="en-US" altLang="ja-JP" dirty="0"/>
              <a:t>    </a:t>
            </a:r>
          </a:p>
          <a:p>
            <a:pPr marL="0" indent="0">
              <a:buNone/>
            </a:pPr>
            <a:r>
              <a:rPr lang="en-US" altLang="ja-JP" dirty="0"/>
              <a:t>    // </a:t>
            </a:r>
            <a:r>
              <a:rPr lang="ja-JP" altLang="en-US" dirty="0"/>
              <a:t>返金処理</a:t>
            </a:r>
          </a:p>
          <a:p>
            <a:pPr marL="0" indent="0">
              <a:buNone/>
            </a:pPr>
            <a:r>
              <a:rPr lang="ja-JP" altLang="en-US" dirty="0"/>
              <a:t>    </a:t>
            </a:r>
            <a:r>
              <a:rPr lang="en-US" altLang="ja-JP" dirty="0"/>
              <a:t>if(!</a:t>
            </a:r>
            <a:r>
              <a:rPr lang="en-US" altLang="ja-JP" dirty="0" err="1"/>
              <a:t>msg.sender.send</a:t>
            </a:r>
            <a:r>
              <a:rPr lang="en-US" altLang="ja-JP" dirty="0"/>
              <a:t>(</a:t>
            </a:r>
            <a:r>
              <a:rPr lang="en-US" altLang="ja-JP" dirty="0" err="1"/>
              <a:t>refundAmount</a:t>
            </a:r>
            <a:r>
              <a:rPr lang="en-US" altLang="ja-JP" dirty="0"/>
              <a:t>)) {</a:t>
            </a:r>
          </a:p>
          <a:p>
            <a:pPr marL="0" indent="0">
              <a:buNone/>
            </a:pPr>
            <a:r>
              <a:rPr lang="en-US" altLang="ja-JP" dirty="0"/>
              <a:t>      revert();</a:t>
            </a:r>
          </a:p>
          <a:p>
            <a:pPr marL="0" indent="0">
              <a:buNone/>
            </a:pPr>
            <a:r>
              <a:rPr lang="en-US" altLang="ja-JP" dirty="0"/>
              <a:t>    }</a:t>
            </a:r>
          </a:p>
          <a:p>
            <a:pPr marL="0" indent="0">
              <a:buNone/>
            </a:pPr>
            <a:r>
              <a:rPr lang="en-US" altLang="ja-JP" dirty="0"/>
              <a:t>  }</a:t>
            </a:r>
          </a:p>
          <a:p>
            <a:pPr marL="0" indent="0">
              <a:buNone/>
            </a:pPr>
            <a:r>
              <a:rPr lang="en-US" altLang="ja-JP" dirty="0"/>
              <a:t>}} </a:t>
            </a:r>
          </a:p>
        </p:txBody>
      </p:sp>
    </p:spTree>
    <p:extLst>
      <p:ext uri="{BB962C8B-B14F-4D97-AF65-F5344CB8AC3E}">
        <p14:creationId xmlns:p14="http://schemas.microsoft.com/office/powerpoint/2010/main" val="15232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10.2</a:t>
            </a:r>
            <a:r>
              <a:rPr lang="ja-JP" altLang="en-US" sz="2800" dirty="0" smtClean="0"/>
              <a:t> </a:t>
            </a:r>
            <a:r>
              <a:rPr lang="en-US" altLang="ja-JP" sz="2800" dirty="0" smtClean="0"/>
              <a:t>Withdraw</a:t>
            </a:r>
            <a:r>
              <a:rPr lang="ja-JP" altLang="en-US" sz="2800" dirty="0" smtClean="0"/>
              <a:t>パターン</a:t>
            </a:r>
            <a:r>
              <a:rPr lang="en-US" altLang="ja-JP" sz="2800" dirty="0" smtClean="0"/>
              <a:t>(push vs pull)</a:t>
            </a:r>
            <a:r>
              <a:rPr lang="ja-JP" altLang="en-US" sz="2800" dirty="0" smtClean="0"/>
              <a:t> </a:t>
            </a:r>
            <a:r>
              <a:rPr lang="en-US" altLang="ja-JP" sz="2800" dirty="0" smtClean="0"/>
              <a:t>PULL</a:t>
            </a:r>
            <a:r>
              <a:rPr lang="ja-JP" altLang="en-US" sz="2800" dirty="0" smtClean="0"/>
              <a:t>型</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bid</a:t>
            </a:r>
            <a:r>
              <a:rPr lang="ja-JP" altLang="en-US" dirty="0" smtClean="0"/>
              <a:t>部分と返金部分が独立され、仮に</a:t>
            </a:r>
            <a:r>
              <a:rPr lang="en-US" altLang="ja-JP" dirty="0" err="1" smtClean="0"/>
              <a:t>withdra</a:t>
            </a:r>
            <a:r>
              <a:rPr lang="ja-JP" altLang="en-US" dirty="0" smtClean="0"/>
              <a:t>で失敗したとしても以降の</a:t>
            </a:r>
            <a:r>
              <a:rPr lang="en-US" altLang="ja-JP" dirty="0" smtClean="0"/>
              <a:t>bid</a:t>
            </a:r>
            <a:r>
              <a:rPr lang="ja-JP" altLang="en-US" dirty="0" err="1" smtClean="0"/>
              <a:t>には</a:t>
            </a:r>
            <a:r>
              <a:rPr lang="ja-JP" altLang="en-US" dirty="0" smtClean="0"/>
              <a:t>影響は与えません。 </a:t>
            </a:r>
            <a:endParaRPr lang="en-US" altLang="ja-JP" dirty="0"/>
          </a:p>
          <a:p>
            <a:pPr marL="0" indent="0">
              <a:buNone/>
            </a:pPr>
            <a:endParaRPr lang="en-US" altLang="ja-JP" dirty="0" smtClean="0"/>
          </a:p>
          <a:p>
            <a:pPr marL="0" indent="0">
              <a:buNone/>
            </a:pPr>
            <a:r>
              <a:rPr lang="ja-JP" altLang="en-US" dirty="0" smtClean="0"/>
              <a:t>・</a:t>
            </a:r>
            <a:r>
              <a:rPr lang="en-US" altLang="ja-JP" dirty="0" smtClean="0"/>
              <a:t>ether</a:t>
            </a:r>
            <a:r>
              <a:rPr lang="ja-JP" altLang="en-US" dirty="0" smtClean="0"/>
              <a:t>の返金は送り先のコントラクトに悪意があると、予期せぬ動作を引き起こす可能性がある。仮に悪意がない場合でもバグにより予期せぬ動作を引き起こす可能性もある。そのため返金をする際は、他の処理とは独立させ、返金専用の関数を作り、</a:t>
            </a:r>
            <a:r>
              <a:rPr lang="en-US" altLang="ja-JP" dirty="0" smtClean="0"/>
              <a:t>ether</a:t>
            </a:r>
            <a:r>
              <a:rPr lang="ja-JP" altLang="en-US" dirty="0" smtClean="0"/>
              <a:t>を取りに来てもらうのが良い。</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5405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775089"/>
          </a:xfrm>
        </p:spPr>
        <p:txBody>
          <a:bodyPr rtlCol="0">
            <a:normAutofit/>
          </a:bodyPr>
          <a:lstStyle/>
          <a:p>
            <a:r>
              <a:rPr lang="en-US" altLang="ja-JP" dirty="0" smtClean="0">
                <a:latin typeface="Meiryo UI" panose="020B0604030504040204" pitchFamily="50" charset="-128"/>
                <a:ea typeface="Meiryo UI" panose="020B0604030504040204" pitchFamily="50" charset="-128"/>
              </a:rPr>
              <a:t>Ⅱ</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ＭＳ 明朝" panose="02020609040205080304" pitchFamily="17" charset="-128"/>
                <a:ea typeface="ＭＳ 明朝" panose="02020609040205080304" pitchFamily="17" charset="-128"/>
              </a:rPr>
              <a:t>ビットコインネットワーク</a:t>
            </a:r>
            <a:endParaRPr lang="ja-JP" altLang="en-US" dirty="0">
              <a:latin typeface="Meiryo UI" panose="020B0604030504040204" pitchFamily="50" charset="-128"/>
              <a:ea typeface="Meiryo UI" panose="020B0604030504040204" pitchFamily="50" charset="-128"/>
            </a:endParaRPr>
          </a:p>
        </p:txBody>
      </p:sp>
      <p:sp>
        <p:nvSpPr>
          <p:cNvPr id="5" name="コンテンツ プレースホルダー 1"/>
          <p:cNvSpPr txBox="1">
            <a:spLocks/>
          </p:cNvSpPr>
          <p:nvPr/>
        </p:nvSpPr>
        <p:spPr>
          <a:xfrm>
            <a:off x="609600" y="1797622"/>
            <a:ext cx="10972800" cy="324965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sz="2800" dirty="0" smtClean="0">
                <a:latin typeface="+mn-ea"/>
              </a:rPr>
              <a:t>不特定多数のユーザーマイナーが参加するビットコインネットワークは、どのように構成されているのでしょうか。</a:t>
            </a:r>
            <a:endParaRPr lang="en-US" altLang="ja-JP" sz="2800" dirty="0" smtClean="0">
              <a:latin typeface="+mn-ea"/>
            </a:endParaRPr>
          </a:p>
          <a:p>
            <a:pPr marL="0" indent="0">
              <a:buNone/>
            </a:pPr>
            <a:r>
              <a:rPr lang="ja-JP" altLang="en-US" sz="2800" dirty="0" smtClean="0">
                <a:latin typeface="+mn-ea"/>
              </a:rPr>
              <a:t>本</a:t>
            </a:r>
            <a:r>
              <a:rPr lang="en-US" altLang="ja-JP" sz="2800" dirty="0" smtClean="0">
                <a:latin typeface="+mn-ea"/>
              </a:rPr>
              <a:t>Part</a:t>
            </a:r>
            <a:r>
              <a:rPr lang="ja-JP" altLang="en-US" sz="2800" dirty="0" smtClean="0">
                <a:latin typeface="+mn-ea"/>
              </a:rPr>
              <a:t>では、個々の要素技術や仕組みを説明していきます。</a:t>
            </a:r>
            <a:endParaRPr lang="ja-JP" altLang="en-US" sz="2800" dirty="0">
              <a:latin typeface="+mn-ea"/>
            </a:endParaRPr>
          </a:p>
        </p:txBody>
      </p:sp>
    </p:spTree>
    <p:extLst>
      <p:ext uri="{BB962C8B-B14F-4D97-AF65-F5344CB8AC3E}">
        <p14:creationId xmlns:p14="http://schemas.microsoft.com/office/powerpoint/2010/main" val="76703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10.3 Access Restriction</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Access</a:t>
            </a:r>
            <a:r>
              <a:rPr lang="ja-JP" altLang="en-US" dirty="0" smtClean="0"/>
              <a:t> </a:t>
            </a:r>
            <a:r>
              <a:rPr lang="en-US" altLang="ja-JP" dirty="0" smtClean="0"/>
              <a:t>Restriction</a:t>
            </a:r>
            <a:r>
              <a:rPr lang="ja-JP" altLang="en-US" dirty="0" smtClean="0"/>
              <a:t>パターンは、関数のアクセス制限に使用されます。</a:t>
            </a:r>
            <a:r>
              <a:rPr lang="en-US" altLang="ja-JP" dirty="0"/>
              <a:t/>
            </a:r>
            <a:br>
              <a:rPr lang="en-US" altLang="ja-JP" dirty="0"/>
            </a:br>
            <a:r>
              <a:rPr lang="ja-JP" altLang="en-US" dirty="0" smtClean="0"/>
              <a:t>  例：コントラクトの呼び出しは、それを生成したオーナーのみから許す。</a:t>
            </a:r>
            <a:endParaRPr lang="en-US" altLang="ja-JP" dirty="0" smtClean="0"/>
          </a:p>
          <a:p>
            <a:pPr marL="0" indent="0">
              <a:buNone/>
            </a:pPr>
            <a:r>
              <a:rPr lang="ja-JP" altLang="en-US" dirty="0" smtClean="0"/>
              <a:t>・パブリックなブロックチェーンネットワークであれば、サーバを介さずに誰でもコントラクトの関数へアクセスできるのみ１つの利点だが、しばらくは</a:t>
            </a:r>
            <a:r>
              <a:rPr lang="en-US" altLang="ja-JP" dirty="0" smtClean="0"/>
              <a:t>Web</a:t>
            </a:r>
            <a:r>
              <a:rPr lang="ja-JP" altLang="en-US" dirty="0" smtClean="0"/>
              <a:t>アプリケーションなどを介してコントラクトにアクセスさせるというのが一般的なアーキテクチャーになる。その場合は、不特定多数のアドレスから呼び出されては困るといった関数がほとんどになる。</a:t>
            </a:r>
            <a:endParaRPr lang="en-US" altLang="ja-JP" dirty="0" smtClean="0"/>
          </a:p>
          <a:p>
            <a:pPr marL="0" indent="0">
              <a:buNone/>
            </a:pPr>
            <a:r>
              <a:rPr lang="ja-JP" altLang="en-US" dirty="0" smtClean="0"/>
              <a:t>・アクセス制限はトランザクション発行アドレスがコントラクトのオーナのアドレスと一致することを確認すればよく、方法としては以下の２つがある。</a:t>
            </a:r>
            <a:r>
              <a:rPr lang="en-US" altLang="ja-JP" dirty="0" smtClean="0"/>
              <a:t/>
            </a:r>
            <a:br>
              <a:rPr lang="en-US" altLang="ja-JP" dirty="0" smtClean="0"/>
            </a:br>
            <a:r>
              <a:rPr lang="ja-JP" altLang="en-US" dirty="0" smtClean="0"/>
              <a:t>①関数内で発行アドレスがオーナーアドレスと一致するか確認する。</a:t>
            </a:r>
            <a:r>
              <a:rPr lang="en-US" altLang="ja-JP" dirty="0"/>
              <a:t/>
            </a:r>
            <a:br>
              <a:rPr lang="en-US" altLang="ja-JP" dirty="0"/>
            </a:br>
            <a:r>
              <a:rPr lang="ja-JP" altLang="en-US" dirty="0" smtClean="0"/>
              <a:t>②</a:t>
            </a:r>
            <a:r>
              <a:rPr lang="en-US" altLang="ja-JP" dirty="0" smtClean="0"/>
              <a:t>modifier</a:t>
            </a:r>
            <a:r>
              <a:rPr lang="ja-JP" altLang="en-US" dirty="0" smtClean="0"/>
              <a:t>を利用する</a:t>
            </a:r>
            <a:r>
              <a:rPr lang="en-US" altLang="ja-JP" dirty="0" smtClean="0"/>
              <a:t/>
            </a:r>
            <a:br>
              <a:rPr lang="en-US" altLang="ja-JP" dirty="0" smtClean="0"/>
            </a:br>
            <a:r>
              <a:rPr lang="ja-JP" altLang="en-US" dirty="0" smtClean="0"/>
              <a:t>～１つの関数のみ制限をかけるならば①でも</a:t>
            </a:r>
            <a:r>
              <a:rPr lang="ja-JP" altLang="en-US" dirty="0"/>
              <a:t>良</a:t>
            </a:r>
            <a:r>
              <a:rPr lang="ja-JP" altLang="en-US" dirty="0" smtClean="0"/>
              <a:t>いが、通常は</a:t>
            </a:r>
            <a:r>
              <a:rPr lang="en-US" altLang="ja-JP" dirty="0" smtClean="0"/>
              <a:t>DRY(Don’t</a:t>
            </a:r>
            <a:r>
              <a:rPr lang="ja-JP" altLang="en-US" dirty="0" smtClean="0"/>
              <a:t> </a:t>
            </a:r>
            <a:r>
              <a:rPr lang="en-US" altLang="ja-JP" dirty="0" smtClean="0"/>
              <a:t>Repeat</a:t>
            </a:r>
            <a:r>
              <a:rPr lang="ja-JP" altLang="en-US" dirty="0" smtClean="0"/>
              <a:t> </a:t>
            </a:r>
            <a:r>
              <a:rPr lang="en-US" altLang="ja-JP" dirty="0" err="1" smtClean="0"/>
              <a:t>Yourselef</a:t>
            </a:r>
            <a:r>
              <a:rPr lang="en-US" altLang="ja-JP" dirty="0" smtClean="0"/>
              <a:t>)</a:t>
            </a:r>
            <a:r>
              <a:rPr lang="ja-JP" altLang="en-US" dirty="0" smtClean="0"/>
              <a:t>に測り②を採用することとする。</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3553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a:t>10.3 Access Restriction</a:t>
            </a:r>
            <a:r>
              <a:rPr lang="ja-JP" altLang="en-US" sz="2800" dirty="0"/>
              <a:t>パターン</a:t>
            </a:r>
            <a:endParaRPr lang="en-US" altLang="ja-JP" sz="2800"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9" name="コンテンツ プレースホルダー 1"/>
          <p:cNvSpPr txBox="1">
            <a:spLocks/>
          </p:cNvSpPr>
          <p:nvPr/>
        </p:nvSpPr>
        <p:spPr>
          <a:xfrm>
            <a:off x="228599" y="784742"/>
            <a:ext cx="5862486" cy="5773140"/>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Owned {</a:t>
            </a:r>
          </a:p>
          <a:p>
            <a:pPr marL="0" indent="0">
              <a:buNone/>
            </a:pPr>
            <a:r>
              <a:rPr lang="en-US" altLang="ja-JP" dirty="0"/>
              <a:t>  address public owner;</a:t>
            </a:r>
          </a:p>
          <a:p>
            <a:pPr marL="0" indent="0">
              <a:buNone/>
            </a:pPr>
            <a:r>
              <a:rPr lang="en-US" altLang="ja-JP" dirty="0"/>
              <a:t>  </a:t>
            </a:r>
          </a:p>
          <a:p>
            <a:pPr marL="0" indent="0">
              <a:buNone/>
            </a:pPr>
            <a:r>
              <a:rPr lang="en-US" altLang="ja-JP" dirty="0"/>
              <a:t>  /// </a:t>
            </a:r>
            <a:r>
              <a:rPr lang="ja-JP" altLang="en-US" dirty="0"/>
              <a:t>アクセスチェック用の</a:t>
            </a:r>
            <a:r>
              <a:rPr lang="en-US" altLang="ja-JP" dirty="0"/>
              <a:t>modifier</a:t>
            </a:r>
          </a:p>
          <a:p>
            <a:pPr marL="0" indent="0">
              <a:buNone/>
            </a:pPr>
            <a:r>
              <a:rPr lang="en-US" altLang="ja-JP" dirty="0"/>
              <a:t>  modifier </a:t>
            </a:r>
            <a:r>
              <a:rPr lang="en-US" altLang="ja-JP" dirty="0" err="1"/>
              <a:t>onlyOwner</a:t>
            </a:r>
            <a:r>
              <a:rPr lang="en-US" altLang="ja-JP" dirty="0"/>
              <a:t>() {</a:t>
            </a:r>
          </a:p>
          <a:p>
            <a:pPr marL="0" indent="0">
              <a:buNone/>
            </a:pPr>
            <a:r>
              <a:rPr lang="en-US" altLang="ja-JP" dirty="0"/>
              <a:t>    require(</a:t>
            </a:r>
            <a:r>
              <a:rPr lang="en-US" altLang="ja-JP" dirty="0" err="1"/>
              <a:t>msg.sender</a:t>
            </a:r>
            <a:r>
              <a:rPr lang="en-US" altLang="ja-JP" dirty="0"/>
              <a:t> == owner);</a:t>
            </a:r>
          </a:p>
          <a:p>
            <a:pPr marL="0" indent="0">
              <a:buNone/>
            </a:pPr>
            <a:r>
              <a:rPr lang="en-US" altLang="ja-JP" dirty="0"/>
              <a:t>    _;</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オーナーを設定</a:t>
            </a:r>
          </a:p>
          <a:p>
            <a:pPr marL="0" indent="0">
              <a:buNone/>
            </a:pPr>
            <a:r>
              <a:rPr lang="ja-JP" altLang="en-US" dirty="0"/>
              <a:t>  </a:t>
            </a:r>
            <a:r>
              <a:rPr lang="en-US" altLang="ja-JP" dirty="0"/>
              <a:t>function owned() internal {</a:t>
            </a:r>
          </a:p>
          <a:p>
            <a:pPr marL="0" indent="0">
              <a:buNone/>
            </a:pPr>
            <a:r>
              <a:rPr lang="en-US" altLang="ja-JP" dirty="0"/>
              <a:t>    owner = </a:t>
            </a:r>
            <a:r>
              <a:rPr lang="en-US" altLang="ja-JP" dirty="0" err="1"/>
              <a:t>msg.sender</a:t>
            </a:r>
            <a:r>
              <a:rPr lang="en-US" altLang="ja-JP" dirty="0"/>
              <a:t>;</a:t>
            </a:r>
          </a:p>
          <a:p>
            <a:pPr marL="0" indent="0">
              <a:buNone/>
            </a:pPr>
            <a:r>
              <a:rPr lang="en-US" altLang="ja-JP" dirty="0"/>
              <a:t>  }</a:t>
            </a:r>
          </a:p>
          <a:p>
            <a:pPr marL="0" indent="0">
              <a:buNone/>
            </a:pPr>
            <a:r>
              <a:rPr lang="en-US" altLang="ja-JP" dirty="0"/>
              <a:t>  </a:t>
            </a:r>
          </a:p>
          <a:p>
            <a:pPr marL="0" indent="0">
              <a:buNone/>
            </a:pPr>
            <a:r>
              <a:rPr lang="en-US" altLang="ja-JP" dirty="0"/>
              <a:t>  ///</a:t>
            </a:r>
            <a:r>
              <a:rPr lang="ja-JP" altLang="en-US" dirty="0"/>
              <a:t>　オーナーを変更する</a:t>
            </a:r>
          </a:p>
          <a:p>
            <a:pPr marL="0" indent="0">
              <a:buNone/>
            </a:pPr>
            <a:r>
              <a:rPr lang="ja-JP" altLang="en-US" dirty="0"/>
              <a:t>  </a:t>
            </a:r>
            <a:r>
              <a:rPr lang="en-US" altLang="ja-JP" dirty="0"/>
              <a:t>function </a:t>
            </a:r>
            <a:r>
              <a:rPr lang="en-US" altLang="ja-JP" dirty="0" err="1"/>
              <a:t>changeOwner</a:t>
            </a:r>
            <a:r>
              <a:rPr lang="en-US" altLang="ja-JP" dirty="0"/>
              <a:t>(address _</a:t>
            </a:r>
            <a:r>
              <a:rPr lang="en-US" altLang="ja-JP" dirty="0" err="1"/>
              <a:t>newOwner</a:t>
            </a:r>
            <a:r>
              <a:rPr lang="en-US" altLang="ja-JP" dirty="0"/>
              <a:t>) public </a:t>
            </a:r>
            <a:r>
              <a:rPr lang="en-US" altLang="ja-JP" dirty="0" err="1"/>
              <a:t>onlyOwner</a:t>
            </a:r>
            <a:r>
              <a:rPr lang="en-US" altLang="ja-JP" dirty="0"/>
              <a:t> {</a:t>
            </a:r>
          </a:p>
          <a:p>
            <a:pPr marL="0" indent="0">
              <a:buNone/>
            </a:pPr>
            <a:r>
              <a:rPr lang="en-US" altLang="ja-JP" dirty="0"/>
              <a:t>    owner = _</a:t>
            </a:r>
            <a:r>
              <a:rPr lang="en-US" altLang="ja-JP" dirty="0" err="1"/>
              <a:t>newOwner</a:t>
            </a:r>
            <a:r>
              <a:rPr lang="en-US" altLang="ja-JP" dirty="0"/>
              <a:t>;</a:t>
            </a:r>
          </a:p>
          <a:p>
            <a:pPr marL="0" indent="0">
              <a:buNone/>
            </a:pPr>
            <a:r>
              <a:rPr lang="en-US" altLang="ja-JP" dirty="0"/>
              <a:t>  }</a:t>
            </a:r>
          </a:p>
          <a:p>
            <a:pPr marL="0" indent="0">
              <a:buNone/>
            </a:pPr>
            <a:r>
              <a:rPr lang="en-US" altLang="ja-JP" dirty="0"/>
              <a:t>}</a:t>
            </a:r>
            <a:endParaRPr lang="en-US" altLang="ja-JP" dirty="0" smtClean="0"/>
          </a:p>
        </p:txBody>
      </p:sp>
      <p:sp>
        <p:nvSpPr>
          <p:cNvPr id="10" name="コンテンツ プレースホルダー 1"/>
          <p:cNvSpPr txBox="1">
            <a:spLocks/>
          </p:cNvSpPr>
          <p:nvPr/>
        </p:nvSpPr>
        <p:spPr>
          <a:xfrm>
            <a:off x="6091084" y="812069"/>
            <a:ext cx="5926745" cy="5745813"/>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contract </a:t>
            </a:r>
            <a:r>
              <a:rPr lang="en-US" altLang="ja-JP" dirty="0" err="1"/>
              <a:t>AccessRestriction</a:t>
            </a:r>
            <a:r>
              <a:rPr lang="en-US" altLang="ja-JP" dirty="0"/>
              <a:t> is Owned{</a:t>
            </a:r>
          </a:p>
          <a:p>
            <a:pPr marL="0" indent="0">
              <a:buNone/>
            </a:pPr>
            <a:r>
              <a:rPr lang="en-US" altLang="ja-JP" dirty="0"/>
              <a:t>  string public </a:t>
            </a:r>
            <a:r>
              <a:rPr lang="en-US" altLang="ja-JP" dirty="0" err="1"/>
              <a:t>someState</a:t>
            </a:r>
            <a:r>
              <a:rPr lang="en-US" altLang="ja-JP" dirty="0"/>
              <a:t>;</a:t>
            </a:r>
          </a:p>
          <a:p>
            <a:pPr marL="0" indent="0">
              <a:buNone/>
            </a:pPr>
            <a:r>
              <a:rPr lang="en-US" altLang="ja-JP" dirty="0"/>
              <a:t>  </a:t>
            </a:r>
          </a:p>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AccessRestriction</a:t>
            </a:r>
            <a:r>
              <a:rPr lang="en-US" altLang="ja-JP" dirty="0"/>
              <a:t>() public{</a:t>
            </a:r>
          </a:p>
          <a:p>
            <a:pPr marL="0" indent="0">
              <a:buNone/>
            </a:pPr>
            <a:r>
              <a:rPr lang="en-US" altLang="ja-JP" dirty="0"/>
              <a:t>    // Owned</a:t>
            </a:r>
            <a:r>
              <a:rPr lang="ja-JP" altLang="en-US" dirty="0"/>
              <a:t>で定義されている</a:t>
            </a:r>
            <a:r>
              <a:rPr lang="en-US" altLang="ja-JP" dirty="0"/>
              <a:t>owned</a:t>
            </a:r>
            <a:r>
              <a:rPr lang="ja-JP" altLang="en-US" dirty="0"/>
              <a:t>関数を呼び出す</a:t>
            </a:r>
          </a:p>
          <a:p>
            <a:pPr marL="0" indent="0">
              <a:buNone/>
            </a:pPr>
            <a:r>
              <a:rPr lang="ja-JP" altLang="en-US" dirty="0"/>
              <a:t>    </a:t>
            </a:r>
            <a:r>
              <a:rPr lang="en-US" altLang="ja-JP" dirty="0"/>
              <a:t>owned();</a:t>
            </a:r>
          </a:p>
          <a:p>
            <a:pPr marL="0" indent="0">
              <a:buNone/>
            </a:pPr>
            <a:r>
              <a:rPr lang="en-US" altLang="ja-JP" dirty="0"/>
              <a:t>    </a:t>
            </a:r>
          </a:p>
          <a:p>
            <a:pPr marL="0" indent="0">
              <a:buNone/>
            </a:pPr>
            <a:r>
              <a:rPr lang="en-US" altLang="ja-JP" dirty="0"/>
              <a:t>    // </a:t>
            </a:r>
            <a:r>
              <a:rPr lang="en-US" altLang="ja-JP" dirty="0" err="1"/>
              <a:t>someState</a:t>
            </a:r>
            <a:r>
              <a:rPr lang="ja-JP" altLang="en-US" dirty="0"/>
              <a:t>の初期値を設定</a:t>
            </a:r>
          </a:p>
          <a:p>
            <a:pPr marL="0" indent="0">
              <a:buNone/>
            </a:pPr>
            <a:r>
              <a:rPr lang="ja-JP" altLang="en-US" dirty="0"/>
              <a:t>    </a:t>
            </a:r>
            <a:r>
              <a:rPr lang="en-US" altLang="ja-JP" dirty="0" err="1"/>
              <a:t>someState</a:t>
            </a:r>
            <a:r>
              <a:rPr lang="en-US" altLang="ja-JP" dirty="0"/>
              <a:t> = "initial";</a:t>
            </a:r>
          </a:p>
          <a:p>
            <a:pPr marL="0" indent="0">
              <a:buNone/>
            </a:pPr>
            <a:r>
              <a:rPr lang="en-US" altLang="ja-JP" dirty="0"/>
              <a:t>  }</a:t>
            </a:r>
          </a:p>
          <a:p>
            <a:pPr marL="0" indent="0">
              <a:buNone/>
            </a:pPr>
            <a:r>
              <a:rPr lang="en-US" altLang="ja-JP" dirty="0"/>
              <a:t>  </a:t>
            </a:r>
          </a:p>
          <a:p>
            <a:pPr marL="0" indent="0">
              <a:buNone/>
            </a:pPr>
            <a:r>
              <a:rPr lang="en-US" altLang="ja-JP" dirty="0"/>
              <a:t>  /// </a:t>
            </a:r>
            <a:r>
              <a:rPr lang="en-US" altLang="ja-JP" dirty="0" err="1"/>
              <a:t>someState</a:t>
            </a:r>
            <a:r>
              <a:rPr lang="ja-JP" altLang="en-US" dirty="0"/>
              <a:t>を更新する関数</a:t>
            </a:r>
          </a:p>
          <a:p>
            <a:pPr marL="0" indent="0">
              <a:buNone/>
            </a:pPr>
            <a:r>
              <a:rPr lang="ja-JP" altLang="en-US" dirty="0"/>
              <a:t>  </a:t>
            </a:r>
            <a:r>
              <a:rPr lang="en-US" altLang="ja-JP" dirty="0"/>
              <a:t>function </a:t>
            </a:r>
            <a:r>
              <a:rPr lang="en-US" altLang="ja-JP" dirty="0" err="1"/>
              <a:t>updateSomeState</a:t>
            </a:r>
            <a:r>
              <a:rPr lang="en-US" altLang="ja-JP" dirty="0"/>
              <a:t>(string _</a:t>
            </a:r>
            <a:r>
              <a:rPr lang="en-US" altLang="ja-JP" dirty="0" err="1"/>
              <a:t>newState</a:t>
            </a:r>
            <a:r>
              <a:rPr lang="en-US" altLang="ja-JP" dirty="0"/>
              <a:t>) public </a:t>
            </a:r>
            <a:r>
              <a:rPr lang="en-US" altLang="ja-JP" dirty="0" err="1"/>
              <a:t>onlyOwner</a:t>
            </a:r>
            <a:r>
              <a:rPr lang="en-US" altLang="ja-JP" dirty="0"/>
              <a:t> {</a:t>
            </a:r>
          </a:p>
          <a:p>
            <a:pPr marL="0" indent="0">
              <a:buNone/>
            </a:pPr>
            <a:r>
              <a:rPr lang="en-US" altLang="ja-JP" dirty="0"/>
              <a:t>    </a:t>
            </a:r>
            <a:r>
              <a:rPr lang="en-US" altLang="ja-JP" dirty="0" err="1"/>
              <a:t>someState</a:t>
            </a:r>
            <a:r>
              <a:rPr lang="en-US" altLang="ja-JP" dirty="0"/>
              <a:t> = _</a:t>
            </a:r>
            <a:r>
              <a:rPr lang="en-US" altLang="ja-JP" dirty="0" err="1"/>
              <a:t>newState</a:t>
            </a:r>
            <a:r>
              <a:rPr lang="en-US" altLang="ja-JP" dirty="0"/>
              <a:t>;</a:t>
            </a:r>
          </a:p>
          <a:p>
            <a:pPr marL="0" indent="0">
              <a:buNone/>
            </a:pPr>
            <a:r>
              <a:rPr lang="en-US" altLang="ja-JP" dirty="0"/>
              <a:t>  }</a:t>
            </a:r>
          </a:p>
          <a:p>
            <a:pPr marL="0" indent="0">
              <a:buNone/>
            </a:pPr>
            <a:r>
              <a:rPr lang="en-US" altLang="ja-JP" dirty="0"/>
              <a:t>}</a:t>
            </a:r>
          </a:p>
        </p:txBody>
      </p:sp>
    </p:spTree>
    <p:extLst>
      <p:ext uri="{BB962C8B-B14F-4D97-AF65-F5344CB8AC3E}">
        <p14:creationId xmlns:p14="http://schemas.microsoft.com/office/powerpoint/2010/main" val="231029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10.3 Access Restriction</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・まず注目していただきたいのは、コントラクトが</a:t>
            </a:r>
            <a:r>
              <a:rPr lang="en-US" altLang="ja-JP" dirty="0" smtClean="0"/>
              <a:t>2</a:t>
            </a:r>
            <a:r>
              <a:rPr lang="ja-JP" altLang="en-US" dirty="0" smtClean="0"/>
              <a:t>つ定義されている点です。</a:t>
            </a:r>
            <a:r>
              <a:rPr lang="en-US" altLang="ja-JP" dirty="0" smtClean="0"/>
              <a:t>Solidity</a:t>
            </a:r>
            <a:r>
              <a:rPr lang="ja-JP" altLang="en-US" dirty="0" err="1" smtClean="0"/>
              <a:t>には</a:t>
            </a:r>
            <a:r>
              <a:rPr lang="ja-JP" altLang="en-US" dirty="0" smtClean="0"/>
              <a:t>継承の概念があり、コントラクトは別のコントラクトを継承できます。</a:t>
            </a:r>
            <a:endParaRPr lang="en-US" altLang="ja-JP" dirty="0" smtClean="0"/>
          </a:p>
          <a:p>
            <a:pPr marL="0" indent="0">
              <a:buNone/>
            </a:pPr>
            <a:r>
              <a:rPr lang="ja-JP" altLang="en-US" dirty="0" smtClean="0"/>
              <a:t>〇継承の方法</a:t>
            </a:r>
            <a:r>
              <a:rPr lang="en-US" altLang="ja-JP" dirty="0" smtClean="0"/>
              <a:t/>
            </a:r>
            <a:br>
              <a:rPr lang="en-US" altLang="ja-JP" dirty="0" smtClean="0"/>
            </a:br>
            <a:r>
              <a:rPr lang="ja-JP" altLang="en-US" dirty="0" smtClean="0"/>
              <a:t>   </a:t>
            </a:r>
            <a:r>
              <a:rPr lang="en-US" altLang="ja-JP" dirty="0" smtClean="0"/>
              <a:t>contract </a:t>
            </a:r>
            <a:r>
              <a:rPr lang="ja-JP" altLang="en-US" dirty="0" smtClean="0"/>
              <a:t>子コントラクト </a:t>
            </a:r>
            <a:r>
              <a:rPr lang="en-US" altLang="ja-JP" dirty="0" smtClean="0"/>
              <a:t>is </a:t>
            </a:r>
            <a:r>
              <a:rPr lang="ja-JP" altLang="en-US" dirty="0" smtClean="0"/>
              <a:t>親コントラクト</a:t>
            </a:r>
            <a:r>
              <a:rPr lang="en-US" altLang="ja-JP" dirty="0" smtClean="0"/>
              <a:t/>
            </a:r>
            <a:br>
              <a:rPr lang="en-US" altLang="ja-JP" dirty="0" smtClean="0"/>
            </a:br>
            <a:r>
              <a:rPr lang="ja-JP" altLang="en-US" dirty="0" smtClean="0"/>
              <a:t>   例 </a:t>
            </a:r>
            <a:r>
              <a:rPr lang="en-US" altLang="ja-JP" dirty="0"/>
              <a:t>contract </a:t>
            </a:r>
            <a:r>
              <a:rPr lang="en-US" altLang="ja-JP" dirty="0" err="1"/>
              <a:t>AccessRestriction</a:t>
            </a:r>
            <a:r>
              <a:rPr lang="en-US" altLang="ja-JP" dirty="0"/>
              <a:t> is </a:t>
            </a:r>
            <a:r>
              <a:rPr lang="en-US" altLang="ja-JP" dirty="0" smtClean="0"/>
              <a:t>Owned</a:t>
            </a:r>
          </a:p>
          <a:p>
            <a:pPr marL="0" indent="0">
              <a:buNone/>
            </a:pPr>
            <a:r>
              <a:rPr lang="ja-JP" altLang="en-US" dirty="0" smtClean="0"/>
              <a:t>親コントラクト</a:t>
            </a:r>
            <a:r>
              <a:rPr lang="en-US" altLang="ja-JP" dirty="0" smtClean="0"/>
              <a:t>Owned</a:t>
            </a:r>
            <a:r>
              <a:rPr lang="ja-JP" altLang="en-US" dirty="0" smtClean="0"/>
              <a:t>では、アクセス制御に関わる関数や</a:t>
            </a:r>
            <a:r>
              <a:rPr lang="en-US" altLang="ja-JP" dirty="0" smtClean="0"/>
              <a:t>modifier</a:t>
            </a:r>
            <a:r>
              <a:rPr lang="ja-JP" altLang="en-US" dirty="0" smtClean="0"/>
              <a:t>を定義しているが、どのようなコントラクトでも必要となるため、雛形化しておき継承による再利用をすれば開発効率化、高品質化につながる。</a:t>
            </a:r>
            <a:r>
              <a:rPr lang="en-US" altLang="ja-JP" dirty="0" smtClean="0"/>
              <a:t/>
            </a:r>
            <a:br>
              <a:rPr lang="en-US" altLang="ja-JP" dirty="0" smtClean="0"/>
            </a:br>
            <a:r>
              <a:rPr lang="ja-JP" altLang="en-US" dirty="0" smtClean="0"/>
              <a:t>〇</a:t>
            </a:r>
            <a:r>
              <a:rPr lang="en-US" altLang="ja-JP" dirty="0" smtClean="0"/>
              <a:t>Owned</a:t>
            </a:r>
            <a:r>
              <a:rPr lang="ja-JP" altLang="en-US" dirty="0" smtClean="0"/>
              <a:t>コントラクト</a:t>
            </a:r>
            <a:r>
              <a:rPr lang="en-US" altLang="ja-JP" dirty="0" smtClean="0"/>
              <a:t/>
            </a:r>
            <a:br>
              <a:rPr lang="en-US" altLang="ja-JP" dirty="0" smtClean="0"/>
            </a:br>
            <a:r>
              <a:rPr lang="ja-JP" altLang="en-US" dirty="0" smtClean="0"/>
              <a:t> ①</a:t>
            </a:r>
            <a:r>
              <a:rPr lang="en-US" altLang="ja-JP" dirty="0" smtClean="0"/>
              <a:t>modifier </a:t>
            </a:r>
            <a:r>
              <a:rPr lang="en-US" altLang="ja-JP" dirty="0" err="1" smtClean="0"/>
              <a:t>onlyOwner</a:t>
            </a:r>
            <a:r>
              <a:rPr lang="en-US" altLang="ja-JP" dirty="0" smtClean="0"/>
              <a:t/>
            </a:r>
            <a:br>
              <a:rPr lang="en-US" altLang="ja-JP" dirty="0" smtClean="0"/>
            </a:br>
            <a:r>
              <a:rPr lang="ja-JP" altLang="en-US" dirty="0" smtClean="0"/>
              <a:t> ～アクセス制限用の</a:t>
            </a:r>
            <a:r>
              <a:rPr lang="en-US" altLang="ja-JP" dirty="0" smtClean="0"/>
              <a:t>modifier</a:t>
            </a:r>
            <a:r>
              <a:rPr lang="ja-JP" altLang="en-US" dirty="0" smtClean="0"/>
              <a:t>でアクセス制限したい関数に付与する。</a:t>
            </a:r>
            <a:endParaRPr lang="en-US" altLang="ja-JP" dirty="0" smtClean="0"/>
          </a:p>
          <a:p>
            <a:pPr marL="0" indent="0">
              <a:buNone/>
            </a:pPr>
            <a:r>
              <a:rPr lang="ja-JP" altLang="en-US" dirty="0" smtClean="0"/>
              <a:t> ②</a:t>
            </a:r>
            <a:r>
              <a:rPr lang="en-US" altLang="ja-JP" dirty="0" smtClean="0"/>
              <a:t>owned</a:t>
            </a:r>
            <a:br>
              <a:rPr lang="en-US" altLang="ja-JP" dirty="0" smtClean="0"/>
            </a:br>
            <a:r>
              <a:rPr lang="en-US" altLang="ja-JP" dirty="0" smtClean="0"/>
              <a:t> </a:t>
            </a:r>
            <a:r>
              <a:rPr lang="ja-JP" altLang="en-US" dirty="0" smtClean="0"/>
              <a:t>～オーナーを指定するための関数で、子コントラクトから呼び出されること</a:t>
            </a:r>
            <a:r>
              <a:rPr lang="en-US" altLang="ja-JP" dirty="0" smtClean="0"/>
              <a:t/>
            </a:r>
            <a:br>
              <a:rPr lang="en-US" altLang="ja-JP" dirty="0" smtClean="0"/>
            </a:br>
            <a:r>
              <a:rPr lang="ja-JP" altLang="en-US" dirty="0" smtClean="0"/>
              <a:t>   を想定しているため</a:t>
            </a:r>
            <a:r>
              <a:rPr lang="en-US" altLang="ja-JP" dirty="0" smtClean="0"/>
              <a:t>internal</a:t>
            </a:r>
            <a:r>
              <a:rPr lang="ja-JP" altLang="en-US" dirty="0" smtClean="0"/>
              <a:t>としています。</a:t>
            </a:r>
            <a:endParaRPr lang="en-US" altLang="ja-JP" dirty="0" smtClean="0"/>
          </a:p>
          <a:p>
            <a:pPr marL="0" indent="0">
              <a:buNone/>
            </a:pPr>
            <a:r>
              <a:rPr lang="ja-JP" altLang="en-US" dirty="0"/>
              <a:t> </a:t>
            </a:r>
            <a:r>
              <a:rPr lang="ja-JP" altLang="en-US" dirty="0" smtClean="0"/>
              <a:t>③</a:t>
            </a:r>
            <a:r>
              <a:rPr lang="en-US" altLang="ja-JP" dirty="0" err="1" smtClean="0"/>
              <a:t>changeOwner</a:t>
            </a:r>
            <a:r>
              <a:rPr lang="en-US" altLang="ja-JP" dirty="0" smtClean="0"/>
              <a:t/>
            </a:r>
            <a:br>
              <a:rPr lang="en-US" altLang="ja-JP" dirty="0" smtClean="0"/>
            </a:br>
            <a:r>
              <a:rPr lang="en-US" altLang="ja-JP" dirty="0" smtClean="0"/>
              <a:t> </a:t>
            </a:r>
            <a:r>
              <a:rPr lang="ja-JP" altLang="en-US" dirty="0" smtClean="0"/>
              <a:t>～オーナーを変更する場合に利用する関数です。当然ですが、</a:t>
            </a:r>
            <a:r>
              <a:rPr lang="en-US" altLang="ja-JP" dirty="0" err="1" smtClean="0"/>
              <a:t>onlyOwner</a:t>
            </a:r>
            <a:r>
              <a:rPr lang="ja-JP" altLang="en-US" dirty="0" smtClean="0"/>
              <a:t>を付与して</a:t>
            </a:r>
            <a:r>
              <a:rPr lang="en-US" altLang="ja-JP" dirty="0" smtClean="0"/>
              <a:t/>
            </a:r>
            <a:br>
              <a:rPr lang="en-US" altLang="ja-JP" dirty="0" smtClean="0"/>
            </a:br>
            <a:r>
              <a:rPr lang="ja-JP" altLang="en-US" dirty="0" smtClean="0"/>
              <a:t>　 現オーナーのみにアクセスを制限しています。 </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84073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10.3 Access Restriction</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〇アカウントの割り振り</a:t>
            </a:r>
            <a:r>
              <a:rPr lang="en-US" altLang="ja-JP" dirty="0" smtClean="0"/>
              <a:t/>
            </a:r>
            <a:br>
              <a:rPr lang="en-US" altLang="ja-JP" dirty="0" smtClean="0"/>
            </a:br>
            <a:r>
              <a:rPr lang="ja-JP" altLang="en-US" dirty="0" smtClean="0"/>
              <a:t> １．</a:t>
            </a:r>
            <a:r>
              <a:rPr lang="en-US" altLang="ja-JP" dirty="0" err="1" smtClean="0"/>
              <a:t>eth.accounts</a:t>
            </a:r>
            <a:r>
              <a:rPr lang="en-US" altLang="ja-JP" dirty="0" smtClean="0"/>
              <a:t>[0]:</a:t>
            </a:r>
            <a:r>
              <a:rPr lang="ja-JP" altLang="en-US" dirty="0" smtClean="0"/>
              <a:t>初期オーナーであり、コントラクトの生成者</a:t>
            </a:r>
            <a:r>
              <a:rPr lang="en-US" altLang="ja-JP" dirty="0" smtClean="0"/>
              <a:t/>
            </a:r>
            <a:br>
              <a:rPr lang="en-US" altLang="ja-JP" dirty="0" smtClean="0"/>
            </a:br>
            <a:r>
              <a:rPr lang="ja-JP" altLang="en-US" dirty="0" smtClean="0"/>
              <a:t> ２．</a:t>
            </a:r>
            <a:r>
              <a:rPr lang="en-US" altLang="ja-JP" dirty="0" err="1" smtClean="0"/>
              <a:t>eth.accounts</a:t>
            </a:r>
            <a:r>
              <a:rPr lang="en-US" altLang="ja-JP" dirty="0" smtClean="0"/>
              <a:t>[2]:</a:t>
            </a:r>
            <a:r>
              <a:rPr lang="ja-JP" altLang="en-US" dirty="0" smtClean="0"/>
              <a:t>セカンドオーナー</a:t>
            </a:r>
            <a:r>
              <a:rPr lang="en-US" altLang="ja-JP" dirty="0" smtClean="0"/>
              <a:t/>
            </a:r>
            <a:br>
              <a:rPr lang="en-US" altLang="ja-JP" dirty="0" smtClean="0"/>
            </a:br>
            <a:r>
              <a:rPr lang="en-US" altLang="ja-JP" dirty="0" smtClean="0"/>
              <a:t/>
            </a:r>
            <a:br>
              <a:rPr lang="en-US" altLang="ja-JP" dirty="0" smtClean="0"/>
            </a:br>
            <a:r>
              <a:rPr lang="ja-JP" altLang="en-US" dirty="0" smtClean="0"/>
              <a:t>①コントラクトの生成</a:t>
            </a:r>
            <a:r>
              <a:rPr lang="en-US" altLang="ja-JP" dirty="0"/>
              <a:t/>
            </a:r>
            <a:br>
              <a:rPr lang="en-US" altLang="ja-JP" dirty="0"/>
            </a:br>
            <a:r>
              <a:rPr lang="en-US" altLang="ja-JP" dirty="0" smtClean="0"/>
              <a:t>Mist</a:t>
            </a:r>
            <a:r>
              <a:rPr lang="ja-JP" altLang="en-US" dirty="0" smtClean="0"/>
              <a:t> </a:t>
            </a:r>
            <a:r>
              <a:rPr lang="en-US" altLang="ja-JP" dirty="0" smtClean="0"/>
              <a:t>Wallet</a:t>
            </a:r>
            <a:r>
              <a:rPr lang="ja-JP" altLang="en-US" dirty="0" smtClean="0"/>
              <a:t>から作成する。 </a:t>
            </a:r>
            <a:r>
              <a:rPr lang="en-US" altLang="ja-JP" dirty="0" smtClean="0"/>
              <a:t>Pickup</a:t>
            </a:r>
            <a:r>
              <a:rPr lang="ja-JP" altLang="en-US" dirty="0" smtClean="0"/>
              <a:t> </a:t>
            </a:r>
            <a:r>
              <a:rPr lang="en-US" altLang="ja-JP" dirty="0" smtClean="0"/>
              <a:t>Contract</a:t>
            </a:r>
            <a:r>
              <a:rPr lang="ja-JP" altLang="en-US" dirty="0" smtClean="0"/>
              <a:t>では子コントラクトを選択する。</a:t>
            </a:r>
            <a:r>
              <a:rPr lang="en-US" altLang="ja-JP" dirty="0" smtClean="0"/>
              <a:t/>
            </a:r>
            <a:br>
              <a:rPr lang="en-US" altLang="ja-JP" dirty="0" smtClean="0"/>
            </a:br>
            <a:r>
              <a:rPr lang="ja-JP" altLang="en-US" dirty="0" smtClean="0"/>
              <a:t>②</a:t>
            </a:r>
            <a:r>
              <a:rPr lang="en-US" altLang="ja-JP" dirty="0" err="1" smtClean="0"/>
              <a:t>geth</a:t>
            </a:r>
            <a:r>
              <a:rPr lang="ja-JP" altLang="en-US" dirty="0" smtClean="0"/>
              <a:t>上で</a:t>
            </a:r>
            <a:r>
              <a:rPr lang="en-US" altLang="ja-JP" dirty="0" err="1" smtClean="0"/>
              <a:t>ar</a:t>
            </a:r>
            <a:r>
              <a:rPr lang="ja-JP" altLang="en-US" dirty="0" smtClean="0"/>
              <a:t>を宣言する。</a:t>
            </a:r>
            <a:r>
              <a:rPr lang="en-US" altLang="ja-JP" dirty="0"/>
              <a:t/>
            </a:r>
            <a:br>
              <a:rPr lang="en-US" altLang="ja-JP" dirty="0"/>
            </a:br>
            <a:r>
              <a:rPr lang="en-US" altLang="ja-JP" dirty="0"/>
              <a:t>&gt; </a:t>
            </a:r>
            <a:r>
              <a:rPr lang="en-US" altLang="ja-JP" dirty="0" err="1"/>
              <a:t>ar.someState</a:t>
            </a:r>
            <a:r>
              <a:rPr lang="en-US" altLang="ja-JP" dirty="0"/>
              <a:t>()</a:t>
            </a:r>
          </a:p>
          <a:p>
            <a:pPr marL="0" indent="0">
              <a:buNone/>
            </a:pPr>
            <a:r>
              <a:rPr lang="en-US" altLang="ja-JP" dirty="0"/>
              <a:t>"</a:t>
            </a:r>
            <a:r>
              <a:rPr lang="en-US" altLang="ja-JP" dirty="0" smtClean="0"/>
              <a:t>initial“</a:t>
            </a:r>
          </a:p>
          <a:p>
            <a:pPr marL="0" indent="0">
              <a:buNone/>
            </a:pPr>
            <a:r>
              <a:rPr lang="ja-JP" altLang="en-US" dirty="0" smtClean="0"/>
              <a:t>③オーナからの呼び出し</a:t>
            </a:r>
            <a:endParaRPr lang="en-US" altLang="ja-JP" dirty="0" smtClean="0"/>
          </a:p>
          <a:p>
            <a:pPr marL="0" indent="0">
              <a:buNone/>
            </a:pPr>
            <a:r>
              <a:rPr lang="en-US" altLang="ja-JP" dirty="0"/>
              <a:t>&gt;</a:t>
            </a:r>
            <a:r>
              <a:rPr lang="en-US" altLang="ja-JP" dirty="0" err="1"/>
              <a:t>ar.updateSomeState.sendTransaction</a:t>
            </a:r>
            <a:r>
              <a:rPr lang="en-US" altLang="ja-JP" dirty="0"/>
              <a:t>("owner",{</a:t>
            </a:r>
            <a:r>
              <a:rPr lang="en-US" altLang="ja-JP" dirty="0" err="1"/>
              <a:t>from:eth.accounts</a:t>
            </a:r>
            <a:r>
              <a:rPr lang="en-US" altLang="ja-JP" dirty="0"/>
              <a:t>[0],gas:5000000});</a:t>
            </a:r>
          </a:p>
          <a:p>
            <a:pPr marL="0" indent="0">
              <a:buNone/>
            </a:pPr>
            <a:r>
              <a:rPr lang="en-US" altLang="ja-JP" dirty="0"/>
              <a:t>"0x29f8d133a4b05afedaee5d58da8e524397ccc4255072317b3e7d04d7e6eb9b37"</a:t>
            </a:r>
          </a:p>
          <a:p>
            <a:pPr marL="0" indent="0">
              <a:buNone/>
            </a:pPr>
            <a:r>
              <a:rPr lang="en-US" altLang="ja-JP" dirty="0" smtClean="0"/>
              <a:t>&gt;</a:t>
            </a:r>
            <a:r>
              <a:rPr lang="en-US" altLang="ja-JP" dirty="0" err="1" smtClean="0"/>
              <a:t>eth.getTransactionReceipt</a:t>
            </a:r>
            <a:r>
              <a:rPr lang="en-US" altLang="ja-JP" dirty="0"/>
              <a:t>("0x29f8d133a4b05afedaee5d58da8e524397ccc4255072317b3e7d04d7e6eb9b37").</a:t>
            </a:r>
            <a:r>
              <a:rPr lang="en-US" altLang="ja-JP" dirty="0" err="1"/>
              <a:t>gasUsed</a:t>
            </a:r>
            <a:endParaRPr lang="en-US" altLang="ja-JP" dirty="0"/>
          </a:p>
          <a:p>
            <a:pPr marL="0" indent="0">
              <a:buNone/>
            </a:pPr>
            <a:r>
              <a:rPr lang="en-US" altLang="ja-JP" dirty="0"/>
              <a:t>32998</a:t>
            </a:r>
          </a:p>
          <a:p>
            <a:pPr marL="0" indent="0">
              <a:buNone/>
            </a:pPr>
            <a:r>
              <a:rPr lang="en-US" altLang="ja-JP" dirty="0" smtClean="0"/>
              <a:t>&gt;</a:t>
            </a:r>
            <a:r>
              <a:rPr lang="en-US" altLang="ja-JP" dirty="0" err="1" smtClean="0"/>
              <a:t>ar.someState</a:t>
            </a:r>
            <a:r>
              <a:rPr lang="en-US" altLang="ja-JP" dirty="0"/>
              <a:t>()</a:t>
            </a:r>
          </a:p>
          <a:p>
            <a:pPr marL="0" indent="0">
              <a:buNone/>
            </a:pPr>
            <a:r>
              <a:rPr lang="en-US" altLang="ja-JP" dirty="0"/>
              <a:t>"</a:t>
            </a:r>
            <a:r>
              <a:rPr lang="en-US" altLang="ja-JP" dirty="0" smtClean="0"/>
              <a:t>owner“</a:t>
            </a:r>
          </a:p>
          <a:p>
            <a:pPr marL="0" indent="0">
              <a:buNone/>
            </a:pPr>
            <a:r>
              <a:rPr lang="ja-JP" altLang="en-US" dirty="0" smtClean="0"/>
              <a:t>・</a:t>
            </a:r>
            <a:r>
              <a:rPr lang="en-US" altLang="ja-JP" dirty="0" smtClean="0"/>
              <a:t>gas</a:t>
            </a:r>
            <a:r>
              <a:rPr lang="ja-JP" altLang="en-US" dirty="0" smtClean="0"/>
              <a:t>消費量が</a:t>
            </a:r>
            <a:r>
              <a:rPr lang="en-US" altLang="ja-JP" dirty="0" smtClean="0"/>
              <a:t>5000000</a:t>
            </a:r>
            <a:r>
              <a:rPr lang="ja-JP" altLang="en-US" dirty="0" smtClean="0"/>
              <a:t>でないためトランザクションが成功しており、ステートも変更されている。</a:t>
            </a:r>
            <a:endParaRPr lang="en-US" altLang="ja-JP" dirty="0"/>
          </a:p>
          <a:p>
            <a:pPr marL="0" indent="0">
              <a:buNone/>
            </a:pP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11985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10.3 Access Restriction</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④オーナー以外からの処理</a:t>
            </a:r>
            <a:endParaRPr lang="en-US" altLang="ja-JP" dirty="0" smtClean="0"/>
          </a:p>
          <a:p>
            <a:pPr marL="0" indent="0">
              <a:buNone/>
            </a:pPr>
            <a:r>
              <a:rPr lang="en-US" altLang="ja-JP" dirty="0"/>
              <a:t>&gt; </a:t>
            </a:r>
            <a:r>
              <a:rPr lang="en-US" altLang="ja-JP" dirty="0" err="1" smtClean="0"/>
              <a:t>ar.updateSomeState.sendTransaction</a:t>
            </a:r>
            <a:r>
              <a:rPr lang="en-US" altLang="ja-JP" dirty="0" smtClean="0"/>
              <a:t>("not owner",</a:t>
            </a:r>
            <a:r>
              <a:rPr lang="ja-JP" altLang="en-US" dirty="0" smtClean="0"/>
              <a:t> </a:t>
            </a:r>
            <a:r>
              <a:rPr lang="en-US" altLang="ja-JP" dirty="0" smtClean="0"/>
              <a:t>{</a:t>
            </a:r>
            <a:r>
              <a:rPr lang="en-US" altLang="ja-JP" dirty="0" err="1" smtClean="0"/>
              <a:t>from:eth.accounts</a:t>
            </a:r>
            <a:r>
              <a:rPr lang="en-US" altLang="ja-JP" dirty="0" smtClean="0"/>
              <a:t>[1],</a:t>
            </a:r>
            <a:r>
              <a:rPr lang="en-US" altLang="ja-JP" dirty="0"/>
              <a:t>gas:5000000});</a:t>
            </a:r>
          </a:p>
          <a:p>
            <a:pPr marL="0" indent="0">
              <a:buNone/>
            </a:pPr>
            <a:r>
              <a:rPr lang="en-US" altLang="ja-JP" dirty="0"/>
              <a:t>"0x469ab1166c03dd1ec1655bd74c6542f320bd2aa0ceb18b71f4ef0d44107cad2d"</a:t>
            </a:r>
          </a:p>
          <a:p>
            <a:pPr marL="0" indent="0">
              <a:buNone/>
            </a:pPr>
            <a:r>
              <a:rPr lang="en-US" altLang="ja-JP" dirty="0" smtClean="0"/>
              <a:t>&gt;</a:t>
            </a:r>
            <a:r>
              <a:rPr lang="en-US" altLang="ja-JP" dirty="0" err="1" smtClean="0"/>
              <a:t>eth.getTransactionReceipt</a:t>
            </a:r>
            <a:r>
              <a:rPr lang="en-US" altLang="ja-JP" dirty="0"/>
              <a:t>("0x469ab1166c03dd1ec1655bd74c6542f320bd2aa0ceb18b71f4ef0d44107cad2d").</a:t>
            </a:r>
            <a:r>
              <a:rPr lang="en-US" altLang="ja-JP" dirty="0" err="1"/>
              <a:t>gasUsed</a:t>
            </a:r>
            <a:endParaRPr lang="en-US" altLang="ja-JP" dirty="0"/>
          </a:p>
          <a:p>
            <a:pPr marL="0" indent="0">
              <a:buNone/>
            </a:pPr>
            <a:r>
              <a:rPr lang="en-US" altLang="ja-JP" dirty="0" smtClean="0"/>
              <a:t>5000000</a:t>
            </a:r>
            <a:endParaRPr lang="en-US" altLang="ja-JP" dirty="0"/>
          </a:p>
          <a:p>
            <a:pPr marL="0" indent="0">
              <a:buNone/>
            </a:pPr>
            <a:r>
              <a:rPr lang="en-US" altLang="ja-JP" dirty="0"/>
              <a:t>&gt; </a:t>
            </a:r>
            <a:r>
              <a:rPr lang="en-US" altLang="ja-JP" dirty="0" err="1"/>
              <a:t>ar.someState</a:t>
            </a:r>
            <a:r>
              <a:rPr lang="en-US" altLang="ja-JP" dirty="0"/>
              <a:t>()</a:t>
            </a:r>
          </a:p>
          <a:p>
            <a:pPr marL="0" indent="0">
              <a:buNone/>
            </a:pPr>
            <a:r>
              <a:rPr lang="en-US" altLang="ja-JP" dirty="0"/>
              <a:t>"</a:t>
            </a:r>
            <a:r>
              <a:rPr lang="en-US" altLang="ja-JP" dirty="0" smtClean="0"/>
              <a:t>owner“</a:t>
            </a:r>
          </a:p>
          <a:p>
            <a:pPr marL="0" indent="0">
              <a:buNone/>
            </a:pPr>
            <a:r>
              <a:rPr lang="ja-JP" altLang="en-US" dirty="0" smtClean="0"/>
              <a:t>・オーナー以外からの処理のため</a:t>
            </a:r>
            <a:r>
              <a:rPr lang="en-US" altLang="ja-JP" dirty="0" smtClean="0"/>
              <a:t>gas</a:t>
            </a:r>
            <a:r>
              <a:rPr lang="ja-JP" altLang="en-US" dirty="0" smtClean="0"/>
              <a:t>が</a:t>
            </a:r>
            <a:r>
              <a:rPr lang="en-US" altLang="ja-JP" dirty="0" smtClean="0"/>
              <a:t>5000000</a:t>
            </a:r>
            <a:r>
              <a:rPr lang="ja-JP" altLang="en-US" dirty="0" smtClean="0"/>
              <a:t>消費され、ステートが変更されていないことが確認できる。</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12101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10.3 Access Restriction</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・本来、関数を</a:t>
            </a:r>
            <a:r>
              <a:rPr lang="en-US" altLang="ja-JP" dirty="0" smtClean="0"/>
              <a:t>public</a:t>
            </a:r>
            <a:r>
              <a:rPr lang="ja-JP" altLang="en-US" dirty="0" smtClean="0"/>
              <a:t>で公開すること自体がリスクを大きくするので公開は最小限にすることが望ましいが、特定のアドレスのみが利用するだけの関数に関しては必ずアドレスによるアクセス制限を入れる必要がある。</a:t>
            </a:r>
            <a:endParaRPr lang="en-US" altLang="ja-JP" dirty="0" smtClean="0"/>
          </a:p>
          <a:p>
            <a:pPr marL="0" indent="0">
              <a:buNone/>
            </a:pPr>
            <a:r>
              <a:rPr lang="ja-JP" altLang="en-US" dirty="0" smtClean="0"/>
              <a:t>〇ポイント</a:t>
            </a:r>
            <a:endParaRPr lang="en-US" altLang="ja-JP" dirty="0" smtClean="0"/>
          </a:p>
          <a:p>
            <a:pPr marL="0" indent="0">
              <a:buNone/>
            </a:pPr>
            <a:r>
              <a:rPr lang="ja-JP" altLang="en-US" dirty="0" smtClean="0"/>
              <a:t>１．アクセス制限の有無に関わらず、可能な限り関数は公開しない</a:t>
            </a:r>
            <a:endParaRPr lang="en-US" altLang="ja-JP" dirty="0" smtClean="0"/>
          </a:p>
          <a:p>
            <a:pPr marL="0" indent="0">
              <a:buNone/>
            </a:pPr>
            <a:r>
              <a:rPr lang="ja-JP" altLang="en-US" dirty="0" smtClean="0"/>
              <a:t>２．特定のアドレスからの呼び出しを想定している関数は必ずアドレスに</a:t>
            </a:r>
            <a:r>
              <a:rPr lang="en-US" altLang="ja-JP" dirty="0" smtClean="0"/>
              <a:t/>
            </a:r>
            <a:br>
              <a:rPr lang="en-US" altLang="ja-JP" dirty="0" smtClean="0"/>
            </a:br>
            <a:r>
              <a:rPr lang="ja-JP" altLang="en-US" dirty="0" smtClean="0"/>
              <a:t>　　よる制限を設ける。</a:t>
            </a:r>
            <a:endParaRPr lang="en-US" altLang="ja-JP" dirty="0" smtClean="0"/>
          </a:p>
          <a:p>
            <a:pPr marL="0" indent="0">
              <a:buNone/>
            </a:pPr>
            <a:r>
              <a:rPr lang="ja-JP" altLang="en-US" dirty="0" smtClean="0"/>
              <a:t>３．アクセス制限は</a:t>
            </a:r>
            <a:r>
              <a:rPr lang="en-US" altLang="ja-JP" dirty="0" smtClean="0"/>
              <a:t>modifier</a:t>
            </a:r>
            <a:r>
              <a:rPr lang="ja-JP" altLang="en-US" dirty="0" smtClean="0"/>
              <a:t>に実装する</a:t>
            </a:r>
            <a:endParaRPr lang="en-US" altLang="ja-JP" dirty="0" smtClean="0"/>
          </a:p>
          <a:p>
            <a:pPr marL="0" indent="0">
              <a:buNone/>
            </a:pPr>
            <a:r>
              <a:rPr lang="ja-JP" altLang="en-US" dirty="0" smtClean="0"/>
              <a:t>４．オーナー変更用の関数も用意する。</a:t>
            </a:r>
            <a:endParaRPr lang="en-US" altLang="ja-JP" dirty="0" smtClean="0"/>
          </a:p>
          <a:p>
            <a:pPr marL="0" indent="0">
              <a:buNone/>
            </a:pPr>
            <a:r>
              <a:rPr lang="ja-JP" altLang="en-US" dirty="0" smtClean="0"/>
              <a:t>５．雛形化しておき継承して利用する。</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302860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４</a:t>
            </a:r>
            <a:r>
              <a:rPr lang="en-US" altLang="ja-JP" sz="2800" dirty="0" smtClean="0"/>
              <a:t> Mortal</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Mortal</a:t>
            </a:r>
            <a:r>
              <a:rPr lang="ja-JP" altLang="en-US" dirty="0" smtClean="0"/>
              <a:t>はコントラクトが不要になった際に破棄するためのパターンです。コントラクトが</a:t>
            </a:r>
            <a:r>
              <a:rPr lang="en-US" altLang="ja-JP" dirty="0" smtClean="0"/>
              <a:t>ether</a:t>
            </a:r>
            <a:r>
              <a:rPr lang="ja-JP" altLang="en-US" dirty="0" err="1" smtClean="0"/>
              <a:t>を保</a:t>
            </a:r>
            <a:r>
              <a:rPr lang="ja-JP" altLang="en-US" dirty="0" smtClean="0"/>
              <a:t>持していた場合、不要となったコントラクトからは</a:t>
            </a:r>
            <a:r>
              <a:rPr lang="en-US" altLang="ja-JP" dirty="0" smtClean="0"/>
              <a:t>ether</a:t>
            </a:r>
            <a:r>
              <a:rPr lang="ja-JP" altLang="en-US" dirty="0" smtClean="0"/>
              <a:t>を回収しなければならない。そのため、破棄と同時に</a:t>
            </a:r>
            <a:r>
              <a:rPr lang="en-US" altLang="ja-JP" dirty="0" smtClean="0"/>
              <a:t>owner</a:t>
            </a:r>
            <a:r>
              <a:rPr lang="ja-JP" altLang="en-US" dirty="0" smtClean="0"/>
              <a:t>に</a:t>
            </a:r>
            <a:r>
              <a:rPr lang="en-US" altLang="ja-JP" dirty="0" smtClean="0"/>
              <a:t>ether</a:t>
            </a:r>
            <a:r>
              <a:rPr lang="ja-JP" altLang="en-US" dirty="0" smtClean="0"/>
              <a:t>を送金するようにしておきます。また虚弱性が発見されることに備えて、攻撃者からの不正な引出しを受ける前に早々に</a:t>
            </a:r>
            <a:r>
              <a:rPr lang="en-US" altLang="ja-JP" dirty="0" smtClean="0"/>
              <a:t>ether</a:t>
            </a:r>
            <a:r>
              <a:rPr lang="ja-JP" altLang="en-US" dirty="0" smtClean="0"/>
              <a:t>を回収できるようにしておくことはセキュリティの視点でも望ましいです。</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599" y="3222171"/>
            <a:ext cx="5862486" cy="3335711"/>
          </a:xfrm>
          <a:prstGeom prst="rect">
            <a:avLst/>
          </a:prstGeom>
        </p:spPr>
        <p:txBody>
          <a:bodyPr vert="horz" rtlCol="0">
            <a:normAutofit fontScale="4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Owned {</a:t>
            </a:r>
          </a:p>
          <a:p>
            <a:pPr marL="0" indent="0">
              <a:buNone/>
            </a:pPr>
            <a:r>
              <a:rPr lang="en-US" altLang="ja-JP" dirty="0"/>
              <a:t>  address public owner;</a:t>
            </a:r>
          </a:p>
          <a:p>
            <a:pPr marL="0" indent="0">
              <a:buNone/>
            </a:pPr>
            <a:r>
              <a:rPr lang="en-US" altLang="ja-JP" dirty="0"/>
              <a:t>  </a:t>
            </a:r>
          </a:p>
          <a:p>
            <a:pPr marL="0" indent="0">
              <a:buNone/>
            </a:pPr>
            <a:r>
              <a:rPr lang="en-US" altLang="ja-JP" dirty="0"/>
              <a:t>  /// </a:t>
            </a:r>
            <a:r>
              <a:rPr lang="ja-JP" altLang="en-US" dirty="0"/>
              <a:t>アクセスチェック用の</a:t>
            </a:r>
            <a:r>
              <a:rPr lang="en-US" altLang="ja-JP" dirty="0"/>
              <a:t>modifier</a:t>
            </a:r>
          </a:p>
          <a:p>
            <a:pPr marL="0" indent="0">
              <a:buNone/>
            </a:pPr>
            <a:r>
              <a:rPr lang="en-US" altLang="ja-JP" dirty="0"/>
              <a:t>  modifier </a:t>
            </a:r>
            <a:r>
              <a:rPr lang="en-US" altLang="ja-JP" dirty="0" err="1"/>
              <a:t>onlyOwner</a:t>
            </a:r>
            <a:r>
              <a:rPr lang="en-US" altLang="ja-JP" dirty="0"/>
              <a:t>() {</a:t>
            </a:r>
          </a:p>
          <a:p>
            <a:pPr marL="0" indent="0">
              <a:buNone/>
            </a:pPr>
            <a:r>
              <a:rPr lang="en-US" altLang="ja-JP" dirty="0"/>
              <a:t>    require(</a:t>
            </a:r>
            <a:r>
              <a:rPr lang="en-US" altLang="ja-JP" dirty="0" err="1"/>
              <a:t>msg.sender</a:t>
            </a:r>
            <a:r>
              <a:rPr lang="en-US" altLang="ja-JP" dirty="0"/>
              <a:t> == owner);</a:t>
            </a:r>
          </a:p>
          <a:p>
            <a:pPr marL="0" indent="0">
              <a:buNone/>
            </a:pPr>
            <a:r>
              <a:rPr lang="en-US" altLang="ja-JP" dirty="0"/>
              <a:t>    _;</a:t>
            </a:r>
          </a:p>
          <a:p>
            <a:pPr marL="0" indent="0">
              <a:buNone/>
            </a:pPr>
            <a:r>
              <a:rPr lang="en-US" altLang="ja-JP" dirty="0"/>
              <a:t>  }</a:t>
            </a:r>
          </a:p>
          <a:p>
            <a:pPr marL="0" indent="0">
              <a:buNone/>
            </a:pPr>
            <a:r>
              <a:rPr lang="en-US" altLang="ja-JP" dirty="0"/>
              <a:t>  </a:t>
            </a:r>
          </a:p>
          <a:p>
            <a:pPr marL="0" indent="0">
              <a:buNone/>
            </a:pPr>
            <a:r>
              <a:rPr lang="en-US" altLang="ja-JP" dirty="0"/>
              <a:t>  /// </a:t>
            </a:r>
            <a:r>
              <a:rPr lang="ja-JP" altLang="en-US" dirty="0"/>
              <a:t>オーナーを設定</a:t>
            </a:r>
          </a:p>
          <a:p>
            <a:pPr marL="0" indent="0">
              <a:buNone/>
            </a:pPr>
            <a:r>
              <a:rPr lang="ja-JP" altLang="en-US" dirty="0"/>
              <a:t>  </a:t>
            </a:r>
            <a:r>
              <a:rPr lang="en-US" altLang="ja-JP" dirty="0"/>
              <a:t>function owned() internal {</a:t>
            </a:r>
          </a:p>
          <a:p>
            <a:pPr marL="0" indent="0">
              <a:buNone/>
            </a:pPr>
            <a:r>
              <a:rPr lang="en-US" altLang="ja-JP" dirty="0"/>
              <a:t>    owner = </a:t>
            </a:r>
            <a:r>
              <a:rPr lang="en-US" altLang="ja-JP" dirty="0" err="1"/>
              <a:t>msg.sender</a:t>
            </a:r>
            <a:r>
              <a:rPr lang="en-US" altLang="ja-JP" dirty="0"/>
              <a:t>;</a:t>
            </a:r>
          </a:p>
          <a:p>
            <a:pPr marL="0" indent="0">
              <a:buNone/>
            </a:pPr>
            <a:r>
              <a:rPr lang="en-US" altLang="ja-JP" dirty="0"/>
              <a:t>  }</a:t>
            </a:r>
          </a:p>
          <a:p>
            <a:pPr marL="0" indent="0">
              <a:buNone/>
            </a:pPr>
            <a:r>
              <a:rPr lang="en-US" altLang="ja-JP" dirty="0"/>
              <a:t>  </a:t>
            </a:r>
          </a:p>
          <a:p>
            <a:pPr marL="0" indent="0">
              <a:buNone/>
            </a:pPr>
            <a:r>
              <a:rPr lang="en-US" altLang="ja-JP" dirty="0"/>
              <a:t>  ///</a:t>
            </a:r>
            <a:r>
              <a:rPr lang="ja-JP" altLang="en-US" dirty="0"/>
              <a:t>　オーナーを変更する</a:t>
            </a:r>
          </a:p>
          <a:p>
            <a:pPr marL="0" indent="0">
              <a:buNone/>
            </a:pPr>
            <a:r>
              <a:rPr lang="ja-JP" altLang="en-US" dirty="0"/>
              <a:t>  </a:t>
            </a:r>
            <a:r>
              <a:rPr lang="en-US" altLang="ja-JP" dirty="0"/>
              <a:t>function </a:t>
            </a:r>
            <a:r>
              <a:rPr lang="en-US" altLang="ja-JP" dirty="0" err="1"/>
              <a:t>changeOwner</a:t>
            </a:r>
            <a:r>
              <a:rPr lang="en-US" altLang="ja-JP" dirty="0"/>
              <a:t>(address _</a:t>
            </a:r>
            <a:r>
              <a:rPr lang="en-US" altLang="ja-JP" dirty="0" err="1"/>
              <a:t>newOwner</a:t>
            </a:r>
            <a:r>
              <a:rPr lang="en-US" altLang="ja-JP" dirty="0"/>
              <a:t>) public </a:t>
            </a:r>
            <a:r>
              <a:rPr lang="en-US" altLang="ja-JP" dirty="0" err="1"/>
              <a:t>onlyOwner</a:t>
            </a:r>
            <a:r>
              <a:rPr lang="en-US" altLang="ja-JP" dirty="0"/>
              <a:t> {</a:t>
            </a:r>
          </a:p>
          <a:p>
            <a:pPr marL="0" indent="0">
              <a:buNone/>
            </a:pPr>
            <a:r>
              <a:rPr lang="en-US" altLang="ja-JP" dirty="0"/>
              <a:t>    owner = _</a:t>
            </a:r>
            <a:r>
              <a:rPr lang="en-US" altLang="ja-JP" dirty="0" err="1"/>
              <a:t>newOwner</a:t>
            </a:r>
            <a:r>
              <a:rPr lang="en-US" altLang="ja-JP" dirty="0"/>
              <a:t>;</a:t>
            </a:r>
          </a:p>
          <a:p>
            <a:pPr marL="0" indent="0">
              <a:buNone/>
            </a:pPr>
            <a:r>
              <a:rPr lang="en-US" altLang="ja-JP" dirty="0"/>
              <a:t>  }</a:t>
            </a:r>
          </a:p>
          <a:p>
            <a:pPr marL="0" indent="0">
              <a:buNone/>
            </a:pPr>
            <a:r>
              <a:rPr lang="en-US" altLang="ja-JP" dirty="0"/>
              <a:t>}</a:t>
            </a:r>
          </a:p>
        </p:txBody>
      </p:sp>
      <p:sp>
        <p:nvSpPr>
          <p:cNvPr id="7" name="コンテンツ プレースホルダー 1"/>
          <p:cNvSpPr txBox="1">
            <a:spLocks/>
          </p:cNvSpPr>
          <p:nvPr/>
        </p:nvSpPr>
        <p:spPr>
          <a:xfrm>
            <a:off x="6091084" y="3237961"/>
            <a:ext cx="5926745" cy="3319921"/>
          </a:xfrm>
          <a:prstGeom prst="rect">
            <a:avLst/>
          </a:prstGeom>
        </p:spPr>
        <p:txBody>
          <a:bodyPr vert="horz" rtlCol="0">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contract </a:t>
            </a:r>
            <a:r>
              <a:rPr lang="en-US" altLang="ja-JP" dirty="0" err="1"/>
              <a:t>AccessRestriction</a:t>
            </a:r>
            <a:r>
              <a:rPr lang="en-US" altLang="ja-JP" dirty="0"/>
              <a:t> is Owned{</a:t>
            </a:r>
          </a:p>
          <a:p>
            <a:pPr marL="0" indent="0">
              <a:buNone/>
            </a:pPr>
            <a:r>
              <a:rPr lang="en-US" altLang="ja-JP" dirty="0"/>
              <a:t>  string public </a:t>
            </a:r>
            <a:r>
              <a:rPr lang="en-US" altLang="ja-JP" dirty="0" err="1"/>
              <a:t>someState</a:t>
            </a:r>
            <a:r>
              <a:rPr lang="en-US" altLang="ja-JP" dirty="0"/>
              <a:t>;</a:t>
            </a:r>
          </a:p>
          <a:p>
            <a:pPr marL="0" indent="0">
              <a:buNone/>
            </a:pPr>
            <a:r>
              <a:rPr lang="en-US" altLang="ja-JP" dirty="0"/>
              <a:t>  </a:t>
            </a:r>
          </a:p>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AccessRestriction</a:t>
            </a:r>
            <a:r>
              <a:rPr lang="en-US" altLang="ja-JP" dirty="0"/>
              <a:t>() public{</a:t>
            </a:r>
          </a:p>
          <a:p>
            <a:pPr marL="0" indent="0">
              <a:buNone/>
            </a:pPr>
            <a:r>
              <a:rPr lang="en-US" altLang="ja-JP" dirty="0"/>
              <a:t>    // Owned</a:t>
            </a:r>
            <a:r>
              <a:rPr lang="ja-JP" altLang="en-US" dirty="0"/>
              <a:t>で定義されている</a:t>
            </a:r>
            <a:r>
              <a:rPr lang="en-US" altLang="ja-JP" dirty="0"/>
              <a:t>owned</a:t>
            </a:r>
            <a:r>
              <a:rPr lang="ja-JP" altLang="en-US" dirty="0"/>
              <a:t>関数を呼び出す</a:t>
            </a:r>
          </a:p>
          <a:p>
            <a:pPr marL="0" indent="0">
              <a:buNone/>
            </a:pPr>
            <a:r>
              <a:rPr lang="ja-JP" altLang="en-US" dirty="0"/>
              <a:t>    </a:t>
            </a:r>
            <a:r>
              <a:rPr lang="en-US" altLang="ja-JP" dirty="0"/>
              <a:t>owned();</a:t>
            </a:r>
          </a:p>
          <a:p>
            <a:pPr marL="0" indent="0">
              <a:buNone/>
            </a:pPr>
            <a:r>
              <a:rPr lang="en-US" altLang="ja-JP" dirty="0"/>
              <a:t>    </a:t>
            </a:r>
          </a:p>
          <a:p>
            <a:pPr marL="0" indent="0">
              <a:buNone/>
            </a:pPr>
            <a:r>
              <a:rPr lang="en-US" altLang="ja-JP" dirty="0"/>
              <a:t>    // </a:t>
            </a:r>
            <a:r>
              <a:rPr lang="en-US" altLang="ja-JP" dirty="0" err="1"/>
              <a:t>someState</a:t>
            </a:r>
            <a:r>
              <a:rPr lang="ja-JP" altLang="en-US" dirty="0"/>
              <a:t>の初期値を設定</a:t>
            </a:r>
          </a:p>
          <a:p>
            <a:pPr marL="0" indent="0">
              <a:buNone/>
            </a:pPr>
            <a:r>
              <a:rPr lang="ja-JP" altLang="en-US" dirty="0"/>
              <a:t>    </a:t>
            </a:r>
            <a:r>
              <a:rPr lang="en-US" altLang="ja-JP" dirty="0" err="1"/>
              <a:t>someState</a:t>
            </a:r>
            <a:r>
              <a:rPr lang="en-US" altLang="ja-JP" dirty="0"/>
              <a:t> = "initial";</a:t>
            </a:r>
          </a:p>
          <a:p>
            <a:pPr marL="0" indent="0">
              <a:buNone/>
            </a:pPr>
            <a:r>
              <a:rPr lang="en-US" altLang="ja-JP" dirty="0"/>
              <a:t>  }</a:t>
            </a:r>
          </a:p>
          <a:p>
            <a:pPr marL="0" indent="0">
              <a:buNone/>
            </a:pPr>
            <a:r>
              <a:rPr lang="en-US" altLang="ja-JP" dirty="0"/>
              <a:t>  </a:t>
            </a:r>
          </a:p>
          <a:p>
            <a:pPr marL="0" indent="0">
              <a:buNone/>
            </a:pPr>
            <a:r>
              <a:rPr lang="en-US" altLang="ja-JP" dirty="0"/>
              <a:t>  /// </a:t>
            </a:r>
            <a:r>
              <a:rPr lang="en-US" altLang="ja-JP" dirty="0" err="1"/>
              <a:t>someState</a:t>
            </a:r>
            <a:r>
              <a:rPr lang="ja-JP" altLang="en-US" dirty="0"/>
              <a:t>を更新する関数</a:t>
            </a:r>
          </a:p>
          <a:p>
            <a:pPr marL="0" indent="0">
              <a:buNone/>
            </a:pPr>
            <a:r>
              <a:rPr lang="ja-JP" altLang="en-US" dirty="0"/>
              <a:t>  </a:t>
            </a:r>
            <a:r>
              <a:rPr lang="en-US" altLang="ja-JP" dirty="0"/>
              <a:t>function </a:t>
            </a:r>
            <a:r>
              <a:rPr lang="en-US" altLang="ja-JP" dirty="0" err="1"/>
              <a:t>updateSomeState</a:t>
            </a:r>
            <a:r>
              <a:rPr lang="en-US" altLang="ja-JP" dirty="0"/>
              <a:t>(string _</a:t>
            </a:r>
            <a:r>
              <a:rPr lang="en-US" altLang="ja-JP" dirty="0" err="1"/>
              <a:t>newState</a:t>
            </a:r>
            <a:r>
              <a:rPr lang="en-US" altLang="ja-JP" dirty="0"/>
              <a:t>) public </a:t>
            </a:r>
            <a:r>
              <a:rPr lang="en-US" altLang="ja-JP" dirty="0" err="1"/>
              <a:t>onlyOwner</a:t>
            </a:r>
            <a:r>
              <a:rPr lang="en-US" altLang="ja-JP" dirty="0"/>
              <a:t> {</a:t>
            </a:r>
          </a:p>
          <a:p>
            <a:pPr marL="0" indent="0">
              <a:buNone/>
            </a:pPr>
            <a:r>
              <a:rPr lang="en-US" altLang="ja-JP" dirty="0"/>
              <a:t>    </a:t>
            </a:r>
            <a:r>
              <a:rPr lang="en-US" altLang="ja-JP" dirty="0" err="1"/>
              <a:t>someState</a:t>
            </a:r>
            <a:r>
              <a:rPr lang="en-US" altLang="ja-JP" dirty="0"/>
              <a:t> = _</a:t>
            </a:r>
            <a:r>
              <a:rPr lang="en-US" altLang="ja-JP" dirty="0" err="1"/>
              <a:t>newState</a:t>
            </a:r>
            <a:r>
              <a:rPr lang="en-US" altLang="ja-JP" dirty="0"/>
              <a:t>;</a:t>
            </a:r>
          </a:p>
          <a:p>
            <a:pPr marL="0" indent="0">
              <a:buNone/>
            </a:pPr>
            <a:r>
              <a:rPr lang="en-US" altLang="ja-JP" dirty="0"/>
              <a:t>  }</a:t>
            </a:r>
          </a:p>
          <a:p>
            <a:pPr marL="0" indent="0">
              <a:buNone/>
            </a:pPr>
            <a:r>
              <a:rPr lang="en-US" altLang="ja-JP" dirty="0"/>
              <a:t>}</a:t>
            </a:r>
          </a:p>
        </p:txBody>
      </p:sp>
    </p:spTree>
    <p:extLst>
      <p:ext uri="{BB962C8B-B14F-4D97-AF65-F5344CB8AC3E}">
        <p14:creationId xmlns:p14="http://schemas.microsoft.com/office/powerpoint/2010/main" val="250855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４</a:t>
            </a:r>
            <a:r>
              <a:rPr lang="en-US" altLang="ja-JP" sz="2800" dirty="0" smtClean="0"/>
              <a:t> Mortal</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2088762" cy="5862799"/>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〇ポイント</a:t>
            </a:r>
            <a:endParaRPr lang="en-US" altLang="ja-JP" dirty="0" smtClean="0"/>
          </a:p>
          <a:p>
            <a:pPr marL="0" indent="0">
              <a:buNone/>
            </a:pPr>
            <a:r>
              <a:rPr lang="en-US" altLang="ja-JP" dirty="0" smtClean="0"/>
              <a:t>contract </a:t>
            </a:r>
            <a:r>
              <a:rPr lang="en-US" altLang="ja-JP" dirty="0"/>
              <a:t>Mortal is Owned </a:t>
            </a:r>
            <a:r>
              <a:rPr lang="en-US" altLang="ja-JP" dirty="0" smtClean="0"/>
              <a:t>{</a:t>
            </a:r>
            <a:br>
              <a:rPr lang="en-US" altLang="ja-JP" dirty="0" smtClean="0"/>
            </a:br>
            <a:r>
              <a:rPr lang="ja-JP" altLang="en-US" dirty="0" smtClean="0"/>
              <a:t>  </a:t>
            </a:r>
            <a:r>
              <a:rPr lang="en-US" altLang="ja-JP" dirty="0" smtClean="0"/>
              <a:t>// </a:t>
            </a:r>
            <a:r>
              <a:rPr lang="ja-JP" altLang="en-US" dirty="0"/>
              <a:t>コントラクトを破棄して、</a:t>
            </a:r>
            <a:r>
              <a:rPr lang="en-US" altLang="ja-JP" dirty="0"/>
              <a:t>ether</a:t>
            </a:r>
            <a:r>
              <a:rPr lang="ja-JP" altLang="en-US" dirty="0"/>
              <a:t>を</a:t>
            </a:r>
            <a:r>
              <a:rPr lang="en-US" altLang="ja-JP" dirty="0"/>
              <a:t>owner</a:t>
            </a:r>
            <a:r>
              <a:rPr lang="ja-JP" altLang="en-US" dirty="0"/>
              <a:t>に</a:t>
            </a:r>
            <a:r>
              <a:rPr lang="ja-JP" altLang="en-US" dirty="0" smtClean="0"/>
              <a:t>送る</a:t>
            </a:r>
            <a:r>
              <a:rPr lang="en-US" altLang="ja-JP" dirty="0" smtClean="0"/>
              <a:t/>
            </a:r>
            <a:br>
              <a:rPr lang="en-US" altLang="ja-JP" dirty="0" smtClean="0"/>
            </a:br>
            <a:r>
              <a:rPr lang="ja-JP" altLang="en-US" dirty="0" smtClean="0"/>
              <a:t>  </a:t>
            </a:r>
            <a:r>
              <a:rPr lang="en-US" altLang="ja-JP" dirty="0" smtClean="0"/>
              <a:t>function </a:t>
            </a:r>
            <a:r>
              <a:rPr lang="en-US" altLang="ja-JP" dirty="0"/>
              <a:t>kill() public </a:t>
            </a:r>
            <a:r>
              <a:rPr lang="en-US" altLang="ja-JP" dirty="0" err="1"/>
              <a:t>onlyOwner</a:t>
            </a:r>
            <a:r>
              <a:rPr lang="en-US" altLang="ja-JP" dirty="0"/>
              <a:t> </a:t>
            </a:r>
            <a:r>
              <a:rPr lang="en-US" altLang="ja-JP" dirty="0" smtClean="0"/>
              <a:t>{</a:t>
            </a:r>
            <a:br>
              <a:rPr lang="en-US" altLang="ja-JP" dirty="0" smtClean="0"/>
            </a:br>
            <a:r>
              <a:rPr lang="ja-JP" altLang="en-US" dirty="0" smtClean="0"/>
              <a:t>    </a:t>
            </a:r>
            <a:r>
              <a:rPr lang="en-US" altLang="ja-JP" dirty="0" err="1" smtClean="0"/>
              <a:t>selfdestruct</a:t>
            </a:r>
            <a:r>
              <a:rPr lang="en-US" altLang="ja-JP" dirty="0" smtClean="0"/>
              <a:t>(owner);</a:t>
            </a:r>
            <a:br>
              <a:rPr lang="en-US" altLang="ja-JP" dirty="0" smtClean="0"/>
            </a:br>
            <a:r>
              <a:rPr lang="ja-JP" altLang="en-US" dirty="0" smtClean="0"/>
              <a:t>  </a:t>
            </a:r>
            <a:r>
              <a:rPr lang="en-US" altLang="ja-JP" dirty="0" smtClean="0"/>
              <a:t>}</a:t>
            </a:r>
            <a:br>
              <a:rPr lang="en-US" altLang="ja-JP" dirty="0" smtClean="0"/>
            </a:br>
            <a:r>
              <a:rPr lang="en-US" altLang="ja-JP" dirty="0" smtClean="0"/>
              <a:t>}</a:t>
            </a:r>
            <a:br>
              <a:rPr lang="en-US" altLang="ja-JP" dirty="0" smtClean="0"/>
            </a:br>
            <a:r>
              <a:rPr lang="ja-JP" altLang="en-US" dirty="0" smtClean="0"/>
              <a:t>・</a:t>
            </a:r>
            <a:r>
              <a:rPr lang="en-US" altLang="ja-JP" dirty="0" smtClean="0"/>
              <a:t>kill</a:t>
            </a:r>
            <a:r>
              <a:rPr lang="ja-JP" altLang="en-US" dirty="0" smtClean="0"/>
              <a:t>関数を用意して、</a:t>
            </a:r>
            <a:r>
              <a:rPr lang="en-US" altLang="ja-JP" dirty="0" err="1" smtClean="0"/>
              <a:t>selfdestruct</a:t>
            </a:r>
            <a:r>
              <a:rPr lang="en-US" altLang="ja-JP" dirty="0" smtClean="0"/>
              <a:t>(owner)</a:t>
            </a:r>
            <a:r>
              <a:rPr lang="ja-JP" altLang="en-US" dirty="0" smtClean="0"/>
              <a:t>を呼び出している。</a:t>
            </a:r>
            <a:r>
              <a:rPr lang="en-US" altLang="ja-JP" dirty="0" err="1" smtClean="0"/>
              <a:t>Selfdestruct</a:t>
            </a:r>
            <a:r>
              <a:rPr lang="ja-JP" altLang="en-US" dirty="0" smtClean="0"/>
              <a:t>は呼び出されるとコントラクトを破棄し、引数のアドレスにコントラクト内の</a:t>
            </a:r>
            <a:r>
              <a:rPr lang="en-US" altLang="ja-JP" dirty="0" smtClean="0"/>
              <a:t>ether</a:t>
            </a:r>
            <a:r>
              <a:rPr lang="ja-JP" altLang="en-US" dirty="0" smtClean="0"/>
              <a:t>を送金する関数です。また</a:t>
            </a:r>
            <a:r>
              <a:rPr lang="en-US" altLang="ja-JP" dirty="0" smtClean="0"/>
              <a:t>kill</a:t>
            </a:r>
            <a:r>
              <a:rPr lang="ja-JP" altLang="en-US" dirty="0" smtClean="0"/>
              <a:t>の呼び出しはオーナーに限定すべきため、</a:t>
            </a:r>
            <a:r>
              <a:rPr lang="en-US" altLang="ja-JP" dirty="0" smtClean="0"/>
              <a:t>Access</a:t>
            </a:r>
            <a:r>
              <a:rPr lang="ja-JP" altLang="en-US" dirty="0" smtClean="0"/>
              <a:t> </a:t>
            </a:r>
            <a:r>
              <a:rPr lang="en-US" altLang="ja-JP" dirty="0" smtClean="0"/>
              <a:t>Restriction</a:t>
            </a:r>
            <a:r>
              <a:rPr lang="ja-JP" altLang="en-US" dirty="0" smtClean="0"/>
              <a:t>を継承して利用します。</a:t>
            </a:r>
            <a:endParaRPr lang="en-US" altLang="ja-JP" dirty="0" smtClean="0"/>
          </a:p>
          <a:p>
            <a:pPr marL="0" indent="0">
              <a:buNone/>
            </a:pPr>
            <a:r>
              <a:rPr lang="ja-JP" altLang="en-US" dirty="0"/>
              <a:t>・</a:t>
            </a:r>
            <a:r>
              <a:rPr lang="en-US" altLang="ja-JP" dirty="0" smtClean="0"/>
              <a:t>Mortal</a:t>
            </a:r>
            <a:r>
              <a:rPr lang="ja-JP" altLang="en-US" dirty="0" smtClean="0"/>
              <a:t>も</a:t>
            </a:r>
            <a:r>
              <a:rPr lang="en-US" altLang="ja-JP" dirty="0" smtClean="0"/>
              <a:t>Access</a:t>
            </a:r>
            <a:r>
              <a:rPr lang="ja-JP" altLang="en-US" dirty="0" smtClean="0"/>
              <a:t> </a:t>
            </a:r>
            <a:r>
              <a:rPr lang="en-US" altLang="ja-JP" dirty="0" smtClean="0"/>
              <a:t>Restriction</a:t>
            </a:r>
            <a:r>
              <a:rPr lang="ja-JP" altLang="en-US" dirty="0" smtClean="0"/>
              <a:t>同様に、雛形化できるため専用のコントラクトにしている。 </a:t>
            </a:r>
            <a:endParaRPr lang="en-US" altLang="ja-JP" dirty="0" smtClean="0"/>
          </a:p>
          <a:p>
            <a:pPr marL="0" indent="0">
              <a:buNone/>
            </a:pPr>
            <a:r>
              <a:rPr lang="ja-JP" altLang="en-US" dirty="0" smtClean="0"/>
              <a:t>・</a:t>
            </a:r>
            <a:r>
              <a:rPr lang="en-US" altLang="ja-JP" dirty="0" smtClean="0"/>
              <a:t>kill</a:t>
            </a:r>
            <a:r>
              <a:rPr lang="ja-JP" altLang="en-US" dirty="0" smtClean="0"/>
              <a:t>を実行すると、</a:t>
            </a:r>
            <a:r>
              <a:rPr lang="en-US" altLang="ja-JP" dirty="0" smtClean="0"/>
              <a:t>Mist</a:t>
            </a:r>
            <a:r>
              <a:rPr lang="ja-JP" altLang="en-US" dirty="0" smtClean="0"/>
              <a:t> </a:t>
            </a:r>
            <a:r>
              <a:rPr lang="en-US" altLang="ja-JP" dirty="0" smtClean="0"/>
              <a:t>Wallet</a:t>
            </a:r>
            <a:r>
              <a:rPr lang="ja-JP" altLang="en-US" dirty="0" smtClean="0"/>
              <a:t>からもステートの内容を核にすることができなくなります。</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61516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５</a:t>
            </a:r>
            <a:r>
              <a:rPr lang="en-US" altLang="ja-JP" sz="2800" dirty="0" smtClean="0"/>
              <a:t> Circuit</a:t>
            </a:r>
            <a:r>
              <a:rPr lang="ja-JP" altLang="en-US" sz="2800" dirty="0" smtClean="0"/>
              <a:t> </a:t>
            </a:r>
            <a:r>
              <a:rPr lang="en-US" altLang="ja-JP" sz="2800" dirty="0" smtClean="0"/>
              <a:t>Breaker</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スマートコントラクトは一度生成されると修正が効かないため、バグや虚弱性が見つかった際には、不具合や攻撃が永続的に続く危険性がある。従って、問題が発生した際には一時的か恒久的かによらず、停止する措置が必要です。そこで</a:t>
            </a:r>
            <a:r>
              <a:rPr lang="en-US" altLang="ja-JP" dirty="0" smtClean="0"/>
              <a:t>Circuit</a:t>
            </a:r>
            <a:r>
              <a:rPr lang="ja-JP" altLang="en-US" dirty="0" smtClean="0"/>
              <a:t> </a:t>
            </a:r>
            <a:r>
              <a:rPr lang="en-US" altLang="ja-JP" dirty="0" smtClean="0"/>
              <a:t>Breaker</a:t>
            </a:r>
            <a:r>
              <a:rPr lang="ja-JP" altLang="en-US" dirty="0" err="1" smtClean="0"/>
              <a:t>のような緊</a:t>
            </a:r>
            <a:r>
              <a:rPr lang="ja-JP" altLang="en-US" dirty="0" smtClean="0"/>
              <a:t>急停止装置のようなものが必要になる。</a:t>
            </a:r>
            <a:endParaRPr lang="en-US" altLang="ja-JP" dirty="0" smtClean="0"/>
          </a:p>
          <a:p>
            <a:pPr marL="0" indent="0">
              <a:buNone/>
            </a:pPr>
            <a:r>
              <a:rPr lang="ja-JP" altLang="en-US" dirty="0" smtClean="0"/>
              <a:t>〇</a:t>
            </a:r>
            <a:r>
              <a:rPr lang="en-US" altLang="ja-JP" dirty="0" smtClean="0"/>
              <a:t>Circuit</a:t>
            </a:r>
            <a:r>
              <a:rPr lang="ja-JP" altLang="en-US" dirty="0" smtClean="0"/>
              <a:t> </a:t>
            </a:r>
            <a:r>
              <a:rPr lang="en-US" altLang="ja-JP" dirty="0" smtClean="0"/>
              <a:t>Breaker</a:t>
            </a:r>
            <a:r>
              <a:rPr lang="ja-JP" altLang="en-US" dirty="0" smtClean="0"/>
              <a:t>パターン</a:t>
            </a:r>
            <a:endParaRPr lang="en-US" altLang="ja-JP" dirty="0" smtClean="0"/>
          </a:p>
          <a:p>
            <a:pPr marL="0" indent="0">
              <a:buNone/>
            </a:pPr>
            <a:r>
              <a:rPr lang="ja-JP" altLang="en-US" dirty="0" smtClean="0"/>
              <a:t>緊急停止用の関数を用意し、任意ですが再開用の関数も</a:t>
            </a:r>
            <a:r>
              <a:rPr lang="ja-JP" altLang="en-US" dirty="0"/>
              <a:t>用意</a:t>
            </a:r>
            <a:r>
              <a:rPr lang="ja-JP" altLang="en-US" dirty="0" smtClean="0"/>
              <a:t>しておいた方が良い。当然ながら、基本的にはコントラクトを生成したオーナーにのみ実行させるものです。 なお、</a:t>
            </a:r>
            <a:r>
              <a:rPr lang="en-US" altLang="ja-JP" dirty="0" smtClean="0"/>
              <a:t>Circuit</a:t>
            </a:r>
            <a:r>
              <a:rPr lang="ja-JP" altLang="en-US" dirty="0" smtClean="0"/>
              <a:t> </a:t>
            </a:r>
            <a:r>
              <a:rPr lang="en-US" altLang="ja-JP" dirty="0" smtClean="0"/>
              <a:t>Breaker</a:t>
            </a:r>
            <a:r>
              <a:rPr lang="ja-JP" altLang="en-US" dirty="0" smtClean="0"/>
              <a:t>も雛形化しておくのが良い。</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91047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５</a:t>
            </a:r>
            <a:r>
              <a:rPr lang="en-US" altLang="ja-JP" sz="2800" dirty="0" smtClean="0"/>
              <a:t> Circuit</a:t>
            </a:r>
            <a:r>
              <a:rPr lang="ja-JP" altLang="en-US" sz="2800" dirty="0" smtClean="0"/>
              <a:t> </a:t>
            </a:r>
            <a:r>
              <a:rPr lang="en-US" altLang="ja-JP" sz="2800" dirty="0" smtClean="0"/>
              <a:t>Breaker</a:t>
            </a:r>
            <a:r>
              <a:rPr lang="ja-JP" altLang="en-US" sz="2800" dirty="0" smtClean="0"/>
              <a:t>パターン</a:t>
            </a:r>
            <a:endParaRPr lang="en-US" altLang="ja-JP" sz="2800"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599" y="1012874"/>
            <a:ext cx="5862486" cy="5545007"/>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CircuitBreaker</a:t>
            </a:r>
            <a:r>
              <a:rPr lang="en-US" altLang="ja-JP" dirty="0"/>
              <a:t> {</a:t>
            </a:r>
          </a:p>
          <a:p>
            <a:pPr marL="0" indent="0">
              <a:buNone/>
            </a:pPr>
            <a:r>
              <a:rPr lang="ja-JP" altLang="en-US" dirty="0" smtClean="0"/>
              <a:t>  </a:t>
            </a:r>
            <a:r>
              <a:rPr lang="en-US" altLang="ja-JP" dirty="0" smtClean="0"/>
              <a:t>//</a:t>
            </a:r>
            <a:r>
              <a:rPr lang="en-US" altLang="ja-JP" dirty="0"/>
              <a:t>true</a:t>
            </a:r>
            <a:r>
              <a:rPr lang="ja-JP" altLang="en-US" dirty="0"/>
              <a:t>の場合、</a:t>
            </a:r>
            <a:r>
              <a:rPr lang="en-US" altLang="ja-JP" dirty="0"/>
              <a:t>Circuit Breaker</a:t>
            </a:r>
            <a:r>
              <a:rPr lang="ja-JP" altLang="en-US" dirty="0"/>
              <a:t>が発動 </a:t>
            </a:r>
            <a:r>
              <a:rPr lang="en-US" altLang="ja-JP" dirty="0" smtClean="0"/>
              <a:t>  </a:t>
            </a:r>
          </a:p>
          <a:p>
            <a:pPr marL="0" indent="0">
              <a:buNone/>
            </a:pPr>
            <a:r>
              <a:rPr lang="ja-JP" altLang="en-US" dirty="0" smtClean="0"/>
              <a:t>  </a:t>
            </a:r>
            <a:r>
              <a:rPr lang="en-US" altLang="ja-JP" dirty="0" smtClean="0"/>
              <a:t>bool </a:t>
            </a:r>
            <a:r>
              <a:rPr lang="ja-JP" altLang="en-US" dirty="0" smtClean="0"/>
              <a:t>  </a:t>
            </a:r>
            <a:r>
              <a:rPr lang="en-US" altLang="ja-JP" dirty="0" smtClean="0"/>
              <a:t>public </a:t>
            </a:r>
            <a:r>
              <a:rPr lang="en-US" altLang="ja-JP" dirty="0"/>
              <a:t>stopped;  </a:t>
            </a:r>
            <a:endParaRPr lang="en-US" altLang="ja-JP" dirty="0" smtClean="0"/>
          </a:p>
          <a:p>
            <a:pPr marL="0" indent="0">
              <a:buNone/>
            </a:pPr>
            <a:r>
              <a:rPr lang="en-US" altLang="ja-JP" dirty="0" smtClean="0"/>
              <a:t>  address </a:t>
            </a:r>
            <a:r>
              <a:rPr lang="en-US" altLang="ja-JP" dirty="0"/>
              <a:t>public owner;    </a:t>
            </a:r>
          </a:p>
          <a:p>
            <a:pPr marL="0" indent="0">
              <a:buNone/>
            </a:pPr>
            <a:r>
              <a:rPr lang="en-US" altLang="ja-JP" dirty="0"/>
              <a:t>  bytes16 public message;</a:t>
            </a:r>
          </a:p>
          <a:p>
            <a:pPr marL="0" indent="0">
              <a:buNone/>
            </a:pPr>
            <a:endParaRPr lang="en-US" altLang="ja-JP" dirty="0"/>
          </a:p>
          <a:p>
            <a:pPr marL="0" indent="0">
              <a:buNone/>
            </a:pPr>
            <a:r>
              <a:rPr lang="en-US" altLang="ja-JP" dirty="0"/>
              <a:t>  modifier </a:t>
            </a:r>
            <a:r>
              <a:rPr lang="en-US" altLang="ja-JP" dirty="0" err="1"/>
              <a:t>onlyOwner</a:t>
            </a:r>
            <a:r>
              <a:rPr lang="en-US" altLang="ja-JP" dirty="0"/>
              <a:t>() {</a:t>
            </a:r>
          </a:p>
          <a:p>
            <a:pPr marL="0" indent="0">
              <a:buNone/>
            </a:pPr>
            <a:r>
              <a:rPr lang="en-US" altLang="ja-JP" dirty="0"/>
              <a:t>    require(</a:t>
            </a:r>
            <a:r>
              <a:rPr lang="en-US" altLang="ja-JP" dirty="0" err="1"/>
              <a:t>msg.sender</a:t>
            </a:r>
            <a:r>
              <a:rPr lang="en-US" altLang="ja-JP" dirty="0"/>
              <a:t> == owner);</a:t>
            </a:r>
          </a:p>
          <a:p>
            <a:pPr marL="0" indent="0">
              <a:buNone/>
            </a:pPr>
            <a:r>
              <a:rPr lang="en-US" altLang="ja-JP" dirty="0"/>
              <a:t>    _;</a:t>
            </a:r>
          </a:p>
          <a:p>
            <a:pPr marL="0" indent="0">
              <a:buNone/>
            </a:pPr>
            <a:r>
              <a:rPr lang="en-US" altLang="ja-JP" dirty="0"/>
              <a:t>  }</a:t>
            </a:r>
          </a:p>
          <a:p>
            <a:pPr marL="0" indent="0">
              <a:buNone/>
            </a:pPr>
            <a:endParaRPr lang="en-US" altLang="ja-JP" dirty="0"/>
          </a:p>
          <a:p>
            <a:pPr marL="0" indent="0">
              <a:buNone/>
            </a:pPr>
            <a:r>
              <a:rPr lang="en-US" altLang="ja-JP" dirty="0"/>
              <a:t>  /// stopped</a:t>
            </a:r>
            <a:r>
              <a:rPr lang="ja-JP" altLang="en-US" dirty="0"/>
              <a:t>変数を確認する</a:t>
            </a:r>
            <a:r>
              <a:rPr lang="en-US" altLang="ja-JP" dirty="0"/>
              <a:t>modifier  </a:t>
            </a:r>
          </a:p>
          <a:p>
            <a:pPr marL="0" indent="0">
              <a:buNone/>
            </a:pPr>
            <a:r>
              <a:rPr lang="en-US" altLang="ja-JP" dirty="0"/>
              <a:t>  modifier </a:t>
            </a:r>
            <a:r>
              <a:rPr lang="en-US" altLang="ja-JP" dirty="0" err="1"/>
              <a:t>isStopped</a:t>
            </a:r>
            <a:r>
              <a:rPr lang="en-US" altLang="ja-JP" dirty="0"/>
              <a:t>() {</a:t>
            </a:r>
          </a:p>
          <a:p>
            <a:pPr marL="0" indent="0">
              <a:buNone/>
            </a:pPr>
            <a:r>
              <a:rPr lang="en-US" altLang="ja-JP" dirty="0"/>
              <a:t>    require(!stopped);</a:t>
            </a:r>
          </a:p>
          <a:p>
            <a:pPr marL="0" indent="0">
              <a:buNone/>
            </a:pPr>
            <a:r>
              <a:rPr lang="en-US" altLang="ja-JP" dirty="0"/>
              <a:t>    _;</a:t>
            </a:r>
          </a:p>
          <a:p>
            <a:pPr marL="0" indent="0">
              <a:buNone/>
            </a:pPr>
            <a:r>
              <a:rPr lang="en-US" altLang="ja-JP" dirty="0"/>
              <a:t>  }</a:t>
            </a:r>
          </a:p>
          <a:p>
            <a:pPr marL="0" indent="0">
              <a:buNone/>
            </a:pPr>
            <a:endParaRPr lang="en-US" altLang="ja-JP" dirty="0"/>
          </a:p>
        </p:txBody>
      </p:sp>
      <p:sp>
        <p:nvSpPr>
          <p:cNvPr id="7" name="コンテンツ プレースホルダー 1"/>
          <p:cNvSpPr txBox="1">
            <a:spLocks/>
          </p:cNvSpPr>
          <p:nvPr/>
        </p:nvSpPr>
        <p:spPr>
          <a:xfrm>
            <a:off x="5345724" y="1039122"/>
            <a:ext cx="6672106" cy="5518760"/>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CircuitBreaker</a:t>
            </a:r>
            <a:r>
              <a:rPr lang="en-US" altLang="ja-JP" dirty="0"/>
              <a:t>() public {</a:t>
            </a:r>
          </a:p>
          <a:p>
            <a:pPr marL="0" indent="0">
              <a:buNone/>
            </a:pPr>
            <a:r>
              <a:rPr lang="en-US" altLang="ja-JP" dirty="0"/>
              <a:t>    owner = </a:t>
            </a:r>
            <a:r>
              <a:rPr lang="en-US" altLang="ja-JP" dirty="0" err="1"/>
              <a:t>msg.sender</a:t>
            </a:r>
            <a:r>
              <a:rPr lang="en-US" altLang="ja-JP" dirty="0"/>
              <a:t>;</a:t>
            </a:r>
          </a:p>
          <a:p>
            <a:pPr marL="0" indent="0">
              <a:buNone/>
            </a:pPr>
            <a:r>
              <a:rPr lang="en-US" altLang="ja-JP" dirty="0"/>
              <a:t>    stopped = false;</a:t>
            </a:r>
          </a:p>
          <a:p>
            <a:pPr marL="0" indent="0">
              <a:buNone/>
            </a:pPr>
            <a:r>
              <a:rPr lang="en-US" altLang="ja-JP" dirty="0"/>
              <a:t>  }</a:t>
            </a:r>
          </a:p>
          <a:p>
            <a:pPr marL="0" indent="0">
              <a:buNone/>
            </a:pPr>
            <a:r>
              <a:rPr lang="en-US" altLang="ja-JP" dirty="0"/>
              <a:t>  </a:t>
            </a:r>
          </a:p>
          <a:p>
            <a:pPr marL="0" indent="0">
              <a:buNone/>
            </a:pPr>
            <a:r>
              <a:rPr lang="en-US" altLang="ja-JP" dirty="0"/>
              <a:t>  /// stopped</a:t>
            </a:r>
            <a:r>
              <a:rPr lang="ja-JP" altLang="en-US" dirty="0"/>
              <a:t>の状態を変更</a:t>
            </a:r>
          </a:p>
          <a:p>
            <a:pPr marL="0" indent="0">
              <a:buNone/>
            </a:pPr>
            <a:r>
              <a:rPr lang="ja-JP" altLang="en-US" dirty="0"/>
              <a:t>  </a:t>
            </a:r>
            <a:r>
              <a:rPr lang="en-US" altLang="ja-JP" dirty="0"/>
              <a:t>function </a:t>
            </a:r>
            <a:r>
              <a:rPr lang="en-US" altLang="ja-JP" dirty="0" err="1"/>
              <a:t>toggleCircuit</a:t>
            </a:r>
            <a:r>
              <a:rPr lang="en-US" altLang="ja-JP" dirty="0"/>
              <a:t>(bool _stopped) public </a:t>
            </a:r>
            <a:r>
              <a:rPr lang="en-US" altLang="ja-JP" dirty="0" err="1"/>
              <a:t>onlyOwner</a:t>
            </a:r>
            <a:r>
              <a:rPr lang="en-US" altLang="ja-JP" dirty="0"/>
              <a:t> </a:t>
            </a:r>
            <a:r>
              <a:rPr lang="ja-JP" altLang="en-US" dirty="0" smtClean="0"/>
              <a:t> </a:t>
            </a:r>
            <a:endParaRPr lang="en-US" altLang="ja-JP" dirty="0" smtClean="0"/>
          </a:p>
          <a:p>
            <a:pPr marL="0" indent="0">
              <a:buNone/>
            </a:pPr>
            <a:r>
              <a:rPr lang="ja-JP" altLang="en-US" dirty="0"/>
              <a:t> </a:t>
            </a:r>
            <a:r>
              <a:rPr lang="ja-JP" altLang="en-US" dirty="0" smtClean="0"/>
              <a:t> </a:t>
            </a:r>
            <a:r>
              <a:rPr lang="en-US" altLang="ja-JP" dirty="0" smtClean="0"/>
              <a:t>{</a:t>
            </a:r>
            <a:endParaRPr lang="en-US" altLang="ja-JP" dirty="0"/>
          </a:p>
          <a:p>
            <a:pPr marL="0" indent="0">
              <a:buNone/>
            </a:pPr>
            <a:r>
              <a:rPr lang="en-US" altLang="ja-JP" dirty="0"/>
              <a:t>    stopped = _stopped;</a:t>
            </a:r>
          </a:p>
          <a:p>
            <a:pPr marL="0" indent="0">
              <a:buNone/>
            </a:pPr>
            <a:r>
              <a:rPr lang="en-US" altLang="ja-JP" dirty="0"/>
              <a:t>  }</a:t>
            </a:r>
          </a:p>
          <a:p>
            <a:pPr marL="0" indent="0">
              <a:buNone/>
            </a:pPr>
            <a:r>
              <a:rPr lang="en-US" altLang="ja-JP" dirty="0"/>
              <a:t>    </a:t>
            </a:r>
          </a:p>
          <a:p>
            <a:pPr marL="0" indent="0">
              <a:buNone/>
            </a:pPr>
            <a:r>
              <a:rPr lang="en-US" altLang="ja-JP" dirty="0"/>
              <a:t>  /// message</a:t>
            </a:r>
            <a:r>
              <a:rPr lang="ja-JP" altLang="en-US" dirty="0"/>
              <a:t>を更新する関数</a:t>
            </a:r>
          </a:p>
          <a:p>
            <a:pPr marL="0" indent="0">
              <a:buNone/>
            </a:pPr>
            <a:r>
              <a:rPr lang="ja-JP" altLang="en-US" dirty="0"/>
              <a:t>  </a:t>
            </a:r>
            <a:r>
              <a:rPr lang="en-US" altLang="ja-JP" dirty="0"/>
              <a:t>/// stopped</a:t>
            </a:r>
            <a:r>
              <a:rPr lang="ja-JP" altLang="en-US" dirty="0"/>
              <a:t>変数が</a:t>
            </a:r>
            <a:r>
              <a:rPr lang="en-US" altLang="ja-JP" dirty="0"/>
              <a:t>true</a:t>
            </a:r>
            <a:r>
              <a:rPr lang="ja-JP" altLang="en-US" dirty="0"/>
              <a:t>の場合は更新出来ない</a:t>
            </a:r>
          </a:p>
          <a:p>
            <a:pPr marL="0" indent="0">
              <a:buNone/>
            </a:pPr>
            <a:r>
              <a:rPr lang="ja-JP" altLang="en-US" dirty="0"/>
              <a:t>  </a:t>
            </a:r>
            <a:r>
              <a:rPr lang="en-US" altLang="ja-JP" dirty="0"/>
              <a:t>function </a:t>
            </a:r>
            <a:r>
              <a:rPr lang="en-US" altLang="ja-JP" dirty="0" err="1"/>
              <a:t>setMassage</a:t>
            </a:r>
            <a:r>
              <a:rPr lang="en-US" altLang="ja-JP" dirty="0"/>
              <a:t>(bytes16 _message) public </a:t>
            </a:r>
            <a:r>
              <a:rPr lang="en-US" altLang="ja-JP" dirty="0" err="1"/>
              <a:t>isStopped</a:t>
            </a:r>
            <a:r>
              <a:rPr lang="en-US" altLang="ja-JP" dirty="0"/>
              <a:t> </a:t>
            </a:r>
            <a:endParaRPr lang="en-US" altLang="ja-JP" dirty="0" smtClean="0"/>
          </a:p>
          <a:p>
            <a:pPr marL="0" indent="0">
              <a:buNone/>
            </a:pPr>
            <a:r>
              <a:rPr lang="ja-JP" altLang="en-US" dirty="0"/>
              <a:t> </a:t>
            </a:r>
            <a:r>
              <a:rPr lang="ja-JP" altLang="en-US" dirty="0" smtClean="0"/>
              <a:t> </a:t>
            </a:r>
            <a:r>
              <a:rPr lang="en-US" altLang="ja-JP" dirty="0" smtClean="0"/>
              <a:t>{</a:t>
            </a:r>
            <a:endParaRPr lang="en-US" altLang="ja-JP" dirty="0"/>
          </a:p>
          <a:p>
            <a:pPr marL="0" indent="0">
              <a:buNone/>
            </a:pPr>
            <a:r>
              <a:rPr lang="en-US" altLang="ja-JP" dirty="0"/>
              <a:t>    message = _message;</a:t>
            </a:r>
          </a:p>
          <a:p>
            <a:pPr marL="0" indent="0">
              <a:buNone/>
            </a:pPr>
            <a:r>
              <a:rPr lang="en-US" altLang="ja-JP" dirty="0"/>
              <a:t>  }</a:t>
            </a:r>
          </a:p>
          <a:p>
            <a:pPr marL="0" indent="0">
              <a:buNone/>
            </a:pPr>
            <a:r>
              <a:rPr lang="en-US" altLang="ja-JP" dirty="0"/>
              <a:t>}</a:t>
            </a:r>
            <a:endParaRPr lang="en-US" altLang="ja-JP" dirty="0"/>
          </a:p>
        </p:txBody>
      </p:sp>
    </p:spTree>
    <p:extLst>
      <p:ext uri="{BB962C8B-B14F-4D97-AF65-F5344CB8AC3E}">
        <p14:creationId xmlns:p14="http://schemas.microsoft.com/office/powerpoint/2010/main" val="150927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３．お金のように扱える仕組み</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200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５</a:t>
            </a:r>
            <a:r>
              <a:rPr lang="en-US" altLang="ja-JP" sz="2800" dirty="0" smtClean="0"/>
              <a:t> Circuit</a:t>
            </a:r>
            <a:r>
              <a:rPr lang="ja-JP" altLang="en-US" sz="2800" dirty="0" smtClean="0"/>
              <a:t> </a:t>
            </a:r>
            <a:r>
              <a:rPr lang="en-US" altLang="ja-JP" sz="2800" dirty="0" smtClean="0"/>
              <a:t>Breaker</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・ポイントは</a:t>
            </a:r>
            <a:r>
              <a:rPr lang="en-US" altLang="ja-JP" dirty="0" smtClean="0"/>
              <a:t>stopped</a:t>
            </a:r>
            <a:r>
              <a:rPr lang="ja-JP" altLang="en-US" dirty="0" smtClean="0"/>
              <a:t>という変数と</a:t>
            </a:r>
            <a:r>
              <a:rPr lang="en-US" altLang="ja-JP" dirty="0" err="1" smtClean="0"/>
              <a:t>isStopped</a:t>
            </a:r>
            <a:r>
              <a:rPr lang="ja-JP" altLang="en-US" dirty="0" smtClean="0"/>
              <a:t>という</a:t>
            </a:r>
            <a:r>
              <a:rPr lang="en-US" altLang="ja-JP" dirty="0" smtClean="0"/>
              <a:t>modifier</a:t>
            </a:r>
            <a:r>
              <a:rPr lang="ja-JP" altLang="en-US" dirty="0" smtClean="0"/>
              <a:t>です。</a:t>
            </a:r>
            <a:r>
              <a:rPr lang="en-US" altLang="ja-JP" dirty="0" smtClean="0"/>
              <a:t>stopped</a:t>
            </a:r>
            <a:r>
              <a:rPr lang="ja-JP" altLang="en-US" dirty="0" smtClean="0"/>
              <a:t>は</a:t>
            </a:r>
            <a:r>
              <a:rPr lang="en-US" altLang="ja-JP" dirty="0" smtClean="0"/>
              <a:t>Circuit</a:t>
            </a:r>
            <a:r>
              <a:rPr lang="ja-JP" altLang="en-US" dirty="0" smtClean="0"/>
              <a:t> </a:t>
            </a:r>
            <a:r>
              <a:rPr lang="en-US" altLang="ja-JP" dirty="0" smtClean="0"/>
              <a:t>Breaker</a:t>
            </a:r>
            <a:r>
              <a:rPr lang="ja-JP" altLang="en-US" dirty="0" smtClean="0"/>
              <a:t>が発動しているかどうかを管理するステートです。</a:t>
            </a:r>
            <a:r>
              <a:rPr lang="en-US" altLang="ja-JP" dirty="0" smtClean="0"/>
              <a:t/>
            </a:r>
            <a:br>
              <a:rPr lang="en-US" altLang="ja-JP" dirty="0" smtClean="0"/>
            </a:br>
            <a:r>
              <a:rPr lang="ja-JP" altLang="en-US" dirty="0" smtClean="0"/>
              <a:t>・</a:t>
            </a:r>
            <a:r>
              <a:rPr lang="en-US" altLang="ja-JP" dirty="0" err="1" smtClean="0"/>
              <a:t>isStopped</a:t>
            </a:r>
            <a:r>
              <a:rPr lang="ja-JP" altLang="en-US" dirty="0" smtClean="0"/>
              <a:t>は</a:t>
            </a:r>
            <a:r>
              <a:rPr lang="en-US" altLang="ja-JP" dirty="0" smtClean="0"/>
              <a:t>modifier</a:t>
            </a:r>
            <a:r>
              <a:rPr lang="ja-JP" altLang="en-US" dirty="0" smtClean="0"/>
              <a:t>で、</a:t>
            </a:r>
            <a:r>
              <a:rPr lang="en-US" altLang="ja-JP" dirty="0" smtClean="0"/>
              <a:t>Circuit</a:t>
            </a:r>
            <a:r>
              <a:rPr lang="ja-JP" altLang="en-US" dirty="0" smtClean="0"/>
              <a:t> </a:t>
            </a:r>
            <a:r>
              <a:rPr lang="en-US" altLang="ja-JP" dirty="0" smtClean="0"/>
              <a:t>Breaker</a:t>
            </a:r>
            <a:r>
              <a:rPr lang="ja-JP" altLang="en-US" dirty="0" smtClean="0"/>
              <a:t>が発動している場合、つまり、</a:t>
            </a:r>
            <a:r>
              <a:rPr lang="en-US" altLang="ja-JP" dirty="0" smtClean="0"/>
              <a:t>stopped</a:t>
            </a:r>
            <a:r>
              <a:rPr lang="ja-JP" altLang="en-US" dirty="0" smtClean="0"/>
              <a:t>が</a:t>
            </a:r>
            <a:r>
              <a:rPr lang="en-US" altLang="ja-JP" dirty="0" smtClean="0"/>
              <a:t>true</a:t>
            </a:r>
            <a:r>
              <a:rPr lang="ja-JP" altLang="en-US" dirty="0" smtClean="0"/>
              <a:t>の場合は処理が中断するように実装されています。</a:t>
            </a:r>
            <a:endParaRPr lang="en-US" altLang="ja-JP" dirty="0" smtClean="0"/>
          </a:p>
          <a:p>
            <a:pPr marL="0" indent="0">
              <a:buNone/>
            </a:pPr>
            <a:r>
              <a:rPr lang="ja-JP" altLang="en-US" dirty="0" smtClean="0"/>
              <a:t>・</a:t>
            </a:r>
            <a:r>
              <a:rPr lang="en-US" altLang="ja-JP" dirty="0" err="1" smtClean="0"/>
              <a:t>isStopped</a:t>
            </a:r>
            <a:r>
              <a:rPr lang="ja-JP" altLang="en-US" dirty="0" smtClean="0"/>
              <a:t>の変更は</a:t>
            </a:r>
            <a:r>
              <a:rPr lang="en-US" altLang="ja-JP" dirty="0" err="1" smtClean="0"/>
              <a:t>toggleCircuit</a:t>
            </a:r>
            <a:r>
              <a:rPr lang="ja-JP" altLang="en-US" dirty="0" smtClean="0"/>
              <a:t>関数で行います。本コントラクトでは</a:t>
            </a:r>
            <a:r>
              <a:rPr lang="en-US" altLang="ja-JP" dirty="0" err="1" smtClean="0"/>
              <a:t>setMessage</a:t>
            </a:r>
            <a:r>
              <a:rPr lang="ja-JP" altLang="en-US" dirty="0" smtClean="0"/>
              <a:t>関数に</a:t>
            </a:r>
            <a:r>
              <a:rPr lang="en-US" altLang="ja-JP" dirty="0" err="1" smtClean="0"/>
              <a:t>isStopped</a:t>
            </a:r>
            <a:r>
              <a:rPr lang="ja-JP" altLang="en-US" dirty="0" smtClean="0"/>
              <a:t>を付与しているため、</a:t>
            </a:r>
            <a:r>
              <a:rPr lang="en-US" altLang="ja-JP" dirty="0" smtClean="0"/>
              <a:t>Circuit</a:t>
            </a:r>
            <a:r>
              <a:rPr lang="ja-JP" altLang="en-US" dirty="0" smtClean="0"/>
              <a:t> </a:t>
            </a:r>
            <a:r>
              <a:rPr lang="en-US" altLang="ja-JP" dirty="0" smtClean="0"/>
              <a:t>Breaker</a:t>
            </a:r>
            <a:r>
              <a:rPr lang="ja-JP" altLang="en-US" dirty="0" smtClean="0"/>
              <a:t>が発動されている場合は処理が中断します。</a:t>
            </a:r>
            <a:endParaRPr lang="en-US" altLang="ja-JP" dirty="0" smtClean="0"/>
          </a:p>
          <a:p>
            <a:pPr marL="0" indent="0">
              <a:buNone/>
            </a:pPr>
            <a:r>
              <a:rPr lang="ja-JP" altLang="en-US" dirty="0" smtClean="0"/>
              <a:t>・スマートコントラクトは、リリース前に虚弱性をいかに潰し込めるかが非常に重要ですが、どれだけテストしてもリリース後に虚弱性が見つかる可能性があるという前提に立つべきです。 そのため、</a:t>
            </a:r>
            <a:r>
              <a:rPr lang="en-US" altLang="ja-JP" dirty="0" smtClean="0"/>
              <a:t>Circuit</a:t>
            </a:r>
            <a:r>
              <a:rPr lang="ja-JP" altLang="en-US" dirty="0" smtClean="0"/>
              <a:t> </a:t>
            </a:r>
            <a:r>
              <a:rPr lang="en-US" altLang="ja-JP" dirty="0" smtClean="0"/>
              <a:t>Breaker</a:t>
            </a:r>
            <a:r>
              <a:rPr lang="ja-JP" altLang="en-US" dirty="0" smtClean="0"/>
              <a:t>はセキュリティ面で必ず実装されておくべきです。</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147180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10.</a:t>
            </a:r>
            <a:r>
              <a:rPr lang="ja-JP" altLang="en-US" sz="2800" dirty="0" smtClean="0"/>
              <a:t>５</a:t>
            </a:r>
            <a:r>
              <a:rPr lang="en-US" altLang="ja-JP" sz="2800" dirty="0" smtClean="0"/>
              <a:t> Circuit</a:t>
            </a:r>
            <a:r>
              <a:rPr lang="ja-JP" altLang="en-US" sz="2800" dirty="0" smtClean="0"/>
              <a:t> </a:t>
            </a:r>
            <a:r>
              <a:rPr lang="en-US" altLang="ja-JP" sz="2800" dirty="0" smtClean="0"/>
              <a:t>Breaker</a:t>
            </a:r>
            <a:r>
              <a:rPr lang="ja-JP" altLang="en-US" sz="2800" dirty="0" smtClean="0"/>
              <a:t>パターン</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a:t>
            </a:r>
            <a:r>
              <a:rPr lang="en-US" altLang="ja-JP" dirty="0" smtClean="0"/>
              <a:t>Mist Wallet</a:t>
            </a:r>
            <a:r>
              <a:rPr lang="ja-JP" altLang="en-US" dirty="0" smtClean="0"/>
              <a:t>で</a:t>
            </a:r>
            <a:r>
              <a:rPr lang="en-US" altLang="ja-JP" dirty="0" smtClean="0"/>
              <a:t>Circuit</a:t>
            </a:r>
            <a:r>
              <a:rPr lang="ja-JP" altLang="en-US" dirty="0" smtClean="0"/>
              <a:t> </a:t>
            </a:r>
            <a:r>
              <a:rPr lang="en-US" altLang="ja-JP" dirty="0" smtClean="0"/>
              <a:t>Break</a:t>
            </a:r>
            <a:r>
              <a:rPr lang="ja-JP" altLang="en-US" dirty="0" smtClean="0"/>
              <a:t>コントラクトの作成</a:t>
            </a:r>
            <a:endParaRPr lang="en-US" altLang="ja-JP" dirty="0" smtClean="0"/>
          </a:p>
          <a:p>
            <a:pPr marL="0" indent="0">
              <a:buNone/>
            </a:pPr>
            <a:r>
              <a:rPr lang="ja-JP" altLang="en-US" dirty="0" smtClean="0"/>
              <a:t>②</a:t>
            </a:r>
            <a:r>
              <a:rPr lang="en-US" altLang="ja-JP" dirty="0" err="1" smtClean="0"/>
              <a:t>geth</a:t>
            </a:r>
            <a:r>
              <a:rPr lang="ja-JP" altLang="en-US" dirty="0" smtClean="0"/>
              <a:t>上で変数</a:t>
            </a:r>
            <a:r>
              <a:rPr lang="en-US" altLang="ja-JP" dirty="0" err="1" smtClean="0"/>
              <a:t>cb</a:t>
            </a:r>
            <a:r>
              <a:rPr lang="ja-JP" altLang="en-US" dirty="0" smtClean="0"/>
              <a:t>にコントラクトを宣言する。</a:t>
            </a:r>
            <a:endParaRPr lang="en-US" altLang="ja-JP" dirty="0" smtClean="0"/>
          </a:p>
          <a:p>
            <a:pPr marL="0" indent="0">
              <a:buNone/>
            </a:pPr>
            <a:r>
              <a:rPr lang="ja-JP" altLang="en-US" dirty="0" smtClean="0"/>
              <a:t>③</a:t>
            </a:r>
            <a:r>
              <a:rPr lang="en-US" altLang="ja-JP" dirty="0" err="1" smtClean="0"/>
              <a:t>cb.stopped</a:t>
            </a:r>
            <a:r>
              <a:rPr lang="en-US" altLang="ja-JP" dirty="0" smtClean="0"/>
              <a:t>()</a:t>
            </a:r>
            <a:r>
              <a:rPr lang="ja-JP" altLang="en-US" dirty="0" smtClean="0"/>
              <a:t>が</a:t>
            </a:r>
            <a:r>
              <a:rPr lang="en-US" altLang="ja-JP" dirty="0" smtClean="0"/>
              <a:t>false</a:t>
            </a:r>
            <a:r>
              <a:rPr lang="ja-JP" altLang="en-US" dirty="0" smtClean="0"/>
              <a:t>で、</a:t>
            </a:r>
            <a:r>
              <a:rPr lang="en-US" altLang="ja-JP" dirty="0" err="1" smtClean="0"/>
              <a:t>cb.messega</a:t>
            </a:r>
            <a:r>
              <a:rPr lang="en-US" altLang="ja-JP" dirty="0" smtClean="0"/>
              <a:t>()</a:t>
            </a:r>
            <a:r>
              <a:rPr lang="ja-JP" altLang="en-US" dirty="0" smtClean="0"/>
              <a:t>が空であることを確認する。</a:t>
            </a:r>
            <a:endParaRPr lang="en-US" altLang="ja-JP" dirty="0" smtClean="0"/>
          </a:p>
          <a:p>
            <a:pPr marL="0" indent="0">
              <a:buNone/>
            </a:pPr>
            <a:r>
              <a:rPr lang="ja-JP" altLang="en-US" dirty="0" smtClean="0"/>
              <a:t>④</a:t>
            </a:r>
            <a:r>
              <a:rPr lang="ja-JP" altLang="en-US" dirty="0"/>
              <a:t>メッセージ</a:t>
            </a:r>
            <a:r>
              <a:rPr lang="ja-JP" altLang="en-US" dirty="0" smtClean="0"/>
              <a:t>を変更する。</a:t>
            </a:r>
            <a:endParaRPr lang="en-US" altLang="ja-JP" dirty="0" smtClean="0"/>
          </a:p>
          <a:p>
            <a:pPr marL="0" indent="0">
              <a:buNone/>
            </a:pPr>
            <a:r>
              <a:rPr lang="en-US" altLang="ja-JP" dirty="0"/>
              <a:t>&gt; </a:t>
            </a:r>
            <a:r>
              <a:rPr lang="en-US" altLang="ja-JP" dirty="0" err="1"/>
              <a:t>cb.setMassage.sendTransaction</a:t>
            </a:r>
            <a:r>
              <a:rPr lang="en-US" altLang="ja-JP" dirty="0"/>
              <a:t>("</a:t>
            </a:r>
            <a:r>
              <a:rPr lang="en-US" altLang="ja-JP" dirty="0" err="1"/>
              <a:t>aaa</a:t>
            </a:r>
            <a:r>
              <a:rPr lang="en-US" altLang="ja-JP" dirty="0" smtClean="0"/>
              <a:t>", {</a:t>
            </a:r>
            <a:r>
              <a:rPr lang="en-US" altLang="ja-JP" dirty="0" err="1"/>
              <a:t>from:eth.accounts</a:t>
            </a:r>
            <a:r>
              <a:rPr lang="en-US" altLang="ja-JP" dirty="0"/>
              <a:t>[0],gas:5000000})</a:t>
            </a:r>
          </a:p>
          <a:p>
            <a:pPr marL="0" indent="0">
              <a:buNone/>
            </a:pPr>
            <a:r>
              <a:rPr lang="en-US" altLang="ja-JP" dirty="0"/>
              <a:t>"0x36694ae014ad4d81dfcbe9f3ef7bde7f168202cffda1aacc5d9d3cdf0163b710"</a:t>
            </a:r>
          </a:p>
          <a:p>
            <a:pPr marL="0" indent="0">
              <a:buNone/>
            </a:pPr>
            <a:r>
              <a:rPr lang="en-US" altLang="ja-JP" dirty="0" smtClean="0"/>
              <a:t>"</a:t>
            </a:r>
            <a:r>
              <a:rPr lang="en-US" altLang="ja-JP" dirty="0"/>
              <a:t>0x61616100000000000000000000000000"</a:t>
            </a:r>
          </a:p>
          <a:p>
            <a:pPr marL="0" indent="0">
              <a:buNone/>
            </a:pPr>
            <a:r>
              <a:rPr lang="en-US" altLang="ja-JP" dirty="0" smtClean="0"/>
              <a:t>&gt; web3.toUtf8(</a:t>
            </a:r>
            <a:r>
              <a:rPr lang="en-US" altLang="ja-JP" dirty="0" err="1" smtClean="0"/>
              <a:t>cb.message</a:t>
            </a:r>
            <a:r>
              <a:rPr lang="en-US" altLang="ja-JP" dirty="0" smtClean="0"/>
              <a:t>())</a:t>
            </a:r>
            <a:br>
              <a:rPr lang="en-US" altLang="ja-JP" dirty="0" smtClean="0"/>
            </a:br>
            <a:r>
              <a:rPr lang="en-US" altLang="ja-JP" dirty="0" smtClean="0"/>
              <a:t>“</a:t>
            </a:r>
            <a:r>
              <a:rPr lang="en-US" altLang="ja-JP" dirty="0" err="1" smtClean="0"/>
              <a:t>aaa</a:t>
            </a:r>
            <a:r>
              <a:rPr lang="en-US" altLang="ja-JP" dirty="0" smtClean="0"/>
              <a:t>“</a:t>
            </a:r>
            <a:br>
              <a:rPr lang="en-US" altLang="ja-JP" dirty="0" smtClean="0"/>
            </a:br>
            <a:r>
              <a:rPr lang="ja-JP" altLang="en-US" dirty="0" smtClean="0"/>
              <a:t>⑤</a:t>
            </a:r>
            <a:r>
              <a:rPr lang="en-US" altLang="ja-JP" dirty="0" smtClean="0"/>
              <a:t>Circuit</a:t>
            </a:r>
            <a:r>
              <a:rPr lang="ja-JP" altLang="en-US" dirty="0" smtClean="0"/>
              <a:t> </a:t>
            </a:r>
            <a:r>
              <a:rPr lang="en-US" altLang="ja-JP" dirty="0" smtClean="0"/>
              <a:t>Breaker</a:t>
            </a:r>
            <a:r>
              <a:rPr lang="ja-JP" altLang="en-US" dirty="0" smtClean="0"/>
              <a:t>を発動する</a:t>
            </a:r>
            <a:r>
              <a:rPr lang="en-US" altLang="ja-JP" dirty="0"/>
              <a:t/>
            </a:r>
            <a:br>
              <a:rPr lang="en-US" altLang="ja-JP" dirty="0"/>
            </a:br>
            <a:r>
              <a:rPr lang="en-US" altLang="ja-JP" dirty="0"/>
              <a:t>&gt; </a:t>
            </a:r>
            <a:r>
              <a:rPr lang="en-US" altLang="ja-JP" dirty="0" err="1"/>
              <a:t>cb.toggleCircuit.sendTransaction</a:t>
            </a:r>
            <a:r>
              <a:rPr lang="en-US" altLang="ja-JP" dirty="0"/>
              <a:t>(true,{</a:t>
            </a:r>
            <a:r>
              <a:rPr lang="en-US" altLang="ja-JP" dirty="0" err="1"/>
              <a:t>from:eth.accounts</a:t>
            </a:r>
            <a:r>
              <a:rPr lang="en-US" altLang="ja-JP" dirty="0"/>
              <a:t>[0],gas:5000000})</a:t>
            </a:r>
          </a:p>
          <a:p>
            <a:pPr marL="0" indent="0">
              <a:buNone/>
            </a:pPr>
            <a:r>
              <a:rPr lang="en-US" altLang="ja-JP" dirty="0"/>
              <a:t>"0xd360a4fda01e98d1f967fec338ce31727470df1dcb5e592dfa110d85f01e53cd"</a:t>
            </a:r>
          </a:p>
          <a:p>
            <a:pPr marL="0" indent="0">
              <a:buNone/>
            </a:pPr>
            <a:r>
              <a:rPr lang="en-US" altLang="ja-JP" dirty="0"/>
              <a:t>&gt; </a:t>
            </a:r>
            <a:r>
              <a:rPr lang="en-US" altLang="ja-JP" dirty="0" err="1"/>
              <a:t>cb.stopped</a:t>
            </a:r>
            <a:r>
              <a:rPr lang="en-US" altLang="ja-JP" dirty="0"/>
              <a:t>()</a:t>
            </a:r>
          </a:p>
          <a:p>
            <a:pPr marL="0" indent="0">
              <a:buNone/>
            </a:pPr>
            <a:r>
              <a:rPr lang="en-US" altLang="ja-JP" dirty="0" smtClean="0"/>
              <a:t>True</a:t>
            </a:r>
            <a:br>
              <a:rPr lang="en-US" altLang="ja-JP" dirty="0" smtClean="0"/>
            </a:br>
            <a:r>
              <a:rPr lang="ja-JP" altLang="en-US" dirty="0" smtClean="0"/>
              <a:t>⑥メッセージを変更するが、</a:t>
            </a:r>
            <a:r>
              <a:rPr lang="en-US" altLang="ja-JP" dirty="0" smtClean="0"/>
              <a:t>Circuit</a:t>
            </a:r>
            <a:r>
              <a:rPr lang="ja-JP" altLang="en-US" dirty="0" smtClean="0"/>
              <a:t> </a:t>
            </a:r>
            <a:r>
              <a:rPr lang="en-US" altLang="ja-JP" dirty="0" smtClean="0"/>
              <a:t>Breaker</a:t>
            </a:r>
            <a:r>
              <a:rPr lang="ja-JP" altLang="en-US" dirty="0" smtClean="0"/>
              <a:t>が発動中のため変更できない。</a:t>
            </a:r>
            <a:r>
              <a:rPr lang="en-US" altLang="ja-JP" dirty="0"/>
              <a:t/>
            </a:r>
            <a:br>
              <a:rPr lang="en-US" altLang="ja-JP" dirty="0"/>
            </a:br>
            <a:r>
              <a:rPr lang="en-US" altLang="ja-JP" dirty="0"/>
              <a:t>&gt; </a:t>
            </a:r>
            <a:r>
              <a:rPr lang="en-US" altLang="ja-JP" dirty="0" err="1"/>
              <a:t>cb.setMassage.sendTransaction</a:t>
            </a:r>
            <a:r>
              <a:rPr lang="en-US" altLang="ja-JP" dirty="0"/>
              <a:t>("</a:t>
            </a:r>
            <a:r>
              <a:rPr lang="en-US" altLang="ja-JP" dirty="0" err="1"/>
              <a:t>bbb</a:t>
            </a:r>
            <a:r>
              <a:rPr lang="en-US" altLang="ja-JP" dirty="0"/>
              <a:t>", {</a:t>
            </a:r>
            <a:r>
              <a:rPr lang="en-US" altLang="ja-JP" dirty="0" err="1"/>
              <a:t>from:eth.accounts</a:t>
            </a:r>
            <a:r>
              <a:rPr lang="en-US" altLang="ja-JP" dirty="0"/>
              <a:t>[0],gas:5000000})</a:t>
            </a:r>
          </a:p>
          <a:p>
            <a:pPr marL="0" indent="0">
              <a:buNone/>
            </a:pPr>
            <a:r>
              <a:rPr lang="en-US" altLang="ja-JP" dirty="0"/>
              <a:t>"0x78bbbcbad9907bdca7262a4e0a5887dd7da1911bb4e807d62ac184eb3b66646b"</a:t>
            </a:r>
          </a:p>
          <a:p>
            <a:pPr marL="0" indent="0">
              <a:buNone/>
            </a:pPr>
            <a:r>
              <a:rPr lang="en-US" altLang="ja-JP" dirty="0"/>
              <a:t>&gt; web3.toUtf8(</a:t>
            </a:r>
            <a:r>
              <a:rPr lang="en-US" altLang="ja-JP" dirty="0" err="1"/>
              <a:t>cb.message</a:t>
            </a:r>
            <a:r>
              <a:rPr lang="en-US" altLang="ja-JP" dirty="0"/>
              <a:t>())</a:t>
            </a:r>
          </a:p>
          <a:p>
            <a:pPr marL="0" indent="0">
              <a:buNone/>
            </a:pPr>
            <a:r>
              <a:rPr lang="en-US" altLang="ja-JP" dirty="0"/>
              <a:t>"</a:t>
            </a:r>
            <a:r>
              <a:rPr lang="en-US" altLang="ja-JP" dirty="0" err="1"/>
              <a:t>aaa</a:t>
            </a:r>
            <a:r>
              <a:rPr lang="en-US" altLang="ja-JP" dirty="0"/>
              <a:t>"</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17293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8"/>
            <a:ext cx="10897772" cy="2728430"/>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rPr>
              <a:t>１．スマートコントラクトの虚弱性の仕組みと攻撃</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2264897" y="3784208"/>
            <a:ext cx="7906043" cy="282113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スマートコントラクトは、言ってしまえばただのプログラムです。一方で、前章で説明したようなブロックチェーンならではのセキュリティプラクティスもあり、知らずにスマートコントラクトを開発してしまうと、虚弱性を突かれ攻撃されてしまう可能性があります。本章ではスマートコントラクトの代表的な虚弱性を説明し、サンプルを使って仕組みと攻撃方法を説明したうえで、対策を説明します。</a:t>
            </a:r>
            <a:endParaRPr lang="en-US" altLang="ja-JP" dirty="0" smtClean="0"/>
          </a:p>
        </p:txBody>
      </p:sp>
    </p:spTree>
    <p:extLst>
      <p:ext uri="{BB962C8B-B14F-4D97-AF65-F5344CB8AC3E}">
        <p14:creationId xmlns:p14="http://schemas.microsoft.com/office/powerpoint/2010/main" val="33451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11.1 Re-</a:t>
            </a:r>
            <a:r>
              <a:rPr lang="en-US" altLang="ja-JP" sz="2800" dirty="0" err="1" smtClean="0"/>
              <a:t>Entrancy</a:t>
            </a:r>
            <a:r>
              <a:rPr lang="ja-JP" altLang="en-US" sz="2800" dirty="0" smtClean="0"/>
              <a:t>問題</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Reentrancy(</a:t>
            </a:r>
            <a:r>
              <a:rPr lang="ja-JP" altLang="en-US" dirty="0" smtClean="0"/>
              <a:t>歳入可能性</a:t>
            </a:r>
            <a:r>
              <a:rPr lang="en-US" altLang="ja-JP" dirty="0" smtClean="0"/>
              <a:t>)</a:t>
            </a:r>
            <a:r>
              <a:rPr lang="ja-JP" altLang="en-US" dirty="0" smtClean="0"/>
              <a:t>とは、複数の呼び出し元から同時に呼び出されても問題が生じないように実装されている関数の性質を指します。</a:t>
            </a:r>
            <a:endParaRPr lang="en-US" altLang="ja-JP" dirty="0" smtClean="0"/>
          </a:p>
          <a:p>
            <a:pPr marL="0" indent="0">
              <a:buNone/>
            </a:pPr>
            <a:r>
              <a:rPr lang="en-US" altLang="ja-JP" dirty="0" smtClean="0"/>
              <a:t>&lt;</a:t>
            </a:r>
            <a:r>
              <a:rPr lang="ja-JP" altLang="en-US" dirty="0" smtClean="0"/>
              <a:t>例</a:t>
            </a:r>
            <a:r>
              <a:rPr lang="en-US" altLang="ja-JP" dirty="0" smtClean="0"/>
              <a:t>&gt;</a:t>
            </a:r>
            <a:r>
              <a:rPr lang="ja-JP" altLang="en-US" dirty="0" smtClean="0"/>
              <a:t>ユーザ毎に</a:t>
            </a:r>
            <a:r>
              <a:rPr lang="en-US" altLang="ja-JP" dirty="0" smtClean="0"/>
              <a:t>ether</a:t>
            </a:r>
            <a:r>
              <a:rPr lang="ja-JP" altLang="en-US" dirty="0" smtClean="0"/>
              <a:t>を、預入・全額引出しできるコントラクト</a:t>
            </a:r>
            <a:endParaRPr lang="en-US" altLang="ja-JP" dirty="0" smtClean="0"/>
          </a:p>
          <a:p>
            <a:pPr marL="0" indent="0">
              <a:buNone/>
            </a:pPr>
            <a:r>
              <a:rPr lang="ja-JP" altLang="en-US" dirty="0" smtClean="0"/>
              <a:t>引出し関数：①残高を確認する</a:t>
            </a:r>
            <a:r>
              <a:rPr lang="en-US" altLang="ja-JP" dirty="0" smtClean="0"/>
              <a:t>(</a:t>
            </a:r>
            <a:r>
              <a:rPr lang="ja-JP" altLang="en-US" dirty="0" smtClean="0"/>
              <a:t>残高が</a:t>
            </a:r>
            <a:r>
              <a:rPr lang="en-US" altLang="ja-JP" dirty="0" smtClean="0"/>
              <a:t>0</a:t>
            </a:r>
            <a:r>
              <a:rPr lang="ja-JP" altLang="en-US" dirty="0" smtClean="0"/>
              <a:t>より大きい</a:t>
            </a:r>
            <a:r>
              <a:rPr lang="en-US" altLang="ja-JP" dirty="0" smtClean="0"/>
              <a:t>)</a:t>
            </a:r>
          </a:p>
          <a:p>
            <a:pPr marL="0" indent="0">
              <a:buNone/>
            </a:pPr>
            <a:r>
              <a:rPr lang="ja-JP" altLang="en-US" dirty="0"/>
              <a:t>　</a:t>
            </a:r>
            <a:r>
              <a:rPr lang="ja-JP" altLang="en-US" dirty="0" smtClean="0"/>
              <a:t>　　　　　②残高の全額を引き出す</a:t>
            </a:r>
            <a:r>
              <a:rPr lang="en-US" altLang="ja-JP" dirty="0" smtClean="0"/>
              <a:t>(</a:t>
            </a:r>
            <a:r>
              <a:rPr lang="ja-JP" altLang="en-US" dirty="0" smtClean="0"/>
              <a:t>呼び出し元へ送金する</a:t>
            </a:r>
            <a:r>
              <a:rPr lang="en-US" altLang="ja-JP" dirty="0" smtClean="0"/>
              <a:t>)</a:t>
            </a:r>
          </a:p>
          <a:p>
            <a:pPr marL="0" indent="0">
              <a:buNone/>
            </a:pPr>
            <a:r>
              <a:rPr lang="ja-JP" altLang="en-US" dirty="0"/>
              <a:t>　</a:t>
            </a:r>
            <a:r>
              <a:rPr lang="ja-JP" altLang="en-US" dirty="0" smtClean="0"/>
              <a:t>　　　　　③残高を</a:t>
            </a:r>
            <a:r>
              <a:rPr lang="en-US" altLang="ja-JP" dirty="0" smtClean="0"/>
              <a:t>0</a:t>
            </a:r>
            <a:r>
              <a:rPr lang="ja-JP" altLang="en-US" dirty="0" smtClean="0"/>
              <a:t>にする</a:t>
            </a:r>
            <a:r>
              <a:rPr lang="en-US" altLang="ja-JP" dirty="0" smtClean="0"/>
              <a:t/>
            </a:r>
            <a:br>
              <a:rPr lang="en-US" altLang="ja-JP" dirty="0" smtClean="0"/>
            </a:br>
            <a:r>
              <a:rPr lang="ja-JP" altLang="en-US" dirty="0" smtClean="0"/>
              <a:t>この関数は、</a:t>
            </a:r>
            <a:r>
              <a:rPr lang="en-US" altLang="ja-JP" dirty="0" err="1" smtClean="0"/>
              <a:t>Reentrrancy</a:t>
            </a:r>
            <a:r>
              <a:rPr lang="ja-JP" altLang="en-US" dirty="0" smtClean="0"/>
              <a:t>問題を抱えており、②の送金処理で問題が発生する可能性がある。②の送金先がコントラクトの場合、送信先コントラクトが</a:t>
            </a:r>
            <a:r>
              <a:rPr lang="en-US" altLang="ja-JP" dirty="0" smtClean="0"/>
              <a:t>Fallback</a:t>
            </a:r>
            <a:r>
              <a:rPr lang="ja-JP" altLang="en-US" dirty="0" smtClean="0"/>
              <a:t>関数を悪用し、送金をトリガーにして再度、引出し用の関数を読んだ場合、まだ残高が</a:t>
            </a:r>
            <a:r>
              <a:rPr lang="en-US" altLang="ja-JP" dirty="0" smtClean="0"/>
              <a:t>0</a:t>
            </a:r>
            <a:r>
              <a:rPr lang="ja-JP" altLang="en-US" dirty="0" smtClean="0"/>
              <a:t>に更新されていないため、①の残高確認を通過して、また②の送金処理を行ってしまう。 結局、このコントラクトの残高がなくなるまで送金されてしまうことになる。</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101932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a:t>11.1 Re-</a:t>
            </a:r>
            <a:r>
              <a:rPr lang="en-US" altLang="ja-JP" sz="2800" dirty="0" err="1"/>
              <a:t>Entrancy</a:t>
            </a:r>
            <a:r>
              <a:rPr lang="ja-JP" altLang="en-US" sz="2800" dirty="0"/>
              <a:t>問題</a:t>
            </a:r>
            <a:endParaRPr lang="en-US" altLang="ja-JP" sz="2800"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228599" y="1322364"/>
            <a:ext cx="5862486" cy="5235518"/>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VictimBalance</a:t>
            </a:r>
            <a:r>
              <a:rPr lang="en-US" altLang="ja-JP" dirty="0"/>
              <a:t> {</a:t>
            </a:r>
          </a:p>
          <a:p>
            <a:pPr marL="0" indent="0">
              <a:buNone/>
            </a:pPr>
            <a:r>
              <a:rPr lang="en-US" altLang="ja-JP" dirty="0"/>
              <a:t>  // </a:t>
            </a:r>
            <a:r>
              <a:rPr lang="ja-JP" altLang="en-US" dirty="0"/>
              <a:t>アドレス毎に残高を管理</a:t>
            </a:r>
          </a:p>
          <a:p>
            <a:pPr marL="0" indent="0">
              <a:buNone/>
            </a:pPr>
            <a:r>
              <a:rPr lang="ja-JP" altLang="en-US" dirty="0"/>
              <a:t>  </a:t>
            </a:r>
            <a:r>
              <a:rPr lang="en-US" altLang="ja-JP" dirty="0"/>
              <a:t>mapping (address =&gt; </a:t>
            </a:r>
            <a:r>
              <a:rPr lang="en-US" altLang="ja-JP" dirty="0" err="1"/>
              <a:t>uint</a:t>
            </a:r>
            <a:r>
              <a:rPr lang="en-US" altLang="ja-JP" dirty="0"/>
              <a:t>) public </a:t>
            </a:r>
            <a:r>
              <a:rPr lang="en-US" altLang="ja-JP" dirty="0" err="1"/>
              <a:t>userBalances</a:t>
            </a:r>
            <a:r>
              <a:rPr lang="en-US" altLang="ja-JP" dirty="0"/>
              <a:t>;</a:t>
            </a:r>
          </a:p>
          <a:p>
            <a:pPr marL="0" indent="0">
              <a:buNone/>
            </a:pPr>
            <a:endParaRPr lang="en-US" altLang="ja-JP" dirty="0"/>
          </a:p>
          <a:p>
            <a:pPr marL="0" indent="0">
              <a:buNone/>
            </a:pPr>
            <a:r>
              <a:rPr lang="en-US" altLang="ja-JP" dirty="0"/>
              <a:t>  // </a:t>
            </a:r>
            <a:r>
              <a:rPr lang="ja-JP" altLang="en-US" dirty="0"/>
              <a:t>メッセージ表示用のイベント</a:t>
            </a:r>
          </a:p>
          <a:p>
            <a:pPr marL="0" indent="0">
              <a:buNone/>
            </a:pPr>
            <a:r>
              <a:rPr lang="ja-JP" altLang="en-US" dirty="0"/>
              <a:t>  </a:t>
            </a:r>
            <a:r>
              <a:rPr lang="en-US" altLang="ja-JP" dirty="0"/>
              <a:t>event </a:t>
            </a:r>
            <a:r>
              <a:rPr lang="en-US" altLang="ja-JP" dirty="0" err="1"/>
              <a:t>MessageLog</a:t>
            </a:r>
            <a:r>
              <a:rPr lang="en-US" altLang="ja-JP" dirty="0"/>
              <a:t>(string);</a:t>
            </a:r>
          </a:p>
          <a:p>
            <a:pPr marL="0" indent="0">
              <a:buNone/>
            </a:pPr>
            <a:r>
              <a:rPr lang="en-US" altLang="ja-JP" dirty="0"/>
              <a:t>  </a:t>
            </a:r>
          </a:p>
          <a:p>
            <a:pPr marL="0" indent="0">
              <a:buNone/>
            </a:pPr>
            <a:r>
              <a:rPr lang="en-US" altLang="ja-JP" dirty="0"/>
              <a:t>  // </a:t>
            </a:r>
            <a:r>
              <a:rPr lang="ja-JP" altLang="en-US" dirty="0"/>
              <a:t>残高表示用のイベント</a:t>
            </a:r>
          </a:p>
          <a:p>
            <a:pPr marL="0" indent="0">
              <a:buNone/>
            </a:pPr>
            <a:r>
              <a:rPr lang="ja-JP" altLang="en-US" dirty="0"/>
              <a:t>  </a:t>
            </a:r>
            <a:r>
              <a:rPr lang="en-US" altLang="ja-JP" dirty="0"/>
              <a:t>event </a:t>
            </a:r>
            <a:r>
              <a:rPr lang="en-US" altLang="ja-JP" dirty="0" err="1"/>
              <a:t>BalanceLog</a:t>
            </a:r>
            <a:r>
              <a:rPr lang="en-US" altLang="ja-JP" dirty="0"/>
              <a:t>(</a:t>
            </a:r>
            <a:r>
              <a:rPr lang="en-US" altLang="ja-JP" dirty="0" err="1"/>
              <a:t>uint</a:t>
            </a:r>
            <a:r>
              <a:rPr lang="en-US" altLang="ja-JP" dirty="0"/>
              <a:t>);</a:t>
            </a:r>
          </a:p>
          <a:p>
            <a:pPr marL="0" indent="0">
              <a:buNone/>
            </a:pPr>
            <a:endParaRPr lang="en-US" altLang="ja-JP" dirty="0"/>
          </a:p>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VictimBalance</a:t>
            </a:r>
            <a:r>
              <a:rPr lang="en-US" altLang="ja-JP" dirty="0"/>
              <a:t>() public {</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送金される際に呼ばれる関数</a:t>
            </a:r>
          </a:p>
          <a:p>
            <a:pPr marL="0" indent="0">
              <a:buNone/>
            </a:pPr>
            <a:r>
              <a:rPr lang="ja-JP" altLang="en-US" dirty="0"/>
              <a:t>  </a:t>
            </a:r>
            <a:r>
              <a:rPr lang="en-US" altLang="ja-JP" dirty="0"/>
              <a:t>function </a:t>
            </a:r>
            <a:r>
              <a:rPr lang="en-US" altLang="ja-JP" dirty="0" err="1"/>
              <a:t>addToBalance</a:t>
            </a:r>
            <a:r>
              <a:rPr lang="en-US" altLang="ja-JP" dirty="0"/>
              <a:t>() public payable {</a:t>
            </a:r>
          </a:p>
          <a:p>
            <a:pPr marL="0" indent="0">
              <a:buNone/>
            </a:pPr>
            <a:r>
              <a:rPr lang="en-US" altLang="ja-JP" dirty="0"/>
              <a:t>    </a:t>
            </a:r>
            <a:r>
              <a:rPr lang="en-US" altLang="ja-JP" dirty="0" err="1"/>
              <a:t>userBalances</a:t>
            </a:r>
            <a:r>
              <a:rPr lang="en-US" altLang="ja-JP" dirty="0"/>
              <a:t>[</a:t>
            </a:r>
            <a:r>
              <a:rPr lang="en-US" altLang="ja-JP" dirty="0" err="1"/>
              <a:t>msg.sender</a:t>
            </a:r>
            <a:r>
              <a:rPr lang="en-US" altLang="ja-JP" dirty="0"/>
              <a:t>] += </a:t>
            </a:r>
            <a:r>
              <a:rPr lang="en-US" altLang="ja-JP" dirty="0" err="1"/>
              <a:t>msg.value</a:t>
            </a:r>
            <a:r>
              <a:rPr lang="en-US" altLang="ja-JP" dirty="0"/>
              <a:t>;</a:t>
            </a:r>
          </a:p>
          <a:p>
            <a:pPr marL="0" indent="0">
              <a:buNone/>
            </a:pPr>
            <a:r>
              <a:rPr lang="en-US" altLang="ja-JP" dirty="0"/>
              <a:t>  </a:t>
            </a:r>
            <a:r>
              <a:rPr lang="en-US" altLang="ja-JP" dirty="0" smtClean="0"/>
              <a:t>}</a:t>
            </a:r>
            <a:endParaRPr lang="en-US" altLang="ja-JP" dirty="0"/>
          </a:p>
        </p:txBody>
      </p:sp>
      <p:sp>
        <p:nvSpPr>
          <p:cNvPr id="7" name="コンテンツ プレースホルダー 1"/>
          <p:cNvSpPr txBox="1">
            <a:spLocks/>
          </p:cNvSpPr>
          <p:nvPr/>
        </p:nvSpPr>
        <p:spPr>
          <a:xfrm>
            <a:off x="6091084" y="1347146"/>
            <a:ext cx="5926745" cy="5210736"/>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a:p>
          <a:p>
            <a:pPr marL="0" indent="0">
              <a:buNone/>
            </a:pPr>
            <a:r>
              <a:rPr lang="en-US" altLang="ja-JP" dirty="0"/>
              <a:t>  /// ether</a:t>
            </a:r>
            <a:r>
              <a:rPr lang="ja-JP" altLang="en-US" dirty="0"/>
              <a:t>を引き出す時に呼ばれる関数</a:t>
            </a:r>
          </a:p>
          <a:p>
            <a:pPr marL="0" indent="0">
              <a:buNone/>
            </a:pPr>
            <a:r>
              <a:rPr lang="ja-JP" altLang="en-US" dirty="0"/>
              <a:t>  </a:t>
            </a:r>
            <a:r>
              <a:rPr lang="en-US" altLang="ja-JP" dirty="0"/>
              <a:t>function </a:t>
            </a:r>
            <a:r>
              <a:rPr lang="en-US" altLang="ja-JP" dirty="0" err="1"/>
              <a:t>withdrawBalance</a:t>
            </a:r>
            <a:r>
              <a:rPr lang="en-US" altLang="ja-JP" dirty="0"/>
              <a:t>() public payable returns(bool) {</a:t>
            </a:r>
          </a:p>
          <a:p>
            <a:pPr marL="0" indent="0">
              <a:buNone/>
            </a:pPr>
            <a:r>
              <a:rPr lang="en-US" altLang="ja-JP" dirty="0"/>
              <a:t>    </a:t>
            </a:r>
            <a:r>
              <a:rPr lang="en-US" altLang="ja-JP" dirty="0" err="1"/>
              <a:t>MessageLog</a:t>
            </a:r>
            <a:r>
              <a:rPr lang="en-US" altLang="ja-JP" dirty="0"/>
              <a:t>("</a:t>
            </a:r>
            <a:r>
              <a:rPr lang="en-US" altLang="ja-JP" dirty="0" err="1"/>
              <a:t>withdrawBalance</a:t>
            </a:r>
            <a:r>
              <a:rPr lang="en-US" altLang="ja-JP" dirty="0"/>
              <a:t> started.");</a:t>
            </a:r>
          </a:p>
          <a:p>
            <a:pPr marL="0" indent="0">
              <a:buNone/>
            </a:pPr>
            <a:r>
              <a:rPr lang="en-US" altLang="ja-JP" dirty="0"/>
              <a:t>    </a:t>
            </a:r>
            <a:r>
              <a:rPr lang="en-US" altLang="ja-JP" dirty="0" err="1"/>
              <a:t>BalanceLog</a:t>
            </a:r>
            <a:r>
              <a:rPr lang="en-US" altLang="ja-JP" dirty="0"/>
              <a:t>(</a:t>
            </a:r>
            <a:r>
              <a:rPr lang="en-US" altLang="ja-JP" dirty="0" err="1"/>
              <a:t>this.balance</a:t>
            </a:r>
            <a:r>
              <a:rPr lang="en-US" altLang="ja-JP" dirty="0"/>
              <a:t>);</a:t>
            </a:r>
          </a:p>
          <a:p>
            <a:pPr marL="0" indent="0">
              <a:buNone/>
            </a:pPr>
            <a:r>
              <a:rPr lang="en-US" altLang="ja-JP" dirty="0"/>
              <a:t>    </a:t>
            </a:r>
          </a:p>
          <a:p>
            <a:pPr marL="0" indent="0">
              <a:buNone/>
            </a:pPr>
            <a:r>
              <a:rPr lang="en-US" altLang="ja-JP" dirty="0"/>
              <a:t>    // ①</a:t>
            </a:r>
            <a:r>
              <a:rPr lang="ja-JP" altLang="en-US" dirty="0"/>
              <a:t>残高を確認</a:t>
            </a:r>
          </a:p>
          <a:p>
            <a:pPr marL="0" indent="0">
              <a:buNone/>
            </a:pPr>
            <a:r>
              <a:rPr lang="ja-JP" altLang="en-US" dirty="0"/>
              <a:t>    </a:t>
            </a:r>
            <a:r>
              <a:rPr lang="en-US" altLang="ja-JP" dirty="0"/>
              <a:t>if(</a:t>
            </a:r>
            <a:r>
              <a:rPr lang="en-US" altLang="ja-JP" dirty="0" err="1"/>
              <a:t>userBalances</a:t>
            </a:r>
            <a:r>
              <a:rPr lang="en-US" altLang="ja-JP" dirty="0"/>
              <a:t>[</a:t>
            </a:r>
            <a:r>
              <a:rPr lang="en-US" altLang="ja-JP" dirty="0" err="1"/>
              <a:t>msg.sender</a:t>
            </a:r>
            <a:r>
              <a:rPr lang="en-US" altLang="ja-JP" dirty="0"/>
              <a:t>] == 0) {</a:t>
            </a:r>
          </a:p>
          <a:p>
            <a:pPr marL="0" indent="0">
              <a:buNone/>
            </a:pPr>
            <a:r>
              <a:rPr lang="en-US" altLang="ja-JP" dirty="0"/>
              <a:t>      </a:t>
            </a:r>
            <a:r>
              <a:rPr lang="en-US" altLang="ja-JP" dirty="0" err="1"/>
              <a:t>MessageLog</a:t>
            </a:r>
            <a:r>
              <a:rPr lang="en-US" altLang="ja-JP" dirty="0"/>
              <a:t>("No Balance.");</a:t>
            </a:r>
          </a:p>
          <a:p>
            <a:pPr marL="0" indent="0">
              <a:buNone/>
            </a:pPr>
            <a:r>
              <a:rPr lang="en-US" altLang="ja-JP" dirty="0"/>
              <a:t>      return false;</a:t>
            </a:r>
          </a:p>
          <a:p>
            <a:pPr marL="0" indent="0">
              <a:buNone/>
            </a:pPr>
            <a:r>
              <a:rPr lang="en-US" altLang="ja-JP" dirty="0"/>
              <a:t>    }</a:t>
            </a:r>
          </a:p>
          <a:p>
            <a:pPr marL="0" indent="0">
              <a:buNone/>
            </a:pPr>
            <a:r>
              <a:rPr lang="en-US" altLang="ja-JP" dirty="0"/>
              <a:t>    </a:t>
            </a:r>
          </a:p>
          <a:p>
            <a:pPr marL="0" indent="0">
              <a:buNone/>
            </a:pPr>
            <a:r>
              <a:rPr lang="en-US" altLang="ja-JP" dirty="0"/>
              <a:t>    // ②</a:t>
            </a:r>
            <a:r>
              <a:rPr lang="ja-JP" altLang="en-US" dirty="0"/>
              <a:t>呼出し元に返金</a:t>
            </a:r>
          </a:p>
          <a:p>
            <a:pPr marL="0" indent="0">
              <a:buNone/>
            </a:pPr>
            <a:r>
              <a:rPr lang="ja-JP" altLang="en-US" dirty="0"/>
              <a:t>    </a:t>
            </a:r>
            <a:r>
              <a:rPr lang="en-US" altLang="ja-JP" dirty="0"/>
              <a:t>if (!(</a:t>
            </a:r>
            <a:r>
              <a:rPr lang="en-US" altLang="ja-JP" dirty="0" err="1"/>
              <a:t>msg.sender.call.value</a:t>
            </a:r>
            <a:r>
              <a:rPr lang="en-US" altLang="ja-JP" dirty="0"/>
              <a:t>(</a:t>
            </a:r>
            <a:r>
              <a:rPr lang="en-US" altLang="ja-JP" dirty="0" err="1"/>
              <a:t>userBalances</a:t>
            </a:r>
            <a:r>
              <a:rPr lang="en-US" altLang="ja-JP" dirty="0"/>
              <a:t>[</a:t>
            </a:r>
            <a:r>
              <a:rPr lang="en-US" altLang="ja-JP" dirty="0" err="1"/>
              <a:t>msg.sender</a:t>
            </a:r>
            <a:r>
              <a:rPr lang="en-US" altLang="ja-JP" dirty="0"/>
              <a:t>])())) </a:t>
            </a:r>
            <a:r>
              <a:rPr lang="en-US" altLang="ja-JP" dirty="0" smtClean="0"/>
              <a:t/>
            </a:r>
            <a:br>
              <a:rPr lang="en-US" altLang="ja-JP" dirty="0" smtClean="0"/>
            </a:br>
            <a:r>
              <a:rPr lang="ja-JP" altLang="en-US" dirty="0" smtClean="0"/>
              <a:t>    </a:t>
            </a:r>
            <a:r>
              <a:rPr lang="en-US" altLang="ja-JP" dirty="0" smtClean="0"/>
              <a:t>{ </a:t>
            </a:r>
            <a:r>
              <a:rPr lang="en-US" altLang="ja-JP" dirty="0"/>
              <a:t>revert(); }</a:t>
            </a:r>
          </a:p>
          <a:p>
            <a:pPr marL="0" indent="0">
              <a:buNone/>
            </a:pPr>
            <a:r>
              <a:rPr lang="en-US" altLang="ja-JP" dirty="0"/>
              <a:t>    </a:t>
            </a:r>
          </a:p>
          <a:p>
            <a:pPr marL="0" indent="0">
              <a:buNone/>
            </a:pPr>
            <a:r>
              <a:rPr lang="en-US" altLang="ja-JP" dirty="0"/>
              <a:t>    // ③</a:t>
            </a:r>
            <a:r>
              <a:rPr lang="ja-JP" altLang="en-US" dirty="0"/>
              <a:t>残高を更新</a:t>
            </a:r>
          </a:p>
          <a:p>
            <a:pPr marL="0" indent="0">
              <a:buNone/>
            </a:pPr>
            <a:r>
              <a:rPr lang="ja-JP" altLang="en-US" dirty="0"/>
              <a:t>    </a:t>
            </a:r>
            <a:r>
              <a:rPr lang="en-US" altLang="ja-JP" dirty="0" err="1"/>
              <a:t>userBalances</a:t>
            </a:r>
            <a:r>
              <a:rPr lang="en-US" altLang="ja-JP" dirty="0"/>
              <a:t>[</a:t>
            </a:r>
            <a:r>
              <a:rPr lang="en-US" altLang="ja-JP" dirty="0" err="1"/>
              <a:t>msg.sender</a:t>
            </a:r>
            <a:r>
              <a:rPr lang="en-US" altLang="ja-JP" dirty="0"/>
              <a:t>] = 0;</a:t>
            </a:r>
          </a:p>
          <a:p>
            <a:pPr marL="0" indent="0">
              <a:buNone/>
            </a:pPr>
            <a:r>
              <a:rPr lang="en-US" altLang="ja-JP" dirty="0"/>
              <a:t>    </a:t>
            </a:r>
          </a:p>
          <a:p>
            <a:pPr marL="0" indent="0">
              <a:buNone/>
            </a:pPr>
            <a:r>
              <a:rPr lang="en-US" altLang="ja-JP" dirty="0"/>
              <a:t>    </a:t>
            </a:r>
            <a:r>
              <a:rPr lang="en-US" altLang="ja-JP" dirty="0" err="1"/>
              <a:t>MessageLog</a:t>
            </a:r>
            <a:r>
              <a:rPr lang="en-US" altLang="ja-JP" dirty="0"/>
              <a:t>("</a:t>
            </a:r>
            <a:r>
              <a:rPr lang="en-US" altLang="ja-JP" dirty="0" err="1"/>
              <a:t>withdrawBalance</a:t>
            </a:r>
            <a:r>
              <a:rPr lang="en-US" altLang="ja-JP" dirty="0"/>
              <a:t> finished.");</a:t>
            </a:r>
          </a:p>
          <a:p>
            <a:pPr marL="0" indent="0">
              <a:buNone/>
            </a:pPr>
            <a:r>
              <a:rPr lang="en-US" altLang="ja-JP" dirty="0"/>
              <a:t>    </a:t>
            </a:r>
          </a:p>
          <a:p>
            <a:pPr marL="0" indent="0">
              <a:buNone/>
            </a:pPr>
            <a:r>
              <a:rPr lang="en-US" altLang="ja-JP" dirty="0"/>
              <a:t>    return true;</a:t>
            </a:r>
          </a:p>
          <a:p>
            <a:pPr marL="0" indent="0">
              <a:buNone/>
            </a:pPr>
            <a:r>
              <a:rPr lang="en-US" altLang="ja-JP" dirty="0"/>
              <a:t>  }</a:t>
            </a:r>
          </a:p>
          <a:p>
            <a:pPr marL="0" indent="0">
              <a:buNone/>
            </a:pPr>
            <a:r>
              <a:rPr lang="en-US" altLang="ja-JP" dirty="0"/>
              <a:t>}</a:t>
            </a:r>
            <a:endParaRPr lang="en-US" altLang="ja-JP" dirty="0"/>
          </a:p>
        </p:txBody>
      </p:sp>
      <p:sp>
        <p:nvSpPr>
          <p:cNvPr id="8" name="コンテンツ プレースホルダー 1"/>
          <p:cNvSpPr txBox="1">
            <a:spLocks/>
          </p:cNvSpPr>
          <p:nvPr/>
        </p:nvSpPr>
        <p:spPr>
          <a:xfrm>
            <a:off x="103239" y="784744"/>
            <a:ext cx="11910570" cy="439145"/>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・攻撃を</a:t>
            </a:r>
            <a:r>
              <a:rPr lang="ja-JP" altLang="en-US" dirty="0" smtClean="0"/>
              <a:t>受ける側のコントラクト</a:t>
            </a:r>
            <a:endParaRPr lang="en-US" altLang="ja-JP" dirty="0" smtClean="0"/>
          </a:p>
        </p:txBody>
      </p:sp>
    </p:spTree>
    <p:extLst>
      <p:ext uri="{BB962C8B-B14F-4D97-AF65-F5344CB8AC3E}">
        <p14:creationId xmlns:p14="http://schemas.microsoft.com/office/powerpoint/2010/main" val="290100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11.1 Re-</a:t>
            </a:r>
            <a:r>
              <a:rPr lang="en-US" altLang="ja-JP" sz="2800" dirty="0" err="1" smtClean="0"/>
              <a:t>Entrancy</a:t>
            </a:r>
            <a:r>
              <a:rPr lang="ja-JP" altLang="en-US" sz="2800" dirty="0" smtClean="0"/>
              <a:t>問題</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・ユーザはコントラクトに送金する際は、</a:t>
            </a:r>
            <a:r>
              <a:rPr lang="en-US" altLang="ja-JP" dirty="0" err="1" smtClean="0"/>
              <a:t>addToBalance</a:t>
            </a:r>
            <a:r>
              <a:rPr lang="ja-JP" altLang="en-US" dirty="0" smtClean="0"/>
              <a:t>関数を</a:t>
            </a:r>
            <a:r>
              <a:rPr lang="en-US" altLang="ja-JP" dirty="0" smtClean="0"/>
              <a:t>ether</a:t>
            </a:r>
            <a:r>
              <a:rPr lang="ja-JP" altLang="en-US" dirty="0" smtClean="0"/>
              <a:t>の送金を伴う形で呼び出す。 呼び出されると</a:t>
            </a:r>
            <a:r>
              <a:rPr lang="en-US" altLang="ja-JP" dirty="0" err="1" smtClean="0"/>
              <a:t>userBalances</a:t>
            </a:r>
            <a:r>
              <a:rPr lang="ja-JP" altLang="en-US" dirty="0" smtClean="0"/>
              <a:t>にユーザのアドレスを</a:t>
            </a:r>
            <a:r>
              <a:rPr lang="en-US" altLang="ja-JP" dirty="0" smtClean="0"/>
              <a:t>key</a:t>
            </a:r>
            <a:r>
              <a:rPr lang="ja-JP" altLang="en-US" dirty="0" smtClean="0"/>
              <a:t>にするマップで残高管理を行う。引出したい場合は</a:t>
            </a:r>
            <a:r>
              <a:rPr lang="en-US" altLang="ja-JP" dirty="0" err="1" smtClean="0"/>
              <a:t>withdrawBalance</a:t>
            </a:r>
            <a:r>
              <a:rPr lang="ja-JP" altLang="en-US" dirty="0" smtClean="0"/>
              <a:t>関数を呼び出す。</a:t>
            </a:r>
            <a:endParaRPr lang="en-US" altLang="ja-JP" dirty="0" smtClean="0"/>
          </a:p>
          <a:p>
            <a:pPr marL="0" indent="0">
              <a:buNone/>
            </a:pPr>
            <a:r>
              <a:rPr lang="ja-JP" altLang="en-US" dirty="0" smtClean="0"/>
              <a:t>・</a:t>
            </a:r>
            <a:r>
              <a:rPr lang="en-US" altLang="ja-JP" dirty="0" err="1" smtClean="0"/>
              <a:t>withdrawBalance</a:t>
            </a:r>
            <a:r>
              <a:rPr lang="ja-JP" altLang="en-US" dirty="0" smtClean="0"/>
              <a:t>関数が呼び出されると、①ユーザの残高が</a:t>
            </a:r>
            <a:r>
              <a:rPr lang="en-US" altLang="ja-JP" dirty="0" smtClean="0"/>
              <a:t>0</a:t>
            </a:r>
            <a:r>
              <a:rPr lang="ja-JP" altLang="en-US" dirty="0" smtClean="0"/>
              <a:t>でないか確認する。</a:t>
            </a:r>
            <a:r>
              <a:rPr lang="en-US" altLang="ja-JP" dirty="0" smtClean="0"/>
              <a:t>0</a:t>
            </a:r>
            <a:r>
              <a:rPr lang="ja-JP" altLang="en-US" dirty="0" smtClean="0"/>
              <a:t>の場合は処理を終了するが、</a:t>
            </a:r>
            <a:r>
              <a:rPr lang="en-US" altLang="ja-JP" dirty="0" smtClean="0"/>
              <a:t>0</a:t>
            </a:r>
            <a:r>
              <a:rPr lang="ja-JP" altLang="en-US" dirty="0" smtClean="0"/>
              <a:t>でない場合は②呼び出し元に返金の処理へ移行する。最後に③ユーザの残高を</a:t>
            </a:r>
            <a:r>
              <a:rPr lang="en-US" altLang="ja-JP" dirty="0" smtClean="0"/>
              <a:t>0</a:t>
            </a:r>
            <a:r>
              <a:rPr lang="ja-JP" altLang="en-US" dirty="0" smtClean="0"/>
              <a:t>にする。</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368999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a:t>11.1 Re-</a:t>
            </a:r>
            <a:r>
              <a:rPr lang="en-US" altLang="ja-JP" sz="2800" dirty="0" err="1"/>
              <a:t>Entrancy</a:t>
            </a:r>
            <a:r>
              <a:rPr lang="ja-JP" altLang="en-US" sz="2800" dirty="0"/>
              <a:t>問題</a:t>
            </a:r>
            <a:endParaRPr lang="en-US" altLang="ja-JP" sz="2800"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
        <p:nvSpPr>
          <p:cNvPr id="5" name="コンテンツ プレースホルダー 1"/>
          <p:cNvSpPr txBox="1">
            <a:spLocks/>
          </p:cNvSpPr>
          <p:nvPr/>
        </p:nvSpPr>
        <p:spPr>
          <a:xfrm>
            <a:off x="-1" y="1223890"/>
            <a:ext cx="5134709" cy="5333992"/>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pragma solidity ^0.4.11;</a:t>
            </a:r>
          </a:p>
          <a:p>
            <a:pPr marL="0" indent="0">
              <a:buNone/>
            </a:pPr>
            <a:r>
              <a:rPr lang="en-US" altLang="ja-JP" dirty="0"/>
              <a:t>contract  </a:t>
            </a:r>
            <a:r>
              <a:rPr lang="en-US" altLang="ja-JP" dirty="0" err="1"/>
              <a:t>EvilReceiver</a:t>
            </a:r>
            <a:r>
              <a:rPr lang="en-US" altLang="ja-JP" dirty="0"/>
              <a:t> {</a:t>
            </a:r>
          </a:p>
          <a:p>
            <a:pPr marL="0" indent="0">
              <a:buNone/>
            </a:pPr>
            <a:r>
              <a:rPr lang="en-US" altLang="ja-JP" dirty="0"/>
              <a:t>  </a:t>
            </a:r>
          </a:p>
          <a:p>
            <a:pPr marL="0" indent="0">
              <a:buNone/>
            </a:pPr>
            <a:r>
              <a:rPr lang="en-US" altLang="ja-JP" dirty="0"/>
              <a:t>  // </a:t>
            </a:r>
            <a:r>
              <a:rPr lang="ja-JP" altLang="en-US" dirty="0"/>
              <a:t>攻撃対象コントラクトの</a:t>
            </a:r>
            <a:r>
              <a:rPr lang="ja-JP" altLang="en-US" dirty="0" smtClean="0"/>
              <a:t>アドレス</a:t>
            </a:r>
            <a:r>
              <a:rPr lang="en-US" altLang="ja-JP" dirty="0" smtClean="0"/>
              <a:t/>
            </a:r>
            <a:br>
              <a:rPr lang="en-US" altLang="ja-JP" dirty="0" smtClean="0"/>
            </a:br>
            <a:r>
              <a:rPr lang="ja-JP" altLang="en-US" dirty="0" smtClean="0"/>
              <a:t>  </a:t>
            </a:r>
            <a:r>
              <a:rPr lang="en-US" altLang="ja-JP" dirty="0" smtClean="0"/>
              <a:t>address </a:t>
            </a:r>
            <a:r>
              <a:rPr lang="en-US" altLang="ja-JP" dirty="0"/>
              <a:t>public target;</a:t>
            </a:r>
          </a:p>
          <a:p>
            <a:pPr marL="0" indent="0">
              <a:buNone/>
            </a:pPr>
            <a:r>
              <a:rPr lang="ja-JP" altLang="en-US" dirty="0" smtClean="0"/>
              <a:t>  </a:t>
            </a:r>
            <a:r>
              <a:rPr lang="en-US" altLang="ja-JP" dirty="0" smtClean="0"/>
              <a:t>// </a:t>
            </a:r>
            <a:r>
              <a:rPr lang="ja-JP" altLang="en-US" dirty="0"/>
              <a:t>メッセージ表示用の</a:t>
            </a:r>
            <a:r>
              <a:rPr lang="ja-JP" altLang="en-US" dirty="0" smtClean="0"/>
              <a:t>イベント</a:t>
            </a:r>
            <a:r>
              <a:rPr lang="en-US" altLang="ja-JP" dirty="0" smtClean="0"/>
              <a:t/>
            </a:r>
            <a:br>
              <a:rPr lang="en-US" altLang="ja-JP" dirty="0" smtClean="0"/>
            </a:br>
            <a:r>
              <a:rPr lang="ja-JP" altLang="en-US" dirty="0" smtClean="0"/>
              <a:t>  </a:t>
            </a:r>
            <a:r>
              <a:rPr lang="en-US" altLang="ja-JP" dirty="0" smtClean="0"/>
              <a:t>event </a:t>
            </a:r>
            <a:r>
              <a:rPr lang="en-US" altLang="ja-JP" dirty="0" err="1"/>
              <a:t>MessageLog</a:t>
            </a:r>
            <a:r>
              <a:rPr lang="en-US" altLang="ja-JP" dirty="0"/>
              <a:t>(string);</a:t>
            </a:r>
          </a:p>
          <a:p>
            <a:pPr marL="0" indent="0">
              <a:buNone/>
            </a:pPr>
            <a:r>
              <a:rPr lang="ja-JP" altLang="en-US" dirty="0" smtClean="0"/>
              <a:t>  </a:t>
            </a:r>
            <a:r>
              <a:rPr lang="en-US" altLang="ja-JP" dirty="0" smtClean="0"/>
              <a:t>// </a:t>
            </a:r>
            <a:r>
              <a:rPr lang="ja-JP" altLang="en-US" dirty="0"/>
              <a:t>残高表示用の</a:t>
            </a:r>
            <a:r>
              <a:rPr lang="ja-JP" altLang="en-US" dirty="0" smtClean="0"/>
              <a:t>イベント</a:t>
            </a:r>
            <a:r>
              <a:rPr lang="en-US" altLang="ja-JP" dirty="0" smtClean="0"/>
              <a:t/>
            </a:r>
            <a:br>
              <a:rPr lang="en-US" altLang="ja-JP" dirty="0" smtClean="0"/>
            </a:br>
            <a:r>
              <a:rPr lang="ja-JP" altLang="en-US" dirty="0" smtClean="0"/>
              <a:t>  </a:t>
            </a:r>
            <a:r>
              <a:rPr lang="en-US" altLang="ja-JP" dirty="0" smtClean="0"/>
              <a:t>event </a:t>
            </a:r>
            <a:r>
              <a:rPr lang="en-US" altLang="ja-JP" dirty="0" err="1"/>
              <a:t>BalanceLog</a:t>
            </a:r>
            <a:r>
              <a:rPr lang="en-US" altLang="ja-JP" dirty="0"/>
              <a:t>(</a:t>
            </a:r>
            <a:r>
              <a:rPr lang="en-US" altLang="ja-JP" dirty="0" err="1"/>
              <a:t>uint</a:t>
            </a:r>
            <a:r>
              <a:rPr lang="en-US" altLang="ja-JP" dirty="0"/>
              <a:t>);</a:t>
            </a:r>
          </a:p>
          <a:p>
            <a:pPr marL="0" indent="0">
              <a:buNone/>
            </a:pPr>
            <a:endParaRPr lang="en-US" altLang="ja-JP" dirty="0"/>
          </a:p>
          <a:p>
            <a:pPr marL="0" indent="0">
              <a:buNone/>
            </a:pPr>
            <a:r>
              <a:rPr lang="en-US" altLang="ja-JP" dirty="0"/>
              <a:t>  /// </a:t>
            </a:r>
            <a:r>
              <a:rPr lang="ja-JP" altLang="en-US" dirty="0"/>
              <a:t>コンストラクタ</a:t>
            </a:r>
          </a:p>
          <a:p>
            <a:pPr marL="0" indent="0">
              <a:buNone/>
            </a:pPr>
            <a:r>
              <a:rPr lang="ja-JP" altLang="en-US" dirty="0"/>
              <a:t>  </a:t>
            </a:r>
            <a:r>
              <a:rPr lang="en-US" altLang="ja-JP" dirty="0"/>
              <a:t>function </a:t>
            </a:r>
            <a:r>
              <a:rPr lang="en-US" altLang="ja-JP" dirty="0" err="1"/>
              <a:t>EvilReceiver</a:t>
            </a:r>
            <a:r>
              <a:rPr lang="en-US" altLang="ja-JP" dirty="0"/>
              <a:t>(address _target) public</a:t>
            </a:r>
            <a:r>
              <a:rPr lang="en-US" altLang="ja-JP" dirty="0" smtClean="0"/>
              <a:t>{</a:t>
            </a:r>
            <a:br>
              <a:rPr lang="en-US" altLang="ja-JP" dirty="0" smtClean="0"/>
            </a:br>
            <a:r>
              <a:rPr lang="ja-JP" altLang="en-US" dirty="0" smtClean="0"/>
              <a:t>    </a:t>
            </a:r>
            <a:r>
              <a:rPr lang="en-US" altLang="ja-JP" dirty="0" smtClean="0"/>
              <a:t>target </a:t>
            </a:r>
            <a:r>
              <a:rPr lang="en-US" altLang="ja-JP" dirty="0"/>
              <a:t>= _target</a:t>
            </a:r>
            <a:r>
              <a:rPr lang="en-US" altLang="ja-JP" dirty="0" smtClean="0"/>
              <a:t>;</a:t>
            </a:r>
            <a:br>
              <a:rPr lang="en-US" altLang="ja-JP" dirty="0" smtClean="0"/>
            </a:br>
            <a:r>
              <a:rPr lang="ja-JP" altLang="en-US" dirty="0" smtClean="0"/>
              <a:t>  </a:t>
            </a:r>
            <a:r>
              <a:rPr lang="en-US" altLang="ja-JP" dirty="0" smtClean="0"/>
              <a:t>}</a:t>
            </a:r>
            <a:br>
              <a:rPr lang="en-US" altLang="ja-JP" dirty="0" smtClean="0"/>
            </a:br>
            <a:endParaRPr lang="en-US" altLang="ja-JP" dirty="0"/>
          </a:p>
          <a:p>
            <a:pPr marL="0" indent="0">
              <a:buNone/>
            </a:pPr>
            <a:r>
              <a:rPr lang="en-US" altLang="ja-JP" dirty="0"/>
              <a:t>  /// Fallback</a:t>
            </a:r>
            <a:r>
              <a:rPr lang="ja-JP" altLang="en-US" dirty="0" smtClean="0"/>
              <a:t>関数</a:t>
            </a:r>
            <a:r>
              <a:rPr lang="en-US" altLang="ja-JP" dirty="0" smtClean="0"/>
              <a:t/>
            </a:r>
            <a:br>
              <a:rPr lang="en-US" altLang="ja-JP" dirty="0" smtClean="0"/>
            </a:br>
            <a:r>
              <a:rPr lang="ja-JP" altLang="en-US" dirty="0" smtClean="0"/>
              <a:t>  </a:t>
            </a:r>
            <a:r>
              <a:rPr lang="en-US" altLang="ja-JP" dirty="0" smtClean="0"/>
              <a:t>function</a:t>
            </a:r>
            <a:r>
              <a:rPr lang="en-US" altLang="ja-JP" dirty="0"/>
              <a:t>() payable public</a:t>
            </a:r>
            <a:r>
              <a:rPr lang="en-US" altLang="ja-JP" dirty="0" smtClean="0"/>
              <a:t>{</a:t>
            </a:r>
            <a:br>
              <a:rPr lang="en-US" altLang="ja-JP" dirty="0" smtClean="0"/>
            </a:br>
            <a:r>
              <a:rPr lang="ja-JP" altLang="en-US" dirty="0" smtClean="0"/>
              <a:t>    </a:t>
            </a:r>
            <a:r>
              <a:rPr lang="en-US" altLang="ja-JP" dirty="0" err="1" smtClean="0"/>
              <a:t>BalanceLog</a:t>
            </a:r>
            <a:r>
              <a:rPr lang="en-US" altLang="ja-JP" dirty="0" smtClean="0"/>
              <a:t>(</a:t>
            </a:r>
            <a:r>
              <a:rPr lang="en-US" altLang="ja-JP" dirty="0" err="1" smtClean="0"/>
              <a:t>this.balance</a:t>
            </a:r>
            <a:r>
              <a:rPr lang="en-US" altLang="ja-JP" dirty="0" smtClean="0"/>
              <a:t>);</a:t>
            </a:r>
            <a:br>
              <a:rPr lang="en-US" altLang="ja-JP" dirty="0" smtClean="0"/>
            </a:br>
            <a:r>
              <a:rPr lang="ja-JP" altLang="en-US" dirty="0" smtClean="0"/>
              <a:t>    </a:t>
            </a:r>
            <a:r>
              <a:rPr lang="en-US" altLang="ja-JP" dirty="0" smtClean="0"/>
              <a:t>// </a:t>
            </a:r>
            <a:r>
              <a:rPr lang="en-US" altLang="ja-JP" dirty="0" err="1"/>
              <a:t>VictimBalance</a:t>
            </a:r>
            <a:r>
              <a:rPr lang="ja-JP" altLang="en-US" dirty="0"/>
              <a:t>の</a:t>
            </a:r>
            <a:r>
              <a:rPr lang="en-US" altLang="ja-JP" dirty="0" err="1"/>
              <a:t>withdrawBalance</a:t>
            </a:r>
            <a:r>
              <a:rPr lang="ja-JP" altLang="en-US" dirty="0"/>
              <a:t>を</a:t>
            </a:r>
            <a:r>
              <a:rPr lang="ja-JP" altLang="en-US" dirty="0" smtClean="0"/>
              <a:t>呼出し      </a:t>
            </a:r>
            <a:r>
              <a:rPr lang="en-US" altLang="ja-JP" dirty="0" smtClean="0"/>
              <a:t/>
            </a:r>
            <a:br>
              <a:rPr lang="en-US" altLang="ja-JP" dirty="0" smtClean="0"/>
            </a:br>
            <a:r>
              <a:rPr lang="ja-JP" altLang="en-US" dirty="0" smtClean="0"/>
              <a:t>    </a:t>
            </a:r>
            <a:r>
              <a:rPr lang="en-US" altLang="ja-JP" dirty="0" smtClean="0"/>
              <a:t>if</a:t>
            </a:r>
            <a:r>
              <a:rPr lang="en-US" altLang="ja-JP" dirty="0"/>
              <a:t>(!</a:t>
            </a:r>
            <a:r>
              <a:rPr lang="en-US" altLang="ja-JP" dirty="0" err="1"/>
              <a:t>msg.sender.call.value</a:t>
            </a:r>
            <a:r>
              <a:rPr lang="en-US" altLang="ja-JP" dirty="0"/>
              <a:t>(0</a:t>
            </a:r>
            <a:r>
              <a:rPr lang="en-US" altLang="ja-JP" dirty="0" smtClean="0"/>
              <a:t>)</a:t>
            </a:r>
            <a:br>
              <a:rPr lang="en-US" altLang="ja-JP" dirty="0" smtClean="0"/>
            </a:br>
            <a:r>
              <a:rPr lang="ja-JP" altLang="en-US" dirty="0" smtClean="0"/>
              <a:t>         </a:t>
            </a:r>
            <a:r>
              <a:rPr lang="en-US" altLang="ja-JP" dirty="0" smtClean="0"/>
              <a:t>(</a:t>
            </a:r>
            <a:r>
              <a:rPr lang="en-US" altLang="ja-JP" dirty="0"/>
              <a:t>bytes4(keccak256</a:t>
            </a:r>
            <a:r>
              <a:rPr lang="en-US" altLang="ja-JP" dirty="0" smtClean="0"/>
              <a:t>(“</a:t>
            </a:r>
            <a:r>
              <a:rPr lang="en-US" altLang="ja-JP" dirty="0" err="1" smtClean="0"/>
              <a:t>withdrawBalance</a:t>
            </a:r>
            <a:r>
              <a:rPr lang="en-US" altLang="ja-JP" dirty="0" smtClean="0"/>
              <a:t>()”))))</a:t>
            </a:r>
            <a:br>
              <a:rPr lang="en-US" altLang="ja-JP" dirty="0" smtClean="0"/>
            </a:br>
            <a:r>
              <a:rPr lang="ja-JP" altLang="en-US" dirty="0" smtClean="0"/>
              <a:t>    </a:t>
            </a:r>
            <a:r>
              <a:rPr lang="en-US" altLang="ja-JP" dirty="0" smtClean="0"/>
              <a:t>{</a:t>
            </a:r>
            <a:endParaRPr lang="en-US" altLang="ja-JP" dirty="0"/>
          </a:p>
          <a:p>
            <a:pPr marL="0" indent="0">
              <a:buNone/>
            </a:pPr>
            <a:r>
              <a:rPr lang="en-US" altLang="ja-JP" dirty="0"/>
              <a:t>      </a:t>
            </a:r>
            <a:r>
              <a:rPr lang="en-US" altLang="ja-JP" dirty="0" err="1"/>
              <a:t>MessageLog</a:t>
            </a:r>
            <a:r>
              <a:rPr lang="en-US" altLang="ja-JP" dirty="0"/>
              <a:t>("FAIL");</a:t>
            </a:r>
          </a:p>
          <a:p>
            <a:pPr marL="0" indent="0">
              <a:buNone/>
            </a:pPr>
            <a:r>
              <a:rPr lang="en-US" altLang="ja-JP" dirty="0"/>
              <a:t>    } else {</a:t>
            </a:r>
          </a:p>
          <a:p>
            <a:pPr marL="0" indent="0">
              <a:buNone/>
            </a:pPr>
            <a:r>
              <a:rPr lang="en-US" altLang="ja-JP" dirty="0"/>
              <a:t>      </a:t>
            </a:r>
            <a:r>
              <a:rPr lang="en-US" altLang="ja-JP" dirty="0" err="1"/>
              <a:t>MessageLog</a:t>
            </a:r>
            <a:r>
              <a:rPr lang="en-US" altLang="ja-JP" dirty="0"/>
              <a:t>("SUCCESS");</a:t>
            </a:r>
          </a:p>
          <a:p>
            <a:pPr marL="0" indent="0">
              <a:buNone/>
            </a:pPr>
            <a:r>
              <a:rPr lang="en-US" altLang="ja-JP" dirty="0"/>
              <a:t>    } </a:t>
            </a:r>
          </a:p>
          <a:p>
            <a:pPr marL="0" indent="0">
              <a:buNone/>
            </a:pPr>
            <a:r>
              <a:rPr lang="en-US" altLang="ja-JP" dirty="0"/>
              <a:t>  </a:t>
            </a:r>
            <a:r>
              <a:rPr lang="en-US" altLang="ja-JP" dirty="0" smtClean="0"/>
              <a:t>}</a:t>
            </a:r>
            <a:endParaRPr lang="en-US" altLang="ja-JP" dirty="0"/>
          </a:p>
        </p:txBody>
      </p:sp>
      <p:sp>
        <p:nvSpPr>
          <p:cNvPr id="7" name="コンテンツ プレースホルダー 1"/>
          <p:cNvSpPr txBox="1">
            <a:spLocks/>
          </p:cNvSpPr>
          <p:nvPr/>
        </p:nvSpPr>
        <p:spPr>
          <a:xfrm>
            <a:off x="5964702" y="1249138"/>
            <a:ext cx="6227298" cy="5308744"/>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 /// EOA</a:t>
            </a:r>
            <a:r>
              <a:rPr lang="ja-JP" altLang="en-US" dirty="0"/>
              <a:t>からの送金時に利用する関数</a:t>
            </a:r>
          </a:p>
          <a:p>
            <a:pPr marL="0" indent="0">
              <a:buNone/>
            </a:pPr>
            <a:r>
              <a:rPr lang="ja-JP" altLang="en-US" dirty="0"/>
              <a:t>  </a:t>
            </a:r>
            <a:r>
              <a:rPr lang="en-US" altLang="ja-JP" dirty="0"/>
              <a:t>function </a:t>
            </a:r>
            <a:r>
              <a:rPr lang="en-US" altLang="ja-JP" dirty="0" err="1"/>
              <a:t>addBalance</a:t>
            </a:r>
            <a:r>
              <a:rPr lang="en-US" altLang="ja-JP" dirty="0"/>
              <a:t>() public payable {</a:t>
            </a:r>
          </a:p>
          <a:p>
            <a:pPr marL="0" indent="0">
              <a:buNone/>
            </a:pPr>
            <a:r>
              <a:rPr lang="en-US" altLang="ja-JP" dirty="0"/>
              <a:t>  }</a:t>
            </a:r>
          </a:p>
          <a:p>
            <a:pPr marL="0" indent="0">
              <a:buNone/>
            </a:pPr>
            <a:endParaRPr lang="en-US" altLang="ja-JP" dirty="0"/>
          </a:p>
          <a:p>
            <a:pPr marL="0" indent="0">
              <a:buNone/>
            </a:pPr>
            <a:r>
              <a:rPr lang="en-US" altLang="ja-JP" dirty="0"/>
              <a:t>  /// </a:t>
            </a:r>
            <a:r>
              <a:rPr lang="ja-JP" altLang="en-US" dirty="0"/>
              <a:t>攻撃対象への送金時に利用する関数</a:t>
            </a:r>
          </a:p>
          <a:p>
            <a:pPr marL="0" indent="0">
              <a:buNone/>
            </a:pPr>
            <a:r>
              <a:rPr lang="ja-JP" altLang="en-US" dirty="0"/>
              <a:t>  </a:t>
            </a:r>
            <a:r>
              <a:rPr lang="en-US" altLang="ja-JP" dirty="0"/>
              <a:t>function </a:t>
            </a:r>
            <a:r>
              <a:rPr lang="en-US" altLang="ja-JP" dirty="0" err="1"/>
              <a:t>sendEthToTarget</a:t>
            </a:r>
            <a:r>
              <a:rPr lang="en-US" altLang="ja-JP" dirty="0"/>
              <a:t>() public {</a:t>
            </a:r>
          </a:p>
          <a:p>
            <a:pPr marL="0" indent="0">
              <a:buNone/>
            </a:pPr>
            <a:r>
              <a:rPr lang="en-US" altLang="ja-JP" dirty="0"/>
              <a:t>    if(!</a:t>
            </a:r>
            <a:r>
              <a:rPr lang="en-US" altLang="ja-JP" dirty="0" err="1"/>
              <a:t>target.call.value</a:t>
            </a:r>
            <a:r>
              <a:rPr lang="en-US" altLang="ja-JP" dirty="0"/>
              <a:t>(1 ether)(bytes4</a:t>
            </a:r>
            <a:r>
              <a:rPr lang="en-US" altLang="ja-JP" dirty="0" smtClean="0"/>
              <a:t>(</a:t>
            </a:r>
            <a:br>
              <a:rPr lang="en-US" altLang="ja-JP" dirty="0" smtClean="0"/>
            </a:br>
            <a:r>
              <a:rPr lang="ja-JP" altLang="en-US" dirty="0" smtClean="0"/>
              <a:t>               </a:t>
            </a:r>
            <a:r>
              <a:rPr lang="en-US" altLang="ja-JP" dirty="0" smtClean="0"/>
              <a:t>keccak256</a:t>
            </a:r>
            <a:r>
              <a:rPr lang="en-US" altLang="ja-JP" dirty="0"/>
              <a:t>("</a:t>
            </a:r>
            <a:r>
              <a:rPr lang="en-US" altLang="ja-JP" dirty="0" err="1"/>
              <a:t>addToBalance</a:t>
            </a:r>
            <a:r>
              <a:rPr lang="en-US" altLang="ja-JP" dirty="0"/>
              <a:t>()")))) </a:t>
            </a:r>
          </a:p>
          <a:p>
            <a:pPr marL="0" indent="0">
              <a:buNone/>
            </a:pPr>
            <a:r>
              <a:rPr lang="en-US" altLang="ja-JP" dirty="0"/>
              <a:t>    {</a:t>
            </a:r>
          </a:p>
          <a:p>
            <a:pPr marL="0" indent="0">
              <a:buNone/>
            </a:pPr>
            <a:r>
              <a:rPr lang="en-US" altLang="ja-JP" dirty="0"/>
              <a:t>      revert();</a:t>
            </a:r>
          </a:p>
          <a:p>
            <a:pPr marL="0" indent="0">
              <a:buNone/>
            </a:pPr>
            <a:r>
              <a:rPr lang="en-US" altLang="ja-JP" dirty="0"/>
              <a:t>    } </a:t>
            </a:r>
          </a:p>
          <a:p>
            <a:pPr marL="0" indent="0">
              <a:buNone/>
            </a:pPr>
            <a:r>
              <a:rPr lang="en-US" altLang="ja-JP" dirty="0"/>
              <a:t>  }</a:t>
            </a:r>
          </a:p>
          <a:p>
            <a:pPr marL="0" indent="0">
              <a:buNone/>
            </a:pPr>
            <a:r>
              <a:rPr lang="ja-JP" altLang="en-US" dirty="0" smtClean="0"/>
              <a:t>  </a:t>
            </a:r>
            <a:r>
              <a:rPr lang="en-US" altLang="ja-JP" dirty="0" smtClean="0"/>
              <a:t>///</a:t>
            </a:r>
            <a:r>
              <a:rPr lang="ja-JP" altLang="en-US" dirty="0"/>
              <a:t>　攻撃対象からの引出し時に利用する関数</a:t>
            </a:r>
          </a:p>
          <a:p>
            <a:pPr marL="0" indent="0">
              <a:buNone/>
            </a:pPr>
            <a:r>
              <a:rPr lang="ja-JP" altLang="en-US" dirty="0"/>
              <a:t>  </a:t>
            </a:r>
            <a:r>
              <a:rPr lang="en-US" altLang="ja-JP" dirty="0"/>
              <a:t>function withdraw() public {</a:t>
            </a:r>
          </a:p>
          <a:p>
            <a:pPr marL="0" indent="0">
              <a:buNone/>
            </a:pPr>
            <a:r>
              <a:rPr lang="en-US" altLang="ja-JP" dirty="0"/>
              <a:t>    if(!</a:t>
            </a:r>
            <a:r>
              <a:rPr lang="en-US" altLang="ja-JP" dirty="0" err="1"/>
              <a:t>target.call.value</a:t>
            </a:r>
            <a:r>
              <a:rPr lang="en-US" altLang="ja-JP" dirty="0"/>
              <a:t>(0)(bytes4</a:t>
            </a:r>
            <a:r>
              <a:rPr lang="en-US" altLang="ja-JP" dirty="0" smtClean="0"/>
              <a:t>(</a:t>
            </a:r>
            <a:br>
              <a:rPr lang="en-US" altLang="ja-JP" dirty="0" smtClean="0"/>
            </a:br>
            <a:r>
              <a:rPr lang="ja-JP" altLang="en-US" dirty="0" smtClean="0"/>
              <a:t>        </a:t>
            </a:r>
            <a:r>
              <a:rPr lang="en-US" altLang="ja-JP" dirty="0" smtClean="0"/>
              <a:t>keccak256</a:t>
            </a:r>
            <a:r>
              <a:rPr lang="en-US" altLang="ja-JP" dirty="0"/>
              <a:t>("</a:t>
            </a:r>
            <a:r>
              <a:rPr lang="en-US" altLang="ja-JP" dirty="0" err="1"/>
              <a:t>withdrawBalance</a:t>
            </a:r>
            <a:r>
              <a:rPr lang="en-US" altLang="ja-JP" dirty="0"/>
              <a:t>()")))) </a:t>
            </a:r>
          </a:p>
          <a:p>
            <a:pPr marL="0" indent="0">
              <a:buNone/>
            </a:pPr>
            <a:r>
              <a:rPr lang="en-US" altLang="ja-JP" dirty="0"/>
              <a:t>    {</a:t>
            </a:r>
          </a:p>
          <a:p>
            <a:pPr marL="0" indent="0">
              <a:buNone/>
            </a:pPr>
            <a:r>
              <a:rPr lang="en-US" altLang="ja-JP" dirty="0"/>
              <a:t>      revert();</a:t>
            </a:r>
          </a:p>
          <a:p>
            <a:pPr marL="0" indent="0">
              <a:buNone/>
            </a:pPr>
            <a:r>
              <a:rPr lang="en-US" altLang="ja-JP" dirty="0"/>
              <a:t>    } </a:t>
            </a:r>
          </a:p>
          <a:p>
            <a:pPr marL="0" indent="0">
              <a:buNone/>
            </a:pPr>
            <a:r>
              <a:rPr lang="en-US" altLang="ja-JP" dirty="0"/>
              <a:t>  }</a:t>
            </a:r>
          </a:p>
          <a:p>
            <a:pPr marL="0" indent="0">
              <a:buNone/>
            </a:pPr>
            <a:r>
              <a:rPr lang="en-US" altLang="ja-JP" dirty="0"/>
              <a:t>}</a:t>
            </a:r>
            <a:endParaRPr lang="en-US" altLang="ja-JP" dirty="0"/>
          </a:p>
        </p:txBody>
      </p:sp>
      <p:sp>
        <p:nvSpPr>
          <p:cNvPr id="8" name="コンテンツ プレースホルダー 1"/>
          <p:cNvSpPr txBox="1">
            <a:spLocks/>
          </p:cNvSpPr>
          <p:nvPr/>
        </p:nvSpPr>
        <p:spPr>
          <a:xfrm>
            <a:off x="103239" y="784744"/>
            <a:ext cx="11910570" cy="439145"/>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・攻撃をす</a:t>
            </a:r>
            <a:r>
              <a:rPr lang="ja-JP" altLang="en-US" dirty="0"/>
              <a:t>る</a:t>
            </a:r>
            <a:r>
              <a:rPr lang="ja-JP" altLang="en-US" dirty="0" smtClean="0"/>
              <a:t>側のコントラクト</a:t>
            </a:r>
            <a:endParaRPr lang="en-US" altLang="ja-JP" dirty="0" smtClean="0"/>
          </a:p>
        </p:txBody>
      </p:sp>
    </p:spTree>
    <p:extLst>
      <p:ext uri="{BB962C8B-B14F-4D97-AF65-F5344CB8AC3E}">
        <p14:creationId xmlns:p14="http://schemas.microsoft.com/office/powerpoint/2010/main" val="152136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11.1 Re-</a:t>
            </a:r>
            <a:r>
              <a:rPr lang="en-US" altLang="ja-JP" sz="2800" dirty="0" err="1" smtClean="0"/>
              <a:t>Entrancy</a:t>
            </a:r>
            <a:r>
              <a:rPr lang="ja-JP" altLang="en-US" sz="2800" dirty="0" smtClean="0"/>
              <a:t>問題</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・攻撃対象の</a:t>
            </a:r>
            <a:r>
              <a:rPr lang="en-US" altLang="ja-JP" dirty="0" err="1" smtClean="0"/>
              <a:t>VictimBalance</a:t>
            </a:r>
            <a:r>
              <a:rPr lang="ja-JP" altLang="en-US" dirty="0" smtClean="0"/>
              <a:t>のアドレスを</a:t>
            </a:r>
            <a:r>
              <a:rPr lang="en-US" altLang="ja-JP" dirty="0" smtClean="0"/>
              <a:t>target</a:t>
            </a:r>
            <a:r>
              <a:rPr lang="ja-JP" altLang="en-US" dirty="0" smtClean="0"/>
              <a:t>に設定します。</a:t>
            </a:r>
            <a:endParaRPr lang="en-US" altLang="ja-JP" dirty="0" smtClean="0"/>
          </a:p>
          <a:p>
            <a:pPr marL="0" indent="0">
              <a:buNone/>
            </a:pPr>
            <a:r>
              <a:rPr lang="ja-JP" altLang="en-US" dirty="0" smtClean="0"/>
              <a:t>・</a:t>
            </a:r>
            <a:r>
              <a:rPr lang="en-US" altLang="ja-JP" dirty="0" err="1" smtClean="0"/>
              <a:t>sendEthToTarget</a:t>
            </a:r>
            <a:r>
              <a:rPr lang="ja-JP" altLang="en-US" dirty="0" smtClean="0"/>
              <a:t>は、攻撃者が</a:t>
            </a:r>
            <a:r>
              <a:rPr lang="en-US" altLang="ja-JP" dirty="0" err="1" smtClean="0"/>
              <a:t>EvilReceiver</a:t>
            </a:r>
            <a:r>
              <a:rPr lang="ja-JP" altLang="en-US" dirty="0" smtClean="0"/>
              <a:t>から</a:t>
            </a:r>
            <a:r>
              <a:rPr lang="en-US" altLang="ja-JP" dirty="0" err="1" smtClean="0"/>
              <a:t>VictimBalance</a:t>
            </a:r>
            <a:r>
              <a:rPr lang="ja-JP" altLang="en-US" dirty="0" smtClean="0"/>
              <a:t>の</a:t>
            </a:r>
            <a:r>
              <a:rPr lang="en-US" altLang="ja-JP" dirty="0" err="1" smtClean="0"/>
              <a:t>addToBalance</a:t>
            </a:r>
            <a:r>
              <a:rPr lang="ja-JP" altLang="en-US" dirty="0" smtClean="0"/>
              <a:t>関数を</a:t>
            </a:r>
            <a:r>
              <a:rPr lang="en-US" altLang="ja-JP" dirty="0" smtClean="0"/>
              <a:t>1ether</a:t>
            </a:r>
            <a:r>
              <a:rPr lang="ja-JP" altLang="en-US" dirty="0" smtClean="0"/>
              <a:t>の送金に伴う形で呼び出すための関数です。この処理が呼ばれると、攻撃者の</a:t>
            </a:r>
            <a:r>
              <a:rPr lang="en-US" altLang="ja-JP" dirty="0" smtClean="0"/>
              <a:t>EOA</a:t>
            </a:r>
            <a:r>
              <a:rPr lang="ja-JP" altLang="en-US" dirty="0" err="1" smtClean="0"/>
              <a:t>が保</a:t>
            </a:r>
            <a:r>
              <a:rPr lang="ja-JP" altLang="en-US" dirty="0" smtClean="0"/>
              <a:t>有している</a:t>
            </a:r>
            <a:r>
              <a:rPr lang="en-US" altLang="ja-JP" dirty="0" smtClean="0"/>
              <a:t>1ether</a:t>
            </a:r>
            <a:r>
              <a:rPr lang="ja-JP" altLang="en-US" dirty="0" smtClean="0"/>
              <a:t>ではなく、</a:t>
            </a:r>
            <a:r>
              <a:rPr lang="en-US" altLang="ja-JP" dirty="0" err="1" smtClean="0"/>
              <a:t>EvilReceiver</a:t>
            </a:r>
            <a:r>
              <a:rPr lang="ja-JP" altLang="en-US" dirty="0" err="1" smtClean="0"/>
              <a:t>が保</a:t>
            </a:r>
            <a:r>
              <a:rPr lang="ja-JP" altLang="en-US" dirty="0" smtClean="0"/>
              <a:t>有している</a:t>
            </a:r>
            <a:r>
              <a:rPr lang="en-US" altLang="ja-JP" dirty="0" smtClean="0"/>
              <a:t>1ether</a:t>
            </a:r>
            <a:r>
              <a:rPr lang="ja-JP" altLang="en-US" dirty="0" smtClean="0"/>
              <a:t>が送金されます。</a:t>
            </a:r>
            <a:endParaRPr lang="en-US" altLang="ja-JP" dirty="0" smtClean="0"/>
          </a:p>
          <a:p>
            <a:pPr marL="0" indent="0">
              <a:buNone/>
            </a:pPr>
            <a:r>
              <a:rPr lang="ja-JP" altLang="en-US" dirty="0" smtClean="0"/>
              <a:t>・</a:t>
            </a:r>
            <a:r>
              <a:rPr lang="en-US" altLang="ja-JP" dirty="0" smtClean="0"/>
              <a:t>withdraw</a:t>
            </a:r>
            <a:r>
              <a:rPr lang="ja-JP" altLang="en-US" dirty="0" smtClean="0"/>
              <a:t>は、攻撃者が</a:t>
            </a:r>
            <a:r>
              <a:rPr lang="en-US" altLang="ja-JP" dirty="0" err="1" smtClean="0"/>
              <a:t>EvilReceiver</a:t>
            </a:r>
            <a:r>
              <a:rPr lang="ja-JP" altLang="en-US" dirty="0" smtClean="0"/>
              <a:t>から</a:t>
            </a:r>
            <a:r>
              <a:rPr lang="en-US" altLang="ja-JP" dirty="0" err="1" smtClean="0"/>
              <a:t>VictimBalance</a:t>
            </a:r>
            <a:r>
              <a:rPr lang="ja-JP" altLang="en-US" dirty="0" smtClean="0"/>
              <a:t>の</a:t>
            </a:r>
            <a:r>
              <a:rPr lang="en-US" altLang="ja-JP" dirty="0" smtClean="0"/>
              <a:t>withdraw</a:t>
            </a:r>
            <a:r>
              <a:rPr lang="ja-JP" altLang="en-US" dirty="0"/>
              <a:t>関数</a:t>
            </a:r>
            <a:r>
              <a:rPr lang="ja-JP" altLang="en-US" dirty="0" smtClean="0"/>
              <a:t>を呼び出すための関数です。</a:t>
            </a:r>
            <a:endParaRPr lang="en-US" altLang="ja-JP" dirty="0" smtClean="0"/>
          </a:p>
          <a:p>
            <a:pPr marL="0" indent="0">
              <a:buNone/>
            </a:pPr>
            <a:r>
              <a:rPr lang="ja-JP" altLang="en-US" dirty="0" smtClean="0"/>
              <a:t>・最も重要なのは</a:t>
            </a:r>
            <a:r>
              <a:rPr lang="en-US" altLang="ja-JP" dirty="0" smtClean="0"/>
              <a:t>Fallback</a:t>
            </a:r>
            <a:r>
              <a:rPr lang="ja-JP" altLang="en-US" dirty="0" smtClean="0"/>
              <a:t>関数です。</a:t>
            </a:r>
            <a:r>
              <a:rPr lang="en-US" altLang="ja-JP" dirty="0" err="1" smtClean="0"/>
              <a:t>VictimBalance</a:t>
            </a:r>
            <a:r>
              <a:rPr lang="ja-JP" altLang="en-US" dirty="0" smtClean="0"/>
              <a:t>から</a:t>
            </a:r>
            <a:r>
              <a:rPr lang="en-US" altLang="ja-JP" dirty="0" err="1" smtClean="0"/>
              <a:t>msg.sender.call.value</a:t>
            </a:r>
            <a:r>
              <a:rPr lang="en-US" altLang="ja-JP" dirty="0" smtClean="0"/>
              <a:t>(</a:t>
            </a:r>
            <a:r>
              <a:rPr lang="en-US" altLang="ja-JP" dirty="0" err="1" smtClean="0"/>
              <a:t>userBalance</a:t>
            </a:r>
            <a:r>
              <a:rPr lang="en-US" altLang="ja-JP" dirty="0" smtClean="0"/>
              <a:t>[</a:t>
            </a:r>
            <a:r>
              <a:rPr lang="en-US" altLang="ja-JP" dirty="0" err="1" smtClean="0"/>
              <a:t>msg.sender</a:t>
            </a:r>
            <a:r>
              <a:rPr lang="en-US" altLang="ja-JP" dirty="0" smtClean="0"/>
              <a:t>])</a:t>
            </a:r>
            <a:r>
              <a:rPr lang="ja-JP" altLang="en-US" dirty="0" smtClean="0"/>
              <a:t>を呼び出して返金される際に呼び出されます。 </a:t>
            </a:r>
            <a:r>
              <a:rPr lang="en-US" altLang="ja-JP" dirty="0" smtClean="0"/>
              <a:t>Fallback</a:t>
            </a:r>
            <a:r>
              <a:rPr lang="ja-JP" altLang="en-US" dirty="0"/>
              <a:t>関数</a:t>
            </a:r>
            <a:r>
              <a:rPr lang="ja-JP" altLang="en-US" dirty="0" smtClean="0"/>
              <a:t>の中では、</a:t>
            </a:r>
            <a:r>
              <a:rPr lang="en-US" altLang="ja-JP" dirty="0"/>
              <a:t> </a:t>
            </a:r>
            <a:r>
              <a:rPr lang="en-US" altLang="ja-JP" dirty="0" err="1"/>
              <a:t>msg.sender.call.value</a:t>
            </a:r>
            <a:r>
              <a:rPr lang="en-US" altLang="ja-JP" dirty="0"/>
              <a:t>(0)(bytes4(keccak256("</a:t>
            </a:r>
            <a:r>
              <a:rPr lang="en-US" altLang="ja-JP" dirty="0" err="1"/>
              <a:t>withdrawBalance</a:t>
            </a:r>
            <a:r>
              <a:rPr lang="en-US" altLang="ja-JP" dirty="0" smtClean="0"/>
              <a:t>()")))</a:t>
            </a:r>
          </a:p>
          <a:p>
            <a:pPr marL="0" indent="0">
              <a:buNone/>
            </a:pPr>
            <a:r>
              <a:rPr lang="ja-JP" altLang="en-US" dirty="0" smtClean="0"/>
              <a:t>を再び呼び出します。</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54473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11.1 Re-</a:t>
            </a:r>
            <a:r>
              <a:rPr lang="en-US" altLang="ja-JP" sz="2800" dirty="0" err="1" smtClean="0"/>
              <a:t>Entrancy</a:t>
            </a:r>
            <a:r>
              <a:rPr lang="ja-JP" altLang="en-US" sz="2800" dirty="0" smtClean="0"/>
              <a:t>問題</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〇イベント</a:t>
            </a:r>
            <a:r>
              <a:rPr lang="en-US" altLang="ja-JP" dirty="0" smtClean="0"/>
              <a:t/>
            </a:r>
            <a:br>
              <a:rPr lang="en-US" altLang="ja-JP" dirty="0" smtClean="0"/>
            </a:br>
            <a:r>
              <a:rPr lang="ja-JP" altLang="en-US" dirty="0" smtClean="0"/>
              <a:t>＜イベント宣言の例＞</a:t>
            </a:r>
            <a:r>
              <a:rPr lang="en-US" altLang="ja-JP" dirty="0"/>
              <a:t/>
            </a:r>
            <a:br>
              <a:rPr lang="en-US" altLang="ja-JP" dirty="0"/>
            </a:br>
            <a:r>
              <a:rPr lang="en-US" altLang="ja-JP" dirty="0" smtClean="0"/>
              <a:t>//</a:t>
            </a:r>
            <a:r>
              <a:rPr lang="ja-JP" altLang="en-US" dirty="0" smtClean="0"/>
              <a:t>メッセージ表示用のイベント</a:t>
            </a:r>
            <a:r>
              <a:rPr lang="en-US" altLang="ja-JP" dirty="0" smtClean="0"/>
              <a:t/>
            </a:r>
            <a:br>
              <a:rPr lang="en-US" altLang="ja-JP" dirty="0" smtClean="0"/>
            </a:br>
            <a:r>
              <a:rPr lang="en-US" altLang="ja-JP" dirty="0" smtClean="0"/>
              <a:t>event </a:t>
            </a:r>
            <a:r>
              <a:rPr lang="en-US" altLang="ja-JP" dirty="0" err="1" smtClean="0"/>
              <a:t>MessageLog</a:t>
            </a:r>
            <a:r>
              <a:rPr lang="en-US" altLang="ja-JP" dirty="0" smtClean="0"/>
              <a:t>(string)</a:t>
            </a:r>
            <a:br>
              <a:rPr lang="en-US" altLang="ja-JP" dirty="0" smtClean="0"/>
            </a:br>
            <a:r>
              <a:rPr lang="en-US" altLang="ja-JP" dirty="0" smtClean="0"/>
              <a:t/>
            </a:r>
            <a:br>
              <a:rPr lang="en-US" altLang="ja-JP" dirty="0" smtClean="0"/>
            </a:br>
            <a:r>
              <a:rPr lang="ja-JP" altLang="en-US" dirty="0" smtClean="0"/>
              <a:t>・引数は型指定が必要で、複数指定可能です。</a:t>
            </a:r>
            <a:endParaRPr lang="en-US" altLang="ja-JP" dirty="0" smtClean="0"/>
          </a:p>
          <a:p>
            <a:pPr marL="0" indent="0">
              <a:buNone/>
            </a:pPr>
            <a:r>
              <a:rPr lang="ja-JP" altLang="en-US" dirty="0" smtClean="0"/>
              <a:t>・発生したイベントはブロックに保存されるので、後で確認することができます。そのためデバック用にも利用できますし、</a:t>
            </a:r>
            <a:r>
              <a:rPr lang="en-US" altLang="ja-JP" dirty="0" smtClean="0"/>
              <a:t>Mist</a:t>
            </a:r>
            <a:r>
              <a:rPr lang="ja-JP" altLang="en-US" dirty="0" smtClean="0"/>
              <a:t> </a:t>
            </a:r>
            <a:r>
              <a:rPr lang="en-US" altLang="ja-JP" dirty="0" smtClean="0"/>
              <a:t>Wallet</a:t>
            </a:r>
            <a:r>
              <a:rPr lang="ja-JP" altLang="en-US" dirty="0" smtClean="0"/>
              <a:t>のコントラクトの詳細画面でも確認できます。</a:t>
            </a:r>
            <a:endParaRPr lang="en-US" altLang="ja-JP" dirty="0" smtClean="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22318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11.1 Re-</a:t>
            </a:r>
            <a:r>
              <a:rPr lang="en-US" altLang="ja-JP" sz="2800" dirty="0" err="1" smtClean="0"/>
              <a:t>Entrancy</a:t>
            </a:r>
            <a:r>
              <a:rPr lang="ja-JP" altLang="en-US" sz="2800" dirty="0" smtClean="0"/>
              <a:t>問題</a:t>
            </a:r>
            <a:endParaRPr lang="en-US" altLang="ja-JP" sz="2800" dirty="0"/>
          </a:p>
        </p:txBody>
      </p:sp>
      <p:sp>
        <p:nvSpPr>
          <p:cNvPr id="4" name="コンテンツ プレースホルダー 1"/>
          <p:cNvSpPr txBox="1">
            <a:spLocks/>
          </p:cNvSpPr>
          <p:nvPr/>
        </p:nvSpPr>
        <p:spPr>
          <a:xfrm>
            <a:off x="103239" y="784744"/>
            <a:ext cx="11910570" cy="58627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〇割り当てるアドレス </a:t>
            </a:r>
            <a:endParaRPr lang="ja-JP" altLang="en-US" dirty="0"/>
          </a:p>
          <a:p>
            <a:pPr marL="0" indent="0">
              <a:buNone/>
            </a:pPr>
            <a:r>
              <a:rPr lang="ja-JP" altLang="en-US" dirty="0" smtClean="0"/>
              <a:t>・</a:t>
            </a:r>
            <a:r>
              <a:rPr lang="en-US" altLang="ja-JP" dirty="0" err="1" smtClean="0"/>
              <a:t>eth.accounts</a:t>
            </a:r>
            <a:r>
              <a:rPr lang="en-US" altLang="ja-JP" dirty="0" smtClean="0"/>
              <a:t>[0]</a:t>
            </a:r>
            <a:r>
              <a:rPr lang="ja-JP" altLang="en-US" dirty="0" smtClean="0"/>
              <a:t>：</a:t>
            </a:r>
            <a:r>
              <a:rPr lang="en-US" altLang="ja-JP" dirty="0" err="1" smtClean="0"/>
              <a:t>VicimBalance</a:t>
            </a:r>
            <a:r>
              <a:rPr lang="ja-JP" altLang="en-US" dirty="0" smtClean="0"/>
              <a:t>のオーナー。</a:t>
            </a:r>
            <a:endParaRPr lang="en-US" altLang="ja-JP" dirty="0" smtClean="0"/>
          </a:p>
          <a:p>
            <a:pPr marL="0" indent="0">
              <a:buNone/>
            </a:pPr>
            <a:r>
              <a:rPr lang="ja-JP" altLang="en-US" dirty="0" smtClean="0"/>
              <a:t>・</a:t>
            </a:r>
            <a:r>
              <a:rPr lang="en-US" altLang="ja-JP" dirty="0" err="1" smtClean="0"/>
              <a:t>eth.accounts</a:t>
            </a:r>
            <a:r>
              <a:rPr lang="en-US" altLang="ja-JP" dirty="0" smtClean="0"/>
              <a:t>[1</a:t>
            </a:r>
            <a:r>
              <a:rPr lang="en-US" altLang="ja-JP" dirty="0"/>
              <a:t>]</a:t>
            </a:r>
            <a:r>
              <a:rPr lang="ja-JP" altLang="en-US" dirty="0" smtClean="0"/>
              <a:t>：</a:t>
            </a:r>
            <a:r>
              <a:rPr lang="en-US" altLang="ja-JP" dirty="0" err="1" smtClean="0"/>
              <a:t>VimctimBalance</a:t>
            </a:r>
            <a:r>
              <a:rPr lang="ja-JP" altLang="en-US" dirty="0" smtClean="0"/>
              <a:t>に送金する通常のユーザ</a:t>
            </a:r>
            <a:endParaRPr lang="en-US" altLang="ja-JP" dirty="0" smtClean="0"/>
          </a:p>
          <a:p>
            <a:pPr marL="0" indent="0">
              <a:buNone/>
            </a:pPr>
            <a:r>
              <a:rPr lang="ja-JP" altLang="en-US" dirty="0" smtClean="0"/>
              <a:t>・</a:t>
            </a:r>
            <a:r>
              <a:rPr lang="en-US" altLang="ja-JP" dirty="0" err="1" smtClean="0"/>
              <a:t>eth.accounts</a:t>
            </a:r>
            <a:r>
              <a:rPr lang="en-US" altLang="ja-JP" dirty="0" smtClean="0"/>
              <a:t>[2]</a:t>
            </a:r>
            <a:r>
              <a:rPr lang="ja-JP" altLang="en-US" dirty="0" smtClean="0"/>
              <a:t>： </a:t>
            </a:r>
            <a:r>
              <a:rPr lang="en-US" altLang="ja-JP" dirty="0" err="1" smtClean="0"/>
              <a:t>VictimBalance</a:t>
            </a:r>
            <a:r>
              <a:rPr lang="ja-JP" altLang="en-US" dirty="0" err="1" smtClean="0"/>
              <a:t>への</a:t>
            </a:r>
            <a:r>
              <a:rPr lang="ja-JP" altLang="en-US" dirty="0" smtClean="0"/>
              <a:t>攻撃者。</a:t>
            </a:r>
            <a:r>
              <a:rPr lang="en-US" altLang="ja-JP" dirty="0" smtClean="0"/>
              <a:t/>
            </a:r>
            <a:br>
              <a:rPr lang="en-US" altLang="ja-JP" dirty="0" smtClean="0"/>
            </a:br>
            <a:r>
              <a:rPr lang="ja-JP" altLang="en-US" dirty="0" smtClean="0"/>
              <a:t>　　　　　　　　 ： </a:t>
            </a:r>
            <a:r>
              <a:rPr lang="en-US" altLang="ja-JP" dirty="0" err="1" smtClean="0"/>
              <a:t>EvilReceiver</a:t>
            </a:r>
            <a:r>
              <a:rPr lang="ja-JP" altLang="en-US" dirty="0" smtClean="0"/>
              <a:t>のオーナー。</a:t>
            </a:r>
            <a:endParaRPr lang="ja-JP" altLang="en-US" dirty="0"/>
          </a:p>
        </p:txBody>
      </p:sp>
      <p:sp>
        <p:nvSpPr>
          <p:cNvPr id="6" name="コンテンツ プレースホルダー 1"/>
          <p:cNvSpPr txBox="1">
            <a:spLocks/>
          </p:cNvSpPr>
          <p:nvPr/>
        </p:nvSpPr>
        <p:spPr>
          <a:xfrm>
            <a:off x="323557" y="784742"/>
            <a:ext cx="11868443" cy="657332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endParaRPr lang="en-US" altLang="ja-JP" dirty="0" smtClean="0"/>
          </a:p>
        </p:txBody>
      </p:sp>
    </p:spTree>
    <p:extLst>
      <p:ext uri="{BB962C8B-B14F-4D97-AF65-F5344CB8AC3E}">
        <p14:creationId xmlns:p14="http://schemas.microsoft.com/office/powerpoint/2010/main" val="23805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3.1</a:t>
            </a:r>
            <a:r>
              <a:rPr lang="ja-JP" altLang="en-US" sz="2800" dirty="0" smtClean="0"/>
              <a:t> 所有者を特定する「鍵」と「錠」</a:t>
            </a:r>
            <a:endParaRPr lang="en-US" altLang="ja-JP" sz="2800" dirty="0"/>
          </a:p>
        </p:txBody>
      </p:sp>
      <p:sp>
        <p:nvSpPr>
          <p:cNvPr id="4" name="コンテンツ プレースホルダー 1"/>
          <p:cNvSpPr txBox="1">
            <a:spLocks/>
          </p:cNvSpPr>
          <p:nvPr/>
        </p:nvSpPr>
        <p:spPr>
          <a:xfrm>
            <a:off x="196948" y="801858"/>
            <a:ext cx="11995052" cy="575859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A</a:t>
            </a:r>
            <a:r>
              <a:rPr lang="ja-JP" altLang="en-US" dirty="0" err="1" smtClean="0"/>
              <a:t>さんが</a:t>
            </a:r>
            <a:r>
              <a:rPr lang="ja-JP" altLang="en-US" dirty="0" smtClean="0"/>
              <a:t>所有するビット婚を別の人に移す場合は、</a:t>
            </a:r>
            <a:r>
              <a:rPr lang="en-US" altLang="ja-JP" dirty="0" smtClean="0"/>
              <a:t>A</a:t>
            </a:r>
            <a:r>
              <a:rPr lang="ja-JP" altLang="en-US" dirty="0" err="1" smtClean="0"/>
              <a:t>さん</a:t>
            </a:r>
            <a:r>
              <a:rPr lang="ja-JP" altLang="en-US" dirty="0" smtClean="0"/>
              <a:t>自身の「鍵」で</a:t>
            </a:r>
            <a:endParaRPr lang="en-US" altLang="ja-JP" dirty="0" smtClean="0"/>
          </a:p>
          <a:p>
            <a:pPr marL="0" indent="0">
              <a:buNone/>
            </a:pPr>
            <a:r>
              <a:rPr lang="ja-JP" altLang="en-US" dirty="0"/>
              <a:t>　</a:t>
            </a:r>
            <a:r>
              <a:rPr lang="ja-JP" altLang="en-US" dirty="0" smtClean="0"/>
              <a:t>「錠」を解除して、新たな所有者の「鍵」でしか解除できない「錠」を</a:t>
            </a:r>
            <a:endParaRPr lang="en-US" altLang="ja-JP" dirty="0" smtClean="0"/>
          </a:p>
          <a:p>
            <a:pPr marL="0" indent="0">
              <a:buNone/>
            </a:pPr>
            <a:r>
              <a:rPr lang="ja-JP" altLang="en-US" dirty="0"/>
              <a:t>　</a:t>
            </a:r>
            <a:r>
              <a:rPr lang="ja-JP" altLang="en-US" dirty="0" smtClean="0"/>
              <a:t>かけておくイメージです。</a:t>
            </a:r>
            <a:endParaRPr lang="en-US" altLang="ja-JP" dirty="0" smtClean="0"/>
          </a:p>
          <a:p>
            <a:pPr marL="0" indent="0">
              <a:buNone/>
            </a:pPr>
            <a:r>
              <a:rPr lang="ja-JP" altLang="en-US" dirty="0"/>
              <a:t>　</a:t>
            </a:r>
            <a:r>
              <a:rPr lang="ja-JP" altLang="en-US" dirty="0" smtClean="0"/>
              <a:t>分散台帳にも所有権の移動が表現されます。</a:t>
            </a:r>
            <a:endParaRPr lang="en-US" altLang="ja-JP" dirty="0" smtClean="0"/>
          </a:p>
          <a:p>
            <a:pPr marL="0" indent="0">
              <a:buNone/>
            </a:pPr>
            <a:endParaRPr lang="en-US" altLang="ja-JP" dirty="0"/>
          </a:p>
          <a:p>
            <a:pPr marL="0" indent="0">
              <a:buNone/>
            </a:pPr>
            <a:r>
              <a:rPr lang="ja-JP" altLang="en-US" dirty="0" smtClean="0"/>
              <a:t>・「鍵」と「錠」とは、</a:t>
            </a:r>
            <a:r>
              <a:rPr lang="en-US" altLang="ja-JP" dirty="0" smtClean="0"/>
              <a:t>2.3</a:t>
            </a:r>
            <a:r>
              <a:rPr lang="ja-JP" altLang="en-US" dirty="0" smtClean="0"/>
              <a:t> 楕円曲線暗号によって生成された秘密鍵と</a:t>
            </a:r>
            <a:endParaRPr lang="en-US" altLang="ja-JP" dirty="0" smtClean="0"/>
          </a:p>
          <a:p>
            <a:pPr marL="0" indent="0">
              <a:buNone/>
            </a:pPr>
            <a:r>
              <a:rPr lang="ja-JP" altLang="en-US" dirty="0"/>
              <a:t>　</a:t>
            </a:r>
            <a:r>
              <a:rPr lang="ja-JP" altLang="en-US" dirty="0" smtClean="0"/>
              <a:t>公開鍵です。 </a:t>
            </a:r>
            <a:endParaRPr lang="en-US" altLang="ja-JP" dirty="0" smtClean="0"/>
          </a:p>
          <a:p>
            <a:pPr marL="0" indent="0">
              <a:buNone/>
            </a:pPr>
            <a:endParaRPr lang="en-US" altLang="ja-JP" dirty="0"/>
          </a:p>
          <a:p>
            <a:pPr marL="0" indent="0">
              <a:buNone/>
            </a:pPr>
            <a:r>
              <a:rPr lang="ja-JP" altLang="en-US" dirty="0" smtClean="0"/>
              <a:t>・秘密鍵のみがビットコインの所有権を証明する唯一の手段なので、絶対に</a:t>
            </a:r>
            <a:endParaRPr lang="en-US" altLang="ja-JP" dirty="0" smtClean="0"/>
          </a:p>
          <a:p>
            <a:pPr marL="0" indent="0">
              <a:buNone/>
            </a:pPr>
            <a:r>
              <a:rPr lang="ja-JP" altLang="en-US" dirty="0"/>
              <a:t>　</a:t>
            </a:r>
            <a:r>
              <a:rPr lang="ja-JP" altLang="en-US" dirty="0" smtClean="0"/>
              <a:t>他人にわったたり、紛失しないようにしなければなりません。</a:t>
            </a:r>
            <a:endParaRPr lang="en-US" altLang="ja-JP" dirty="0" smtClean="0"/>
          </a:p>
          <a:p>
            <a:pPr marL="0" indent="0">
              <a:buNone/>
            </a:pPr>
            <a:r>
              <a:rPr lang="ja-JP" altLang="en-US" dirty="0"/>
              <a:t>　</a:t>
            </a:r>
            <a:r>
              <a:rPr lang="ja-JP" altLang="en-US" dirty="0" smtClean="0"/>
              <a:t>万が一紛失した場合はビットコインを永久に利用できなくなりますし、</a:t>
            </a:r>
            <a:endParaRPr lang="en-US" altLang="ja-JP" dirty="0" smtClean="0"/>
          </a:p>
          <a:p>
            <a:pPr marL="0" indent="0">
              <a:buNone/>
            </a:pPr>
            <a:r>
              <a:rPr lang="ja-JP" altLang="en-US" dirty="0"/>
              <a:t>　漏洩</a:t>
            </a:r>
            <a:r>
              <a:rPr lang="ja-JP" altLang="en-US" dirty="0" smtClean="0"/>
              <a:t>した場合もビットコインが失われます。</a:t>
            </a:r>
            <a:endParaRPr lang="en-US" altLang="ja-JP" dirty="0" smtClean="0"/>
          </a:p>
        </p:txBody>
      </p:sp>
    </p:spTree>
    <p:extLst>
      <p:ext uri="{BB962C8B-B14F-4D97-AF65-F5344CB8AC3E}">
        <p14:creationId xmlns:p14="http://schemas.microsoft.com/office/powerpoint/2010/main" val="379735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議題</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a:xfrm>
            <a:off x="609600" y="1935480"/>
            <a:ext cx="10972800" cy="4343400"/>
          </a:xfrm>
        </p:spPr>
        <p:txBody>
          <a:bodyPr rtlCol="0">
            <a:normAutofit fontScale="70000" lnSpcReduction="20000"/>
          </a:bodyPr>
          <a:lstStyle/>
          <a:p>
            <a:pPr marL="514350" indent="-514350" rtl="0">
              <a:buFont typeface="+mj-lt"/>
              <a:buAutoNum type="arabicPeriod"/>
            </a:pPr>
            <a:r>
              <a:rPr lang="ja-JP" altLang="en-US" dirty="0" smtClean="0">
                <a:latin typeface="ＭＳ 明朝" panose="02020609040205080304" pitchFamily="17" charset="-128"/>
                <a:ea typeface="ＭＳ 明朝" panose="02020609040205080304" pitchFamily="17" charset="-128"/>
              </a:rPr>
              <a:t>ブロックチェーンと関連技術</a:t>
            </a:r>
            <a:endParaRPr lang="en-US" altLang="ja-JP" dirty="0" smtClean="0">
              <a:latin typeface="ＭＳ 明朝" panose="02020609040205080304" pitchFamily="17" charset="-128"/>
              <a:ea typeface="ＭＳ 明朝" panose="02020609040205080304" pitchFamily="17" charset="-128"/>
            </a:endParaRPr>
          </a:p>
          <a:p>
            <a:pPr marL="850392" lvl="1" indent="-457200">
              <a:buFont typeface="+mj-lt"/>
              <a:buAutoNum type="arabicPeriod"/>
            </a:pPr>
            <a:r>
              <a:rPr lang="ja-JP" altLang="en-US" dirty="0" smtClean="0"/>
              <a:t>ブロックチェーンの全体像</a:t>
            </a:r>
            <a:endParaRPr lang="en-US" altLang="ja-JP" dirty="0" smtClean="0"/>
          </a:p>
          <a:p>
            <a:pPr marL="850392" lvl="1" indent="-457200">
              <a:buFont typeface="+mj-lt"/>
              <a:buAutoNum type="arabicPeriod"/>
            </a:pPr>
            <a:r>
              <a:rPr lang="ja-JP" altLang="en-US" dirty="0" smtClean="0"/>
              <a:t>ハッシュ</a:t>
            </a:r>
            <a:r>
              <a:rPr lang="ja-JP" altLang="en-US" dirty="0"/>
              <a:t>関数</a:t>
            </a:r>
            <a:endParaRPr lang="en-US" altLang="ja-JP" dirty="0" smtClean="0"/>
          </a:p>
          <a:p>
            <a:pPr marL="484632" indent="-457200">
              <a:buFont typeface="+mj-lt"/>
              <a:buAutoNum type="arabicPeriod"/>
            </a:pPr>
            <a:r>
              <a:rPr lang="ja-JP" altLang="en-US" dirty="0" smtClean="0"/>
              <a:t>ビットコインネットワーク</a:t>
            </a:r>
            <a:endParaRPr lang="en-US" altLang="ja-JP" dirty="0" smtClean="0"/>
          </a:p>
          <a:p>
            <a:pPr marL="850392" lvl="1" indent="-457200">
              <a:buFont typeface="+mj-lt"/>
              <a:buAutoNum type="arabicPeriod" startAt="3"/>
            </a:pPr>
            <a:r>
              <a:rPr lang="ja-JP" altLang="en-US" dirty="0" smtClean="0"/>
              <a:t>お金のように扱える仕組み</a:t>
            </a:r>
            <a:endParaRPr lang="en-US" altLang="ja-JP" dirty="0" smtClean="0"/>
          </a:p>
          <a:p>
            <a:pPr marL="850392" lvl="1" indent="-457200">
              <a:buFont typeface="+mj-lt"/>
              <a:buAutoNum type="arabicPeriod" startAt="3"/>
            </a:pPr>
            <a:r>
              <a:rPr lang="ja-JP" altLang="en-US" dirty="0" smtClean="0"/>
              <a:t>トランザクション</a:t>
            </a:r>
            <a:endParaRPr lang="en-US" altLang="ja-JP" dirty="0" smtClean="0"/>
          </a:p>
          <a:p>
            <a:pPr marL="850392" lvl="1" indent="-457200">
              <a:buFont typeface="+mj-lt"/>
              <a:buAutoNum type="arabicPeriod" startAt="3"/>
            </a:pPr>
            <a:r>
              <a:rPr lang="ja-JP" altLang="en-US" dirty="0"/>
              <a:t>ブロック</a:t>
            </a:r>
            <a:r>
              <a:rPr lang="ja-JP" altLang="en-US" dirty="0" smtClean="0"/>
              <a:t>とブロックチェーン</a:t>
            </a:r>
            <a:endParaRPr lang="en-US" altLang="ja-JP" dirty="0" smtClean="0"/>
          </a:p>
          <a:p>
            <a:pPr marL="850392" lvl="1" indent="-457200">
              <a:buFont typeface="+mj-lt"/>
              <a:buAutoNum type="arabicPeriod" startAt="3"/>
            </a:pPr>
            <a:r>
              <a:rPr lang="ja-JP" altLang="en-US" dirty="0" smtClean="0"/>
              <a:t>マイニングとコンセンサスアルゴリズム</a:t>
            </a:r>
            <a:endParaRPr lang="en-US" altLang="ja-JP" dirty="0" smtClean="0"/>
          </a:p>
          <a:p>
            <a:pPr marL="514350" indent="-514350" rtl="0">
              <a:buFont typeface="+mj-lt"/>
              <a:buAutoNum type="arabicPeriod"/>
            </a:pPr>
            <a:r>
              <a:rPr lang="en-US" altLang="ja-JP" dirty="0" err="1" smtClean="0">
                <a:latin typeface="ＭＳ 明朝" panose="02020609040205080304" pitchFamily="17" charset="-128"/>
                <a:ea typeface="ＭＳ 明朝" panose="02020609040205080304" pitchFamily="17" charset="-128"/>
              </a:rPr>
              <a:t>Ethereum</a:t>
            </a:r>
            <a:r>
              <a:rPr lang="ja-JP" altLang="en-US" dirty="0" smtClean="0">
                <a:latin typeface="ＭＳ 明朝" panose="02020609040205080304" pitchFamily="17" charset="-128"/>
                <a:ea typeface="ＭＳ 明朝" panose="02020609040205080304" pitchFamily="17" charset="-128"/>
              </a:rPr>
              <a:t>とスマートコントラクト開発</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startAt="7"/>
            </a:pPr>
            <a:r>
              <a:rPr lang="en-US" altLang="ja-JP" dirty="0" err="1" smtClean="0">
                <a:latin typeface="ＭＳ 明朝" panose="02020609040205080304" pitchFamily="17" charset="-128"/>
                <a:ea typeface="ＭＳ 明朝" panose="02020609040205080304" pitchFamily="17" charset="-128"/>
              </a:rPr>
              <a:t>Ethereum</a:t>
            </a:r>
            <a:r>
              <a:rPr lang="ja-JP" altLang="en-US" dirty="0" smtClean="0"/>
              <a:t>とビットコインの主な違い</a:t>
            </a:r>
            <a:endParaRPr lang="en-US" altLang="ja-JP" dirty="0" smtClean="0"/>
          </a:p>
          <a:p>
            <a:pPr marL="880110" lvl="1" indent="-514350">
              <a:buFont typeface="+mj-lt"/>
              <a:buAutoNum type="arabicPeriod" startAt="7"/>
            </a:pPr>
            <a:r>
              <a:rPr lang="ja-JP" altLang="en-US" dirty="0" smtClean="0">
                <a:latin typeface="ＭＳ 明朝" panose="02020609040205080304" pitchFamily="17" charset="-128"/>
                <a:ea typeface="ＭＳ 明朝" panose="02020609040205080304" pitchFamily="17" charset="-128"/>
              </a:rPr>
              <a:t>スマートコントラクト開発の準備と</a:t>
            </a:r>
            <a:r>
              <a:rPr lang="en-US" altLang="ja-JP" dirty="0" smtClean="0">
                <a:latin typeface="ＭＳ 明朝" panose="02020609040205080304" pitchFamily="17" charset="-128"/>
                <a:ea typeface="ＭＳ 明朝" panose="02020609040205080304" pitchFamily="17" charset="-128"/>
              </a:rPr>
              <a:t>Solidity</a:t>
            </a:r>
            <a:r>
              <a:rPr lang="ja-JP" altLang="en-US" dirty="0" smtClean="0">
                <a:latin typeface="ＭＳ 明朝" panose="02020609040205080304" pitchFamily="17" charset="-128"/>
                <a:ea typeface="ＭＳ 明朝" panose="02020609040205080304" pitchFamily="17" charset="-128"/>
              </a:rPr>
              <a:t>の基本文法</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startAt="7"/>
            </a:pPr>
            <a:r>
              <a:rPr lang="ja-JP" altLang="en-US" dirty="0" smtClean="0"/>
              <a:t>スマートコントラクトの用途別サンプル</a:t>
            </a:r>
            <a:endParaRPr lang="en-US" altLang="ja-JP" dirty="0" smtClean="0">
              <a:latin typeface="ＭＳ 明朝" panose="02020609040205080304" pitchFamily="17" charset="-128"/>
              <a:ea typeface="ＭＳ 明朝" panose="02020609040205080304" pitchFamily="17" charset="-128"/>
            </a:endParaRPr>
          </a:p>
          <a:p>
            <a:pPr marL="514350" indent="-514350" rtl="0">
              <a:buFont typeface="+mj-lt"/>
              <a:buAutoNum type="arabicPeriod"/>
            </a:pPr>
            <a:r>
              <a:rPr lang="ja-JP" altLang="en-US" dirty="0" smtClean="0"/>
              <a:t>スマートコントラクトのセキュリティ</a:t>
            </a:r>
            <a:endParaRPr lang="en-US" altLang="ja-JP" dirty="0" smtClean="0"/>
          </a:p>
          <a:p>
            <a:pPr marL="880110" lvl="1" indent="-514350">
              <a:buFont typeface="+mj-lt"/>
              <a:buAutoNum type="arabicPeriod" startAt="10"/>
            </a:pPr>
            <a:r>
              <a:rPr lang="ja-JP" altLang="en-US" dirty="0" smtClean="0">
                <a:latin typeface="ＭＳ 明朝" panose="02020609040205080304" pitchFamily="17" charset="-128"/>
                <a:ea typeface="ＭＳ 明朝" panose="02020609040205080304" pitchFamily="17" charset="-128"/>
              </a:rPr>
              <a:t>スマート</a:t>
            </a:r>
            <a:r>
              <a:rPr lang="ja-JP" altLang="en-US" dirty="0">
                <a:latin typeface="ＭＳ 明朝" panose="02020609040205080304" pitchFamily="17" charset="-128"/>
                <a:ea typeface="ＭＳ 明朝" panose="02020609040205080304" pitchFamily="17" charset="-128"/>
              </a:rPr>
              <a:t>コントラクト</a:t>
            </a:r>
            <a:r>
              <a:rPr lang="ja-JP" altLang="en-US" dirty="0" smtClean="0">
                <a:latin typeface="ＭＳ 明朝" panose="02020609040205080304" pitchFamily="17" charset="-128"/>
                <a:ea typeface="ＭＳ 明朝" panose="02020609040205080304" pitchFamily="17" charset="-128"/>
              </a:rPr>
              <a:t>のセキュリティプラクティス</a:t>
            </a:r>
            <a:endParaRPr lang="en-US" altLang="ja-JP" dirty="0" smtClean="0">
              <a:latin typeface="ＭＳ 明朝" panose="02020609040205080304" pitchFamily="17" charset="-128"/>
              <a:ea typeface="ＭＳ 明朝" panose="02020609040205080304" pitchFamily="17" charset="-128"/>
            </a:endParaRPr>
          </a:p>
          <a:p>
            <a:pPr marL="880110" lvl="1" indent="-514350">
              <a:buFont typeface="+mj-lt"/>
              <a:buAutoNum type="arabicPeriod" startAt="10"/>
            </a:pPr>
            <a:r>
              <a:rPr lang="ja-JP" altLang="en-US" dirty="0" smtClean="0"/>
              <a:t>スマートコントラクトの虚弱性の仕組みと攻撃</a:t>
            </a:r>
            <a:endParaRPr lang="en-US" altLang="ja-JP" dirty="0" smtClean="0"/>
          </a:p>
          <a:p>
            <a:pPr marL="880110" lvl="1" indent="-514350">
              <a:buFont typeface="+mj-lt"/>
              <a:buAutoNum type="arabicPeriod" startAt="10"/>
            </a:pPr>
            <a:r>
              <a:rPr lang="ja-JP" altLang="en-US" dirty="0">
                <a:latin typeface="ＭＳ 明朝" panose="02020609040205080304" pitchFamily="17" charset="-128"/>
                <a:ea typeface="ＭＳ 明朝" panose="02020609040205080304" pitchFamily="17" charset="-128"/>
              </a:rPr>
              <a:t>事例</a:t>
            </a:r>
            <a:r>
              <a:rPr lang="ja-JP" altLang="en-US" dirty="0" smtClean="0">
                <a:latin typeface="ＭＳ 明朝" panose="02020609040205080304" pitchFamily="17" charset="-128"/>
                <a:ea typeface="ＭＳ 明朝" panose="02020609040205080304" pitchFamily="17" charset="-128"/>
              </a:rPr>
              <a:t>から学ぶブロックチェーンのセキュリティ</a:t>
            </a:r>
            <a:endParaRPr lang="en-US" altLang="ja-JP" dirty="0" smtClean="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3.2</a:t>
            </a:r>
            <a:r>
              <a:rPr lang="ja-JP" altLang="en-US" sz="2800" dirty="0" smtClean="0"/>
              <a:t> 送金先となるアドレス</a:t>
            </a:r>
            <a:endParaRPr lang="en-US" altLang="ja-JP" sz="2800" dirty="0"/>
          </a:p>
        </p:txBody>
      </p:sp>
      <p:sp>
        <p:nvSpPr>
          <p:cNvPr id="4" name="コンテンツ プレースホルダー 1"/>
          <p:cNvSpPr txBox="1">
            <a:spLocks/>
          </p:cNvSpPr>
          <p:nvPr/>
        </p:nvSpPr>
        <p:spPr>
          <a:xfrm>
            <a:off x="196948" y="801859"/>
            <a:ext cx="11995052" cy="5787628"/>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A</a:t>
            </a:r>
            <a:r>
              <a:rPr lang="ja-JP" altLang="en-US" dirty="0" err="1" smtClean="0"/>
              <a:t>さん</a:t>
            </a:r>
            <a:r>
              <a:rPr lang="ja-JP" altLang="en-US" dirty="0" smtClean="0"/>
              <a:t>が</a:t>
            </a:r>
            <a:r>
              <a:rPr lang="en-US" altLang="ja-JP" dirty="0" smtClean="0"/>
              <a:t>B</a:t>
            </a:r>
            <a:r>
              <a:rPr lang="ja-JP" altLang="en-US" dirty="0" err="1" smtClean="0"/>
              <a:t>さんに</a:t>
            </a:r>
            <a:r>
              <a:rPr lang="ja-JP" altLang="en-US" dirty="0" smtClean="0"/>
              <a:t>ビットコインを送金する場合は、</a:t>
            </a:r>
            <a:r>
              <a:rPr lang="ja-JP" altLang="en-US" dirty="0"/>
              <a:t>アドレス</a:t>
            </a:r>
            <a:r>
              <a:rPr lang="ja-JP" altLang="en-US" dirty="0" smtClean="0"/>
              <a:t>と呼ばれるものが</a:t>
            </a:r>
            <a:endParaRPr lang="en-US" altLang="ja-JP" dirty="0" smtClean="0"/>
          </a:p>
          <a:p>
            <a:pPr marL="0" indent="0">
              <a:buNone/>
            </a:pPr>
            <a:r>
              <a:rPr lang="ja-JP" altLang="en-US" dirty="0"/>
              <a:t>　</a:t>
            </a:r>
            <a:r>
              <a:rPr lang="ja-JP" altLang="en-US" dirty="0" smtClean="0"/>
              <a:t>送り先として利用されます。</a:t>
            </a:r>
            <a:r>
              <a:rPr lang="ja-JP" altLang="en-US" dirty="0"/>
              <a:t>　</a:t>
            </a:r>
            <a:r>
              <a:rPr lang="ja-JP" altLang="en-US" dirty="0" smtClean="0"/>
              <a:t>アドレスは一般的には公開鍵をハッシュ化</a:t>
            </a:r>
            <a:endParaRPr lang="en-US" altLang="ja-JP" dirty="0" smtClean="0"/>
          </a:p>
          <a:p>
            <a:pPr marL="0" indent="0">
              <a:buNone/>
            </a:pPr>
            <a:r>
              <a:rPr lang="ja-JP" altLang="en-US" dirty="0"/>
              <a:t>　</a:t>
            </a:r>
            <a:r>
              <a:rPr lang="ja-JP" altLang="en-US" dirty="0" smtClean="0"/>
              <a:t>して生成されます。</a:t>
            </a:r>
            <a:endParaRPr lang="en-US" altLang="ja-JP" dirty="0" smtClean="0"/>
          </a:p>
          <a:p>
            <a:pPr marL="0" indent="0">
              <a:buNone/>
            </a:pPr>
            <a:r>
              <a:rPr lang="ja-JP" altLang="en-US" dirty="0" smtClean="0"/>
              <a:t>・アドレスの生成</a:t>
            </a:r>
            <a:endParaRPr lang="en-US" altLang="ja-JP" dirty="0" smtClean="0"/>
          </a:p>
          <a:p>
            <a:pPr marL="0" indent="0">
              <a:buNone/>
            </a:pPr>
            <a:r>
              <a:rPr lang="ja-JP" altLang="en-US" dirty="0"/>
              <a:t>　</a:t>
            </a:r>
            <a:r>
              <a:rPr lang="ja-JP" altLang="en-US" dirty="0" smtClean="0"/>
              <a:t>①公開鍵は</a:t>
            </a:r>
            <a:r>
              <a:rPr lang="en-US" altLang="ja-JP" dirty="0" smtClean="0"/>
              <a:t>SHA-256</a:t>
            </a:r>
            <a:r>
              <a:rPr lang="ja-JP" altLang="en-US" dirty="0" smtClean="0"/>
              <a:t>でハッシュ化する。</a:t>
            </a:r>
            <a:endParaRPr lang="en-US" altLang="ja-JP" dirty="0" smtClean="0"/>
          </a:p>
          <a:p>
            <a:pPr marL="0" indent="0">
              <a:buNone/>
            </a:pPr>
            <a:r>
              <a:rPr lang="ja-JP" altLang="en-US" dirty="0"/>
              <a:t>　</a:t>
            </a:r>
            <a:r>
              <a:rPr lang="ja-JP" altLang="en-US" dirty="0" smtClean="0"/>
              <a:t>②①のハッシュ値を</a:t>
            </a:r>
            <a:r>
              <a:rPr lang="en-US" altLang="ja-JP" dirty="0" smtClean="0"/>
              <a:t>RIPEMD-160</a:t>
            </a:r>
            <a:r>
              <a:rPr lang="ja-JP" altLang="en-US" dirty="0" smtClean="0"/>
              <a:t>でハッシュ化する。</a:t>
            </a:r>
            <a:endParaRPr lang="en-US" altLang="ja-JP" dirty="0" smtClean="0"/>
          </a:p>
          <a:p>
            <a:pPr marL="0" indent="0">
              <a:buNone/>
            </a:pPr>
            <a:r>
              <a:rPr lang="ja-JP" altLang="en-US" dirty="0"/>
              <a:t>　</a:t>
            </a:r>
            <a:r>
              <a:rPr lang="en-US" altLang="ja-JP" dirty="0" smtClean="0"/>
              <a:t>※</a:t>
            </a:r>
            <a:r>
              <a:rPr lang="ja-JP" altLang="en-US" dirty="0" smtClean="0"/>
              <a:t>①と②で</a:t>
            </a:r>
            <a:r>
              <a:rPr lang="en-US" altLang="ja-JP" dirty="0" smtClean="0"/>
              <a:t>HASH160</a:t>
            </a:r>
            <a:r>
              <a:rPr lang="ja-JP" altLang="en-US" dirty="0" smtClean="0"/>
              <a:t>ということもあり、②のハッシュ値は「公開鍵ハッシュ」</a:t>
            </a:r>
            <a:endParaRPr lang="en-US" altLang="ja-JP" dirty="0" smtClean="0"/>
          </a:p>
          <a:p>
            <a:pPr marL="0" indent="0">
              <a:buNone/>
            </a:pPr>
            <a:r>
              <a:rPr lang="ja-JP" altLang="en-US" dirty="0"/>
              <a:t>　</a:t>
            </a:r>
            <a:r>
              <a:rPr lang="ja-JP" altLang="en-US" dirty="0" smtClean="0"/>
              <a:t>　とも呼ばれます。</a:t>
            </a:r>
            <a:endParaRPr lang="en-US" altLang="ja-JP" dirty="0" smtClean="0"/>
          </a:p>
          <a:p>
            <a:pPr marL="0" indent="0">
              <a:buNone/>
            </a:pPr>
            <a:r>
              <a:rPr lang="ja-JP" altLang="en-US" dirty="0"/>
              <a:t>　</a:t>
            </a:r>
            <a:r>
              <a:rPr lang="ja-JP" altLang="en-US" dirty="0" smtClean="0"/>
              <a:t>③②のハッシュ値を</a:t>
            </a:r>
            <a:r>
              <a:rPr lang="en-US" altLang="ja-JP" dirty="0" smtClean="0"/>
              <a:t>Base58Check</a:t>
            </a:r>
            <a:r>
              <a:rPr lang="ja-JP" altLang="en-US" dirty="0" smtClean="0"/>
              <a:t>エンコードする。</a:t>
            </a:r>
            <a:endParaRPr lang="en-US" altLang="ja-JP" dirty="0" smtClean="0"/>
          </a:p>
          <a:p>
            <a:pPr marL="0" indent="0">
              <a:buNone/>
            </a:pPr>
            <a:r>
              <a:rPr lang="ja-JP" altLang="en-US" dirty="0" smtClean="0"/>
              <a:t>・</a:t>
            </a:r>
            <a:r>
              <a:rPr lang="en-US" altLang="ja-JP" dirty="0" smtClean="0"/>
              <a:t>Base58Check</a:t>
            </a:r>
            <a:r>
              <a:rPr lang="ja-JP" altLang="en-US" dirty="0" smtClean="0"/>
              <a:t>エンコード</a:t>
            </a:r>
            <a:endParaRPr lang="en-US" altLang="ja-JP" dirty="0" smtClean="0"/>
          </a:p>
          <a:p>
            <a:pPr marL="0" indent="0">
              <a:buNone/>
            </a:pPr>
            <a:r>
              <a:rPr lang="ja-JP" altLang="en-US" dirty="0"/>
              <a:t>　</a:t>
            </a:r>
            <a:r>
              <a:rPr lang="en-US" altLang="ja-JP" dirty="0" smtClean="0"/>
              <a:t>Base58</a:t>
            </a:r>
            <a:r>
              <a:rPr lang="ja-JP" altLang="en-US" dirty="0" smtClean="0"/>
              <a:t>エンコードは電子メールで利用されている</a:t>
            </a:r>
            <a:r>
              <a:rPr lang="en-US" altLang="ja-JP" dirty="0" smtClean="0"/>
              <a:t>Base64</a:t>
            </a:r>
            <a:r>
              <a:rPr lang="ja-JP" altLang="en-US" dirty="0" smtClean="0"/>
              <a:t>エンコードに似た</a:t>
            </a:r>
            <a:endParaRPr lang="en-US" altLang="ja-JP" dirty="0" smtClean="0"/>
          </a:p>
          <a:p>
            <a:pPr marL="0" indent="0">
              <a:buNone/>
            </a:pPr>
            <a:r>
              <a:rPr lang="ja-JP" altLang="en-US" dirty="0"/>
              <a:t>　</a:t>
            </a:r>
            <a:r>
              <a:rPr lang="ja-JP" altLang="en-US" dirty="0" smtClean="0"/>
              <a:t>エンコード方式です。 </a:t>
            </a:r>
            <a:r>
              <a:rPr lang="en-US" altLang="ja-JP" dirty="0" smtClean="0"/>
              <a:t>Base64</a:t>
            </a:r>
            <a:r>
              <a:rPr lang="ja-JP" altLang="en-US" dirty="0" smtClean="0"/>
              <a:t>では大文字小文字の英字、数字、＋と</a:t>
            </a:r>
            <a:r>
              <a:rPr lang="en-US" altLang="ja-JP" dirty="0" smtClean="0"/>
              <a:t>/</a:t>
            </a:r>
            <a:r>
              <a:rPr lang="ja-JP" altLang="en-US" dirty="0" err="1" smtClean="0"/>
              <a:t>、</a:t>
            </a:r>
            <a:endParaRPr lang="en-US" altLang="ja-JP" dirty="0" smtClean="0"/>
          </a:p>
          <a:p>
            <a:pPr marL="0" indent="0">
              <a:buNone/>
            </a:pPr>
            <a:r>
              <a:rPr lang="ja-JP" altLang="en-US" dirty="0"/>
              <a:t>　</a:t>
            </a:r>
            <a:r>
              <a:rPr lang="ja-JP" altLang="en-US" dirty="0" smtClean="0"/>
              <a:t>パディング用の記号が使われるが、</a:t>
            </a:r>
            <a:r>
              <a:rPr lang="en-US" altLang="ja-JP" dirty="0" smtClean="0"/>
              <a:t>Base58</a:t>
            </a:r>
            <a:r>
              <a:rPr lang="ja-JP" altLang="en-US" dirty="0" smtClean="0"/>
              <a:t>では、</a:t>
            </a:r>
            <a:r>
              <a:rPr lang="en-US" altLang="ja-JP" dirty="0" smtClean="0"/>
              <a:t>Base64</a:t>
            </a:r>
            <a:r>
              <a:rPr lang="ja-JP" altLang="en-US" dirty="0" smtClean="0"/>
              <a:t>から数字の</a:t>
            </a:r>
            <a:r>
              <a:rPr lang="en-US" altLang="ja-JP" dirty="0" smtClean="0"/>
              <a:t>0(</a:t>
            </a:r>
            <a:r>
              <a:rPr lang="ja-JP" altLang="en-US" dirty="0" smtClean="0"/>
              <a:t>ゼロ</a:t>
            </a:r>
            <a:r>
              <a:rPr lang="en-US" altLang="ja-JP" dirty="0" smtClean="0"/>
              <a:t>)</a:t>
            </a:r>
            <a:r>
              <a:rPr lang="ja-JP" altLang="en-US" dirty="0" err="1" smtClean="0"/>
              <a:t>、</a:t>
            </a:r>
            <a:endParaRPr lang="en-US" altLang="ja-JP" dirty="0" smtClean="0"/>
          </a:p>
          <a:p>
            <a:pPr marL="0" indent="0">
              <a:buNone/>
            </a:pPr>
            <a:r>
              <a:rPr lang="ja-JP" altLang="en-US" dirty="0"/>
              <a:t>　</a:t>
            </a:r>
            <a:r>
              <a:rPr lang="ja-JP" altLang="en-US" dirty="0" smtClean="0"/>
              <a:t>大文字</a:t>
            </a:r>
            <a:r>
              <a:rPr lang="en-US" altLang="ja-JP" dirty="0" smtClean="0"/>
              <a:t>O(</a:t>
            </a:r>
            <a:r>
              <a:rPr lang="ja-JP" altLang="en-US" dirty="0" smtClean="0"/>
              <a:t>オー</a:t>
            </a:r>
            <a:r>
              <a:rPr lang="en-US" altLang="ja-JP" dirty="0" smtClean="0"/>
              <a:t>)</a:t>
            </a:r>
            <a:r>
              <a:rPr lang="ja-JP" altLang="en-US" dirty="0" err="1" smtClean="0"/>
              <a:t>、</a:t>
            </a:r>
            <a:r>
              <a:rPr lang="ja-JP" altLang="en-US" dirty="0" smtClean="0"/>
              <a:t>小文字の</a:t>
            </a:r>
            <a:r>
              <a:rPr lang="en-US" altLang="ja-JP" dirty="0" smtClean="0"/>
              <a:t>l(</a:t>
            </a:r>
            <a:r>
              <a:rPr lang="ja-JP" altLang="en-US" dirty="0" smtClean="0"/>
              <a:t>エル</a:t>
            </a:r>
            <a:r>
              <a:rPr lang="en-US" altLang="ja-JP" dirty="0" smtClean="0"/>
              <a:t>)</a:t>
            </a:r>
            <a:r>
              <a:rPr lang="ja-JP" altLang="en-US" dirty="0" err="1" smtClean="0"/>
              <a:t>、</a:t>
            </a:r>
            <a:r>
              <a:rPr lang="ja-JP" altLang="en-US" dirty="0" smtClean="0"/>
              <a:t>大文字の</a:t>
            </a:r>
            <a:r>
              <a:rPr lang="en-US" altLang="ja-JP" dirty="0" smtClean="0"/>
              <a:t>I(</a:t>
            </a:r>
            <a:r>
              <a:rPr lang="ja-JP" altLang="en-US" dirty="0" smtClean="0"/>
              <a:t>アイ</a:t>
            </a:r>
            <a:r>
              <a:rPr lang="en-US" altLang="ja-JP" dirty="0" smtClean="0"/>
              <a:t>)</a:t>
            </a:r>
            <a:r>
              <a:rPr lang="ja-JP" altLang="en-US" dirty="0" smtClean="0"/>
              <a:t>が、他の文字と見分け</a:t>
            </a:r>
            <a:endParaRPr lang="en-US" altLang="ja-JP" dirty="0" smtClean="0"/>
          </a:p>
          <a:p>
            <a:pPr marL="0" indent="0">
              <a:buNone/>
            </a:pPr>
            <a:r>
              <a:rPr lang="ja-JP" altLang="en-US" dirty="0"/>
              <a:t>　</a:t>
            </a:r>
            <a:r>
              <a:rPr lang="ja-JP" altLang="en-US" dirty="0" err="1" smtClean="0"/>
              <a:t>ずらに</a:t>
            </a:r>
            <a:r>
              <a:rPr lang="ja-JP" altLang="en-US" dirty="0" smtClean="0"/>
              <a:t>ため利用されません。 </a:t>
            </a:r>
            <a:r>
              <a:rPr lang="en-US" altLang="ja-JP" dirty="0" smtClean="0"/>
              <a:t>Base58Check</a:t>
            </a:r>
            <a:r>
              <a:rPr lang="ja-JP" altLang="en-US" dirty="0" smtClean="0"/>
              <a:t>エンコードは、入力ミスを検知</a:t>
            </a:r>
            <a:endParaRPr lang="en-US" altLang="ja-JP" dirty="0" smtClean="0"/>
          </a:p>
          <a:p>
            <a:pPr marL="0" indent="0">
              <a:buNone/>
            </a:pPr>
            <a:r>
              <a:rPr lang="ja-JP" altLang="en-US" dirty="0"/>
              <a:t>　</a:t>
            </a:r>
            <a:r>
              <a:rPr lang="ja-JP" altLang="en-US" dirty="0" smtClean="0"/>
              <a:t>するために、</a:t>
            </a:r>
            <a:r>
              <a:rPr lang="en-US" altLang="ja-JP" dirty="0" smtClean="0"/>
              <a:t>Base58</a:t>
            </a:r>
            <a:r>
              <a:rPr lang="ja-JP" altLang="en-US" dirty="0" smtClean="0"/>
              <a:t>にチェックサムを組み込んだものです。</a:t>
            </a:r>
            <a:endParaRPr lang="en-US" altLang="ja-JP" dirty="0" smtClean="0"/>
          </a:p>
        </p:txBody>
      </p:sp>
    </p:spTree>
    <p:extLst>
      <p:ext uri="{BB962C8B-B14F-4D97-AF65-F5344CB8AC3E}">
        <p14:creationId xmlns:p14="http://schemas.microsoft.com/office/powerpoint/2010/main" val="91110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3.2</a:t>
            </a:r>
            <a:r>
              <a:rPr lang="ja-JP" altLang="en-US" sz="2800" dirty="0" smtClean="0"/>
              <a:t> 送金先となるアドレス</a:t>
            </a:r>
            <a:endParaRPr lang="en-US" altLang="ja-JP" sz="2800" dirty="0"/>
          </a:p>
        </p:txBody>
      </p:sp>
      <p:sp>
        <p:nvSpPr>
          <p:cNvPr id="4" name="コンテンツ プレースホルダー 1"/>
          <p:cNvSpPr txBox="1">
            <a:spLocks/>
          </p:cNvSpPr>
          <p:nvPr/>
        </p:nvSpPr>
        <p:spPr>
          <a:xfrm>
            <a:off x="196948" y="801858"/>
            <a:ext cx="11995052" cy="564248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・アドレスを生成する流れ</a:t>
            </a:r>
            <a:endParaRPr lang="en-US" altLang="ja-JP" dirty="0" smtClean="0"/>
          </a:p>
          <a:p>
            <a:pPr marL="0" indent="0">
              <a:buNone/>
            </a:pPr>
            <a:r>
              <a:rPr lang="ja-JP" altLang="en-US" dirty="0"/>
              <a:t>　</a:t>
            </a:r>
            <a:r>
              <a:rPr lang="ja-JP" altLang="en-US" dirty="0" smtClean="0"/>
              <a:t>①公開鍵のハッシュの前に </a:t>
            </a:r>
            <a:r>
              <a:rPr lang="en-US" altLang="ja-JP" dirty="0" smtClean="0"/>
              <a:t>Version</a:t>
            </a:r>
            <a:r>
              <a:rPr lang="ja-JP" altLang="en-US" dirty="0" smtClean="0"/>
              <a:t> </a:t>
            </a:r>
            <a:r>
              <a:rPr lang="en-US" altLang="ja-JP" dirty="0" smtClean="0"/>
              <a:t>Prefix</a:t>
            </a:r>
            <a:r>
              <a:rPr lang="ja-JP" altLang="en-US" dirty="0" smtClean="0"/>
              <a:t>を付与する。</a:t>
            </a:r>
            <a:endParaRPr lang="en-US" altLang="ja-JP" dirty="0" smtClean="0"/>
          </a:p>
          <a:p>
            <a:pPr marL="0" indent="0">
              <a:buNone/>
            </a:pPr>
            <a:r>
              <a:rPr lang="ja-JP" altLang="en-US" dirty="0"/>
              <a:t>　</a:t>
            </a:r>
            <a:r>
              <a:rPr lang="ja-JP" altLang="en-US" dirty="0" smtClean="0"/>
              <a:t>②「</a:t>
            </a:r>
            <a:r>
              <a:rPr lang="en-US" altLang="ja-JP" dirty="0" smtClean="0"/>
              <a:t>Version</a:t>
            </a:r>
            <a:r>
              <a:rPr lang="ja-JP" altLang="en-US" dirty="0" smtClean="0"/>
              <a:t> </a:t>
            </a:r>
            <a:r>
              <a:rPr lang="en-US" altLang="ja-JP" dirty="0" smtClean="0"/>
              <a:t>Prefix+</a:t>
            </a:r>
            <a:r>
              <a:rPr lang="ja-JP" altLang="en-US" dirty="0" smtClean="0"/>
              <a:t>公開鍵ハッシュ」を</a:t>
            </a:r>
            <a:r>
              <a:rPr lang="en-US" altLang="ja-JP" dirty="0" smtClean="0"/>
              <a:t>SHA-256</a:t>
            </a:r>
            <a:r>
              <a:rPr lang="ja-JP" altLang="en-US" dirty="0" smtClean="0"/>
              <a:t>でハッシュ化する。</a:t>
            </a:r>
            <a:endParaRPr lang="en-US" altLang="ja-JP" dirty="0" smtClean="0"/>
          </a:p>
          <a:p>
            <a:pPr marL="0" indent="0">
              <a:buNone/>
            </a:pPr>
            <a:r>
              <a:rPr lang="ja-JP" altLang="en-US" dirty="0"/>
              <a:t>　</a:t>
            </a:r>
            <a:r>
              <a:rPr lang="ja-JP" altLang="en-US" dirty="0" smtClean="0"/>
              <a:t>③②のハッシュ値を</a:t>
            </a:r>
            <a:r>
              <a:rPr lang="en-US" altLang="ja-JP" dirty="0" smtClean="0"/>
              <a:t>SHA-256</a:t>
            </a:r>
            <a:r>
              <a:rPr lang="ja-JP" altLang="en-US" dirty="0" smtClean="0"/>
              <a:t>でハッシュ化する</a:t>
            </a:r>
            <a:r>
              <a:rPr lang="en-US" altLang="ja-JP" dirty="0" smtClean="0"/>
              <a:t>(RIPEMD-160</a:t>
            </a:r>
            <a:r>
              <a:rPr lang="ja-JP" altLang="en-US" dirty="0" smtClean="0"/>
              <a:t>では？</a:t>
            </a:r>
            <a:r>
              <a:rPr lang="en-US" altLang="ja-JP" dirty="0" smtClean="0"/>
              <a:t>)</a:t>
            </a:r>
          </a:p>
          <a:p>
            <a:pPr marL="0" indent="0">
              <a:buNone/>
            </a:pPr>
            <a:r>
              <a:rPr lang="ja-JP" altLang="en-US" dirty="0"/>
              <a:t>　</a:t>
            </a:r>
            <a:r>
              <a:rPr lang="ja-JP" altLang="en-US" dirty="0" smtClean="0"/>
              <a:t>④③のハッシュ値の先頭</a:t>
            </a:r>
            <a:r>
              <a:rPr lang="en-US" altLang="ja-JP" dirty="0" smtClean="0"/>
              <a:t>4</a:t>
            </a:r>
            <a:r>
              <a:rPr lang="ja-JP" altLang="en-US" dirty="0"/>
              <a:t>バイト</a:t>
            </a:r>
            <a:r>
              <a:rPr lang="ja-JP" altLang="en-US" dirty="0" smtClean="0"/>
              <a:t>を</a:t>
            </a:r>
            <a:r>
              <a:rPr lang="en-US" altLang="ja-JP" dirty="0" smtClean="0"/>
              <a:t>Checksum</a:t>
            </a:r>
            <a:r>
              <a:rPr lang="ja-JP" altLang="en-US" dirty="0" smtClean="0"/>
              <a:t>として「</a:t>
            </a:r>
            <a:r>
              <a:rPr lang="en-US" altLang="ja-JP" dirty="0" smtClean="0"/>
              <a:t>Version</a:t>
            </a:r>
            <a:r>
              <a:rPr lang="ja-JP" altLang="en-US" dirty="0" smtClean="0"/>
              <a:t> </a:t>
            </a:r>
            <a:r>
              <a:rPr lang="en-US" altLang="ja-JP" dirty="0" smtClean="0"/>
              <a:t>Prefix+</a:t>
            </a:r>
            <a:r>
              <a:rPr lang="ja-JP" altLang="en-US" dirty="0" smtClean="0"/>
              <a:t>公開</a:t>
            </a:r>
            <a:endParaRPr lang="en-US" altLang="ja-JP" dirty="0" smtClean="0"/>
          </a:p>
          <a:p>
            <a:pPr marL="0" indent="0">
              <a:buNone/>
            </a:pPr>
            <a:r>
              <a:rPr lang="ja-JP" altLang="en-US" dirty="0"/>
              <a:t>　</a:t>
            </a:r>
            <a:r>
              <a:rPr lang="ja-JP" altLang="en-US" dirty="0" smtClean="0"/>
              <a:t>　鍵ハッシュ」の末尾に付与する。</a:t>
            </a:r>
            <a:endParaRPr lang="en-US" altLang="ja-JP" dirty="0" smtClean="0"/>
          </a:p>
          <a:p>
            <a:pPr marL="0" indent="0">
              <a:buNone/>
            </a:pPr>
            <a:r>
              <a:rPr lang="ja-JP" altLang="en-US" dirty="0"/>
              <a:t>　</a:t>
            </a:r>
            <a:r>
              <a:rPr lang="ja-JP" altLang="en-US" dirty="0" smtClean="0"/>
              <a:t>⑤「</a:t>
            </a:r>
            <a:r>
              <a:rPr lang="en-US" altLang="ja-JP" dirty="0" smtClean="0"/>
              <a:t>Version</a:t>
            </a:r>
            <a:r>
              <a:rPr lang="ja-JP" altLang="en-US" dirty="0" smtClean="0"/>
              <a:t> </a:t>
            </a:r>
            <a:r>
              <a:rPr lang="en-US" altLang="ja-JP" dirty="0" smtClean="0"/>
              <a:t>Prefix+</a:t>
            </a:r>
            <a:r>
              <a:rPr lang="ja-JP" altLang="en-US" dirty="0" smtClean="0"/>
              <a:t>公開鍵ハッシュ</a:t>
            </a:r>
            <a:r>
              <a:rPr lang="en-US" altLang="ja-JP" dirty="0" smtClean="0"/>
              <a:t>+Checksum</a:t>
            </a:r>
            <a:r>
              <a:rPr lang="ja-JP" altLang="en-US" dirty="0" smtClean="0"/>
              <a:t>」を</a:t>
            </a:r>
            <a:r>
              <a:rPr lang="en-US" altLang="ja-JP" dirty="0" smtClean="0"/>
              <a:t>Base58</a:t>
            </a:r>
            <a:r>
              <a:rPr lang="ja-JP" altLang="en-US" dirty="0" smtClean="0"/>
              <a:t>でエンコードする。</a:t>
            </a:r>
            <a:endParaRPr lang="en-US" altLang="ja-JP" dirty="0" smtClean="0"/>
          </a:p>
          <a:p>
            <a:pPr marL="0" indent="0">
              <a:buNone/>
            </a:pPr>
            <a:endParaRPr lang="en-US" altLang="ja-JP" dirty="0"/>
          </a:p>
          <a:p>
            <a:pPr marL="0" indent="0">
              <a:buNone/>
            </a:pPr>
            <a:r>
              <a:rPr lang="ja-JP" altLang="en-US" dirty="0" smtClean="0"/>
              <a:t>・</a:t>
            </a:r>
            <a:r>
              <a:rPr lang="en-US" altLang="ja-JP" dirty="0" smtClean="0"/>
              <a:t>Version</a:t>
            </a:r>
            <a:r>
              <a:rPr lang="ja-JP" altLang="en-US" dirty="0" smtClean="0"/>
              <a:t> </a:t>
            </a:r>
            <a:r>
              <a:rPr lang="en-US" altLang="ja-JP" dirty="0" smtClean="0"/>
              <a:t>Prefix</a:t>
            </a:r>
          </a:p>
          <a:p>
            <a:pPr marL="0" indent="0">
              <a:buNone/>
            </a:pPr>
            <a:r>
              <a:rPr lang="en-US" altLang="ja-JP" dirty="0" smtClean="0"/>
              <a:t>Version</a:t>
            </a:r>
            <a:r>
              <a:rPr lang="ja-JP" altLang="en-US" dirty="0" smtClean="0"/>
              <a:t> </a:t>
            </a:r>
            <a:r>
              <a:rPr lang="en-US" altLang="ja-JP" dirty="0" smtClean="0"/>
              <a:t>Prefix</a:t>
            </a:r>
            <a:r>
              <a:rPr lang="ja-JP" altLang="en-US" dirty="0" smtClean="0"/>
              <a:t>は、</a:t>
            </a:r>
            <a:r>
              <a:rPr lang="en-US" altLang="ja-JP" dirty="0" smtClean="0"/>
              <a:t>Base58Check</a:t>
            </a:r>
            <a:r>
              <a:rPr lang="ja-JP" altLang="en-US" dirty="0" smtClean="0"/>
              <a:t>エンコードするデータの種類を特定するための</a:t>
            </a:r>
            <a:endParaRPr lang="en-US" altLang="ja-JP" dirty="0" smtClean="0"/>
          </a:p>
          <a:p>
            <a:pPr marL="0" indent="0">
              <a:buNone/>
            </a:pPr>
            <a:r>
              <a:rPr lang="ja-JP" altLang="en-US" dirty="0" smtClean="0"/>
              <a:t>プレフィックスで、公開鍵ハッシュの場合は</a:t>
            </a:r>
            <a:r>
              <a:rPr lang="en-US" altLang="ja-JP" dirty="0" smtClean="0"/>
              <a:t>16</a:t>
            </a:r>
            <a:r>
              <a:rPr lang="ja-JP" altLang="en-US" dirty="0" smtClean="0"/>
              <a:t>進数で「</a:t>
            </a:r>
            <a:r>
              <a:rPr lang="en-US" altLang="ja-JP" dirty="0" smtClean="0"/>
              <a:t>00</a:t>
            </a:r>
            <a:r>
              <a:rPr lang="ja-JP" altLang="en-US" dirty="0" smtClean="0"/>
              <a:t>」を付与するというルールがあります。</a:t>
            </a:r>
            <a:endParaRPr lang="en-US" altLang="ja-JP" dirty="0" smtClean="0"/>
          </a:p>
        </p:txBody>
      </p:sp>
    </p:spTree>
    <p:extLst>
      <p:ext uri="{BB962C8B-B14F-4D97-AF65-F5344CB8AC3E}">
        <p14:creationId xmlns:p14="http://schemas.microsoft.com/office/powerpoint/2010/main" val="340304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3.3</a:t>
            </a:r>
            <a:r>
              <a:rPr lang="ja-JP" altLang="en-US" sz="2800" dirty="0" smtClean="0"/>
              <a:t> 鍵を管理する「ウォレット」</a:t>
            </a:r>
            <a:endParaRPr lang="en-US" altLang="ja-JP" sz="2800" dirty="0"/>
          </a:p>
        </p:txBody>
      </p:sp>
      <p:sp>
        <p:nvSpPr>
          <p:cNvPr id="4" name="コンテンツ プレースホルダー 1"/>
          <p:cNvSpPr txBox="1">
            <a:spLocks/>
          </p:cNvSpPr>
          <p:nvPr/>
        </p:nvSpPr>
        <p:spPr>
          <a:xfrm>
            <a:off x="196948" y="801858"/>
            <a:ext cx="11995052" cy="572957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・ウオレットは、狭義の意味では秘密鍵を管理するためのものですが、送金・</a:t>
            </a:r>
            <a:endParaRPr lang="en-US" altLang="ja-JP" dirty="0" smtClean="0"/>
          </a:p>
          <a:p>
            <a:pPr marL="0" indent="0">
              <a:buNone/>
            </a:pPr>
            <a:r>
              <a:rPr lang="ja-JP" altLang="en-US" dirty="0" smtClean="0"/>
              <a:t>残高の確認・鍵やアドレスの管理といった機能を提供するユーザインターフェースを持つアプリケーションを指すこともあります。</a:t>
            </a:r>
            <a:endParaRPr lang="en-US" altLang="ja-JP" dirty="0" smtClean="0"/>
          </a:p>
          <a:p>
            <a:pPr marL="0" indent="0">
              <a:buNone/>
            </a:pPr>
            <a:r>
              <a:rPr lang="ja-JP" altLang="en-US" dirty="0" smtClean="0"/>
              <a:t>・ウォレットは日本語では財布という意味になりますが、このウォレットの中にビットコインが保管されているわけではありません。</a:t>
            </a:r>
            <a:endParaRPr lang="en-US" altLang="ja-JP" dirty="0" smtClean="0"/>
          </a:p>
          <a:p>
            <a:pPr marL="0" indent="0">
              <a:buNone/>
            </a:pPr>
            <a:endParaRPr lang="en-US" altLang="ja-JP" dirty="0"/>
          </a:p>
          <a:p>
            <a:pPr marL="0" indent="0">
              <a:buNone/>
            </a:pPr>
            <a:r>
              <a:rPr lang="ja-JP" altLang="en-US" dirty="0" smtClean="0"/>
              <a:t>・ビットコインは分散台帳で保管されており、ウォレット、鍵と錠でのボブからアリスへの送金のイメージは以下のようになる。</a:t>
            </a:r>
            <a:endParaRPr lang="en-US" altLang="ja-JP" dirty="0" smtClean="0"/>
          </a:p>
          <a:p>
            <a:pPr marL="0" indent="0">
              <a:buNone/>
            </a:pPr>
            <a:r>
              <a:rPr lang="ja-JP" altLang="en-US" dirty="0" smtClean="0"/>
              <a:t>①ボブのウォレットに入っている鍵で、分散台帳上のボブに所有権がある</a:t>
            </a:r>
            <a:endParaRPr lang="en-US" altLang="ja-JP" dirty="0" smtClean="0"/>
          </a:p>
          <a:p>
            <a:pPr marL="0" indent="0">
              <a:buNone/>
            </a:pPr>
            <a:r>
              <a:rPr lang="ja-JP" altLang="en-US" dirty="0"/>
              <a:t>　</a:t>
            </a:r>
            <a:r>
              <a:rPr lang="ja-JP" altLang="en-US" dirty="0" smtClean="0"/>
              <a:t>ビットコインの解錠する。</a:t>
            </a:r>
            <a:endParaRPr lang="en-US" altLang="ja-JP" dirty="0" smtClean="0"/>
          </a:p>
          <a:p>
            <a:pPr marL="0" indent="0">
              <a:buNone/>
            </a:pPr>
            <a:r>
              <a:rPr lang="ja-JP" altLang="en-US" dirty="0" smtClean="0"/>
              <a:t>②ボブのビットコインの所有権をアリスに移す。</a:t>
            </a:r>
            <a:endParaRPr lang="en-US" altLang="ja-JP" dirty="0" smtClean="0"/>
          </a:p>
          <a:p>
            <a:pPr marL="0" indent="0">
              <a:buNone/>
            </a:pPr>
            <a:r>
              <a:rPr lang="ja-JP" altLang="en-US" dirty="0" smtClean="0"/>
              <a:t>③移転された分散台帳上のビットコインを、アリスの</a:t>
            </a:r>
            <a:r>
              <a:rPr lang="ja-JP" altLang="en-US" dirty="0"/>
              <a:t>ウォレット</a:t>
            </a:r>
            <a:r>
              <a:rPr lang="ja-JP" altLang="en-US" dirty="0" smtClean="0"/>
              <a:t>に入っている鍵でのみ解錠できる錠でかける。</a:t>
            </a:r>
            <a:endParaRPr lang="en-US" altLang="ja-JP" dirty="0" smtClean="0"/>
          </a:p>
          <a:p>
            <a:pPr marL="0" indent="0">
              <a:buNone/>
            </a:pPr>
            <a:r>
              <a:rPr lang="ja-JP" altLang="en-US" dirty="0" smtClean="0"/>
              <a:t>→つまり、ウォレットの役割は、ビットコインの保管ではなく、秘密鍵の保管</a:t>
            </a:r>
            <a:endParaRPr lang="en-US" altLang="ja-JP" dirty="0" smtClean="0"/>
          </a:p>
          <a:p>
            <a:pPr marL="0" indent="0">
              <a:buNone/>
            </a:pPr>
            <a:r>
              <a:rPr lang="ja-JP" altLang="en-US" dirty="0"/>
              <a:t>　</a:t>
            </a:r>
            <a:r>
              <a:rPr lang="ja-JP" altLang="en-US" dirty="0" smtClean="0"/>
              <a:t>　　　　ビットコインは分散台帳上に所有権として保管されている。</a:t>
            </a:r>
            <a:endParaRPr lang="en-US" altLang="ja-JP" dirty="0" smtClean="0"/>
          </a:p>
          <a:p>
            <a:pPr marL="0" indent="0">
              <a:buNone/>
            </a:pPr>
            <a:r>
              <a:rPr lang="ja-JP" altLang="en-US" dirty="0"/>
              <a:t>　</a:t>
            </a:r>
            <a:r>
              <a:rPr lang="ja-JP" altLang="en-US" dirty="0" smtClean="0"/>
              <a:t>　　　　分散台帳表のビットコインの所有権を、秘密鍵で</a:t>
            </a:r>
            <a:r>
              <a:rPr lang="ja-JP" altLang="en-US" dirty="0"/>
              <a:t>鍵</a:t>
            </a:r>
            <a:r>
              <a:rPr lang="ja-JP" altLang="en-US" dirty="0" smtClean="0"/>
              <a:t>をかける。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55284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3.4</a:t>
            </a:r>
            <a:r>
              <a:rPr lang="ja-JP" altLang="en-US" sz="2800" dirty="0" smtClean="0"/>
              <a:t> ウォレットの種類</a:t>
            </a:r>
            <a:endParaRPr lang="en-US" altLang="ja-JP" sz="2800" dirty="0"/>
          </a:p>
        </p:txBody>
      </p:sp>
      <p:sp>
        <p:nvSpPr>
          <p:cNvPr id="4" name="コンテンツ プレースホルダー 1"/>
          <p:cNvSpPr txBox="1">
            <a:spLocks/>
          </p:cNvSpPr>
          <p:nvPr/>
        </p:nvSpPr>
        <p:spPr>
          <a:xfrm>
            <a:off x="196948" y="801859"/>
            <a:ext cx="11995052" cy="5207056"/>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・ウォレットにはいくつかの種類がある。</a:t>
            </a:r>
            <a:endParaRPr lang="en-US" altLang="ja-JP" dirty="0" smtClean="0"/>
          </a:p>
          <a:p>
            <a:pPr marL="0" indent="0">
              <a:buNone/>
            </a:pPr>
            <a:r>
              <a:rPr lang="ja-JP" altLang="en-US" dirty="0" smtClean="0"/>
              <a:t>①</a:t>
            </a:r>
            <a:r>
              <a:rPr lang="en-US" altLang="ja-JP" dirty="0" smtClean="0"/>
              <a:t>PC</a:t>
            </a:r>
            <a:r>
              <a:rPr lang="ja-JP" altLang="en-US" dirty="0" smtClean="0"/>
              <a:t>上のウォレット</a:t>
            </a:r>
            <a:endParaRPr lang="en-US" altLang="ja-JP" dirty="0" smtClean="0"/>
          </a:p>
          <a:p>
            <a:pPr marL="0" indent="0">
              <a:buNone/>
            </a:pPr>
            <a:r>
              <a:rPr lang="ja-JP" altLang="en-US" dirty="0" smtClean="0"/>
              <a:t>・</a:t>
            </a:r>
            <a:r>
              <a:rPr lang="en-US" altLang="ja-JP" dirty="0" smtClean="0"/>
              <a:t>Bitcoin</a:t>
            </a:r>
            <a:r>
              <a:rPr lang="ja-JP" altLang="en-US" dirty="0" smtClean="0"/>
              <a:t> </a:t>
            </a:r>
            <a:r>
              <a:rPr lang="en-US" altLang="ja-JP" dirty="0" smtClean="0"/>
              <a:t>Core</a:t>
            </a:r>
            <a:r>
              <a:rPr lang="ja-JP" altLang="en-US" dirty="0" smtClean="0"/>
              <a:t>：</a:t>
            </a:r>
            <a:r>
              <a:rPr lang="en-US" altLang="ja-JP" dirty="0"/>
              <a:t>https://bitcoin.org/ja/download</a:t>
            </a:r>
          </a:p>
          <a:p>
            <a:pPr marL="0" indent="0">
              <a:buNone/>
            </a:pPr>
            <a:r>
              <a:rPr lang="ja-JP" altLang="en-US" dirty="0" smtClean="0"/>
              <a:t>　ビットコインネットワーク上の公式ウォレット。初回起動には全ブロッ</a:t>
            </a:r>
            <a:endParaRPr lang="en-US" altLang="ja-JP" dirty="0" smtClean="0"/>
          </a:p>
          <a:p>
            <a:pPr marL="0" indent="0">
              <a:buNone/>
            </a:pPr>
            <a:r>
              <a:rPr lang="ja-JP" altLang="en-US" dirty="0"/>
              <a:t>　</a:t>
            </a:r>
            <a:r>
              <a:rPr lang="ja-JP" altLang="en-US" dirty="0" smtClean="0"/>
              <a:t>クをダウンロード。そのため起動に数日かかる</a:t>
            </a:r>
            <a:r>
              <a:rPr lang="en-US" altLang="ja-JP" dirty="0" smtClean="0"/>
              <a:t>(</a:t>
            </a:r>
            <a:r>
              <a:rPr lang="ja-JP" altLang="en-US" dirty="0" smtClean="0"/>
              <a:t>ブロック</a:t>
            </a:r>
            <a:r>
              <a:rPr lang="en-US" altLang="ja-JP" dirty="0" smtClean="0"/>
              <a:t>2017</a:t>
            </a:r>
            <a:r>
              <a:rPr lang="ja-JP" altLang="en-US" dirty="0" smtClean="0"/>
              <a:t>年</a:t>
            </a:r>
            <a:r>
              <a:rPr lang="en-US" altLang="ja-JP" dirty="0" smtClean="0"/>
              <a:t>120GB</a:t>
            </a:r>
            <a:r>
              <a:rPr lang="ja-JP" altLang="en-US" dirty="0" smtClean="0"/>
              <a:t>超</a:t>
            </a:r>
            <a:r>
              <a:rPr lang="en-US" altLang="ja-JP" dirty="0" smtClean="0"/>
              <a:t>)</a:t>
            </a:r>
            <a:r>
              <a:rPr lang="ja-JP" altLang="en-US" dirty="0" smtClean="0"/>
              <a:t> 。</a:t>
            </a:r>
            <a:endParaRPr lang="en-US" altLang="ja-JP" dirty="0" smtClean="0"/>
          </a:p>
          <a:p>
            <a:pPr marL="0" indent="0">
              <a:buNone/>
            </a:pPr>
            <a:r>
              <a:rPr lang="ja-JP" altLang="en-US" dirty="0" smtClean="0"/>
              <a:t>・</a:t>
            </a:r>
            <a:r>
              <a:rPr lang="en-US" altLang="ja-JP" dirty="0" smtClean="0"/>
              <a:t>Electrum</a:t>
            </a:r>
            <a:r>
              <a:rPr lang="ja-JP" altLang="en-US" dirty="0" smtClean="0"/>
              <a:t>：</a:t>
            </a:r>
            <a:r>
              <a:rPr lang="en-US" altLang="ja-JP" dirty="0"/>
              <a:t>https://electrum.org/#</a:t>
            </a:r>
            <a:r>
              <a:rPr lang="en-US" altLang="ja-JP" dirty="0" smtClean="0"/>
              <a:t>download</a:t>
            </a:r>
          </a:p>
          <a:p>
            <a:pPr marL="0" indent="0">
              <a:buNone/>
            </a:pPr>
            <a:r>
              <a:rPr lang="ja-JP" altLang="en-US" dirty="0" smtClean="0"/>
              <a:t>すべてのブロックをダウンロードする必要がない軽量型のウォレット。</a:t>
            </a:r>
            <a:endParaRPr lang="en-US" altLang="ja-JP" dirty="0" smtClean="0"/>
          </a:p>
          <a:p>
            <a:pPr marL="0" indent="0">
              <a:buNone/>
            </a:pPr>
            <a:r>
              <a:rPr lang="ja-JP" altLang="en-US" dirty="0" smtClean="0"/>
              <a:t>②モバイルウォレット</a:t>
            </a:r>
            <a:endParaRPr lang="en-US" altLang="ja-JP" dirty="0" smtClean="0"/>
          </a:p>
          <a:p>
            <a:pPr marL="0" indent="0">
              <a:buNone/>
            </a:pPr>
            <a:r>
              <a:rPr lang="ja-JP" altLang="en-US" dirty="0" smtClean="0"/>
              <a:t>・</a:t>
            </a:r>
            <a:r>
              <a:rPr lang="en-US" altLang="ja-JP" dirty="0" err="1" smtClean="0"/>
              <a:t>breadwallet</a:t>
            </a:r>
            <a:r>
              <a:rPr lang="en-US" altLang="ja-JP" dirty="0" smtClean="0"/>
              <a:t>(iOS)</a:t>
            </a:r>
            <a:r>
              <a:rPr lang="ja-JP" altLang="en-US" dirty="0" err="1" smtClean="0"/>
              <a:t>、</a:t>
            </a:r>
            <a:r>
              <a:rPr lang="en-US" altLang="ja-JP" dirty="0" smtClean="0"/>
              <a:t>Copay(iOS/Android)</a:t>
            </a:r>
            <a:r>
              <a:rPr lang="ja-JP" altLang="en-US" dirty="0" err="1" smtClean="0"/>
              <a:t>、</a:t>
            </a:r>
            <a:r>
              <a:rPr lang="en-US" altLang="ja-JP" dirty="0" smtClean="0"/>
              <a:t>Mycelium(Android)</a:t>
            </a: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65623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3.4</a:t>
            </a:r>
            <a:r>
              <a:rPr lang="ja-JP" altLang="en-US" sz="2800" dirty="0" smtClean="0"/>
              <a:t> ウォレットの種類</a:t>
            </a:r>
            <a:endParaRPr lang="en-US" altLang="ja-JP" sz="2800" dirty="0"/>
          </a:p>
        </p:txBody>
      </p:sp>
      <p:sp>
        <p:nvSpPr>
          <p:cNvPr id="4" name="コンテンツ プレースホルダー 1"/>
          <p:cNvSpPr txBox="1">
            <a:spLocks/>
          </p:cNvSpPr>
          <p:nvPr/>
        </p:nvSpPr>
        <p:spPr>
          <a:xfrm>
            <a:off x="196948" y="801858"/>
            <a:ext cx="11995052" cy="5540885"/>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③取引所のウォレット</a:t>
            </a:r>
            <a:endParaRPr lang="en-US" altLang="ja-JP" dirty="0" smtClean="0"/>
          </a:p>
          <a:p>
            <a:pPr marL="0" indent="0">
              <a:buNone/>
            </a:pPr>
            <a:r>
              <a:rPr lang="ja-JP" altLang="en-US" dirty="0" smtClean="0"/>
              <a:t>取引</a:t>
            </a:r>
            <a:r>
              <a:rPr lang="ja-JP" altLang="en-US" dirty="0"/>
              <a:t>所</a:t>
            </a:r>
            <a:r>
              <a:rPr lang="ja-JP" altLang="en-US" dirty="0" smtClean="0"/>
              <a:t>のシステム</a:t>
            </a:r>
            <a:r>
              <a:rPr lang="en-US" altLang="ja-JP" dirty="0" smtClean="0"/>
              <a:t>(Web</a:t>
            </a:r>
            <a:r>
              <a:rPr lang="ja-JP" altLang="en-US" dirty="0" smtClean="0"/>
              <a:t>アプリ</a:t>
            </a:r>
            <a:r>
              <a:rPr lang="en-US" altLang="ja-JP" dirty="0" smtClean="0"/>
              <a:t>)</a:t>
            </a:r>
            <a:r>
              <a:rPr lang="ja-JP" altLang="en-US" dirty="0" smtClean="0"/>
              <a:t>を通じて、ビットコインの残高確認や送金が可能。</a:t>
            </a:r>
            <a:endParaRPr lang="en-US" altLang="ja-JP" dirty="0" smtClean="0"/>
          </a:p>
          <a:p>
            <a:pPr marL="0" indent="0">
              <a:buNone/>
            </a:pPr>
            <a:r>
              <a:rPr lang="ja-JP" altLang="en-US" dirty="0"/>
              <a:t>日本円</a:t>
            </a:r>
            <a:r>
              <a:rPr lang="ja-JP" altLang="en-US" dirty="0" smtClean="0"/>
              <a:t>などの法定通貨との交換にも対応。</a:t>
            </a:r>
            <a:endParaRPr lang="en-US" altLang="ja-JP" dirty="0" smtClean="0"/>
          </a:p>
          <a:p>
            <a:pPr marL="0" indent="0">
              <a:buNone/>
            </a:pPr>
            <a:r>
              <a:rPr lang="ja-JP" altLang="en-US" dirty="0" smtClean="0"/>
              <a:t>・日本 </a:t>
            </a:r>
            <a:r>
              <a:rPr lang="en-US" altLang="ja-JP" dirty="0" err="1"/>
              <a:t>bitFlyer</a:t>
            </a:r>
            <a:r>
              <a:rPr lang="en-US" altLang="ja-JP" dirty="0" smtClean="0"/>
              <a:t>: https</a:t>
            </a:r>
            <a:r>
              <a:rPr lang="en-US" altLang="ja-JP" dirty="0"/>
              <a:t>://bitflyer.jp/</a:t>
            </a:r>
            <a:endParaRPr lang="en-US" altLang="ja-JP" dirty="0" smtClean="0"/>
          </a:p>
          <a:p>
            <a:pPr marL="0" indent="0">
              <a:buNone/>
            </a:pPr>
            <a:r>
              <a:rPr lang="en-US" altLang="ja-JP" dirty="0"/>
              <a:t>       </a:t>
            </a:r>
            <a:r>
              <a:rPr lang="en-US" altLang="ja-JP" dirty="0" err="1"/>
              <a:t>coinCheck</a:t>
            </a:r>
            <a:r>
              <a:rPr lang="en-US" altLang="ja-JP" dirty="0" smtClean="0"/>
              <a:t>: https</a:t>
            </a:r>
            <a:r>
              <a:rPr lang="en-US" altLang="ja-JP" dirty="0"/>
              <a:t>://coincheck.com/ja</a:t>
            </a:r>
            <a:r>
              <a:rPr lang="en-US" altLang="ja-JP" dirty="0" smtClean="0"/>
              <a:t>/</a:t>
            </a:r>
          </a:p>
          <a:p>
            <a:pPr marL="0" indent="0">
              <a:buNone/>
            </a:pPr>
            <a:r>
              <a:rPr lang="ja-JP" altLang="en-US" dirty="0" smtClean="0"/>
              <a:t>・会議 </a:t>
            </a:r>
            <a:r>
              <a:rPr lang="en-US" altLang="ja-JP" dirty="0" err="1" smtClean="0"/>
              <a:t>Poloniex</a:t>
            </a:r>
            <a:r>
              <a:rPr lang="en-US" altLang="ja-JP" dirty="0" smtClean="0"/>
              <a:t>: </a:t>
            </a:r>
            <a:r>
              <a:rPr lang="en-US" altLang="ja-JP" dirty="0" smtClean="0">
                <a:hlinkClick r:id="rId3"/>
              </a:rPr>
              <a:t>https://poloniex.com</a:t>
            </a:r>
            <a:endParaRPr lang="en-US" altLang="ja-JP" dirty="0" smtClean="0"/>
          </a:p>
          <a:p>
            <a:pPr marL="0" indent="0">
              <a:buNone/>
            </a:pPr>
            <a:endParaRPr lang="en-US" altLang="ja-JP" dirty="0" smtClean="0"/>
          </a:p>
          <a:p>
            <a:pPr marL="0" indent="0">
              <a:buNone/>
            </a:pPr>
            <a:r>
              <a:rPr lang="ja-JP" altLang="en-US" dirty="0"/>
              <a:t>・</a:t>
            </a:r>
            <a:r>
              <a:rPr lang="ja-JP" altLang="en-US" dirty="0" smtClean="0"/>
              <a:t>取引所のシステムのため、</a:t>
            </a:r>
            <a:r>
              <a:rPr lang="en-US" altLang="ja-JP" dirty="0" smtClean="0"/>
              <a:t>ID</a:t>
            </a:r>
            <a:r>
              <a:rPr lang="ja-JP" altLang="en-US" dirty="0" smtClean="0"/>
              <a:t>とパスワードでアカウントを作成するケースが</a:t>
            </a:r>
            <a:endParaRPr lang="en-US" altLang="ja-JP" dirty="0" smtClean="0"/>
          </a:p>
          <a:p>
            <a:pPr marL="0" indent="0">
              <a:buNone/>
            </a:pPr>
            <a:r>
              <a:rPr lang="ja-JP" altLang="en-US" dirty="0" smtClean="0"/>
              <a:t>一般的で、自身で秘密鍵を作成して管理するわけではない。</a:t>
            </a:r>
            <a:endParaRPr lang="en-US" altLang="ja-JP" dirty="0" smtClean="0"/>
          </a:p>
          <a:p>
            <a:pPr marL="0" indent="0">
              <a:buNone/>
            </a:pPr>
            <a:endParaRPr lang="en-US" altLang="ja-JP" dirty="0"/>
          </a:p>
          <a:p>
            <a:pPr marL="0" indent="0">
              <a:buNone/>
            </a:pPr>
            <a:r>
              <a:rPr lang="ja-JP" altLang="en-US" dirty="0" smtClean="0"/>
              <a:t>・①</a:t>
            </a:r>
            <a:r>
              <a:rPr lang="en-US" altLang="ja-JP" dirty="0" smtClean="0"/>
              <a:t>PC</a:t>
            </a:r>
            <a:r>
              <a:rPr lang="ja-JP" altLang="en-US" dirty="0" smtClean="0"/>
              <a:t>型、②モバイル型、③取引所システムは全てインターネットに接続された環境で利用する「ホットウォレット」と呼ばれる。 ネットに接続されているため、ハッキングのリスクは常にある。 そのため、一定額を超えたら後述するペーパーウォレットやハードウェアウォレットに移しておくことが大切です。</a:t>
            </a:r>
            <a:endParaRPr lang="en-US" altLang="ja-JP" dirty="0"/>
          </a:p>
        </p:txBody>
      </p:sp>
    </p:spTree>
    <p:extLst>
      <p:ext uri="{BB962C8B-B14F-4D97-AF65-F5344CB8AC3E}">
        <p14:creationId xmlns:p14="http://schemas.microsoft.com/office/powerpoint/2010/main" val="355153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3.4</a:t>
            </a:r>
            <a:r>
              <a:rPr lang="ja-JP" altLang="en-US" sz="2800" dirty="0" smtClean="0"/>
              <a:t> ウォレットの種類</a:t>
            </a:r>
            <a:endParaRPr lang="en-US" altLang="ja-JP" sz="2800" dirty="0"/>
          </a:p>
        </p:txBody>
      </p:sp>
      <p:sp>
        <p:nvSpPr>
          <p:cNvPr id="4" name="コンテンツ プレースホルダー 1"/>
          <p:cNvSpPr txBox="1">
            <a:spLocks/>
          </p:cNvSpPr>
          <p:nvPr/>
        </p:nvSpPr>
        <p:spPr>
          <a:xfrm>
            <a:off x="196948" y="801858"/>
            <a:ext cx="11995052" cy="564248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④ペーパーウォレット</a:t>
            </a:r>
            <a:endParaRPr lang="en-US" altLang="ja-JP" dirty="0" smtClean="0"/>
          </a:p>
          <a:p>
            <a:pPr marL="0" indent="0">
              <a:buNone/>
            </a:pPr>
            <a:r>
              <a:rPr lang="ja-JP" altLang="en-US" dirty="0" smtClean="0"/>
              <a:t>ペーパーウォレットとは秘密鍵を紙に印刷したウォレットで、「コールドストレージ」とも呼ばれる。 ハードディスクの故障・盗難・誤った削除に備えた</a:t>
            </a:r>
            <a:endParaRPr lang="en-US" altLang="ja-JP" dirty="0" smtClean="0"/>
          </a:p>
          <a:p>
            <a:pPr marL="0" indent="0">
              <a:buNone/>
            </a:pPr>
            <a:r>
              <a:rPr lang="ja-JP" altLang="en-US" dirty="0"/>
              <a:t>バックアップ</a:t>
            </a:r>
            <a:r>
              <a:rPr lang="ja-JP" altLang="en-US" dirty="0" smtClean="0"/>
              <a:t>として利用します。 当然、紙の秘密鍵の管理も厳重にする必要があります。</a:t>
            </a:r>
            <a:endParaRPr lang="en-US" altLang="ja-JP" dirty="0" smtClean="0"/>
          </a:p>
          <a:p>
            <a:pPr marL="0" indent="0">
              <a:buNone/>
            </a:pPr>
            <a:r>
              <a:rPr lang="ja-JP" altLang="en-US" dirty="0" smtClean="0"/>
              <a:t>・</a:t>
            </a:r>
            <a:r>
              <a:rPr lang="en-US" altLang="ja-JP" dirty="0"/>
              <a:t>bitaddress.org: https://www.bitaddress.org</a:t>
            </a:r>
            <a:r>
              <a:rPr lang="en-US" altLang="ja-JP" dirty="0" smtClean="0"/>
              <a:t>/</a:t>
            </a:r>
          </a:p>
          <a:p>
            <a:pPr marL="0" indent="0">
              <a:buNone/>
            </a:pPr>
            <a:endParaRPr lang="en-US" altLang="ja-JP" dirty="0"/>
          </a:p>
          <a:p>
            <a:pPr marL="0" indent="0">
              <a:buNone/>
            </a:pPr>
            <a:r>
              <a:rPr lang="ja-JP" altLang="en-US" dirty="0" smtClean="0"/>
              <a:t>⑤ハードウェアウォレット</a:t>
            </a:r>
            <a:endParaRPr lang="en-US" altLang="ja-JP" dirty="0" smtClean="0"/>
          </a:p>
          <a:p>
            <a:pPr marL="0" indent="0">
              <a:buNone/>
            </a:pPr>
            <a:r>
              <a:rPr lang="ja-JP" altLang="en-US" dirty="0" smtClean="0"/>
              <a:t>ハードウェアウォレットは、専用端末を使って秘密鍵を保管するウォレットです。</a:t>
            </a:r>
            <a:endParaRPr lang="en-US" altLang="ja-JP" dirty="0" smtClean="0"/>
          </a:p>
          <a:p>
            <a:pPr marL="0" indent="0">
              <a:buNone/>
            </a:pPr>
            <a:r>
              <a:rPr lang="ja-JP" altLang="en-US" dirty="0" smtClean="0"/>
              <a:t>・</a:t>
            </a:r>
            <a:r>
              <a:rPr lang="en-US" altLang="ja-JP" dirty="0" smtClean="0"/>
              <a:t>TREZOR</a:t>
            </a:r>
            <a:r>
              <a:rPr lang="ja-JP" altLang="en-US" dirty="0" smtClean="0"/>
              <a:t>： </a:t>
            </a:r>
            <a:r>
              <a:rPr lang="en-US" altLang="ja-JP" dirty="0" smtClean="0"/>
              <a:t>https://trezor.io/</a:t>
            </a:r>
          </a:p>
          <a:p>
            <a:pPr marL="0" indent="0">
              <a:buNone/>
            </a:pPr>
            <a:r>
              <a:rPr lang="ja-JP" altLang="en-US" dirty="0" smtClean="0"/>
              <a:t>・</a:t>
            </a:r>
            <a:r>
              <a:rPr lang="en-US" altLang="ja-JP" dirty="0" smtClean="0"/>
              <a:t>Ledger</a:t>
            </a:r>
            <a:r>
              <a:rPr lang="ja-JP" altLang="en-US" dirty="0" smtClean="0"/>
              <a:t> </a:t>
            </a:r>
            <a:r>
              <a:rPr lang="en-US" altLang="ja-JP" dirty="0" err="1" smtClean="0"/>
              <a:t>Wallert</a:t>
            </a:r>
            <a:r>
              <a:rPr lang="en-US" altLang="ja-JP" dirty="0" smtClean="0"/>
              <a:t>:</a:t>
            </a:r>
            <a:r>
              <a:rPr lang="ja-JP" altLang="en-US" dirty="0" smtClean="0"/>
              <a:t> </a:t>
            </a:r>
            <a:r>
              <a:rPr lang="en-US" altLang="ja-JP" dirty="0" smtClean="0"/>
              <a:t>https//www.ledgerwallet.com</a:t>
            </a:r>
          </a:p>
          <a:p>
            <a:pPr marL="0" indent="0">
              <a:buNone/>
            </a:pPr>
            <a:endParaRPr lang="en-US" altLang="ja-JP" dirty="0" smtClean="0"/>
          </a:p>
        </p:txBody>
      </p:sp>
    </p:spTree>
    <p:extLst>
      <p:ext uri="{BB962C8B-B14F-4D97-AF65-F5344CB8AC3E}">
        <p14:creationId xmlns:p14="http://schemas.microsoft.com/office/powerpoint/2010/main" val="321792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4</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トランザクション</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分散台帳で管理されるビットコイン送金</a:t>
            </a:r>
            <a:r>
              <a:rPr lang="en-US" altLang="ja-JP" dirty="0" smtClean="0"/>
              <a:t>(</a:t>
            </a:r>
            <a:r>
              <a:rPr lang="ja-JP" altLang="en-US" dirty="0" smtClean="0"/>
              <a:t>所有権の移動</a:t>
            </a:r>
            <a:r>
              <a:rPr lang="en-US" altLang="ja-JP" dirty="0" smtClean="0"/>
              <a:t>)</a:t>
            </a:r>
            <a:r>
              <a:rPr lang="ja-JP" altLang="en-US" dirty="0" smtClean="0"/>
              <a:t>する場合、どのように扱われるのでしょうか。　本章では、トランザクション</a:t>
            </a:r>
            <a:r>
              <a:rPr lang="en-US" altLang="ja-JP" dirty="0" smtClean="0"/>
              <a:t>(</a:t>
            </a:r>
            <a:r>
              <a:rPr lang="ja-JP" altLang="en-US" dirty="0" smtClean="0"/>
              <a:t>取引</a:t>
            </a:r>
            <a:r>
              <a:rPr lang="en-US" altLang="ja-JP" dirty="0" smtClean="0"/>
              <a:t>)</a:t>
            </a:r>
            <a:r>
              <a:rPr lang="ja-JP" altLang="en-US" dirty="0" smtClean="0"/>
              <a:t>のライフサイクルから構造などを説明します。</a:t>
            </a:r>
            <a:endParaRPr lang="en-US" altLang="ja-JP" dirty="0" smtClean="0"/>
          </a:p>
        </p:txBody>
      </p:sp>
    </p:spTree>
    <p:extLst>
      <p:ext uri="{BB962C8B-B14F-4D97-AF65-F5344CB8AC3E}">
        <p14:creationId xmlns:p14="http://schemas.microsoft.com/office/powerpoint/2010/main" val="280234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4.1</a:t>
            </a:r>
            <a:r>
              <a:rPr lang="ja-JP" altLang="en-US" sz="2800" dirty="0" smtClean="0"/>
              <a:t> トランザクション</a:t>
            </a:r>
            <a:r>
              <a:rPr lang="en-US" altLang="ja-JP" sz="2800" dirty="0" smtClean="0"/>
              <a:t>(</a:t>
            </a:r>
            <a:r>
              <a:rPr lang="ja-JP" altLang="en-US" sz="2800" dirty="0" smtClean="0"/>
              <a:t>取引</a:t>
            </a:r>
            <a:r>
              <a:rPr lang="en-US" altLang="ja-JP" sz="2800" dirty="0" smtClean="0"/>
              <a:t>)</a:t>
            </a:r>
            <a:r>
              <a:rPr lang="ja-JP" altLang="en-US" sz="2800" dirty="0" smtClean="0"/>
              <a:t>のライフサイクル</a:t>
            </a:r>
            <a:endParaRPr lang="en-US" altLang="ja-JP" sz="2800" dirty="0"/>
          </a:p>
        </p:txBody>
      </p:sp>
      <p:sp>
        <p:nvSpPr>
          <p:cNvPr id="4" name="コンテンツ プレースホルダー 1"/>
          <p:cNvSpPr txBox="1">
            <a:spLocks/>
          </p:cNvSpPr>
          <p:nvPr/>
        </p:nvSpPr>
        <p:spPr>
          <a:xfrm>
            <a:off x="196948" y="801858"/>
            <a:ext cx="11995052" cy="5642485"/>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・トランザクションの伝搬イメージ</a:t>
            </a:r>
            <a:r>
              <a:rPr lang="en-US" altLang="ja-JP" dirty="0" smtClean="0"/>
              <a:t>(</a:t>
            </a:r>
            <a:r>
              <a:rPr lang="ja-JP" altLang="en-US" dirty="0" smtClean="0"/>
              <a:t>ボブからアリスへの送金）</a:t>
            </a:r>
            <a:endParaRPr lang="en-US" altLang="ja-JP" dirty="0" smtClean="0"/>
          </a:p>
          <a:p>
            <a:pPr marL="0" indent="0">
              <a:buNone/>
            </a:pPr>
            <a:r>
              <a:rPr lang="ja-JP" altLang="en-US" dirty="0"/>
              <a:t>　</a:t>
            </a:r>
            <a:r>
              <a:rPr lang="ja-JP" altLang="en-US" dirty="0" smtClean="0"/>
              <a:t>①ボブは</a:t>
            </a:r>
            <a:r>
              <a:rPr lang="en-US" altLang="ja-JP" dirty="0" smtClean="0"/>
              <a:t>From</a:t>
            </a:r>
            <a:r>
              <a:rPr lang="ja-JP" altLang="en-US" dirty="0" smtClean="0"/>
              <a:t>を自分、</a:t>
            </a:r>
            <a:r>
              <a:rPr lang="en-US" altLang="ja-JP" dirty="0" smtClean="0"/>
              <a:t>To</a:t>
            </a:r>
            <a:r>
              <a:rPr lang="ja-JP" altLang="en-US" dirty="0" smtClean="0"/>
              <a:t>をアリスにして</a:t>
            </a:r>
            <a:r>
              <a:rPr lang="en-US" altLang="ja-JP" dirty="0" smtClean="0"/>
              <a:t>1BTC</a:t>
            </a:r>
            <a:r>
              <a:rPr lang="ja-JP" altLang="en-US" dirty="0" smtClean="0"/>
              <a:t>を送金するトランザクションを</a:t>
            </a:r>
            <a:endParaRPr lang="en-US" altLang="ja-JP" dirty="0" smtClean="0"/>
          </a:p>
          <a:p>
            <a:pPr marL="0" indent="0">
              <a:buNone/>
            </a:pPr>
            <a:r>
              <a:rPr lang="ja-JP" altLang="en-US" dirty="0"/>
              <a:t>　</a:t>
            </a:r>
            <a:r>
              <a:rPr lang="ja-JP" altLang="en-US" dirty="0" smtClean="0"/>
              <a:t>　生成し、ウォレット内の秘密キーで署名する。</a:t>
            </a:r>
            <a:endParaRPr lang="en-US" altLang="ja-JP" dirty="0" smtClean="0"/>
          </a:p>
          <a:p>
            <a:pPr marL="0" indent="0">
              <a:buNone/>
            </a:pPr>
            <a:r>
              <a:rPr lang="ja-JP" altLang="en-US" dirty="0"/>
              <a:t>　</a:t>
            </a:r>
            <a:r>
              <a:rPr lang="ja-JP" altLang="en-US" dirty="0" smtClean="0"/>
              <a:t>②ボブは隣接するノードにトランザクションを伝搬する。</a:t>
            </a:r>
            <a:endParaRPr lang="en-US" altLang="ja-JP" dirty="0" smtClean="0"/>
          </a:p>
          <a:p>
            <a:pPr marL="0" indent="0">
              <a:buNone/>
            </a:pPr>
            <a:r>
              <a:rPr lang="ja-JP" altLang="en-US" dirty="0"/>
              <a:t>　</a:t>
            </a:r>
            <a:r>
              <a:rPr lang="ja-JP" altLang="en-US" dirty="0" smtClean="0"/>
              <a:t>③トランザクションを受取ったノードは、それを検証する。</a:t>
            </a:r>
            <a:endParaRPr lang="en-US" altLang="ja-JP" dirty="0" smtClean="0"/>
          </a:p>
          <a:p>
            <a:pPr marL="0" indent="0">
              <a:buNone/>
            </a:pPr>
            <a:r>
              <a:rPr lang="ja-JP" altLang="en-US" dirty="0"/>
              <a:t>　</a:t>
            </a:r>
            <a:r>
              <a:rPr lang="ja-JP" altLang="en-US" dirty="0" smtClean="0"/>
              <a:t>④検証結果を伝搬元ノードに送る</a:t>
            </a:r>
            <a:r>
              <a:rPr lang="en-US" altLang="ja-JP" dirty="0" smtClean="0"/>
              <a:t>(</a:t>
            </a:r>
            <a:r>
              <a:rPr lang="ja-JP" altLang="en-US" dirty="0" smtClean="0"/>
              <a:t>必ず１つのノードに送る</a:t>
            </a:r>
            <a:r>
              <a:rPr lang="en-US" altLang="ja-JP" dirty="0" smtClean="0"/>
              <a:t>)</a:t>
            </a:r>
            <a:r>
              <a:rPr lang="ja-JP" altLang="en-US" dirty="0" err="1" smtClean="0"/>
              <a:t>。</a:t>
            </a:r>
            <a:endParaRPr lang="en-US" altLang="ja-JP" dirty="0" smtClean="0"/>
          </a:p>
          <a:p>
            <a:pPr marL="0" indent="0">
              <a:buNone/>
            </a:pPr>
            <a:r>
              <a:rPr lang="ja-JP" altLang="en-US" dirty="0"/>
              <a:t>　</a:t>
            </a:r>
            <a:r>
              <a:rPr lang="ja-JP" altLang="en-US" dirty="0" smtClean="0"/>
              <a:t>⑤検証に成功すると自信が隣接している別ノード群にトランザクションを</a:t>
            </a:r>
            <a:endParaRPr lang="en-US" altLang="ja-JP" dirty="0" smtClean="0"/>
          </a:p>
          <a:p>
            <a:pPr marL="0" indent="0">
              <a:buNone/>
            </a:pPr>
            <a:r>
              <a:rPr lang="ja-JP" altLang="en-US" dirty="0"/>
              <a:t>　</a:t>
            </a:r>
            <a:r>
              <a:rPr lang="ja-JP" altLang="en-US" dirty="0" smtClean="0"/>
              <a:t>　伝搬する</a:t>
            </a:r>
            <a:r>
              <a:rPr lang="en-US" altLang="ja-JP" dirty="0" smtClean="0"/>
              <a:t>(</a:t>
            </a:r>
            <a:r>
              <a:rPr lang="ja-JP" altLang="en-US" dirty="0" smtClean="0"/>
              <a:t>失敗した場合は伝搬しない。これで</a:t>
            </a:r>
            <a:r>
              <a:rPr lang="en-US" altLang="ja-JP" dirty="0" err="1" smtClean="0"/>
              <a:t>DoS</a:t>
            </a:r>
            <a:r>
              <a:rPr lang="ja-JP" altLang="en-US" dirty="0" smtClean="0"/>
              <a:t>攻撃を防いでいる。）</a:t>
            </a:r>
            <a:endParaRPr lang="en-US" altLang="ja-JP" dirty="0" smtClean="0"/>
          </a:p>
          <a:p>
            <a:pPr marL="0" indent="0">
              <a:buNone/>
            </a:pPr>
            <a:r>
              <a:rPr lang="ja-JP" altLang="en-US" dirty="0" smtClean="0"/>
              <a:t>　⑥最終的にトランザクションはマイナーに検証された語、ブロックに記録</a:t>
            </a:r>
            <a:endParaRPr lang="en-US" altLang="ja-JP" dirty="0" smtClean="0"/>
          </a:p>
          <a:p>
            <a:pPr marL="0" indent="0">
              <a:buNone/>
            </a:pPr>
            <a:r>
              <a:rPr lang="ja-JP" altLang="en-US" dirty="0"/>
              <a:t>　</a:t>
            </a:r>
            <a:r>
              <a:rPr lang="ja-JP" altLang="en-US" dirty="0" smtClean="0"/>
              <a:t>　される。</a:t>
            </a:r>
            <a:endParaRPr lang="en-US" altLang="ja-JP" dirty="0" smtClean="0"/>
          </a:p>
          <a:p>
            <a:pPr marL="0" indent="0">
              <a:buNone/>
            </a:pPr>
            <a:r>
              <a:rPr lang="ja-JP" altLang="en-US" dirty="0"/>
              <a:t>　</a:t>
            </a:r>
            <a:r>
              <a:rPr lang="ja-JP" altLang="en-US" dirty="0" smtClean="0"/>
              <a:t>⑦アリスに所有権が移転され、アリスがビットコインを使用できる。</a:t>
            </a:r>
            <a:endParaRPr lang="en-US" altLang="ja-JP" dirty="0" smtClean="0"/>
          </a:p>
          <a:p>
            <a:pPr marL="0" indent="0">
              <a:buNone/>
            </a:pPr>
            <a:endParaRPr lang="en-US" altLang="ja-JP" dirty="0"/>
          </a:p>
          <a:p>
            <a:pPr marL="0" indent="0">
              <a:buNone/>
            </a:pPr>
            <a:r>
              <a:rPr lang="ja-JP" altLang="en-US" dirty="0" smtClean="0"/>
              <a:t>・③～⑤のプロセスは繰り返され、最終的にはビットコインネットワーク</a:t>
            </a:r>
            <a:endParaRPr lang="en-US" altLang="ja-JP" dirty="0" smtClean="0"/>
          </a:p>
          <a:p>
            <a:pPr marL="0" indent="0">
              <a:buNone/>
            </a:pPr>
            <a:r>
              <a:rPr lang="ja-JP" altLang="en-US" dirty="0"/>
              <a:t>　全体</a:t>
            </a:r>
            <a:r>
              <a:rPr lang="ja-JP" altLang="en-US" dirty="0" smtClean="0"/>
              <a:t>にトランザクションは伝搬されることになる。</a:t>
            </a: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58615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4.2</a:t>
            </a:r>
            <a:r>
              <a:rPr lang="ja-JP" altLang="en-US" sz="2800" dirty="0" smtClean="0"/>
              <a:t> トランザクションの概要</a:t>
            </a:r>
            <a:endParaRPr lang="en-US" altLang="ja-JP" sz="2800" dirty="0"/>
          </a:p>
        </p:txBody>
      </p:sp>
      <p:sp>
        <p:nvSpPr>
          <p:cNvPr id="4" name="コンテンツ プレースホルダー 1"/>
          <p:cNvSpPr txBox="1">
            <a:spLocks/>
          </p:cNvSpPr>
          <p:nvPr/>
        </p:nvSpPr>
        <p:spPr>
          <a:xfrm>
            <a:off x="196948" y="557636"/>
            <a:ext cx="11995052" cy="4699055"/>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・送金の流れ</a:t>
            </a:r>
            <a:r>
              <a:rPr lang="en-US" altLang="ja-JP" dirty="0" smtClean="0"/>
              <a:t>(</a:t>
            </a:r>
            <a:r>
              <a:rPr lang="ja-JP" altLang="en-US" dirty="0" smtClean="0"/>
              <a:t>例</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smtClean="0"/>
              <a:t>アリス：キャロルから以前受け取った</a:t>
            </a:r>
            <a:r>
              <a:rPr lang="en-US" altLang="ja-JP" dirty="0" smtClean="0"/>
              <a:t>1.0BTC</a:t>
            </a:r>
            <a:r>
              <a:rPr lang="ja-JP" altLang="en-US" dirty="0" smtClean="0"/>
              <a:t>からボブに</a:t>
            </a:r>
            <a:r>
              <a:rPr lang="en-US" altLang="ja-JP" dirty="0" smtClean="0"/>
              <a:t>0.3BTC</a:t>
            </a:r>
            <a:r>
              <a:rPr lang="ja-JP" altLang="en-US" dirty="0" smtClean="0"/>
              <a:t>を送金する。</a:t>
            </a:r>
            <a:endParaRPr lang="en-US" altLang="ja-JP" dirty="0" smtClean="0"/>
          </a:p>
          <a:p>
            <a:pPr marL="0" indent="0">
              <a:buNone/>
            </a:pPr>
            <a:r>
              <a:rPr lang="ja-JP" altLang="en-US" dirty="0" smtClean="0"/>
              <a:t>ボブ：アリスから受け取った</a:t>
            </a:r>
            <a:r>
              <a:rPr lang="en-US" altLang="ja-JP" dirty="0" smtClean="0"/>
              <a:t>0.3BTC</a:t>
            </a:r>
            <a:r>
              <a:rPr lang="ja-JP" altLang="en-US" dirty="0" smtClean="0"/>
              <a:t>からチャーリーに</a:t>
            </a:r>
            <a:r>
              <a:rPr lang="en-US" altLang="ja-JP" dirty="0" smtClean="0"/>
              <a:t>0.1BTC</a:t>
            </a:r>
            <a:r>
              <a:rPr lang="ja-JP" altLang="en-US" dirty="0" smtClean="0"/>
              <a:t>を送信する。</a:t>
            </a:r>
            <a:endParaRPr lang="en-US" altLang="ja-JP" dirty="0" smtClean="0"/>
          </a:p>
          <a:p>
            <a:pPr marL="0" indent="0">
              <a:buNone/>
            </a:pPr>
            <a:r>
              <a:rPr lang="ja-JP" altLang="en-US" dirty="0" smtClean="0"/>
              <a:t>＜トランザクション</a:t>
            </a:r>
            <a:r>
              <a:rPr lang="en-US" altLang="ja-JP" dirty="0" smtClean="0"/>
              <a:t>A&gt;</a:t>
            </a:r>
          </a:p>
          <a:p>
            <a:pPr marL="0" indent="0">
              <a:buNone/>
            </a:pPr>
            <a:r>
              <a:rPr lang="ja-JP" altLang="en-US" dirty="0" smtClean="0"/>
              <a:t>キャロルの</a:t>
            </a:r>
            <a:r>
              <a:rPr lang="en-US" altLang="ja-JP" dirty="0" smtClean="0"/>
              <a:t>1.0BTC</a:t>
            </a:r>
            <a:r>
              <a:rPr lang="ja-JP" altLang="en-US" dirty="0" smtClean="0"/>
              <a:t>の所有権のアリスへの移転を表している。</a:t>
            </a:r>
            <a:r>
              <a:rPr lang="ja-JP" altLang="en-US" dirty="0"/>
              <a:t> </a:t>
            </a:r>
            <a:r>
              <a:rPr lang="ja-JP" altLang="en-US" dirty="0" smtClean="0"/>
              <a:t>送金に手数料も</a:t>
            </a:r>
            <a:endParaRPr lang="en-US" altLang="ja-JP" dirty="0" smtClean="0"/>
          </a:p>
          <a:p>
            <a:pPr marL="0" indent="0">
              <a:buNone/>
            </a:pPr>
            <a:r>
              <a:rPr lang="ja-JP" altLang="en-US" dirty="0"/>
              <a:t>含</a:t>
            </a:r>
            <a:r>
              <a:rPr lang="ja-JP" altLang="en-US" dirty="0" smtClean="0"/>
              <a:t>まれていますが、手数料はマイナーのものになります。 注目すべきは、送信先アウトプットのアリスの</a:t>
            </a:r>
            <a:r>
              <a:rPr lang="en-US" altLang="ja-JP" dirty="0" smtClean="0"/>
              <a:t>1.0BTC</a:t>
            </a:r>
            <a:r>
              <a:rPr lang="ja-JP" altLang="en-US" dirty="0" smtClean="0"/>
              <a:t>が未使用になっている点です。 これは所有権</a:t>
            </a:r>
            <a:endParaRPr lang="en-US" altLang="ja-JP" dirty="0" smtClean="0"/>
          </a:p>
          <a:p>
            <a:pPr marL="0" indent="0">
              <a:buNone/>
            </a:pPr>
            <a:r>
              <a:rPr lang="ja-JP" altLang="en-US" dirty="0" smtClean="0"/>
              <a:t>が移動して以降、アリスはこの</a:t>
            </a:r>
            <a:r>
              <a:rPr lang="en-US" altLang="ja-JP" dirty="0" smtClean="0"/>
              <a:t>1.0BTC</a:t>
            </a:r>
            <a:r>
              <a:rPr lang="ja-JP" altLang="en-US" dirty="0" smtClean="0"/>
              <a:t>をまだ使っていない、つまり所有権は</a:t>
            </a:r>
            <a:endParaRPr lang="en-US" altLang="ja-JP" dirty="0" smtClean="0"/>
          </a:p>
          <a:p>
            <a:pPr marL="0" indent="0">
              <a:buNone/>
            </a:pPr>
            <a:r>
              <a:rPr lang="ja-JP" altLang="en-US" dirty="0"/>
              <a:t>アリス</a:t>
            </a:r>
            <a:r>
              <a:rPr lang="ja-JP" altLang="en-US" dirty="0" smtClean="0"/>
              <a:t>にあることを表現している。</a:t>
            </a:r>
            <a:endParaRPr lang="en-US" altLang="ja-JP" dirty="0" smtClean="0"/>
          </a:p>
        </p:txBody>
      </p:sp>
      <p:sp>
        <p:nvSpPr>
          <p:cNvPr id="2" name="テキスト ボックス 1"/>
          <p:cNvSpPr txBox="1"/>
          <p:nvPr/>
        </p:nvSpPr>
        <p:spPr>
          <a:xfrm>
            <a:off x="1041010" y="1398372"/>
            <a:ext cx="1467728" cy="369332"/>
          </a:xfrm>
          <a:prstGeom prst="rect">
            <a:avLst/>
          </a:prstGeom>
          <a:noFill/>
          <a:ln>
            <a:solidFill>
              <a:schemeClr val="tx1"/>
            </a:solidFill>
          </a:ln>
        </p:spPr>
        <p:txBody>
          <a:bodyPr wrap="square" rtlCol="0">
            <a:spAutoFit/>
          </a:bodyPr>
          <a:lstStyle/>
          <a:p>
            <a:pPr algn="ctr"/>
            <a:r>
              <a:rPr kumimoji="1" lang="ja-JP" altLang="en-US" dirty="0" smtClean="0"/>
              <a:t>イブ</a:t>
            </a:r>
          </a:p>
        </p:txBody>
      </p:sp>
      <p:sp>
        <p:nvSpPr>
          <p:cNvPr id="6" name="テキスト ボックス 5"/>
          <p:cNvSpPr txBox="1"/>
          <p:nvPr/>
        </p:nvSpPr>
        <p:spPr>
          <a:xfrm>
            <a:off x="3085516" y="1398371"/>
            <a:ext cx="1467728" cy="369332"/>
          </a:xfrm>
          <a:prstGeom prst="rect">
            <a:avLst/>
          </a:prstGeom>
          <a:noFill/>
          <a:ln>
            <a:solidFill>
              <a:schemeClr val="tx1"/>
            </a:solidFill>
          </a:ln>
        </p:spPr>
        <p:txBody>
          <a:bodyPr wrap="square" rtlCol="0">
            <a:spAutoFit/>
          </a:bodyPr>
          <a:lstStyle/>
          <a:p>
            <a:pPr algn="ctr"/>
            <a:r>
              <a:rPr kumimoji="1" lang="ja-JP" altLang="en-US" dirty="0" smtClean="0"/>
              <a:t>アリス</a:t>
            </a:r>
          </a:p>
        </p:txBody>
      </p:sp>
      <p:sp>
        <p:nvSpPr>
          <p:cNvPr id="7" name="テキスト ボックス 6"/>
          <p:cNvSpPr txBox="1"/>
          <p:nvPr/>
        </p:nvSpPr>
        <p:spPr>
          <a:xfrm>
            <a:off x="5155813" y="1384302"/>
            <a:ext cx="1467728" cy="369332"/>
          </a:xfrm>
          <a:prstGeom prst="rect">
            <a:avLst/>
          </a:prstGeom>
          <a:noFill/>
          <a:ln>
            <a:solidFill>
              <a:schemeClr val="tx1"/>
            </a:solidFill>
          </a:ln>
        </p:spPr>
        <p:txBody>
          <a:bodyPr wrap="square" rtlCol="0">
            <a:spAutoFit/>
          </a:bodyPr>
          <a:lstStyle/>
          <a:p>
            <a:pPr algn="ctr"/>
            <a:r>
              <a:rPr kumimoji="1" lang="ja-JP" altLang="en-US" dirty="0"/>
              <a:t>ボブ</a:t>
            </a:r>
            <a:endParaRPr kumimoji="1" lang="ja-JP" altLang="en-US" dirty="0" smtClean="0"/>
          </a:p>
        </p:txBody>
      </p:sp>
      <p:sp>
        <p:nvSpPr>
          <p:cNvPr id="8" name="テキスト ボックス 7"/>
          <p:cNvSpPr txBox="1"/>
          <p:nvPr/>
        </p:nvSpPr>
        <p:spPr>
          <a:xfrm>
            <a:off x="7162805" y="1398371"/>
            <a:ext cx="1467728" cy="369332"/>
          </a:xfrm>
          <a:prstGeom prst="rect">
            <a:avLst/>
          </a:prstGeom>
          <a:noFill/>
          <a:ln>
            <a:solidFill>
              <a:schemeClr val="tx1"/>
            </a:solidFill>
          </a:ln>
        </p:spPr>
        <p:txBody>
          <a:bodyPr wrap="square" rtlCol="0">
            <a:spAutoFit/>
          </a:bodyPr>
          <a:lstStyle/>
          <a:p>
            <a:pPr algn="ctr"/>
            <a:r>
              <a:rPr kumimoji="1" lang="ja-JP" altLang="en-US" dirty="0" smtClean="0"/>
              <a:t>チェー</a:t>
            </a:r>
            <a:r>
              <a:rPr kumimoji="1" lang="ja-JP" altLang="en-US" dirty="0"/>
              <a:t>リ</a:t>
            </a:r>
            <a:r>
              <a:rPr kumimoji="1" lang="ja-JP" altLang="en-US" dirty="0" smtClean="0"/>
              <a:t>ー</a:t>
            </a:r>
          </a:p>
        </p:txBody>
      </p:sp>
      <p:cxnSp>
        <p:nvCxnSpPr>
          <p:cNvPr id="10" name="直線矢印コネクタ 9"/>
          <p:cNvCxnSpPr>
            <a:stCxn id="2" idx="3"/>
            <a:endCxn id="6" idx="1"/>
          </p:cNvCxnSpPr>
          <p:nvPr/>
        </p:nvCxnSpPr>
        <p:spPr>
          <a:xfrm flipV="1">
            <a:off x="2508738" y="1583037"/>
            <a:ext cx="5767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3"/>
            <a:endCxn id="7" idx="1"/>
          </p:cNvCxnSpPr>
          <p:nvPr/>
        </p:nvCxnSpPr>
        <p:spPr>
          <a:xfrm flipV="1">
            <a:off x="4553244" y="1568968"/>
            <a:ext cx="602569"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 idx="3"/>
            <a:endCxn id="8" idx="1"/>
          </p:cNvCxnSpPr>
          <p:nvPr/>
        </p:nvCxnSpPr>
        <p:spPr>
          <a:xfrm>
            <a:off x="6623541" y="1568968"/>
            <a:ext cx="539264"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748473" y="948205"/>
            <a:ext cx="6450" cy="925801"/>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矢印 20"/>
          <p:cNvSpPr/>
          <p:nvPr/>
        </p:nvSpPr>
        <p:spPr>
          <a:xfrm>
            <a:off x="2832293" y="672202"/>
            <a:ext cx="2600180" cy="68931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ここからスタート</a:t>
            </a:r>
            <a:endParaRPr kumimoji="1" lang="ja-JP" altLang="en-US" dirty="0"/>
          </a:p>
        </p:txBody>
      </p:sp>
      <p:sp>
        <p:nvSpPr>
          <p:cNvPr id="24" name="テキスト ボックス 23"/>
          <p:cNvSpPr txBox="1"/>
          <p:nvPr/>
        </p:nvSpPr>
        <p:spPr>
          <a:xfrm>
            <a:off x="1701602" y="1930465"/>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A</a:t>
            </a:r>
          </a:p>
          <a:p>
            <a:pPr algn="ctr"/>
            <a:r>
              <a:rPr kumimoji="1" lang="en-US" altLang="ja-JP" sz="1600" dirty="0" smtClean="0"/>
              <a:t>1.0BTC</a:t>
            </a:r>
            <a:endParaRPr kumimoji="1" lang="ja-JP" altLang="en-US" sz="1600" dirty="0" err="1" smtClean="0"/>
          </a:p>
        </p:txBody>
      </p:sp>
      <p:sp>
        <p:nvSpPr>
          <p:cNvPr id="25" name="テキスト ボックス 24"/>
          <p:cNvSpPr txBox="1"/>
          <p:nvPr/>
        </p:nvSpPr>
        <p:spPr>
          <a:xfrm>
            <a:off x="3813513" y="1910873"/>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B</a:t>
            </a:r>
          </a:p>
          <a:p>
            <a:pPr algn="ctr"/>
            <a:r>
              <a:rPr kumimoji="1" lang="en-US" altLang="ja-JP" sz="1600" dirty="0" smtClean="0"/>
              <a:t>0.3BTC</a:t>
            </a:r>
            <a:endParaRPr kumimoji="1" lang="ja-JP" altLang="en-US" sz="1600" dirty="0" err="1" smtClean="0"/>
          </a:p>
        </p:txBody>
      </p:sp>
      <p:sp>
        <p:nvSpPr>
          <p:cNvPr id="26" name="テキスト ボックス 25"/>
          <p:cNvSpPr txBox="1"/>
          <p:nvPr/>
        </p:nvSpPr>
        <p:spPr>
          <a:xfrm>
            <a:off x="5907254" y="2410389"/>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C</a:t>
            </a:r>
          </a:p>
          <a:p>
            <a:pPr algn="ctr"/>
            <a:r>
              <a:rPr kumimoji="1" lang="en-US" altLang="ja-JP" sz="1600" dirty="0" smtClean="0"/>
              <a:t>0.1BTC</a:t>
            </a:r>
            <a:endParaRPr kumimoji="1" lang="ja-JP" altLang="en-US" sz="1600" dirty="0" err="1" smtClean="0"/>
          </a:p>
        </p:txBody>
      </p:sp>
      <p:sp>
        <p:nvSpPr>
          <p:cNvPr id="31" name="テキスト ボックス 30"/>
          <p:cNvSpPr txBox="1"/>
          <p:nvPr/>
        </p:nvSpPr>
        <p:spPr>
          <a:xfrm>
            <a:off x="508781" y="5349061"/>
            <a:ext cx="2532186" cy="1323439"/>
          </a:xfrm>
          <a:prstGeom prst="rect">
            <a:avLst/>
          </a:prstGeom>
          <a:noFill/>
          <a:ln>
            <a:solidFill>
              <a:schemeClr val="tx1"/>
            </a:solidFill>
          </a:ln>
        </p:spPr>
        <p:txBody>
          <a:bodyPr wrap="square" rtlCol="0">
            <a:spAutoFit/>
          </a:bodyPr>
          <a:lstStyle/>
          <a:p>
            <a:pPr algn="ctr"/>
            <a:r>
              <a:rPr kumimoji="1" lang="ja-JP" altLang="en-US" sz="1600" u="sng" dirty="0" smtClean="0"/>
              <a:t>インプット</a:t>
            </a:r>
            <a:endParaRPr kumimoji="1" lang="en-US" altLang="ja-JP" sz="1600" u="sng" dirty="0" smtClean="0"/>
          </a:p>
          <a:p>
            <a:pPr algn="ctr"/>
            <a:r>
              <a:rPr kumimoji="1" lang="en-US" altLang="ja-JP" sz="1600" dirty="0" smtClean="0"/>
              <a:t>From</a:t>
            </a:r>
            <a:r>
              <a:rPr kumimoji="1" lang="ja-JP" altLang="en-US" sz="1600" dirty="0" smtClean="0"/>
              <a:t>：キャロルが以前に受け取ったトラン座クッションアウトプット</a:t>
            </a:r>
            <a:endParaRPr kumimoji="1" lang="en-US" altLang="ja-JP" sz="1600" dirty="0" smtClean="0"/>
          </a:p>
          <a:p>
            <a:pPr algn="ctr"/>
            <a:r>
              <a:rPr kumimoji="1" lang="ja-JP" altLang="en-US" sz="1600" dirty="0" smtClean="0"/>
              <a:t>イブ：</a:t>
            </a:r>
            <a:r>
              <a:rPr kumimoji="1" lang="en-US" altLang="ja-JP" sz="1600" dirty="0" smtClean="0"/>
              <a:t>1.0005BTC</a:t>
            </a:r>
            <a:endParaRPr kumimoji="1" lang="en-US" altLang="ja-JP" sz="1600" dirty="0"/>
          </a:p>
        </p:txBody>
      </p:sp>
      <p:sp>
        <p:nvSpPr>
          <p:cNvPr id="32" name="テキスト ボックス 31"/>
          <p:cNvSpPr txBox="1"/>
          <p:nvPr/>
        </p:nvSpPr>
        <p:spPr>
          <a:xfrm>
            <a:off x="3256082" y="5359353"/>
            <a:ext cx="2839918" cy="1323439"/>
          </a:xfrm>
          <a:prstGeom prst="rect">
            <a:avLst/>
          </a:prstGeom>
          <a:noFill/>
          <a:ln>
            <a:solidFill>
              <a:schemeClr val="tx1"/>
            </a:solidFill>
          </a:ln>
        </p:spPr>
        <p:txBody>
          <a:bodyPr wrap="square" rtlCol="0">
            <a:spAutoFit/>
          </a:bodyPr>
          <a:lstStyle/>
          <a:p>
            <a:pPr algn="ctr"/>
            <a:r>
              <a:rPr kumimoji="1" lang="ja-JP" altLang="en-US" sz="1600" u="sng" dirty="0" smtClean="0"/>
              <a:t>アウトプット</a:t>
            </a:r>
            <a:endParaRPr kumimoji="1" lang="en-US" altLang="ja-JP" sz="1600" u="sng" dirty="0" smtClean="0"/>
          </a:p>
          <a:p>
            <a:pPr algn="ctr"/>
            <a:r>
              <a:rPr kumimoji="1" lang="ja-JP" altLang="en-US" sz="1600" dirty="0" smtClean="0"/>
              <a:t>アウトプット ＃</a:t>
            </a:r>
            <a:r>
              <a:rPr kumimoji="1" lang="en-US" altLang="ja-JP" sz="1600" dirty="0" smtClean="0"/>
              <a:t>0</a:t>
            </a:r>
            <a:r>
              <a:rPr kumimoji="1" lang="ja-JP" altLang="en-US" sz="1600" dirty="0" smtClean="0"/>
              <a:t>：アリス</a:t>
            </a:r>
            <a:endParaRPr kumimoji="1" lang="en-US" altLang="ja-JP" sz="1600" dirty="0" smtClean="0"/>
          </a:p>
          <a:p>
            <a:pPr algn="ctr"/>
            <a:r>
              <a:rPr kumimoji="1" lang="ja-JP" altLang="en-US" sz="1600" dirty="0" smtClean="0"/>
              <a:t>　　　</a:t>
            </a:r>
            <a:r>
              <a:rPr kumimoji="1" lang="ja-JP" altLang="en-US" sz="1600" dirty="0"/>
              <a:t>　</a:t>
            </a:r>
            <a:r>
              <a:rPr kumimoji="1" lang="ja-JP" altLang="en-US" sz="1600" dirty="0" smtClean="0"/>
              <a:t>　</a:t>
            </a:r>
            <a:r>
              <a:rPr kumimoji="1" lang="en-US" altLang="ja-JP" sz="1600" dirty="0" smtClean="0"/>
              <a:t>1.0BTC(</a:t>
            </a:r>
            <a:r>
              <a:rPr kumimoji="1" lang="ja-JP" altLang="en-US" sz="1600" dirty="0" smtClean="0"/>
              <a:t>未使用</a:t>
            </a:r>
            <a:r>
              <a:rPr kumimoji="1" lang="en-US" altLang="ja-JP" sz="1600" dirty="0" smtClean="0"/>
              <a:t>)</a:t>
            </a:r>
          </a:p>
          <a:p>
            <a:pPr algn="ctr"/>
            <a:r>
              <a:rPr kumimoji="1" lang="ja-JP" altLang="en-US" sz="1600" dirty="0" smtClean="0"/>
              <a:t>手数料：</a:t>
            </a:r>
            <a:r>
              <a:rPr kumimoji="1" lang="en-US" altLang="ja-JP" sz="1600" dirty="0" smtClean="0"/>
              <a:t>0.0005BTC</a:t>
            </a:r>
          </a:p>
          <a:p>
            <a:pPr algn="ctr"/>
            <a:endParaRPr kumimoji="1" lang="en-US" altLang="ja-JP" sz="1600" dirty="0"/>
          </a:p>
        </p:txBody>
      </p:sp>
    </p:spTree>
    <p:extLst>
      <p:ext uri="{BB962C8B-B14F-4D97-AF65-F5344CB8AC3E}">
        <p14:creationId xmlns:p14="http://schemas.microsoft.com/office/powerpoint/2010/main" val="74711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4.2</a:t>
            </a:r>
            <a:r>
              <a:rPr lang="ja-JP" altLang="en-US" sz="2800" dirty="0" smtClean="0"/>
              <a:t> トランザクションの概要</a:t>
            </a:r>
            <a:endParaRPr lang="en-US" altLang="ja-JP" sz="2800" dirty="0"/>
          </a:p>
        </p:txBody>
      </p:sp>
      <p:sp>
        <p:nvSpPr>
          <p:cNvPr id="4" name="コンテンツ プレースホルダー 1"/>
          <p:cNvSpPr txBox="1">
            <a:spLocks/>
          </p:cNvSpPr>
          <p:nvPr/>
        </p:nvSpPr>
        <p:spPr>
          <a:xfrm>
            <a:off x="0" y="801858"/>
            <a:ext cx="12192000" cy="5893910"/>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・送金の流れ</a:t>
            </a:r>
            <a:r>
              <a:rPr lang="en-US" altLang="ja-JP" dirty="0" smtClean="0"/>
              <a:t>(</a:t>
            </a:r>
            <a:r>
              <a:rPr lang="ja-JP" altLang="en-US" dirty="0" smtClean="0"/>
              <a:t>例</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smtClean="0"/>
              <a:t>続いて、アリスがボブに</a:t>
            </a:r>
            <a:r>
              <a:rPr lang="en-US" altLang="ja-JP" dirty="0" smtClean="0"/>
              <a:t>0.3BTC</a:t>
            </a:r>
            <a:r>
              <a:rPr lang="ja-JP" altLang="en-US" dirty="0" smtClean="0"/>
              <a:t>を送るトランザクションを見てみます。</a:t>
            </a:r>
            <a:endParaRPr lang="en-US" altLang="ja-JP" dirty="0" smtClean="0"/>
          </a:p>
          <a:p>
            <a:pPr marL="0" indent="0">
              <a:buNone/>
            </a:pPr>
            <a:r>
              <a:rPr lang="ja-JP" altLang="en-US" dirty="0" smtClean="0"/>
              <a:t>＜トランザクション</a:t>
            </a:r>
            <a:r>
              <a:rPr lang="en-US" altLang="ja-JP" dirty="0" smtClean="0"/>
              <a:t>B&gt;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インプットがトランザクション</a:t>
            </a:r>
            <a:r>
              <a:rPr lang="en-US" altLang="ja-JP" dirty="0" smtClean="0"/>
              <a:t>A</a:t>
            </a:r>
            <a:r>
              <a:rPr lang="ja-JP" altLang="en-US" dirty="0" err="1" smtClean="0"/>
              <a:t>、</a:t>
            </a:r>
            <a:r>
              <a:rPr lang="ja-JP" altLang="en-US" dirty="0" smtClean="0"/>
              <a:t>つまりキャロルからアリスに</a:t>
            </a:r>
            <a:r>
              <a:rPr lang="en-US" altLang="ja-JP" dirty="0" smtClean="0"/>
              <a:t>1.0BTC</a:t>
            </a:r>
            <a:r>
              <a:rPr lang="ja-JP" altLang="en-US" dirty="0" smtClean="0"/>
              <a:t>を送った</a:t>
            </a:r>
            <a:endParaRPr lang="en-US" altLang="ja-JP" dirty="0" smtClean="0"/>
          </a:p>
          <a:p>
            <a:pPr marL="0" indent="0">
              <a:buNone/>
            </a:pPr>
            <a:r>
              <a:rPr lang="ja-JP" altLang="en-US" dirty="0"/>
              <a:t>トランザクション</a:t>
            </a:r>
            <a:r>
              <a:rPr lang="ja-JP" altLang="en-US" dirty="0" smtClean="0"/>
              <a:t>である点に注目してください。 インプットは送金対象の所有権を表していて、過去のトランザクションのアウトプットになりますが、アリスはトランザクション</a:t>
            </a:r>
            <a:r>
              <a:rPr lang="en-US" altLang="ja-JP" dirty="0" smtClean="0"/>
              <a:t>A</a:t>
            </a:r>
            <a:r>
              <a:rPr lang="ja-JP" altLang="en-US" dirty="0" smtClean="0"/>
              <a:t>のアウトプットをアリスの秘密鍵で解除して所有権であることを証明し、新たなトランザクションのインプットにしています。</a:t>
            </a:r>
            <a:endParaRPr lang="en-US" altLang="ja-JP" dirty="0" smtClean="0"/>
          </a:p>
          <a:p>
            <a:pPr marL="0" indent="0">
              <a:buNone/>
            </a:pPr>
            <a:r>
              <a:rPr lang="ja-JP" altLang="en-US" dirty="0" smtClean="0"/>
              <a:t>トランザクション</a:t>
            </a:r>
            <a:r>
              <a:rPr lang="en-US" altLang="ja-JP" dirty="0" smtClean="0"/>
              <a:t>B</a:t>
            </a:r>
            <a:r>
              <a:rPr lang="ja-JP" altLang="en-US" dirty="0" smtClean="0"/>
              <a:t>がブロックに取り込まれると、トランザクション</a:t>
            </a:r>
            <a:r>
              <a:rPr lang="en-US" altLang="ja-JP" dirty="0" smtClean="0"/>
              <a:t>A</a:t>
            </a:r>
            <a:r>
              <a:rPr lang="ja-JP" altLang="en-US" dirty="0" smtClean="0"/>
              <a:t>で未使用であった部分は使用済みという扱いに変わります。なお、過去の</a:t>
            </a:r>
            <a:r>
              <a:rPr lang="en-US" altLang="ja-JP" dirty="0" smtClean="0"/>
              <a:t>1.0BTC</a:t>
            </a:r>
            <a:r>
              <a:rPr lang="ja-JP" altLang="en-US" dirty="0" smtClean="0"/>
              <a:t>のアウトプットがインプットになるため、送金額</a:t>
            </a:r>
            <a:r>
              <a:rPr lang="en-US" altLang="ja-JP" dirty="0" smtClean="0"/>
              <a:t>(0.3BTC)</a:t>
            </a:r>
            <a:r>
              <a:rPr lang="ja-JP" altLang="en-US" dirty="0" smtClean="0"/>
              <a:t>と手数料</a:t>
            </a:r>
            <a:r>
              <a:rPr lang="en-US" altLang="ja-JP" dirty="0" smtClean="0"/>
              <a:t>(0.0005BTC)</a:t>
            </a:r>
            <a:r>
              <a:rPr lang="ja-JP" altLang="en-US" dirty="0" smtClean="0"/>
              <a:t>の合計との差額分</a:t>
            </a:r>
            <a:r>
              <a:rPr lang="en-US" altLang="ja-JP" dirty="0" smtClean="0"/>
              <a:t>(0.695BTC)</a:t>
            </a:r>
            <a:r>
              <a:rPr lang="ja-JP" altLang="en-US" dirty="0" smtClean="0"/>
              <a:t>をアリスへのお釣り</a:t>
            </a:r>
            <a:r>
              <a:rPr lang="ja-JP" altLang="en-US" dirty="0"/>
              <a:t>用</a:t>
            </a:r>
            <a:r>
              <a:rPr lang="ja-JP" altLang="en-US" dirty="0" smtClean="0"/>
              <a:t>のアウトプットにしてトランザクションに含める必要があります。</a:t>
            </a:r>
            <a:endParaRPr lang="en-US" altLang="ja-JP" dirty="0" smtClean="0"/>
          </a:p>
        </p:txBody>
      </p:sp>
      <p:sp>
        <p:nvSpPr>
          <p:cNvPr id="2" name="テキスト ボックス 1"/>
          <p:cNvSpPr txBox="1"/>
          <p:nvPr/>
        </p:nvSpPr>
        <p:spPr>
          <a:xfrm>
            <a:off x="1041010" y="1491170"/>
            <a:ext cx="1467728" cy="369332"/>
          </a:xfrm>
          <a:prstGeom prst="rect">
            <a:avLst/>
          </a:prstGeom>
          <a:noFill/>
          <a:ln>
            <a:solidFill>
              <a:schemeClr val="tx1"/>
            </a:solidFill>
          </a:ln>
        </p:spPr>
        <p:txBody>
          <a:bodyPr wrap="square" rtlCol="0">
            <a:spAutoFit/>
          </a:bodyPr>
          <a:lstStyle/>
          <a:p>
            <a:pPr algn="ctr"/>
            <a:r>
              <a:rPr kumimoji="1" lang="ja-JP" altLang="en-US" dirty="0"/>
              <a:t>イブ</a:t>
            </a:r>
            <a:endParaRPr kumimoji="1" lang="ja-JP" altLang="en-US" dirty="0" smtClean="0"/>
          </a:p>
        </p:txBody>
      </p:sp>
      <p:sp>
        <p:nvSpPr>
          <p:cNvPr id="6" name="テキスト ボックス 5"/>
          <p:cNvSpPr txBox="1"/>
          <p:nvPr/>
        </p:nvSpPr>
        <p:spPr>
          <a:xfrm>
            <a:off x="3085516" y="1491169"/>
            <a:ext cx="1467728" cy="369332"/>
          </a:xfrm>
          <a:prstGeom prst="rect">
            <a:avLst/>
          </a:prstGeom>
          <a:noFill/>
          <a:ln>
            <a:solidFill>
              <a:schemeClr val="tx1"/>
            </a:solidFill>
          </a:ln>
        </p:spPr>
        <p:txBody>
          <a:bodyPr wrap="square" rtlCol="0">
            <a:spAutoFit/>
          </a:bodyPr>
          <a:lstStyle/>
          <a:p>
            <a:pPr algn="ctr"/>
            <a:r>
              <a:rPr kumimoji="1" lang="ja-JP" altLang="en-US" dirty="0" smtClean="0"/>
              <a:t>アリス</a:t>
            </a:r>
          </a:p>
        </p:txBody>
      </p:sp>
      <p:sp>
        <p:nvSpPr>
          <p:cNvPr id="7" name="テキスト ボックス 6"/>
          <p:cNvSpPr txBox="1"/>
          <p:nvPr/>
        </p:nvSpPr>
        <p:spPr>
          <a:xfrm>
            <a:off x="5155813" y="1477100"/>
            <a:ext cx="1467728" cy="369332"/>
          </a:xfrm>
          <a:prstGeom prst="rect">
            <a:avLst/>
          </a:prstGeom>
          <a:noFill/>
          <a:ln>
            <a:solidFill>
              <a:schemeClr val="tx1"/>
            </a:solidFill>
          </a:ln>
        </p:spPr>
        <p:txBody>
          <a:bodyPr wrap="square" rtlCol="0">
            <a:spAutoFit/>
          </a:bodyPr>
          <a:lstStyle/>
          <a:p>
            <a:pPr algn="ctr"/>
            <a:r>
              <a:rPr kumimoji="1" lang="ja-JP" altLang="en-US" dirty="0"/>
              <a:t>ボブ</a:t>
            </a:r>
            <a:endParaRPr kumimoji="1" lang="ja-JP" altLang="en-US" dirty="0" smtClean="0"/>
          </a:p>
        </p:txBody>
      </p:sp>
      <p:sp>
        <p:nvSpPr>
          <p:cNvPr id="8" name="テキスト ボックス 7"/>
          <p:cNvSpPr txBox="1"/>
          <p:nvPr/>
        </p:nvSpPr>
        <p:spPr>
          <a:xfrm>
            <a:off x="7162805" y="1491169"/>
            <a:ext cx="1467728" cy="369332"/>
          </a:xfrm>
          <a:prstGeom prst="rect">
            <a:avLst/>
          </a:prstGeom>
          <a:noFill/>
          <a:ln>
            <a:solidFill>
              <a:schemeClr val="tx1"/>
            </a:solidFill>
          </a:ln>
        </p:spPr>
        <p:txBody>
          <a:bodyPr wrap="square" rtlCol="0">
            <a:spAutoFit/>
          </a:bodyPr>
          <a:lstStyle/>
          <a:p>
            <a:pPr algn="ctr"/>
            <a:r>
              <a:rPr kumimoji="1" lang="ja-JP" altLang="en-US" dirty="0" smtClean="0"/>
              <a:t>チェー</a:t>
            </a:r>
            <a:r>
              <a:rPr kumimoji="1" lang="ja-JP" altLang="en-US" dirty="0"/>
              <a:t>リ</a:t>
            </a:r>
            <a:r>
              <a:rPr kumimoji="1" lang="ja-JP" altLang="en-US" dirty="0" smtClean="0"/>
              <a:t>ー</a:t>
            </a:r>
          </a:p>
        </p:txBody>
      </p:sp>
      <p:cxnSp>
        <p:nvCxnSpPr>
          <p:cNvPr id="10" name="直線矢印コネクタ 9"/>
          <p:cNvCxnSpPr>
            <a:stCxn id="2" idx="3"/>
            <a:endCxn id="6" idx="1"/>
          </p:cNvCxnSpPr>
          <p:nvPr/>
        </p:nvCxnSpPr>
        <p:spPr>
          <a:xfrm flipV="1">
            <a:off x="2508738" y="1675835"/>
            <a:ext cx="5767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3"/>
            <a:endCxn id="7" idx="1"/>
          </p:cNvCxnSpPr>
          <p:nvPr/>
        </p:nvCxnSpPr>
        <p:spPr>
          <a:xfrm flipV="1">
            <a:off x="4553244" y="1661766"/>
            <a:ext cx="602569"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 idx="3"/>
            <a:endCxn id="8" idx="1"/>
          </p:cNvCxnSpPr>
          <p:nvPr/>
        </p:nvCxnSpPr>
        <p:spPr>
          <a:xfrm>
            <a:off x="6623541" y="1661766"/>
            <a:ext cx="539264"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748473" y="1041003"/>
            <a:ext cx="6450" cy="925801"/>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矢印 20"/>
          <p:cNvSpPr/>
          <p:nvPr/>
        </p:nvSpPr>
        <p:spPr>
          <a:xfrm>
            <a:off x="2832293" y="765000"/>
            <a:ext cx="2600180" cy="68931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ここからスタート</a:t>
            </a:r>
            <a:endParaRPr kumimoji="1" lang="ja-JP" altLang="en-US" dirty="0"/>
          </a:p>
        </p:txBody>
      </p:sp>
      <p:sp>
        <p:nvSpPr>
          <p:cNvPr id="24" name="テキスト ボックス 23"/>
          <p:cNvSpPr txBox="1"/>
          <p:nvPr/>
        </p:nvSpPr>
        <p:spPr>
          <a:xfrm>
            <a:off x="1689882" y="2051227"/>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A</a:t>
            </a:r>
          </a:p>
          <a:p>
            <a:pPr algn="ctr"/>
            <a:r>
              <a:rPr kumimoji="1" lang="en-US" altLang="ja-JP" sz="1600" dirty="0" smtClean="0"/>
              <a:t>1.0BTC</a:t>
            </a:r>
            <a:endParaRPr kumimoji="1" lang="ja-JP" altLang="en-US" sz="1600" dirty="0" err="1" smtClean="0"/>
          </a:p>
        </p:txBody>
      </p:sp>
      <p:sp>
        <p:nvSpPr>
          <p:cNvPr id="25" name="テキスト ボックス 24"/>
          <p:cNvSpPr txBox="1"/>
          <p:nvPr/>
        </p:nvSpPr>
        <p:spPr>
          <a:xfrm>
            <a:off x="3813513" y="2003671"/>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B</a:t>
            </a:r>
          </a:p>
          <a:p>
            <a:pPr algn="ctr"/>
            <a:r>
              <a:rPr kumimoji="1" lang="en-US" altLang="ja-JP" sz="1600" dirty="0" smtClean="0"/>
              <a:t>0.3BTC</a:t>
            </a:r>
            <a:endParaRPr kumimoji="1" lang="ja-JP" altLang="en-US" sz="1600" dirty="0" err="1" smtClean="0"/>
          </a:p>
        </p:txBody>
      </p:sp>
      <p:sp>
        <p:nvSpPr>
          <p:cNvPr id="26" name="テキスト ボックス 25"/>
          <p:cNvSpPr txBox="1"/>
          <p:nvPr/>
        </p:nvSpPr>
        <p:spPr>
          <a:xfrm>
            <a:off x="5907254" y="2016491"/>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C</a:t>
            </a:r>
          </a:p>
          <a:p>
            <a:pPr algn="ctr"/>
            <a:r>
              <a:rPr kumimoji="1" lang="en-US" altLang="ja-JP" sz="1600" dirty="0" smtClean="0"/>
              <a:t>0.1BTC</a:t>
            </a:r>
            <a:endParaRPr kumimoji="1" lang="ja-JP" altLang="en-US" sz="1600" dirty="0" err="1" smtClean="0"/>
          </a:p>
        </p:txBody>
      </p:sp>
      <p:sp>
        <p:nvSpPr>
          <p:cNvPr id="31" name="テキスト ボックス 30"/>
          <p:cNvSpPr txBox="1"/>
          <p:nvPr/>
        </p:nvSpPr>
        <p:spPr>
          <a:xfrm>
            <a:off x="3196883" y="3595980"/>
            <a:ext cx="3593415" cy="1077218"/>
          </a:xfrm>
          <a:prstGeom prst="rect">
            <a:avLst/>
          </a:prstGeom>
          <a:noFill/>
          <a:ln>
            <a:solidFill>
              <a:schemeClr val="tx1"/>
            </a:solidFill>
          </a:ln>
        </p:spPr>
        <p:txBody>
          <a:bodyPr wrap="square" rtlCol="0">
            <a:spAutoFit/>
          </a:bodyPr>
          <a:lstStyle/>
          <a:p>
            <a:pPr algn="ctr"/>
            <a:r>
              <a:rPr kumimoji="1" lang="ja-JP" altLang="en-US" sz="1600" u="sng" dirty="0" smtClean="0"/>
              <a:t>アウトプット</a:t>
            </a:r>
            <a:endParaRPr kumimoji="1" lang="en-US" altLang="ja-JP" sz="1600" u="sng" dirty="0" smtClean="0"/>
          </a:p>
          <a:p>
            <a:pPr algn="ctr"/>
            <a:r>
              <a:rPr kumimoji="1" lang="ja-JP" altLang="en-US" sz="1600" dirty="0" smtClean="0"/>
              <a:t>アウトプット</a:t>
            </a:r>
            <a:r>
              <a:rPr kumimoji="1" lang="en-US" altLang="ja-JP" sz="1600" dirty="0" smtClean="0"/>
              <a:t>#0</a:t>
            </a:r>
            <a:r>
              <a:rPr kumimoji="1" lang="ja-JP" altLang="en-US" sz="1600" dirty="0" smtClean="0"/>
              <a:t>：ボブ</a:t>
            </a:r>
            <a:r>
              <a:rPr kumimoji="1" lang="en-US" altLang="ja-JP" sz="1600" dirty="0" smtClean="0"/>
              <a:t>0.3BTC</a:t>
            </a:r>
          </a:p>
          <a:p>
            <a:pPr algn="ctr"/>
            <a:r>
              <a:rPr kumimoji="1" lang="ja-JP" altLang="en-US" sz="1600" dirty="0" smtClean="0"/>
              <a:t>アウトプット </a:t>
            </a:r>
            <a:r>
              <a:rPr kumimoji="1" lang="en-US" altLang="ja-JP" sz="1600" dirty="0" smtClean="0"/>
              <a:t>#1</a:t>
            </a:r>
            <a:r>
              <a:rPr kumimoji="1" lang="ja-JP" altLang="en-US" sz="1600" dirty="0" smtClean="0"/>
              <a:t>：アリス</a:t>
            </a:r>
            <a:r>
              <a:rPr kumimoji="1" lang="en-US" altLang="ja-JP" sz="1600" dirty="0" smtClean="0"/>
              <a:t>0.6995BTC</a:t>
            </a:r>
          </a:p>
          <a:p>
            <a:pPr algn="ctr"/>
            <a:r>
              <a:rPr kumimoji="1" lang="ja-JP" altLang="en-US" sz="1600" dirty="0" smtClean="0"/>
              <a:t>手数料：</a:t>
            </a:r>
            <a:r>
              <a:rPr kumimoji="1" lang="en-US" altLang="ja-JP" sz="1600" dirty="0" smtClean="0"/>
              <a:t>0.0005BTC</a:t>
            </a:r>
            <a:endParaRPr kumimoji="1" lang="en-US" altLang="ja-JP" sz="1600" dirty="0"/>
          </a:p>
        </p:txBody>
      </p:sp>
      <p:sp>
        <p:nvSpPr>
          <p:cNvPr id="32" name="テキスト ボックス 31"/>
          <p:cNvSpPr txBox="1"/>
          <p:nvPr/>
        </p:nvSpPr>
        <p:spPr>
          <a:xfrm>
            <a:off x="338649" y="3569524"/>
            <a:ext cx="2730601" cy="1077218"/>
          </a:xfrm>
          <a:prstGeom prst="rect">
            <a:avLst/>
          </a:prstGeom>
          <a:noFill/>
          <a:ln>
            <a:solidFill>
              <a:schemeClr val="tx1"/>
            </a:solidFill>
          </a:ln>
        </p:spPr>
        <p:txBody>
          <a:bodyPr wrap="square" rtlCol="0">
            <a:spAutoFit/>
          </a:bodyPr>
          <a:lstStyle/>
          <a:p>
            <a:pPr algn="ctr"/>
            <a:r>
              <a:rPr kumimoji="1" lang="ja-JP" altLang="en-US" sz="1600" u="sng" dirty="0"/>
              <a:t>イン</a:t>
            </a:r>
            <a:r>
              <a:rPr kumimoji="1" lang="ja-JP" altLang="en-US" sz="1600" u="sng" dirty="0" smtClean="0"/>
              <a:t>プット</a:t>
            </a:r>
            <a:endParaRPr kumimoji="1" lang="en-US" altLang="ja-JP" sz="1600" u="sng" dirty="0" smtClean="0"/>
          </a:p>
          <a:p>
            <a:pPr algn="ctr"/>
            <a:r>
              <a:rPr kumimoji="1" lang="en-US" altLang="ja-JP" sz="1600" dirty="0" smtClean="0"/>
              <a:t>FROM</a:t>
            </a:r>
            <a:r>
              <a:rPr kumimoji="1" lang="ja-JP" altLang="en-US" sz="1600" dirty="0" smtClean="0"/>
              <a:t> トランザクション</a:t>
            </a:r>
            <a:r>
              <a:rPr kumimoji="1" lang="en-US" altLang="ja-JP" sz="1600" dirty="0" smtClean="0"/>
              <a:t>A</a:t>
            </a:r>
            <a:r>
              <a:rPr kumimoji="1" lang="ja-JP" altLang="en-US" sz="1600" dirty="0"/>
              <a:t> </a:t>
            </a:r>
            <a:endParaRPr kumimoji="1" lang="en-US" altLang="ja-JP" sz="1600" dirty="0" smtClean="0"/>
          </a:p>
          <a:p>
            <a:pPr algn="ctr"/>
            <a:r>
              <a:rPr kumimoji="1" lang="ja-JP" altLang="en-US" sz="1600" dirty="0" smtClean="0"/>
              <a:t>：＃</a:t>
            </a:r>
            <a:r>
              <a:rPr kumimoji="1" lang="en-US" altLang="ja-JP" sz="1600" dirty="0" smtClean="0"/>
              <a:t>0</a:t>
            </a:r>
            <a:r>
              <a:rPr kumimoji="1" lang="ja-JP" altLang="en-US" sz="1600" dirty="0" smtClean="0"/>
              <a:t> アリス</a:t>
            </a:r>
            <a:r>
              <a:rPr kumimoji="1" lang="en-US" altLang="ja-JP" sz="1600" dirty="0" smtClean="0"/>
              <a:t>1.0BTC</a:t>
            </a:r>
          </a:p>
          <a:p>
            <a:pPr algn="ctr"/>
            <a:endParaRPr kumimoji="1" lang="en-US" altLang="ja-JP" sz="1600" dirty="0" smtClean="0"/>
          </a:p>
        </p:txBody>
      </p:sp>
    </p:spTree>
    <p:extLst>
      <p:ext uri="{BB962C8B-B14F-4D97-AF65-F5344CB8AC3E}">
        <p14:creationId xmlns:p14="http://schemas.microsoft.com/office/powerpoint/2010/main" val="112932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775089"/>
          </a:xfrm>
        </p:spPr>
        <p:txBody>
          <a:bodyPr rtlCol="0">
            <a:normAutofit/>
          </a:bodyPr>
          <a:lstStyle/>
          <a:p>
            <a:r>
              <a:rPr lang="en-US" altLang="ja-JP" dirty="0" smtClean="0">
                <a:latin typeface="Meiryo UI" panose="020B0604030504040204" pitchFamily="50" charset="-128"/>
                <a:ea typeface="Meiryo UI" panose="020B0604030504040204" pitchFamily="50" charset="-128"/>
              </a:rPr>
              <a:t>Ⅰ</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ＭＳ 明朝" panose="02020609040205080304" pitchFamily="17" charset="-128"/>
                <a:ea typeface="ＭＳ 明朝" panose="02020609040205080304" pitchFamily="17" charset="-128"/>
              </a:rPr>
              <a:t>ブロックチェーンと関連技術</a:t>
            </a:r>
            <a:endParaRPr lang="ja-JP" altLang="en-US" dirty="0">
              <a:latin typeface="Meiryo UI" panose="020B0604030504040204" pitchFamily="50" charset="-128"/>
              <a:ea typeface="Meiryo UI" panose="020B0604030504040204" pitchFamily="50" charset="-128"/>
            </a:endParaRPr>
          </a:p>
        </p:txBody>
      </p:sp>
      <p:sp>
        <p:nvSpPr>
          <p:cNvPr id="5" name="コンテンツ プレースホルダー 1"/>
          <p:cNvSpPr txBox="1">
            <a:spLocks/>
          </p:cNvSpPr>
          <p:nvPr/>
        </p:nvSpPr>
        <p:spPr>
          <a:xfrm>
            <a:off x="609600" y="1797622"/>
            <a:ext cx="10972800" cy="324965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sz="2800" dirty="0">
                <a:latin typeface="+mn-ea"/>
              </a:rPr>
              <a:t>ブロックチェーンは多くの要素技術で構成されています。 それらの１つ一つは複雑</a:t>
            </a:r>
            <a:r>
              <a:rPr lang="ja-JP" altLang="en-US" sz="2800" dirty="0" smtClean="0">
                <a:latin typeface="+mn-ea"/>
              </a:rPr>
              <a:t>で難しいものです。 本</a:t>
            </a:r>
            <a:r>
              <a:rPr lang="en-US" altLang="ja-JP" sz="2800" dirty="0" smtClean="0">
                <a:latin typeface="+mn-ea"/>
              </a:rPr>
              <a:t>Part</a:t>
            </a:r>
            <a:r>
              <a:rPr lang="ja-JP" altLang="en-US" sz="2800" dirty="0" smtClean="0">
                <a:latin typeface="+mn-ea"/>
              </a:rPr>
              <a:t>では全体像がイメージできるように主要な用途と構成要素を解説します。</a:t>
            </a:r>
            <a:endParaRPr lang="en-US" altLang="ja-JP" sz="2800" dirty="0" smtClean="0">
              <a:latin typeface="+mn-ea"/>
            </a:endParaRPr>
          </a:p>
          <a:p>
            <a:pPr marL="0" indent="0">
              <a:buNone/>
            </a:pPr>
            <a:r>
              <a:rPr lang="ja-JP" altLang="en-US" sz="2800" dirty="0" smtClean="0">
                <a:latin typeface="+mn-ea"/>
              </a:rPr>
              <a:t>また、重要な要素である暗号技術はコマンド操作で体験しながら読み進められるようになっています。</a:t>
            </a:r>
            <a:endParaRPr lang="ja-JP" altLang="en-US" sz="2800" dirty="0">
              <a:latin typeface="+mn-ea"/>
            </a:endParaRPr>
          </a:p>
        </p:txBody>
      </p:sp>
    </p:spTree>
    <p:extLst>
      <p:ext uri="{BB962C8B-B14F-4D97-AF65-F5344CB8AC3E}">
        <p14:creationId xmlns:p14="http://schemas.microsoft.com/office/powerpoint/2010/main" val="310920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4.2</a:t>
            </a:r>
            <a:r>
              <a:rPr lang="ja-JP" altLang="en-US" sz="2800" dirty="0" smtClean="0"/>
              <a:t> トランザクションの概要</a:t>
            </a:r>
            <a:endParaRPr lang="en-US" altLang="ja-JP" sz="2800" dirty="0"/>
          </a:p>
        </p:txBody>
      </p:sp>
      <p:sp>
        <p:nvSpPr>
          <p:cNvPr id="4" name="コンテンツ プレースホルダー 1"/>
          <p:cNvSpPr txBox="1">
            <a:spLocks/>
          </p:cNvSpPr>
          <p:nvPr/>
        </p:nvSpPr>
        <p:spPr>
          <a:xfrm>
            <a:off x="196948" y="801858"/>
            <a:ext cx="11995052" cy="739960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・送金の流れ</a:t>
            </a:r>
            <a:r>
              <a:rPr lang="en-US" altLang="ja-JP" dirty="0" smtClean="0"/>
              <a:t>(</a:t>
            </a:r>
            <a:r>
              <a:rPr lang="ja-JP" altLang="en-US" dirty="0" smtClean="0"/>
              <a:t>例</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ボブ：アリスから受け取った</a:t>
            </a:r>
            <a:r>
              <a:rPr lang="en-US" altLang="ja-JP" dirty="0" smtClean="0"/>
              <a:t>0.3BTC</a:t>
            </a:r>
            <a:r>
              <a:rPr lang="ja-JP" altLang="en-US" dirty="0" smtClean="0"/>
              <a:t>からチャーリーに</a:t>
            </a:r>
            <a:r>
              <a:rPr lang="en-US" altLang="ja-JP" dirty="0" smtClean="0"/>
              <a:t>0.1BTC</a:t>
            </a:r>
            <a:r>
              <a:rPr lang="ja-JP" altLang="en-US" dirty="0" smtClean="0"/>
              <a:t>を送信する。</a:t>
            </a:r>
            <a:endParaRPr lang="en-US" altLang="ja-JP" dirty="0" smtClean="0"/>
          </a:p>
          <a:p>
            <a:pPr marL="0" indent="0">
              <a:buNone/>
            </a:pPr>
            <a:r>
              <a:rPr lang="ja-JP" altLang="en-US" dirty="0" smtClean="0"/>
              <a:t>＜トランザクション</a:t>
            </a:r>
            <a:r>
              <a:rPr lang="en-US" altLang="ja-JP" dirty="0" smtClean="0"/>
              <a:t>C&gt;</a:t>
            </a:r>
          </a:p>
          <a:p>
            <a:pPr marL="0" indent="0">
              <a:buNone/>
            </a:pPr>
            <a:r>
              <a:rPr lang="ja-JP" altLang="en-US" dirty="0" smtClean="0"/>
              <a:t>トランザクション</a:t>
            </a:r>
            <a:r>
              <a:rPr lang="en-US" altLang="ja-JP" dirty="0" smtClean="0"/>
              <a:t>B</a:t>
            </a:r>
            <a:r>
              <a:rPr lang="ja-JP" altLang="en-US" dirty="0" smtClean="0"/>
              <a:t>をインプットにして、送信元インプットが成り立ちます。</a:t>
            </a:r>
            <a:endParaRPr lang="en-US" altLang="ja-JP" dirty="0" smtClean="0"/>
          </a:p>
          <a:p>
            <a:pPr marL="0" indent="0">
              <a:buNone/>
            </a:pPr>
            <a:r>
              <a:rPr lang="ja-JP" altLang="en-US" dirty="0" smtClean="0"/>
              <a:t>トランザクション</a:t>
            </a:r>
            <a:r>
              <a:rPr lang="en-US" altLang="ja-JP" dirty="0" smtClean="0"/>
              <a:t>B</a:t>
            </a:r>
            <a:r>
              <a:rPr lang="ja-JP" altLang="en-US" dirty="0" smtClean="0"/>
              <a:t>で発生したアウトプット</a:t>
            </a:r>
            <a:r>
              <a:rPr lang="en-US" altLang="ja-JP" dirty="0" smtClean="0"/>
              <a:t>#0(#0</a:t>
            </a:r>
            <a:r>
              <a:rPr lang="ja-JP" altLang="en-US" dirty="0" err="1" smtClean="0"/>
              <a:t>はイン</a:t>
            </a:r>
            <a:r>
              <a:rPr lang="ja-JP" altLang="en-US" dirty="0" smtClean="0"/>
              <a:t>デックスと呼ばれる</a:t>
            </a:r>
            <a:r>
              <a:rPr lang="en-US" altLang="ja-JP" dirty="0" smtClean="0"/>
              <a:t>)</a:t>
            </a:r>
          </a:p>
          <a:p>
            <a:pPr marL="0" indent="0">
              <a:buNone/>
            </a:pPr>
            <a:r>
              <a:rPr lang="ja-JP" altLang="en-US" dirty="0" smtClean="0"/>
              <a:t>がインプットになるため、インプットが「トランザクション</a:t>
            </a:r>
            <a:r>
              <a:rPr lang="en-US" altLang="ja-JP" dirty="0" smtClean="0"/>
              <a:t>B</a:t>
            </a:r>
            <a:r>
              <a:rPr lang="ja-JP" altLang="en-US" dirty="0" smtClean="0"/>
              <a:t>：</a:t>
            </a:r>
            <a:r>
              <a:rPr lang="en-US" altLang="ja-JP" dirty="0" smtClean="0"/>
              <a:t>#0</a:t>
            </a:r>
            <a:r>
              <a:rPr lang="ja-JP" altLang="en-US" dirty="0" smtClean="0"/>
              <a:t>」になります。</a:t>
            </a:r>
            <a:endParaRPr lang="en-US" altLang="ja-JP" dirty="0" smtClean="0"/>
          </a:p>
          <a:p>
            <a:pPr marL="0" indent="0">
              <a:buNone/>
            </a:pPr>
            <a:endParaRPr lang="en-US" altLang="ja-JP" dirty="0" smtClean="0"/>
          </a:p>
        </p:txBody>
      </p:sp>
      <p:sp>
        <p:nvSpPr>
          <p:cNvPr id="2" name="テキスト ボックス 1"/>
          <p:cNvSpPr txBox="1"/>
          <p:nvPr/>
        </p:nvSpPr>
        <p:spPr>
          <a:xfrm>
            <a:off x="1041010" y="1885068"/>
            <a:ext cx="1467728" cy="369332"/>
          </a:xfrm>
          <a:prstGeom prst="rect">
            <a:avLst/>
          </a:prstGeom>
          <a:noFill/>
          <a:ln>
            <a:solidFill>
              <a:schemeClr val="tx1"/>
            </a:solidFill>
          </a:ln>
        </p:spPr>
        <p:txBody>
          <a:bodyPr wrap="square" rtlCol="0">
            <a:spAutoFit/>
          </a:bodyPr>
          <a:lstStyle/>
          <a:p>
            <a:pPr algn="ctr"/>
            <a:r>
              <a:rPr kumimoji="1" lang="ja-JP" altLang="en-US" dirty="0"/>
              <a:t>イブ</a:t>
            </a:r>
            <a:endParaRPr kumimoji="1" lang="ja-JP" altLang="en-US" dirty="0" smtClean="0"/>
          </a:p>
        </p:txBody>
      </p:sp>
      <p:sp>
        <p:nvSpPr>
          <p:cNvPr id="6" name="テキスト ボックス 5"/>
          <p:cNvSpPr txBox="1"/>
          <p:nvPr/>
        </p:nvSpPr>
        <p:spPr>
          <a:xfrm>
            <a:off x="3085516" y="1885067"/>
            <a:ext cx="1467728" cy="369332"/>
          </a:xfrm>
          <a:prstGeom prst="rect">
            <a:avLst/>
          </a:prstGeom>
          <a:noFill/>
          <a:ln>
            <a:solidFill>
              <a:schemeClr val="tx1"/>
            </a:solidFill>
          </a:ln>
        </p:spPr>
        <p:txBody>
          <a:bodyPr wrap="square" rtlCol="0">
            <a:spAutoFit/>
          </a:bodyPr>
          <a:lstStyle/>
          <a:p>
            <a:pPr algn="ctr"/>
            <a:r>
              <a:rPr kumimoji="1" lang="ja-JP" altLang="en-US" dirty="0" smtClean="0"/>
              <a:t>アリス</a:t>
            </a:r>
          </a:p>
        </p:txBody>
      </p:sp>
      <p:sp>
        <p:nvSpPr>
          <p:cNvPr id="7" name="テキスト ボックス 6"/>
          <p:cNvSpPr txBox="1"/>
          <p:nvPr/>
        </p:nvSpPr>
        <p:spPr>
          <a:xfrm>
            <a:off x="5155813" y="1870998"/>
            <a:ext cx="1467728" cy="369332"/>
          </a:xfrm>
          <a:prstGeom prst="rect">
            <a:avLst/>
          </a:prstGeom>
          <a:noFill/>
          <a:ln>
            <a:solidFill>
              <a:schemeClr val="tx1"/>
            </a:solidFill>
          </a:ln>
        </p:spPr>
        <p:txBody>
          <a:bodyPr wrap="square" rtlCol="0">
            <a:spAutoFit/>
          </a:bodyPr>
          <a:lstStyle/>
          <a:p>
            <a:pPr algn="ctr"/>
            <a:r>
              <a:rPr kumimoji="1" lang="ja-JP" altLang="en-US" dirty="0"/>
              <a:t>ボブ</a:t>
            </a:r>
            <a:endParaRPr kumimoji="1" lang="ja-JP" altLang="en-US" dirty="0" smtClean="0"/>
          </a:p>
        </p:txBody>
      </p:sp>
      <p:sp>
        <p:nvSpPr>
          <p:cNvPr id="8" name="テキスト ボックス 7"/>
          <p:cNvSpPr txBox="1"/>
          <p:nvPr/>
        </p:nvSpPr>
        <p:spPr>
          <a:xfrm>
            <a:off x="7162805" y="1885067"/>
            <a:ext cx="1467728" cy="369332"/>
          </a:xfrm>
          <a:prstGeom prst="rect">
            <a:avLst/>
          </a:prstGeom>
          <a:noFill/>
          <a:ln>
            <a:solidFill>
              <a:schemeClr val="tx1"/>
            </a:solidFill>
          </a:ln>
        </p:spPr>
        <p:txBody>
          <a:bodyPr wrap="square" rtlCol="0">
            <a:spAutoFit/>
          </a:bodyPr>
          <a:lstStyle/>
          <a:p>
            <a:pPr algn="ctr"/>
            <a:r>
              <a:rPr kumimoji="1" lang="ja-JP" altLang="en-US" dirty="0" smtClean="0"/>
              <a:t>チャーリー</a:t>
            </a:r>
          </a:p>
        </p:txBody>
      </p:sp>
      <p:cxnSp>
        <p:nvCxnSpPr>
          <p:cNvPr id="10" name="直線矢印コネクタ 9"/>
          <p:cNvCxnSpPr>
            <a:stCxn id="2" idx="3"/>
            <a:endCxn id="6" idx="1"/>
          </p:cNvCxnSpPr>
          <p:nvPr/>
        </p:nvCxnSpPr>
        <p:spPr>
          <a:xfrm flipV="1">
            <a:off x="2508738" y="2069733"/>
            <a:ext cx="5767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3"/>
            <a:endCxn id="7" idx="1"/>
          </p:cNvCxnSpPr>
          <p:nvPr/>
        </p:nvCxnSpPr>
        <p:spPr>
          <a:xfrm flipV="1">
            <a:off x="4553244" y="2055664"/>
            <a:ext cx="602569"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 idx="3"/>
            <a:endCxn id="8" idx="1"/>
          </p:cNvCxnSpPr>
          <p:nvPr/>
        </p:nvCxnSpPr>
        <p:spPr>
          <a:xfrm>
            <a:off x="6623541" y="2055664"/>
            <a:ext cx="539264"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748473" y="1434901"/>
            <a:ext cx="6450" cy="925801"/>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矢印 20"/>
          <p:cNvSpPr/>
          <p:nvPr/>
        </p:nvSpPr>
        <p:spPr>
          <a:xfrm>
            <a:off x="2832293" y="1158898"/>
            <a:ext cx="2600180" cy="68931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ここからスタート</a:t>
            </a:r>
            <a:endParaRPr kumimoji="1" lang="ja-JP" altLang="en-US" dirty="0"/>
          </a:p>
        </p:txBody>
      </p:sp>
      <p:sp>
        <p:nvSpPr>
          <p:cNvPr id="24" name="テキスト ボックス 23"/>
          <p:cNvSpPr txBox="1"/>
          <p:nvPr/>
        </p:nvSpPr>
        <p:spPr>
          <a:xfrm>
            <a:off x="1689882" y="2445125"/>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A</a:t>
            </a:r>
          </a:p>
          <a:p>
            <a:pPr algn="ctr"/>
            <a:r>
              <a:rPr kumimoji="1" lang="en-US" altLang="ja-JP" sz="1600" dirty="0" smtClean="0"/>
              <a:t>1.0BTC</a:t>
            </a:r>
            <a:endParaRPr kumimoji="1" lang="ja-JP" altLang="en-US" sz="1600" dirty="0" err="1" smtClean="0"/>
          </a:p>
        </p:txBody>
      </p:sp>
      <p:sp>
        <p:nvSpPr>
          <p:cNvPr id="25" name="テキスト ボックス 24"/>
          <p:cNvSpPr txBox="1"/>
          <p:nvPr/>
        </p:nvSpPr>
        <p:spPr>
          <a:xfrm>
            <a:off x="3813513" y="2397569"/>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B</a:t>
            </a:r>
          </a:p>
          <a:p>
            <a:pPr algn="ctr"/>
            <a:r>
              <a:rPr kumimoji="1" lang="en-US" altLang="ja-JP" sz="1600" dirty="0" smtClean="0"/>
              <a:t>0.3BTC</a:t>
            </a:r>
            <a:endParaRPr kumimoji="1" lang="ja-JP" altLang="en-US" sz="1600" dirty="0" err="1" smtClean="0"/>
          </a:p>
        </p:txBody>
      </p:sp>
      <p:sp>
        <p:nvSpPr>
          <p:cNvPr id="26" name="テキスト ボックス 25"/>
          <p:cNvSpPr txBox="1"/>
          <p:nvPr/>
        </p:nvSpPr>
        <p:spPr>
          <a:xfrm>
            <a:off x="5907254" y="2410389"/>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C</a:t>
            </a:r>
          </a:p>
          <a:p>
            <a:pPr algn="ctr"/>
            <a:r>
              <a:rPr kumimoji="1" lang="en-US" altLang="ja-JP" sz="1600" dirty="0" smtClean="0"/>
              <a:t>0.1BTC</a:t>
            </a:r>
            <a:endParaRPr kumimoji="1" lang="ja-JP" altLang="en-US" sz="1600" dirty="0" err="1" smtClean="0"/>
          </a:p>
        </p:txBody>
      </p:sp>
      <p:sp>
        <p:nvSpPr>
          <p:cNvPr id="18" name="テキスト ボックス 17"/>
          <p:cNvSpPr txBox="1"/>
          <p:nvPr/>
        </p:nvSpPr>
        <p:spPr>
          <a:xfrm>
            <a:off x="3196883" y="6717894"/>
            <a:ext cx="3593415" cy="1077218"/>
          </a:xfrm>
          <a:prstGeom prst="rect">
            <a:avLst/>
          </a:prstGeom>
          <a:noFill/>
          <a:ln>
            <a:solidFill>
              <a:schemeClr val="tx1"/>
            </a:solidFill>
          </a:ln>
        </p:spPr>
        <p:txBody>
          <a:bodyPr wrap="square" rtlCol="0">
            <a:spAutoFit/>
          </a:bodyPr>
          <a:lstStyle/>
          <a:p>
            <a:pPr algn="ctr"/>
            <a:r>
              <a:rPr kumimoji="1" lang="ja-JP" altLang="en-US" sz="1600" u="sng" dirty="0" smtClean="0"/>
              <a:t>アウトプット</a:t>
            </a:r>
            <a:endParaRPr kumimoji="1" lang="en-US" altLang="ja-JP" sz="1600" u="sng" dirty="0" smtClean="0"/>
          </a:p>
          <a:p>
            <a:pPr algn="ctr"/>
            <a:r>
              <a:rPr kumimoji="1" lang="ja-JP" altLang="en-US" sz="1600" dirty="0" smtClean="0"/>
              <a:t>アウトプット</a:t>
            </a:r>
            <a:r>
              <a:rPr kumimoji="1" lang="en-US" altLang="ja-JP" sz="1600" dirty="0" smtClean="0"/>
              <a:t>#0</a:t>
            </a:r>
            <a:r>
              <a:rPr kumimoji="1" lang="ja-JP" altLang="en-US" sz="1600" dirty="0" smtClean="0"/>
              <a:t>：チャーリー</a:t>
            </a:r>
            <a:r>
              <a:rPr kumimoji="1" lang="en-US" altLang="ja-JP" sz="1600" dirty="0" smtClean="0"/>
              <a:t>0.1BTC</a:t>
            </a:r>
          </a:p>
          <a:p>
            <a:pPr algn="ctr"/>
            <a:r>
              <a:rPr kumimoji="1" lang="ja-JP" altLang="en-US" sz="1600" dirty="0" smtClean="0"/>
              <a:t>アウトプット </a:t>
            </a:r>
            <a:r>
              <a:rPr kumimoji="1" lang="en-US" altLang="ja-JP" sz="1600" dirty="0" smtClean="0"/>
              <a:t>#1</a:t>
            </a:r>
            <a:r>
              <a:rPr kumimoji="1" lang="ja-JP" altLang="en-US" sz="1600" dirty="0" smtClean="0"/>
              <a:t>：ボブ</a:t>
            </a:r>
            <a:r>
              <a:rPr kumimoji="1" lang="en-US" altLang="ja-JP" sz="1600" dirty="0" smtClean="0"/>
              <a:t>0.1995BTC</a:t>
            </a:r>
          </a:p>
          <a:p>
            <a:pPr algn="ctr"/>
            <a:r>
              <a:rPr kumimoji="1" lang="ja-JP" altLang="en-US" sz="1600" dirty="0" smtClean="0"/>
              <a:t>手数料：</a:t>
            </a:r>
            <a:r>
              <a:rPr kumimoji="1" lang="en-US" altLang="ja-JP" sz="1600" dirty="0" smtClean="0"/>
              <a:t>0.0005BTC</a:t>
            </a:r>
            <a:endParaRPr kumimoji="1" lang="en-US" altLang="ja-JP" sz="1600" dirty="0"/>
          </a:p>
        </p:txBody>
      </p:sp>
      <p:sp>
        <p:nvSpPr>
          <p:cNvPr id="19" name="テキスト ボックス 18"/>
          <p:cNvSpPr txBox="1"/>
          <p:nvPr/>
        </p:nvSpPr>
        <p:spPr>
          <a:xfrm>
            <a:off x="338649" y="6691438"/>
            <a:ext cx="2730601" cy="1077218"/>
          </a:xfrm>
          <a:prstGeom prst="rect">
            <a:avLst/>
          </a:prstGeom>
          <a:noFill/>
          <a:ln>
            <a:solidFill>
              <a:schemeClr val="tx1"/>
            </a:solidFill>
          </a:ln>
        </p:spPr>
        <p:txBody>
          <a:bodyPr wrap="square" rtlCol="0">
            <a:spAutoFit/>
          </a:bodyPr>
          <a:lstStyle/>
          <a:p>
            <a:pPr algn="ctr"/>
            <a:r>
              <a:rPr kumimoji="1" lang="ja-JP" altLang="en-US" sz="1600" u="sng" dirty="0"/>
              <a:t>イン</a:t>
            </a:r>
            <a:r>
              <a:rPr kumimoji="1" lang="ja-JP" altLang="en-US" sz="1600" u="sng" dirty="0" smtClean="0"/>
              <a:t>プット</a:t>
            </a:r>
            <a:endParaRPr kumimoji="1" lang="en-US" altLang="ja-JP" sz="1600" u="sng" dirty="0" smtClean="0"/>
          </a:p>
          <a:p>
            <a:pPr algn="ctr"/>
            <a:r>
              <a:rPr kumimoji="1" lang="en-US" altLang="ja-JP" sz="1600" dirty="0" smtClean="0"/>
              <a:t>FROM</a:t>
            </a:r>
            <a:r>
              <a:rPr kumimoji="1" lang="ja-JP" altLang="en-US" sz="1600" dirty="0" smtClean="0"/>
              <a:t> トランザクション</a:t>
            </a:r>
            <a:r>
              <a:rPr kumimoji="1" lang="en-US" altLang="ja-JP" sz="1600" dirty="0" smtClean="0"/>
              <a:t>B</a:t>
            </a:r>
            <a:r>
              <a:rPr kumimoji="1" lang="ja-JP" altLang="en-US" sz="1600" dirty="0" smtClean="0"/>
              <a:t> </a:t>
            </a:r>
            <a:endParaRPr kumimoji="1" lang="en-US" altLang="ja-JP" sz="1600" dirty="0" smtClean="0"/>
          </a:p>
          <a:p>
            <a:pPr algn="ctr"/>
            <a:r>
              <a:rPr kumimoji="1" lang="ja-JP" altLang="en-US" sz="1600" dirty="0" smtClean="0"/>
              <a:t>：＃</a:t>
            </a:r>
            <a:r>
              <a:rPr kumimoji="1" lang="en-US" altLang="ja-JP" sz="1600" dirty="0" smtClean="0"/>
              <a:t>0</a:t>
            </a:r>
            <a:r>
              <a:rPr kumimoji="1" lang="ja-JP" altLang="en-US" sz="1600" dirty="0" smtClean="0"/>
              <a:t> ボブ </a:t>
            </a:r>
            <a:r>
              <a:rPr kumimoji="1" lang="en-US" altLang="ja-JP" sz="1600" dirty="0" smtClean="0"/>
              <a:t>0.3BTC</a:t>
            </a:r>
          </a:p>
          <a:p>
            <a:pPr algn="ctr"/>
            <a:endParaRPr kumimoji="1" lang="en-US" altLang="ja-JP" sz="1600" dirty="0" smtClean="0"/>
          </a:p>
        </p:txBody>
      </p:sp>
    </p:spTree>
    <p:extLst>
      <p:ext uri="{BB962C8B-B14F-4D97-AF65-F5344CB8AC3E}">
        <p14:creationId xmlns:p14="http://schemas.microsoft.com/office/powerpoint/2010/main" val="278683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4.2</a:t>
            </a:r>
            <a:r>
              <a:rPr lang="ja-JP" altLang="en-US" sz="2800" dirty="0" smtClean="0"/>
              <a:t> トランザクションの概要</a:t>
            </a:r>
            <a:endParaRPr lang="en-US" altLang="ja-JP" sz="2800" dirty="0"/>
          </a:p>
        </p:txBody>
      </p:sp>
      <p:sp>
        <p:nvSpPr>
          <p:cNvPr id="4" name="コンテンツ プレースホルダー 1"/>
          <p:cNvSpPr txBox="1">
            <a:spLocks/>
          </p:cNvSpPr>
          <p:nvPr/>
        </p:nvSpPr>
        <p:spPr>
          <a:xfrm>
            <a:off x="196948" y="801859"/>
            <a:ext cx="11995052" cy="4532930"/>
          </a:xfrm>
          <a:prstGeom prst="rect">
            <a:avLst/>
          </a:prstGeom>
        </p:spPr>
        <p:txBody>
          <a:bodyPr vert="horz" rtlCol="0">
            <a:normAutofit fontScale="5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・送金の流れ</a:t>
            </a:r>
            <a:r>
              <a:rPr lang="en-US" altLang="ja-JP" dirty="0" smtClean="0"/>
              <a:t>(</a:t>
            </a:r>
            <a:r>
              <a:rPr lang="ja-JP" altLang="en-US" dirty="0" smtClean="0"/>
              <a:t>例</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smtClean="0"/>
              <a:t>アリス：アリスがイブとチャーリーから受け取った</a:t>
            </a:r>
            <a:r>
              <a:rPr lang="en-US" altLang="ja-JP" dirty="0" smtClean="0"/>
              <a:t>1BTC</a:t>
            </a:r>
            <a:r>
              <a:rPr lang="ja-JP" altLang="en-US" dirty="0" err="1" smtClean="0"/>
              <a:t>ずつの</a:t>
            </a:r>
            <a:r>
              <a:rPr lang="en-US" altLang="ja-JP" dirty="0" smtClean="0"/>
              <a:t>2BTC</a:t>
            </a:r>
            <a:r>
              <a:rPr lang="ja-JP" altLang="en-US" dirty="0" smtClean="0"/>
              <a:t>から、ボブ</a:t>
            </a:r>
            <a:endParaRPr lang="en-US" altLang="ja-JP" dirty="0" smtClean="0"/>
          </a:p>
          <a:p>
            <a:pPr marL="0" indent="0">
              <a:buNone/>
            </a:pPr>
            <a:r>
              <a:rPr lang="ja-JP" altLang="en-US" dirty="0"/>
              <a:t>　</a:t>
            </a:r>
            <a:r>
              <a:rPr lang="ja-JP" altLang="en-US" dirty="0" smtClean="0"/>
              <a:t>　　　</a:t>
            </a:r>
            <a:r>
              <a:rPr lang="ja-JP" altLang="en-US" dirty="0" err="1" smtClean="0"/>
              <a:t>に</a:t>
            </a:r>
            <a:r>
              <a:rPr lang="en-US" altLang="ja-JP" dirty="0" smtClean="0"/>
              <a:t>1.5BTC</a:t>
            </a:r>
            <a:r>
              <a:rPr lang="ja-JP" altLang="en-US" dirty="0" smtClean="0"/>
              <a:t>を送る場合。</a:t>
            </a:r>
            <a:endParaRPr lang="en-US" altLang="ja-JP" dirty="0" smtClean="0"/>
          </a:p>
          <a:p>
            <a:pPr marL="0" indent="0">
              <a:buNone/>
            </a:pPr>
            <a:r>
              <a:rPr lang="ja-JP" altLang="en-US" dirty="0" smtClean="0"/>
              <a:t>＜トランザクション</a:t>
            </a:r>
            <a:r>
              <a:rPr lang="en-US" altLang="ja-JP" dirty="0" smtClean="0"/>
              <a:t>B</a:t>
            </a:r>
            <a:r>
              <a:rPr lang="ja-JP" altLang="en-US" dirty="0" smtClean="0"/>
              <a:t>‘</a:t>
            </a:r>
            <a:r>
              <a:rPr lang="en-US" altLang="ja-JP" dirty="0" smtClean="0"/>
              <a:t>&gt;</a:t>
            </a:r>
          </a:p>
          <a:p>
            <a:pPr marL="0" indent="0">
              <a:buNone/>
            </a:pPr>
            <a:r>
              <a:rPr lang="ja-JP" altLang="en-US" dirty="0"/>
              <a:t>過去</a:t>
            </a:r>
            <a:r>
              <a:rPr lang="ja-JP" altLang="en-US" dirty="0" smtClean="0"/>
              <a:t>のアウトプットが、次のインプットになると述べたが、アリスは</a:t>
            </a:r>
            <a:r>
              <a:rPr lang="en-US" altLang="ja-JP" dirty="0" smtClean="0"/>
              <a:t>1.5BTC</a:t>
            </a:r>
            <a:r>
              <a:rPr lang="ja-JP" altLang="en-US" dirty="0" smtClean="0"/>
              <a:t>を</a:t>
            </a:r>
            <a:endParaRPr lang="en-US" altLang="ja-JP" dirty="0" smtClean="0"/>
          </a:p>
          <a:p>
            <a:pPr marL="0" indent="0">
              <a:buNone/>
            </a:pPr>
            <a:r>
              <a:rPr lang="ja-JP" altLang="en-US" dirty="0" smtClean="0"/>
              <a:t>超えるアウトプットを持っていない。 そのため、アウトプット</a:t>
            </a:r>
            <a:r>
              <a:rPr lang="en-US" altLang="ja-JP" dirty="0" smtClean="0"/>
              <a:t>(</a:t>
            </a:r>
            <a:r>
              <a:rPr lang="ja-JP" altLang="en-US" dirty="0" smtClean="0"/>
              <a:t>イブとチャーリー）をかき集めて、アウトプットを作成する必要がある。</a:t>
            </a:r>
            <a:endParaRPr lang="en-US" altLang="ja-JP" dirty="0" smtClean="0"/>
          </a:p>
        </p:txBody>
      </p:sp>
      <p:sp>
        <p:nvSpPr>
          <p:cNvPr id="2" name="テキスト ボックス 1"/>
          <p:cNvSpPr txBox="1"/>
          <p:nvPr/>
        </p:nvSpPr>
        <p:spPr>
          <a:xfrm>
            <a:off x="1041010" y="1885068"/>
            <a:ext cx="1467728" cy="369332"/>
          </a:xfrm>
          <a:prstGeom prst="rect">
            <a:avLst/>
          </a:prstGeom>
          <a:noFill/>
          <a:ln>
            <a:solidFill>
              <a:schemeClr val="tx1"/>
            </a:solidFill>
          </a:ln>
        </p:spPr>
        <p:txBody>
          <a:bodyPr wrap="square" rtlCol="0">
            <a:spAutoFit/>
          </a:bodyPr>
          <a:lstStyle/>
          <a:p>
            <a:pPr algn="ctr"/>
            <a:r>
              <a:rPr kumimoji="1" lang="ja-JP" altLang="en-US" dirty="0"/>
              <a:t>イブ</a:t>
            </a:r>
            <a:endParaRPr kumimoji="1" lang="ja-JP" altLang="en-US" dirty="0" smtClean="0"/>
          </a:p>
        </p:txBody>
      </p:sp>
      <p:sp>
        <p:nvSpPr>
          <p:cNvPr id="6" name="テキスト ボックス 5"/>
          <p:cNvSpPr txBox="1"/>
          <p:nvPr/>
        </p:nvSpPr>
        <p:spPr>
          <a:xfrm>
            <a:off x="3085516" y="1885067"/>
            <a:ext cx="1467728" cy="369332"/>
          </a:xfrm>
          <a:prstGeom prst="rect">
            <a:avLst/>
          </a:prstGeom>
          <a:noFill/>
          <a:ln>
            <a:solidFill>
              <a:schemeClr val="tx1"/>
            </a:solidFill>
          </a:ln>
        </p:spPr>
        <p:txBody>
          <a:bodyPr wrap="square" rtlCol="0">
            <a:spAutoFit/>
          </a:bodyPr>
          <a:lstStyle/>
          <a:p>
            <a:pPr algn="ctr"/>
            <a:r>
              <a:rPr kumimoji="1" lang="ja-JP" altLang="en-US" dirty="0" smtClean="0"/>
              <a:t>アリス</a:t>
            </a:r>
          </a:p>
        </p:txBody>
      </p:sp>
      <p:sp>
        <p:nvSpPr>
          <p:cNvPr id="7" name="テキスト ボックス 6"/>
          <p:cNvSpPr txBox="1"/>
          <p:nvPr/>
        </p:nvSpPr>
        <p:spPr>
          <a:xfrm>
            <a:off x="5155813" y="1870998"/>
            <a:ext cx="1467728" cy="369332"/>
          </a:xfrm>
          <a:prstGeom prst="rect">
            <a:avLst/>
          </a:prstGeom>
          <a:noFill/>
          <a:ln>
            <a:solidFill>
              <a:schemeClr val="tx1"/>
            </a:solidFill>
          </a:ln>
        </p:spPr>
        <p:txBody>
          <a:bodyPr wrap="square" rtlCol="0">
            <a:spAutoFit/>
          </a:bodyPr>
          <a:lstStyle/>
          <a:p>
            <a:pPr algn="ctr"/>
            <a:r>
              <a:rPr kumimoji="1" lang="ja-JP" altLang="en-US" dirty="0"/>
              <a:t>ボブ</a:t>
            </a:r>
            <a:endParaRPr kumimoji="1" lang="ja-JP" altLang="en-US" dirty="0" smtClean="0"/>
          </a:p>
        </p:txBody>
      </p:sp>
      <p:sp>
        <p:nvSpPr>
          <p:cNvPr id="8" name="テキスト ボックス 7"/>
          <p:cNvSpPr txBox="1"/>
          <p:nvPr/>
        </p:nvSpPr>
        <p:spPr>
          <a:xfrm>
            <a:off x="994120" y="3061638"/>
            <a:ext cx="1467728" cy="369332"/>
          </a:xfrm>
          <a:prstGeom prst="rect">
            <a:avLst/>
          </a:prstGeom>
          <a:noFill/>
          <a:ln>
            <a:solidFill>
              <a:schemeClr val="tx1"/>
            </a:solidFill>
          </a:ln>
        </p:spPr>
        <p:txBody>
          <a:bodyPr wrap="square" rtlCol="0">
            <a:spAutoFit/>
          </a:bodyPr>
          <a:lstStyle/>
          <a:p>
            <a:pPr algn="ctr"/>
            <a:r>
              <a:rPr kumimoji="1" lang="ja-JP" altLang="en-US" dirty="0" smtClean="0"/>
              <a:t>チャーリー</a:t>
            </a:r>
          </a:p>
        </p:txBody>
      </p:sp>
      <p:cxnSp>
        <p:nvCxnSpPr>
          <p:cNvPr id="10" name="直線矢印コネクタ 9"/>
          <p:cNvCxnSpPr>
            <a:stCxn id="2" idx="3"/>
            <a:endCxn id="6" idx="1"/>
          </p:cNvCxnSpPr>
          <p:nvPr/>
        </p:nvCxnSpPr>
        <p:spPr>
          <a:xfrm flipV="1">
            <a:off x="2508738" y="2069733"/>
            <a:ext cx="5767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3"/>
            <a:endCxn id="7" idx="1"/>
          </p:cNvCxnSpPr>
          <p:nvPr/>
        </p:nvCxnSpPr>
        <p:spPr>
          <a:xfrm flipV="1">
            <a:off x="4553244" y="2055664"/>
            <a:ext cx="602569" cy="1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2832294" y="1158898"/>
            <a:ext cx="61990" cy="2948868"/>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矢印 20"/>
          <p:cNvSpPr/>
          <p:nvPr/>
        </p:nvSpPr>
        <p:spPr>
          <a:xfrm>
            <a:off x="2832293" y="1158898"/>
            <a:ext cx="2600180" cy="68931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ここからスタート</a:t>
            </a:r>
            <a:endParaRPr kumimoji="1" lang="ja-JP" altLang="en-US" dirty="0"/>
          </a:p>
        </p:txBody>
      </p:sp>
      <p:sp>
        <p:nvSpPr>
          <p:cNvPr id="24" name="テキスト ボックス 23"/>
          <p:cNvSpPr txBox="1"/>
          <p:nvPr/>
        </p:nvSpPr>
        <p:spPr>
          <a:xfrm>
            <a:off x="1689882" y="2445125"/>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A</a:t>
            </a:r>
          </a:p>
          <a:p>
            <a:pPr algn="ctr"/>
            <a:r>
              <a:rPr kumimoji="1" lang="en-US" altLang="ja-JP" sz="1600" dirty="0" smtClean="0"/>
              <a:t>1.0BTC</a:t>
            </a:r>
            <a:endParaRPr kumimoji="1" lang="ja-JP" altLang="en-US" sz="1600" dirty="0" err="1" smtClean="0"/>
          </a:p>
        </p:txBody>
      </p:sp>
      <p:sp>
        <p:nvSpPr>
          <p:cNvPr id="25" name="テキスト ボックス 24"/>
          <p:cNvSpPr txBox="1"/>
          <p:nvPr/>
        </p:nvSpPr>
        <p:spPr>
          <a:xfrm>
            <a:off x="3813513" y="2397569"/>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B'</a:t>
            </a:r>
          </a:p>
          <a:p>
            <a:pPr algn="ctr"/>
            <a:r>
              <a:rPr kumimoji="1" lang="en-US" altLang="ja-JP" sz="1600" dirty="0" smtClean="0"/>
              <a:t>1.5BTC</a:t>
            </a:r>
            <a:endParaRPr kumimoji="1" lang="ja-JP" altLang="en-US" sz="1600" dirty="0" err="1" smtClean="0"/>
          </a:p>
        </p:txBody>
      </p:sp>
      <p:sp>
        <p:nvSpPr>
          <p:cNvPr id="18" name="テキスト ボックス 17"/>
          <p:cNvSpPr txBox="1"/>
          <p:nvPr/>
        </p:nvSpPr>
        <p:spPr>
          <a:xfrm>
            <a:off x="3182814" y="5361245"/>
            <a:ext cx="3593415" cy="1077218"/>
          </a:xfrm>
          <a:prstGeom prst="rect">
            <a:avLst/>
          </a:prstGeom>
          <a:noFill/>
          <a:ln>
            <a:solidFill>
              <a:schemeClr val="tx1"/>
            </a:solidFill>
          </a:ln>
        </p:spPr>
        <p:txBody>
          <a:bodyPr wrap="square" rtlCol="0">
            <a:spAutoFit/>
          </a:bodyPr>
          <a:lstStyle/>
          <a:p>
            <a:pPr algn="ctr"/>
            <a:r>
              <a:rPr kumimoji="1" lang="ja-JP" altLang="en-US" sz="1600" u="sng" dirty="0" smtClean="0"/>
              <a:t>アウトプット</a:t>
            </a:r>
            <a:endParaRPr kumimoji="1" lang="en-US" altLang="ja-JP" sz="1600" u="sng" dirty="0" smtClean="0"/>
          </a:p>
          <a:p>
            <a:pPr algn="ctr"/>
            <a:r>
              <a:rPr kumimoji="1" lang="ja-JP" altLang="en-US" sz="1600" dirty="0" smtClean="0"/>
              <a:t>アウトプット</a:t>
            </a:r>
            <a:r>
              <a:rPr kumimoji="1" lang="en-US" altLang="ja-JP" sz="1600" dirty="0" smtClean="0"/>
              <a:t>#0</a:t>
            </a:r>
            <a:r>
              <a:rPr kumimoji="1" lang="ja-JP" altLang="en-US" sz="1600" dirty="0" smtClean="0"/>
              <a:t>：ボブ</a:t>
            </a:r>
            <a:r>
              <a:rPr kumimoji="1" lang="en-US" altLang="ja-JP" sz="1600" dirty="0" smtClean="0"/>
              <a:t>1.5BTC</a:t>
            </a:r>
          </a:p>
          <a:p>
            <a:pPr algn="ctr"/>
            <a:r>
              <a:rPr kumimoji="1" lang="ja-JP" altLang="en-US" sz="1600" dirty="0" smtClean="0"/>
              <a:t>アウトプット </a:t>
            </a:r>
            <a:r>
              <a:rPr kumimoji="1" lang="en-US" altLang="ja-JP" sz="1600" dirty="0" smtClean="0"/>
              <a:t>#1</a:t>
            </a:r>
            <a:r>
              <a:rPr kumimoji="1" lang="ja-JP" altLang="en-US" sz="1600" dirty="0" smtClean="0"/>
              <a:t>：アリス</a:t>
            </a:r>
            <a:r>
              <a:rPr kumimoji="1" lang="en-US" altLang="ja-JP" sz="1600" dirty="0" smtClean="0"/>
              <a:t>0.4995BTC</a:t>
            </a:r>
          </a:p>
          <a:p>
            <a:pPr algn="ctr"/>
            <a:r>
              <a:rPr kumimoji="1" lang="ja-JP" altLang="en-US" sz="1600" dirty="0" smtClean="0"/>
              <a:t>手数料：</a:t>
            </a:r>
            <a:r>
              <a:rPr kumimoji="1" lang="en-US" altLang="ja-JP" sz="1600" dirty="0" smtClean="0"/>
              <a:t>0.0005BTC</a:t>
            </a:r>
            <a:endParaRPr kumimoji="1" lang="en-US" altLang="ja-JP" sz="1600" dirty="0"/>
          </a:p>
        </p:txBody>
      </p:sp>
      <p:sp>
        <p:nvSpPr>
          <p:cNvPr id="19" name="テキスト ボックス 18"/>
          <p:cNvSpPr txBox="1"/>
          <p:nvPr/>
        </p:nvSpPr>
        <p:spPr>
          <a:xfrm>
            <a:off x="324580" y="5334789"/>
            <a:ext cx="2730601" cy="1323439"/>
          </a:xfrm>
          <a:prstGeom prst="rect">
            <a:avLst/>
          </a:prstGeom>
          <a:noFill/>
          <a:ln>
            <a:solidFill>
              <a:schemeClr val="tx1"/>
            </a:solidFill>
          </a:ln>
        </p:spPr>
        <p:txBody>
          <a:bodyPr wrap="square" rtlCol="0">
            <a:spAutoFit/>
          </a:bodyPr>
          <a:lstStyle/>
          <a:p>
            <a:pPr algn="ctr"/>
            <a:r>
              <a:rPr kumimoji="1" lang="ja-JP" altLang="en-US" sz="1600" u="sng" dirty="0"/>
              <a:t>イン</a:t>
            </a:r>
            <a:r>
              <a:rPr kumimoji="1" lang="ja-JP" altLang="en-US" sz="1600" u="sng" dirty="0" smtClean="0"/>
              <a:t>プット</a:t>
            </a:r>
            <a:endParaRPr kumimoji="1" lang="en-US" altLang="ja-JP" sz="1600" u="sng" dirty="0" smtClean="0"/>
          </a:p>
          <a:p>
            <a:pPr algn="ctr"/>
            <a:r>
              <a:rPr kumimoji="1" lang="en-US" altLang="ja-JP" sz="1600" dirty="0" smtClean="0"/>
              <a:t>FROM</a:t>
            </a:r>
            <a:r>
              <a:rPr kumimoji="1" lang="ja-JP" altLang="en-US" sz="1600" dirty="0" smtClean="0"/>
              <a:t> トランザクション</a:t>
            </a:r>
            <a:r>
              <a:rPr kumimoji="1" lang="en-US" altLang="ja-JP" sz="1600" dirty="0" smtClean="0"/>
              <a:t>A</a:t>
            </a:r>
            <a:r>
              <a:rPr kumimoji="1" lang="ja-JP" altLang="en-US" sz="1600" dirty="0" smtClean="0"/>
              <a:t> </a:t>
            </a:r>
            <a:endParaRPr kumimoji="1" lang="en-US" altLang="ja-JP" sz="1600" dirty="0" smtClean="0"/>
          </a:p>
          <a:p>
            <a:pPr algn="ctr"/>
            <a:r>
              <a:rPr kumimoji="1" lang="ja-JP" altLang="en-US" sz="1600" dirty="0" smtClean="0"/>
              <a:t>：＃</a:t>
            </a:r>
            <a:r>
              <a:rPr kumimoji="1" lang="en-US" altLang="ja-JP" sz="1600" dirty="0" smtClean="0"/>
              <a:t>0</a:t>
            </a:r>
            <a:r>
              <a:rPr kumimoji="1" lang="ja-JP" altLang="en-US" sz="1600" dirty="0" smtClean="0"/>
              <a:t> アリス</a:t>
            </a:r>
            <a:r>
              <a:rPr kumimoji="1" lang="en-US" altLang="ja-JP" sz="1600" dirty="0" smtClean="0"/>
              <a:t>1.0BTC</a:t>
            </a:r>
          </a:p>
          <a:p>
            <a:pPr algn="ctr"/>
            <a:r>
              <a:rPr kumimoji="1" lang="ja-JP" altLang="en-US" sz="1600" dirty="0" smtClean="0"/>
              <a:t>            トランザクション</a:t>
            </a:r>
            <a:r>
              <a:rPr kumimoji="1" lang="en-US" altLang="ja-JP" sz="1600" dirty="0" smtClean="0"/>
              <a:t>B</a:t>
            </a:r>
          </a:p>
          <a:p>
            <a:pPr algn="ctr"/>
            <a:r>
              <a:rPr kumimoji="1" lang="ja-JP" altLang="en-US" sz="1600" dirty="0" smtClean="0"/>
              <a:t>：＃</a:t>
            </a:r>
            <a:r>
              <a:rPr kumimoji="1" lang="en-US" altLang="ja-JP" sz="1600" dirty="0" smtClean="0"/>
              <a:t>0</a:t>
            </a:r>
            <a:r>
              <a:rPr kumimoji="1" lang="ja-JP" altLang="en-US" sz="1600" dirty="0" smtClean="0"/>
              <a:t>アリス</a:t>
            </a:r>
            <a:r>
              <a:rPr kumimoji="1" lang="en-US" altLang="ja-JP" sz="1600" dirty="0" smtClean="0"/>
              <a:t>1.0BTC</a:t>
            </a:r>
          </a:p>
        </p:txBody>
      </p:sp>
      <p:sp>
        <p:nvSpPr>
          <p:cNvPr id="22" name="テキスト ボックス 21"/>
          <p:cNvSpPr txBox="1"/>
          <p:nvPr/>
        </p:nvSpPr>
        <p:spPr>
          <a:xfrm>
            <a:off x="1689881" y="3462708"/>
            <a:ext cx="2093741" cy="584775"/>
          </a:xfrm>
          <a:prstGeom prst="rect">
            <a:avLst/>
          </a:prstGeom>
          <a:noFill/>
          <a:ln>
            <a:noFill/>
          </a:ln>
        </p:spPr>
        <p:txBody>
          <a:bodyPr wrap="square" rtlCol="0">
            <a:spAutoFit/>
          </a:bodyPr>
          <a:lstStyle/>
          <a:p>
            <a:r>
              <a:rPr kumimoji="1" lang="ja-JP" altLang="en-US" sz="1600" dirty="0" smtClean="0"/>
              <a:t>トランザクション</a:t>
            </a:r>
            <a:r>
              <a:rPr kumimoji="1" lang="en-US" altLang="ja-JP" sz="1600" dirty="0" smtClean="0"/>
              <a:t>A’</a:t>
            </a:r>
          </a:p>
          <a:p>
            <a:pPr algn="ctr"/>
            <a:r>
              <a:rPr kumimoji="1" lang="en-US" altLang="ja-JP" sz="1600" dirty="0" smtClean="0"/>
              <a:t>1.0BTC</a:t>
            </a:r>
            <a:endParaRPr kumimoji="1" lang="ja-JP" altLang="en-US" sz="1600" dirty="0" err="1" smtClean="0"/>
          </a:p>
        </p:txBody>
      </p:sp>
      <p:cxnSp>
        <p:nvCxnSpPr>
          <p:cNvPr id="23" name="直線矢印コネクタ 22"/>
          <p:cNvCxnSpPr>
            <a:stCxn id="8" idx="3"/>
            <a:endCxn id="6" idx="1"/>
          </p:cNvCxnSpPr>
          <p:nvPr/>
        </p:nvCxnSpPr>
        <p:spPr>
          <a:xfrm flipV="1">
            <a:off x="2461848" y="2069733"/>
            <a:ext cx="623668" cy="1176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9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4.3</a:t>
            </a:r>
            <a:r>
              <a:rPr lang="ja-JP" altLang="en-US" sz="2800" dirty="0" smtClean="0"/>
              <a:t> トランザクションの構造</a:t>
            </a:r>
            <a:endParaRPr lang="en-US" altLang="ja-JP" sz="2800" dirty="0"/>
          </a:p>
        </p:txBody>
      </p:sp>
      <p:sp>
        <p:nvSpPr>
          <p:cNvPr id="4" name="コンテンツ プレースホルダー 1"/>
          <p:cNvSpPr txBox="1">
            <a:spLocks/>
          </p:cNvSpPr>
          <p:nvPr/>
        </p:nvSpPr>
        <p:spPr>
          <a:xfrm>
            <a:off x="338649" y="595019"/>
            <a:ext cx="11816861" cy="51014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・トランザクションは所有権の移動を表現したデータ構造になっています。</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2509948135"/>
              </p:ext>
            </p:extLst>
          </p:nvPr>
        </p:nvGraphicFramePr>
        <p:xfrm>
          <a:off x="609600" y="1091974"/>
          <a:ext cx="8127999" cy="2865120"/>
        </p:xfrm>
        <a:graphic>
          <a:graphicData uri="http://schemas.openxmlformats.org/drawingml/2006/table">
            <a:tbl>
              <a:tblPr firstRow="1" bandRow="1">
                <a:tableStyleId>{793D81CF-94F2-401A-BA57-92F5A7B2D0C5}</a:tableStyleId>
              </a:tblPr>
              <a:tblGrid>
                <a:gridCol w="2103901"/>
                <a:gridCol w="1209822"/>
                <a:gridCol w="4814276"/>
              </a:tblGrid>
              <a:tr h="370840">
                <a:tc>
                  <a:txBody>
                    <a:bodyPr/>
                    <a:lstStyle/>
                    <a:p>
                      <a:r>
                        <a:rPr kumimoji="1" lang="ja-JP" altLang="en-US" dirty="0" smtClean="0"/>
                        <a:t>フィールド</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サイズ</a:t>
                      </a:r>
                      <a:endParaRPr kumimoji="1" lang="en-US" altLang="ja-JP" dirty="0" smtClean="0"/>
                    </a:p>
                    <a:p>
                      <a:r>
                        <a:rPr kumimoji="1" lang="en-US" altLang="ja-JP" dirty="0" smtClean="0"/>
                        <a:t>(</a:t>
                      </a:r>
                      <a:r>
                        <a:rPr kumimoji="1" lang="ja-JP" altLang="en-US" dirty="0" smtClean="0"/>
                        <a:t>バイト</a:t>
                      </a:r>
                      <a:r>
                        <a:rPr kumimoji="1" lang="en-US" altLang="ja-JP" dirty="0" smtClean="0"/>
                        <a:t>)</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説明</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Version</a:t>
                      </a:r>
                      <a:r>
                        <a:rPr kumimoji="1" lang="ja-JP" altLang="en-US" dirty="0" smtClean="0"/>
                        <a:t> </a:t>
                      </a:r>
                      <a:r>
                        <a:rPr kumimoji="1" lang="en-US" altLang="ja-JP" dirty="0" smtClean="0"/>
                        <a:t>no</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4</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どのバージョンルールに従っているか</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Input</a:t>
                      </a:r>
                      <a:r>
                        <a:rPr kumimoji="1" lang="ja-JP" altLang="en-US" dirty="0" smtClean="0"/>
                        <a:t>  </a:t>
                      </a:r>
                      <a:r>
                        <a:rPr kumimoji="1" lang="en-US" altLang="ja-JP" dirty="0" smtClean="0"/>
                        <a:t>Counter</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1</a:t>
                      </a:r>
                      <a:r>
                        <a:rPr kumimoji="1" lang="ja-JP" altLang="en-US" dirty="0" smtClean="0"/>
                        <a:t>～</a:t>
                      </a:r>
                      <a:r>
                        <a:rPr kumimoji="1" lang="en-US" altLang="ja-JP" dirty="0" smtClean="0"/>
                        <a:t>9</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インプットの数</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Input</a:t>
                      </a:r>
                      <a:r>
                        <a:rPr kumimoji="1" lang="ja-JP" altLang="en-US" dirty="0" smtClean="0"/>
                        <a:t>のリスト</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可変</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1</a:t>
                      </a:r>
                      <a:r>
                        <a:rPr kumimoji="1" lang="ja-JP" altLang="en-US" dirty="0" smtClean="0"/>
                        <a:t>つ以上のトランザクションインプット</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Output</a:t>
                      </a:r>
                      <a:r>
                        <a:rPr kumimoji="1" lang="ja-JP" altLang="en-US" dirty="0" smtClean="0"/>
                        <a:t> </a:t>
                      </a:r>
                      <a:r>
                        <a:rPr kumimoji="1" lang="en-US" altLang="ja-JP" dirty="0" smtClean="0"/>
                        <a:t>Counter</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1</a:t>
                      </a:r>
                      <a:r>
                        <a:rPr kumimoji="1" lang="ja-JP" altLang="en-US" dirty="0" smtClean="0"/>
                        <a:t>～</a:t>
                      </a:r>
                      <a:r>
                        <a:rPr kumimoji="1" lang="en-US" altLang="ja-JP" dirty="0" smtClean="0"/>
                        <a:t>9</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アウトプットの数</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Output</a:t>
                      </a:r>
                      <a:r>
                        <a:rPr kumimoji="1" lang="ja-JP" altLang="en-US" dirty="0" smtClean="0"/>
                        <a:t>のリスト</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可変</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1</a:t>
                      </a:r>
                      <a:r>
                        <a:rPr kumimoji="1" lang="ja-JP" altLang="en-US" dirty="0" smtClean="0"/>
                        <a:t>つ以上のトランザクションアウトプット</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err="1" smtClean="0"/>
                        <a:t>Locktime</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4</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Unix</a:t>
                      </a:r>
                      <a:r>
                        <a:rPr kumimoji="1" lang="ja-JP" altLang="en-US" dirty="0" smtClean="0"/>
                        <a:t>タイムスタンプ、またはブロック高</a:t>
                      </a:r>
                      <a:endParaRPr kumimoji="1" lang="ja-JP" altLang="en-US" dirty="0"/>
                    </a:p>
                  </a:txBody>
                  <a:tcPr>
                    <a:lnL w="38100" cap="flat" cmpd="sng" algn="ctr">
                      <a:solidFill>
                        <a:schemeClr val="bg1"/>
                      </a:solidFill>
                      <a:prstDash val="solid"/>
                      <a:round/>
                      <a:headEnd type="none" w="med" len="med"/>
                      <a:tailEnd type="none" w="med" len="med"/>
                    </a:lnL>
                  </a:tcPr>
                </a:tc>
              </a:tr>
            </a:tbl>
          </a:graphicData>
        </a:graphic>
      </p:graphicFrame>
      <p:sp>
        <p:nvSpPr>
          <p:cNvPr id="27" name="テキスト ボックス 26"/>
          <p:cNvSpPr txBox="1"/>
          <p:nvPr/>
        </p:nvSpPr>
        <p:spPr>
          <a:xfrm>
            <a:off x="3196883" y="4045896"/>
            <a:ext cx="3593415" cy="1077218"/>
          </a:xfrm>
          <a:prstGeom prst="rect">
            <a:avLst/>
          </a:prstGeom>
          <a:noFill/>
          <a:ln>
            <a:solidFill>
              <a:schemeClr val="tx1"/>
            </a:solidFill>
          </a:ln>
        </p:spPr>
        <p:txBody>
          <a:bodyPr wrap="square" rtlCol="0">
            <a:spAutoFit/>
          </a:bodyPr>
          <a:lstStyle/>
          <a:p>
            <a:pPr algn="ctr"/>
            <a:r>
              <a:rPr kumimoji="1" lang="ja-JP" altLang="en-US" sz="1600" u="sng" dirty="0" smtClean="0"/>
              <a:t>アウトプット</a:t>
            </a:r>
            <a:endParaRPr kumimoji="1" lang="en-US" altLang="ja-JP" sz="1600" u="sng" dirty="0" smtClean="0"/>
          </a:p>
          <a:p>
            <a:pPr algn="ctr"/>
            <a:r>
              <a:rPr kumimoji="1" lang="ja-JP" altLang="en-US" sz="1600" dirty="0" smtClean="0"/>
              <a:t>アウトプット</a:t>
            </a:r>
            <a:r>
              <a:rPr kumimoji="1" lang="en-US" altLang="ja-JP" sz="1600" dirty="0" smtClean="0"/>
              <a:t>#0</a:t>
            </a:r>
            <a:r>
              <a:rPr kumimoji="1" lang="ja-JP" altLang="en-US" sz="1600" dirty="0" smtClean="0"/>
              <a:t>：ボブ</a:t>
            </a:r>
            <a:r>
              <a:rPr kumimoji="1" lang="en-US" altLang="ja-JP" sz="1600" dirty="0" smtClean="0"/>
              <a:t>1.5BTC</a:t>
            </a:r>
          </a:p>
          <a:p>
            <a:pPr algn="ctr"/>
            <a:r>
              <a:rPr kumimoji="1" lang="ja-JP" altLang="en-US" sz="1600" dirty="0" smtClean="0"/>
              <a:t>アウトプット </a:t>
            </a:r>
            <a:r>
              <a:rPr kumimoji="1" lang="en-US" altLang="ja-JP" sz="1600" dirty="0" smtClean="0"/>
              <a:t>#1</a:t>
            </a:r>
            <a:r>
              <a:rPr kumimoji="1" lang="ja-JP" altLang="en-US" sz="1600" dirty="0" smtClean="0"/>
              <a:t>：アリス</a:t>
            </a:r>
            <a:r>
              <a:rPr kumimoji="1" lang="en-US" altLang="ja-JP" sz="1600" dirty="0" smtClean="0"/>
              <a:t>0.4995BTC</a:t>
            </a:r>
          </a:p>
          <a:p>
            <a:pPr algn="ctr"/>
            <a:r>
              <a:rPr kumimoji="1" lang="ja-JP" altLang="en-US" sz="1600" dirty="0" smtClean="0"/>
              <a:t>手数料：</a:t>
            </a:r>
            <a:r>
              <a:rPr kumimoji="1" lang="en-US" altLang="ja-JP" sz="1600" dirty="0" smtClean="0"/>
              <a:t>0.0005BTC</a:t>
            </a:r>
            <a:endParaRPr kumimoji="1" lang="en-US" altLang="ja-JP" sz="1600" dirty="0"/>
          </a:p>
        </p:txBody>
      </p:sp>
      <p:sp>
        <p:nvSpPr>
          <p:cNvPr id="28" name="テキスト ボックス 27"/>
          <p:cNvSpPr txBox="1"/>
          <p:nvPr/>
        </p:nvSpPr>
        <p:spPr>
          <a:xfrm>
            <a:off x="338649" y="4019440"/>
            <a:ext cx="2730601" cy="1323439"/>
          </a:xfrm>
          <a:prstGeom prst="rect">
            <a:avLst/>
          </a:prstGeom>
          <a:noFill/>
          <a:ln>
            <a:solidFill>
              <a:schemeClr val="tx1"/>
            </a:solidFill>
          </a:ln>
        </p:spPr>
        <p:txBody>
          <a:bodyPr wrap="square" rtlCol="0">
            <a:spAutoFit/>
          </a:bodyPr>
          <a:lstStyle/>
          <a:p>
            <a:pPr algn="ctr"/>
            <a:r>
              <a:rPr kumimoji="1" lang="ja-JP" altLang="en-US" sz="1600" u="sng" dirty="0"/>
              <a:t>イン</a:t>
            </a:r>
            <a:r>
              <a:rPr kumimoji="1" lang="ja-JP" altLang="en-US" sz="1600" u="sng" dirty="0" smtClean="0"/>
              <a:t>プット</a:t>
            </a:r>
            <a:endParaRPr kumimoji="1" lang="en-US" altLang="ja-JP" sz="1600" u="sng" dirty="0" smtClean="0"/>
          </a:p>
          <a:p>
            <a:pPr algn="ctr"/>
            <a:r>
              <a:rPr kumimoji="1" lang="en-US" altLang="ja-JP" sz="1600" dirty="0" smtClean="0"/>
              <a:t>FROM</a:t>
            </a:r>
            <a:r>
              <a:rPr kumimoji="1" lang="ja-JP" altLang="en-US" sz="1600" dirty="0" smtClean="0"/>
              <a:t> トランザクション</a:t>
            </a:r>
            <a:r>
              <a:rPr kumimoji="1" lang="en-US" altLang="ja-JP" sz="1600" dirty="0" smtClean="0"/>
              <a:t>A</a:t>
            </a:r>
            <a:r>
              <a:rPr kumimoji="1" lang="ja-JP" altLang="en-US" sz="1600" dirty="0" smtClean="0"/>
              <a:t> </a:t>
            </a:r>
            <a:endParaRPr kumimoji="1" lang="en-US" altLang="ja-JP" sz="1600" dirty="0" smtClean="0"/>
          </a:p>
          <a:p>
            <a:pPr algn="ctr"/>
            <a:r>
              <a:rPr kumimoji="1" lang="ja-JP" altLang="en-US" sz="1600" dirty="0" smtClean="0"/>
              <a:t>：＃</a:t>
            </a:r>
            <a:r>
              <a:rPr kumimoji="1" lang="en-US" altLang="ja-JP" sz="1600" dirty="0" smtClean="0"/>
              <a:t>0</a:t>
            </a:r>
            <a:r>
              <a:rPr kumimoji="1" lang="ja-JP" altLang="en-US" sz="1600" dirty="0" smtClean="0"/>
              <a:t> アリス</a:t>
            </a:r>
            <a:r>
              <a:rPr kumimoji="1" lang="en-US" altLang="ja-JP" sz="1600" dirty="0" smtClean="0"/>
              <a:t>1.0BTC</a:t>
            </a:r>
          </a:p>
          <a:p>
            <a:pPr algn="ctr"/>
            <a:r>
              <a:rPr kumimoji="1" lang="ja-JP" altLang="en-US" sz="1600" dirty="0" smtClean="0"/>
              <a:t>            トランザクション</a:t>
            </a:r>
            <a:r>
              <a:rPr kumimoji="1" lang="en-US" altLang="ja-JP" sz="1600" dirty="0" smtClean="0"/>
              <a:t>A’</a:t>
            </a:r>
          </a:p>
          <a:p>
            <a:pPr algn="ctr"/>
            <a:r>
              <a:rPr kumimoji="1" lang="ja-JP" altLang="en-US" sz="1600" dirty="0" smtClean="0"/>
              <a:t>：＃</a:t>
            </a:r>
            <a:r>
              <a:rPr kumimoji="1" lang="en-US" altLang="ja-JP" sz="1600" dirty="0" smtClean="0"/>
              <a:t>0</a:t>
            </a:r>
            <a:r>
              <a:rPr kumimoji="1" lang="ja-JP" altLang="en-US" sz="1600" dirty="0" smtClean="0"/>
              <a:t>アリス</a:t>
            </a:r>
            <a:r>
              <a:rPr kumimoji="1" lang="en-US" altLang="ja-JP" sz="1600" dirty="0" smtClean="0"/>
              <a:t>1.0BTC</a:t>
            </a:r>
          </a:p>
        </p:txBody>
      </p:sp>
      <p:sp>
        <p:nvSpPr>
          <p:cNvPr id="29" name="コンテンツ プレースホルダー 1"/>
          <p:cNvSpPr txBox="1">
            <a:spLocks/>
          </p:cNvSpPr>
          <p:nvPr/>
        </p:nvSpPr>
        <p:spPr>
          <a:xfrm>
            <a:off x="187569" y="5342879"/>
            <a:ext cx="11816861" cy="1367637"/>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Version</a:t>
            </a:r>
            <a:r>
              <a:rPr lang="ja-JP" altLang="en-US" dirty="0" smtClean="0"/>
              <a:t> </a:t>
            </a:r>
            <a:r>
              <a:rPr lang="en-US" altLang="ja-JP" dirty="0" smtClean="0"/>
              <a:t>no</a:t>
            </a:r>
            <a:r>
              <a:rPr lang="ja-JP" altLang="en-US" dirty="0" smtClean="0"/>
              <a:t>は「１」、</a:t>
            </a:r>
            <a:r>
              <a:rPr lang="en-US" altLang="ja-JP" dirty="0" smtClean="0"/>
              <a:t>Input</a:t>
            </a:r>
            <a:r>
              <a:rPr lang="ja-JP" altLang="en-US" dirty="0" smtClean="0"/>
              <a:t> </a:t>
            </a:r>
            <a:r>
              <a:rPr lang="en-US" altLang="ja-JP" dirty="0" smtClean="0"/>
              <a:t>Counter</a:t>
            </a:r>
            <a:r>
              <a:rPr lang="ja-JP" altLang="en-US" dirty="0" smtClean="0"/>
              <a:t>はトランザクション</a:t>
            </a:r>
            <a:r>
              <a:rPr lang="en-US" altLang="ja-JP" dirty="0" smtClean="0"/>
              <a:t>A</a:t>
            </a:r>
            <a:r>
              <a:rPr lang="ja-JP" altLang="en-US" dirty="0" smtClean="0"/>
              <a:t>・</a:t>
            </a:r>
            <a:r>
              <a:rPr lang="en-US" altLang="ja-JP" dirty="0" smtClean="0"/>
              <a:t>A’</a:t>
            </a:r>
            <a:r>
              <a:rPr lang="ja-JP" altLang="en-US" dirty="0" smtClean="0"/>
              <a:t>の２、</a:t>
            </a:r>
            <a:r>
              <a:rPr lang="en-US" altLang="ja-JP" dirty="0" smtClean="0"/>
              <a:t>Input</a:t>
            </a:r>
            <a:r>
              <a:rPr lang="ja-JP" altLang="en-US" dirty="0" smtClean="0"/>
              <a:t>リストはトランザクション</a:t>
            </a:r>
            <a:r>
              <a:rPr lang="en-US" altLang="ja-JP" dirty="0" smtClean="0"/>
              <a:t>A:#0</a:t>
            </a:r>
            <a:r>
              <a:rPr lang="ja-JP" altLang="en-US" dirty="0" smtClean="0"/>
              <a:t>とトランザクション</a:t>
            </a:r>
            <a:r>
              <a:rPr lang="en-US" altLang="ja-JP" dirty="0" smtClean="0"/>
              <a:t>A’:#0</a:t>
            </a:r>
            <a:r>
              <a:rPr lang="ja-JP" altLang="en-US" dirty="0" smtClean="0"/>
              <a:t>の２要素、</a:t>
            </a:r>
            <a:r>
              <a:rPr lang="ja-JP" altLang="en-US" dirty="0"/>
              <a:t>　</a:t>
            </a:r>
            <a:r>
              <a:rPr lang="en-US" altLang="ja-JP" dirty="0" smtClean="0"/>
              <a:t>Output</a:t>
            </a:r>
            <a:r>
              <a:rPr lang="ja-JP" altLang="en-US" dirty="0" smtClean="0"/>
              <a:t> </a:t>
            </a:r>
            <a:r>
              <a:rPr lang="en-US" altLang="ja-JP" dirty="0" smtClean="0"/>
              <a:t>Counter</a:t>
            </a:r>
            <a:r>
              <a:rPr lang="ja-JP" altLang="en-US" dirty="0" smtClean="0"/>
              <a:t>はボブとアリスの分の２、</a:t>
            </a:r>
            <a:r>
              <a:rPr lang="en-US" altLang="ja-JP" dirty="0" smtClean="0"/>
              <a:t>Output</a:t>
            </a:r>
            <a:r>
              <a:rPr lang="ja-JP" altLang="en-US" dirty="0" smtClean="0"/>
              <a:t>リストはアウトプット</a:t>
            </a:r>
            <a:r>
              <a:rPr lang="en-US" altLang="ja-JP" dirty="0" smtClean="0"/>
              <a:t>#0</a:t>
            </a:r>
            <a:r>
              <a:rPr lang="ja-JP" altLang="en-US" dirty="0" smtClean="0"/>
              <a:t>と</a:t>
            </a:r>
            <a:r>
              <a:rPr lang="ja-JP" altLang="en-US" dirty="0"/>
              <a:t>　</a:t>
            </a:r>
            <a:r>
              <a:rPr lang="ja-JP" altLang="en-US" dirty="0" smtClean="0"/>
              <a:t>アウトプット</a:t>
            </a:r>
            <a:r>
              <a:rPr lang="en-US" altLang="ja-JP" dirty="0" smtClean="0"/>
              <a:t>#1</a:t>
            </a:r>
            <a:r>
              <a:rPr lang="ja-JP" altLang="en-US" dirty="0" smtClean="0"/>
              <a:t>の２要素になります。</a:t>
            </a:r>
            <a:endParaRPr lang="en-US" altLang="ja-JP" dirty="0" smtClean="0"/>
          </a:p>
          <a:p>
            <a:pPr marL="0" indent="0">
              <a:buNone/>
            </a:pPr>
            <a:r>
              <a:rPr lang="ja-JP" altLang="en-US" dirty="0" smtClean="0"/>
              <a:t>・手数料はアウトプットには含まれません。 手数料はアウトプットという形では表現されず、</a:t>
            </a:r>
            <a:endParaRPr lang="en-US" altLang="ja-JP" dirty="0" smtClean="0"/>
          </a:p>
          <a:p>
            <a:pPr marL="0" indent="0">
              <a:buNone/>
            </a:pPr>
            <a:r>
              <a:rPr lang="ja-JP" altLang="en-US" dirty="0"/>
              <a:t>　</a:t>
            </a:r>
            <a:r>
              <a:rPr lang="ja-JP" altLang="en-US" dirty="0" smtClean="0"/>
              <a:t>　「手数料 </a:t>
            </a:r>
            <a:r>
              <a:rPr lang="en-US" altLang="ja-JP" dirty="0" smtClean="0"/>
              <a:t>=</a:t>
            </a:r>
            <a:r>
              <a:rPr lang="ja-JP" altLang="en-US" dirty="0" smtClean="0"/>
              <a:t> インプット総額 </a:t>
            </a:r>
            <a:r>
              <a:rPr lang="en-US" altLang="ja-JP" dirty="0" smtClean="0"/>
              <a:t>–</a:t>
            </a:r>
            <a:r>
              <a:rPr lang="ja-JP" altLang="en-US" dirty="0" smtClean="0"/>
              <a:t> アウトプット総額」で計算されます。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3913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4.3</a:t>
            </a:r>
            <a:r>
              <a:rPr lang="ja-JP" altLang="en-US" sz="2800" dirty="0" smtClean="0"/>
              <a:t> トランザクションの構造</a:t>
            </a:r>
            <a:endParaRPr lang="en-US" altLang="ja-JP" sz="2800" dirty="0"/>
          </a:p>
        </p:txBody>
      </p:sp>
      <p:sp>
        <p:nvSpPr>
          <p:cNvPr id="4" name="コンテンツ プレースホルダー 1"/>
          <p:cNvSpPr txBox="1">
            <a:spLocks/>
          </p:cNvSpPr>
          <p:nvPr/>
        </p:nvSpPr>
        <p:spPr>
          <a:xfrm>
            <a:off x="338649" y="784742"/>
            <a:ext cx="11816861" cy="5896277"/>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・ビットコインネットワークで発生した全てのトランザクションは以下で</a:t>
            </a:r>
            <a:endParaRPr lang="en-US" altLang="ja-JP" dirty="0" smtClean="0"/>
          </a:p>
          <a:p>
            <a:pPr marL="0" indent="0">
              <a:buNone/>
            </a:pPr>
            <a:r>
              <a:rPr lang="ja-JP" altLang="en-US" dirty="0" smtClean="0"/>
              <a:t>　確認できます。</a:t>
            </a:r>
            <a:endParaRPr lang="en-US" altLang="ja-JP" dirty="0" smtClean="0"/>
          </a:p>
          <a:p>
            <a:pPr marL="0" indent="0">
              <a:buNone/>
            </a:pPr>
            <a:r>
              <a:rPr lang="ja-JP" altLang="en-US" dirty="0"/>
              <a:t>　</a:t>
            </a:r>
            <a:r>
              <a:rPr lang="en-US" altLang="ja-JP" dirty="0" err="1" smtClean="0"/>
              <a:t>blockexplorer</a:t>
            </a:r>
            <a:r>
              <a:rPr lang="en-US" altLang="ja-JP" dirty="0"/>
              <a:t>: </a:t>
            </a:r>
            <a:r>
              <a:rPr lang="en-US" altLang="ja-JP" dirty="0">
                <a:hlinkClick r:id="rId3"/>
              </a:rPr>
              <a:t>https://blockexplorer.com</a:t>
            </a:r>
            <a:r>
              <a:rPr lang="en-US" altLang="ja-JP" dirty="0" smtClean="0">
                <a:hlinkClick r:id="rId3"/>
              </a:rPr>
              <a:t>/</a:t>
            </a:r>
            <a:endParaRPr lang="en-US" altLang="ja-JP" dirty="0" smtClean="0"/>
          </a:p>
          <a:p>
            <a:pPr marL="0" indent="0">
              <a:buNone/>
            </a:pPr>
            <a:r>
              <a:rPr lang="ja-JP" altLang="en-US" dirty="0" smtClean="0"/>
              <a:t>●</a:t>
            </a:r>
            <a:r>
              <a:rPr lang="en-US" altLang="ja-JP" dirty="0" err="1" smtClean="0"/>
              <a:t>Locktime</a:t>
            </a:r>
            <a:r>
              <a:rPr lang="ja-JP" altLang="en-US" dirty="0" smtClean="0"/>
              <a:t>フィールド（符号なし整数）</a:t>
            </a:r>
            <a:endParaRPr lang="en-US" altLang="ja-JP" dirty="0" smtClean="0"/>
          </a:p>
          <a:p>
            <a:pPr marL="0" indent="0">
              <a:buNone/>
            </a:pPr>
            <a:r>
              <a:rPr lang="ja-JP" altLang="en-US" dirty="0"/>
              <a:t>　</a:t>
            </a:r>
            <a:r>
              <a:rPr lang="en-US" altLang="ja-JP" dirty="0" err="1" smtClean="0"/>
              <a:t>Locktime</a:t>
            </a:r>
            <a:r>
              <a:rPr lang="ja-JP" altLang="en-US" dirty="0" smtClean="0"/>
              <a:t>はトランザクションが「ある時点」になるまでロック</a:t>
            </a:r>
            <a:r>
              <a:rPr lang="en-US" altLang="ja-JP" dirty="0" smtClean="0"/>
              <a:t>(</a:t>
            </a:r>
            <a:r>
              <a:rPr lang="ja-JP" altLang="en-US" dirty="0" smtClean="0"/>
              <a:t>使用禁止</a:t>
            </a:r>
            <a:r>
              <a:rPr lang="en-US" altLang="ja-JP" dirty="0" smtClean="0"/>
              <a:t>)</a:t>
            </a:r>
            <a:endParaRPr lang="en-US" altLang="ja-JP" dirty="0"/>
          </a:p>
          <a:p>
            <a:pPr marL="0" indent="0">
              <a:buNone/>
            </a:pPr>
            <a:r>
              <a:rPr lang="ja-JP" altLang="en-US" dirty="0" smtClean="0"/>
              <a:t>　にするためのフィールで、設定値によって解釈が変わります。</a:t>
            </a:r>
            <a:endParaRPr lang="en-US" altLang="ja-JP" dirty="0" smtClean="0"/>
          </a:p>
          <a:p>
            <a:pPr marL="0" indent="0">
              <a:buNone/>
            </a:pPr>
            <a:r>
              <a:rPr lang="ja-JP" altLang="en-US" dirty="0" smtClean="0"/>
              <a:t>・０：ロックしない。ネットワークを伝搬していき、ブロックに取り込まれる。</a:t>
            </a:r>
            <a:endParaRPr lang="en-US" altLang="ja-JP" dirty="0" smtClean="0"/>
          </a:p>
          <a:p>
            <a:pPr marL="0" indent="0">
              <a:buNone/>
            </a:pPr>
            <a:r>
              <a:rPr lang="ja-JP" altLang="en-US" dirty="0" smtClean="0"/>
              <a:t>・</a:t>
            </a:r>
            <a:r>
              <a:rPr lang="en-US" altLang="ja-JP" dirty="0" smtClean="0"/>
              <a:t>500,000,000</a:t>
            </a:r>
            <a:r>
              <a:rPr lang="ja-JP" altLang="en-US" dirty="0" smtClean="0"/>
              <a:t>未満：ブロック高によるロックと解釈され、トランザクションは、そのブロック高になるまで有効と判断されず、伝搬されません。</a:t>
            </a:r>
            <a:endParaRPr lang="en-US" altLang="ja-JP" dirty="0" smtClean="0"/>
          </a:p>
          <a:p>
            <a:pPr marL="0" indent="0">
              <a:buNone/>
            </a:pPr>
            <a:r>
              <a:rPr lang="ja-JP" altLang="en-US" dirty="0" smtClean="0"/>
              <a:t>・</a:t>
            </a:r>
            <a:r>
              <a:rPr lang="en-US" altLang="ja-JP" dirty="0" smtClean="0"/>
              <a:t>500,000,000</a:t>
            </a:r>
            <a:r>
              <a:rPr lang="ja-JP" altLang="en-US" dirty="0" smtClean="0"/>
              <a:t>以上：</a:t>
            </a:r>
            <a:r>
              <a:rPr lang="en-US" altLang="ja-JP" dirty="0" err="1" smtClean="0"/>
              <a:t>Unixtime</a:t>
            </a:r>
            <a:r>
              <a:rPr lang="ja-JP" altLang="en-US" dirty="0" smtClean="0"/>
              <a:t>によるロックと解釈され、その時間になるまで有効と判断されず、伝搬されません。</a:t>
            </a:r>
            <a:endParaRPr lang="en-US" altLang="ja-JP" dirty="0" smtClean="0"/>
          </a:p>
          <a:p>
            <a:pPr marL="0" indent="0">
              <a:buNone/>
            </a:pPr>
            <a:r>
              <a:rPr lang="ja-JP" altLang="en-US" dirty="0" smtClean="0"/>
              <a:t>→先日付小切手の</a:t>
            </a:r>
            <a:r>
              <a:rPr lang="ja-JP" altLang="en-US" dirty="0"/>
              <a:t>仕組</a:t>
            </a:r>
            <a:r>
              <a:rPr lang="ja-JP" altLang="en-US" dirty="0" smtClean="0"/>
              <a:t>みを実現するようなもの。</a:t>
            </a:r>
            <a:endParaRPr lang="en-US" altLang="ja-JP" dirty="0" smtClean="0"/>
          </a:p>
          <a:p>
            <a:pPr marL="0" indent="0">
              <a:buNone/>
            </a:pPr>
            <a:r>
              <a:rPr lang="en-US" altLang="ja-JP" dirty="0" smtClean="0"/>
              <a:t>&lt;</a:t>
            </a:r>
            <a:r>
              <a:rPr lang="ja-JP" altLang="en-US" dirty="0" smtClean="0"/>
              <a:t>例</a:t>
            </a:r>
            <a:r>
              <a:rPr lang="en-US" altLang="ja-JP" dirty="0" smtClean="0"/>
              <a:t>&gt;</a:t>
            </a:r>
            <a:r>
              <a:rPr lang="ja-JP" altLang="en-US" dirty="0" smtClean="0"/>
              <a:t>①アリスがボブへ送金トランザクション</a:t>
            </a:r>
            <a:r>
              <a:rPr lang="en-US" altLang="ja-JP" dirty="0" smtClean="0"/>
              <a:t>(</a:t>
            </a:r>
            <a:r>
              <a:rPr lang="en-US" altLang="ja-JP" dirty="0" err="1" smtClean="0"/>
              <a:t>Tx_A</a:t>
            </a:r>
            <a:r>
              <a:rPr lang="en-US" altLang="ja-JP" dirty="0" smtClean="0"/>
              <a:t>)</a:t>
            </a:r>
            <a:r>
              <a:rPr lang="ja-JP" altLang="en-US" dirty="0" smtClean="0"/>
              <a:t>を生成する。 この際、</a:t>
            </a:r>
            <a:endParaRPr lang="en-US" altLang="ja-JP" dirty="0" smtClean="0"/>
          </a:p>
          <a:p>
            <a:pPr marL="0" indent="0">
              <a:buNone/>
            </a:pPr>
            <a:r>
              <a:rPr lang="ja-JP" altLang="en-US" dirty="0"/>
              <a:t>　</a:t>
            </a:r>
            <a:r>
              <a:rPr lang="ja-JP" altLang="en-US" dirty="0" smtClean="0"/>
              <a:t>　　</a:t>
            </a:r>
            <a:r>
              <a:rPr lang="en-US" altLang="ja-JP" dirty="0" err="1" smtClean="0"/>
              <a:t>Locktime</a:t>
            </a:r>
            <a:r>
              <a:rPr lang="ja-JP" altLang="en-US" dirty="0" smtClean="0"/>
              <a:t>で</a:t>
            </a:r>
            <a:r>
              <a:rPr lang="en-US" altLang="ja-JP" dirty="0" smtClean="0"/>
              <a:t>3</a:t>
            </a:r>
            <a:r>
              <a:rPr lang="ja-JP" altLang="en-US" dirty="0" smtClean="0"/>
              <a:t>か月後に有効になるようにする。</a:t>
            </a:r>
            <a:endParaRPr lang="en-US" altLang="ja-JP" dirty="0" smtClean="0"/>
          </a:p>
          <a:p>
            <a:pPr marL="0" indent="0">
              <a:buNone/>
            </a:pPr>
            <a:r>
              <a:rPr lang="ja-JP" altLang="en-US" dirty="0"/>
              <a:t>　</a:t>
            </a:r>
            <a:r>
              <a:rPr lang="ja-JP" altLang="en-US" dirty="0" smtClean="0"/>
              <a:t>　②アリスは生成したトランザクションをボブに伝搬する。</a:t>
            </a:r>
            <a:endParaRPr lang="en-US" altLang="ja-JP" dirty="0" smtClean="0"/>
          </a:p>
          <a:p>
            <a:pPr marL="0" indent="0">
              <a:buNone/>
            </a:pPr>
            <a:r>
              <a:rPr lang="ja-JP" altLang="en-US" dirty="0"/>
              <a:t>　</a:t>
            </a:r>
            <a:r>
              <a:rPr lang="ja-JP" altLang="en-US" dirty="0" smtClean="0"/>
              <a:t>　③ボブは</a:t>
            </a:r>
            <a:r>
              <a:rPr lang="en-US" altLang="ja-JP" dirty="0" err="1" smtClean="0"/>
              <a:t>Tx_A</a:t>
            </a:r>
            <a:r>
              <a:rPr lang="ja-JP" altLang="en-US" dirty="0" smtClean="0"/>
              <a:t>を</a:t>
            </a:r>
            <a:r>
              <a:rPr lang="en-US" altLang="ja-JP" dirty="0" smtClean="0"/>
              <a:t>3</a:t>
            </a:r>
            <a:r>
              <a:rPr lang="ja-JP" altLang="en-US" dirty="0" smtClean="0"/>
              <a:t>か月経過したらビットコインネットワークに伝搬する。</a:t>
            </a:r>
            <a:endParaRPr lang="en-US" altLang="ja-JP" dirty="0" smtClean="0"/>
          </a:p>
        </p:txBody>
      </p:sp>
    </p:spTree>
    <p:extLst>
      <p:ext uri="{BB962C8B-B14F-4D97-AF65-F5344CB8AC3E}">
        <p14:creationId xmlns:p14="http://schemas.microsoft.com/office/powerpoint/2010/main" val="391963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4.3</a:t>
            </a:r>
            <a:r>
              <a:rPr lang="ja-JP" altLang="en-US" sz="2800" dirty="0" smtClean="0"/>
              <a:t> トランザクションの構造</a:t>
            </a:r>
            <a:endParaRPr lang="en-US" altLang="ja-JP" sz="2800" dirty="0"/>
          </a:p>
        </p:txBody>
      </p:sp>
      <p:sp>
        <p:nvSpPr>
          <p:cNvPr id="4" name="コンテンツ プレースホルダー 1"/>
          <p:cNvSpPr txBox="1">
            <a:spLocks/>
          </p:cNvSpPr>
          <p:nvPr/>
        </p:nvSpPr>
        <p:spPr>
          <a:xfrm>
            <a:off x="338649" y="784743"/>
            <a:ext cx="11816861" cy="5911026"/>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err="1" smtClean="0"/>
              <a:t>Locktime</a:t>
            </a:r>
            <a:r>
              <a:rPr lang="ja-JP" altLang="en-US" dirty="0" smtClean="0"/>
              <a:t>の問題</a:t>
            </a:r>
            <a:endParaRPr lang="en-US" altLang="ja-JP" dirty="0" smtClean="0"/>
          </a:p>
          <a:p>
            <a:pPr marL="0" indent="0">
              <a:buNone/>
            </a:pPr>
            <a:r>
              <a:rPr lang="ja-JP" altLang="en-US" dirty="0" smtClean="0"/>
              <a:t>①アリスがボブに送金トランザクション</a:t>
            </a:r>
            <a:r>
              <a:rPr lang="en-US" altLang="ja-JP" dirty="0" smtClean="0"/>
              <a:t>(</a:t>
            </a:r>
            <a:r>
              <a:rPr lang="en-US" altLang="ja-JP" dirty="0" err="1" smtClean="0"/>
              <a:t>Tx_A</a:t>
            </a:r>
            <a:r>
              <a:rPr lang="en-US" altLang="ja-JP" dirty="0" smtClean="0"/>
              <a:t>)</a:t>
            </a:r>
            <a:r>
              <a:rPr lang="ja-JP" altLang="en-US" dirty="0" smtClean="0"/>
              <a:t>を生成する。 この際、</a:t>
            </a:r>
            <a:endParaRPr lang="en-US" altLang="ja-JP" dirty="0" smtClean="0"/>
          </a:p>
          <a:p>
            <a:pPr marL="0" indent="0">
              <a:buNone/>
            </a:pPr>
            <a:r>
              <a:rPr lang="ja-JP" altLang="en-US" dirty="0"/>
              <a:t>　</a:t>
            </a:r>
            <a:r>
              <a:rPr lang="en-US" altLang="ja-JP" dirty="0" err="1" smtClean="0"/>
              <a:t>Locktime</a:t>
            </a:r>
            <a:r>
              <a:rPr lang="ja-JP" altLang="en-US" dirty="0" smtClean="0"/>
              <a:t>で</a:t>
            </a:r>
            <a:r>
              <a:rPr lang="en-US" altLang="ja-JP" dirty="0" smtClean="0"/>
              <a:t>3</a:t>
            </a:r>
            <a:r>
              <a:rPr lang="ja-JP" altLang="en-US" dirty="0" smtClean="0"/>
              <a:t>か月後に有効になるようにする。</a:t>
            </a:r>
            <a:endParaRPr lang="en-US" altLang="ja-JP" dirty="0" smtClean="0"/>
          </a:p>
          <a:p>
            <a:pPr marL="0" indent="0">
              <a:buNone/>
            </a:pPr>
            <a:r>
              <a:rPr lang="ja-JP" altLang="en-US" dirty="0" smtClean="0"/>
              <a:t>②アリスは生成したトランザクションをボブに連携する。</a:t>
            </a:r>
            <a:endParaRPr lang="en-US" altLang="ja-JP" dirty="0" smtClean="0"/>
          </a:p>
          <a:p>
            <a:pPr marL="0" indent="0">
              <a:buNone/>
            </a:pPr>
            <a:r>
              <a:rPr lang="ja-JP" altLang="en-US" dirty="0" smtClean="0"/>
              <a:t>③アリスは</a:t>
            </a:r>
            <a:r>
              <a:rPr lang="en-US" altLang="ja-JP" dirty="0" err="1" smtClean="0"/>
              <a:t>Tx_A</a:t>
            </a:r>
            <a:r>
              <a:rPr lang="ja-JP" altLang="en-US" dirty="0" smtClean="0"/>
              <a:t>に利用した同じアウトプットをインプットにして、レリー</a:t>
            </a:r>
            <a:endParaRPr lang="en-US" altLang="ja-JP" dirty="0" smtClean="0"/>
          </a:p>
          <a:p>
            <a:pPr marL="0" indent="0">
              <a:buNone/>
            </a:pPr>
            <a:r>
              <a:rPr lang="ja-JP" altLang="en-US" dirty="0"/>
              <a:t>　</a:t>
            </a:r>
            <a:r>
              <a:rPr lang="ja-JP" altLang="en-US" dirty="0" smtClean="0"/>
              <a:t>への送金トランザクション</a:t>
            </a:r>
            <a:r>
              <a:rPr lang="en-US" altLang="ja-JP" dirty="0" smtClean="0"/>
              <a:t>(</a:t>
            </a:r>
            <a:r>
              <a:rPr lang="en-US" altLang="ja-JP" dirty="0" err="1" smtClean="0"/>
              <a:t>Tx_B</a:t>
            </a:r>
            <a:r>
              <a:rPr lang="en-US" altLang="ja-JP" dirty="0" smtClean="0"/>
              <a:t>)</a:t>
            </a:r>
            <a:r>
              <a:rPr lang="ja-JP" altLang="en-US" dirty="0" smtClean="0"/>
              <a:t>を生成する。 この際、</a:t>
            </a:r>
            <a:r>
              <a:rPr lang="en-US" altLang="ja-JP" dirty="0" err="1" smtClean="0"/>
              <a:t>Locktime</a:t>
            </a:r>
            <a:r>
              <a:rPr lang="ja-JP" altLang="en-US" dirty="0" smtClean="0"/>
              <a:t>を</a:t>
            </a:r>
            <a:r>
              <a:rPr lang="en-US" altLang="ja-JP" dirty="0" smtClean="0"/>
              <a:t>0</a:t>
            </a:r>
            <a:r>
              <a:rPr lang="ja-JP" altLang="en-US" dirty="0" smtClean="0"/>
              <a:t>にし、</a:t>
            </a:r>
            <a:endParaRPr lang="en-US" altLang="ja-JP" dirty="0" smtClean="0"/>
          </a:p>
          <a:p>
            <a:pPr marL="0" indent="0">
              <a:buNone/>
            </a:pPr>
            <a:r>
              <a:rPr lang="ja-JP" altLang="en-US" dirty="0"/>
              <a:t>　</a:t>
            </a:r>
            <a:r>
              <a:rPr lang="ja-JP" altLang="en-US" dirty="0" smtClean="0"/>
              <a:t>ビットコインネットワークへ伝搬する。</a:t>
            </a:r>
            <a:endParaRPr lang="en-US" altLang="ja-JP" dirty="0" smtClean="0"/>
          </a:p>
          <a:p>
            <a:pPr marL="0" indent="0">
              <a:buNone/>
            </a:pPr>
            <a:r>
              <a:rPr lang="ja-JP" altLang="en-US" dirty="0" smtClean="0"/>
              <a:t>④レリーへの送金が完了する。 この時点で、</a:t>
            </a:r>
            <a:r>
              <a:rPr lang="en-US" altLang="ja-JP" dirty="0" err="1" smtClean="0"/>
              <a:t>Tx_A</a:t>
            </a:r>
            <a:r>
              <a:rPr lang="ja-JP" altLang="en-US" dirty="0" smtClean="0"/>
              <a:t>のインプットは使用済みの</a:t>
            </a:r>
            <a:endParaRPr lang="en-US" altLang="ja-JP" dirty="0" smtClean="0"/>
          </a:p>
          <a:p>
            <a:pPr marL="0" indent="0">
              <a:buNone/>
            </a:pPr>
            <a:r>
              <a:rPr lang="ja-JP" altLang="en-US" dirty="0"/>
              <a:t>　</a:t>
            </a:r>
            <a:r>
              <a:rPr lang="ja-JP" altLang="en-US" dirty="0" smtClean="0"/>
              <a:t>アウトプット参照している状態になる。</a:t>
            </a:r>
            <a:endParaRPr lang="en-US" altLang="ja-JP" dirty="0" smtClean="0"/>
          </a:p>
          <a:p>
            <a:pPr marL="0" indent="0">
              <a:buNone/>
            </a:pPr>
            <a:r>
              <a:rPr lang="ja-JP" altLang="en-US" dirty="0" smtClean="0"/>
              <a:t>⑤</a:t>
            </a:r>
            <a:r>
              <a:rPr lang="en-US" altLang="ja-JP" dirty="0" smtClean="0"/>
              <a:t>3</a:t>
            </a:r>
            <a:r>
              <a:rPr lang="ja-JP" altLang="en-US" dirty="0" smtClean="0"/>
              <a:t>か月たったら、ボブは</a:t>
            </a:r>
            <a:r>
              <a:rPr lang="en-US" altLang="ja-JP" dirty="0" err="1" smtClean="0"/>
              <a:t>Tx_A</a:t>
            </a:r>
            <a:r>
              <a:rPr lang="ja-JP" altLang="en-US" dirty="0" smtClean="0"/>
              <a:t>をビットコインネットワークに伝搬する しかし、</a:t>
            </a:r>
            <a:endParaRPr lang="en-US" altLang="ja-JP" dirty="0" smtClean="0"/>
          </a:p>
          <a:p>
            <a:pPr marL="0" indent="0">
              <a:buNone/>
            </a:pPr>
            <a:r>
              <a:rPr lang="ja-JP" altLang="en-US" dirty="0"/>
              <a:t>　</a:t>
            </a:r>
            <a:r>
              <a:rPr lang="ja-JP" altLang="en-US" dirty="0" smtClean="0"/>
              <a:t>すでに使用済みになっているため、無効なトランザクションとして扱われる。</a:t>
            </a:r>
            <a:endParaRPr lang="en-US" altLang="ja-JP" dirty="0" smtClean="0"/>
          </a:p>
          <a:p>
            <a:pPr marL="0" indent="0">
              <a:buNone/>
            </a:pPr>
            <a:endParaRPr lang="en-US" altLang="ja-JP" dirty="0"/>
          </a:p>
          <a:p>
            <a:pPr marL="0" indent="0">
              <a:buNone/>
            </a:pPr>
            <a:r>
              <a:rPr lang="ja-JP" altLang="en-US" dirty="0" smtClean="0"/>
              <a:t>→この問題を解決するため、「</a:t>
            </a:r>
            <a:r>
              <a:rPr lang="en-US" altLang="ja-JP" dirty="0" smtClean="0"/>
              <a:t>Check</a:t>
            </a:r>
            <a:r>
              <a:rPr lang="ja-JP" altLang="en-US" dirty="0" smtClean="0"/>
              <a:t> </a:t>
            </a:r>
            <a:r>
              <a:rPr lang="en-US" altLang="ja-JP" dirty="0" smtClean="0"/>
              <a:t>Lock</a:t>
            </a:r>
            <a:r>
              <a:rPr lang="ja-JP" altLang="en-US" dirty="0" smtClean="0"/>
              <a:t> </a:t>
            </a:r>
            <a:r>
              <a:rPr lang="en-US" altLang="ja-JP" dirty="0" smtClean="0"/>
              <a:t>Time</a:t>
            </a:r>
            <a:r>
              <a:rPr lang="ja-JP" altLang="en-US" dirty="0" smtClean="0"/>
              <a:t> </a:t>
            </a:r>
            <a:r>
              <a:rPr lang="en-US" altLang="ja-JP" dirty="0" smtClean="0"/>
              <a:t>Verify(CLTV)</a:t>
            </a:r>
            <a:r>
              <a:rPr lang="ja-JP" altLang="en-US" dirty="0" smtClean="0"/>
              <a:t>」と呼ばれる</a:t>
            </a:r>
            <a:endParaRPr lang="en-US" altLang="ja-JP" dirty="0" smtClean="0"/>
          </a:p>
          <a:p>
            <a:pPr marL="0" indent="0">
              <a:buNone/>
            </a:pPr>
            <a:r>
              <a:rPr lang="ja-JP" altLang="en-US" dirty="0"/>
              <a:t>　</a:t>
            </a:r>
            <a:r>
              <a:rPr lang="ja-JP" altLang="en-US" dirty="0" smtClean="0"/>
              <a:t>ものが導入されている。</a:t>
            </a:r>
            <a:r>
              <a:rPr lang="en-US" altLang="ja-JP" dirty="0" err="1" smtClean="0"/>
              <a:t>Locktime</a:t>
            </a:r>
            <a:r>
              <a:rPr lang="ja-JP" altLang="en-US" dirty="0" smtClean="0"/>
              <a:t>はトランザクションレベルで有効開始時</a:t>
            </a:r>
            <a:endParaRPr lang="en-US" altLang="ja-JP" dirty="0" smtClean="0"/>
          </a:p>
          <a:p>
            <a:pPr marL="0" indent="0">
              <a:buNone/>
            </a:pPr>
            <a:r>
              <a:rPr lang="ja-JP" altLang="en-US" dirty="0"/>
              <a:t>　</a:t>
            </a:r>
            <a:r>
              <a:rPr lang="ja-JP" altLang="en-US" dirty="0" smtClean="0"/>
              <a:t>を制御するが、</a:t>
            </a:r>
            <a:r>
              <a:rPr lang="en-US" altLang="ja-JP" dirty="0" smtClean="0"/>
              <a:t>CLTV</a:t>
            </a:r>
            <a:r>
              <a:rPr lang="ja-JP" altLang="en-US" dirty="0" smtClean="0"/>
              <a:t>ではトランザクションアウトプットごとに有効開始時</a:t>
            </a:r>
            <a:endParaRPr lang="en-US" altLang="ja-JP" dirty="0" smtClean="0"/>
          </a:p>
          <a:p>
            <a:pPr marL="0" indent="0">
              <a:buNone/>
            </a:pPr>
            <a:r>
              <a:rPr lang="ja-JP" altLang="en-US" dirty="0"/>
              <a:t>　</a:t>
            </a:r>
            <a:r>
              <a:rPr lang="ja-JP" altLang="en-US" dirty="0" smtClean="0"/>
              <a:t>を制御することがかのうになる。 </a:t>
            </a:r>
            <a:r>
              <a:rPr lang="en-US" altLang="ja-JP" dirty="0" smtClean="0"/>
              <a:t>OP_CHECKLOCKTIMEVERIFY</a:t>
            </a:r>
            <a:r>
              <a:rPr lang="ja-JP" altLang="en-US" dirty="0" smtClean="0"/>
              <a:t>という</a:t>
            </a:r>
            <a:r>
              <a:rPr lang="en-US" altLang="ja-JP" dirty="0" smtClean="0"/>
              <a:t>OPCODE</a:t>
            </a:r>
            <a:r>
              <a:rPr lang="ja-JP" altLang="en-US" dirty="0" smtClean="0"/>
              <a:t>を</a:t>
            </a:r>
            <a:endParaRPr lang="en-US" altLang="ja-JP" dirty="0" smtClean="0"/>
          </a:p>
          <a:p>
            <a:pPr marL="0" indent="0">
              <a:buNone/>
            </a:pPr>
            <a:r>
              <a:rPr lang="ja-JP" altLang="en-US" dirty="0"/>
              <a:t>　</a:t>
            </a:r>
            <a:r>
              <a:rPr lang="ja-JP" altLang="en-US" dirty="0" smtClean="0"/>
              <a:t>使って有効開始時を制御します。</a:t>
            </a:r>
            <a:endParaRPr lang="en-US" altLang="ja-JP" dirty="0" smtClean="0"/>
          </a:p>
        </p:txBody>
      </p:sp>
    </p:spTree>
    <p:extLst>
      <p:ext uri="{BB962C8B-B14F-4D97-AF65-F5344CB8AC3E}">
        <p14:creationId xmlns:p14="http://schemas.microsoft.com/office/powerpoint/2010/main" val="150470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4.4</a:t>
            </a:r>
            <a:r>
              <a:rPr lang="ja-JP" altLang="en-US" sz="2800" dirty="0" smtClean="0"/>
              <a:t> </a:t>
            </a:r>
            <a:r>
              <a:rPr lang="en-US" altLang="ja-JP" sz="2800" dirty="0" smtClean="0"/>
              <a:t>UTXO</a:t>
            </a:r>
            <a:r>
              <a:rPr lang="ja-JP" altLang="en-US" sz="2800" dirty="0" smtClean="0"/>
              <a:t>と残高</a:t>
            </a:r>
            <a:endParaRPr lang="en-US" altLang="ja-JP" sz="2800" dirty="0"/>
          </a:p>
        </p:txBody>
      </p:sp>
      <p:sp>
        <p:nvSpPr>
          <p:cNvPr id="4" name="コンテンツ プレースホルダー 1"/>
          <p:cNvSpPr txBox="1">
            <a:spLocks/>
          </p:cNvSpPr>
          <p:nvPr/>
        </p:nvSpPr>
        <p:spPr>
          <a:xfrm>
            <a:off x="338649" y="784743"/>
            <a:ext cx="11816861" cy="577829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UTXO(unspent transaction)</a:t>
            </a:r>
          </a:p>
          <a:p>
            <a:pPr marL="0" indent="0">
              <a:buNone/>
            </a:pPr>
            <a:r>
              <a:rPr lang="ja-JP" altLang="en-US" dirty="0" smtClean="0"/>
              <a:t>トランザクション生成</a:t>
            </a:r>
            <a:r>
              <a:rPr lang="ja-JP" altLang="en-US" dirty="0"/>
              <a:t>時</a:t>
            </a:r>
            <a:r>
              <a:rPr lang="ja-JP" altLang="en-US" dirty="0" smtClean="0"/>
              <a:t>には、未使用のトランザクションアウトプットを</a:t>
            </a:r>
            <a:endParaRPr lang="en-US" altLang="ja-JP" dirty="0" smtClean="0"/>
          </a:p>
          <a:p>
            <a:pPr marL="0" indent="0">
              <a:buNone/>
            </a:pPr>
            <a:r>
              <a:rPr lang="ja-JP" altLang="en-US" dirty="0" smtClean="0"/>
              <a:t>インプットとして使用するが、この未使用のトランザクションアウトプットの</a:t>
            </a:r>
            <a:endParaRPr lang="en-US" altLang="ja-JP" dirty="0" smtClean="0"/>
          </a:p>
          <a:p>
            <a:pPr marL="0" indent="0">
              <a:buNone/>
            </a:pPr>
            <a:r>
              <a:rPr lang="ja-JP" altLang="en-US" dirty="0" smtClean="0"/>
              <a:t>ことを</a:t>
            </a:r>
            <a:r>
              <a:rPr lang="en-US" altLang="ja-JP" dirty="0" smtClean="0"/>
              <a:t>UTXO</a:t>
            </a:r>
            <a:r>
              <a:rPr lang="ja-JP" altLang="en-US" dirty="0" smtClean="0"/>
              <a:t>という。</a:t>
            </a:r>
            <a:endParaRPr lang="en-US" altLang="ja-JP" dirty="0" smtClean="0"/>
          </a:p>
          <a:p>
            <a:pPr marL="0" indent="0">
              <a:buNone/>
            </a:pPr>
            <a:r>
              <a:rPr lang="ja-JP" altLang="en-US" dirty="0" smtClean="0"/>
              <a:t>・分散台帳上には残高情報は保持されておらず、ウォレットアプリケーション</a:t>
            </a:r>
            <a:endParaRPr lang="en-US" altLang="ja-JP" dirty="0" smtClean="0"/>
          </a:p>
          <a:p>
            <a:pPr marL="0" indent="0">
              <a:buNone/>
            </a:pPr>
            <a:r>
              <a:rPr lang="ja-JP" altLang="en-US" dirty="0" smtClean="0"/>
              <a:t>などで表示されている残高は、この</a:t>
            </a:r>
            <a:r>
              <a:rPr lang="en-US" altLang="ja-JP" dirty="0" smtClean="0"/>
              <a:t>UTXO</a:t>
            </a:r>
            <a:r>
              <a:rPr lang="ja-JP" altLang="en-US" dirty="0" smtClean="0"/>
              <a:t>を集計することで実現している。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2515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endParaRPr lang="en-US" altLang="ja-JP" sz="2800" dirty="0"/>
          </a:p>
        </p:txBody>
      </p:sp>
      <p:sp>
        <p:nvSpPr>
          <p:cNvPr id="4" name="コンテンツ プレースホルダー 1"/>
          <p:cNvSpPr txBox="1">
            <a:spLocks/>
          </p:cNvSpPr>
          <p:nvPr/>
        </p:nvSpPr>
        <p:spPr>
          <a:xfrm>
            <a:off x="338649" y="784743"/>
            <a:ext cx="11816861" cy="56160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・錠がかかっているのは</a:t>
            </a:r>
            <a:r>
              <a:rPr lang="en-US" altLang="ja-JP" dirty="0" smtClean="0"/>
              <a:t>UTXO</a:t>
            </a:r>
            <a:r>
              <a:rPr lang="ja-JP" altLang="en-US" dirty="0" smtClean="0"/>
              <a:t>ですが、どのようにして錠がかかっているのか？</a:t>
            </a:r>
            <a:endParaRPr lang="en-US" altLang="ja-JP" dirty="0" smtClean="0"/>
          </a:p>
          <a:p>
            <a:pPr marL="0" indent="0">
              <a:buNone/>
            </a:pPr>
            <a:r>
              <a:rPr lang="ja-JP" altLang="en-US" dirty="0" smtClean="0"/>
              <a:t>＜トランザクションアプトプットの構造＞</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en-US" altLang="ja-JP" dirty="0" err="1" smtClean="0"/>
              <a:t>Lockgin</a:t>
            </a:r>
            <a:r>
              <a:rPr lang="ja-JP" altLang="en-US" dirty="0" smtClean="0"/>
              <a:t> </a:t>
            </a:r>
            <a:r>
              <a:rPr lang="en-US" altLang="ja-JP" dirty="0" smtClean="0"/>
              <a:t>Script(</a:t>
            </a:r>
            <a:r>
              <a:rPr lang="en-US" altLang="ja-JP" dirty="0" err="1" smtClean="0"/>
              <a:t>scriptPubKey</a:t>
            </a:r>
            <a:r>
              <a:rPr lang="ja-JP" altLang="en-US" dirty="0" smtClean="0"/>
              <a:t>とも呼ばれる</a:t>
            </a:r>
            <a:r>
              <a:rPr lang="en-US" altLang="ja-JP" dirty="0" smtClean="0"/>
              <a:t>)</a:t>
            </a:r>
            <a:r>
              <a:rPr lang="ja-JP" altLang="en-US" dirty="0" smtClean="0"/>
              <a:t>は、</a:t>
            </a:r>
            <a:r>
              <a:rPr lang="en-US" altLang="ja-JP" dirty="0" smtClean="0"/>
              <a:t>UTXO</a:t>
            </a:r>
            <a:r>
              <a:rPr lang="ja-JP" altLang="en-US" dirty="0" smtClean="0"/>
              <a:t>を利用するための解除</a:t>
            </a:r>
            <a:endParaRPr lang="en-US" altLang="ja-JP" dirty="0" smtClean="0"/>
          </a:p>
          <a:p>
            <a:pPr marL="0" indent="0">
              <a:buNone/>
            </a:pPr>
            <a:r>
              <a:rPr lang="ja-JP" altLang="en-US" dirty="0"/>
              <a:t>条件</a:t>
            </a:r>
            <a:r>
              <a:rPr lang="ja-JP" altLang="en-US" dirty="0" smtClean="0"/>
              <a:t>で「錠」に該当します。 </a:t>
            </a:r>
            <a:r>
              <a:rPr lang="en-US" altLang="ja-JP" dirty="0" smtClean="0"/>
              <a:t>Locking</a:t>
            </a:r>
            <a:r>
              <a:rPr lang="ja-JP" altLang="en-US" dirty="0" smtClean="0"/>
              <a:t> </a:t>
            </a:r>
            <a:r>
              <a:rPr lang="en-US" altLang="ja-JP" dirty="0" smtClean="0"/>
              <a:t>Script</a:t>
            </a:r>
            <a:r>
              <a:rPr lang="ja-JP" altLang="en-US" dirty="0" smtClean="0"/>
              <a:t>はスクリプトによって構成され、</a:t>
            </a:r>
            <a:endParaRPr lang="en-US" altLang="ja-JP" dirty="0" smtClean="0"/>
          </a:p>
          <a:p>
            <a:pPr marL="0" indent="0">
              <a:buNone/>
            </a:pPr>
            <a:r>
              <a:rPr lang="ja-JP" altLang="en-US" dirty="0" smtClean="0"/>
              <a:t>解除条件を満たすものは</a:t>
            </a:r>
            <a:r>
              <a:rPr lang="en-US" altLang="ja-JP" dirty="0" smtClean="0"/>
              <a:t>UTXO</a:t>
            </a:r>
            <a:r>
              <a:rPr lang="ja-JP" altLang="en-US" dirty="0" smtClean="0"/>
              <a:t>を参照するトランザクションインプットに含め</a:t>
            </a:r>
            <a:endParaRPr lang="en-US" altLang="ja-JP" dirty="0" smtClean="0"/>
          </a:p>
          <a:p>
            <a:pPr marL="0" indent="0">
              <a:buNone/>
            </a:pPr>
            <a:r>
              <a:rPr lang="ja-JP" altLang="en-US" dirty="0" smtClean="0"/>
              <a:t>られます。</a:t>
            </a: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715868822"/>
              </p:ext>
            </p:extLst>
          </p:nvPr>
        </p:nvGraphicFramePr>
        <p:xfrm>
          <a:off x="338649" y="1788810"/>
          <a:ext cx="10769601" cy="1752600"/>
        </p:xfrm>
        <a:graphic>
          <a:graphicData uri="http://schemas.openxmlformats.org/drawingml/2006/table">
            <a:tbl>
              <a:tblPr firstRow="1" bandRow="1">
                <a:tableStyleId>{8799B23B-EC83-4686-B30A-512413B5E67A}</a:tableStyleId>
              </a:tblPr>
              <a:tblGrid>
                <a:gridCol w="2483730"/>
                <a:gridCol w="2082018"/>
                <a:gridCol w="6203853"/>
              </a:tblGrid>
              <a:tr h="370840">
                <a:tc>
                  <a:txBody>
                    <a:bodyPr/>
                    <a:lstStyle/>
                    <a:p>
                      <a:r>
                        <a:rPr kumimoji="1" lang="ja-JP" altLang="en-US" dirty="0" smtClean="0"/>
                        <a:t>フィールド</a:t>
                      </a:r>
                      <a:endParaRPr kumimoji="1" lang="ja-JP" altLang="en-US" dirty="0"/>
                    </a:p>
                  </a:txBody>
                  <a:tcPr/>
                </a:tc>
                <a:tc>
                  <a:txBody>
                    <a:bodyPr/>
                    <a:lstStyle/>
                    <a:p>
                      <a:r>
                        <a:rPr kumimoji="1" lang="ja-JP" altLang="en-US" dirty="0" smtClean="0"/>
                        <a:t>サイズ（バイト）</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Amount</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1 </a:t>
                      </a:r>
                      <a:r>
                        <a:rPr kumimoji="1" lang="en-US" altLang="ja-JP" dirty="0" err="1" smtClean="0"/>
                        <a:t>satoshi</a:t>
                      </a:r>
                      <a:r>
                        <a:rPr kumimoji="1" lang="en-US" altLang="ja-JP" dirty="0" smtClean="0"/>
                        <a:t> </a:t>
                      </a:r>
                      <a:r>
                        <a:rPr kumimoji="1" lang="ja-JP" altLang="en-US" dirty="0" smtClean="0"/>
                        <a:t>＝ </a:t>
                      </a:r>
                      <a:r>
                        <a:rPr kumimoji="1" lang="en-US" altLang="ja-JP" dirty="0" smtClean="0"/>
                        <a:t>0. 00000001 BTC</a:t>
                      </a:r>
                    </a:p>
                    <a:p>
                      <a:r>
                        <a:rPr kumimoji="1" lang="en-US" altLang="ja-JP" dirty="0" err="1" smtClean="0"/>
                        <a:t>satoshi</a:t>
                      </a:r>
                      <a:r>
                        <a:rPr kumimoji="1" lang="ja-JP" altLang="en-US" dirty="0" smtClean="0"/>
                        <a:t>単位で表現されているビットコインの額</a:t>
                      </a:r>
                      <a:endParaRPr kumimoji="1" lang="ja-JP" altLang="en-US" dirty="0"/>
                    </a:p>
                  </a:txBody>
                  <a:tcPr/>
                </a:tc>
              </a:tr>
              <a:tr h="370840">
                <a:tc>
                  <a:txBody>
                    <a:bodyPr/>
                    <a:lstStyle/>
                    <a:p>
                      <a:r>
                        <a:rPr kumimoji="1" lang="en-US" altLang="ja-JP" dirty="0" smtClean="0"/>
                        <a:t>Locking</a:t>
                      </a:r>
                      <a:r>
                        <a:rPr kumimoji="1" lang="ja-JP" altLang="en-US" dirty="0" smtClean="0"/>
                        <a:t> </a:t>
                      </a:r>
                      <a:r>
                        <a:rPr kumimoji="1" lang="en-US" altLang="ja-JP" dirty="0" smtClean="0"/>
                        <a:t>Script</a:t>
                      </a:r>
                      <a:r>
                        <a:rPr kumimoji="1" lang="ja-JP" altLang="en-US" dirty="0" smtClean="0"/>
                        <a:t> </a:t>
                      </a:r>
                      <a:r>
                        <a:rPr kumimoji="1" lang="en-US" altLang="ja-JP" dirty="0" smtClean="0"/>
                        <a:t>Size</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Locking</a:t>
                      </a:r>
                      <a:r>
                        <a:rPr kumimoji="1" lang="ja-JP" altLang="en-US" dirty="0" smtClean="0"/>
                        <a:t> </a:t>
                      </a:r>
                      <a:r>
                        <a:rPr kumimoji="1" lang="en-US" altLang="ja-JP" dirty="0" smtClean="0"/>
                        <a:t>Script</a:t>
                      </a:r>
                      <a:r>
                        <a:rPr kumimoji="1" lang="ja-JP" altLang="en-US" dirty="0" smtClean="0"/>
                        <a:t>のサイズ</a:t>
                      </a:r>
                      <a:endParaRPr kumimoji="1" lang="ja-JP" altLang="en-US" dirty="0"/>
                    </a:p>
                  </a:txBody>
                  <a:tcPr/>
                </a:tc>
              </a:tr>
              <a:tr h="370840">
                <a:tc>
                  <a:txBody>
                    <a:bodyPr/>
                    <a:lstStyle/>
                    <a:p>
                      <a:r>
                        <a:rPr kumimoji="1" lang="en-US" altLang="ja-JP" dirty="0" smtClean="0"/>
                        <a:t>Locking</a:t>
                      </a:r>
                      <a:r>
                        <a:rPr kumimoji="1" lang="ja-JP" altLang="en-US" dirty="0" smtClean="0"/>
                        <a:t> </a:t>
                      </a:r>
                      <a:r>
                        <a:rPr kumimoji="1" lang="en-US" altLang="ja-JP" dirty="0" smtClean="0"/>
                        <a:t>Script</a:t>
                      </a:r>
                      <a:endParaRPr kumimoji="1" lang="ja-JP" altLang="en-US" dirty="0"/>
                    </a:p>
                  </a:txBody>
                  <a:tcPr/>
                </a:tc>
                <a:tc>
                  <a:txBody>
                    <a:bodyPr/>
                    <a:lstStyle/>
                    <a:p>
                      <a:r>
                        <a:rPr kumimoji="1" lang="ja-JP" altLang="en-US" dirty="0" smtClean="0"/>
                        <a:t>可変</a:t>
                      </a:r>
                      <a:endParaRPr kumimoji="1" lang="ja-JP" altLang="en-US" dirty="0"/>
                    </a:p>
                  </a:txBody>
                  <a:tcPr/>
                </a:tc>
                <a:tc>
                  <a:txBody>
                    <a:bodyPr/>
                    <a:lstStyle/>
                    <a:p>
                      <a:r>
                        <a:rPr kumimoji="1" lang="ja-JP" altLang="en-US" dirty="0" smtClean="0"/>
                        <a:t>アウトプットを解除するための条件であるスクリプト</a:t>
                      </a:r>
                      <a:endParaRPr kumimoji="1" lang="ja-JP" altLang="en-US" dirty="0"/>
                    </a:p>
                  </a:txBody>
                  <a:tcPr/>
                </a:tc>
              </a:tr>
            </a:tbl>
          </a:graphicData>
        </a:graphic>
      </p:graphicFrame>
    </p:spTree>
    <p:extLst>
      <p:ext uri="{BB962C8B-B14F-4D97-AF65-F5344CB8AC3E}">
        <p14:creationId xmlns:p14="http://schemas.microsoft.com/office/powerpoint/2010/main" val="284251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endParaRPr lang="en-US" altLang="ja-JP" sz="2800" dirty="0"/>
          </a:p>
        </p:txBody>
      </p:sp>
      <p:sp>
        <p:nvSpPr>
          <p:cNvPr id="4" name="コンテンツ プレースホルダー 1"/>
          <p:cNvSpPr txBox="1">
            <a:spLocks/>
          </p:cNvSpPr>
          <p:nvPr/>
        </p:nvSpPr>
        <p:spPr>
          <a:xfrm>
            <a:off x="338649" y="784742"/>
            <a:ext cx="11816861" cy="495238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＜トランザクションインプットの構造＞</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1598164787"/>
              </p:ext>
            </p:extLst>
          </p:nvPr>
        </p:nvGraphicFramePr>
        <p:xfrm>
          <a:off x="338649" y="1428475"/>
          <a:ext cx="10474178" cy="2494280"/>
        </p:xfrm>
        <a:graphic>
          <a:graphicData uri="http://schemas.openxmlformats.org/drawingml/2006/table">
            <a:tbl>
              <a:tblPr firstRow="1" bandRow="1">
                <a:tableStyleId>{8799B23B-EC83-4686-B30A-512413B5E67A}</a:tableStyleId>
              </a:tblPr>
              <a:tblGrid>
                <a:gridCol w="2666609"/>
                <a:gridCol w="2025747"/>
                <a:gridCol w="5781822"/>
              </a:tblGrid>
              <a:tr h="370840">
                <a:tc>
                  <a:txBody>
                    <a:bodyPr/>
                    <a:lstStyle/>
                    <a:p>
                      <a:r>
                        <a:rPr kumimoji="1" lang="ja-JP" altLang="en-US" dirty="0" smtClean="0"/>
                        <a:t>フィールド</a:t>
                      </a:r>
                      <a:endParaRPr kumimoji="1" lang="ja-JP" altLang="en-US" dirty="0"/>
                    </a:p>
                  </a:txBody>
                  <a:tcPr/>
                </a:tc>
                <a:tc>
                  <a:txBody>
                    <a:bodyPr/>
                    <a:lstStyle/>
                    <a:p>
                      <a:r>
                        <a:rPr kumimoji="1" lang="ja-JP" altLang="en-US" dirty="0" smtClean="0"/>
                        <a:t>サイズ（バイト）</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Transaction</a:t>
                      </a:r>
                      <a:r>
                        <a:rPr kumimoji="1" lang="ja-JP" altLang="en-US" dirty="0" smtClean="0"/>
                        <a:t> </a:t>
                      </a:r>
                      <a:r>
                        <a:rPr kumimoji="1" lang="en-US" altLang="ja-JP" dirty="0" smtClean="0"/>
                        <a:t>Hash</a:t>
                      </a:r>
                      <a:endParaRPr kumimoji="1" lang="ja-JP" altLang="en-US" dirty="0"/>
                    </a:p>
                  </a:txBody>
                  <a:tcPr/>
                </a:tc>
                <a:tc>
                  <a:txBody>
                    <a:bodyPr/>
                    <a:lstStyle/>
                    <a:p>
                      <a:r>
                        <a:rPr kumimoji="1" lang="en-US" altLang="ja-JP" dirty="0" smtClean="0"/>
                        <a:t>32</a:t>
                      </a:r>
                      <a:endParaRPr kumimoji="1" lang="ja-JP" altLang="en-US" dirty="0"/>
                    </a:p>
                  </a:txBody>
                  <a:tcPr/>
                </a:tc>
                <a:tc>
                  <a:txBody>
                    <a:bodyPr/>
                    <a:lstStyle/>
                    <a:p>
                      <a:r>
                        <a:rPr kumimoji="1" lang="ja-JP" altLang="en-US" dirty="0" smtClean="0"/>
                        <a:t>参照する</a:t>
                      </a:r>
                      <a:r>
                        <a:rPr kumimoji="1" lang="en-US" altLang="ja-JP" dirty="0" smtClean="0"/>
                        <a:t>UTXO</a:t>
                      </a:r>
                      <a:r>
                        <a:rPr kumimoji="1" lang="ja-JP" altLang="en-US" dirty="0" smtClean="0"/>
                        <a:t>を含むトランザクションハッシュ</a:t>
                      </a:r>
                      <a:endParaRPr kumimoji="1" lang="ja-JP" altLang="en-US" dirty="0"/>
                    </a:p>
                  </a:txBody>
                  <a:tcPr/>
                </a:tc>
              </a:tr>
              <a:tr h="370840">
                <a:tc>
                  <a:txBody>
                    <a:bodyPr/>
                    <a:lstStyle/>
                    <a:p>
                      <a:r>
                        <a:rPr kumimoji="1" lang="en-US" altLang="ja-JP" dirty="0" smtClean="0"/>
                        <a:t>Output</a:t>
                      </a:r>
                      <a:r>
                        <a:rPr kumimoji="1" lang="ja-JP" altLang="en-US" dirty="0" smtClean="0"/>
                        <a:t> </a:t>
                      </a:r>
                      <a:r>
                        <a:rPr kumimoji="1" lang="en-US" altLang="ja-JP" dirty="0" smtClean="0"/>
                        <a:t>index</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ja-JP" altLang="en-US" dirty="0" smtClean="0"/>
                        <a:t>参照する</a:t>
                      </a:r>
                      <a:r>
                        <a:rPr kumimoji="1" lang="en-US" altLang="ja-JP" dirty="0" smtClean="0"/>
                        <a:t>UTXO</a:t>
                      </a:r>
                      <a:r>
                        <a:rPr kumimoji="1" lang="ja-JP" altLang="en-US" dirty="0" smtClean="0"/>
                        <a:t>のトランザクション内のインデックス</a:t>
                      </a:r>
                      <a:endParaRPr kumimoji="1" lang="ja-JP" altLang="en-US" dirty="0"/>
                    </a:p>
                  </a:txBody>
                  <a:tcPr/>
                </a:tc>
              </a:tr>
              <a:tr h="370840">
                <a:tc>
                  <a:txBody>
                    <a:bodyPr/>
                    <a:lstStyle/>
                    <a:p>
                      <a:r>
                        <a:rPr kumimoji="1" lang="en-US" altLang="ja-JP" dirty="0" smtClean="0"/>
                        <a:t>Unlocking</a:t>
                      </a:r>
                      <a:r>
                        <a:rPr kumimoji="1" lang="ja-JP" altLang="en-US" dirty="0" smtClean="0"/>
                        <a:t> </a:t>
                      </a:r>
                      <a:r>
                        <a:rPr kumimoji="1" lang="en-US" altLang="ja-JP" dirty="0" smtClean="0"/>
                        <a:t>Script</a:t>
                      </a:r>
                      <a:r>
                        <a:rPr kumimoji="1" lang="ja-JP" altLang="en-US" dirty="0" smtClean="0"/>
                        <a:t> </a:t>
                      </a:r>
                      <a:r>
                        <a:rPr kumimoji="1" lang="en-US" altLang="ja-JP" dirty="0" smtClean="0"/>
                        <a:t>Size</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Unlocking</a:t>
                      </a:r>
                      <a:r>
                        <a:rPr kumimoji="1" lang="ja-JP" altLang="en-US" dirty="0" smtClean="0"/>
                        <a:t> </a:t>
                      </a:r>
                      <a:r>
                        <a:rPr kumimoji="1" lang="en-US" altLang="ja-JP" dirty="0" smtClean="0"/>
                        <a:t>Script</a:t>
                      </a:r>
                      <a:r>
                        <a:rPr kumimoji="1" lang="ja-JP" altLang="en-US" dirty="0" smtClean="0"/>
                        <a:t>のサイズ</a:t>
                      </a:r>
                      <a:endParaRPr kumimoji="1" lang="ja-JP" altLang="en-US" dirty="0"/>
                    </a:p>
                  </a:txBody>
                  <a:tcPr/>
                </a:tc>
              </a:tr>
              <a:tr h="370840">
                <a:tc>
                  <a:txBody>
                    <a:bodyPr/>
                    <a:lstStyle/>
                    <a:p>
                      <a:r>
                        <a:rPr kumimoji="1" lang="en-US" altLang="ja-JP" dirty="0" smtClean="0"/>
                        <a:t>Unlocking</a:t>
                      </a:r>
                      <a:r>
                        <a:rPr kumimoji="1" lang="ja-JP" altLang="en-US" dirty="0" smtClean="0"/>
                        <a:t> </a:t>
                      </a:r>
                      <a:r>
                        <a:rPr kumimoji="1" lang="en-US" altLang="ja-JP" dirty="0" smtClean="0"/>
                        <a:t>Script</a:t>
                      </a:r>
                      <a:endParaRPr kumimoji="1" lang="ja-JP" altLang="en-US" dirty="0"/>
                    </a:p>
                  </a:txBody>
                  <a:tcPr/>
                </a:tc>
                <a:tc>
                  <a:txBody>
                    <a:bodyPr/>
                    <a:lstStyle/>
                    <a:p>
                      <a:r>
                        <a:rPr kumimoji="1" lang="ja-JP" altLang="en-US" dirty="0" smtClean="0"/>
                        <a:t>可変</a:t>
                      </a:r>
                      <a:endParaRPr kumimoji="1" lang="ja-JP" altLang="en-US" dirty="0"/>
                    </a:p>
                  </a:txBody>
                  <a:tcPr/>
                </a:tc>
                <a:tc>
                  <a:txBody>
                    <a:bodyPr/>
                    <a:lstStyle/>
                    <a:p>
                      <a:r>
                        <a:rPr kumimoji="1" lang="en-US" altLang="ja-JP" dirty="0" smtClean="0"/>
                        <a:t>UTXO</a:t>
                      </a:r>
                      <a:r>
                        <a:rPr kumimoji="1" lang="ja-JP" altLang="en-US" dirty="0" smtClean="0"/>
                        <a:t>の</a:t>
                      </a:r>
                      <a:r>
                        <a:rPr kumimoji="1" lang="en-US" altLang="ja-JP" dirty="0" smtClean="0"/>
                        <a:t>Locking</a:t>
                      </a:r>
                      <a:r>
                        <a:rPr kumimoji="1" lang="ja-JP" altLang="en-US" dirty="0" smtClean="0"/>
                        <a:t> </a:t>
                      </a:r>
                      <a:r>
                        <a:rPr kumimoji="1" lang="en-US" altLang="ja-JP" dirty="0" smtClean="0"/>
                        <a:t>Script</a:t>
                      </a:r>
                      <a:r>
                        <a:rPr kumimoji="1" lang="ja-JP" altLang="en-US" dirty="0" smtClean="0"/>
                        <a:t>を満たすスクリプト</a:t>
                      </a:r>
                      <a:endParaRPr kumimoji="1" lang="ja-JP" altLang="en-US" dirty="0"/>
                    </a:p>
                  </a:txBody>
                  <a:tcPr/>
                </a:tc>
              </a:tr>
              <a:tr h="370840">
                <a:tc>
                  <a:txBody>
                    <a:bodyPr/>
                    <a:lstStyle/>
                    <a:p>
                      <a:r>
                        <a:rPr kumimoji="1" lang="en-US" altLang="ja-JP" dirty="0" smtClean="0"/>
                        <a:t>Sequence</a:t>
                      </a:r>
                      <a:r>
                        <a:rPr kumimoji="1" lang="ja-JP" altLang="en-US" dirty="0" smtClean="0"/>
                        <a:t> </a:t>
                      </a:r>
                      <a:r>
                        <a:rPr kumimoji="1" lang="en-US" altLang="ja-JP" dirty="0" smtClean="0"/>
                        <a:t>Number</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err="1" smtClean="0"/>
                        <a:t>Locktime</a:t>
                      </a:r>
                      <a:r>
                        <a:rPr kumimoji="1" lang="ja-JP" altLang="en-US" dirty="0" smtClean="0"/>
                        <a:t>が</a:t>
                      </a:r>
                      <a:r>
                        <a:rPr kumimoji="1" lang="en-US" altLang="ja-JP" dirty="0" smtClean="0"/>
                        <a:t>0</a:t>
                      </a:r>
                      <a:r>
                        <a:rPr kumimoji="1" lang="ja-JP" altLang="en-US" dirty="0" smtClean="0"/>
                        <a:t>より大きい場合、もしくは置換可能なトランザクションの場合を除いて通常</a:t>
                      </a:r>
                      <a:r>
                        <a:rPr kumimoji="1" lang="en-US" altLang="ja-JP" dirty="0" smtClean="0"/>
                        <a:t>0xFFFFFFFF</a:t>
                      </a:r>
                      <a:endParaRPr kumimoji="1" lang="ja-JP" altLang="en-US" dirty="0"/>
                    </a:p>
                  </a:txBody>
                  <a:tcPr/>
                </a:tc>
              </a:tr>
            </a:tbl>
          </a:graphicData>
        </a:graphic>
      </p:graphicFrame>
    </p:spTree>
    <p:extLst>
      <p:ext uri="{BB962C8B-B14F-4D97-AF65-F5344CB8AC3E}">
        <p14:creationId xmlns:p14="http://schemas.microsoft.com/office/powerpoint/2010/main" val="64894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endParaRPr lang="en-US" altLang="ja-JP" sz="2800" dirty="0"/>
          </a:p>
        </p:txBody>
      </p:sp>
      <p:sp>
        <p:nvSpPr>
          <p:cNvPr id="4" name="コンテンツ プレースホルダー 1"/>
          <p:cNvSpPr txBox="1">
            <a:spLocks/>
          </p:cNvSpPr>
          <p:nvPr/>
        </p:nvSpPr>
        <p:spPr>
          <a:xfrm>
            <a:off x="338649" y="784742"/>
            <a:ext cx="11816861" cy="5793039"/>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Unlocking</a:t>
            </a:r>
            <a:r>
              <a:rPr lang="ja-JP" altLang="en-US" dirty="0" smtClean="0"/>
              <a:t> </a:t>
            </a:r>
            <a:r>
              <a:rPr lang="en-US" altLang="ja-JP" dirty="0" smtClean="0"/>
              <a:t>Script</a:t>
            </a:r>
            <a:r>
              <a:rPr lang="ja-JP" altLang="en-US" dirty="0" smtClean="0"/>
              <a:t>は</a:t>
            </a:r>
            <a:r>
              <a:rPr lang="en-US" altLang="ja-JP" dirty="0" err="1" smtClean="0"/>
              <a:t>scriptSig</a:t>
            </a:r>
            <a:r>
              <a:rPr lang="ja-JP" altLang="en-US" dirty="0" smtClean="0"/>
              <a:t>とも呼ばれ、</a:t>
            </a:r>
            <a:r>
              <a:rPr lang="en-US" altLang="ja-JP" dirty="0" smtClean="0"/>
              <a:t>Locking</a:t>
            </a:r>
            <a:r>
              <a:rPr lang="ja-JP" altLang="en-US" dirty="0" smtClean="0"/>
              <a:t> </a:t>
            </a:r>
            <a:r>
              <a:rPr lang="en-US" altLang="ja-JP" dirty="0" smtClean="0"/>
              <a:t>Script</a:t>
            </a:r>
            <a:r>
              <a:rPr lang="ja-JP" altLang="en-US" dirty="0" err="1" smtClean="0"/>
              <a:t>を解</a:t>
            </a:r>
            <a:r>
              <a:rPr lang="ja-JP" altLang="en-US" dirty="0" smtClean="0"/>
              <a:t>除する条件</a:t>
            </a:r>
            <a:endParaRPr lang="en-US" altLang="ja-JP" dirty="0" smtClean="0"/>
          </a:p>
          <a:p>
            <a:pPr marL="0" indent="0">
              <a:buNone/>
            </a:pPr>
            <a:r>
              <a:rPr lang="ja-JP" altLang="en-US" dirty="0" smtClean="0"/>
              <a:t>を満たすスクリプトです。 錠は自身の秘密鍵のみで解除できるというのは、厳密には</a:t>
            </a:r>
            <a:r>
              <a:rPr lang="en-US" altLang="ja-JP" dirty="0" smtClean="0"/>
              <a:t>Unlocking Script</a:t>
            </a:r>
            <a:r>
              <a:rPr lang="ja-JP" altLang="en-US" dirty="0" smtClean="0"/>
              <a:t>に秘密鍵による署名データを含めることで解除します。 ビットコインネットワークではトランザクションのインプットが参照している</a:t>
            </a:r>
            <a:r>
              <a:rPr lang="en-US" altLang="ja-JP" dirty="0" smtClean="0"/>
              <a:t>UTXO</a:t>
            </a:r>
            <a:r>
              <a:rPr lang="ja-JP" altLang="en-US" dirty="0" smtClean="0"/>
              <a:t>の</a:t>
            </a:r>
            <a:r>
              <a:rPr lang="en-US" altLang="ja-JP" dirty="0" smtClean="0"/>
              <a:t>Locking</a:t>
            </a:r>
            <a:r>
              <a:rPr lang="ja-JP" altLang="en-US" dirty="0" smtClean="0"/>
              <a:t> </a:t>
            </a:r>
            <a:r>
              <a:rPr lang="en-US" altLang="ja-JP" dirty="0" smtClean="0"/>
              <a:t>Script</a:t>
            </a:r>
            <a:r>
              <a:rPr lang="ja-JP" altLang="en-US" dirty="0" smtClean="0"/>
              <a:t>の解除条件を</a:t>
            </a:r>
            <a:r>
              <a:rPr lang="en-US" altLang="ja-JP" dirty="0" smtClean="0"/>
              <a:t>Unlocking</a:t>
            </a:r>
            <a:r>
              <a:rPr lang="ja-JP" altLang="en-US" dirty="0" smtClean="0"/>
              <a:t> </a:t>
            </a:r>
            <a:r>
              <a:rPr lang="en-US" altLang="ja-JP" dirty="0" smtClean="0"/>
              <a:t>Script</a:t>
            </a:r>
            <a:r>
              <a:rPr lang="ja-JP" altLang="en-US" dirty="0" smtClean="0"/>
              <a:t>が満たしているか</a:t>
            </a:r>
            <a:endParaRPr lang="en-US" altLang="ja-JP" dirty="0" smtClean="0"/>
          </a:p>
          <a:p>
            <a:pPr marL="0" indent="0">
              <a:buNone/>
            </a:pPr>
            <a:r>
              <a:rPr lang="ja-JP" altLang="en-US" dirty="0" err="1" smtClean="0"/>
              <a:t>を検</a:t>
            </a:r>
            <a:r>
              <a:rPr lang="ja-JP" altLang="en-US" dirty="0" smtClean="0"/>
              <a:t>証し、検証に失敗したら無効なトランザクションとみなします。</a:t>
            </a:r>
            <a:endParaRPr lang="en-US" altLang="ja-JP" dirty="0" smtClean="0"/>
          </a:p>
          <a:p>
            <a:pPr marL="0" indent="0">
              <a:buNone/>
            </a:pPr>
            <a:endParaRPr lang="en-US" altLang="ja-JP" dirty="0" smtClean="0"/>
          </a:p>
          <a:p>
            <a:pPr marL="0" indent="0">
              <a:buNone/>
            </a:pPr>
            <a:r>
              <a:rPr lang="ja-JP" altLang="en-US" dirty="0" smtClean="0"/>
              <a:t>・トランザクションタイプに応じた</a:t>
            </a:r>
            <a:r>
              <a:rPr lang="en-US" altLang="ja-JP" dirty="0" smtClean="0"/>
              <a:t>Locking</a:t>
            </a:r>
            <a:r>
              <a:rPr lang="ja-JP" altLang="en-US" dirty="0" smtClean="0"/>
              <a:t> </a:t>
            </a:r>
            <a:r>
              <a:rPr lang="en-US" altLang="ja-JP" dirty="0" smtClean="0"/>
              <a:t>Script</a:t>
            </a:r>
            <a:r>
              <a:rPr lang="ja-JP" altLang="en-US" dirty="0" err="1" smtClean="0"/>
              <a:t>、</a:t>
            </a:r>
            <a:r>
              <a:rPr lang="en-US" altLang="ja-JP" dirty="0" smtClean="0"/>
              <a:t>Unlocking</a:t>
            </a:r>
            <a:r>
              <a:rPr lang="ja-JP" altLang="en-US" dirty="0" smtClean="0"/>
              <a:t> </a:t>
            </a:r>
            <a:r>
              <a:rPr lang="en-US" altLang="ja-JP" dirty="0" smtClean="0"/>
              <a:t>Script</a:t>
            </a:r>
            <a:r>
              <a:rPr lang="ja-JP" altLang="en-US" dirty="0" smtClean="0"/>
              <a:t>の記法も変わりますが、通常送金処理には、</a:t>
            </a:r>
            <a:r>
              <a:rPr lang="en-US" altLang="ja-JP" dirty="0" smtClean="0"/>
              <a:t>Pay-to-Public-Key-Hash(P2PKH)</a:t>
            </a:r>
            <a:r>
              <a:rPr lang="ja-JP" altLang="en-US" dirty="0" smtClean="0"/>
              <a:t>が利用される。</a:t>
            </a:r>
            <a:endParaRPr lang="en-US" altLang="ja-JP" dirty="0" smtClean="0"/>
          </a:p>
          <a:p>
            <a:pPr marL="0" indent="0">
              <a:buNone/>
            </a:pPr>
            <a:endParaRPr lang="en-US" altLang="ja-JP" dirty="0"/>
          </a:p>
          <a:p>
            <a:pPr marL="0" indent="0">
              <a:buNone/>
            </a:pPr>
            <a:r>
              <a:rPr lang="ja-JP" altLang="en-US" dirty="0" smtClean="0"/>
              <a:t>・スクリプトは専用の</a:t>
            </a:r>
            <a:r>
              <a:rPr lang="en-US" altLang="ja-JP" dirty="0" smtClean="0"/>
              <a:t>OPCODE</a:t>
            </a:r>
            <a:r>
              <a:rPr lang="ja-JP" altLang="en-US" dirty="0" smtClean="0"/>
              <a:t>と呼ばれるスクリプト言語で記述されます。スクリプト言語はシンプルなスタックベースの言語で、複雑な処理を書くことはできず、チューリング完全な言語ではありません</a:t>
            </a:r>
            <a:r>
              <a:rPr lang="en-US" altLang="ja-JP" dirty="0" smtClean="0"/>
              <a:t>(</a:t>
            </a:r>
            <a:r>
              <a:rPr lang="ja-JP" altLang="en-US" dirty="0" smtClean="0"/>
              <a:t>例：ループ処理を書けない</a:t>
            </a:r>
            <a:r>
              <a:rPr lang="en-US" altLang="ja-JP" dirty="0" smtClean="0"/>
              <a:t>)</a:t>
            </a:r>
            <a:r>
              <a:rPr lang="ja-JP" altLang="en-US" dirty="0" err="1" smtClean="0"/>
              <a:t>。</a:t>
            </a:r>
            <a:endParaRPr lang="en-US" altLang="ja-JP" dirty="0" smtClean="0"/>
          </a:p>
          <a:p>
            <a:pPr marL="0" indent="0">
              <a:buNone/>
            </a:pPr>
            <a:endParaRPr lang="en-US" altLang="ja-JP" dirty="0"/>
          </a:p>
          <a:p>
            <a:pPr marL="0" indent="0">
              <a:buNone/>
            </a:pPr>
            <a:r>
              <a:rPr lang="ja-JP" altLang="en-US" dirty="0" smtClean="0"/>
              <a:t>・</a:t>
            </a:r>
            <a:r>
              <a:rPr lang="en-US" altLang="ja-JP" dirty="0" smtClean="0"/>
              <a:t>Script-Bitcoin</a:t>
            </a:r>
            <a:r>
              <a:rPr lang="ja-JP" altLang="en-US" dirty="0" smtClean="0"/>
              <a:t> </a:t>
            </a:r>
            <a:r>
              <a:rPr lang="en-US" altLang="ja-JP" dirty="0" smtClean="0"/>
              <a:t>Wiki</a:t>
            </a:r>
          </a:p>
          <a:p>
            <a:pPr marL="0" indent="0">
              <a:buNone/>
            </a:pPr>
            <a:r>
              <a:rPr lang="en-US" altLang="ja-JP" dirty="0"/>
              <a:t>https://</a:t>
            </a:r>
            <a:r>
              <a:rPr lang="en-US" altLang="ja-JP" dirty="0" smtClean="0"/>
              <a:t>en.bitcoin.it/wiki/Script</a:t>
            </a:r>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04517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endParaRPr lang="en-US" altLang="ja-JP" sz="2800" dirty="0"/>
          </a:p>
        </p:txBody>
      </p:sp>
      <p:sp>
        <p:nvSpPr>
          <p:cNvPr id="4" name="コンテンツ プレースホルダー 1"/>
          <p:cNvSpPr txBox="1">
            <a:spLocks/>
          </p:cNvSpPr>
          <p:nvPr/>
        </p:nvSpPr>
        <p:spPr>
          <a:xfrm>
            <a:off x="338649" y="784743"/>
            <a:ext cx="11816861" cy="5689800"/>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・スクリプトの検証の仕組み</a:t>
            </a:r>
            <a:endParaRPr lang="en-US" altLang="ja-JP" dirty="0" smtClean="0"/>
          </a:p>
          <a:p>
            <a:pPr marL="0" indent="0">
              <a:buNone/>
            </a:pPr>
            <a:r>
              <a:rPr lang="ja-JP" altLang="en-US" dirty="0" smtClean="0"/>
              <a:t>＜記載内容＞</a:t>
            </a:r>
            <a:endParaRPr lang="en-US" altLang="ja-JP" dirty="0" smtClean="0"/>
          </a:p>
          <a:p>
            <a:pPr marL="0" indent="0">
              <a:buNone/>
            </a:pPr>
            <a:r>
              <a:rPr lang="en-US" altLang="ja-JP" dirty="0" smtClean="0"/>
              <a:t>Locking </a:t>
            </a:r>
            <a:r>
              <a:rPr lang="en-US" altLang="ja-JP" dirty="0" err="1" smtClean="0"/>
              <a:t>Script:OP_DUP</a:t>
            </a:r>
            <a:r>
              <a:rPr lang="en-US" altLang="ja-JP" dirty="0" smtClean="0"/>
              <a:t> OP_HASH160 &lt;</a:t>
            </a:r>
            <a:r>
              <a:rPr lang="en-US" altLang="ja-JP" dirty="0" err="1" smtClean="0"/>
              <a:t>pubKeyHash</a:t>
            </a:r>
            <a:r>
              <a:rPr lang="en-US" altLang="ja-JP" dirty="0" smtClean="0"/>
              <a:t>&gt;</a:t>
            </a:r>
          </a:p>
          <a:p>
            <a:pPr marL="0" indent="0">
              <a:buNone/>
            </a:pPr>
            <a:r>
              <a:rPr lang="en-US" altLang="ja-JP" dirty="0" smtClean="0"/>
              <a:t>OP_EQUALVERIFY OP_CHECKSIG</a:t>
            </a:r>
          </a:p>
          <a:p>
            <a:pPr marL="0" indent="0">
              <a:buNone/>
            </a:pPr>
            <a:r>
              <a:rPr lang="en-US" altLang="ja-JP" dirty="0" smtClean="0"/>
              <a:t>Unlocking Script:&lt;sig&gt; &lt;</a:t>
            </a:r>
            <a:r>
              <a:rPr lang="en-US" altLang="ja-JP" dirty="0" err="1" smtClean="0"/>
              <a:t>pubKey</a:t>
            </a:r>
            <a:r>
              <a:rPr lang="en-US" altLang="ja-JP" dirty="0" smtClean="0"/>
              <a:t>&gt;</a:t>
            </a:r>
          </a:p>
          <a:p>
            <a:pPr marL="0" indent="0">
              <a:buNone/>
            </a:pPr>
            <a:r>
              <a:rPr lang="ja-JP" altLang="en-US" dirty="0" smtClean="0"/>
              <a:t>＜実行順＞</a:t>
            </a:r>
            <a:endParaRPr lang="en-US" altLang="ja-JP" dirty="0" smtClean="0"/>
          </a:p>
          <a:p>
            <a:pPr marL="0" indent="0">
              <a:buNone/>
            </a:pPr>
            <a:r>
              <a:rPr lang="en-US" altLang="ja-JP" dirty="0" smtClean="0"/>
              <a:t>&lt;sig&gt; &lt;</a:t>
            </a:r>
            <a:r>
              <a:rPr lang="en-US" altLang="ja-JP" dirty="0" err="1" smtClean="0"/>
              <a:t>pubKey</a:t>
            </a:r>
            <a:r>
              <a:rPr lang="en-US" altLang="ja-JP" dirty="0" smtClean="0"/>
              <a:t>&gt; OP_DUP OP_HASH160 &lt;</a:t>
            </a:r>
            <a:r>
              <a:rPr lang="en-US" altLang="ja-JP" dirty="0" err="1" smtClean="0"/>
              <a:t>pubKeyHash</a:t>
            </a:r>
            <a:r>
              <a:rPr lang="en-US" altLang="ja-JP" dirty="0" smtClean="0"/>
              <a:t>&gt; OP_EQUALVERIFY OP_CHECKSIG</a:t>
            </a:r>
          </a:p>
          <a:p>
            <a:pPr marL="0" indent="0">
              <a:buNone/>
            </a:pPr>
            <a:r>
              <a:rPr lang="ja-JP" altLang="en-US" dirty="0" smtClean="0"/>
              <a:t>①命令</a:t>
            </a:r>
            <a:r>
              <a:rPr lang="en-US" altLang="ja-JP" dirty="0" smtClean="0"/>
              <a:t>:&lt;sig&gt;</a:t>
            </a:r>
            <a:r>
              <a:rPr lang="ja-JP" altLang="en-US" dirty="0" smtClean="0"/>
              <a:t> 送金者の秘密鍵による署名データ</a:t>
            </a:r>
            <a:r>
              <a:rPr lang="en-US" altLang="ja-JP" dirty="0" smtClean="0"/>
              <a:t>(&lt;sig&gt;)</a:t>
            </a:r>
            <a:r>
              <a:rPr lang="ja-JP" altLang="en-US" dirty="0" smtClean="0"/>
              <a:t>をスタックに</a:t>
            </a:r>
            <a:r>
              <a:rPr lang="en-US" altLang="ja-JP" dirty="0" smtClean="0"/>
              <a:t>Push</a:t>
            </a:r>
          </a:p>
          <a:p>
            <a:pPr marL="0" indent="0">
              <a:buNone/>
            </a:pPr>
            <a:r>
              <a:rPr lang="ja-JP" altLang="en-US" dirty="0" smtClean="0"/>
              <a:t>②命令</a:t>
            </a:r>
            <a:r>
              <a:rPr lang="en-US" altLang="ja-JP" dirty="0"/>
              <a:t>:</a:t>
            </a:r>
            <a:r>
              <a:rPr lang="en-US" altLang="ja-JP" dirty="0" smtClean="0"/>
              <a:t>&lt;</a:t>
            </a:r>
            <a:r>
              <a:rPr lang="en-US" altLang="ja-JP" dirty="0" err="1" smtClean="0"/>
              <a:t>pubKey</a:t>
            </a:r>
            <a:r>
              <a:rPr lang="en-US" altLang="ja-JP" dirty="0" smtClean="0"/>
              <a:t>&gt;</a:t>
            </a:r>
            <a:r>
              <a:rPr lang="ja-JP" altLang="en-US" dirty="0" smtClean="0"/>
              <a:t> 送金</a:t>
            </a:r>
            <a:r>
              <a:rPr lang="ja-JP" altLang="en-US" dirty="0"/>
              <a:t>者</a:t>
            </a:r>
            <a:r>
              <a:rPr lang="ja-JP" altLang="en-US" dirty="0" smtClean="0"/>
              <a:t>の公開鍵</a:t>
            </a:r>
            <a:r>
              <a:rPr lang="en-US" altLang="ja-JP" dirty="0" smtClean="0"/>
              <a:t>(&lt;</a:t>
            </a:r>
            <a:r>
              <a:rPr lang="en-US" altLang="ja-JP" dirty="0" err="1" smtClean="0"/>
              <a:t>pubKye</a:t>
            </a:r>
            <a:r>
              <a:rPr lang="en-US" altLang="ja-JP" dirty="0" smtClean="0"/>
              <a:t>&gt;)</a:t>
            </a:r>
            <a:r>
              <a:rPr lang="ja-JP" altLang="en-US" dirty="0" smtClean="0"/>
              <a:t>をスタックに</a:t>
            </a:r>
            <a:r>
              <a:rPr lang="en-US" altLang="ja-JP" dirty="0" smtClean="0"/>
              <a:t>Push</a:t>
            </a:r>
          </a:p>
          <a:p>
            <a:pPr marL="0" indent="0">
              <a:buNone/>
            </a:pPr>
            <a:r>
              <a:rPr lang="ja-JP" altLang="en-US" dirty="0" smtClean="0"/>
              <a:t>③命令</a:t>
            </a:r>
            <a:r>
              <a:rPr lang="en-US" altLang="ja-JP" dirty="0" smtClean="0"/>
              <a:t>:&lt;OP_DUP&gt; </a:t>
            </a:r>
            <a:r>
              <a:rPr lang="ja-JP" altLang="en-US" dirty="0" smtClean="0"/>
              <a:t>スタックトップにある</a:t>
            </a:r>
            <a:r>
              <a:rPr lang="en-US" altLang="ja-JP" dirty="0" smtClean="0"/>
              <a:t>&lt;</a:t>
            </a:r>
            <a:r>
              <a:rPr lang="en-US" altLang="ja-JP" dirty="0" err="1" smtClean="0"/>
              <a:t>pubKey</a:t>
            </a:r>
            <a:r>
              <a:rPr lang="en-US" altLang="ja-JP" dirty="0" smtClean="0"/>
              <a:t>&gt;</a:t>
            </a:r>
            <a:r>
              <a:rPr lang="ja-JP" altLang="en-US" dirty="0" smtClean="0"/>
              <a:t>を複製してスタックに</a:t>
            </a:r>
            <a:r>
              <a:rPr lang="en-US" altLang="ja-JP" dirty="0" smtClean="0"/>
              <a:t>Push</a:t>
            </a:r>
          </a:p>
          <a:p>
            <a:pPr marL="0" indent="0">
              <a:buNone/>
            </a:pPr>
            <a:r>
              <a:rPr lang="ja-JP" altLang="en-US" dirty="0" smtClean="0"/>
              <a:t>④命令</a:t>
            </a:r>
            <a:r>
              <a:rPr lang="en-US" altLang="ja-JP" dirty="0" smtClean="0"/>
              <a:t>:&lt;OP_HASH160&gt;</a:t>
            </a:r>
            <a:r>
              <a:rPr lang="ja-JP" altLang="en-US" dirty="0" smtClean="0"/>
              <a:t> スタックトップの</a:t>
            </a:r>
            <a:r>
              <a:rPr lang="en-US" altLang="ja-JP" dirty="0" smtClean="0"/>
              <a:t>&lt;</a:t>
            </a:r>
            <a:r>
              <a:rPr lang="en-US" altLang="ja-JP" dirty="0" err="1" smtClean="0"/>
              <a:t>pubKey</a:t>
            </a:r>
            <a:r>
              <a:rPr lang="en-US" altLang="ja-JP" dirty="0" smtClean="0"/>
              <a:t>&gt;</a:t>
            </a:r>
            <a:r>
              <a:rPr lang="ja-JP" altLang="en-US" dirty="0" smtClean="0"/>
              <a:t>を</a:t>
            </a:r>
            <a:r>
              <a:rPr lang="en-US" altLang="ja-JP" dirty="0" smtClean="0"/>
              <a:t>HASH160</a:t>
            </a:r>
            <a:r>
              <a:rPr lang="ja-JP" altLang="en-US" dirty="0" smtClean="0"/>
              <a:t>の方法で</a:t>
            </a:r>
            <a:endParaRPr lang="en-US" altLang="ja-JP" dirty="0" smtClean="0"/>
          </a:p>
          <a:p>
            <a:pPr marL="0" indent="0">
              <a:buNone/>
            </a:pPr>
            <a:r>
              <a:rPr lang="en-US" altLang="ja-JP" dirty="0"/>
              <a:t> </a:t>
            </a:r>
            <a:r>
              <a:rPr lang="en-US" altLang="ja-JP" dirty="0" smtClean="0"/>
              <a:t>      &lt;</a:t>
            </a:r>
            <a:r>
              <a:rPr lang="en-US" altLang="ja-JP" dirty="0" err="1" smtClean="0"/>
              <a:t>pubKeyHash</a:t>
            </a:r>
            <a:r>
              <a:rPr lang="en-US" altLang="ja-JP" dirty="0" smtClean="0"/>
              <a:t>&gt;</a:t>
            </a:r>
            <a:r>
              <a:rPr lang="ja-JP" altLang="en-US" dirty="0" smtClean="0"/>
              <a:t>を計算し、スタックに</a:t>
            </a:r>
            <a:r>
              <a:rPr lang="en-US" altLang="ja-JP" dirty="0" smtClean="0"/>
              <a:t>Push</a:t>
            </a:r>
          </a:p>
          <a:p>
            <a:pPr marL="0" indent="0">
              <a:buNone/>
            </a:pPr>
            <a:r>
              <a:rPr lang="ja-JP" altLang="en-US" dirty="0" smtClean="0"/>
              <a:t>⑤命令</a:t>
            </a:r>
            <a:r>
              <a:rPr lang="en-US" altLang="ja-JP" dirty="0" smtClean="0"/>
              <a:t>:&lt;</a:t>
            </a:r>
            <a:r>
              <a:rPr lang="en-US" altLang="ja-JP" dirty="0" err="1" smtClean="0"/>
              <a:t>pubKyeHash</a:t>
            </a:r>
            <a:r>
              <a:rPr lang="en-US" altLang="ja-JP" dirty="0" smtClean="0"/>
              <a:t>&gt; </a:t>
            </a:r>
            <a:r>
              <a:rPr lang="ja-JP" altLang="en-US" dirty="0" smtClean="0"/>
              <a:t>送信者の公開鍵ハッシュである</a:t>
            </a:r>
            <a:r>
              <a:rPr lang="en-US" altLang="ja-JP" dirty="0" smtClean="0"/>
              <a:t>&lt;</a:t>
            </a:r>
            <a:r>
              <a:rPr lang="en-US" altLang="ja-JP" dirty="0" err="1" smtClean="0"/>
              <a:t>pubKyeHash</a:t>
            </a:r>
            <a:r>
              <a:rPr lang="en-US" altLang="ja-JP" dirty="0" smtClean="0"/>
              <a:t>&gt;</a:t>
            </a:r>
            <a:r>
              <a:rPr lang="ja-JP" altLang="en-US" dirty="0" smtClean="0"/>
              <a:t>をスタック</a:t>
            </a:r>
            <a:endParaRPr lang="en-US" altLang="ja-JP" dirty="0" smtClean="0"/>
          </a:p>
          <a:p>
            <a:pPr marL="0" indent="0">
              <a:buNone/>
            </a:pPr>
            <a:r>
              <a:rPr lang="ja-JP" altLang="en-US" dirty="0"/>
              <a:t>　</a:t>
            </a:r>
            <a:r>
              <a:rPr lang="ja-JP" altLang="en-US" dirty="0" smtClean="0"/>
              <a:t>　　 </a:t>
            </a:r>
            <a:r>
              <a:rPr lang="ja-JP" altLang="en-US" dirty="0" err="1" smtClean="0"/>
              <a:t>に</a:t>
            </a:r>
            <a:r>
              <a:rPr lang="en-US" altLang="ja-JP" dirty="0" smtClean="0"/>
              <a:t>Push</a:t>
            </a:r>
          </a:p>
          <a:p>
            <a:pPr marL="0" indent="0">
              <a:buNone/>
            </a:pPr>
            <a:r>
              <a:rPr lang="ja-JP" altLang="en-US" dirty="0" smtClean="0"/>
              <a:t>⑥命令</a:t>
            </a:r>
            <a:r>
              <a:rPr lang="en-US" altLang="ja-JP" dirty="0" smtClean="0"/>
              <a:t>:OP_EQUALVERIFY</a:t>
            </a:r>
            <a:r>
              <a:rPr lang="ja-JP" altLang="en-US" dirty="0" smtClean="0"/>
              <a:t>：スタックトップ</a:t>
            </a:r>
            <a:r>
              <a:rPr lang="en-US" altLang="ja-JP" dirty="0" smtClean="0"/>
              <a:t>&lt;</a:t>
            </a:r>
            <a:r>
              <a:rPr lang="en-US" altLang="ja-JP" dirty="0" err="1" smtClean="0"/>
              <a:t>pubKeyHash</a:t>
            </a:r>
            <a:r>
              <a:rPr lang="en-US" altLang="ja-JP" dirty="0" smtClean="0"/>
              <a:t>&gt;</a:t>
            </a:r>
            <a:r>
              <a:rPr lang="ja-JP" altLang="en-US" dirty="0" smtClean="0"/>
              <a:t>と</a:t>
            </a:r>
            <a:r>
              <a:rPr lang="en-US" altLang="ja-JP" dirty="0" smtClean="0"/>
              <a:t>2</a:t>
            </a:r>
            <a:r>
              <a:rPr lang="ja-JP" altLang="en-US" dirty="0" smtClean="0"/>
              <a:t>番目の</a:t>
            </a:r>
            <a:r>
              <a:rPr lang="en-US" altLang="ja-JP" dirty="0" smtClean="0"/>
              <a:t>&lt;</a:t>
            </a:r>
            <a:r>
              <a:rPr lang="en-US" altLang="ja-JP" dirty="0" err="1" smtClean="0"/>
              <a:t>puhKeyHash</a:t>
            </a:r>
            <a:r>
              <a:rPr lang="en-US" altLang="ja-JP" dirty="0" smtClean="0"/>
              <a:t>&gt;</a:t>
            </a:r>
          </a:p>
          <a:p>
            <a:pPr marL="0" indent="0">
              <a:buNone/>
            </a:pPr>
            <a:r>
              <a:rPr lang="en-US" altLang="ja-JP" dirty="0"/>
              <a:t> </a:t>
            </a:r>
            <a:r>
              <a:rPr lang="en-US" altLang="ja-JP" dirty="0" smtClean="0"/>
              <a:t>      </a:t>
            </a:r>
            <a:r>
              <a:rPr lang="ja-JP" altLang="en-US" dirty="0" smtClean="0"/>
              <a:t>を比較し、一致してればともにスタックから</a:t>
            </a:r>
            <a:r>
              <a:rPr lang="en-US" altLang="ja-JP" dirty="0" smtClean="0"/>
              <a:t>POP</a:t>
            </a:r>
          </a:p>
          <a:p>
            <a:pPr marL="0" indent="0">
              <a:buNone/>
            </a:pPr>
            <a:r>
              <a:rPr lang="ja-JP" altLang="en-US" dirty="0" smtClean="0"/>
              <a:t>⑦命令</a:t>
            </a:r>
            <a:r>
              <a:rPr lang="en-US" altLang="ja-JP" dirty="0" smtClean="0"/>
              <a:t>:OP_CHECKSIG</a:t>
            </a:r>
            <a:r>
              <a:rPr lang="ja-JP" altLang="en-US" dirty="0" smtClean="0"/>
              <a:t>：スタックトップにある送信者の公開鍵</a:t>
            </a:r>
            <a:r>
              <a:rPr lang="en-US" altLang="ja-JP" dirty="0" smtClean="0"/>
              <a:t>(&lt;</a:t>
            </a:r>
            <a:r>
              <a:rPr lang="en-US" altLang="ja-JP" dirty="0" err="1" smtClean="0"/>
              <a:t>pubKye</a:t>
            </a:r>
            <a:r>
              <a:rPr lang="en-US" altLang="ja-JP" dirty="0" smtClean="0"/>
              <a:t>&gt;)</a:t>
            </a:r>
            <a:r>
              <a:rPr lang="ja-JP" altLang="en-US" dirty="0" smtClean="0"/>
              <a:t>とその下の</a:t>
            </a:r>
            <a:endParaRPr lang="en-US" altLang="ja-JP" dirty="0" smtClean="0"/>
          </a:p>
          <a:p>
            <a:pPr marL="0" indent="0">
              <a:buNone/>
            </a:pPr>
            <a:r>
              <a:rPr lang="ja-JP" altLang="en-US" dirty="0"/>
              <a:t>　</a:t>
            </a:r>
            <a:r>
              <a:rPr lang="ja-JP" altLang="en-US" dirty="0" smtClean="0"/>
              <a:t>　　 秘密鍵による署名</a:t>
            </a:r>
            <a:r>
              <a:rPr lang="en-US" altLang="ja-JP" dirty="0" smtClean="0"/>
              <a:t>(&lt;sig&gt;)</a:t>
            </a:r>
            <a:r>
              <a:rPr lang="ja-JP" altLang="en-US" dirty="0" smtClean="0"/>
              <a:t>を</a:t>
            </a:r>
            <a:r>
              <a:rPr lang="en-US" altLang="ja-JP" dirty="0" smtClean="0"/>
              <a:t>Pop</a:t>
            </a:r>
            <a:r>
              <a:rPr lang="ja-JP" altLang="en-US" dirty="0" smtClean="0"/>
              <a:t>して、署名データを検証する。 その結果</a:t>
            </a:r>
            <a:endParaRPr lang="en-US" altLang="ja-JP" dirty="0" smtClean="0"/>
          </a:p>
          <a:p>
            <a:pPr marL="0" indent="0">
              <a:buNone/>
            </a:pPr>
            <a:r>
              <a:rPr lang="en-US" altLang="ja-JP" dirty="0"/>
              <a:t> </a:t>
            </a:r>
            <a:r>
              <a:rPr lang="en-US" altLang="ja-JP" dirty="0" smtClean="0"/>
              <a:t>      (TRUE/FALSE)</a:t>
            </a:r>
            <a:r>
              <a:rPr lang="ja-JP" altLang="en-US" dirty="0" smtClean="0"/>
              <a:t>をスタックにプッシュする。</a:t>
            </a:r>
            <a:endParaRPr lang="en-US" altLang="ja-JP" dirty="0" smtClean="0"/>
          </a:p>
          <a:p>
            <a:pPr marL="0" indent="0">
              <a:buNone/>
            </a:pPr>
            <a:r>
              <a:rPr lang="ja-JP" altLang="en-US" dirty="0" smtClean="0"/>
              <a:t>→最終的にスタック上に</a:t>
            </a:r>
            <a:r>
              <a:rPr lang="en-US" altLang="ja-JP" dirty="0" smtClean="0"/>
              <a:t>TRUE</a:t>
            </a:r>
            <a:r>
              <a:rPr lang="ja-JP" altLang="en-US" dirty="0" smtClean="0"/>
              <a:t>が残っていれば、検証に成功したことになる。</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52646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１．ブロックチェーンの全体像</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768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r>
              <a:rPr lang="ja-JP" altLang="en-US" sz="2800" dirty="0" smtClean="0"/>
              <a:t> </a:t>
            </a:r>
            <a:endParaRPr lang="en-US" altLang="ja-JP" sz="2800" dirty="0"/>
          </a:p>
        </p:txBody>
      </p:sp>
      <p:sp>
        <p:nvSpPr>
          <p:cNvPr id="4" name="コンテンツ プレースホルダー 1"/>
          <p:cNvSpPr txBox="1">
            <a:spLocks/>
          </p:cNvSpPr>
          <p:nvPr/>
        </p:nvSpPr>
        <p:spPr>
          <a:xfrm>
            <a:off x="338649" y="784743"/>
            <a:ext cx="11816861" cy="568980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・署名を検証するには、「送信者の署名」「送信者の公開鍵」「送信対象のメッセージ」が必要ですが、「送信者の署名」は</a:t>
            </a:r>
            <a:r>
              <a:rPr lang="en-US" altLang="ja-JP" dirty="0" smtClean="0"/>
              <a:t>&lt;sig&gt;</a:t>
            </a:r>
            <a:r>
              <a:rPr lang="ja-JP" altLang="en-US" dirty="0" err="1" smtClean="0"/>
              <a:t>、</a:t>
            </a:r>
            <a:r>
              <a:rPr lang="ja-JP" altLang="en-US" dirty="0" smtClean="0"/>
              <a:t>「送信者の公開鍵」は</a:t>
            </a:r>
            <a:r>
              <a:rPr lang="en-US" altLang="ja-JP" dirty="0" smtClean="0"/>
              <a:t>&lt;</a:t>
            </a:r>
            <a:r>
              <a:rPr lang="en-US" altLang="ja-JP" dirty="0" err="1" smtClean="0"/>
              <a:t>pubKey</a:t>
            </a:r>
            <a:r>
              <a:rPr lang="en-US" altLang="ja-JP" dirty="0" smtClean="0"/>
              <a:t>&gt;</a:t>
            </a:r>
            <a:r>
              <a:rPr lang="ja-JP" altLang="en-US" dirty="0" smtClean="0"/>
              <a:t>が該当し、「送信対象のメッセージ」はスクリプト内には出てこないが、トランザクションが該当します。</a:t>
            </a:r>
            <a:r>
              <a:rPr lang="ja-JP" altLang="en-US" dirty="0"/>
              <a:t> </a:t>
            </a:r>
            <a:r>
              <a:rPr lang="en-US" altLang="ja-JP" dirty="0" smtClean="0"/>
              <a:t>&lt;sig&gt;</a:t>
            </a:r>
            <a:r>
              <a:rPr lang="ja-JP" altLang="en-US" dirty="0" smtClean="0"/>
              <a:t>はトランザクションを送信者の秘密鍵で署名したもので、書名には</a:t>
            </a:r>
            <a:r>
              <a:rPr lang="en-US" altLang="ja-JP" dirty="0" smtClean="0"/>
              <a:t>ECDSA</a:t>
            </a:r>
            <a:r>
              <a:rPr lang="ja-JP" altLang="en-US" dirty="0" smtClean="0"/>
              <a:t>が用いられます。</a:t>
            </a:r>
            <a:endParaRPr lang="en-US" altLang="ja-JP" dirty="0" smtClean="0"/>
          </a:p>
          <a:p>
            <a:pPr marL="0" indent="0">
              <a:buNone/>
            </a:pPr>
            <a:r>
              <a:rPr lang="ja-JP" altLang="en-US" dirty="0" smtClean="0"/>
              <a:t>・</a:t>
            </a:r>
            <a:r>
              <a:rPr lang="en-US" altLang="ja-JP" dirty="0" smtClean="0"/>
              <a:t>Locking</a:t>
            </a:r>
            <a:r>
              <a:rPr lang="ja-JP" altLang="en-US" dirty="0" smtClean="0"/>
              <a:t> </a:t>
            </a:r>
            <a:r>
              <a:rPr lang="en-US" altLang="ja-JP" dirty="0" smtClean="0"/>
              <a:t>Script</a:t>
            </a:r>
            <a:r>
              <a:rPr lang="ja-JP" altLang="en-US" dirty="0" smtClean="0"/>
              <a:t>の公開鍵ハッシュが、誰に所有権があるかを表しているので、</a:t>
            </a:r>
            <a:endParaRPr lang="en-US" altLang="ja-JP" dirty="0" smtClean="0"/>
          </a:p>
          <a:p>
            <a:pPr marL="0" indent="0">
              <a:buNone/>
            </a:pPr>
            <a:r>
              <a:rPr lang="ja-JP" altLang="en-US" dirty="0" smtClean="0"/>
              <a:t>公開</a:t>
            </a:r>
            <a:r>
              <a:rPr lang="ja-JP" altLang="en-US" dirty="0"/>
              <a:t>鍵</a:t>
            </a:r>
            <a:r>
              <a:rPr lang="ja-JP" altLang="en-US" dirty="0" smtClean="0"/>
              <a:t>のペアである秘密鍵を持つ人だけが、</a:t>
            </a:r>
            <a:r>
              <a:rPr lang="en-US" altLang="ja-JP" dirty="0" smtClean="0"/>
              <a:t>Unlocking Script</a:t>
            </a:r>
            <a:r>
              <a:rPr lang="ja-JP" altLang="en-US" dirty="0" smtClean="0"/>
              <a:t>に検証に成功する署名データを生成でき、アウトプットを解除できるということになります。</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9866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r>
              <a:rPr lang="ja-JP" altLang="en-US" sz="2800" dirty="0" smtClean="0"/>
              <a:t> </a:t>
            </a:r>
            <a:endParaRPr lang="en-US" altLang="ja-JP" sz="2800" dirty="0"/>
          </a:p>
        </p:txBody>
      </p:sp>
      <p:sp>
        <p:nvSpPr>
          <p:cNvPr id="4" name="コンテンツ プレースホルダー 1"/>
          <p:cNvSpPr txBox="1">
            <a:spLocks/>
          </p:cNvSpPr>
          <p:nvPr/>
        </p:nvSpPr>
        <p:spPr>
          <a:xfrm>
            <a:off x="338649" y="784743"/>
            <a:ext cx="11816861" cy="5601310"/>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・トランザクションの一部に署名する。</a:t>
            </a:r>
            <a:endParaRPr lang="en-US" altLang="ja-JP" dirty="0" smtClean="0"/>
          </a:p>
          <a:p>
            <a:pPr marL="0" indent="0">
              <a:buNone/>
            </a:pPr>
            <a:r>
              <a:rPr lang="ja-JP" altLang="en-US" dirty="0" smtClean="0"/>
              <a:t>少し</a:t>
            </a:r>
            <a:r>
              <a:rPr lang="ja-JP" altLang="en-US" dirty="0"/>
              <a:t>難易度</a:t>
            </a:r>
            <a:r>
              <a:rPr lang="ja-JP" altLang="en-US" dirty="0" smtClean="0"/>
              <a:t>の高い話になるが、実際にはトランザクションの一部のみに署名することもできる。どの部分に署名したかわかるように署名には、</a:t>
            </a:r>
            <a:r>
              <a:rPr lang="en-US" altLang="ja-JP" dirty="0" smtClean="0"/>
              <a:t>SIGHASH</a:t>
            </a:r>
            <a:r>
              <a:rPr lang="ja-JP" altLang="en-US" dirty="0" smtClean="0"/>
              <a:t>というフラグがつく。または</a:t>
            </a:r>
            <a:r>
              <a:rPr lang="en-US" altLang="ja-JP" dirty="0" smtClean="0"/>
              <a:t>SIGHASH</a:t>
            </a:r>
            <a:r>
              <a:rPr lang="ja-JP" altLang="en-US" dirty="0" smtClean="0"/>
              <a:t>と</a:t>
            </a:r>
            <a:r>
              <a:rPr lang="en-US" altLang="ja-JP" dirty="0" smtClean="0"/>
              <a:t>SIGHASH_ANYONECANPAY</a:t>
            </a:r>
            <a:r>
              <a:rPr lang="ja-JP" altLang="en-US" dirty="0" smtClean="0"/>
              <a:t>と呼ばれるものを組み合わせた複合系を作ることができる。</a:t>
            </a:r>
            <a:endParaRPr lang="en-US" altLang="ja-JP" dirty="0" smtClean="0"/>
          </a:p>
          <a:p>
            <a:pPr marL="0" indent="0">
              <a:buNone/>
            </a:pPr>
            <a:r>
              <a:rPr lang="ja-JP" altLang="en-US" dirty="0" smtClean="0"/>
              <a:t>●</a:t>
            </a:r>
            <a:r>
              <a:rPr lang="en-US" altLang="ja-JP" dirty="0" smtClean="0"/>
              <a:t>SIGHASH</a:t>
            </a:r>
            <a:r>
              <a:rPr lang="ja-JP" altLang="en-US" dirty="0" smtClean="0"/>
              <a:t>フラグ</a:t>
            </a:r>
            <a:endParaRPr lang="en-US" altLang="ja-JP" dirty="0" smtClean="0"/>
          </a:p>
          <a:p>
            <a:pPr marL="0" indent="0">
              <a:buNone/>
            </a:pPr>
            <a:r>
              <a:rPr lang="ja-JP" altLang="en-US" dirty="0" smtClean="0"/>
              <a:t>１．</a:t>
            </a:r>
            <a:r>
              <a:rPr lang="en-US" altLang="ja-JP" dirty="0" smtClean="0"/>
              <a:t>SIGHASH_ALL</a:t>
            </a:r>
            <a:r>
              <a:rPr lang="ja-JP" altLang="en-US" dirty="0" smtClean="0"/>
              <a:t>：</a:t>
            </a:r>
            <a:r>
              <a:rPr lang="en-US" altLang="ja-JP" dirty="0" smtClean="0"/>
              <a:t>0x01</a:t>
            </a:r>
            <a:r>
              <a:rPr lang="ja-JP" altLang="en-US" dirty="0" smtClean="0"/>
              <a:t>→全てのインプットとアウトプットに署名</a:t>
            </a:r>
            <a:endParaRPr lang="en-US" altLang="ja-JP" dirty="0" smtClean="0"/>
          </a:p>
          <a:p>
            <a:pPr marL="0" indent="0">
              <a:buNone/>
            </a:pPr>
            <a:r>
              <a:rPr lang="ja-JP" altLang="en-US" dirty="0" smtClean="0"/>
              <a:t>２．</a:t>
            </a:r>
            <a:r>
              <a:rPr lang="en-US" altLang="ja-JP" dirty="0" smtClean="0"/>
              <a:t>SIGHASH_NONE</a:t>
            </a:r>
            <a:r>
              <a:rPr lang="ja-JP" altLang="en-US" dirty="0"/>
              <a:t> </a:t>
            </a:r>
            <a:r>
              <a:rPr lang="ja-JP" altLang="en-US" dirty="0" smtClean="0"/>
              <a:t>：</a:t>
            </a:r>
            <a:r>
              <a:rPr lang="en-US" altLang="ja-JP" dirty="0" smtClean="0"/>
              <a:t>0x02</a:t>
            </a:r>
            <a:r>
              <a:rPr lang="ja-JP" altLang="en-US" dirty="0" smtClean="0"/>
              <a:t>→全てのインプットのみ署名する。</a:t>
            </a:r>
            <a:endParaRPr lang="en-US" altLang="ja-JP" dirty="0" smtClean="0"/>
          </a:p>
          <a:p>
            <a:pPr marL="0" indent="0">
              <a:buNone/>
            </a:pPr>
            <a:r>
              <a:rPr lang="ja-JP" altLang="en-US" dirty="0" smtClean="0"/>
              <a:t>３．</a:t>
            </a:r>
            <a:r>
              <a:rPr lang="en-US" altLang="ja-JP" dirty="0" smtClean="0"/>
              <a:t>SIGHASH_SINGLE</a:t>
            </a:r>
            <a:r>
              <a:rPr lang="ja-JP" altLang="en-US" dirty="0"/>
              <a:t> </a:t>
            </a:r>
            <a:r>
              <a:rPr lang="ja-JP" altLang="en-US" dirty="0" smtClean="0"/>
              <a:t>：</a:t>
            </a:r>
            <a:r>
              <a:rPr lang="en-US" altLang="ja-JP" dirty="0" smtClean="0"/>
              <a:t>0x03</a:t>
            </a:r>
            <a:r>
              <a:rPr lang="ja-JP" altLang="en-US" dirty="0" smtClean="0"/>
              <a:t>→インプットとそのインプット同じインデックス</a:t>
            </a:r>
            <a:endParaRPr lang="en-US" altLang="ja-JP" dirty="0" smtClean="0"/>
          </a:p>
          <a:p>
            <a:pPr marL="0" indent="0">
              <a:buNone/>
            </a:pPr>
            <a:r>
              <a:rPr lang="ja-JP" altLang="en-US" dirty="0"/>
              <a:t>　</a:t>
            </a:r>
            <a:r>
              <a:rPr lang="ja-JP" altLang="en-US" dirty="0" smtClean="0"/>
              <a:t>　　　　　　　　　　　　 番号を持つアウトプットに署名</a:t>
            </a:r>
            <a:endParaRPr lang="en-US" altLang="ja-JP" dirty="0" smtClean="0"/>
          </a:p>
          <a:p>
            <a:pPr marL="0" indent="0">
              <a:buNone/>
            </a:pPr>
            <a:r>
              <a:rPr lang="ja-JP" altLang="en-US" dirty="0" smtClean="0"/>
              <a:t>●</a:t>
            </a:r>
            <a:r>
              <a:rPr lang="en-US" altLang="ja-JP" dirty="0" smtClean="0"/>
              <a:t>SIGHASH_ANYONECANPAY(0x80)</a:t>
            </a:r>
            <a:r>
              <a:rPr lang="ja-JP" altLang="en-US" dirty="0" smtClean="0"/>
              <a:t>を加えた</a:t>
            </a:r>
            <a:r>
              <a:rPr lang="en-US" altLang="ja-JP" dirty="0" smtClean="0"/>
              <a:t>SIGHASH</a:t>
            </a:r>
            <a:r>
              <a:rPr lang="ja-JP" altLang="en-US" dirty="0" smtClean="0"/>
              <a:t>フラグ</a:t>
            </a:r>
            <a:r>
              <a:rPr lang="en-US" altLang="ja-JP" dirty="0" smtClean="0"/>
              <a:t>(OR</a:t>
            </a:r>
            <a:r>
              <a:rPr lang="ja-JP" altLang="en-US" dirty="0" smtClean="0"/>
              <a:t>演算）</a:t>
            </a:r>
            <a:endParaRPr lang="en-US" altLang="ja-JP" dirty="0" smtClean="0"/>
          </a:p>
          <a:p>
            <a:pPr marL="0" indent="0">
              <a:buNone/>
            </a:pPr>
            <a:r>
              <a:rPr lang="en-US" altLang="ja-JP" dirty="0" smtClean="0"/>
              <a:t>SIGHASH_ALL|SIGHASH_ANYONECANPAY:0x81</a:t>
            </a:r>
          </a:p>
          <a:p>
            <a:pPr marL="0" indent="0">
              <a:buNone/>
            </a:pPr>
            <a:r>
              <a:rPr lang="ja-JP" altLang="en-US" dirty="0" smtClean="0"/>
              <a:t>→１つのインプットと全てのアウトプットに署名</a:t>
            </a:r>
            <a:endParaRPr lang="en-US" altLang="ja-JP" dirty="0" smtClean="0"/>
          </a:p>
          <a:p>
            <a:pPr marL="0" indent="0">
              <a:buNone/>
            </a:pPr>
            <a:r>
              <a:rPr lang="en-US" altLang="ja-JP" dirty="0" smtClean="0"/>
              <a:t>SIGHASH_NONE|SIGHASH_ANYONECANPAY:0x82</a:t>
            </a:r>
          </a:p>
          <a:p>
            <a:pPr marL="0" indent="0">
              <a:buNone/>
            </a:pPr>
            <a:r>
              <a:rPr lang="ja-JP" altLang="en-US" dirty="0" smtClean="0"/>
              <a:t>→１つのインプットのみに署名し、アウトプットには署名しない</a:t>
            </a:r>
            <a:endParaRPr lang="en-US" altLang="ja-JP" dirty="0" smtClean="0"/>
          </a:p>
          <a:p>
            <a:pPr marL="0" indent="0">
              <a:buNone/>
            </a:pPr>
            <a:r>
              <a:rPr lang="en-US" altLang="ja-JP" dirty="0" smtClean="0"/>
              <a:t>SIGHASH_SINGLE|SIGHASH_ANYONECANPAY:0x83</a:t>
            </a:r>
          </a:p>
          <a:p>
            <a:pPr marL="0" indent="0">
              <a:buNone/>
            </a:pPr>
            <a:r>
              <a:rPr lang="ja-JP" altLang="en-US" dirty="0" smtClean="0"/>
              <a:t>→１つのインプットに署名し、そのインプットと同じインデックス番号を持つ</a:t>
            </a:r>
            <a:endParaRPr lang="en-US" altLang="ja-JP" dirty="0" smtClean="0"/>
          </a:p>
          <a:p>
            <a:pPr marL="0" indent="0">
              <a:buNone/>
            </a:pPr>
            <a:r>
              <a:rPr lang="ja-JP" altLang="en-US" dirty="0"/>
              <a:t>　</a:t>
            </a:r>
            <a:r>
              <a:rPr lang="ja-JP" altLang="en-US" dirty="0" smtClean="0"/>
              <a:t>アウトプットに署名</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4974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r>
              <a:rPr lang="ja-JP" altLang="en-US" sz="2800" dirty="0" smtClean="0"/>
              <a:t> </a:t>
            </a:r>
            <a:endParaRPr lang="en-US" altLang="ja-JP" sz="2800" dirty="0"/>
          </a:p>
        </p:txBody>
      </p:sp>
      <p:sp>
        <p:nvSpPr>
          <p:cNvPr id="4" name="コンテンツ プレースホルダー 1"/>
          <p:cNvSpPr txBox="1">
            <a:spLocks/>
          </p:cNvSpPr>
          <p:nvPr/>
        </p:nvSpPr>
        <p:spPr>
          <a:xfrm>
            <a:off x="338649" y="784742"/>
            <a:ext cx="11816861" cy="520310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＜例＞クラウドファンディング→</a:t>
            </a:r>
            <a:r>
              <a:rPr lang="en-US" altLang="ja-JP" dirty="0" smtClean="0"/>
              <a:t>SIGHASH_ALL|SIGHASH_ANYONECANPANY</a:t>
            </a:r>
          </a:p>
          <a:p>
            <a:pPr marL="0" indent="0">
              <a:buNone/>
            </a:pPr>
            <a:r>
              <a:rPr lang="ja-JP" altLang="en-US" dirty="0"/>
              <a:t>　</a:t>
            </a:r>
            <a:r>
              <a:rPr lang="ja-JP" altLang="en-US" dirty="0" smtClean="0"/>
              <a:t>　　　　　　　　　　（１つのインプットとすべてのアウトプットに署名）　</a:t>
            </a:r>
            <a:endParaRPr lang="en-US" altLang="ja-JP" dirty="0" smtClean="0"/>
          </a:p>
          <a:p>
            <a:pPr marL="0" indent="0">
              <a:buNone/>
            </a:pPr>
            <a:r>
              <a:rPr lang="ja-JP" altLang="en-US" dirty="0" smtClean="0"/>
              <a:t>・アウトプットには投資の目標額を設定しておくが、インプットの総額がアウトプットの目標額を超えていなければトランザクションは無効なものとして扱われます。各投資者はインプットを追加していき、インプットの総額がアウトプット額を超えたら有効なトランザクションと扱うようになります。</a:t>
            </a:r>
            <a:endParaRPr lang="en-US" altLang="ja-JP" dirty="0" smtClean="0"/>
          </a:p>
          <a:p>
            <a:pPr marL="0" indent="0">
              <a:buNone/>
            </a:pPr>
            <a:r>
              <a:rPr lang="ja-JP" altLang="en-US" dirty="0" smtClean="0"/>
              <a:t>・１つのインプットのみへの署名のため、他のインプット</a:t>
            </a:r>
            <a:r>
              <a:rPr lang="en-US" altLang="ja-JP" dirty="0" smtClean="0"/>
              <a:t>(</a:t>
            </a:r>
            <a:r>
              <a:rPr lang="ja-JP" altLang="en-US" dirty="0" smtClean="0"/>
              <a:t>投資要望</a:t>
            </a:r>
            <a:r>
              <a:rPr lang="en-US" altLang="ja-JP" dirty="0" smtClean="0"/>
              <a:t>)</a:t>
            </a:r>
            <a:r>
              <a:rPr lang="ja-JP" altLang="en-US" dirty="0" smtClean="0"/>
              <a:t>は追加できますが、アウトプットの変更や追加は、１つのインプットとすべてアウトプットに署名とあるように、すでにアウトプットに対して署名がされているためできません。</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78185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r>
              <a:rPr lang="ja-JP" altLang="en-US" sz="2800" dirty="0" smtClean="0"/>
              <a:t> </a:t>
            </a:r>
            <a:endParaRPr lang="en-US" altLang="ja-JP" sz="2800" dirty="0"/>
          </a:p>
        </p:txBody>
      </p:sp>
      <p:sp>
        <p:nvSpPr>
          <p:cNvPr id="4" name="コンテンツ プレースホルダー 1"/>
          <p:cNvSpPr txBox="1">
            <a:spLocks/>
          </p:cNvSpPr>
          <p:nvPr/>
        </p:nvSpPr>
        <p:spPr>
          <a:xfrm>
            <a:off x="338649" y="784742"/>
            <a:ext cx="11816861" cy="5571813"/>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P2PKH</a:t>
            </a:r>
            <a:r>
              <a:rPr lang="ja-JP" altLang="en-US" dirty="0" smtClean="0"/>
              <a:t>以外の標準的なトランザクションタイプ</a:t>
            </a:r>
            <a:endParaRPr lang="en-US" altLang="ja-JP" dirty="0" smtClean="0"/>
          </a:p>
          <a:p>
            <a:pPr marL="0" indent="0">
              <a:buNone/>
            </a:pPr>
            <a:r>
              <a:rPr lang="ja-JP" altLang="en-US" dirty="0" smtClean="0"/>
              <a:t>～</a:t>
            </a:r>
            <a:r>
              <a:rPr lang="en-US" altLang="ja-JP" dirty="0" smtClean="0"/>
              <a:t>P2PKH</a:t>
            </a:r>
            <a:r>
              <a:rPr lang="ja-JP" altLang="en-US" dirty="0" smtClean="0"/>
              <a:t>とは</a:t>
            </a:r>
            <a:r>
              <a:rPr lang="en-US" altLang="ja-JP" dirty="0" smtClean="0"/>
              <a:t>Locking</a:t>
            </a:r>
            <a:r>
              <a:rPr lang="ja-JP" altLang="en-US" dirty="0" smtClean="0"/>
              <a:t> </a:t>
            </a:r>
            <a:r>
              <a:rPr lang="en-US" altLang="ja-JP" dirty="0" smtClean="0"/>
              <a:t>Script</a:t>
            </a:r>
            <a:r>
              <a:rPr lang="ja-JP" altLang="en-US" dirty="0" smtClean="0"/>
              <a:t>と</a:t>
            </a:r>
            <a:r>
              <a:rPr lang="en-US" altLang="ja-JP" dirty="0" smtClean="0"/>
              <a:t>Unlocking</a:t>
            </a:r>
            <a:r>
              <a:rPr lang="ja-JP" altLang="en-US" dirty="0" smtClean="0"/>
              <a:t> </a:t>
            </a:r>
            <a:r>
              <a:rPr lang="en-US" altLang="ja-JP" dirty="0" smtClean="0"/>
              <a:t>Script</a:t>
            </a:r>
            <a:r>
              <a:rPr lang="ja-JP" altLang="en-US" dirty="0" smtClean="0"/>
              <a:t>の記載方法は異なるが、</a:t>
            </a:r>
            <a:r>
              <a:rPr lang="en-US" altLang="ja-JP" dirty="0" smtClean="0"/>
              <a:t>P2PKH</a:t>
            </a:r>
          </a:p>
          <a:p>
            <a:pPr marL="0" indent="0">
              <a:buNone/>
            </a:pPr>
            <a:r>
              <a:rPr lang="ja-JP" altLang="en-US" dirty="0"/>
              <a:t>　</a:t>
            </a:r>
            <a:r>
              <a:rPr lang="ja-JP" altLang="en-US" dirty="0" smtClean="0"/>
              <a:t>と同じようにスクリプトを実行して検証可能です。</a:t>
            </a:r>
            <a:endParaRPr lang="en-US" altLang="ja-JP" dirty="0" smtClean="0"/>
          </a:p>
          <a:p>
            <a:pPr marL="0" indent="0">
              <a:buNone/>
            </a:pPr>
            <a:r>
              <a:rPr lang="ja-JP" altLang="en-US" dirty="0" smtClean="0"/>
              <a:t>①．</a:t>
            </a:r>
            <a:r>
              <a:rPr lang="en-US" altLang="ja-JP" dirty="0" smtClean="0"/>
              <a:t>Pay</a:t>
            </a:r>
            <a:r>
              <a:rPr lang="ja-JP" altLang="en-US" dirty="0" smtClean="0"/>
              <a:t> </a:t>
            </a:r>
            <a:r>
              <a:rPr lang="en-US" altLang="ja-JP" dirty="0" smtClean="0"/>
              <a:t>to</a:t>
            </a:r>
            <a:r>
              <a:rPr lang="ja-JP" altLang="en-US" dirty="0" smtClean="0"/>
              <a:t> </a:t>
            </a:r>
            <a:r>
              <a:rPr lang="en-US" altLang="ja-JP" dirty="0" err="1" smtClean="0"/>
              <a:t>Pubkey:coinbase</a:t>
            </a:r>
            <a:r>
              <a:rPr lang="ja-JP" altLang="en-US" dirty="0" smtClean="0"/>
              <a:t>トランザクションで使われます。</a:t>
            </a:r>
            <a:endParaRPr lang="en-US" altLang="ja-JP" dirty="0" smtClean="0"/>
          </a:p>
          <a:p>
            <a:pPr marL="0" indent="0">
              <a:buNone/>
            </a:pPr>
            <a:r>
              <a:rPr lang="en-US" altLang="ja-JP" dirty="0" smtClean="0"/>
              <a:t>Locking</a:t>
            </a:r>
            <a:r>
              <a:rPr lang="ja-JP" altLang="en-US" dirty="0"/>
              <a:t> </a:t>
            </a:r>
            <a:r>
              <a:rPr lang="en-US" altLang="ja-JP" dirty="0" smtClean="0"/>
              <a:t>Script:&lt;</a:t>
            </a:r>
            <a:r>
              <a:rPr lang="en-US" altLang="ja-JP" dirty="0" err="1" smtClean="0"/>
              <a:t>pubKey</a:t>
            </a:r>
            <a:r>
              <a:rPr lang="en-US" altLang="ja-JP" dirty="0" smtClean="0"/>
              <a:t>&gt;</a:t>
            </a:r>
            <a:r>
              <a:rPr lang="ja-JP" altLang="en-US" dirty="0"/>
              <a:t> </a:t>
            </a:r>
            <a:r>
              <a:rPr lang="en-US" altLang="ja-JP" dirty="0" smtClean="0"/>
              <a:t>OP_CHECKSIG</a:t>
            </a:r>
          </a:p>
          <a:p>
            <a:pPr marL="0" indent="0">
              <a:buNone/>
            </a:pPr>
            <a:r>
              <a:rPr lang="en-US" altLang="ja-JP" dirty="0" smtClean="0"/>
              <a:t>Unlocking</a:t>
            </a:r>
            <a:r>
              <a:rPr lang="ja-JP" altLang="en-US" dirty="0"/>
              <a:t> </a:t>
            </a:r>
            <a:r>
              <a:rPr lang="en-US" altLang="ja-JP" dirty="0" smtClean="0"/>
              <a:t>Script:&lt;sig&gt;</a:t>
            </a:r>
          </a:p>
          <a:p>
            <a:pPr marL="0" indent="0">
              <a:buNone/>
            </a:pPr>
            <a:r>
              <a:rPr lang="ja-JP" altLang="en-US" dirty="0" smtClean="0"/>
              <a:t>②．</a:t>
            </a:r>
            <a:r>
              <a:rPr lang="en-US" altLang="ja-JP" dirty="0" err="1" smtClean="0"/>
              <a:t>MultiSig</a:t>
            </a:r>
            <a:r>
              <a:rPr lang="en-US" altLang="ja-JP" dirty="0" smtClean="0"/>
              <a:t>(Pay</a:t>
            </a:r>
            <a:r>
              <a:rPr lang="ja-JP" altLang="en-US" dirty="0" smtClean="0"/>
              <a:t> </a:t>
            </a:r>
            <a:r>
              <a:rPr lang="en-US" altLang="ja-JP" dirty="0" smtClean="0"/>
              <a:t>to</a:t>
            </a:r>
            <a:r>
              <a:rPr lang="ja-JP" altLang="en-US" dirty="0" smtClean="0"/>
              <a:t> </a:t>
            </a:r>
            <a:r>
              <a:rPr lang="en-US" altLang="ja-JP" dirty="0" err="1" smtClean="0"/>
              <a:t>MultiSig</a:t>
            </a:r>
            <a:r>
              <a:rPr lang="en-US" altLang="ja-JP" dirty="0" smtClean="0"/>
              <a:t>)</a:t>
            </a:r>
            <a:r>
              <a:rPr lang="ja-JP" altLang="en-US" dirty="0" smtClean="0"/>
              <a:t>（マルチシグ）</a:t>
            </a:r>
            <a:endParaRPr lang="en-US" altLang="ja-JP" dirty="0"/>
          </a:p>
          <a:p>
            <a:pPr marL="0" indent="0">
              <a:buNone/>
            </a:pPr>
            <a:r>
              <a:rPr lang="en-US" altLang="ja-JP" dirty="0" smtClean="0"/>
              <a:t>Locking</a:t>
            </a:r>
            <a:r>
              <a:rPr lang="ja-JP" altLang="en-US" dirty="0" smtClean="0"/>
              <a:t> </a:t>
            </a:r>
            <a:r>
              <a:rPr lang="en-US" altLang="ja-JP" dirty="0" smtClean="0"/>
              <a:t>Script</a:t>
            </a:r>
            <a:r>
              <a:rPr lang="ja-JP" altLang="en-US" dirty="0" smtClean="0"/>
              <a:t>の解除に複数の秘密鍵による署名を必要とします。</a:t>
            </a:r>
            <a:endParaRPr lang="en-US" altLang="ja-JP" dirty="0" smtClean="0"/>
          </a:p>
          <a:p>
            <a:pPr marL="0" indent="0">
              <a:buNone/>
            </a:pPr>
            <a:r>
              <a:rPr lang="en-US" altLang="ja-JP" dirty="0" smtClean="0"/>
              <a:t>M-of-N</a:t>
            </a:r>
            <a:r>
              <a:rPr lang="ja-JP" altLang="en-US" dirty="0" smtClean="0"/>
              <a:t>スキーム：</a:t>
            </a:r>
            <a:r>
              <a:rPr lang="en-US" altLang="ja-JP" dirty="0" smtClean="0"/>
              <a:t>N</a:t>
            </a:r>
            <a:r>
              <a:rPr lang="ja-JP" altLang="en-US" dirty="0"/>
              <a:t>個</a:t>
            </a:r>
            <a:r>
              <a:rPr lang="ja-JP" altLang="en-US" dirty="0" smtClean="0"/>
              <a:t>の公開鍵が</a:t>
            </a:r>
            <a:r>
              <a:rPr lang="en-US" altLang="ja-JP" dirty="0" smtClean="0"/>
              <a:t>Locking</a:t>
            </a:r>
            <a:r>
              <a:rPr lang="ja-JP" altLang="en-US" dirty="0" smtClean="0"/>
              <a:t> </a:t>
            </a:r>
            <a:r>
              <a:rPr lang="en-US" altLang="ja-JP" dirty="0" smtClean="0"/>
              <a:t>Script</a:t>
            </a:r>
            <a:r>
              <a:rPr lang="ja-JP" altLang="en-US" dirty="0" smtClean="0"/>
              <a:t>に含まれ、解除するには</a:t>
            </a:r>
            <a:r>
              <a:rPr lang="en-US" altLang="ja-JP" dirty="0" smtClean="0"/>
              <a:t>M</a:t>
            </a:r>
            <a:r>
              <a:rPr lang="ja-JP" altLang="en-US" dirty="0" smtClean="0"/>
              <a:t>個の秘密鍵の署名を</a:t>
            </a:r>
            <a:r>
              <a:rPr lang="en-US" altLang="ja-JP" dirty="0" smtClean="0"/>
              <a:t>Unlocking</a:t>
            </a:r>
            <a:r>
              <a:rPr lang="ja-JP" altLang="en-US" dirty="0" smtClean="0"/>
              <a:t> </a:t>
            </a:r>
            <a:r>
              <a:rPr lang="en-US" altLang="ja-JP" dirty="0" smtClean="0"/>
              <a:t>Script</a:t>
            </a:r>
            <a:r>
              <a:rPr lang="ja-JP" altLang="en-US" dirty="0" smtClean="0"/>
              <a:t>に含める必要があります。</a:t>
            </a:r>
            <a:endParaRPr lang="en-US" altLang="ja-JP" dirty="0" smtClean="0"/>
          </a:p>
          <a:p>
            <a:pPr marL="0" indent="0">
              <a:buNone/>
            </a:pPr>
            <a:r>
              <a:rPr lang="ja-JP" altLang="en-US" dirty="0" smtClean="0"/>
              <a:t>マルチシグはエスクロー決済に利用できる利点があるが、セキュリティ上の利点もある。 </a:t>
            </a:r>
            <a:r>
              <a:rPr lang="en-US" altLang="ja-JP" dirty="0" smtClean="0"/>
              <a:t>P2PKH</a:t>
            </a:r>
            <a:r>
              <a:rPr lang="ja-JP" altLang="en-US" dirty="0" smtClean="0"/>
              <a:t>では１つの秘密鍵を盗まれると、不正送金を許すが、マルチシグは複数の秘密鍵の中の１つが盗まれても不正送金できないため安全です。</a:t>
            </a:r>
            <a:endParaRPr lang="en-US" altLang="ja-JP" dirty="0" smtClean="0"/>
          </a:p>
          <a:p>
            <a:pPr marL="0" indent="0">
              <a:buNone/>
            </a:pPr>
            <a:r>
              <a:rPr lang="en-US" altLang="ja-JP" dirty="0" smtClean="0"/>
              <a:t>Locking</a:t>
            </a:r>
            <a:r>
              <a:rPr lang="ja-JP" altLang="en-US" dirty="0"/>
              <a:t> </a:t>
            </a:r>
            <a:r>
              <a:rPr lang="en-US" altLang="ja-JP" dirty="0" smtClean="0"/>
              <a:t>Script:&lt;m&gt; &lt;</a:t>
            </a:r>
            <a:r>
              <a:rPr lang="en-US" altLang="ja-JP" dirty="0" err="1" smtClean="0"/>
              <a:t>pubKey</a:t>
            </a:r>
            <a:r>
              <a:rPr lang="en-US" altLang="ja-JP" dirty="0" smtClean="0"/>
              <a:t>&gt; [&lt;</a:t>
            </a:r>
            <a:r>
              <a:rPr lang="en-US" altLang="ja-JP" dirty="0" err="1" smtClean="0"/>
              <a:t>pubKey</a:t>
            </a:r>
            <a:r>
              <a:rPr lang="en-US" altLang="ja-JP" dirty="0" smtClean="0"/>
              <a:t>&gt;…] &lt;n&gt; OP_CHECKMULTISIG</a:t>
            </a:r>
          </a:p>
          <a:p>
            <a:pPr marL="0" indent="0">
              <a:buNone/>
            </a:pPr>
            <a:r>
              <a:rPr lang="en-US" altLang="ja-JP" dirty="0" smtClean="0"/>
              <a:t>Unlocking Script:OP_0[&lt;sig&gt;…&lt;sig&gt;]</a:t>
            </a:r>
          </a:p>
          <a:p>
            <a:pPr marL="0" indent="0">
              <a:buNone/>
            </a:pPr>
            <a:r>
              <a:rPr lang="en-US" altLang="ja-JP" dirty="0" smtClean="0"/>
              <a:t>&lt;m&gt;,</a:t>
            </a:r>
            <a:r>
              <a:rPr lang="en-US" altLang="ja-JP" dirty="0"/>
              <a:t> &lt;n&gt;</a:t>
            </a:r>
            <a:r>
              <a:rPr lang="en-US" altLang="ja-JP" dirty="0" smtClean="0"/>
              <a:t>:M-of-N</a:t>
            </a:r>
            <a:r>
              <a:rPr lang="ja-JP" altLang="en-US" dirty="0" smtClean="0"/>
              <a:t>の</a:t>
            </a:r>
            <a:r>
              <a:rPr lang="en-US" altLang="ja-JP" dirty="0" smtClean="0"/>
              <a:t>M,N</a:t>
            </a:r>
            <a:r>
              <a:rPr lang="ja-JP" altLang="en-US" dirty="0" smtClean="0"/>
              <a:t>に対応。 公開鍵が</a:t>
            </a:r>
            <a:r>
              <a:rPr lang="en-US" altLang="ja-JP" dirty="0" smtClean="0"/>
              <a:t>n</a:t>
            </a:r>
            <a:r>
              <a:rPr lang="ja-JP" altLang="en-US" dirty="0" err="1" smtClean="0"/>
              <a:t>、</a:t>
            </a:r>
            <a:r>
              <a:rPr lang="ja-JP" altLang="en-US" dirty="0" smtClean="0"/>
              <a:t>秘密鍵が</a:t>
            </a:r>
            <a:r>
              <a:rPr lang="en-US" altLang="ja-JP" dirty="0" smtClean="0"/>
              <a:t>m</a:t>
            </a:r>
            <a:r>
              <a:rPr lang="ja-JP" altLang="en-US" dirty="0" smtClean="0"/>
              <a:t>必要となる。</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42949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r>
              <a:rPr lang="ja-JP" altLang="en-US" sz="2800" dirty="0" smtClean="0"/>
              <a:t> </a:t>
            </a:r>
            <a:endParaRPr lang="en-US" altLang="ja-JP" sz="2800" dirty="0"/>
          </a:p>
        </p:txBody>
      </p:sp>
      <p:sp>
        <p:nvSpPr>
          <p:cNvPr id="4" name="コンテンツ プレースホルダー 1"/>
          <p:cNvSpPr txBox="1">
            <a:spLocks/>
          </p:cNvSpPr>
          <p:nvPr/>
        </p:nvSpPr>
        <p:spPr>
          <a:xfrm>
            <a:off x="1" y="784743"/>
            <a:ext cx="12155510" cy="60732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③</a:t>
            </a:r>
            <a:r>
              <a:rPr lang="en-US" altLang="ja-JP" dirty="0" smtClean="0"/>
              <a:t>Pay</a:t>
            </a:r>
            <a:r>
              <a:rPr lang="ja-JP" altLang="en-US" dirty="0" smtClean="0"/>
              <a:t> </a:t>
            </a:r>
            <a:r>
              <a:rPr lang="en-US" altLang="ja-JP" dirty="0" smtClean="0"/>
              <a:t>to</a:t>
            </a:r>
            <a:r>
              <a:rPr lang="ja-JP" altLang="en-US" dirty="0" smtClean="0"/>
              <a:t> </a:t>
            </a:r>
            <a:r>
              <a:rPr lang="en-US" altLang="ja-JP" dirty="0" smtClean="0"/>
              <a:t>Script</a:t>
            </a:r>
            <a:r>
              <a:rPr lang="ja-JP" altLang="en-US" dirty="0" smtClean="0"/>
              <a:t> </a:t>
            </a:r>
            <a:r>
              <a:rPr lang="en-US" altLang="ja-JP" dirty="0" smtClean="0"/>
              <a:t>Hash(P2SH)</a:t>
            </a:r>
          </a:p>
          <a:p>
            <a:pPr marL="0" indent="0">
              <a:buNone/>
            </a:pPr>
            <a:r>
              <a:rPr lang="ja-JP" altLang="en-US" dirty="0" smtClean="0"/>
              <a:t>・</a:t>
            </a:r>
            <a:r>
              <a:rPr lang="en-US" altLang="ja-JP" dirty="0" smtClean="0"/>
              <a:t>Locking</a:t>
            </a:r>
            <a:r>
              <a:rPr lang="ja-JP" altLang="en-US" dirty="0" smtClean="0"/>
              <a:t> </a:t>
            </a:r>
            <a:r>
              <a:rPr lang="en-US" altLang="ja-JP" dirty="0" smtClean="0"/>
              <a:t>Script</a:t>
            </a:r>
            <a:r>
              <a:rPr lang="ja-JP" altLang="en-US" dirty="0" smtClean="0"/>
              <a:t>に</a:t>
            </a:r>
            <a:r>
              <a:rPr lang="en-US" altLang="ja-JP" dirty="0" smtClean="0"/>
              <a:t>Script</a:t>
            </a:r>
            <a:r>
              <a:rPr lang="ja-JP" altLang="en-US" dirty="0" smtClean="0"/>
              <a:t>のハッシュ値を含めるタイプ。マルチシグでも利用可。</a:t>
            </a:r>
            <a:endParaRPr lang="en-US" altLang="ja-JP" dirty="0" smtClean="0"/>
          </a:p>
          <a:p>
            <a:pPr marL="0" indent="0">
              <a:buNone/>
            </a:pPr>
            <a:r>
              <a:rPr lang="ja-JP" altLang="en-US" dirty="0" smtClean="0"/>
              <a:t>・「</a:t>
            </a:r>
            <a:r>
              <a:rPr lang="en-US" altLang="ja-JP" dirty="0" smtClean="0"/>
              <a:t>Pay</a:t>
            </a:r>
            <a:r>
              <a:rPr lang="ja-JP" altLang="en-US" dirty="0" smtClean="0"/>
              <a:t> </a:t>
            </a:r>
            <a:r>
              <a:rPr lang="en-US" altLang="ja-JP" dirty="0" smtClean="0"/>
              <a:t>to</a:t>
            </a:r>
            <a:r>
              <a:rPr lang="ja-JP" altLang="en-US" dirty="0" smtClean="0"/>
              <a:t> </a:t>
            </a:r>
            <a:r>
              <a:rPr lang="en-US" altLang="ja-JP" dirty="0" err="1" smtClean="0"/>
              <a:t>MultiSig</a:t>
            </a:r>
            <a:r>
              <a:rPr lang="ja-JP" altLang="en-US" dirty="0" smtClean="0"/>
              <a:t>」は</a:t>
            </a:r>
            <a:r>
              <a:rPr lang="en-US" altLang="ja-JP" dirty="0" smtClean="0"/>
              <a:t>Locking</a:t>
            </a:r>
            <a:r>
              <a:rPr lang="ja-JP" altLang="en-US" dirty="0" smtClean="0"/>
              <a:t> </a:t>
            </a:r>
            <a:r>
              <a:rPr lang="en-US" altLang="ja-JP" dirty="0" smtClean="0"/>
              <a:t>Script</a:t>
            </a:r>
            <a:r>
              <a:rPr lang="ja-JP" altLang="en-US" dirty="0" smtClean="0"/>
              <a:t>に</a:t>
            </a:r>
            <a:r>
              <a:rPr lang="en-US" altLang="ja-JP" dirty="0" smtClean="0"/>
              <a:t>&lt;n&gt;</a:t>
            </a:r>
            <a:r>
              <a:rPr lang="ja-JP" altLang="en-US" dirty="0" smtClean="0"/>
              <a:t>個の公開鍵を含める必要があるためトランザクションサイズが大きくなり、トランザクションサイズに依存する手数料は高くなり、送金者に高めの手数料を強いることになる。またトランザクション生成時の</a:t>
            </a:r>
            <a:r>
              <a:rPr lang="en-US" altLang="ja-JP" dirty="0" smtClean="0"/>
              <a:t>Locking</a:t>
            </a:r>
            <a:r>
              <a:rPr lang="ja-JP" altLang="en-US" dirty="0" smtClean="0"/>
              <a:t> </a:t>
            </a:r>
            <a:r>
              <a:rPr lang="en-US" altLang="ja-JP" dirty="0" smtClean="0"/>
              <a:t>Script</a:t>
            </a:r>
            <a:r>
              <a:rPr lang="ja-JP" altLang="en-US" dirty="0" smtClean="0"/>
              <a:t>も複雑になり、送金側への負担が増えてしまう。</a:t>
            </a:r>
            <a:endParaRPr lang="en-US" altLang="ja-JP" dirty="0" smtClean="0"/>
          </a:p>
          <a:p>
            <a:pPr marL="0" indent="0">
              <a:buNone/>
            </a:pPr>
            <a:r>
              <a:rPr lang="ja-JP" altLang="en-US" dirty="0" smtClean="0"/>
              <a:t>・</a:t>
            </a:r>
            <a:r>
              <a:rPr lang="en-US" altLang="ja-JP" dirty="0" smtClean="0"/>
              <a:t>P2SH</a:t>
            </a:r>
            <a:r>
              <a:rPr lang="ja-JP" altLang="en-US" dirty="0" smtClean="0"/>
              <a:t>は</a:t>
            </a:r>
            <a:r>
              <a:rPr lang="en-US" altLang="ja-JP" dirty="0" smtClean="0"/>
              <a:t>Pay</a:t>
            </a:r>
            <a:r>
              <a:rPr lang="ja-JP" altLang="en-US" dirty="0" smtClean="0"/>
              <a:t> </a:t>
            </a:r>
            <a:r>
              <a:rPr lang="en-US" altLang="ja-JP" dirty="0" smtClean="0"/>
              <a:t>to</a:t>
            </a:r>
            <a:r>
              <a:rPr lang="ja-JP" altLang="en-US" dirty="0" smtClean="0"/>
              <a:t> </a:t>
            </a:r>
            <a:r>
              <a:rPr lang="en-US" altLang="ja-JP" dirty="0" err="1" smtClean="0"/>
              <a:t>MultiSig</a:t>
            </a:r>
            <a:r>
              <a:rPr lang="ja-JP" altLang="en-US" dirty="0" smtClean="0"/>
              <a:t>の問題を解決するために、長いスクリプトの設定を送金者ではなく、受け手に寄せている。</a:t>
            </a:r>
            <a:endParaRPr lang="en-US" altLang="ja-JP" dirty="0" smtClean="0"/>
          </a:p>
          <a:p>
            <a:pPr marL="0" indent="0">
              <a:buNone/>
            </a:pPr>
            <a:r>
              <a:rPr lang="ja-JP" altLang="en-US" dirty="0" smtClean="0"/>
              <a:t>・</a:t>
            </a:r>
            <a:r>
              <a:rPr lang="en-US" altLang="ja-JP" dirty="0" smtClean="0"/>
              <a:t>P2SH</a:t>
            </a:r>
            <a:r>
              <a:rPr lang="ja-JP" altLang="en-US" dirty="0" smtClean="0"/>
              <a:t>では、</a:t>
            </a:r>
            <a:r>
              <a:rPr lang="en-US" altLang="ja-JP" dirty="0" smtClean="0"/>
              <a:t>Pay</a:t>
            </a:r>
            <a:r>
              <a:rPr lang="ja-JP" altLang="en-US" dirty="0" smtClean="0"/>
              <a:t> </a:t>
            </a:r>
            <a:r>
              <a:rPr lang="en-US" altLang="ja-JP" dirty="0" smtClean="0"/>
              <a:t>to</a:t>
            </a:r>
            <a:r>
              <a:rPr lang="ja-JP" altLang="en-US" dirty="0" smtClean="0"/>
              <a:t> </a:t>
            </a:r>
            <a:r>
              <a:rPr lang="en-US" altLang="ja-JP" dirty="0" err="1" smtClean="0"/>
              <a:t>Multising</a:t>
            </a:r>
            <a:r>
              <a:rPr lang="ja-JP" altLang="en-US" dirty="0" smtClean="0"/>
              <a:t>の</a:t>
            </a:r>
            <a:r>
              <a:rPr lang="en-US" altLang="ja-JP" dirty="0" smtClean="0"/>
              <a:t>Locking</a:t>
            </a:r>
            <a:r>
              <a:rPr lang="ja-JP" altLang="en-US" dirty="0" smtClean="0"/>
              <a:t> </a:t>
            </a:r>
            <a:r>
              <a:rPr lang="en-US" altLang="ja-JP" dirty="0" smtClean="0"/>
              <a:t>Script</a:t>
            </a:r>
            <a:r>
              <a:rPr lang="ja-JP" altLang="en-US" dirty="0" smtClean="0"/>
              <a:t>のハッシュ値</a:t>
            </a:r>
            <a:r>
              <a:rPr lang="en-US" altLang="ja-JP" dirty="0" smtClean="0"/>
              <a:t>(HASH160)20</a:t>
            </a:r>
            <a:r>
              <a:rPr lang="ja-JP" altLang="en-US" dirty="0"/>
              <a:t>バイト</a:t>
            </a:r>
            <a:r>
              <a:rPr lang="ja-JP" altLang="en-US" dirty="0" smtClean="0"/>
              <a:t>を</a:t>
            </a:r>
            <a:r>
              <a:rPr lang="en-US" altLang="ja-JP" dirty="0" smtClean="0"/>
              <a:t>Locking</a:t>
            </a:r>
            <a:r>
              <a:rPr lang="ja-JP" altLang="en-US" dirty="0" smtClean="0"/>
              <a:t> </a:t>
            </a:r>
            <a:r>
              <a:rPr lang="en-US" altLang="ja-JP" dirty="0" smtClean="0"/>
              <a:t>Script</a:t>
            </a:r>
            <a:r>
              <a:rPr lang="ja-JP" altLang="en-US" dirty="0" smtClean="0"/>
              <a:t>に含めるようにしている。一方の</a:t>
            </a:r>
            <a:r>
              <a:rPr lang="en-US" altLang="ja-JP" dirty="0" smtClean="0"/>
              <a:t>Unlocking</a:t>
            </a:r>
            <a:r>
              <a:rPr lang="ja-JP" altLang="en-US" dirty="0" smtClean="0"/>
              <a:t> </a:t>
            </a:r>
            <a:r>
              <a:rPr lang="en-US" altLang="ja-JP" dirty="0" smtClean="0"/>
              <a:t>Script</a:t>
            </a:r>
            <a:r>
              <a:rPr lang="ja-JP" altLang="en-US" dirty="0" smtClean="0"/>
              <a:t>にハッシュ前のスクリプト（</a:t>
            </a:r>
            <a:r>
              <a:rPr lang="en-US" altLang="ja-JP" dirty="0" smtClean="0"/>
              <a:t>redeem script)</a:t>
            </a:r>
            <a:r>
              <a:rPr lang="ja-JP" altLang="en-US" dirty="0" smtClean="0"/>
              <a:t>を含めます。</a:t>
            </a:r>
            <a:endParaRPr lang="en-US" altLang="ja-JP" dirty="0" smtClean="0"/>
          </a:p>
          <a:p>
            <a:pPr marL="0" indent="0">
              <a:buNone/>
            </a:pPr>
            <a:r>
              <a:rPr lang="en-US" altLang="ja-JP" dirty="0" smtClean="0"/>
              <a:t>Locking</a:t>
            </a:r>
            <a:r>
              <a:rPr lang="ja-JP" altLang="en-US" dirty="0"/>
              <a:t> </a:t>
            </a:r>
            <a:r>
              <a:rPr lang="en-US" altLang="ja-JP" dirty="0" smtClean="0"/>
              <a:t>Script:OP_HASH160</a:t>
            </a:r>
            <a:r>
              <a:rPr lang="ja-JP" altLang="en-US" dirty="0" smtClean="0"/>
              <a:t> </a:t>
            </a:r>
            <a:r>
              <a:rPr lang="en-US" altLang="ja-JP" dirty="0" smtClean="0"/>
              <a:t>&lt;</a:t>
            </a:r>
            <a:r>
              <a:rPr lang="en-US" altLang="ja-JP" dirty="0" err="1" smtClean="0"/>
              <a:t>redeemScriptHas</a:t>
            </a:r>
            <a:r>
              <a:rPr lang="en-US" altLang="ja-JP" dirty="0" smtClean="0"/>
              <a:t>&gt; OP_EQUAL</a:t>
            </a:r>
          </a:p>
          <a:p>
            <a:pPr marL="0" indent="0">
              <a:buNone/>
            </a:pPr>
            <a:r>
              <a:rPr lang="en-US" altLang="ja-JP" dirty="0" smtClean="0"/>
              <a:t>Unlocking Script:[&lt;sig&gt;…&lt;sig&gt;]&lt;</a:t>
            </a:r>
            <a:r>
              <a:rPr lang="en-US" altLang="ja-JP" dirty="0" err="1" smtClean="0"/>
              <a:t>redeemScript</a:t>
            </a:r>
            <a:r>
              <a:rPr lang="en-US" altLang="ja-JP" dirty="0" smtClean="0"/>
              <a:t>&gt;</a:t>
            </a:r>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07345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4.5</a:t>
            </a:r>
            <a:r>
              <a:rPr lang="ja-JP" altLang="en-US" sz="2800" dirty="0" smtClean="0"/>
              <a:t> </a:t>
            </a:r>
            <a:r>
              <a:rPr lang="en-US" altLang="ja-JP" sz="2800" dirty="0" smtClean="0"/>
              <a:t>Locking</a:t>
            </a:r>
            <a:r>
              <a:rPr lang="ja-JP" altLang="en-US" sz="2800" dirty="0" smtClean="0"/>
              <a:t> </a:t>
            </a:r>
            <a:r>
              <a:rPr lang="en-US" altLang="ja-JP" sz="2800" dirty="0" smtClean="0"/>
              <a:t>Script</a:t>
            </a:r>
            <a:r>
              <a:rPr lang="ja-JP" altLang="en-US" sz="2800" dirty="0" smtClean="0"/>
              <a:t>と</a:t>
            </a:r>
            <a:r>
              <a:rPr lang="en-US" altLang="ja-JP" sz="2800" dirty="0" smtClean="0"/>
              <a:t>Unlocking</a:t>
            </a:r>
            <a:r>
              <a:rPr lang="ja-JP" altLang="en-US" sz="2800" dirty="0" smtClean="0"/>
              <a:t> </a:t>
            </a:r>
            <a:r>
              <a:rPr lang="en-US" altLang="ja-JP" sz="2800" dirty="0" smtClean="0"/>
              <a:t>Script</a:t>
            </a:r>
            <a:r>
              <a:rPr lang="ja-JP" altLang="en-US" sz="2800" dirty="0" smtClean="0"/>
              <a:t> </a:t>
            </a:r>
            <a:endParaRPr lang="en-US" altLang="ja-JP" sz="2800" dirty="0"/>
          </a:p>
        </p:txBody>
      </p:sp>
      <p:sp>
        <p:nvSpPr>
          <p:cNvPr id="4" name="コンテンツ プレースホルダー 1"/>
          <p:cNvSpPr txBox="1">
            <a:spLocks/>
          </p:cNvSpPr>
          <p:nvPr/>
        </p:nvSpPr>
        <p:spPr>
          <a:xfrm>
            <a:off x="1" y="784742"/>
            <a:ext cx="12155510" cy="51146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a:t>
            </a:r>
            <a:r>
              <a:rPr lang="en-US" altLang="ja-JP" dirty="0" smtClean="0"/>
              <a:t>OP_RETURN</a:t>
            </a:r>
          </a:p>
          <a:p>
            <a:pPr marL="0" indent="0">
              <a:buNone/>
            </a:pPr>
            <a:r>
              <a:rPr lang="ja-JP" altLang="en-US" dirty="0" smtClean="0"/>
              <a:t>・支払い用ではなく、何らかのデータを分散台帳上の保存するために利用される。</a:t>
            </a:r>
            <a:endParaRPr lang="en-US" altLang="ja-JP" dirty="0" smtClean="0"/>
          </a:p>
          <a:p>
            <a:pPr marL="0" indent="0">
              <a:buNone/>
            </a:pPr>
            <a:r>
              <a:rPr lang="ja-JP" altLang="en-US" dirty="0" smtClean="0"/>
              <a:t>・ビットコインネットワークではデータの改ざんが実質不可能なため、支払いに関係ないデータも分散台帳上に保存することで、その時点でのデータを保証できるため、電子公証サービスのような利用が可能です。 当然、支払い用途ではないので、通常、アウトプットには</a:t>
            </a:r>
            <a:r>
              <a:rPr lang="en-US" altLang="ja-JP" dirty="0" smtClean="0"/>
              <a:t>0BTC</a:t>
            </a:r>
            <a:r>
              <a:rPr lang="ja-JP" altLang="en-US" dirty="0" smtClean="0"/>
              <a:t>がセットされます。</a:t>
            </a:r>
            <a:endParaRPr lang="en-US" altLang="ja-JP" dirty="0" smtClean="0"/>
          </a:p>
          <a:p>
            <a:pPr marL="0" indent="0">
              <a:buNone/>
            </a:pPr>
            <a:endParaRPr lang="en-US" altLang="ja-JP" dirty="0"/>
          </a:p>
          <a:p>
            <a:pPr marL="0" indent="0">
              <a:buNone/>
            </a:pPr>
            <a:r>
              <a:rPr lang="en-US" altLang="ja-JP" dirty="0" smtClean="0"/>
              <a:t>Locking</a:t>
            </a:r>
            <a:r>
              <a:rPr lang="ja-JP" altLang="en-US" dirty="0" smtClean="0"/>
              <a:t> </a:t>
            </a:r>
            <a:r>
              <a:rPr lang="en-US" altLang="ja-JP" dirty="0" err="1" smtClean="0"/>
              <a:t>Script:OP_RETURN</a:t>
            </a:r>
            <a:r>
              <a:rPr lang="ja-JP" altLang="en-US" dirty="0" smtClean="0"/>
              <a:t> </a:t>
            </a:r>
            <a:r>
              <a:rPr lang="en-US" altLang="ja-JP" dirty="0" smtClean="0"/>
              <a:t>&lt;data&gt;</a:t>
            </a:r>
          </a:p>
          <a:p>
            <a:pPr marL="0" indent="0">
              <a:buNone/>
            </a:pPr>
            <a:r>
              <a:rPr lang="en-US" altLang="ja-JP" dirty="0" smtClean="0"/>
              <a:t>Unlocking</a:t>
            </a:r>
            <a:r>
              <a:rPr lang="ja-JP" altLang="en-US" dirty="0"/>
              <a:t> </a:t>
            </a:r>
            <a:r>
              <a:rPr lang="en-US" altLang="ja-JP" dirty="0" smtClean="0"/>
              <a:t>Script:</a:t>
            </a:r>
            <a:r>
              <a:rPr lang="ja-JP" altLang="en-US" dirty="0" smtClean="0"/>
              <a:t>支払い用途ではなく、解除するトランザクションは</a:t>
            </a:r>
            <a:endParaRPr lang="en-US" altLang="ja-JP" dirty="0" smtClean="0"/>
          </a:p>
          <a:p>
            <a:pPr marL="0" indent="0">
              <a:buNone/>
            </a:pPr>
            <a:r>
              <a:rPr lang="ja-JP" altLang="en-US" dirty="0"/>
              <a:t>　</a:t>
            </a:r>
            <a:r>
              <a:rPr lang="ja-JP" altLang="en-US" dirty="0" smtClean="0"/>
              <a:t>　　　　　　　 発生しない</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93739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ja-JP" altLang="en-US" dirty="0" smtClean="0">
                <a:latin typeface="Meiryo UI" panose="020B0604030504040204" pitchFamily="50" charset="-128"/>
                <a:ea typeface="Meiryo UI" panose="020B0604030504040204" pitchFamily="50" charset="-128"/>
              </a:rPr>
              <a:t>５．ブロックとブロックチェーン</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a:t>
            </a:r>
            <a:r>
              <a:rPr lang="ja-JP" altLang="en-US" dirty="0"/>
              <a:t>ブロック</a:t>
            </a:r>
            <a:r>
              <a:rPr lang="ja-JP" altLang="en-US" dirty="0" smtClean="0"/>
              <a:t>のリンク構造を「ブロックチェーン」と呼ぶことがある。本章ではブロックの構造とブロックチェーン</a:t>
            </a:r>
            <a:r>
              <a:rPr lang="en-US" altLang="ja-JP" dirty="0" smtClean="0"/>
              <a:t>(</a:t>
            </a:r>
            <a:r>
              <a:rPr lang="ja-JP" altLang="en-US" dirty="0" smtClean="0"/>
              <a:t>ブロックのリンク構造</a:t>
            </a:r>
            <a:r>
              <a:rPr lang="en-US" altLang="ja-JP" dirty="0" smtClean="0"/>
              <a:t>)</a:t>
            </a:r>
            <a:r>
              <a:rPr lang="ja-JP" altLang="en-US" dirty="0" smtClean="0"/>
              <a:t>の仕組みについて説明します。</a:t>
            </a:r>
            <a:endParaRPr lang="en-US" altLang="ja-JP" dirty="0" smtClean="0"/>
          </a:p>
        </p:txBody>
      </p:sp>
    </p:spTree>
    <p:extLst>
      <p:ext uri="{BB962C8B-B14F-4D97-AF65-F5344CB8AC3E}">
        <p14:creationId xmlns:p14="http://schemas.microsoft.com/office/powerpoint/2010/main" val="64810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5.1</a:t>
            </a:r>
            <a:r>
              <a:rPr lang="ja-JP" altLang="en-US" sz="2800" dirty="0" smtClean="0"/>
              <a:t> ブロック構造と識別子</a:t>
            </a:r>
            <a:endParaRPr lang="en-US" altLang="ja-JP" sz="2800" dirty="0"/>
          </a:p>
        </p:txBody>
      </p:sp>
      <p:sp>
        <p:nvSpPr>
          <p:cNvPr id="4" name="コンテンツ プレースホルダー 1"/>
          <p:cNvSpPr txBox="1">
            <a:spLocks/>
          </p:cNvSpPr>
          <p:nvPr/>
        </p:nvSpPr>
        <p:spPr>
          <a:xfrm>
            <a:off x="1" y="784743"/>
            <a:ext cx="11582399" cy="10440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・各ブロックはリンク構造をとり、新たなブロックはリンクの末尾に追加。</a:t>
            </a:r>
            <a:endParaRPr lang="en-US" altLang="ja-JP" dirty="0" smtClean="0"/>
          </a:p>
          <a:p>
            <a:pPr marL="0" indent="0">
              <a:buNone/>
            </a:pPr>
            <a:r>
              <a:rPr lang="ja-JP" altLang="en-US" dirty="0" smtClean="0"/>
              <a:t>・各ブロックは直前のブロック</a:t>
            </a:r>
            <a:r>
              <a:rPr lang="en-US" altLang="ja-JP" dirty="0" smtClean="0"/>
              <a:t>(</a:t>
            </a:r>
            <a:r>
              <a:rPr lang="ja-JP" altLang="en-US" dirty="0" smtClean="0"/>
              <a:t>親ブロック</a:t>
            </a:r>
            <a:r>
              <a:rPr lang="en-US" altLang="ja-JP" dirty="0" smtClean="0"/>
              <a:t>)</a:t>
            </a:r>
            <a:r>
              <a:rPr lang="ja-JP" altLang="en-US" dirty="0" err="1" smtClean="0"/>
              <a:t>への</a:t>
            </a:r>
            <a:r>
              <a:rPr lang="ja-JP" altLang="en-US" dirty="0" smtClean="0"/>
              <a:t>リンクを持つ。</a:t>
            </a:r>
            <a:endParaRPr lang="en-US" altLang="ja-JP" dirty="0" smtClean="0"/>
          </a:p>
        </p:txBody>
      </p:sp>
      <p:grpSp>
        <p:nvGrpSpPr>
          <p:cNvPr id="17" name="グループ化 16"/>
          <p:cNvGrpSpPr/>
          <p:nvPr/>
        </p:nvGrpSpPr>
        <p:grpSpPr>
          <a:xfrm>
            <a:off x="182879" y="1828801"/>
            <a:ext cx="2813538" cy="4793225"/>
            <a:chOff x="3277772" y="2349305"/>
            <a:chExt cx="2813538" cy="4793225"/>
          </a:xfrm>
        </p:grpSpPr>
        <p:sp>
          <p:nvSpPr>
            <p:cNvPr id="5" name="正方形/長方形 4"/>
            <p:cNvSpPr/>
            <p:nvPr/>
          </p:nvSpPr>
          <p:spPr>
            <a:xfrm>
              <a:off x="3277772" y="2349305"/>
              <a:ext cx="2813538" cy="4793225"/>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dirty="0" smtClean="0"/>
                <a:t>●</a:t>
              </a:r>
              <a:r>
                <a:rPr kumimoji="1" lang="en-US" altLang="ja-JP" dirty="0" smtClean="0"/>
                <a:t>Block</a:t>
              </a:r>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ja-JP" altLang="en-US" dirty="0"/>
            </a:p>
          </p:txBody>
        </p:sp>
        <p:sp>
          <p:nvSpPr>
            <p:cNvPr id="7" name="正方形/長方形 6"/>
            <p:cNvSpPr/>
            <p:nvPr/>
          </p:nvSpPr>
          <p:spPr>
            <a:xfrm>
              <a:off x="3348113" y="2741443"/>
              <a:ext cx="2567352" cy="45602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err="1" smtClean="0"/>
                <a:t>BlockSize</a:t>
              </a:r>
              <a:endParaRPr kumimoji="1" lang="en-US" altLang="ja-JP" dirty="0" smtClean="0"/>
            </a:p>
          </p:txBody>
        </p:sp>
        <p:sp>
          <p:nvSpPr>
            <p:cNvPr id="8" name="正方形/長方形 7"/>
            <p:cNvSpPr/>
            <p:nvPr/>
          </p:nvSpPr>
          <p:spPr>
            <a:xfrm>
              <a:off x="3348113" y="5941461"/>
              <a:ext cx="2588446" cy="45602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Transaction</a:t>
              </a:r>
              <a:r>
                <a:rPr kumimoji="1" lang="ja-JP" altLang="en-US" dirty="0"/>
                <a:t> </a:t>
              </a:r>
              <a:r>
                <a:rPr kumimoji="1" lang="en-US" altLang="ja-JP" dirty="0" smtClean="0"/>
                <a:t>Counte</a:t>
              </a:r>
              <a:r>
                <a:rPr kumimoji="1" lang="en-US" altLang="ja-JP" dirty="0"/>
                <a:t>r</a:t>
              </a:r>
              <a:endParaRPr kumimoji="1" lang="en-US" altLang="ja-JP" dirty="0" smtClean="0"/>
            </a:p>
          </p:txBody>
        </p:sp>
        <p:sp>
          <p:nvSpPr>
            <p:cNvPr id="9" name="正方形/長方形 8"/>
            <p:cNvSpPr/>
            <p:nvPr/>
          </p:nvSpPr>
          <p:spPr>
            <a:xfrm>
              <a:off x="3348112" y="3257844"/>
              <a:ext cx="2588446" cy="2622451"/>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dirty="0" smtClean="0"/>
                <a:t>●</a:t>
              </a:r>
              <a:r>
                <a:rPr kumimoji="1" lang="en-US" altLang="ja-JP" dirty="0" err="1" smtClean="0"/>
                <a:t>BlockHeader</a:t>
              </a:r>
              <a:endParaRPr kumimoji="1" lang="en-US" altLang="ja-JP" dirty="0" smtClean="0"/>
            </a:p>
            <a:p>
              <a:endParaRPr kumimoji="1" lang="en-US" altLang="ja-JP" dirty="0"/>
            </a:p>
            <a:p>
              <a:endParaRPr kumimoji="1" lang="en-US" altLang="ja-JP" dirty="0" smtClean="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p:txBody>
        </p:sp>
        <p:sp>
          <p:nvSpPr>
            <p:cNvPr id="10" name="正方形/長方形 9"/>
            <p:cNvSpPr/>
            <p:nvPr/>
          </p:nvSpPr>
          <p:spPr>
            <a:xfrm>
              <a:off x="3474713" y="3627706"/>
              <a:ext cx="2417305" cy="31124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err="1" smtClean="0"/>
                <a:t>Versin</a:t>
              </a:r>
              <a:endParaRPr kumimoji="1" lang="en-US" altLang="ja-JP" dirty="0" smtClean="0"/>
            </a:p>
          </p:txBody>
        </p:sp>
        <p:sp>
          <p:nvSpPr>
            <p:cNvPr id="11" name="正方形/長方形 10"/>
            <p:cNvSpPr/>
            <p:nvPr/>
          </p:nvSpPr>
          <p:spPr>
            <a:xfrm>
              <a:off x="3472365" y="3991126"/>
              <a:ext cx="2417305" cy="31124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Previous</a:t>
              </a:r>
              <a:r>
                <a:rPr kumimoji="1" lang="ja-JP" altLang="en-US" dirty="0"/>
                <a:t> </a:t>
              </a:r>
              <a:r>
                <a:rPr kumimoji="1" lang="en-US" altLang="ja-JP" dirty="0" smtClean="0"/>
                <a:t>Block</a:t>
              </a:r>
              <a:r>
                <a:rPr kumimoji="1" lang="ja-JP" altLang="en-US" dirty="0"/>
                <a:t> </a:t>
              </a:r>
              <a:r>
                <a:rPr kumimoji="1" lang="en-US" altLang="ja-JP" dirty="0" smtClean="0"/>
                <a:t>Has</a:t>
              </a:r>
              <a:r>
                <a:rPr kumimoji="1" lang="en-US" altLang="ja-JP" dirty="0"/>
                <a:t>h</a:t>
              </a:r>
              <a:endParaRPr kumimoji="1" lang="en-US" altLang="ja-JP" dirty="0" smtClean="0"/>
            </a:p>
          </p:txBody>
        </p:sp>
        <p:sp>
          <p:nvSpPr>
            <p:cNvPr id="12" name="正方形/長方形 11"/>
            <p:cNvSpPr/>
            <p:nvPr/>
          </p:nvSpPr>
          <p:spPr>
            <a:xfrm>
              <a:off x="3472365" y="4362747"/>
              <a:ext cx="2417305" cy="31124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err="1" smtClean="0"/>
                <a:t>Markle</a:t>
              </a:r>
              <a:r>
                <a:rPr kumimoji="1" lang="ja-JP" altLang="en-US" dirty="0" smtClean="0"/>
                <a:t> </a:t>
              </a:r>
              <a:r>
                <a:rPr kumimoji="1" lang="en-US" altLang="ja-JP" dirty="0" smtClean="0"/>
                <a:t>Root</a:t>
              </a:r>
            </a:p>
          </p:txBody>
        </p:sp>
        <p:sp>
          <p:nvSpPr>
            <p:cNvPr id="13" name="正方形/長方形 12"/>
            <p:cNvSpPr/>
            <p:nvPr/>
          </p:nvSpPr>
          <p:spPr>
            <a:xfrm>
              <a:off x="3470017" y="4726167"/>
              <a:ext cx="2417305" cy="31124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Timestamp</a:t>
              </a:r>
            </a:p>
          </p:txBody>
        </p:sp>
        <p:sp>
          <p:nvSpPr>
            <p:cNvPr id="14" name="正方形/長方形 13"/>
            <p:cNvSpPr/>
            <p:nvPr/>
          </p:nvSpPr>
          <p:spPr>
            <a:xfrm>
              <a:off x="3470017" y="5082540"/>
              <a:ext cx="2417305" cy="31124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Difficulty</a:t>
              </a:r>
              <a:r>
                <a:rPr kumimoji="1" lang="ja-JP" altLang="en-US" dirty="0"/>
                <a:t> </a:t>
              </a:r>
              <a:r>
                <a:rPr kumimoji="1" lang="en-US" altLang="ja-JP" dirty="0" smtClean="0"/>
                <a:t>Targe</a:t>
              </a:r>
              <a:r>
                <a:rPr kumimoji="1" lang="en-US" altLang="ja-JP" dirty="0"/>
                <a:t>t</a:t>
              </a:r>
              <a:endParaRPr kumimoji="1" lang="en-US" altLang="ja-JP" dirty="0" smtClean="0"/>
            </a:p>
          </p:txBody>
        </p:sp>
        <p:sp>
          <p:nvSpPr>
            <p:cNvPr id="15" name="正方形/長方形 14"/>
            <p:cNvSpPr/>
            <p:nvPr/>
          </p:nvSpPr>
          <p:spPr>
            <a:xfrm>
              <a:off x="3467669" y="5445960"/>
              <a:ext cx="2417305" cy="311247"/>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Nonce</a:t>
              </a:r>
            </a:p>
          </p:txBody>
        </p:sp>
        <p:sp>
          <p:nvSpPr>
            <p:cNvPr id="16" name="正方形/長方形 15"/>
            <p:cNvSpPr/>
            <p:nvPr/>
          </p:nvSpPr>
          <p:spPr>
            <a:xfrm>
              <a:off x="3350454" y="6471847"/>
              <a:ext cx="2588446" cy="552035"/>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dirty="0" smtClean="0"/>
                <a:t>Transactions</a:t>
              </a:r>
            </a:p>
          </p:txBody>
        </p:sp>
      </p:grpSp>
      <p:sp>
        <p:nvSpPr>
          <p:cNvPr id="18" name="コンテンツ プレースホルダー 1"/>
          <p:cNvSpPr txBox="1">
            <a:spLocks/>
          </p:cNvSpPr>
          <p:nvPr/>
        </p:nvSpPr>
        <p:spPr>
          <a:xfrm>
            <a:off x="3123018" y="1828801"/>
            <a:ext cx="8947062" cy="5029199"/>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Block</a:t>
            </a:r>
          </a:p>
          <a:p>
            <a:pPr marL="0" indent="0">
              <a:buNone/>
            </a:pPr>
            <a:r>
              <a:rPr lang="ja-JP" altLang="en-US" dirty="0" smtClean="0"/>
              <a:t>・</a:t>
            </a:r>
            <a:r>
              <a:rPr lang="en-US" altLang="ja-JP" dirty="0" smtClean="0"/>
              <a:t>Block</a:t>
            </a:r>
            <a:r>
              <a:rPr lang="ja-JP" altLang="en-US" dirty="0" smtClean="0"/>
              <a:t> </a:t>
            </a:r>
            <a:r>
              <a:rPr lang="en-US" altLang="ja-JP" dirty="0" smtClean="0"/>
              <a:t>Size(4byte):</a:t>
            </a:r>
            <a:r>
              <a:rPr lang="ja-JP" altLang="en-US" dirty="0" smtClean="0"/>
              <a:t>次のフィールドからブロックの最後までのデータサイズ</a:t>
            </a:r>
            <a:r>
              <a:rPr lang="en-US" altLang="ja-JP" dirty="0" smtClean="0"/>
              <a:t>(</a:t>
            </a:r>
            <a:r>
              <a:rPr lang="ja-JP" altLang="en-US" dirty="0" smtClean="0"/>
              <a:t>バイト単位</a:t>
            </a:r>
            <a:r>
              <a:rPr lang="en-US" altLang="ja-JP" dirty="0" smtClean="0"/>
              <a:t>)</a:t>
            </a:r>
          </a:p>
          <a:p>
            <a:pPr marL="0" indent="0">
              <a:buNone/>
            </a:pPr>
            <a:r>
              <a:rPr lang="ja-JP" altLang="en-US" dirty="0" smtClean="0"/>
              <a:t>・●</a:t>
            </a:r>
            <a:r>
              <a:rPr lang="en-US" altLang="ja-JP" dirty="0" err="1" smtClean="0"/>
              <a:t>BlockHeader</a:t>
            </a:r>
            <a:r>
              <a:rPr lang="en-US" altLang="ja-JP" dirty="0" smtClean="0"/>
              <a:t>:</a:t>
            </a:r>
            <a:r>
              <a:rPr lang="ja-JP" altLang="en-US" dirty="0" smtClean="0"/>
              <a:t>ブロックヘッダ情報</a:t>
            </a:r>
            <a:endParaRPr lang="en-US" altLang="ja-JP" dirty="0" smtClean="0"/>
          </a:p>
          <a:p>
            <a:pPr marL="0" indent="0">
              <a:buNone/>
            </a:pPr>
            <a:r>
              <a:rPr lang="ja-JP" altLang="en-US" dirty="0"/>
              <a:t>　</a:t>
            </a:r>
            <a:r>
              <a:rPr lang="ja-JP" altLang="en-US" dirty="0" smtClean="0"/>
              <a:t>・</a:t>
            </a:r>
            <a:r>
              <a:rPr lang="en-US" altLang="ja-JP" dirty="0" smtClean="0"/>
              <a:t>Version(4byte):software/</a:t>
            </a:r>
            <a:r>
              <a:rPr lang="en-US" altLang="ja-JP" dirty="0" err="1" smtClean="0"/>
              <a:t>protcol</a:t>
            </a:r>
            <a:r>
              <a:rPr lang="ja-JP" altLang="en-US" dirty="0" smtClean="0"/>
              <a:t>バージョン情報</a:t>
            </a:r>
            <a:endParaRPr lang="en-US" altLang="ja-JP" dirty="0" smtClean="0"/>
          </a:p>
          <a:p>
            <a:pPr marL="0" indent="0">
              <a:buNone/>
            </a:pPr>
            <a:r>
              <a:rPr lang="ja-JP" altLang="en-US" dirty="0"/>
              <a:t>　</a:t>
            </a:r>
            <a:r>
              <a:rPr lang="ja-JP" altLang="en-US" dirty="0" smtClean="0"/>
              <a:t>・</a:t>
            </a:r>
            <a:r>
              <a:rPr lang="en-US" altLang="ja-JP" dirty="0" smtClean="0"/>
              <a:t>Previous</a:t>
            </a:r>
            <a:r>
              <a:rPr lang="ja-JP" altLang="en-US" dirty="0" smtClean="0"/>
              <a:t> </a:t>
            </a:r>
            <a:r>
              <a:rPr lang="en-US" altLang="ja-JP" dirty="0" smtClean="0"/>
              <a:t>Block</a:t>
            </a:r>
            <a:r>
              <a:rPr lang="ja-JP" altLang="en-US" dirty="0" smtClean="0"/>
              <a:t> </a:t>
            </a:r>
            <a:r>
              <a:rPr lang="en-US" altLang="ja-JP" dirty="0" smtClean="0"/>
              <a:t>Hash(32byte):</a:t>
            </a:r>
            <a:r>
              <a:rPr lang="ja-JP" altLang="en-US" dirty="0" smtClean="0"/>
              <a:t>親ブロックの</a:t>
            </a:r>
            <a:r>
              <a:rPr lang="en-US" altLang="ja-JP" dirty="0" smtClean="0"/>
              <a:t>Hash</a:t>
            </a:r>
            <a:r>
              <a:rPr lang="ja-JP" altLang="en-US" dirty="0" smtClean="0"/>
              <a:t>値</a:t>
            </a:r>
            <a:endParaRPr lang="en-US" altLang="ja-JP" dirty="0" smtClean="0"/>
          </a:p>
          <a:p>
            <a:pPr marL="0" indent="0">
              <a:buNone/>
            </a:pPr>
            <a:r>
              <a:rPr lang="ja-JP" altLang="en-US" dirty="0" smtClean="0"/>
              <a:t>　・</a:t>
            </a:r>
            <a:r>
              <a:rPr lang="en-US" altLang="ja-JP" dirty="0" err="1" smtClean="0"/>
              <a:t>Markle</a:t>
            </a:r>
            <a:r>
              <a:rPr lang="ja-JP" altLang="en-US" dirty="0" smtClean="0"/>
              <a:t> </a:t>
            </a:r>
            <a:r>
              <a:rPr lang="en-US" altLang="ja-JP" dirty="0"/>
              <a:t>Root(32byte</a:t>
            </a:r>
            <a:r>
              <a:rPr lang="en-US" altLang="ja-JP" dirty="0" smtClean="0"/>
              <a:t>):</a:t>
            </a:r>
            <a:r>
              <a:rPr lang="ja-JP" altLang="en-US" dirty="0" smtClean="0"/>
              <a:t>マークツリーのルートハッシュ</a:t>
            </a:r>
            <a:endParaRPr lang="en-US" altLang="ja-JP" dirty="0" smtClean="0"/>
          </a:p>
          <a:p>
            <a:pPr marL="0" indent="0">
              <a:buNone/>
            </a:pPr>
            <a:r>
              <a:rPr lang="ja-JP" altLang="en-US" dirty="0"/>
              <a:t>　</a:t>
            </a:r>
            <a:r>
              <a:rPr lang="ja-JP" altLang="en-US" dirty="0" smtClean="0"/>
              <a:t>・</a:t>
            </a:r>
            <a:r>
              <a:rPr lang="en-US" altLang="ja-JP" dirty="0" smtClean="0"/>
              <a:t>Timestamp(4byte):</a:t>
            </a:r>
            <a:r>
              <a:rPr lang="ja-JP" altLang="en-US" dirty="0" smtClean="0"/>
              <a:t>ブロック生成時刻</a:t>
            </a:r>
            <a:r>
              <a:rPr lang="en-US" altLang="ja-JP" dirty="0" smtClean="0"/>
              <a:t>(</a:t>
            </a:r>
            <a:r>
              <a:rPr lang="en-US" altLang="ja-JP" dirty="0" err="1" smtClean="0"/>
              <a:t>Unixtime</a:t>
            </a:r>
            <a:r>
              <a:rPr lang="en-US" altLang="ja-JP" dirty="0" smtClean="0"/>
              <a:t>)</a:t>
            </a:r>
          </a:p>
          <a:p>
            <a:pPr marL="0" indent="0">
              <a:buNone/>
            </a:pPr>
            <a:r>
              <a:rPr lang="ja-JP" altLang="en-US" dirty="0"/>
              <a:t>　</a:t>
            </a:r>
            <a:r>
              <a:rPr lang="ja-JP" altLang="en-US" dirty="0" smtClean="0"/>
              <a:t>・</a:t>
            </a:r>
            <a:r>
              <a:rPr lang="en-US" altLang="ja-JP" dirty="0" smtClean="0"/>
              <a:t>Difficulty</a:t>
            </a:r>
            <a:r>
              <a:rPr lang="ja-JP" altLang="en-US" dirty="0" smtClean="0"/>
              <a:t> </a:t>
            </a:r>
            <a:r>
              <a:rPr lang="en-US" altLang="ja-JP" dirty="0" smtClean="0"/>
              <a:t>Target(4byte):</a:t>
            </a:r>
          </a:p>
          <a:p>
            <a:pPr marL="0" indent="0">
              <a:buNone/>
            </a:pPr>
            <a:r>
              <a:rPr lang="ja-JP" altLang="en-US" dirty="0"/>
              <a:t>　</a:t>
            </a:r>
            <a:r>
              <a:rPr lang="ja-JP" altLang="en-US" dirty="0" smtClean="0"/>
              <a:t>　　　ブロック生成時の</a:t>
            </a:r>
            <a:r>
              <a:rPr lang="en-US" altLang="ja-JP" dirty="0" err="1" smtClean="0"/>
              <a:t>PoW</a:t>
            </a:r>
            <a:r>
              <a:rPr lang="ja-JP" altLang="en-US" dirty="0" smtClean="0"/>
              <a:t>の難しさ</a:t>
            </a:r>
            <a:endParaRPr lang="en-US" altLang="ja-JP" dirty="0" smtClean="0"/>
          </a:p>
          <a:p>
            <a:pPr marL="0" indent="0">
              <a:buNone/>
            </a:pPr>
            <a:r>
              <a:rPr lang="ja-JP" altLang="en-US" dirty="0"/>
              <a:t>　</a:t>
            </a:r>
            <a:r>
              <a:rPr lang="ja-JP" altLang="en-US" dirty="0" smtClean="0"/>
              <a:t>・</a:t>
            </a:r>
            <a:r>
              <a:rPr lang="en-US" altLang="ja-JP" dirty="0" smtClean="0"/>
              <a:t>Nonce(4byte):</a:t>
            </a:r>
            <a:r>
              <a:rPr lang="en-US" altLang="ja-JP" dirty="0" err="1" smtClean="0"/>
              <a:t>PoW</a:t>
            </a:r>
            <a:r>
              <a:rPr lang="ja-JP" altLang="en-US" dirty="0" smtClean="0"/>
              <a:t>で用いるカウント</a:t>
            </a:r>
            <a:endParaRPr lang="en-US" altLang="ja-JP" dirty="0" smtClean="0"/>
          </a:p>
          <a:p>
            <a:pPr marL="0" indent="0">
              <a:buNone/>
            </a:pPr>
            <a:r>
              <a:rPr lang="ja-JP" altLang="en-US" dirty="0" smtClean="0"/>
              <a:t>・</a:t>
            </a:r>
            <a:r>
              <a:rPr lang="en-US" altLang="ja-JP" dirty="0" smtClean="0"/>
              <a:t>Transaction</a:t>
            </a:r>
            <a:r>
              <a:rPr lang="ja-JP" altLang="en-US" dirty="0" smtClean="0"/>
              <a:t> </a:t>
            </a:r>
            <a:r>
              <a:rPr lang="en-US" altLang="ja-JP" dirty="0" smtClean="0"/>
              <a:t>Counter(1</a:t>
            </a:r>
            <a:r>
              <a:rPr lang="ja-JP" altLang="en-US" dirty="0" smtClean="0"/>
              <a:t>～</a:t>
            </a:r>
            <a:r>
              <a:rPr lang="en-US" altLang="ja-JP" dirty="0" smtClean="0"/>
              <a:t>9byte):</a:t>
            </a:r>
          </a:p>
          <a:p>
            <a:pPr marL="0" indent="0">
              <a:buNone/>
            </a:pPr>
            <a:r>
              <a:rPr lang="ja-JP" altLang="en-US" dirty="0"/>
              <a:t>　</a:t>
            </a:r>
            <a:r>
              <a:rPr lang="ja-JP" altLang="en-US" dirty="0" smtClean="0"/>
              <a:t>　　ブロック内に含まれているトランザクション数</a:t>
            </a:r>
            <a:endParaRPr lang="en-US" altLang="ja-JP" dirty="0" smtClean="0"/>
          </a:p>
          <a:p>
            <a:pPr marL="0" indent="0">
              <a:buNone/>
            </a:pPr>
            <a:r>
              <a:rPr lang="ja-JP" altLang="en-US" dirty="0" smtClean="0"/>
              <a:t>・</a:t>
            </a:r>
            <a:r>
              <a:rPr lang="en-US" altLang="ja-JP" dirty="0" smtClean="0"/>
              <a:t>Transactions(</a:t>
            </a:r>
            <a:r>
              <a:rPr lang="ja-JP" altLang="en-US" dirty="0" smtClean="0"/>
              <a:t>可変</a:t>
            </a:r>
            <a:r>
              <a:rPr lang="en-US" altLang="ja-JP" dirty="0" smtClean="0"/>
              <a:t>):</a:t>
            </a:r>
            <a:r>
              <a:rPr lang="ja-JP" altLang="en-US" dirty="0" smtClean="0"/>
              <a:t>トランザクションのリスト</a:t>
            </a:r>
            <a:endParaRPr lang="en-US" altLang="ja-JP" dirty="0" smtClean="0"/>
          </a:p>
        </p:txBody>
      </p:sp>
    </p:spTree>
    <p:extLst>
      <p:ext uri="{BB962C8B-B14F-4D97-AF65-F5344CB8AC3E}">
        <p14:creationId xmlns:p14="http://schemas.microsoft.com/office/powerpoint/2010/main" val="247203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5.1</a:t>
            </a:r>
            <a:r>
              <a:rPr lang="ja-JP" altLang="en-US" sz="2800" dirty="0" smtClean="0"/>
              <a:t> ブロックの構造と識別子</a:t>
            </a:r>
            <a:endParaRPr lang="en-US" altLang="ja-JP" sz="2800" dirty="0"/>
          </a:p>
        </p:txBody>
      </p:sp>
      <p:sp>
        <p:nvSpPr>
          <p:cNvPr id="4" name="コンテンツ プレースホルダー 1"/>
          <p:cNvSpPr txBox="1">
            <a:spLocks/>
          </p:cNvSpPr>
          <p:nvPr/>
        </p:nvSpPr>
        <p:spPr>
          <a:xfrm>
            <a:off x="323557" y="784743"/>
            <a:ext cx="11676185" cy="5675052"/>
          </a:xfrm>
          <a:prstGeom prst="rect">
            <a:avLst/>
          </a:prstGeom>
        </p:spPr>
        <p:txBody>
          <a:bodyPr vert="horz" rtlCol="0">
            <a:normAutofit fontScale="850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・ブロックを識別するための情報として、ブロックハッシュとブロック高</a:t>
            </a:r>
            <a:endParaRPr lang="en-US" altLang="ja-JP" dirty="0" smtClean="0"/>
          </a:p>
          <a:p>
            <a:pPr marL="0" indent="0">
              <a:buNone/>
            </a:pPr>
            <a:r>
              <a:rPr lang="ja-JP" altLang="en-US" dirty="0" smtClean="0"/>
              <a:t>がある。</a:t>
            </a:r>
            <a:endParaRPr lang="en-US" altLang="ja-JP" dirty="0" smtClean="0"/>
          </a:p>
          <a:p>
            <a:pPr marL="0" indent="0">
              <a:buNone/>
            </a:pPr>
            <a:r>
              <a:rPr lang="ja-JP" altLang="en-US" dirty="0" smtClean="0"/>
              <a:t>①ブロックハッシュ</a:t>
            </a:r>
            <a:endParaRPr lang="en-US" altLang="ja-JP" dirty="0" smtClean="0"/>
          </a:p>
          <a:p>
            <a:pPr marL="0" indent="0">
              <a:buNone/>
            </a:pPr>
            <a:r>
              <a:rPr lang="ja-JP" altLang="en-US" dirty="0" smtClean="0"/>
              <a:t>・ブロックハッシュはブロックヘッダーを</a:t>
            </a:r>
            <a:r>
              <a:rPr lang="en-US" altLang="ja-JP" dirty="0" smtClean="0"/>
              <a:t>SHA-256</a:t>
            </a:r>
            <a:r>
              <a:rPr lang="ja-JP" altLang="en-US" dirty="0" smtClean="0"/>
              <a:t>で</a:t>
            </a:r>
            <a:r>
              <a:rPr lang="en-US" altLang="ja-JP" dirty="0" smtClean="0"/>
              <a:t>2</a:t>
            </a:r>
            <a:r>
              <a:rPr lang="ja-JP" altLang="en-US" dirty="0" smtClean="0"/>
              <a:t>回ハッシュ計算した値で、ブロック毎にユニークになる。</a:t>
            </a:r>
            <a:endParaRPr lang="en-US" altLang="ja-JP" dirty="0" smtClean="0"/>
          </a:p>
          <a:p>
            <a:pPr marL="0" indent="0">
              <a:buNone/>
            </a:pPr>
            <a:r>
              <a:rPr lang="ja-JP" altLang="en-US" dirty="0" smtClean="0"/>
              <a:t>・ブロックハッシュが必要な場合は、ノードがブロックヘッダーから再計算すれば良いため、ブロックには含まれていない</a:t>
            </a:r>
            <a:r>
              <a:rPr lang="en-US" altLang="ja-JP" dirty="0" smtClean="0"/>
              <a:t>(</a:t>
            </a:r>
            <a:r>
              <a:rPr lang="ja-JP" altLang="en-US" dirty="0" smtClean="0"/>
              <a:t>ただし、ブロック検索を高速化するため、ブロックハッシュをノード内に保持していることはある</a:t>
            </a:r>
            <a:r>
              <a:rPr lang="en-US" altLang="ja-JP" dirty="0" smtClean="0"/>
              <a:t>)</a:t>
            </a:r>
            <a:r>
              <a:rPr lang="ja-JP" altLang="en-US" dirty="0" err="1" smtClean="0"/>
              <a:t>。</a:t>
            </a:r>
            <a:endParaRPr lang="en-US" altLang="ja-JP" dirty="0" smtClean="0"/>
          </a:p>
          <a:p>
            <a:pPr marL="0" indent="0">
              <a:buNone/>
            </a:pPr>
            <a:r>
              <a:rPr lang="ja-JP" altLang="en-US" dirty="0" smtClean="0"/>
              <a:t>②ブロック高</a:t>
            </a:r>
            <a:endParaRPr lang="en-US" altLang="ja-JP" dirty="0" smtClean="0"/>
          </a:p>
          <a:p>
            <a:pPr marL="0" indent="0">
              <a:buNone/>
            </a:pPr>
            <a:r>
              <a:rPr lang="ja-JP" altLang="en-US" dirty="0" smtClean="0"/>
              <a:t>・ブロック高はブロックチェーン内での位置</a:t>
            </a:r>
            <a:r>
              <a:rPr lang="en-US" altLang="ja-JP" dirty="0" smtClean="0"/>
              <a:t>(genesis</a:t>
            </a:r>
            <a:r>
              <a:rPr lang="ja-JP" altLang="en-US" dirty="0" smtClean="0"/>
              <a:t>ブロックまでのブロック数</a:t>
            </a:r>
            <a:r>
              <a:rPr lang="en-US" altLang="ja-JP" dirty="0" smtClean="0"/>
              <a:t>)</a:t>
            </a:r>
            <a:r>
              <a:rPr lang="ja-JP" altLang="en-US" dirty="0" smtClean="0"/>
              <a:t>を表す。 </a:t>
            </a:r>
            <a:r>
              <a:rPr lang="en-US" altLang="ja-JP" dirty="0" smtClean="0"/>
              <a:t>Genesis</a:t>
            </a:r>
            <a:r>
              <a:rPr lang="ja-JP" altLang="en-US" dirty="0" smtClean="0"/>
              <a:t>ブロックのブロック高は</a:t>
            </a:r>
            <a:r>
              <a:rPr lang="en-US" altLang="ja-JP" dirty="0" smtClean="0"/>
              <a:t>0</a:t>
            </a:r>
            <a:r>
              <a:rPr lang="ja-JP" altLang="en-US" dirty="0" smtClean="0"/>
              <a:t>で、子のブロックが接続されるごとにブロック高は１カウントアップされています。</a:t>
            </a:r>
            <a:endParaRPr lang="en-US" altLang="ja-JP" dirty="0" smtClean="0"/>
          </a:p>
          <a:p>
            <a:pPr marL="0" indent="0">
              <a:buNone/>
            </a:pPr>
            <a:r>
              <a:rPr lang="ja-JP" altLang="en-US" dirty="0" smtClean="0"/>
              <a:t>・ブロック高は、ユニークでなく、ブロックを特定できない。</a:t>
            </a:r>
            <a:endParaRPr lang="en-US" altLang="ja-JP" dirty="0" smtClean="0"/>
          </a:p>
          <a:p>
            <a:pPr marL="0" indent="0">
              <a:buNone/>
            </a:pPr>
            <a:r>
              <a:rPr lang="ja-JP" altLang="en-US" dirty="0" smtClean="0"/>
              <a:t>③リンク</a:t>
            </a:r>
            <a:endParaRPr lang="en-US" altLang="ja-JP" dirty="0" smtClean="0"/>
          </a:p>
          <a:p>
            <a:pPr marL="0" indent="0">
              <a:buNone/>
            </a:pPr>
            <a:r>
              <a:rPr lang="ja-JP" altLang="en-US" dirty="0" smtClean="0"/>
              <a:t>・ブロックは子から親へのリンクを子のブロックに持ちますが、親から子へのブロックを親ブロックには持ちません。 また１つの親に複数の子からリンクされることがあります。</a:t>
            </a:r>
            <a:endParaRPr lang="en-US" altLang="ja-JP" dirty="0" smtClean="0"/>
          </a:p>
        </p:txBody>
      </p:sp>
    </p:spTree>
    <p:extLst>
      <p:ext uri="{BB962C8B-B14F-4D97-AF65-F5344CB8AC3E}">
        <p14:creationId xmlns:p14="http://schemas.microsoft.com/office/powerpoint/2010/main" val="420929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5.2</a:t>
            </a:r>
            <a:r>
              <a:rPr lang="ja-JP" altLang="en-US" sz="2800" dirty="0"/>
              <a:t> </a:t>
            </a:r>
            <a:r>
              <a:rPr lang="ja-JP" altLang="en-US" sz="2800" dirty="0" smtClean="0"/>
              <a:t>ブロックからトランザクションを検索する</a:t>
            </a:r>
            <a:r>
              <a:rPr lang="en-US" altLang="ja-JP" sz="2800" dirty="0" smtClean="0"/>
              <a:t>(</a:t>
            </a:r>
            <a:r>
              <a:rPr lang="ja-JP" altLang="en-US" sz="2800" dirty="0"/>
              <a:t>マークルツリ</a:t>
            </a:r>
            <a:r>
              <a:rPr lang="ja-JP" altLang="en-US" sz="2800" dirty="0" smtClean="0"/>
              <a:t>ー</a:t>
            </a:r>
            <a:r>
              <a:rPr lang="en-US" altLang="ja-JP" sz="2800" dirty="0" smtClean="0"/>
              <a:t>)</a:t>
            </a:r>
            <a:endParaRPr lang="en-US" altLang="ja-JP" sz="2800" dirty="0"/>
          </a:p>
        </p:txBody>
      </p:sp>
      <p:sp>
        <p:nvSpPr>
          <p:cNvPr id="4" name="コンテンツ プレースホルダー 1"/>
          <p:cNvSpPr txBox="1">
            <a:spLocks/>
          </p:cNvSpPr>
          <p:nvPr/>
        </p:nvSpPr>
        <p:spPr>
          <a:xfrm>
            <a:off x="323557" y="784742"/>
            <a:ext cx="11676185" cy="5807787"/>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には過去の全てのトランザクションが含まれている。一方、全てのノードはブロックチェーンに含まれる全てのブロックを保持しているわけではありません。ノードの中にはスマフォ・タブレットもあり、十分な容量を持っていないノードがあるためです。 ブロックヘッダだけを保持する</a:t>
            </a:r>
            <a:r>
              <a:rPr lang="en-US" altLang="ja-JP" dirty="0" smtClean="0"/>
              <a:t>SPV</a:t>
            </a:r>
            <a:r>
              <a:rPr lang="ja-JP" altLang="en-US" dirty="0" smtClean="0"/>
              <a:t>ノードと呼び。また過去全てのブロックで成り立つブロックチェーンを明示的にフルブロックチェーンと呼びます。</a:t>
            </a:r>
            <a:endParaRPr lang="en-US" altLang="ja-JP" dirty="0" smtClean="0"/>
          </a:p>
          <a:p>
            <a:pPr marL="0" indent="0">
              <a:buNone/>
            </a:pPr>
            <a:r>
              <a:rPr lang="ja-JP" altLang="en-US" dirty="0" smtClean="0"/>
              <a:t>・</a:t>
            </a:r>
            <a:r>
              <a:rPr lang="en-US" altLang="ja-JP" dirty="0" smtClean="0"/>
              <a:t>SPV</a:t>
            </a:r>
            <a:r>
              <a:rPr lang="ja-JP" altLang="en-US" dirty="0" smtClean="0"/>
              <a:t>ノードの場合、トランザクションを保持していないため、マークルツリーを利用する必要があります。</a:t>
            </a:r>
            <a:endParaRPr lang="en-US" altLang="ja-JP" dirty="0" smtClean="0"/>
          </a:p>
          <a:p>
            <a:pPr marL="0" indent="0">
              <a:buNone/>
            </a:pPr>
            <a:r>
              <a:rPr lang="ja-JP" altLang="en-US" dirty="0" smtClean="0"/>
              <a:t>・マークルツリーは二分ハッシュ木とよばれ、ブロック内のトランザクション全体のデジタル指紋を作成し、あるトランザクションが</a:t>
            </a:r>
            <a:r>
              <a:rPr lang="ja-JP" altLang="en-US" dirty="0" err="1" smtClean="0"/>
              <a:t>ぷ</a:t>
            </a:r>
            <a:r>
              <a:rPr lang="ja-JP" altLang="en-US" dirty="0" smtClean="0"/>
              <a:t>ロックに含まれているかを検証する方法を提供します。</a:t>
            </a:r>
            <a:endParaRPr lang="en-US" altLang="ja-JP" dirty="0" smtClean="0"/>
          </a:p>
          <a:p>
            <a:pPr marL="0" indent="0">
              <a:buNone/>
            </a:pPr>
            <a:r>
              <a:rPr lang="ja-JP" altLang="en-US" dirty="0" smtClean="0"/>
              <a:t>・フルブロックチェーンを持たない</a:t>
            </a:r>
            <a:r>
              <a:rPr lang="en-US" altLang="ja-JP" dirty="0" smtClean="0"/>
              <a:t>SPV</a:t>
            </a:r>
            <a:r>
              <a:rPr lang="ja-JP" altLang="en-US" dirty="0" smtClean="0"/>
              <a:t>ノードは、フルブロックチェーンを保持しているノードからマークルパスとブロックヘッダーを受取ることで、トランザクションがブロックに含まれていることを確認できます。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04093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a:t>
            </a:r>
            <a:r>
              <a:rPr lang="ja-JP" altLang="en-US" sz="2800" dirty="0" smtClean="0"/>
              <a:t>１ ブロックチェーン</a:t>
            </a:r>
            <a:endParaRPr lang="en-US" altLang="ja-JP" sz="2800" dirty="0"/>
          </a:p>
        </p:txBody>
      </p:sp>
      <p:sp>
        <p:nvSpPr>
          <p:cNvPr id="4" name="コンテンツ プレースホルダー 1"/>
          <p:cNvSpPr txBox="1">
            <a:spLocks/>
          </p:cNvSpPr>
          <p:nvPr/>
        </p:nvSpPr>
        <p:spPr>
          <a:xfrm>
            <a:off x="196948" y="1097279"/>
            <a:ext cx="11995052" cy="489555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とは、ビットコインネットワークのようなネットワークを実現するために、様々な要素で構成される「技術」であり、ブロックチェーン技術を利用したネットワーク全般をブロックチェーンネットワークという。</a:t>
            </a:r>
            <a:endParaRPr lang="en-US" altLang="ja-JP" dirty="0" smtClean="0"/>
          </a:p>
          <a:p>
            <a:pPr marL="0" indent="0">
              <a:buNone/>
            </a:pPr>
            <a:endParaRPr lang="en-US" altLang="ja-JP" dirty="0" smtClean="0"/>
          </a:p>
          <a:p>
            <a:pPr marL="0" indent="0">
              <a:buNone/>
            </a:pPr>
            <a:r>
              <a:rPr lang="ja-JP" altLang="en-US" dirty="0" smtClean="0"/>
              <a:t>・ビットコインは以下の２つを指します。</a:t>
            </a:r>
            <a:endParaRPr lang="en-US" altLang="ja-JP" dirty="0" smtClean="0"/>
          </a:p>
          <a:p>
            <a:pPr marL="0" indent="0">
              <a:buNone/>
            </a:pPr>
            <a:r>
              <a:rPr lang="ja-JP" altLang="en-US" dirty="0"/>
              <a:t>　</a:t>
            </a:r>
            <a:r>
              <a:rPr lang="ja-JP" altLang="en-US" dirty="0" smtClean="0"/>
              <a:t>①ブロックチェーン技術で成り立っている特定のネットワーク。</a:t>
            </a:r>
            <a:endParaRPr lang="en-US" altLang="ja-JP" dirty="0" smtClean="0"/>
          </a:p>
          <a:p>
            <a:pPr marL="0" indent="0">
              <a:buNone/>
            </a:pPr>
            <a:r>
              <a:rPr lang="ja-JP" altLang="en-US" dirty="0"/>
              <a:t>　</a:t>
            </a:r>
            <a:r>
              <a:rPr lang="ja-JP" altLang="en-US" dirty="0" smtClean="0"/>
              <a:t>→ビットコインネットワーク</a:t>
            </a:r>
            <a:endParaRPr lang="en-US" altLang="ja-JP" dirty="0" smtClean="0"/>
          </a:p>
          <a:p>
            <a:pPr marL="0" indent="0">
              <a:buNone/>
            </a:pPr>
            <a:r>
              <a:rPr lang="ja-JP" altLang="en-US" dirty="0"/>
              <a:t>　</a:t>
            </a:r>
            <a:r>
              <a:rPr lang="ja-JP" altLang="en-US" dirty="0" smtClean="0"/>
              <a:t>②特定のネットワーク内で流通している通貨。</a:t>
            </a:r>
            <a:endParaRPr lang="en-US" altLang="ja-JP" dirty="0" smtClean="0"/>
          </a:p>
          <a:p>
            <a:pPr marL="0" indent="0">
              <a:buNone/>
            </a:pPr>
            <a:r>
              <a:rPr lang="ja-JP" altLang="en-US" dirty="0"/>
              <a:t>　</a:t>
            </a:r>
            <a:r>
              <a:rPr lang="ja-JP" altLang="en-US" dirty="0" smtClean="0"/>
              <a:t>→ビットコイン</a:t>
            </a:r>
            <a:endParaRPr lang="en-US" altLang="ja-JP" dirty="0" smtClean="0"/>
          </a:p>
          <a:p>
            <a:pPr marL="0" indent="0">
              <a:buNone/>
            </a:pPr>
            <a:endParaRPr lang="ja-JP" alt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6</a:t>
            </a:r>
            <a:r>
              <a:rPr lang="ja-JP" altLang="en-US" dirty="0" err="1"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マイニングとコンセンサスアルゴリズム</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マイニングは発掘、コンセンサスとは「複数の人による合意」を意味します。マイニングとコンセンサスアルゴリズムはビットコインネットワークのセキュリティモデルの基盤となっています。</a:t>
            </a:r>
            <a:endParaRPr lang="en-US" altLang="ja-JP" dirty="0" smtClean="0"/>
          </a:p>
        </p:txBody>
      </p:sp>
    </p:spTree>
    <p:extLst>
      <p:ext uri="{BB962C8B-B14F-4D97-AF65-F5344CB8AC3E}">
        <p14:creationId xmlns:p14="http://schemas.microsoft.com/office/powerpoint/2010/main" val="235883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6.1</a:t>
            </a:r>
            <a:r>
              <a:rPr lang="ja-JP" altLang="en-US" sz="2800" dirty="0" smtClean="0"/>
              <a:t> ビザンチン将軍問題と分散型コンセンサス</a:t>
            </a:r>
            <a:endParaRPr lang="en-US" altLang="ja-JP" sz="2800" dirty="0"/>
          </a:p>
        </p:txBody>
      </p:sp>
      <p:sp>
        <p:nvSpPr>
          <p:cNvPr id="4" name="コンテンツ プレースホルダー 1"/>
          <p:cNvSpPr txBox="1">
            <a:spLocks/>
          </p:cNvSpPr>
          <p:nvPr/>
        </p:nvSpPr>
        <p:spPr>
          <a:xfrm>
            <a:off x="323557" y="784743"/>
            <a:ext cx="11676185" cy="5778290"/>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●ビザンチン問題とは</a:t>
            </a:r>
            <a:endParaRPr lang="en-US" altLang="ja-JP" dirty="0" smtClean="0"/>
          </a:p>
          <a:p>
            <a:pPr marL="0" indent="0">
              <a:buNone/>
            </a:pPr>
            <a:r>
              <a:rPr lang="ja-JP" altLang="en-US" dirty="0" smtClean="0"/>
              <a:t>・</a:t>
            </a:r>
            <a:r>
              <a:rPr lang="ja-JP" altLang="en-US" dirty="0"/>
              <a:t>相互に通信しあう何らかのオブジェクト群において、通信および個々のオブジェクトが故障または故意によって偽の情報を伝達する可能性がある場合に、全体として正しい合意を形成できるかを問う問題で</a:t>
            </a:r>
            <a:r>
              <a:rPr lang="ja-JP" altLang="en-US" dirty="0" smtClean="0"/>
              <a:t>ある。</a:t>
            </a:r>
            <a:endParaRPr lang="en-US" altLang="ja-JP" dirty="0" smtClean="0"/>
          </a:p>
          <a:p>
            <a:pPr marL="0" indent="0">
              <a:buNone/>
            </a:pPr>
            <a:r>
              <a:rPr lang="ja-JP" altLang="en-US" dirty="0" smtClean="0"/>
              <a:t>●</a:t>
            </a:r>
            <a:r>
              <a:rPr lang="en-US" altLang="ja-JP" dirty="0" smtClean="0"/>
              <a:t>Proof-of-Work(</a:t>
            </a:r>
            <a:r>
              <a:rPr lang="en-US" altLang="ja-JP" dirty="0" err="1" smtClean="0"/>
              <a:t>PoW</a:t>
            </a:r>
            <a:r>
              <a:rPr lang="en-US" altLang="ja-JP" dirty="0" smtClean="0"/>
              <a:t>)</a:t>
            </a:r>
          </a:p>
          <a:p>
            <a:pPr marL="0" indent="0">
              <a:buNone/>
            </a:pPr>
            <a:r>
              <a:rPr lang="ja-JP" altLang="en-US" dirty="0" smtClean="0"/>
              <a:t>ビットコイン</a:t>
            </a:r>
            <a:r>
              <a:rPr lang="ja-JP" altLang="en-US" dirty="0"/>
              <a:t>ネットワーク</a:t>
            </a:r>
            <a:r>
              <a:rPr lang="ja-JP" altLang="en-US" dirty="0" smtClean="0"/>
              <a:t>では、分散型コンセンサスアルゴリズムとして「仕事量による証明」を用いる</a:t>
            </a:r>
            <a:r>
              <a:rPr lang="en-US" altLang="ja-JP" dirty="0" err="1" smtClean="0"/>
              <a:t>PoW</a:t>
            </a:r>
            <a:r>
              <a:rPr lang="ja-JP" altLang="en-US" dirty="0" smtClean="0"/>
              <a:t>を採用している。</a:t>
            </a: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8839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6.2</a:t>
            </a:r>
            <a:r>
              <a:rPr lang="ja-JP" altLang="en-US" sz="2800" dirty="0" smtClean="0"/>
              <a:t> </a:t>
            </a:r>
            <a:r>
              <a:rPr lang="en-US" altLang="ja-JP" sz="2800" dirty="0" smtClean="0"/>
              <a:t>Proof-Of-Work</a:t>
            </a:r>
            <a:endParaRPr lang="en-US" altLang="ja-JP" sz="2800" dirty="0"/>
          </a:p>
        </p:txBody>
      </p:sp>
      <p:sp>
        <p:nvSpPr>
          <p:cNvPr id="4" name="コンテンツ プレースホルダー 1"/>
          <p:cNvSpPr txBox="1">
            <a:spLocks/>
          </p:cNvSpPr>
          <p:nvPr/>
        </p:nvSpPr>
        <p:spPr>
          <a:xfrm>
            <a:off x="323557" y="784742"/>
            <a:ext cx="11676185" cy="5645555"/>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・ビットコインネットワークでブロックをせいせいすることはある数学問題を総当り的に</a:t>
            </a:r>
            <a:r>
              <a:rPr lang="en-US" altLang="ja-JP" dirty="0" smtClean="0"/>
              <a:t>(</a:t>
            </a:r>
            <a:r>
              <a:rPr lang="ja-JP" altLang="en-US" dirty="0" smtClean="0"/>
              <a:t>非常に多くの仕事量で</a:t>
            </a:r>
            <a:r>
              <a:rPr lang="en-US" altLang="ja-JP" dirty="0" smtClean="0"/>
              <a:t>)</a:t>
            </a:r>
            <a:r>
              <a:rPr lang="ja-JP" altLang="en-US" dirty="0" smtClean="0"/>
              <a:t>解く行為に近く、その行為がブロック生成という分散台帳の変更を参加者に合意させることを意味します。</a:t>
            </a:r>
            <a:endParaRPr lang="en-US" altLang="ja-JP" dirty="0" smtClean="0"/>
          </a:p>
          <a:p>
            <a:pPr marL="0" indent="0">
              <a:buNone/>
            </a:pPr>
            <a:r>
              <a:rPr lang="ja-JP" altLang="en-US" dirty="0" smtClean="0"/>
              <a:t>→</a:t>
            </a:r>
            <a:r>
              <a:rPr lang="en-US" altLang="ja-JP" dirty="0" err="1" smtClean="0"/>
              <a:t>PoW</a:t>
            </a:r>
            <a:r>
              <a:rPr lang="ja-JP" altLang="en-US" dirty="0" smtClean="0"/>
              <a:t>では、どのような問題で、どのように解かれるのか？</a:t>
            </a:r>
            <a:endParaRPr lang="en-US" altLang="ja-JP" dirty="0" smtClean="0"/>
          </a:p>
          <a:p>
            <a:pPr marL="0" indent="0">
              <a:buNone/>
            </a:pPr>
            <a:endParaRPr lang="en-US" altLang="ja-JP" dirty="0" smtClean="0"/>
          </a:p>
          <a:p>
            <a:pPr marL="0" indent="0">
              <a:buNone/>
            </a:pPr>
            <a:r>
              <a:rPr lang="ja-JP" altLang="en-US" dirty="0" smtClean="0"/>
              <a:t>〇問題を解く＝ブロックヘッダーの</a:t>
            </a:r>
            <a:r>
              <a:rPr lang="en-US" altLang="ja-JP" dirty="0" smtClean="0"/>
              <a:t>Nonce</a:t>
            </a:r>
            <a:r>
              <a:rPr lang="ja-JP" altLang="en-US" dirty="0" smtClean="0"/>
              <a:t>を見つけること。</a:t>
            </a:r>
            <a:endParaRPr lang="en-US" altLang="ja-JP" dirty="0" smtClean="0"/>
          </a:p>
          <a:p>
            <a:pPr marL="0" indent="0">
              <a:buNone/>
            </a:pPr>
            <a:r>
              <a:rPr lang="ja-JP" altLang="en-US" dirty="0" smtClean="0"/>
              <a:t>実は問題を解くというのは、ブロックヘッダーを生成する際に</a:t>
            </a:r>
            <a:r>
              <a:rPr lang="en-US" altLang="ja-JP" dirty="0" smtClean="0"/>
              <a:t>Nonce</a:t>
            </a:r>
            <a:r>
              <a:rPr lang="ja-JP" altLang="en-US" dirty="0" smtClean="0"/>
              <a:t>を見つける行為に等しいのだが、非常に多くの計算量</a:t>
            </a:r>
            <a:r>
              <a:rPr lang="en-US" altLang="ja-JP" dirty="0" smtClean="0"/>
              <a:t>(</a:t>
            </a:r>
            <a:r>
              <a:rPr lang="ja-JP" altLang="en-US" dirty="0" smtClean="0"/>
              <a:t>仕事量</a:t>
            </a:r>
            <a:r>
              <a:rPr lang="en-US" altLang="ja-JP" dirty="0" smtClean="0"/>
              <a:t>)</a:t>
            </a:r>
            <a:r>
              <a:rPr lang="ja-JP" altLang="en-US" dirty="0" smtClean="0"/>
              <a:t>を必要とします。</a:t>
            </a:r>
            <a:r>
              <a:rPr lang="ja-JP" altLang="en-US" dirty="0"/>
              <a:t>　</a:t>
            </a:r>
            <a:r>
              <a:rPr lang="en-US" altLang="ja-JP" dirty="0" smtClean="0"/>
              <a:t>Nonce</a:t>
            </a:r>
            <a:r>
              <a:rPr lang="ja-JP" altLang="en-US" dirty="0" smtClean="0"/>
              <a:t>以外のブロックの値が決まるとブロックヘッダーのハッシュ値を計算するが、ハッシュ値がある特定の条件を満たすように</a:t>
            </a:r>
            <a:r>
              <a:rPr lang="en-US" altLang="ja-JP" dirty="0" smtClean="0"/>
              <a:t>Nonce</a:t>
            </a:r>
            <a:r>
              <a:rPr lang="ja-JP" altLang="en-US" dirty="0" smtClean="0"/>
              <a:t>を設定することが</a:t>
            </a:r>
            <a:r>
              <a:rPr lang="en-US" altLang="ja-JP" dirty="0" err="1" smtClean="0"/>
              <a:t>PoW</a:t>
            </a:r>
            <a:r>
              <a:rPr lang="ja-JP" altLang="en-US" dirty="0" smtClean="0"/>
              <a:t>の問題となる。特定の条件とは、ブロックヘッダーのハッシュ値がある値よりも小さくなるように</a:t>
            </a:r>
            <a:r>
              <a:rPr lang="en-US" altLang="ja-JP" dirty="0" smtClean="0"/>
              <a:t>Nonce</a:t>
            </a:r>
            <a:r>
              <a:rPr lang="ja-JP" altLang="en-US" dirty="0" smtClean="0"/>
              <a:t>を見つけるということになる。つまり、ハッシュ値は固定長のため、ハッシュ値の先頭何ビットを</a:t>
            </a:r>
            <a:r>
              <a:rPr lang="en-US" altLang="ja-JP" dirty="0" smtClean="0"/>
              <a:t>0</a:t>
            </a:r>
            <a:r>
              <a:rPr lang="ja-JP" altLang="en-US" dirty="0" smtClean="0"/>
              <a:t>にするかともいえるが、</a:t>
            </a:r>
            <a:r>
              <a:rPr lang="en-US" altLang="ja-JP" dirty="0" err="1" smtClean="0"/>
              <a:t>PoW</a:t>
            </a:r>
            <a:r>
              <a:rPr lang="ja-JP" altLang="en-US" dirty="0" smtClean="0"/>
              <a:t>の難しさは、</a:t>
            </a:r>
            <a:r>
              <a:rPr lang="en-US" altLang="ja-JP" dirty="0" err="1" smtClean="0"/>
              <a:t>Difficully</a:t>
            </a:r>
            <a:r>
              <a:rPr lang="ja-JP" altLang="en-US" dirty="0" smtClean="0"/>
              <a:t> </a:t>
            </a:r>
            <a:r>
              <a:rPr lang="en-US" altLang="ja-JP" dirty="0" smtClean="0"/>
              <a:t>Target</a:t>
            </a:r>
            <a:r>
              <a:rPr lang="ja-JP" altLang="en-US" dirty="0" smtClean="0"/>
              <a:t>によって表現される。</a:t>
            </a:r>
            <a:endParaRPr lang="en-US" altLang="ja-JP" dirty="0" smtClean="0"/>
          </a:p>
          <a:p>
            <a:pPr marL="0" indent="0">
              <a:buNone/>
            </a:pPr>
            <a:r>
              <a:rPr lang="ja-JP" altLang="en-US" dirty="0" smtClean="0"/>
              <a:t>〇総当たりで</a:t>
            </a:r>
            <a:r>
              <a:rPr lang="en-US" altLang="ja-JP" dirty="0" smtClean="0"/>
              <a:t>Nonce</a:t>
            </a:r>
            <a:r>
              <a:rPr lang="ja-JP" altLang="en-US" dirty="0" smtClean="0"/>
              <a:t>を試す。</a:t>
            </a:r>
            <a:endParaRPr lang="en-US" altLang="ja-JP" dirty="0" smtClean="0"/>
          </a:p>
          <a:p>
            <a:pPr marL="0" indent="0">
              <a:buNone/>
            </a:pPr>
            <a:r>
              <a:rPr lang="ja-JP" altLang="en-US" dirty="0" smtClean="0"/>
              <a:t>ハッシュ</a:t>
            </a:r>
            <a:r>
              <a:rPr lang="ja-JP" altLang="en-US" dirty="0"/>
              <a:t>関数</a:t>
            </a:r>
            <a:r>
              <a:rPr lang="ja-JP" altLang="en-US" dirty="0" smtClean="0"/>
              <a:t>はインプットによってどんな値が出力されるかは検討がつかないため、</a:t>
            </a:r>
            <a:r>
              <a:rPr lang="en-US" altLang="ja-JP" dirty="0" smtClean="0"/>
              <a:t>Nonce</a:t>
            </a:r>
            <a:r>
              <a:rPr lang="ja-JP" altLang="en-US" dirty="0" smtClean="0"/>
              <a:t>の値を変えながら、ハッシュ値の条件を満たすブロックヘッダーが見つかるまで総当たりで</a:t>
            </a:r>
            <a:r>
              <a:rPr lang="en-US" altLang="ja-JP" dirty="0" smtClean="0"/>
              <a:t>Nonce</a:t>
            </a:r>
            <a:r>
              <a:rPr lang="ja-JP" altLang="en-US" dirty="0" smtClean="0"/>
              <a:t>を試すしかなく </a:t>
            </a:r>
            <a:r>
              <a:rPr lang="en-US" altLang="ja-JP" dirty="0" smtClean="0"/>
              <a:t>(</a:t>
            </a:r>
            <a:r>
              <a:rPr lang="ja-JP" altLang="en-US" dirty="0" smtClean="0"/>
              <a:t>通常、何十億や何兆回のもなる</a:t>
            </a:r>
            <a:r>
              <a:rPr lang="en-US" altLang="ja-JP" dirty="0" smtClean="0"/>
              <a:t>)</a:t>
            </a:r>
            <a:r>
              <a:rPr lang="ja-JP" altLang="en-US" dirty="0" err="1" smtClean="0"/>
              <a:t>、</a:t>
            </a:r>
            <a:r>
              <a:rPr lang="ja-JP" altLang="en-US" dirty="0" smtClean="0"/>
              <a:t>運よく条件を満たす</a:t>
            </a:r>
            <a:r>
              <a:rPr lang="en-US" altLang="ja-JP" dirty="0" smtClean="0"/>
              <a:t>Nonce</a:t>
            </a:r>
            <a:r>
              <a:rPr lang="ja-JP" altLang="en-US" dirty="0" smtClean="0"/>
              <a:t>が見つかれば、ブロックが生成される。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58180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6.2</a:t>
            </a:r>
            <a:r>
              <a:rPr lang="ja-JP" altLang="en-US" sz="2800" dirty="0" smtClean="0"/>
              <a:t> </a:t>
            </a:r>
            <a:r>
              <a:rPr lang="en-US" altLang="ja-JP" sz="2800" dirty="0" smtClean="0"/>
              <a:t>Proof-Of-Work</a:t>
            </a:r>
            <a:endParaRPr lang="en-US" altLang="ja-JP" sz="2800" dirty="0"/>
          </a:p>
        </p:txBody>
      </p:sp>
      <p:sp>
        <p:nvSpPr>
          <p:cNvPr id="4" name="コンテンツ プレースホルダー 1"/>
          <p:cNvSpPr txBox="1">
            <a:spLocks/>
          </p:cNvSpPr>
          <p:nvPr/>
        </p:nvSpPr>
        <p:spPr>
          <a:xfrm>
            <a:off x="323557" y="784743"/>
            <a:ext cx="11676185" cy="5778290"/>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〇総当たりで</a:t>
            </a:r>
            <a:r>
              <a:rPr lang="en-US" altLang="ja-JP" dirty="0" smtClean="0"/>
              <a:t>Nonce</a:t>
            </a:r>
            <a:r>
              <a:rPr lang="ja-JP" altLang="en-US" dirty="0" smtClean="0"/>
              <a:t>を試す。</a:t>
            </a:r>
            <a:endParaRPr lang="en-US" altLang="ja-JP" dirty="0" smtClean="0"/>
          </a:p>
          <a:p>
            <a:pPr marL="0" indent="0">
              <a:buNone/>
            </a:pPr>
            <a:r>
              <a:rPr lang="ja-JP" altLang="en-US" dirty="0" smtClean="0"/>
              <a:t>ハッシュ</a:t>
            </a:r>
            <a:r>
              <a:rPr lang="ja-JP" altLang="en-US" dirty="0"/>
              <a:t>関数</a:t>
            </a:r>
            <a:r>
              <a:rPr lang="ja-JP" altLang="en-US" dirty="0" smtClean="0"/>
              <a:t>はインプットによってどんな値が出力されるかは検討がつかないため、</a:t>
            </a:r>
            <a:r>
              <a:rPr lang="en-US" altLang="ja-JP" dirty="0" smtClean="0"/>
              <a:t>Nonce</a:t>
            </a:r>
            <a:r>
              <a:rPr lang="ja-JP" altLang="en-US" dirty="0" smtClean="0"/>
              <a:t>の値を変えながら、ハッシュ値の条件を満たすブロックヘッダーが見つかるまで総当たりで</a:t>
            </a:r>
            <a:r>
              <a:rPr lang="en-US" altLang="ja-JP" dirty="0" smtClean="0"/>
              <a:t>Nonce</a:t>
            </a:r>
            <a:r>
              <a:rPr lang="ja-JP" altLang="en-US" dirty="0" smtClean="0"/>
              <a:t>を試すしかなく </a:t>
            </a:r>
            <a:r>
              <a:rPr lang="en-US" altLang="ja-JP" dirty="0" smtClean="0"/>
              <a:t>(</a:t>
            </a:r>
            <a:r>
              <a:rPr lang="ja-JP" altLang="en-US" dirty="0" smtClean="0"/>
              <a:t>通常、何十億や何兆回のもなる</a:t>
            </a:r>
            <a:r>
              <a:rPr lang="en-US" altLang="ja-JP" dirty="0" smtClean="0"/>
              <a:t>)</a:t>
            </a:r>
            <a:r>
              <a:rPr lang="ja-JP" altLang="en-US" dirty="0" err="1" smtClean="0"/>
              <a:t>、</a:t>
            </a:r>
            <a:r>
              <a:rPr lang="ja-JP" altLang="en-US" dirty="0" smtClean="0"/>
              <a:t>運よく条件を満たす</a:t>
            </a:r>
            <a:r>
              <a:rPr lang="en-US" altLang="ja-JP" dirty="0" smtClean="0"/>
              <a:t>Nonce</a:t>
            </a:r>
            <a:r>
              <a:rPr lang="ja-JP" altLang="en-US" dirty="0" smtClean="0"/>
              <a:t>が見つかれば、ブロックが生成される。</a:t>
            </a:r>
            <a:endParaRPr lang="en-US" altLang="ja-JP" dirty="0" smtClean="0"/>
          </a:p>
          <a:p>
            <a:pPr marL="0" indent="0">
              <a:buNone/>
            </a:pPr>
            <a:r>
              <a:rPr lang="ja-JP" altLang="en-US" dirty="0" smtClean="0"/>
              <a:t> なお、時間とともにコンピュータの性能はあがり、ハッシュ計算の速度も上がっているため</a:t>
            </a:r>
            <a:r>
              <a:rPr lang="en-US" altLang="ja-JP" dirty="0" smtClean="0"/>
              <a:t>10</a:t>
            </a:r>
            <a:r>
              <a:rPr lang="ja-JP" altLang="en-US" dirty="0" smtClean="0"/>
              <a:t>分間隔でマイニングするためには</a:t>
            </a:r>
            <a:r>
              <a:rPr lang="en-US" altLang="ja-JP" dirty="0" smtClean="0"/>
              <a:t>Difficulty</a:t>
            </a:r>
            <a:r>
              <a:rPr lang="ja-JP" altLang="en-US" dirty="0" smtClean="0"/>
              <a:t> </a:t>
            </a:r>
            <a:r>
              <a:rPr lang="en-US" altLang="ja-JP" dirty="0" smtClean="0"/>
              <a:t>Target</a:t>
            </a:r>
            <a:r>
              <a:rPr lang="ja-JP" altLang="en-US" dirty="0" smtClean="0"/>
              <a:t>の調整も必要になるが、ビットコインネットワークでは、</a:t>
            </a:r>
            <a:r>
              <a:rPr lang="en-US" altLang="ja-JP" dirty="0" smtClean="0"/>
              <a:t>2,016</a:t>
            </a:r>
            <a:r>
              <a:rPr lang="ja-JP" altLang="en-US" dirty="0" smtClean="0"/>
              <a:t>ブロック生成毎に直近の</a:t>
            </a:r>
            <a:r>
              <a:rPr lang="en-US" altLang="ja-JP" dirty="0" smtClean="0"/>
              <a:t>2,016</a:t>
            </a:r>
            <a:r>
              <a:rPr lang="ja-JP" altLang="en-US" dirty="0" smtClean="0"/>
              <a:t>ブロック作成に要した時間を測定し、それを元に</a:t>
            </a:r>
            <a:r>
              <a:rPr lang="en-US" altLang="ja-JP" dirty="0" err="1" smtClean="0"/>
              <a:t>Difficully</a:t>
            </a:r>
            <a:r>
              <a:rPr lang="ja-JP" altLang="en-US" dirty="0" smtClean="0"/>
              <a:t> </a:t>
            </a:r>
            <a:r>
              <a:rPr lang="en-US" altLang="ja-JP" dirty="0" smtClean="0"/>
              <a:t>Target</a:t>
            </a:r>
            <a:r>
              <a:rPr lang="ja-JP" altLang="en-US" dirty="0" smtClean="0"/>
              <a:t>が自動調整されます。</a:t>
            </a:r>
            <a:endParaRPr lang="en-US" altLang="ja-JP" dirty="0" smtClean="0"/>
          </a:p>
          <a:p>
            <a:pPr marL="0" indent="0">
              <a:buNone/>
            </a:pPr>
            <a:r>
              <a:rPr lang="ja-JP" altLang="en-US" dirty="0" smtClean="0"/>
              <a:t>〇検証する</a:t>
            </a:r>
            <a:endParaRPr lang="en-US" altLang="ja-JP" dirty="0" smtClean="0"/>
          </a:p>
          <a:p>
            <a:pPr marL="0" indent="0">
              <a:buNone/>
            </a:pPr>
            <a:r>
              <a:rPr lang="ja-JP" altLang="en-US" dirty="0" smtClean="0"/>
              <a:t>マイナーが</a:t>
            </a:r>
            <a:r>
              <a:rPr lang="en-US" altLang="ja-JP" dirty="0" smtClean="0"/>
              <a:t>Nonce</a:t>
            </a:r>
            <a:r>
              <a:rPr lang="ja-JP" altLang="en-US" dirty="0" smtClean="0"/>
              <a:t>を見つけブロックを生成すると他のノードに伝搬するが、受け取った側のノードはブロックが有効か検証し、有効なブロックのみ別ノードに伝搬します。 マイナーは</a:t>
            </a:r>
            <a:r>
              <a:rPr lang="en-US" altLang="ja-JP" dirty="0" smtClean="0"/>
              <a:t>Nonce</a:t>
            </a:r>
            <a:r>
              <a:rPr lang="ja-JP" altLang="en-US" dirty="0" smtClean="0"/>
              <a:t>を見つけるのに約</a:t>
            </a:r>
            <a:r>
              <a:rPr lang="en-US" altLang="ja-JP" dirty="0" smtClean="0"/>
              <a:t>10</a:t>
            </a:r>
            <a:r>
              <a:rPr lang="ja-JP" altLang="en-US" dirty="0" smtClean="0"/>
              <a:t>分かかるが、</a:t>
            </a:r>
            <a:r>
              <a:rPr lang="en-US" altLang="ja-JP" dirty="0" smtClean="0"/>
              <a:t>Nonce</a:t>
            </a:r>
            <a:r>
              <a:rPr lang="ja-JP" altLang="en-US" dirty="0" smtClean="0"/>
              <a:t>が有効かを検証するのは、一回ハッシュ計算するだけですので一瞬で終わります。ブロックヘッダーをハッシュ化して、</a:t>
            </a:r>
            <a:r>
              <a:rPr lang="en-US" altLang="ja-JP" dirty="0" err="1" smtClean="0"/>
              <a:t>Difficully</a:t>
            </a:r>
            <a:r>
              <a:rPr lang="ja-JP" altLang="en-US" dirty="0" smtClean="0"/>
              <a:t> </a:t>
            </a:r>
            <a:r>
              <a:rPr lang="en-US" altLang="ja-JP" dirty="0" smtClean="0"/>
              <a:t>Target</a:t>
            </a:r>
            <a:r>
              <a:rPr lang="ja-JP" altLang="en-US" dirty="0" smtClean="0"/>
              <a:t>よりも小さいかを確認するだけだからです。 問題を解くのは難しいのに、その検証は一周で終わるという非対称性を持つ実に合理的な仕組みと言えます。</a:t>
            </a:r>
            <a:endParaRPr lang="en-US" altLang="ja-JP" dirty="0" smtClean="0"/>
          </a:p>
        </p:txBody>
      </p:sp>
    </p:spTree>
    <p:extLst>
      <p:ext uri="{BB962C8B-B14F-4D97-AF65-F5344CB8AC3E}">
        <p14:creationId xmlns:p14="http://schemas.microsoft.com/office/powerpoint/2010/main" val="372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6.2</a:t>
            </a:r>
            <a:r>
              <a:rPr lang="ja-JP" altLang="en-US" sz="2800" dirty="0" smtClean="0"/>
              <a:t> </a:t>
            </a:r>
            <a:r>
              <a:rPr lang="en-US" altLang="ja-JP" sz="2800" dirty="0" smtClean="0"/>
              <a:t>Proof-Of-Work</a:t>
            </a:r>
            <a:endParaRPr lang="en-US" altLang="ja-JP" sz="2800" dirty="0"/>
          </a:p>
        </p:txBody>
      </p:sp>
      <p:sp>
        <p:nvSpPr>
          <p:cNvPr id="4" name="コンテンツ プレースホルダー 1"/>
          <p:cNvSpPr txBox="1">
            <a:spLocks/>
          </p:cNvSpPr>
          <p:nvPr/>
        </p:nvSpPr>
        <p:spPr>
          <a:xfrm>
            <a:off x="323557" y="784742"/>
            <a:ext cx="11676185" cy="504087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〇改ざんが極めて困難な理由</a:t>
            </a:r>
            <a:endParaRPr lang="en-US" altLang="ja-JP" dirty="0" smtClean="0"/>
          </a:p>
          <a:p>
            <a:pPr marL="0" indent="0">
              <a:buNone/>
            </a:pPr>
            <a:r>
              <a:rPr lang="ja-JP" altLang="en-US" dirty="0"/>
              <a:t>　</a:t>
            </a:r>
            <a:r>
              <a:rPr lang="ja-JP" altLang="en-US" dirty="0" smtClean="0"/>
              <a:t>過去のブロックのトランザクションを改ざんする場合、再度</a:t>
            </a:r>
            <a:r>
              <a:rPr lang="en-US" altLang="ja-JP" dirty="0" smtClean="0"/>
              <a:t>None</a:t>
            </a:r>
            <a:r>
              <a:rPr lang="ja-JP" altLang="en-US" dirty="0" smtClean="0"/>
              <a:t>を見つけるための</a:t>
            </a:r>
            <a:r>
              <a:rPr lang="ja-JP" altLang="en-US" dirty="0"/>
              <a:t>何十億や何兆</a:t>
            </a:r>
            <a:r>
              <a:rPr lang="ja-JP" altLang="en-US" dirty="0" smtClean="0"/>
              <a:t>回にもなるハッシュ計算を行う必要がある。 さらに、</a:t>
            </a:r>
            <a:r>
              <a:rPr lang="ja-JP" altLang="en-US" dirty="0"/>
              <a:t>ブロック</a:t>
            </a:r>
            <a:r>
              <a:rPr lang="ja-JP" altLang="en-US" dirty="0" smtClean="0"/>
              <a:t>は親ブロックへのハッシュを持っているため、改ざんしたブロックの子ブロックの</a:t>
            </a:r>
            <a:r>
              <a:rPr lang="en-US" altLang="ja-JP" dirty="0" smtClean="0"/>
              <a:t>Previous</a:t>
            </a:r>
            <a:r>
              <a:rPr lang="ja-JP" altLang="en-US" dirty="0" smtClean="0"/>
              <a:t> </a:t>
            </a:r>
            <a:r>
              <a:rPr lang="en-US" altLang="ja-JP" dirty="0" smtClean="0"/>
              <a:t>Block</a:t>
            </a:r>
            <a:r>
              <a:rPr lang="ja-JP" altLang="en-US" dirty="0" smtClean="0"/>
              <a:t> </a:t>
            </a:r>
            <a:r>
              <a:rPr lang="en-US" altLang="ja-JP" dirty="0" smtClean="0"/>
              <a:t>Hash</a:t>
            </a:r>
            <a:r>
              <a:rPr lang="ja-JP" altLang="en-US" dirty="0" smtClean="0"/>
              <a:t>を改ざんし、さらに</a:t>
            </a:r>
            <a:r>
              <a:rPr lang="ja-JP" altLang="en-US" dirty="0"/>
              <a:t>何十億や何兆回にもなるハッシュ計算を行う必要がある。 </a:t>
            </a:r>
            <a:r>
              <a:rPr lang="ja-JP" altLang="en-US" dirty="0" smtClean="0"/>
              <a:t>これを改ざんしたブロックよりも大きいブロック高をもつ全てのブロック（全ての子ブロック）で行う必要がある。</a:t>
            </a:r>
            <a:endParaRPr lang="en-US" altLang="ja-JP" dirty="0" smtClean="0"/>
          </a:p>
          <a:p>
            <a:pPr marL="0" indent="0">
              <a:buNone/>
            </a:pPr>
            <a:r>
              <a:rPr lang="ja-JP" altLang="en-US" dirty="0" smtClean="0"/>
              <a:t>当然、この間も正常のマイナーは新しいブロックを生成す続け、子ブロックが増え続ける。したがって到底追いつくことは不可能である。</a:t>
            </a:r>
            <a:r>
              <a:rPr lang="ja-JP" altLang="en-US" dirty="0"/>
              <a:t>　</a:t>
            </a:r>
            <a:r>
              <a:rPr lang="ja-JP" altLang="en-US" dirty="0" smtClean="0"/>
              <a:t>　</a:t>
            </a:r>
            <a:endParaRPr lang="en-US" altLang="ja-JP" dirty="0" smtClean="0"/>
          </a:p>
          <a:p>
            <a:pPr marL="0" indent="0">
              <a:buNone/>
            </a:pPr>
            <a:r>
              <a:rPr lang="ja-JP" altLang="en-US" dirty="0"/>
              <a:t>　</a:t>
            </a:r>
            <a:r>
              <a:rPr lang="ja-JP" altLang="en-US" dirty="0" smtClean="0"/>
              <a:t>データの改ざんが極めて困難と言われるのは、改ざんしたいブロックと、その全ての子ブロックの</a:t>
            </a:r>
            <a:r>
              <a:rPr lang="en-US" altLang="ja-JP" dirty="0" smtClean="0"/>
              <a:t>Nonce</a:t>
            </a:r>
            <a:r>
              <a:rPr lang="ja-JP" altLang="en-US" dirty="0" smtClean="0"/>
              <a:t>の再計算が必要になるからです。</a:t>
            </a:r>
            <a:endParaRPr lang="en-US" altLang="ja-JP" dirty="0" smtClean="0"/>
          </a:p>
          <a:p>
            <a:pPr marL="0" indent="0">
              <a:buNone/>
            </a:pPr>
            <a:endParaRPr lang="en-US" altLang="ja-JP" dirty="0"/>
          </a:p>
        </p:txBody>
      </p:sp>
    </p:spTree>
    <p:extLst>
      <p:ext uri="{BB962C8B-B14F-4D97-AF65-F5344CB8AC3E}">
        <p14:creationId xmlns:p14="http://schemas.microsoft.com/office/powerpoint/2010/main" val="125551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6.3</a:t>
            </a:r>
            <a:r>
              <a:rPr lang="ja-JP" altLang="en-US" sz="2800" dirty="0" smtClean="0"/>
              <a:t> トランザクションの集積</a:t>
            </a:r>
            <a:endParaRPr lang="en-US" altLang="ja-JP" sz="2800" dirty="0"/>
          </a:p>
        </p:txBody>
      </p:sp>
      <p:sp>
        <p:nvSpPr>
          <p:cNvPr id="4" name="コンテンツ プレースホルダー 1"/>
          <p:cNvSpPr txBox="1">
            <a:spLocks/>
          </p:cNvSpPr>
          <p:nvPr/>
        </p:nvSpPr>
        <p:spPr>
          <a:xfrm>
            <a:off x="323557" y="784742"/>
            <a:ext cx="11676185" cy="5896277"/>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マイナーは伝搬されてきたトランザクションを新しいブロックに含める候補としてトランザクションプールに保管します。また、マイナーは手数料が高いトランザクションを優先的にブロックに含めるため、手数料が低いものはすぐにブロックに取り込まれない可能性が高くなります。</a:t>
            </a:r>
            <a:endParaRPr lang="en-US" altLang="ja-JP" dirty="0" smtClean="0"/>
          </a:p>
          <a:p>
            <a:pPr marL="0" indent="0">
              <a:buNone/>
            </a:pPr>
            <a:r>
              <a:rPr lang="ja-JP" altLang="en-US" dirty="0" smtClean="0"/>
              <a:t>・現在のブロック高が</a:t>
            </a:r>
            <a:r>
              <a:rPr lang="en-US" altLang="ja-JP" dirty="0" smtClean="0"/>
              <a:t>100</a:t>
            </a:r>
            <a:r>
              <a:rPr lang="ja-JP" altLang="en-US" dirty="0" smtClean="0"/>
              <a:t>の場合、マイナー</a:t>
            </a:r>
            <a:r>
              <a:rPr lang="en-US" altLang="ja-JP" dirty="0" smtClean="0"/>
              <a:t>A</a:t>
            </a:r>
            <a:r>
              <a:rPr lang="ja-JP" altLang="en-US" dirty="0" smtClean="0"/>
              <a:t>新たなトランザクションをブロック</a:t>
            </a:r>
            <a:r>
              <a:rPr lang="en-US" altLang="ja-JP" dirty="0" smtClean="0"/>
              <a:t>101</a:t>
            </a:r>
            <a:r>
              <a:rPr lang="ja-JP" altLang="en-US" dirty="0" err="1" smtClean="0"/>
              <a:t>、</a:t>
            </a:r>
            <a:r>
              <a:rPr lang="ja-JP" altLang="en-US" dirty="0" smtClean="0"/>
              <a:t>もしくはそれ以降のブロックに含める候補としてプールしていきます。マイナー</a:t>
            </a:r>
            <a:r>
              <a:rPr lang="en-US" altLang="ja-JP" dirty="0" smtClean="0"/>
              <a:t>A</a:t>
            </a:r>
            <a:r>
              <a:rPr lang="ja-JP" altLang="en-US" dirty="0" smtClean="0"/>
              <a:t>は新たなブロック</a:t>
            </a:r>
            <a:r>
              <a:rPr lang="en-US" altLang="ja-JP" dirty="0" smtClean="0"/>
              <a:t>101</a:t>
            </a:r>
            <a:r>
              <a:rPr lang="ja-JP" altLang="en-US" dirty="0" err="1" smtClean="0"/>
              <a:t>が到</a:t>
            </a:r>
            <a:r>
              <a:rPr lang="ja-JP" altLang="en-US" dirty="0" smtClean="0"/>
              <a:t>着する約</a:t>
            </a:r>
            <a:r>
              <a:rPr lang="en-US" altLang="ja-JP" dirty="0" smtClean="0"/>
              <a:t>10</a:t>
            </a:r>
            <a:r>
              <a:rPr lang="ja-JP" altLang="en-US" dirty="0" smtClean="0"/>
              <a:t>分間の間、ブロックに含めるべきトランザクションを決めて、ブロック</a:t>
            </a:r>
            <a:r>
              <a:rPr lang="en-US" altLang="ja-JP" dirty="0" smtClean="0"/>
              <a:t>101</a:t>
            </a:r>
            <a:r>
              <a:rPr lang="ja-JP" altLang="en-US" dirty="0" smtClean="0"/>
              <a:t>に対する解</a:t>
            </a:r>
            <a:r>
              <a:rPr lang="en-US" altLang="ja-JP" dirty="0" smtClean="0"/>
              <a:t>(</a:t>
            </a:r>
            <a:r>
              <a:rPr lang="ja-JP" altLang="en-US" dirty="0" smtClean="0"/>
              <a:t>ハッシュ値</a:t>
            </a:r>
            <a:r>
              <a:rPr lang="en-US" altLang="ja-JP" dirty="0" smtClean="0"/>
              <a:t>)</a:t>
            </a:r>
            <a:r>
              <a:rPr lang="ja-JP" altLang="en-US" dirty="0" smtClean="0"/>
              <a:t>を探します。マイナー</a:t>
            </a:r>
            <a:r>
              <a:rPr lang="en-US" altLang="ja-JP" dirty="0" smtClean="0"/>
              <a:t>A</a:t>
            </a:r>
            <a:r>
              <a:rPr lang="ja-JP" altLang="en-US" dirty="0" smtClean="0"/>
              <a:t>が探している間に、別のマイナーが作成したブロック</a:t>
            </a:r>
            <a:r>
              <a:rPr lang="en-US" altLang="ja-JP" dirty="0" smtClean="0"/>
              <a:t>101</a:t>
            </a:r>
            <a:r>
              <a:rPr lang="ja-JP" altLang="en-US" dirty="0" smtClean="0"/>
              <a:t>が送信されてきた場合は、受信したブロック</a:t>
            </a:r>
            <a:r>
              <a:rPr lang="en-US" altLang="ja-JP" dirty="0" smtClean="0"/>
              <a:t>101</a:t>
            </a:r>
            <a:r>
              <a:rPr lang="ja-JP" altLang="en-US" dirty="0" err="1" smtClean="0"/>
              <a:t>を検</a:t>
            </a:r>
            <a:r>
              <a:rPr lang="ja-JP" altLang="en-US" dirty="0" smtClean="0"/>
              <a:t>証し、検証が成功したということはマイナー</a:t>
            </a:r>
            <a:r>
              <a:rPr lang="en-US" altLang="ja-JP" dirty="0" smtClean="0"/>
              <a:t>A</a:t>
            </a:r>
            <a:r>
              <a:rPr lang="ja-JP" altLang="en-US" dirty="0" smtClean="0"/>
              <a:t>はマイニングに負けたことに</a:t>
            </a:r>
            <a:r>
              <a:rPr lang="ja-JP" altLang="en-US" dirty="0"/>
              <a:t>なります</a:t>
            </a:r>
            <a:r>
              <a:rPr lang="ja-JP" altLang="en-US" dirty="0" smtClean="0"/>
              <a:t>。マイナー</a:t>
            </a:r>
            <a:r>
              <a:rPr lang="en-US" altLang="ja-JP" dirty="0" smtClean="0"/>
              <a:t>A</a:t>
            </a:r>
            <a:r>
              <a:rPr lang="ja-JP" altLang="en-US" dirty="0" smtClean="0"/>
              <a:t>は、ブロック</a:t>
            </a:r>
            <a:r>
              <a:rPr lang="en-US" altLang="ja-JP" dirty="0"/>
              <a:t>101</a:t>
            </a:r>
            <a:r>
              <a:rPr lang="ja-JP" altLang="en-US" dirty="0"/>
              <a:t>の解を探すのを止め</a:t>
            </a:r>
            <a:r>
              <a:rPr lang="ja-JP" altLang="en-US" dirty="0" smtClean="0"/>
              <a:t>、</a:t>
            </a:r>
            <a:r>
              <a:rPr lang="ja-JP" altLang="en-US" dirty="0"/>
              <a:t>マイナー</a:t>
            </a:r>
            <a:r>
              <a:rPr lang="en-US" altLang="ja-JP" dirty="0"/>
              <a:t>B</a:t>
            </a:r>
            <a:r>
              <a:rPr lang="ja-JP" altLang="en-US" dirty="0"/>
              <a:t>の作成したブロック</a:t>
            </a:r>
            <a:r>
              <a:rPr lang="en-US" altLang="ja-JP" dirty="0"/>
              <a:t>101</a:t>
            </a:r>
            <a:r>
              <a:rPr lang="ja-JP" altLang="en-US" dirty="0"/>
              <a:t>に含まれているトランザクションを、マイナー</a:t>
            </a:r>
            <a:r>
              <a:rPr lang="en-US" altLang="ja-JP" dirty="0"/>
              <a:t>A</a:t>
            </a:r>
            <a:r>
              <a:rPr lang="ja-JP" altLang="en-US" dirty="0"/>
              <a:t>のトランザクションプールから削除</a:t>
            </a:r>
            <a:r>
              <a:rPr lang="ja-JP" altLang="en-US" dirty="0" smtClean="0"/>
              <a:t>し、ブロック</a:t>
            </a:r>
            <a:r>
              <a:rPr lang="en-US" altLang="ja-JP" dirty="0"/>
              <a:t>102</a:t>
            </a:r>
            <a:r>
              <a:rPr lang="ja-JP" altLang="en-US" dirty="0"/>
              <a:t>の解をすぐに探し始めます。</a:t>
            </a:r>
            <a:endParaRPr lang="en-US" altLang="ja-JP" dirty="0" smtClean="0"/>
          </a:p>
          <a:p>
            <a:pPr marL="0" indent="0">
              <a:buNone/>
            </a:pPr>
            <a:r>
              <a:rPr lang="ja-JP" altLang="en-US" dirty="0" smtClean="0"/>
              <a:t>・ブロックにどのトランザクションを含めるかはマイナーに依存します。　そのためマイナー</a:t>
            </a:r>
            <a:r>
              <a:rPr lang="en-US" altLang="ja-JP" dirty="0" smtClean="0"/>
              <a:t>B</a:t>
            </a:r>
            <a:r>
              <a:rPr lang="ja-JP" altLang="en-US" dirty="0" smtClean="0"/>
              <a:t>が作成したブロック</a:t>
            </a:r>
            <a:r>
              <a:rPr lang="en-US" altLang="ja-JP" dirty="0" smtClean="0"/>
              <a:t>101</a:t>
            </a:r>
            <a:r>
              <a:rPr lang="ja-JP" altLang="en-US" dirty="0" smtClean="0"/>
              <a:t>とマイナー</a:t>
            </a:r>
            <a:r>
              <a:rPr lang="en-US" altLang="ja-JP" dirty="0" smtClean="0"/>
              <a:t>A</a:t>
            </a:r>
            <a:r>
              <a:rPr lang="ja-JP" altLang="en-US" dirty="0" smtClean="0"/>
              <a:t>が作成しようとしたブロック</a:t>
            </a:r>
            <a:r>
              <a:rPr lang="en-US" altLang="ja-JP" dirty="0" smtClean="0"/>
              <a:t>101</a:t>
            </a:r>
            <a:r>
              <a:rPr lang="ja-JP" altLang="en-US" dirty="0" smtClean="0"/>
              <a:t>ではトランザクションのリストの内容が異なります。</a:t>
            </a:r>
            <a:endParaRPr lang="en-US" altLang="ja-JP" dirty="0" smtClean="0"/>
          </a:p>
        </p:txBody>
      </p:sp>
    </p:spTree>
    <p:extLst>
      <p:ext uri="{BB962C8B-B14F-4D97-AF65-F5344CB8AC3E}">
        <p14:creationId xmlns:p14="http://schemas.microsoft.com/office/powerpoint/2010/main" val="97260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6.4</a:t>
            </a:r>
            <a:r>
              <a:rPr lang="ja-JP" altLang="en-US" sz="2800" dirty="0" smtClean="0"/>
              <a:t> マイナーの報酬トランザクション</a:t>
            </a:r>
            <a:r>
              <a:rPr lang="en-US" altLang="ja-JP" sz="2800" dirty="0" smtClean="0"/>
              <a:t>(</a:t>
            </a:r>
            <a:r>
              <a:rPr lang="en-US" altLang="ja-JP" sz="2800" dirty="0" err="1" smtClean="0"/>
              <a:t>coinbase</a:t>
            </a:r>
            <a:r>
              <a:rPr lang="ja-JP" altLang="en-US" sz="2800" dirty="0" smtClean="0"/>
              <a:t>トランザクション</a:t>
            </a:r>
            <a:r>
              <a:rPr lang="en-US" altLang="ja-JP" sz="2800" dirty="0" smtClean="0"/>
              <a:t>)</a:t>
            </a:r>
            <a:endParaRPr lang="en-US" altLang="ja-JP" sz="2800" dirty="0"/>
          </a:p>
        </p:txBody>
      </p:sp>
      <p:sp>
        <p:nvSpPr>
          <p:cNvPr id="4" name="コンテンツ プレースホルダー 1"/>
          <p:cNvSpPr txBox="1">
            <a:spLocks/>
          </p:cNvSpPr>
          <p:nvPr/>
        </p:nvSpPr>
        <p:spPr>
          <a:xfrm>
            <a:off x="323557" y="784742"/>
            <a:ext cx="11676185" cy="5660303"/>
          </a:xfrm>
          <a:prstGeom prst="rect">
            <a:avLst/>
          </a:prstGeom>
        </p:spPr>
        <p:txBody>
          <a:bodyPr vert="horz" rtlCol="0">
            <a:normAutofit fontScale="850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a:t>
            </a:r>
            <a:r>
              <a:rPr lang="en-US" altLang="ja-JP" dirty="0" err="1" smtClean="0"/>
              <a:t>coinbase</a:t>
            </a:r>
            <a:r>
              <a:rPr lang="ja-JP" altLang="en-US" dirty="0" smtClean="0"/>
              <a:t>トランザクション</a:t>
            </a:r>
            <a:endParaRPr lang="en-US" altLang="ja-JP" dirty="0" smtClean="0"/>
          </a:p>
          <a:p>
            <a:pPr marL="0" indent="0">
              <a:buNone/>
            </a:pPr>
            <a:r>
              <a:rPr lang="ja-JP" altLang="en-US" dirty="0" smtClean="0"/>
              <a:t>・マイニングによって新たに採掘されるビットコインとブロックに含まれるトランザクションの手数料総額をアウトプットとして持つマイニング報酬のためのトランザクションで、その所有者はマイナーに設定されます。</a:t>
            </a:r>
            <a:endParaRPr lang="en-US" altLang="ja-JP" dirty="0" smtClean="0"/>
          </a:p>
          <a:p>
            <a:pPr marL="0" indent="0">
              <a:buNone/>
            </a:pPr>
            <a:r>
              <a:rPr lang="ja-JP" altLang="en-US" dirty="0"/>
              <a:t>・マイナーは</a:t>
            </a:r>
            <a:r>
              <a:rPr lang="en-US" altLang="ja-JP" dirty="0" err="1"/>
              <a:t>coinbase</a:t>
            </a:r>
            <a:r>
              <a:rPr lang="ja-JP" altLang="en-US" dirty="0"/>
              <a:t>トランザクションと呼ばれる特別なトランザクションを生成してブロックに含めます。</a:t>
            </a:r>
            <a:endParaRPr lang="en-US" altLang="ja-JP" dirty="0"/>
          </a:p>
          <a:p>
            <a:pPr marL="0" indent="0">
              <a:buNone/>
            </a:pPr>
            <a:endParaRPr lang="en-US" altLang="ja-JP" dirty="0" smtClean="0"/>
          </a:p>
          <a:p>
            <a:pPr marL="0" indent="0">
              <a:buNone/>
            </a:pPr>
            <a:r>
              <a:rPr lang="ja-JP" altLang="en-US" dirty="0" smtClean="0"/>
              <a:t>〇手数料の計算式</a:t>
            </a:r>
            <a:endParaRPr lang="en-US" altLang="ja-JP" dirty="0" smtClean="0"/>
          </a:p>
          <a:p>
            <a:pPr marL="0" indent="0">
              <a:buNone/>
            </a:pPr>
            <a:r>
              <a:rPr lang="ja-JP" altLang="en-US" dirty="0" smtClean="0"/>
              <a:t>手数料総額 </a:t>
            </a:r>
            <a:r>
              <a:rPr lang="en-US" altLang="ja-JP" dirty="0" smtClean="0"/>
              <a:t>=</a:t>
            </a:r>
            <a:r>
              <a:rPr lang="ja-JP" altLang="en-US" dirty="0" smtClean="0"/>
              <a:t> </a:t>
            </a:r>
            <a:endParaRPr lang="en-US" altLang="ja-JP" dirty="0" smtClean="0"/>
          </a:p>
          <a:p>
            <a:pPr marL="0" indent="0">
              <a:buNone/>
            </a:pPr>
            <a:r>
              <a:rPr lang="ja-JP" altLang="en-US" dirty="0" smtClean="0"/>
              <a:t> トランザクションインプットの総計</a:t>
            </a:r>
            <a:r>
              <a:rPr lang="en-US" altLang="ja-JP" dirty="0" smtClean="0"/>
              <a:t>–</a:t>
            </a:r>
            <a:r>
              <a:rPr lang="ja-JP" altLang="en-US" dirty="0" smtClean="0"/>
              <a:t>トランザクションアウトプットの総計</a:t>
            </a:r>
            <a:endParaRPr lang="en-US" altLang="ja-JP" dirty="0" smtClean="0"/>
          </a:p>
          <a:p>
            <a:pPr marL="0" indent="0">
              <a:buNone/>
            </a:pPr>
            <a:endParaRPr lang="en-US" altLang="ja-JP" dirty="0" smtClean="0"/>
          </a:p>
          <a:p>
            <a:pPr marL="0" indent="0">
              <a:buNone/>
            </a:pPr>
            <a:r>
              <a:rPr lang="ja-JP" altLang="en-US" dirty="0" smtClean="0"/>
              <a:t>〇マイニングのモチベーション</a:t>
            </a:r>
            <a:endParaRPr lang="en-US" altLang="ja-JP" dirty="0" smtClean="0"/>
          </a:p>
          <a:p>
            <a:pPr marL="0" indent="0">
              <a:buNone/>
            </a:pPr>
            <a:r>
              <a:rPr lang="ja-JP" altLang="en-US" dirty="0" smtClean="0"/>
              <a:t>・新たなビットコインの採掘と手数料が、現在のモチベーションですが、将来的には手数料のみがモチベーションになります。というのは、マイニングのたびに採掘できる量は決まっており、１回のマイニングで採掘される量は時間とともに減っていくよう自動調整されており、最終的には限りなく</a:t>
            </a:r>
            <a:r>
              <a:rPr lang="en-US" altLang="ja-JP" dirty="0" smtClean="0"/>
              <a:t>0</a:t>
            </a:r>
            <a:r>
              <a:rPr lang="ja-JP" altLang="en-US" dirty="0" smtClean="0"/>
              <a:t>になります。ビットコインの採掘は</a:t>
            </a:r>
            <a:r>
              <a:rPr lang="en-US" altLang="ja-JP" dirty="0" smtClean="0"/>
              <a:t>2140</a:t>
            </a:r>
            <a:r>
              <a:rPr lang="ja-JP" altLang="en-US" dirty="0" smtClean="0"/>
              <a:t>年に終わりを迎えます。</a:t>
            </a:r>
            <a:endParaRPr lang="en-US" altLang="ja-JP" dirty="0" smtClean="0"/>
          </a:p>
        </p:txBody>
      </p:sp>
    </p:spTree>
    <p:extLst>
      <p:ext uri="{BB962C8B-B14F-4D97-AF65-F5344CB8AC3E}">
        <p14:creationId xmlns:p14="http://schemas.microsoft.com/office/powerpoint/2010/main" val="291536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6.4</a:t>
            </a:r>
            <a:r>
              <a:rPr lang="ja-JP" altLang="en-US" sz="2800" dirty="0" smtClean="0"/>
              <a:t> マイナーの報酬トランザクション</a:t>
            </a:r>
            <a:r>
              <a:rPr lang="en-US" altLang="ja-JP" sz="2800" dirty="0" smtClean="0"/>
              <a:t>(</a:t>
            </a:r>
            <a:r>
              <a:rPr lang="en-US" altLang="ja-JP" sz="2800" dirty="0" err="1" smtClean="0"/>
              <a:t>coinbase</a:t>
            </a:r>
            <a:r>
              <a:rPr lang="ja-JP" altLang="en-US" sz="2800" dirty="0" smtClean="0"/>
              <a:t>トランザクション</a:t>
            </a:r>
            <a:r>
              <a:rPr lang="en-US" altLang="ja-JP" sz="2800" dirty="0" smtClean="0"/>
              <a:t>)</a:t>
            </a:r>
            <a:endParaRPr lang="en-US" altLang="ja-JP" sz="2800" dirty="0"/>
          </a:p>
        </p:txBody>
      </p:sp>
      <p:sp>
        <p:nvSpPr>
          <p:cNvPr id="4" name="コンテンツ プレースホルダー 1"/>
          <p:cNvSpPr txBox="1">
            <a:spLocks/>
          </p:cNvSpPr>
          <p:nvPr/>
        </p:nvSpPr>
        <p:spPr>
          <a:xfrm>
            <a:off x="323557" y="784743"/>
            <a:ext cx="11676185" cy="944046"/>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〇通常のトランザクションと</a:t>
            </a:r>
            <a:r>
              <a:rPr lang="en-US" altLang="ja-JP" dirty="0" err="1" smtClean="0"/>
              <a:t>coinbase</a:t>
            </a:r>
            <a:r>
              <a:rPr lang="ja-JP" altLang="en-US" dirty="0" smtClean="0"/>
              <a:t>トランザクションの構造の比較</a:t>
            </a:r>
            <a:endParaRPr lang="en-US" altLang="ja-JP" dirty="0" smtClean="0"/>
          </a:p>
          <a:p>
            <a:pPr marL="0" indent="0">
              <a:buNone/>
            </a:pPr>
            <a:r>
              <a:rPr lang="ja-JP" altLang="en-US" dirty="0" smtClean="0"/>
              <a:t>通常トランザクションのトランザクションインプットの構造</a:t>
            </a:r>
            <a:endParaRPr lang="en-US" altLang="ja-JP" dirty="0" smtClean="0"/>
          </a:p>
          <a:p>
            <a:pPr marL="0" indent="0">
              <a:buNone/>
            </a:pP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3723248577"/>
              </p:ext>
            </p:extLst>
          </p:nvPr>
        </p:nvGraphicFramePr>
        <p:xfrm>
          <a:off x="323557" y="1700805"/>
          <a:ext cx="11492207" cy="3032760"/>
        </p:xfrm>
        <a:graphic>
          <a:graphicData uri="http://schemas.openxmlformats.org/drawingml/2006/table">
            <a:tbl>
              <a:tblPr firstRow="1" bandRow="1">
                <a:tableStyleId>{793D81CF-94F2-401A-BA57-92F5A7B2D0C5}</a:tableStyleId>
              </a:tblPr>
              <a:tblGrid>
                <a:gridCol w="2405356"/>
                <a:gridCol w="1214437"/>
                <a:gridCol w="7872414"/>
              </a:tblGrid>
              <a:tr h="370840">
                <a:tc>
                  <a:txBody>
                    <a:bodyPr/>
                    <a:lstStyle/>
                    <a:p>
                      <a:r>
                        <a:rPr kumimoji="1" lang="ja-JP" altLang="en-US" dirty="0" smtClean="0"/>
                        <a:t>フィールド</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サイズ</a:t>
                      </a:r>
                      <a:endParaRPr kumimoji="1" lang="en-US" altLang="ja-JP" dirty="0" smtClean="0"/>
                    </a:p>
                    <a:p>
                      <a:r>
                        <a:rPr kumimoji="1" lang="en-US" altLang="ja-JP" dirty="0" smtClean="0"/>
                        <a:t>(</a:t>
                      </a:r>
                      <a:r>
                        <a:rPr kumimoji="1" lang="ja-JP" altLang="en-US" dirty="0" smtClean="0"/>
                        <a:t>バイト</a:t>
                      </a:r>
                      <a:r>
                        <a:rPr kumimoji="1" lang="en-US" altLang="ja-JP" dirty="0" smtClean="0"/>
                        <a:t>)</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説明</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Transaction</a:t>
                      </a:r>
                      <a:r>
                        <a:rPr kumimoji="1" lang="ja-JP" altLang="en-US" dirty="0" smtClean="0"/>
                        <a:t> </a:t>
                      </a:r>
                      <a:r>
                        <a:rPr kumimoji="1" lang="en-US" altLang="ja-JP" dirty="0" smtClean="0"/>
                        <a:t>Hash</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32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利用する</a:t>
                      </a:r>
                      <a:r>
                        <a:rPr kumimoji="1" lang="en-US" altLang="ja-JP" dirty="0" smtClean="0"/>
                        <a:t>UTXO(</a:t>
                      </a:r>
                      <a:r>
                        <a:rPr kumimoji="1" lang="ja-JP" altLang="en-US" dirty="0" smtClean="0"/>
                        <a:t>未使用のトランザクションアウトプットの合計</a:t>
                      </a:r>
                      <a:r>
                        <a:rPr kumimoji="1" lang="en-US" altLang="ja-JP" dirty="0" smtClean="0"/>
                        <a:t>)</a:t>
                      </a:r>
                      <a:r>
                        <a:rPr kumimoji="1" lang="ja-JP" altLang="en-US" dirty="0" smtClean="0"/>
                        <a:t>を含むトランザクションハッシュ</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Output</a:t>
                      </a:r>
                      <a:r>
                        <a:rPr kumimoji="1" lang="ja-JP" altLang="en-US" dirty="0" smtClean="0"/>
                        <a:t> </a:t>
                      </a:r>
                      <a:r>
                        <a:rPr kumimoji="1" lang="en-US" altLang="ja-JP" dirty="0" smtClean="0"/>
                        <a:t>Index</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4</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利用する</a:t>
                      </a:r>
                      <a:r>
                        <a:rPr kumimoji="1" lang="en-US" altLang="ja-JP" dirty="0" smtClean="0"/>
                        <a:t>UTXO</a:t>
                      </a:r>
                      <a:r>
                        <a:rPr kumimoji="1" lang="ja-JP" altLang="en-US" dirty="0" smtClean="0"/>
                        <a:t>のトランザクション内でのアウトプットのインデックス</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Unlocking</a:t>
                      </a:r>
                      <a:r>
                        <a:rPr kumimoji="1" lang="ja-JP" altLang="en-US" dirty="0" smtClean="0"/>
                        <a:t> </a:t>
                      </a:r>
                      <a:r>
                        <a:rPr kumimoji="1" lang="en-US" altLang="ja-JP" dirty="0" smtClean="0"/>
                        <a:t>Script</a:t>
                      </a:r>
                      <a:r>
                        <a:rPr kumimoji="1" lang="ja-JP" altLang="en-US" dirty="0" smtClean="0"/>
                        <a:t> </a:t>
                      </a:r>
                      <a:r>
                        <a:rPr kumimoji="1" lang="en-US" altLang="ja-JP" dirty="0" smtClean="0"/>
                        <a:t>Size</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1</a:t>
                      </a:r>
                      <a:r>
                        <a:rPr kumimoji="1" lang="ja-JP" altLang="en-US" dirty="0" smtClean="0"/>
                        <a:t>～</a:t>
                      </a:r>
                      <a:r>
                        <a:rPr kumimoji="1" lang="en-US" altLang="ja-JP" dirty="0" smtClean="0"/>
                        <a:t>9</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Unlocking</a:t>
                      </a:r>
                      <a:r>
                        <a:rPr kumimoji="1" lang="ja-JP" altLang="en-US" dirty="0" smtClean="0"/>
                        <a:t> </a:t>
                      </a:r>
                      <a:r>
                        <a:rPr kumimoji="1" lang="en-US" altLang="ja-JP" dirty="0" smtClean="0"/>
                        <a:t>Script</a:t>
                      </a:r>
                      <a:r>
                        <a:rPr kumimoji="1" lang="ja-JP" altLang="en-US" dirty="0" smtClean="0"/>
                        <a:t>のバイト数</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Unlocking</a:t>
                      </a:r>
                      <a:r>
                        <a:rPr kumimoji="1" lang="ja-JP" altLang="en-US" dirty="0" smtClean="0"/>
                        <a:t> </a:t>
                      </a:r>
                      <a:r>
                        <a:rPr kumimoji="1" lang="en-US" altLang="ja-JP" dirty="0" smtClean="0"/>
                        <a:t>Script</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可変</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UTXO</a:t>
                      </a:r>
                      <a:r>
                        <a:rPr kumimoji="1" lang="ja-JP" altLang="en-US" dirty="0" smtClean="0"/>
                        <a:t>の</a:t>
                      </a:r>
                      <a:r>
                        <a:rPr kumimoji="1" lang="en-US" altLang="ja-JP" dirty="0" smtClean="0"/>
                        <a:t>Locking</a:t>
                      </a:r>
                      <a:r>
                        <a:rPr kumimoji="1" lang="ja-JP" altLang="en-US" dirty="0" smtClean="0"/>
                        <a:t> </a:t>
                      </a:r>
                      <a:r>
                        <a:rPr kumimoji="1" lang="en-US" altLang="ja-JP" dirty="0" smtClean="0"/>
                        <a:t>Script</a:t>
                      </a:r>
                      <a:r>
                        <a:rPr kumimoji="1" lang="ja-JP" altLang="en-US" dirty="0" smtClean="0"/>
                        <a:t>を満たすスクリプト</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Sequence</a:t>
                      </a:r>
                      <a:r>
                        <a:rPr kumimoji="1" lang="ja-JP" altLang="en-US" dirty="0" smtClean="0"/>
                        <a:t> </a:t>
                      </a:r>
                      <a:r>
                        <a:rPr kumimoji="1" lang="en-US" altLang="ja-JP" dirty="0" smtClean="0"/>
                        <a:t>Number</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4</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err="1" smtClean="0"/>
                        <a:t>Locktime</a:t>
                      </a:r>
                      <a:r>
                        <a:rPr kumimoji="1" lang="ja-JP" altLang="en-US" dirty="0" smtClean="0"/>
                        <a:t>が</a:t>
                      </a:r>
                      <a:r>
                        <a:rPr kumimoji="1" lang="en-US" altLang="ja-JP" dirty="0" smtClean="0"/>
                        <a:t>0</a:t>
                      </a:r>
                      <a:r>
                        <a:rPr kumimoji="1" lang="ja-JP" altLang="en-US" dirty="0" smtClean="0"/>
                        <a:t>より大きい場合、もしくは置換可能なトランザクションの場合を除いて通常</a:t>
                      </a:r>
                      <a:r>
                        <a:rPr kumimoji="1" lang="en-US" altLang="ja-JP" dirty="0" smtClean="0"/>
                        <a:t>0xFFFFFFFF</a:t>
                      </a:r>
                      <a:endParaRPr kumimoji="1" lang="ja-JP" altLang="en-US" dirty="0"/>
                    </a:p>
                  </a:txBody>
                  <a:tcPr>
                    <a:lnL w="381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779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6.4</a:t>
            </a:r>
            <a:r>
              <a:rPr lang="ja-JP" altLang="en-US" sz="2800" dirty="0" smtClean="0"/>
              <a:t> マイナーの報酬トランザクション</a:t>
            </a:r>
            <a:r>
              <a:rPr lang="en-US" altLang="ja-JP" sz="2800" dirty="0" smtClean="0"/>
              <a:t>(</a:t>
            </a:r>
            <a:r>
              <a:rPr lang="en-US" altLang="ja-JP" sz="2800" dirty="0" err="1" smtClean="0"/>
              <a:t>coinbase</a:t>
            </a:r>
            <a:r>
              <a:rPr lang="ja-JP" altLang="en-US" sz="2800" dirty="0" smtClean="0"/>
              <a:t>トランザクション</a:t>
            </a:r>
            <a:r>
              <a:rPr lang="en-US" altLang="ja-JP" sz="2800" dirty="0" smtClean="0"/>
              <a:t>)</a:t>
            </a:r>
            <a:endParaRPr lang="en-US" altLang="ja-JP" sz="2800" dirty="0"/>
          </a:p>
        </p:txBody>
      </p:sp>
      <p:sp>
        <p:nvSpPr>
          <p:cNvPr id="6" name="コンテンツ プレースホルダー 1"/>
          <p:cNvSpPr txBox="1">
            <a:spLocks/>
          </p:cNvSpPr>
          <p:nvPr/>
        </p:nvSpPr>
        <p:spPr>
          <a:xfrm>
            <a:off x="184165" y="854739"/>
            <a:ext cx="11676185" cy="65829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err="1" smtClean="0"/>
              <a:t>Coinbase</a:t>
            </a:r>
            <a:r>
              <a:rPr lang="ja-JP" altLang="en-US" dirty="0" smtClean="0"/>
              <a:t>トランザクションのトランザクションインプットの構造</a:t>
            </a:r>
            <a:endParaRPr lang="en-US" altLang="ja-JP" dirty="0" smtClean="0"/>
          </a:p>
        </p:txBody>
      </p:sp>
      <p:graphicFrame>
        <p:nvGraphicFramePr>
          <p:cNvPr id="7" name="表 6"/>
          <p:cNvGraphicFramePr>
            <a:graphicFrameLocks noGrp="1"/>
          </p:cNvGraphicFramePr>
          <p:nvPr>
            <p:extLst>
              <p:ext uri="{D42A27DB-BD31-4B8C-83A1-F6EECF244321}">
                <p14:modId xmlns:p14="http://schemas.microsoft.com/office/powerpoint/2010/main" val="174201506"/>
              </p:ext>
            </p:extLst>
          </p:nvPr>
        </p:nvGraphicFramePr>
        <p:xfrm>
          <a:off x="341803" y="1462794"/>
          <a:ext cx="11492207" cy="2763520"/>
        </p:xfrm>
        <a:graphic>
          <a:graphicData uri="http://schemas.openxmlformats.org/drawingml/2006/table">
            <a:tbl>
              <a:tblPr firstRow="1" bandRow="1">
                <a:tableStyleId>{793D81CF-94F2-401A-BA57-92F5A7B2D0C5}</a:tableStyleId>
              </a:tblPr>
              <a:tblGrid>
                <a:gridCol w="2405356"/>
                <a:gridCol w="1214437"/>
                <a:gridCol w="7872414"/>
              </a:tblGrid>
              <a:tr h="478748">
                <a:tc>
                  <a:txBody>
                    <a:bodyPr/>
                    <a:lstStyle/>
                    <a:p>
                      <a:r>
                        <a:rPr kumimoji="1" lang="ja-JP" altLang="en-US" dirty="0" smtClean="0"/>
                        <a:t>フィールド</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サイズ</a:t>
                      </a:r>
                      <a:endParaRPr kumimoji="1" lang="en-US" altLang="ja-JP" dirty="0" smtClean="0"/>
                    </a:p>
                    <a:p>
                      <a:r>
                        <a:rPr kumimoji="1" lang="en-US" altLang="ja-JP" dirty="0" smtClean="0"/>
                        <a:t>(</a:t>
                      </a:r>
                      <a:r>
                        <a:rPr kumimoji="1" lang="ja-JP" altLang="en-US" dirty="0" smtClean="0"/>
                        <a:t>バイト</a:t>
                      </a:r>
                      <a:r>
                        <a:rPr kumimoji="1" lang="en-US" altLang="ja-JP" dirty="0" smtClean="0"/>
                        <a:t>)</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説明</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Transaction</a:t>
                      </a:r>
                      <a:r>
                        <a:rPr kumimoji="1" lang="ja-JP" altLang="en-US" dirty="0" smtClean="0"/>
                        <a:t> </a:t>
                      </a:r>
                      <a:r>
                        <a:rPr kumimoji="1" lang="en-US" altLang="ja-JP" dirty="0" smtClean="0"/>
                        <a:t>Hash</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32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他のトランザクションを参照しないため、全てのビットが</a:t>
                      </a:r>
                      <a:r>
                        <a:rPr kumimoji="1" lang="en-US" altLang="ja-JP" dirty="0" smtClean="0"/>
                        <a:t>0</a:t>
                      </a:r>
                      <a:r>
                        <a:rPr kumimoji="1" lang="ja-JP" altLang="en-US" dirty="0" smtClean="0"/>
                        <a:t>で固定</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Output</a:t>
                      </a:r>
                      <a:r>
                        <a:rPr kumimoji="1" lang="ja-JP" altLang="en-US" dirty="0" smtClean="0"/>
                        <a:t> </a:t>
                      </a:r>
                      <a:r>
                        <a:rPr kumimoji="1" lang="en-US" altLang="ja-JP" dirty="0" smtClean="0"/>
                        <a:t>Index</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4</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ja-JP" altLang="en-US" dirty="0" smtClean="0"/>
                        <a:t>全てのビットが</a:t>
                      </a:r>
                      <a:r>
                        <a:rPr kumimoji="1" lang="en-US" altLang="ja-JP" dirty="0" smtClean="0"/>
                        <a:t>1</a:t>
                      </a:r>
                      <a:r>
                        <a:rPr kumimoji="1" lang="ja-JP" altLang="en-US" dirty="0" smtClean="0"/>
                        <a:t>で固定</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err="1" smtClean="0"/>
                        <a:t>Coinbase</a:t>
                      </a:r>
                      <a:r>
                        <a:rPr kumimoji="1" lang="ja-JP" altLang="en-US" dirty="0" smtClean="0"/>
                        <a:t> </a:t>
                      </a:r>
                      <a:r>
                        <a:rPr kumimoji="1" lang="en-US" altLang="ja-JP" dirty="0" smtClean="0"/>
                        <a:t>Data</a:t>
                      </a:r>
                      <a:r>
                        <a:rPr kumimoji="1" lang="ja-JP" altLang="en-US" dirty="0" smtClean="0"/>
                        <a:t> </a:t>
                      </a:r>
                      <a:r>
                        <a:rPr kumimoji="1" lang="en-US" altLang="ja-JP" dirty="0" smtClean="0"/>
                        <a:t>Size</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1</a:t>
                      </a:r>
                      <a:r>
                        <a:rPr kumimoji="1" lang="ja-JP" altLang="en-US" dirty="0" smtClean="0"/>
                        <a:t>～</a:t>
                      </a:r>
                      <a:r>
                        <a:rPr kumimoji="1" lang="en-US" altLang="ja-JP" dirty="0" smtClean="0"/>
                        <a:t>9</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err="1" smtClean="0"/>
                        <a:t>Coinbase</a:t>
                      </a:r>
                      <a:r>
                        <a:rPr kumimoji="1" lang="ja-JP" altLang="en-US" dirty="0" smtClean="0"/>
                        <a:t> </a:t>
                      </a:r>
                      <a:r>
                        <a:rPr kumimoji="1" lang="en-US" altLang="ja-JP" dirty="0" smtClean="0"/>
                        <a:t>Data</a:t>
                      </a:r>
                      <a:r>
                        <a:rPr kumimoji="1" lang="ja-JP" altLang="en-US" dirty="0" smtClean="0"/>
                        <a:t>サイズの長さ</a:t>
                      </a:r>
                      <a:r>
                        <a:rPr kumimoji="1" lang="en-US" altLang="ja-JP" dirty="0" smtClean="0"/>
                        <a:t>(2</a:t>
                      </a:r>
                      <a:r>
                        <a:rPr kumimoji="1" lang="ja-JP" altLang="en-US" dirty="0" smtClean="0"/>
                        <a:t>～</a:t>
                      </a:r>
                      <a:r>
                        <a:rPr kumimoji="1" lang="en-US" altLang="ja-JP" dirty="0" smtClean="0"/>
                        <a:t>100</a:t>
                      </a:r>
                      <a:r>
                        <a:rPr kumimoji="1" lang="ja-JP" altLang="en-US" dirty="0" smtClean="0"/>
                        <a:t>バイト</a:t>
                      </a:r>
                      <a:r>
                        <a:rPr kumimoji="1" lang="en-US" altLang="ja-JP" dirty="0" smtClean="0"/>
                        <a:t>)</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err="1" smtClean="0"/>
                        <a:t>Coinbase</a:t>
                      </a:r>
                      <a:r>
                        <a:rPr kumimoji="1" lang="ja-JP" altLang="en-US" dirty="0" smtClean="0"/>
                        <a:t> </a:t>
                      </a:r>
                      <a:r>
                        <a:rPr kumimoji="1" lang="en-US" altLang="ja-JP" dirty="0" smtClean="0"/>
                        <a:t>Data</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ja-JP" altLang="en-US" dirty="0" smtClean="0"/>
                        <a:t>可変</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Extra</a:t>
                      </a:r>
                      <a:r>
                        <a:rPr kumimoji="1" lang="ja-JP" altLang="en-US" dirty="0" smtClean="0"/>
                        <a:t> </a:t>
                      </a:r>
                      <a:r>
                        <a:rPr kumimoji="1" lang="en-US" altLang="ja-JP" dirty="0" smtClean="0"/>
                        <a:t>Nonce</a:t>
                      </a:r>
                      <a:r>
                        <a:rPr kumimoji="1" lang="ja-JP" altLang="en-US" dirty="0" smtClean="0"/>
                        <a:t>や</a:t>
                      </a:r>
                      <a:r>
                        <a:rPr kumimoji="1" lang="en-US" altLang="ja-JP" dirty="0" smtClean="0"/>
                        <a:t>Mining</a:t>
                      </a:r>
                      <a:r>
                        <a:rPr kumimoji="1" lang="ja-JP" altLang="en-US" dirty="0" smtClean="0"/>
                        <a:t> </a:t>
                      </a:r>
                      <a:r>
                        <a:rPr kumimoji="1" lang="en-US" altLang="ja-JP" dirty="0" smtClean="0"/>
                        <a:t>Tag</a:t>
                      </a:r>
                      <a:r>
                        <a:rPr kumimoji="1" lang="ja-JP" altLang="en-US" dirty="0" smtClean="0"/>
                        <a:t>のために使用される任意のデータ。</a:t>
                      </a:r>
                      <a:endParaRPr kumimoji="1" lang="en-US" altLang="ja-JP" dirty="0" smtClean="0"/>
                    </a:p>
                    <a:p>
                      <a:r>
                        <a:rPr kumimoji="1" lang="ja-JP" altLang="en-US" dirty="0" smtClean="0"/>
                        <a:t>ブロックバージョン</a:t>
                      </a:r>
                      <a:r>
                        <a:rPr kumimoji="1" lang="en-US" altLang="ja-JP" dirty="0" smtClean="0"/>
                        <a:t>2</a:t>
                      </a:r>
                      <a:r>
                        <a:rPr kumimoji="1" lang="ja-JP" altLang="en-US" dirty="0" smtClean="0"/>
                        <a:t>の場合はブロック高から始まる。</a:t>
                      </a:r>
                      <a:endParaRPr kumimoji="1" lang="ja-JP" altLang="en-US" dirty="0"/>
                    </a:p>
                  </a:txBody>
                  <a:tcPr>
                    <a:lnL w="38100" cap="flat" cmpd="sng" algn="ctr">
                      <a:solidFill>
                        <a:schemeClr val="bg1"/>
                      </a:solidFill>
                      <a:prstDash val="solid"/>
                      <a:round/>
                      <a:headEnd type="none" w="med" len="med"/>
                      <a:tailEnd type="none" w="med" len="med"/>
                    </a:lnL>
                  </a:tcPr>
                </a:tc>
              </a:tr>
              <a:tr h="370840">
                <a:tc>
                  <a:txBody>
                    <a:bodyPr/>
                    <a:lstStyle/>
                    <a:p>
                      <a:r>
                        <a:rPr kumimoji="1" lang="en-US" altLang="ja-JP" dirty="0" smtClean="0"/>
                        <a:t>Sequence</a:t>
                      </a:r>
                      <a:r>
                        <a:rPr kumimoji="1" lang="ja-JP" altLang="en-US" dirty="0" smtClean="0"/>
                        <a:t> </a:t>
                      </a:r>
                      <a:r>
                        <a:rPr kumimoji="1" lang="en-US" altLang="ja-JP" dirty="0" smtClean="0"/>
                        <a:t>Number</a:t>
                      </a:r>
                      <a:endParaRPr kumimoji="1" lang="ja-JP" altLang="en-US" dirty="0"/>
                    </a:p>
                  </a:txBody>
                  <a:tcPr>
                    <a:lnR w="38100" cap="flat" cmpd="sng" algn="ctr">
                      <a:solidFill>
                        <a:schemeClr val="bg1"/>
                      </a:solidFill>
                      <a:prstDash val="solid"/>
                      <a:round/>
                      <a:headEnd type="none" w="med" len="med"/>
                      <a:tailEnd type="none" w="med" len="med"/>
                    </a:lnR>
                  </a:tcPr>
                </a:tc>
                <a:tc>
                  <a:txBody>
                    <a:bodyPr/>
                    <a:lstStyle/>
                    <a:p>
                      <a:r>
                        <a:rPr kumimoji="1" lang="en-US" altLang="ja-JP" dirty="0" smtClean="0"/>
                        <a:t>4</a:t>
                      </a:r>
                      <a:endParaRPr kumimoji="1" lang="ja-JP"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r>
                        <a:rPr kumimoji="1" lang="en-US" altLang="ja-JP" dirty="0" smtClean="0"/>
                        <a:t>0xFFFFFFFF</a:t>
                      </a:r>
                      <a:r>
                        <a:rPr kumimoji="1" lang="ja-JP" altLang="en-US" dirty="0" smtClean="0"/>
                        <a:t>固定</a:t>
                      </a:r>
                      <a:endParaRPr kumimoji="1" lang="ja-JP" altLang="en-US" dirty="0"/>
                    </a:p>
                  </a:txBody>
                  <a:tcPr>
                    <a:lnL w="381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403958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6.4</a:t>
            </a:r>
            <a:r>
              <a:rPr lang="ja-JP" altLang="en-US" sz="2800" dirty="0" smtClean="0"/>
              <a:t> マイナーの報酬トランザクション</a:t>
            </a:r>
            <a:r>
              <a:rPr lang="en-US" altLang="ja-JP" sz="2800" dirty="0" smtClean="0"/>
              <a:t>(</a:t>
            </a:r>
            <a:r>
              <a:rPr lang="en-US" altLang="ja-JP" sz="2800" dirty="0" err="1" smtClean="0"/>
              <a:t>coinbase</a:t>
            </a:r>
            <a:r>
              <a:rPr lang="ja-JP" altLang="en-US" sz="2800" dirty="0" smtClean="0"/>
              <a:t>トランザクション</a:t>
            </a:r>
            <a:r>
              <a:rPr lang="en-US" altLang="ja-JP" sz="2800" dirty="0" smtClean="0"/>
              <a:t>)</a:t>
            </a:r>
            <a:endParaRPr lang="en-US" altLang="ja-JP" sz="2800" dirty="0"/>
          </a:p>
        </p:txBody>
      </p:sp>
      <p:sp>
        <p:nvSpPr>
          <p:cNvPr id="4" name="コンテンツ プレースホルダー 1"/>
          <p:cNvSpPr txBox="1">
            <a:spLocks/>
          </p:cNvSpPr>
          <p:nvPr/>
        </p:nvSpPr>
        <p:spPr>
          <a:xfrm>
            <a:off x="323557" y="784742"/>
            <a:ext cx="11676185" cy="5866781"/>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・通常のトランザクションインプットでは</a:t>
            </a:r>
            <a:r>
              <a:rPr lang="en-US" altLang="ja-JP" dirty="0" smtClean="0"/>
              <a:t>UTXO</a:t>
            </a:r>
            <a:r>
              <a:rPr lang="ja-JP" altLang="en-US" dirty="0" smtClean="0"/>
              <a:t>を参照するが、</a:t>
            </a:r>
            <a:r>
              <a:rPr lang="en-US" altLang="ja-JP" dirty="0" err="1" smtClean="0"/>
              <a:t>coinbase</a:t>
            </a:r>
            <a:r>
              <a:rPr lang="ja-JP" altLang="en-US" dirty="0" smtClean="0"/>
              <a:t>トランザクションは</a:t>
            </a:r>
            <a:r>
              <a:rPr lang="en-US" altLang="ja-JP" dirty="0" smtClean="0"/>
              <a:t>UTXO</a:t>
            </a:r>
            <a:r>
              <a:rPr lang="ja-JP" altLang="en-US" dirty="0" smtClean="0"/>
              <a:t>を参照せず、</a:t>
            </a:r>
            <a:r>
              <a:rPr lang="en-US" altLang="ja-JP" dirty="0" smtClean="0"/>
              <a:t>Transaction</a:t>
            </a:r>
            <a:r>
              <a:rPr lang="ja-JP" altLang="en-US" dirty="0" smtClean="0"/>
              <a:t> </a:t>
            </a:r>
            <a:r>
              <a:rPr lang="en-US" altLang="ja-JP" dirty="0" smtClean="0"/>
              <a:t>Hash</a:t>
            </a:r>
            <a:r>
              <a:rPr lang="ja-JP" altLang="en-US" dirty="0" smtClean="0"/>
              <a:t>と</a:t>
            </a:r>
            <a:r>
              <a:rPr lang="en-US" altLang="ja-JP" dirty="0" smtClean="0"/>
              <a:t>Output</a:t>
            </a:r>
            <a:r>
              <a:rPr lang="ja-JP" altLang="en-US" dirty="0" smtClean="0"/>
              <a:t> </a:t>
            </a:r>
            <a:r>
              <a:rPr lang="en-US" altLang="ja-JP" dirty="0" smtClean="0"/>
              <a:t>Index</a:t>
            </a:r>
            <a:r>
              <a:rPr lang="ja-JP" altLang="en-US" dirty="0" smtClean="0"/>
              <a:t>は固定値になります。また、</a:t>
            </a:r>
            <a:r>
              <a:rPr lang="en-US" altLang="ja-JP" dirty="0" err="1" smtClean="0"/>
              <a:t>coinbase</a:t>
            </a:r>
            <a:r>
              <a:rPr lang="ja-JP" altLang="en-US" dirty="0" smtClean="0"/>
              <a:t>トランザクションは</a:t>
            </a:r>
            <a:r>
              <a:rPr lang="en-US" altLang="ja-JP" dirty="0" smtClean="0"/>
              <a:t>Unlocking</a:t>
            </a:r>
            <a:r>
              <a:rPr lang="ja-JP" altLang="en-US" dirty="0" smtClean="0"/>
              <a:t> </a:t>
            </a:r>
            <a:r>
              <a:rPr lang="en-US" altLang="ja-JP" dirty="0" smtClean="0"/>
              <a:t>Script</a:t>
            </a:r>
            <a:r>
              <a:rPr lang="ja-JP" altLang="en-US" dirty="0" smtClean="0"/>
              <a:t>も不要なため、</a:t>
            </a:r>
            <a:r>
              <a:rPr lang="en-US" altLang="ja-JP" dirty="0" err="1" smtClean="0"/>
              <a:t>Coinbase</a:t>
            </a:r>
            <a:r>
              <a:rPr lang="ja-JP" altLang="en-US" dirty="0" smtClean="0"/>
              <a:t> </a:t>
            </a:r>
            <a:r>
              <a:rPr lang="en-US" altLang="ja-JP" dirty="0" smtClean="0"/>
              <a:t>Data</a:t>
            </a:r>
            <a:r>
              <a:rPr lang="ja-JP" altLang="en-US" dirty="0" smtClean="0"/>
              <a:t>というフィールドに変えられます。</a:t>
            </a:r>
            <a:endParaRPr lang="en-US" altLang="ja-JP" dirty="0" smtClean="0"/>
          </a:p>
          <a:p>
            <a:pPr marL="0" indent="0">
              <a:buNone/>
            </a:pPr>
            <a:r>
              <a:rPr lang="ja-JP" altLang="en-US" dirty="0" smtClean="0"/>
              <a:t>・</a:t>
            </a:r>
            <a:r>
              <a:rPr lang="en-US" altLang="ja-JP" dirty="0" err="1" smtClean="0"/>
              <a:t>Coinbase</a:t>
            </a:r>
            <a:r>
              <a:rPr lang="ja-JP" altLang="en-US" dirty="0" smtClean="0"/>
              <a:t> </a:t>
            </a:r>
            <a:r>
              <a:rPr lang="en-US" altLang="ja-JP" dirty="0" smtClean="0"/>
              <a:t>Data</a:t>
            </a:r>
            <a:r>
              <a:rPr lang="ja-JP" altLang="en-US" dirty="0" smtClean="0"/>
              <a:t>の最初の数バイトは任意に使用されていたが、ブロックバージョン</a:t>
            </a:r>
            <a:r>
              <a:rPr lang="en-US" altLang="ja-JP" dirty="0" smtClean="0"/>
              <a:t>2</a:t>
            </a:r>
            <a:r>
              <a:rPr lang="ja-JP" altLang="en-US" dirty="0" smtClean="0"/>
              <a:t>の場合はブロック高から始まります。 </a:t>
            </a:r>
            <a:r>
              <a:rPr lang="en-US" altLang="ja-JP" dirty="0" smtClean="0"/>
              <a:t>Extra</a:t>
            </a:r>
            <a:r>
              <a:rPr lang="ja-JP" altLang="en-US" dirty="0" smtClean="0"/>
              <a:t> </a:t>
            </a:r>
            <a:r>
              <a:rPr lang="en-US" altLang="ja-JP" dirty="0" smtClean="0"/>
              <a:t>Nonce</a:t>
            </a:r>
            <a:r>
              <a:rPr lang="ja-JP" altLang="en-US" dirty="0" smtClean="0"/>
              <a:t>はマイニングに関係するもので重要な役割を持ちます。ブロックの生成時には</a:t>
            </a:r>
            <a:r>
              <a:rPr lang="en-US" altLang="ja-JP" dirty="0" smtClean="0"/>
              <a:t>Nonce</a:t>
            </a:r>
            <a:r>
              <a:rPr lang="ja-JP" altLang="en-US" dirty="0" smtClean="0"/>
              <a:t>の値を変えながらハッシュを計算するが、計算パワーの増加により</a:t>
            </a:r>
            <a:r>
              <a:rPr lang="en-US" altLang="ja-JP" dirty="0" err="1" smtClean="0"/>
              <a:t>Difficully</a:t>
            </a:r>
            <a:r>
              <a:rPr lang="ja-JP" altLang="en-US" dirty="0" smtClean="0"/>
              <a:t> </a:t>
            </a:r>
            <a:r>
              <a:rPr lang="en-US" altLang="ja-JP" dirty="0" smtClean="0"/>
              <a:t>Target</a:t>
            </a:r>
            <a:r>
              <a:rPr lang="ja-JP" altLang="en-US" dirty="0" smtClean="0"/>
              <a:t>が増え、</a:t>
            </a:r>
            <a:r>
              <a:rPr lang="en-US" altLang="ja-JP" dirty="0" smtClean="0"/>
              <a:t>None</a:t>
            </a:r>
            <a:r>
              <a:rPr lang="ja-JP" altLang="en-US" dirty="0" smtClean="0"/>
              <a:t>の</a:t>
            </a:r>
            <a:r>
              <a:rPr lang="en-US" altLang="ja-JP" dirty="0" smtClean="0"/>
              <a:t>4</a:t>
            </a:r>
            <a:r>
              <a:rPr lang="ja-JP" altLang="en-US" dirty="0" smtClean="0"/>
              <a:t>倍と全て試しても解がみつからないという問題が発生するようになった。 その代わりに、ブロックヘッダー内の</a:t>
            </a:r>
            <a:r>
              <a:rPr lang="en-US" altLang="ja-JP" dirty="0" smtClean="0"/>
              <a:t>Timestamp</a:t>
            </a:r>
            <a:r>
              <a:rPr lang="ja-JP" altLang="en-US" dirty="0" smtClean="0"/>
              <a:t>を変えながら解を見つけるという方法で一旦解決したのだが、計算パワーの増加により</a:t>
            </a:r>
            <a:r>
              <a:rPr lang="en-US" altLang="ja-JP" dirty="0" smtClean="0"/>
              <a:t>1</a:t>
            </a:r>
            <a:r>
              <a:rPr lang="ja-JP" altLang="en-US" dirty="0" smtClean="0"/>
              <a:t>秒以内に</a:t>
            </a:r>
            <a:r>
              <a:rPr lang="en-US" altLang="ja-JP" dirty="0" smtClean="0"/>
              <a:t>4</a:t>
            </a:r>
            <a:r>
              <a:rPr lang="ja-JP" altLang="en-US" dirty="0" smtClean="0"/>
              <a:t>バイトで表現できる全ての</a:t>
            </a:r>
            <a:r>
              <a:rPr lang="en-US" altLang="ja-JP" dirty="0" smtClean="0"/>
              <a:t>Nonce</a:t>
            </a:r>
            <a:r>
              <a:rPr lang="ja-JP" altLang="en-US" dirty="0" smtClean="0"/>
              <a:t>を試せるようになったため、次の手段として</a:t>
            </a:r>
            <a:r>
              <a:rPr lang="en-US" altLang="ja-JP" dirty="0" smtClean="0"/>
              <a:t>Extra</a:t>
            </a:r>
            <a:r>
              <a:rPr lang="ja-JP" altLang="en-US" dirty="0" smtClean="0"/>
              <a:t> </a:t>
            </a:r>
            <a:r>
              <a:rPr lang="en-US" altLang="ja-JP" dirty="0" smtClean="0"/>
              <a:t>Nonce(8</a:t>
            </a:r>
            <a:r>
              <a:rPr lang="ja-JP" altLang="en-US" dirty="0" smtClean="0"/>
              <a:t>バイト</a:t>
            </a:r>
            <a:r>
              <a:rPr lang="en-US" altLang="ja-JP" dirty="0" smtClean="0"/>
              <a:t>)</a:t>
            </a:r>
            <a:r>
              <a:rPr lang="ja-JP" altLang="en-US" dirty="0" smtClean="0"/>
              <a:t>が利用されるになった。従来の</a:t>
            </a:r>
            <a:r>
              <a:rPr lang="en-US" altLang="ja-JP" dirty="0" smtClean="0"/>
              <a:t>Nonce</a:t>
            </a:r>
            <a:r>
              <a:rPr lang="ja-JP" altLang="en-US" dirty="0" smtClean="0"/>
              <a:t>の</a:t>
            </a:r>
            <a:r>
              <a:rPr lang="en-US" altLang="ja-JP" dirty="0" smtClean="0"/>
              <a:t>4</a:t>
            </a:r>
            <a:r>
              <a:rPr lang="ja-JP" altLang="en-US" dirty="0" smtClean="0"/>
              <a:t>バイトと</a:t>
            </a:r>
            <a:r>
              <a:rPr lang="en-US" altLang="ja-JP" dirty="0" smtClean="0"/>
              <a:t>Extra</a:t>
            </a:r>
            <a:r>
              <a:rPr lang="ja-JP" altLang="en-US" dirty="0" smtClean="0"/>
              <a:t> </a:t>
            </a:r>
            <a:r>
              <a:rPr lang="en-US" altLang="ja-JP" dirty="0" smtClean="0"/>
              <a:t>Nonce</a:t>
            </a:r>
            <a:r>
              <a:rPr lang="ja-JP" altLang="en-US" dirty="0" smtClean="0"/>
              <a:t>の</a:t>
            </a:r>
            <a:r>
              <a:rPr lang="en-US" altLang="ja-JP" dirty="0" smtClean="0"/>
              <a:t>8</a:t>
            </a:r>
            <a:r>
              <a:rPr lang="ja-JP" altLang="en-US" dirty="0" smtClean="0"/>
              <a:t>バイトにより、現在では秒間で</a:t>
            </a:r>
            <a:r>
              <a:rPr lang="en-US" altLang="ja-JP" dirty="0" smtClean="0"/>
              <a:t>2</a:t>
            </a:r>
            <a:r>
              <a:rPr lang="ja-JP" altLang="en-US" dirty="0" smtClean="0"/>
              <a:t>の</a:t>
            </a:r>
            <a:r>
              <a:rPr lang="en-US" altLang="ja-JP" dirty="0" smtClean="0"/>
              <a:t>96</a:t>
            </a:r>
            <a:r>
              <a:rPr lang="ja-JP" altLang="en-US" dirty="0" smtClean="0"/>
              <a:t>条通り試すことができる。</a:t>
            </a:r>
            <a:endParaRPr lang="en-US" altLang="ja-JP" dirty="0" smtClean="0"/>
          </a:p>
        </p:txBody>
      </p:sp>
    </p:spTree>
    <p:extLst>
      <p:ext uri="{BB962C8B-B14F-4D97-AF65-F5344CB8AC3E}">
        <p14:creationId xmlns:p14="http://schemas.microsoft.com/office/powerpoint/2010/main" val="415048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a:t>
            </a:r>
            <a:r>
              <a:rPr lang="ja-JP" altLang="en-US" sz="2800" dirty="0" smtClean="0"/>
              <a:t>２ ビットコインネットワーク</a:t>
            </a:r>
            <a:endParaRPr lang="en-US" altLang="ja-JP" sz="2800" dirty="0"/>
          </a:p>
        </p:txBody>
      </p:sp>
      <p:sp>
        <p:nvSpPr>
          <p:cNvPr id="4" name="コンテンツ プレースホルダー 1"/>
          <p:cNvSpPr txBox="1">
            <a:spLocks/>
          </p:cNvSpPr>
          <p:nvPr/>
        </p:nvSpPr>
        <p:spPr>
          <a:xfrm>
            <a:off x="196948" y="1097279"/>
            <a:ext cx="11995052" cy="489555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・サトシ・ナカシマの論文に基づいて実装されたブロックチェーンネットワークで、現在もっともメジャーなブロックチェーンネットワークで、</a:t>
            </a:r>
            <a:r>
              <a:rPr lang="en-US" altLang="ja-JP" dirty="0" smtClean="0"/>
              <a:t>OSS</a:t>
            </a:r>
            <a:r>
              <a:rPr lang="ja-JP" altLang="en-US" dirty="0" smtClean="0"/>
              <a:t>として</a:t>
            </a:r>
            <a:r>
              <a:rPr lang="en-US" altLang="ja-JP" dirty="0" smtClean="0"/>
              <a:t>GitHub</a:t>
            </a:r>
            <a:r>
              <a:rPr lang="ja-JP" altLang="en-US" dirty="0" smtClean="0"/>
              <a:t>上で開発されている。</a:t>
            </a:r>
            <a:endParaRPr lang="en-US" altLang="ja-JP" dirty="0" smtClean="0"/>
          </a:p>
          <a:p>
            <a:pPr marL="0" indent="0">
              <a:buNone/>
            </a:pPr>
            <a:r>
              <a:rPr lang="en-US" altLang="ja-JP" dirty="0"/>
              <a:t>https://github.com/blockchain</a:t>
            </a:r>
            <a:r>
              <a:rPr lang="en-US" altLang="ja-JP" dirty="0" smtClean="0"/>
              <a:t>/</a:t>
            </a:r>
          </a:p>
          <a:p>
            <a:pPr marL="0" indent="0">
              <a:buNone/>
            </a:pPr>
            <a:endParaRPr lang="en-US" altLang="ja-JP" dirty="0"/>
          </a:p>
          <a:p>
            <a:pPr marL="0" indent="0">
              <a:buNone/>
            </a:pPr>
            <a:r>
              <a:rPr lang="ja-JP" altLang="en-US" dirty="0" smtClean="0"/>
              <a:t>・ブロックチェーンネットワークは、参加自由な「パブリック型」、参加許可が必要な「プライベート型」（またはコンソーシアム型）に分けられる。</a:t>
            </a:r>
            <a:endParaRPr lang="en-US" altLang="ja-JP" dirty="0" smtClean="0"/>
          </a:p>
          <a:p>
            <a:pPr marL="0" indent="0">
              <a:buNone/>
            </a:pPr>
            <a:r>
              <a:rPr lang="ja-JP" altLang="en-US" dirty="0" smtClean="0"/>
              <a:t>ビットコインネットワークや</a:t>
            </a:r>
            <a:r>
              <a:rPr lang="en-US" altLang="ja-JP" dirty="0" err="1" smtClean="0"/>
              <a:t>Ethereum</a:t>
            </a:r>
            <a:r>
              <a:rPr lang="ja-JP" altLang="en-US" dirty="0" smtClean="0"/>
              <a:t>がパブリック型で、</a:t>
            </a:r>
            <a:r>
              <a:rPr lang="en-US" altLang="ja-JP" dirty="0" err="1"/>
              <a:t>Hyperledger</a:t>
            </a:r>
            <a:r>
              <a:rPr lang="en-US" altLang="ja-JP" dirty="0"/>
              <a:t> Fabric</a:t>
            </a:r>
          </a:p>
          <a:p>
            <a:pPr marL="0" indent="0">
              <a:buNone/>
            </a:pPr>
            <a:r>
              <a:rPr lang="ja-JP" altLang="en-US" dirty="0" smtClean="0"/>
              <a:t>がプライベート型として有名です。</a:t>
            </a:r>
            <a:endParaRPr lang="ja-JP" altLang="en-US" dirty="0"/>
          </a:p>
        </p:txBody>
      </p:sp>
    </p:spTree>
    <p:extLst>
      <p:ext uri="{BB962C8B-B14F-4D97-AF65-F5344CB8AC3E}">
        <p14:creationId xmlns:p14="http://schemas.microsoft.com/office/powerpoint/2010/main" val="94935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6.5</a:t>
            </a:r>
            <a:r>
              <a:rPr lang="ja-JP" altLang="en-US" sz="2800" dirty="0" smtClean="0"/>
              <a:t> チェーンの分岐</a:t>
            </a:r>
            <a:r>
              <a:rPr lang="en-US" altLang="ja-JP" sz="2800" dirty="0" smtClean="0"/>
              <a:t>(</a:t>
            </a:r>
            <a:r>
              <a:rPr lang="ja-JP" altLang="en-US" sz="2800" dirty="0" smtClean="0"/>
              <a:t>フォーク</a:t>
            </a:r>
            <a:r>
              <a:rPr lang="en-US" altLang="ja-JP" sz="2800" dirty="0" smtClean="0"/>
              <a:t>)</a:t>
            </a:r>
            <a:endParaRPr lang="en-US" altLang="ja-JP" sz="2800" dirty="0"/>
          </a:p>
        </p:txBody>
      </p:sp>
      <p:sp>
        <p:nvSpPr>
          <p:cNvPr id="4" name="コンテンツ プレースホルダー 1"/>
          <p:cNvSpPr txBox="1">
            <a:spLocks/>
          </p:cNvSpPr>
          <p:nvPr/>
        </p:nvSpPr>
        <p:spPr>
          <a:xfrm>
            <a:off x="323557" y="784742"/>
            <a:ext cx="11676185" cy="5807787"/>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・複数のマイナーが同じようなタイミングで同じブロック高のブロックの生成に成功した場合にブロックチェーンのフォーク</a:t>
            </a:r>
            <a:r>
              <a:rPr lang="en-US" altLang="ja-JP" dirty="0" smtClean="0"/>
              <a:t>(</a:t>
            </a:r>
            <a:r>
              <a:rPr lang="ja-JP" altLang="en-US" dirty="0" smtClean="0"/>
              <a:t>分岐</a:t>
            </a:r>
            <a:r>
              <a:rPr lang="en-US" altLang="ja-JP" dirty="0" smtClean="0"/>
              <a:t>)</a:t>
            </a:r>
            <a:r>
              <a:rPr lang="ja-JP" altLang="en-US" dirty="0" smtClean="0"/>
              <a:t>が発生します。各ノードは有効なブロックを受取ると、自身が持つブロックチェーンに追加するため、分岐が生じてしまうのです。</a:t>
            </a:r>
            <a:endParaRPr lang="en-US" altLang="ja-JP" dirty="0" smtClean="0"/>
          </a:p>
          <a:p>
            <a:pPr marL="0" indent="0">
              <a:buNone/>
            </a:pPr>
            <a:r>
              <a:rPr lang="ja-JP" altLang="en-US" dirty="0" smtClean="0"/>
              <a:t>　分岐が発生した場合は、それぞれのチェーンが同じように伸びていくのではなく、最終的には１つのチェーンだけが伸びていきます。 チェーンが分岐してい</a:t>
            </a:r>
            <a:r>
              <a:rPr lang="ja-JP" altLang="en-US" dirty="0"/>
              <a:t>た</a:t>
            </a:r>
            <a:r>
              <a:rPr lang="ja-JP" altLang="en-US" dirty="0" smtClean="0"/>
              <a:t>場合、マイナーは新たなブロックを生成する際に、「もっとも長いチェーン」につながるように親ブロックを選択します。</a:t>
            </a:r>
            <a:r>
              <a:rPr lang="en-US" altLang="ja-JP" dirty="0" smtClean="0"/>
              <a:t>(</a:t>
            </a:r>
            <a:r>
              <a:rPr lang="ja-JP" altLang="en-US" dirty="0" smtClean="0"/>
              <a:t>言い換えると、ブロックチェーンの累積</a:t>
            </a:r>
            <a:r>
              <a:rPr lang="en-US" altLang="ja-JP" dirty="0" smtClean="0"/>
              <a:t>Difficulty</a:t>
            </a:r>
            <a:r>
              <a:rPr lang="ja-JP" altLang="en-US" dirty="0" smtClean="0"/>
              <a:t> </a:t>
            </a:r>
            <a:r>
              <a:rPr lang="en-US" altLang="ja-JP" dirty="0" smtClean="0"/>
              <a:t>Target</a:t>
            </a:r>
            <a:r>
              <a:rPr lang="ja-JP" altLang="en-US" dirty="0" smtClean="0"/>
              <a:t>がもっとも高いチェーンを選択します</a:t>
            </a:r>
            <a:r>
              <a:rPr lang="en-US" altLang="ja-JP" dirty="0" smtClean="0"/>
              <a:t>)</a:t>
            </a:r>
            <a:r>
              <a:rPr lang="ja-JP" altLang="en-US" dirty="0" err="1" smtClean="0"/>
              <a:t>。</a:t>
            </a:r>
            <a:endParaRPr lang="en-US" altLang="ja-JP" dirty="0" smtClean="0"/>
          </a:p>
          <a:p>
            <a:pPr marL="0" indent="0">
              <a:buNone/>
            </a:pPr>
            <a:r>
              <a:rPr lang="ja-JP" altLang="en-US" dirty="0"/>
              <a:t>　</a:t>
            </a:r>
            <a:r>
              <a:rPr lang="ja-JP" altLang="en-US" dirty="0" smtClean="0"/>
              <a:t>もっとも長いチェーンをメインチェーン、分岐したチェーンをセカンダリチェーンとも呼ぶが、メインチェーンが有効なチェーンとみなされるため、</a:t>
            </a:r>
            <a:r>
              <a:rPr lang="ja-JP" altLang="en-US" dirty="0" err="1" smtClean="0"/>
              <a:t>一時的にに分岐</a:t>
            </a:r>
            <a:r>
              <a:rPr lang="ja-JP" altLang="en-US" dirty="0" smtClean="0"/>
              <a:t>したとしても、最終的には１つのチェーンが伸びていき分岐は解消されます。メインチェーンとセカンダリチェーンのそれぞれに伸びるようなブロックが生成され続け、いずれも同じ長さを持ち続けることは確率的に起きないようになっています。</a:t>
            </a:r>
            <a:endParaRPr lang="en-US" altLang="ja-JP" dirty="0" smtClean="0"/>
          </a:p>
        </p:txBody>
      </p:sp>
    </p:spTree>
    <p:extLst>
      <p:ext uri="{BB962C8B-B14F-4D97-AF65-F5344CB8AC3E}">
        <p14:creationId xmlns:p14="http://schemas.microsoft.com/office/powerpoint/2010/main" val="384147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6.5</a:t>
            </a:r>
            <a:r>
              <a:rPr lang="ja-JP" altLang="en-US" sz="2800" dirty="0" smtClean="0"/>
              <a:t> チェーンの分岐</a:t>
            </a:r>
            <a:r>
              <a:rPr lang="en-US" altLang="ja-JP" sz="2800" dirty="0" smtClean="0"/>
              <a:t>(</a:t>
            </a:r>
            <a:r>
              <a:rPr lang="ja-JP" altLang="en-US" sz="2800" dirty="0" smtClean="0"/>
              <a:t>フォーク</a:t>
            </a:r>
            <a:r>
              <a:rPr lang="en-US" altLang="ja-JP" sz="2800" dirty="0" smtClean="0"/>
              <a:t>)</a:t>
            </a:r>
            <a:endParaRPr lang="en-US" altLang="ja-JP" sz="2800" dirty="0"/>
          </a:p>
        </p:txBody>
      </p:sp>
      <p:sp>
        <p:nvSpPr>
          <p:cNvPr id="4" name="コンテンツ プレースホルダー 1"/>
          <p:cNvSpPr txBox="1">
            <a:spLocks/>
          </p:cNvSpPr>
          <p:nvPr/>
        </p:nvSpPr>
        <p:spPr>
          <a:xfrm>
            <a:off x="323557" y="784742"/>
            <a:ext cx="11676185" cy="5645555"/>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・では、自分宛への送金トランザクションを含んだブロックがセカンダリチェーンに連結された場合、そのトランザクションは無効となってしまうのでしょうか？　基本的には最終的にメインチェーンのブロックに含まれるため、無効にはなりません。 自分宛のトランザクションを</a:t>
            </a:r>
            <a:r>
              <a:rPr lang="en-US" altLang="ja-JP" dirty="0" err="1" smtClean="0"/>
              <a:t>TxA</a:t>
            </a:r>
            <a:r>
              <a:rPr lang="ja-JP" altLang="en-US" dirty="0" smtClean="0"/>
              <a:t>として説明する。</a:t>
            </a:r>
            <a:endParaRPr lang="en-US" altLang="ja-JP" dirty="0" smtClean="0"/>
          </a:p>
          <a:p>
            <a:pPr marL="0" indent="0">
              <a:buNone/>
            </a:pPr>
            <a:r>
              <a:rPr lang="ja-JP" altLang="en-US" dirty="0" smtClean="0"/>
              <a:t>①</a:t>
            </a:r>
            <a:r>
              <a:rPr lang="en-US" altLang="ja-JP" dirty="0" err="1" smtClean="0"/>
              <a:t>TxA</a:t>
            </a:r>
            <a:r>
              <a:rPr lang="ja-JP" altLang="en-US" dirty="0" smtClean="0"/>
              <a:t>を含まないブロック</a:t>
            </a:r>
            <a:r>
              <a:rPr lang="en-US" altLang="ja-JP" dirty="0" smtClean="0"/>
              <a:t>100</a:t>
            </a:r>
            <a:r>
              <a:rPr lang="ja-JP" altLang="en-US" dirty="0" smtClean="0"/>
              <a:t>がチェーンに追加される。</a:t>
            </a:r>
            <a:endParaRPr lang="en-US" altLang="ja-JP" dirty="0" smtClean="0"/>
          </a:p>
          <a:p>
            <a:pPr marL="0" indent="0">
              <a:buNone/>
            </a:pPr>
            <a:r>
              <a:rPr lang="ja-JP" altLang="en-US" dirty="0" smtClean="0"/>
              <a:t>②</a:t>
            </a:r>
            <a:r>
              <a:rPr lang="en-US" altLang="ja-JP" dirty="0" err="1" smtClean="0"/>
              <a:t>TxA</a:t>
            </a:r>
            <a:r>
              <a:rPr lang="ja-JP" altLang="en-US" dirty="0" smtClean="0"/>
              <a:t>を含む別のブロック</a:t>
            </a:r>
            <a:r>
              <a:rPr lang="en-US" altLang="ja-JP" dirty="0" smtClean="0"/>
              <a:t>100</a:t>
            </a:r>
            <a:r>
              <a:rPr lang="ja-JP" altLang="en-US" dirty="0" smtClean="0"/>
              <a:t>がチェーンに追加される。</a:t>
            </a:r>
            <a:endParaRPr lang="en-US" altLang="ja-JP" dirty="0" smtClean="0"/>
          </a:p>
          <a:p>
            <a:pPr marL="0" indent="0">
              <a:buNone/>
            </a:pPr>
            <a:r>
              <a:rPr lang="ja-JP" altLang="en-US" dirty="0" smtClean="0"/>
              <a:t>③このタイミングでフォークが発生したことになる。</a:t>
            </a:r>
            <a:endParaRPr lang="en-US" altLang="ja-JP" dirty="0" smtClean="0"/>
          </a:p>
          <a:p>
            <a:pPr marL="0" indent="0">
              <a:buNone/>
            </a:pPr>
            <a:r>
              <a:rPr lang="ja-JP" altLang="en-US" dirty="0" smtClean="0"/>
              <a:t>④マイナーが</a:t>
            </a:r>
            <a:r>
              <a:rPr lang="en-US" altLang="ja-JP" dirty="0" err="1" smtClean="0"/>
              <a:t>TxA</a:t>
            </a:r>
            <a:r>
              <a:rPr lang="ja-JP" altLang="en-US" dirty="0" smtClean="0"/>
              <a:t>を含まないブロック</a:t>
            </a:r>
            <a:r>
              <a:rPr lang="en-US" altLang="ja-JP" dirty="0" smtClean="0"/>
              <a:t>100</a:t>
            </a:r>
            <a:r>
              <a:rPr lang="ja-JP" altLang="en-US" dirty="0" smtClean="0"/>
              <a:t>につながるようにブロック</a:t>
            </a:r>
            <a:r>
              <a:rPr lang="en-US" altLang="ja-JP" dirty="0" smtClean="0"/>
              <a:t>101</a:t>
            </a:r>
            <a:r>
              <a:rPr lang="ja-JP" altLang="en-US" dirty="0" smtClean="0"/>
              <a:t>を生成する。選択したチェーンの方にはまだ</a:t>
            </a:r>
            <a:r>
              <a:rPr lang="en-US" altLang="ja-JP" dirty="0" err="1" smtClean="0"/>
              <a:t>TxA</a:t>
            </a:r>
            <a:r>
              <a:rPr lang="ja-JP" altLang="en-US" dirty="0" smtClean="0"/>
              <a:t>は取り込まれていないため、ブロック</a:t>
            </a:r>
            <a:r>
              <a:rPr lang="en-US" altLang="ja-JP" dirty="0" smtClean="0"/>
              <a:t>101(</a:t>
            </a:r>
            <a:r>
              <a:rPr lang="ja-JP" altLang="en-US" dirty="0" smtClean="0"/>
              <a:t>もしくはそれ以降</a:t>
            </a:r>
            <a:r>
              <a:rPr lang="en-US" altLang="ja-JP" dirty="0" smtClean="0"/>
              <a:t>)</a:t>
            </a:r>
            <a:r>
              <a:rPr lang="ja-JP" altLang="en-US" dirty="0" smtClean="0"/>
              <a:t>のブロックに</a:t>
            </a:r>
            <a:r>
              <a:rPr lang="en-US" altLang="ja-JP" dirty="0" err="1" smtClean="0"/>
              <a:t>TxA</a:t>
            </a:r>
            <a:r>
              <a:rPr lang="ja-JP" altLang="en-US" dirty="0" smtClean="0"/>
              <a:t>が含まれる。</a:t>
            </a:r>
            <a:endParaRPr lang="en-US" altLang="ja-JP" dirty="0" smtClean="0"/>
          </a:p>
          <a:p>
            <a:pPr marL="0" indent="0">
              <a:buNone/>
            </a:pPr>
            <a:r>
              <a:rPr lang="ja-JP" altLang="en-US" dirty="0" smtClean="0"/>
              <a:t>⑤このタイミングでメインチェーンとセカンダリチェーンとなる。</a:t>
            </a:r>
            <a:endParaRPr lang="en-US" altLang="ja-JP" dirty="0" smtClean="0"/>
          </a:p>
          <a:p>
            <a:pPr marL="0" indent="0">
              <a:buNone/>
            </a:pPr>
            <a:endParaRPr lang="en-US" altLang="ja-JP" dirty="0"/>
          </a:p>
          <a:p>
            <a:pPr marL="0" indent="0">
              <a:buNone/>
            </a:pPr>
            <a:r>
              <a:rPr lang="ja-JP" altLang="en-US" dirty="0" smtClean="0"/>
              <a:t>・ポイントは④で、</a:t>
            </a:r>
            <a:r>
              <a:rPr lang="en-US" altLang="ja-JP" dirty="0" err="1" smtClean="0"/>
              <a:t>TxA</a:t>
            </a:r>
            <a:r>
              <a:rPr lang="ja-JP" altLang="en-US" dirty="0" smtClean="0"/>
              <a:t>を含まないブロック</a:t>
            </a:r>
            <a:r>
              <a:rPr lang="en-US" altLang="ja-JP" dirty="0" smtClean="0"/>
              <a:t>100</a:t>
            </a:r>
            <a:r>
              <a:rPr lang="ja-JP" altLang="en-US" dirty="0" err="1" smtClean="0"/>
              <a:t>のほうに</a:t>
            </a:r>
            <a:r>
              <a:rPr lang="ja-JP" altLang="en-US" dirty="0" smtClean="0"/>
              <a:t>チェーンが伸びても、結局いずれ含まれるのです。しかし、例外もあり、</a:t>
            </a:r>
            <a:r>
              <a:rPr lang="en-US" altLang="ja-JP" dirty="0" err="1" smtClean="0"/>
              <a:t>TxA</a:t>
            </a:r>
            <a:r>
              <a:rPr lang="ja-JP" altLang="en-US" dirty="0" smtClean="0"/>
              <a:t>と同じ</a:t>
            </a:r>
            <a:r>
              <a:rPr lang="en-US" altLang="ja-JP" dirty="0" smtClean="0"/>
              <a:t>UTXO</a:t>
            </a:r>
            <a:r>
              <a:rPr lang="ja-JP" altLang="en-US" dirty="0" smtClean="0"/>
              <a:t>を参照するトランザクションが同時に発行された場合です。</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82463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6.5</a:t>
            </a:r>
            <a:r>
              <a:rPr lang="ja-JP" altLang="en-US" sz="2800" dirty="0" smtClean="0"/>
              <a:t> チェーンの分岐</a:t>
            </a:r>
            <a:r>
              <a:rPr lang="en-US" altLang="ja-JP" sz="2800" dirty="0" smtClean="0"/>
              <a:t>(</a:t>
            </a:r>
            <a:r>
              <a:rPr lang="ja-JP" altLang="en-US" sz="2800" dirty="0" smtClean="0"/>
              <a:t>フォーク</a:t>
            </a:r>
            <a:r>
              <a:rPr lang="en-US" altLang="ja-JP" sz="2800" dirty="0" smtClean="0"/>
              <a:t>)</a:t>
            </a:r>
            <a:endParaRPr lang="en-US" altLang="ja-JP" sz="2800" dirty="0"/>
          </a:p>
        </p:txBody>
      </p:sp>
      <p:sp>
        <p:nvSpPr>
          <p:cNvPr id="4" name="コンテンツ プレースホルダー 1"/>
          <p:cNvSpPr txBox="1">
            <a:spLocks/>
          </p:cNvSpPr>
          <p:nvPr/>
        </p:nvSpPr>
        <p:spPr>
          <a:xfrm>
            <a:off x="323557" y="784742"/>
            <a:ext cx="11676185" cy="543907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〇トランザクションが同時に発行された場合</a:t>
            </a:r>
            <a:endParaRPr lang="en-US" altLang="ja-JP" dirty="0" smtClean="0"/>
          </a:p>
          <a:p>
            <a:pPr marL="0" indent="0">
              <a:buNone/>
            </a:pPr>
            <a:r>
              <a:rPr lang="ja-JP" altLang="en-US" dirty="0" smtClean="0"/>
              <a:t>・自分宛への</a:t>
            </a:r>
            <a:r>
              <a:rPr lang="en-US" altLang="ja-JP" dirty="0" err="1" smtClean="0"/>
              <a:t>TxA</a:t>
            </a:r>
            <a:r>
              <a:rPr lang="ja-JP" altLang="en-US" dirty="0" smtClean="0"/>
              <a:t>とは別に</a:t>
            </a:r>
            <a:r>
              <a:rPr lang="en-US" altLang="ja-JP" dirty="0" err="1" smtClean="0"/>
              <a:t>TxD</a:t>
            </a:r>
            <a:r>
              <a:rPr lang="ja-JP" altLang="en-US" dirty="0" smtClean="0"/>
              <a:t>も同じ</a:t>
            </a:r>
            <a:r>
              <a:rPr lang="en-US" altLang="ja-JP" dirty="0" smtClean="0"/>
              <a:t>UTXO</a:t>
            </a:r>
            <a:r>
              <a:rPr lang="ja-JP" altLang="en-US" dirty="0" smtClean="0"/>
              <a:t>を参照するトランザクションの場合、ブロック</a:t>
            </a:r>
            <a:r>
              <a:rPr lang="en-US" altLang="ja-JP" dirty="0" smtClean="0"/>
              <a:t>100</a:t>
            </a:r>
            <a:r>
              <a:rPr lang="ja-JP" altLang="en-US" dirty="0" smtClean="0"/>
              <a:t>の時点では</a:t>
            </a:r>
            <a:r>
              <a:rPr lang="en-US" altLang="ja-JP" dirty="0" err="1" smtClean="0"/>
              <a:t>TxA</a:t>
            </a:r>
            <a:r>
              <a:rPr lang="ja-JP" altLang="en-US" dirty="0" smtClean="0"/>
              <a:t>はすでに消費された</a:t>
            </a:r>
            <a:r>
              <a:rPr lang="en-US" altLang="ja-JP" dirty="0" smtClean="0"/>
              <a:t>UTXO</a:t>
            </a:r>
            <a:r>
              <a:rPr lang="ja-JP" altLang="en-US" dirty="0" smtClean="0"/>
              <a:t>を参照していることになり、無効なトランザクションとして扱われ、ブロック</a:t>
            </a:r>
            <a:r>
              <a:rPr lang="en-US" altLang="ja-JP" dirty="0" smtClean="0"/>
              <a:t>101</a:t>
            </a:r>
            <a:r>
              <a:rPr lang="ja-JP" altLang="en-US" dirty="0"/>
              <a:t>以降</a:t>
            </a:r>
            <a:r>
              <a:rPr lang="ja-JP" altLang="en-US" dirty="0" smtClean="0"/>
              <a:t>も取り込まれることはありません。 そのため、フォークの可能性を鑑みて、一般的に</a:t>
            </a:r>
            <a:r>
              <a:rPr lang="en-US" altLang="ja-JP" dirty="0" smtClean="0"/>
              <a:t>6</a:t>
            </a:r>
            <a:r>
              <a:rPr lang="ja-JP" altLang="en-US" dirty="0" smtClean="0"/>
              <a:t>段階の承認を持つことが安全だといわれています。</a:t>
            </a:r>
            <a:endParaRPr lang="en-US" altLang="ja-JP" dirty="0" smtClean="0"/>
          </a:p>
          <a:p>
            <a:pPr marL="0" indent="0">
              <a:buNone/>
            </a:pPr>
            <a:r>
              <a:rPr lang="ja-JP" altLang="en-US" dirty="0" smtClean="0"/>
              <a:t>・承認とはブロックにトランザクションが取り込まれることを言います。トランザクションがブロックに取り込まれると一段階の承認、そのブロックの牛尾にブロックが追加されると</a:t>
            </a:r>
            <a:r>
              <a:rPr lang="en-US" altLang="ja-JP" dirty="0" smtClean="0"/>
              <a:t>2</a:t>
            </a:r>
            <a:r>
              <a:rPr lang="ja-JP" altLang="en-US" dirty="0" smtClean="0"/>
              <a:t>段階の承認となります。</a:t>
            </a:r>
            <a:r>
              <a:rPr lang="en-US" altLang="ja-JP" dirty="0" smtClean="0"/>
              <a:t>6</a:t>
            </a:r>
            <a:r>
              <a:rPr lang="ja-JP" altLang="en-US" dirty="0" smtClean="0"/>
              <a:t>段階は計算上、そのブロックを含むチェーンがメインチェーン以外のチェーンになる可能性はほぼなくなるという指標の一つです。</a:t>
            </a:r>
            <a:endParaRPr lang="en-US" altLang="ja-JP" dirty="0" smtClean="0"/>
          </a:p>
        </p:txBody>
      </p:sp>
    </p:spTree>
    <p:extLst>
      <p:ext uri="{BB962C8B-B14F-4D97-AF65-F5344CB8AC3E}">
        <p14:creationId xmlns:p14="http://schemas.microsoft.com/office/powerpoint/2010/main" val="344271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6.6</a:t>
            </a:r>
            <a:r>
              <a:rPr lang="ja-JP" altLang="en-US" sz="2800" dirty="0" smtClean="0"/>
              <a:t> ５</a:t>
            </a:r>
            <a:r>
              <a:rPr lang="en-US" altLang="ja-JP" sz="2800" dirty="0" smtClean="0"/>
              <a:t>1%</a:t>
            </a:r>
            <a:r>
              <a:rPr lang="ja-JP" altLang="en-US" sz="2800" dirty="0" smtClean="0"/>
              <a:t>攻撃</a:t>
            </a:r>
            <a:endParaRPr lang="en-US" altLang="ja-JP" sz="2800" dirty="0"/>
          </a:p>
        </p:txBody>
      </p:sp>
      <p:sp>
        <p:nvSpPr>
          <p:cNvPr id="4" name="コンテンツ プレースホルダー 1"/>
          <p:cNvSpPr txBox="1">
            <a:spLocks/>
          </p:cNvSpPr>
          <p:nvPr/>
        </p:nvSpPr>
        <p:spPr>
          <a:xfrm>
            <a:off x="323557" y="784742"/>
            <a:ext cx="11676185" cy="5660303"/>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err="1" smtClean="0"/>
              <a:t>PoW</a:t>
            </a:r>
            <a:r>
              <a:rPr lang="ja-JP" altLang="en-US" dirty="0" smtClean="0"/>
              <a:t>に対する攻撃方法に「</a:t>
            </a:r>
            <a:r>
              <a:rPr lang="en-US" altLang="ja-JP" dirty="0" smtClean="0"/>
              <a:t>51%</a:t>
            </a:r>
            <a:r>
              <a:rPr lang="ja-JP" altLang="en-US" dirty="0" smtClean="0"/>
              <a:t>攻撃」と呼ばれるものがあり、安全とされる</a:t>
            </a:r>
            <a:r>
              <a:rPr lang="en-US" altLang="ja-JP" dirty="0" smtClean="0"/>
              <a:t>6</a:t>
            </a:r>
            <a:r>
              <a:rPr lang="ja-JP" altLang="en-US" dirty="0" smtClean="0"/>
              <a:t>段階の承認が行われたチェーンよりも長いチェーンを作ることが、理論上は可能といわれています。</a:t>
            </a:r>
            <a:endParaRPr lang="en-US" altLang="ja-JP" dirty="0" smtClean="0"/>
          </a:p>
          <a:p>
            <a:pPr marL="0" indent="0">
              <a:buNone/>
            </a:pPr>
            <a:r>
              <a:rPr lang="ja-JP" altLang="en-US" dirty="0" smtClean="0"/>
              <a:t>・</a:t>
            </a:r>
            <a:r>
              <a:rPr lang="en-US" altLang="ja-JP" dirty="0" err="1" smtClean="0"/>
              <a:t>PoW</a:t>
            </a:r>
            <a:r>
              <a:rPr lang="ja-JP" altLang="en-US" dirty="0" smtClean="0"/>
              <a:t>はハッシュ計算によって死後量が証明される。仮に特定の個人やグループがビットコインネットワークの計算パワーの大多数</a:t>
            </a:r>
            <a:r>
              <a:rPr lang="en-US" altLang="ja-JP" dirty="0" smtClean="0"/>
              <a:t>(51%)</a:t>
            </a:r>
            <a:r>
              <a:rPr lang="ja-JP" altLang="en-US" dirty="0" smtClean="0"/>
              <a:t>をコントロールできるようになった場合は、不正な二重支払いなど、故意にブロックチェーンをフォークすることが可能になります。</a:t>
            </a:r>
            <a:endParaRPr lang="en-US" altLang="ja-JP" dirty="0" smtClean="0"/>
          </a:p>
          <a:p>
            <a:pPr marL="0" indent="0">
              <a:buNone/>
            </a:pPr>
            <a:r>
              <a:rPr lang="ja-JP" altLang="en-US" dirty="0" smtClean="0"/>
              <a:t>①悪意のあるイブがアリスに対して商品の対価の１</a:t>
            </a:r>
            <a:r>
              <a:rPr lang="en-US" altLang="ja-JP" dirty="0" smtClean="0"/>
              <a:t>BTC</a:t>
            </a:r>
            <a:r>
              <a:rPr lang="ja-JP" altLang="en-US" dirty="0" smtClean="0"/>
              <a:t>を払う。</a:t>
            </a:r>
            <a:endParaRPr lang="en-US" altLang="ja-JP" dirty="0" smtClean="0"/>
          </a:p>
          <a:p>
            <a:pPr marL="0" indent="0">
              <a:buNone/>
            </a:pPr>
            <a:r>
              <a:rPr lang="ja-JP" altLang="en-US" dirty="0" smtClean="0"/>
              <a:t>②イブはアリスに１</a:t>
            </a:r>
            <a:r>
              <a:rPr lang="en-US" altLang="ja-JP" dirty="0" smtClean="0"/>
              <a:t>BTC</a:t>
            </a:r>
            <a:r>
              <a:rPr lang="ja-JP" altLang="en-US" dirty="0" smtClean="0"/>
              <a:t>を支払うトランザクション</a:t>
            </a:r>
            <a:r>
              <a:rPr lang="en-US" altLang="ja-JP" dirty="0" smtClean="0"/>
              <a:t>(</a:t>
            </a:r>
            <a:r>
              <a:rPr lang="en-US" altLang="ja-JP" dirty="0" err="1" smtClean="0"/>
              <a:t>TxA</a:t>
            </a:r>
            <a:r>
              <a:rPr lang="en-US" altLang="ja-JP" dirty="0" smtClean="0"/>
              <a:t>)</a:t>
            </a:r>
            <a:r>
              <a:rPr lang="ja-JP" altLang="en-US" dirty="0" smtClean="0"/>
              <a:t>を発行する。</a:t>
            </a:r>
            <a:endParaRPr lang="en-US" altLang="ja-JP" dirty="0" smtClean="0"/>
          </a:p>
          <a:p>
            <a:pPr marL="0" indent="0">
              <a:buNone/>
            </a:pPr>
            <a:r>
              <a:rPr lang="ja-JP" altLang="en-US" dirty="0" smtClean="0"/>
              <a:t>③アリスは、</a:t>
            </a:r>
            <a:r>
              <a:rPr lang="en-US" altLang="ja-JP" dirty="0" err="1" smtClean="0"/>
              <a:t>TxA</a:t>
            </a:r>
            <a:r>
              <a:rPr lang="ja-JP" altLang="en-US" dirty="0" smtClean="0"/>
              <a:t>がチェーン</a:t>
            </a:r>
            <a:r>
              <a:rPr lang="en-US" altLang="ja-JP" dirty="0" smtClean="0"/>
              <a:t>A</a:t>
            </a:r>
            <a:r>
              <a:rPr lang="ja-JP" altLang="en-US" dirty="0" smtClean="0"/>
              <a:t>上のブロック</a:t>
            </a:r>
            <a:r>
              <a:rPr lang="en-US" altLang="ja-JP" dirty="0" smtClean="0"/>
              <a:t>100</a:t>
            </a:r>
            <a:r>
              <a:rPr lang="ja-JP" altLang="en-US" dirty="0" smtClean="0"/>
              <a:t>に取り込まれ、</a:t>
            </a:r>
            <a:r>
              <a:rPr lang="en-US" altLang="ja-JP" dirty="0" smtClean="0"/>
              <a:t>6</a:t>
            </a:r>
            <a:r>
              <a:rPr lang="ja-JP" altLang="en-US" dirty="0" smtClean="0"/>
              <a:t>段階の承認が</a:t>
            </a:r>
            <a:endParaRPr lang="en-US" altLang="ja-JP" dirty="0" smtClean="0"/>
          </a:p>
          <a:p>
            <a:pPr marL="0" indent="0">
              <a:buNone/>
            </a:pPr>
            <a:r>
              <a:rPr lang="ja-JP" altLang="en-US" dirty="0"/>
              <a:t>　</a:t>
            </a:r>
            <a:r>
              <a:rPr lang="ja-JP" altLang="en-US" dirty="0" smtClean="0"/>
              <a:t>されたことを確認する。</a:t>
            </a:r>
            <a:endParaRPr lang="en-US" altLang="ja-JP" dirty="0" smtClean="0"/>
          </a:p>
          <a:p>
            <a:pPr marL="0" indent="0">
              <a:buNone/>
            </a:pPr>
            <a:r>
              <a:rPr lang="ja-JP" altLang="en-US" dirty="0" smtClean="0"/>
              <a:t>④アリスはイブに商品を受け渡す。</a:t>
            </a:r>
            <a:endParaRPr lang="en-US" altLang="ja-JP" dirty="0" smtClean="0"/>
          </a:p>
          <a:p>
            <a:pPr marL="0" indent="0">
              <a:buNone/>
            </a:pPr>
            <a:r>
              <a:rPr lang="ja-JP" altLang="en-US" dirty="0" smtClean="0"/>
              <a:t>しかし、仮にイブがビットコインネットワークの</a:t>
            </a:r>
            <a:r>
              <a:rPr lang="en-US" altLang="ja-JP" dirty="0" smtClean="0"/>
              <a:t>51%</a:t>
            </a:r>
            <a:r>
              <a:rPr lang="ja-JP" altLang="en-US" dirty="0" smtClean="0"/>
              <a:t>を超える計算パワーをコントロールできる場合、別のブロック</a:t>
            </a:r>
            <a:r>
              <a:rPr lang="en-US" altLang="ja-JP" dirty="0" smtClean="0"/>
              <a:t>100</a:t>
            </a:r>
            <a:r>
              <a:rPr lang="ja-JP" altLang="en-US" dirty="0" smtClean="0"/>
              <a:t>を作り、新たなチェーンとしてフォークさせ</a:t>
            </a:r>
            <a:r>
              <a:rPr lang="en-US" altLang="ja-JP" dirty="0" smtClean="0"/>
              <a:t>(</a:t>
            </a:r>
            <a:r>
              <a:rPr lang="ja-JP" altLang="en-US" dirty="0" smtClean="0"/>
              <a:t>チェーン</a:t>
            </a:r>
            <a:r>
              <a:rPr lang="en-US" altLang="ja-JP" dirty="0" smtClean="0"/>
              <a:t>B)</a:t>
            </a:r>
            <a:r>
              <a:rPr lang="ja-JP" altLang="en-US" dirty="0" err="1" smtClean="0"/>
              <a:t>、</a:t>
            </a:r>
            <a:r>
              <a:rPr lang="ja-JP" altLang="en-US" dirty="0" smtClean="0"/>
              <a:t>最終的にチェーン</a:t>
            </a:r>
            <a:r>
              <a:rPr lang="en-US" altLang="ja-JP" dirty="0" smtClean="0"/>
              <a:t>A</a:t>
            </a:r>
            <a:r>
              <a:rPr lang="ja-JP" altLang="en-US" dirty="0" smtClean="0"/>
              <a:t>よりも長くすることで</a:t>
            </a:r>
            <a:r>
              <a:rPr lang="en-US" altLang="ja-JP" dirty="0" err="1" smtClean="0"/>
              <a:t>TxA</a:t>
            </a:r>
            <a:r>
              <a:rPr lang="ja-JP" altLang="en-US" dirty="0" smtClean="0"/>
              <a:t>を無効にできる。 そして、チェーン</a:t>
            </a:r>
            <a:r>
              <a:rPr lang="en-US" altLang="ja-JP" dirty="0" smtClean="0"/>
              <a:t>B</a:t>
            </a:r>
            <a:r>
              <a:rPr lang="ja-JP" altLang="en-US" dirty="0" smtClean="0"/>
              <a:t>上で</a:t>
            </a:r>
            <a:r>
              <a:rPr lang="en-US" altLang="ja-JP" dirty="0" err="1" smtClean="0"/>
              <a:t>TxA</a:t>
            </a:r>
            <a:r>
              <a:rPr lang="ja-JP" altLang="en-US" dirty="0" smtClean="0"/>
              <a:t>と同じ</a:t>
            </a:r>
            <a:r>
              <a:rPr lang="en-US" altLang="ja-JP" dirty="0" smtClean="0"/>
              <a:t>UTXO</a:t>
            </a:r>
            <a:r>
              <a:rPr lang="ja-JP" altLang="en-US" dirty="0" smtClean="0"/>
              <a:t>を参照するトランザクション</a:t>
            </a:r>
            <a:r>
              <a:rPr lang="en-US" altLang="ja-JP" dirty="0" smtClean="0"/>
              <a:t>(</a:t>
            </a:r>
            <a:r>
              <a:rPr lang="en-US" altLang="ja-JP" dirty="0" err="1" smtClean="0"/>
              <a:t>TxB</a:t>
            </a:r>
            <a:r>
              <a:rPr lang="en-US" altLang="ja-JP" dirty="0" smtClean="0"/>
              <a:t>)</a:t>
            </a:r>
            <a:r>
              <a:rPr lang="ja-JP" altLang="en-US" dirty="0" smtClean="0"/>
              <a:t>を発行されば二重支払いが成立します。</a:t>
            </a:r>
            <a:endParaRPr lang="en-US" altLang="ja-JP" dirty="0" smtClean="0"/>
          </a:p>
          <a:p>
            <a:pPr marL="0" indent="0">
              <a:buNone/>
            </a:pPr>
            <a:r>
              <a:rPr lang="ja-JP" altLang="en-US" dirty="0" smtClean="0"/>
              <a:t>→</a:t>
            </a:r>
            <a:r>
              <a:rPr lang="en-US" altLang="ja-JP" dirty="0" smtClean="0"/>
              <a:t>51%</a:t>
            </a:r>
            <a:r>
              <a:rPr lang="ja-JP" altLang="en-US" dirty="0" smtClean="0"/>
              <a:t>攻撃は実際に</a:t>
            </a:r>
            <a:r>
              <a:rPr lang="en-US" altLang="ja-JP" dirty="0" smtClean="0"/>
              <a:t>51%</a:t>
            </a:r>
            <a:r>
              <a:rPr lang="ja-JP" altLang="en-US" dirty="0" smtClean="0"/>
              <a:t>のパワーを制御してなくても可能で、あくまでも計算パワーの大部分を支払できれば成り立つ。</a:t>
            </a:r>
            <a:endParaRPr lang="en-US" altLang="ja-JP" dirty="0" smtClean="0"/>
          </a:p>
          <a:p>
            <a:pPr marL="0" indent="0">
              <a:buNone/>
            </a:pPr>
            <a:r>
              <a:rPr lang="ja-JP" altLang="en-US" dirty="0" smtClean="0"/>
              <a:t>→</a:t>
            </a:r>
            <a:r>
              <a:rPr lang="en-US" altLang="ja-JP" dirty="0" smtClean="0"/>
              <a:t>51%</a:t>
            </a:r>
            <a:r>
              <a:rPr lang="ja-JP" altLang="en-US" dirty="0" smtClean="0"/>
              <a:t>攻撃は理論上可能なだけで、ビットコインネットワーク上の全体のパワーは指数関数的に成長しており、その大部分を支払いする</a:t>
            </a:r>
            <a:r>
              <a:rPr lang="ja-JP" altLang="en-US" dirty="0" err="1" smtClean="0"/>
              <a:t>ｋ</a:t>
            </a:r>
            <a:r>
              <a:rPr lang="ja-JP" altLang="en-US" dirty="0" smtClean="0"/>
              <a:t>とは極めて非現実的である。</a:t>
            </a:r>
            <a:endParaRPr lang="en-US" altLang="ja-JP" dirty="0" smtClean="0"/>
          </a:p>
        </p:txBody>
      </p:sp>
    </p:spTree>
    <p:extLst>
      <p:ext uri="{BB962C8B-B14F-4D97-AF65-F5344CB8AC3E}">
        <p14:creationId xmlns:p14="http://schemas.microsoft.com/office/powerpoint/2010/main" val="106297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en-US" altLang="ja-JP" dirty="0" smtClean="0">
                <a:latin typeface="Meiryo UI" panose="020B0604030504040204" pitchFamily="50" charset="-128"/>
                <a:ea typeface="Meiryo UI" panose="020B0604030504040204" pitchFamily="50" charset="-128"/>
              </a:rPr>
              <a:t>Ⅲ</a:t>
            </a:r>
            <a:r>
              <a:rPr lang="ja-JP" altLang="en-US" dirty="0" err="1" smtClean="0">
                <a:latin typeface="Meiryo UI" panose="020B0604030504040204" pitchFamily="50" charset="-128"/>
                <a:ea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rPr>
              <a:t>Ethereum</a:t>
            </a:r>
            <a:r>
              <a:rPr lang="ja-JP" altLang="en-US" dirty="0" smtClean="0">
                <a:latin typeface="Meiryo UI" panose="020B0604030504040204" pitchFamily="50" charset="-128"/>
                <a:ea typeface="Meiryo UI" panose="020B0604030504040204" pitchFamily="50" charset="-128"/>
              </a:rPr>
              <a:t>とスマートコントラクト開発</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本</a:t>
            </a:r>
            <a:r>
              <a:rPr lang="en-US" altLang="ja-JP" dirty="0" smtClean="0"/>
              <a:t>Part</a:t>
            </a:r>
            <a:r>
              <a:rPr lang="ja-JP" altLang="en-US" dirty="0" smtClean="0"/>
              <a:t>では、</a:t>
            </a:r>
            <a:r>
              <a:rPr lang="en-US" altLang="ja-JP" dirty="0" err="1" smtClean="0"/>
              <a:t>Ethereum</a:t>
            </a:r>
            <a:r>
              <a:rPr lang="ja-JP" altLang="en-US" dirty="0" smtClean="0"/>
              <a:t>の特徴からスマートコントラクト開発に利用する</a:t>
            </a:r>
            <a:r>
              <a:rPr lang="en-US" altLang="ja-JP" dirty="0" smtClean="0"/>
              <a:t>Solidity</a:t>
            </a:r>
            <a:r>
              <a:rPr lang="ja-JP" altLang="en-US" dirty="0" smtClean="0"/>
              <a:t>の基本文法を開設し、さらに用途別のサンプルを紹介します。</a:t>
            </a:r>
            <a:endParaRPr lang="en-US" altLang="ja-JP" dirty="0" smtClean="0"/>
          </a:p>
        </p:txBody>
      </p:sp>
    </p:spTree>
    <p:extLst>
      <p:ext uri="{BB962C8B-B14F-4D97-AF65-F5344CB8AC3E}">
        <p14:creationId xmlns:p14="http://schemas.microsoft.com/office/powerpoint/2010/main" val="344751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ja-JP" altLang="en-US" dirty="0" smtClean="0"/>
              <a:t>７．</a:t>
            </a:r>
            <a:r>
              <a:rPr lang="en-US" altLang="ja-JP" dirty="0" err="1" smtClean="0"/>
              <a:t>Ethereum</a:t>
            </a:r>
            <a:r>
              <a:rPr lang="ja-JP" altLang="en-US" dirty="0" smtClean="0"/>
              <a:t>とビットコインネットワークの</a:t>
            </a:r>
            <a:r>
              <a:rPr lang="ja-JP" altLang="en-US" dirty="0"/>
              <a:t>主</a:t>
            </a:r>
            <a:r>
              <a:rPr lang="ja-JP" altLang="en-US" dirty="0" smtClean="0"/>
              <a:t>な違い</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a:t>
            </a:r>
            <a:r>
              <a:rPr lang="ja-JP" altLang="en-US" dirty="0"/>
              <a:t>本章</a:t>
            </a:r>
            <a:r>
              <a:rPr lang="ja-JP" altLang="en-US" dirty="0" smtClean="0"/>
              <a:t>では、</a:t>
            </a:r>
            <a:r>
              <a:rPr lang="en-US" altLang="ja-JP" dirty="0" err="1" smtClean="0"/>
              <a:t>Ethereum</a:t>
            </a:r>
            <a:r>
              <a:rPr lang="ja-JP" altLang="en-US" dirty="0" smtClean="0"/>
              <a:t>とビットコインネットワークの主な違いを通して、</a:t>
            </a:r>
            <a:r>
              <a:rPr lang="en-US" altLang="ja-JP" dirty="0" err="1" smtClean="0"/>
              <a:t>Ethereum</a:t>
            </a:r>
            <a:r>
              <a:rPr lang="ja-JP" altLang="en-US" dirty="0" smtClean="0"/>
              <a:t>の特徴を説明しています。</a:t>
            </a:r>
            <a:endParaRPr lang="en-US" altLang="ja-JP" dirty="0" smtClean="0"/>
          </a:p>
        </p:txBody>
      </p:sp>
    </p:spTree>
    <p:extLst>
      <p:ext uri="{BB962C8B-B14F-4D97-AF65-F5344CB8AC3E}">
        <p14:creationId xmlns:p14="http://schemas.microsoft.com/office/powerpoint/2010/main" val="23353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323557" y="784742"/>
            <a:ext cx="11676185" cy="5896277"/>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err="1" smtClean="0"/>
              <a:t>Ehereum</a:t>
            </a:r>
            <a:r>
              <a:rPr lang="ja-JP" altLang="en-US" dirty="0" smtClean="0"/>
              <a:t>とビットコインネットワークの基本的な概念は同じ。</a:t>
            </a:r>
            <a:endParaRPr lang="en-US" altLang="ja-JP" dirty="0" smtClean="0"/>
          </a:p>
          <a:p>
            <a:pPr marL="0" indent="0">
              <a:buNone/>
            </a:pPr>
            <a:r>
              <a:rPr lang="ja-JP" altLang="en-US" dirty="0" smtClean="0"/>
              <a:t>①流通通貨</a:t>
            </a:r>
            <a:endParaRPr lang="en-US" altLang="ja-JP" dirty="0" smtClean="0"/>
          </a:p>
          <a:p>
            <a:pPr marL="0" indent="0">
              <a:buNone/>
            </a:pPr>
            <a:r>
              <a:rPr lang="en-US" altLang="ja-JP" dirty="0" smtClean="0"/>
              <a:t>Ether(</a:t>
            </a:r>
            <a:r>
              <a:rPr lang="ja-JP" altLang="en-US" dirty="0" smtClean="0"/>
              <a:t>イーサ</a:t>
            </a:r>
            <a:r>
              <a:rPr lang="en-US" altLang="ja-JP" dirty="0" smtClean="0"/>
              <a:t>)</a:t>
            </a:r>
            <a:r>
              <a:rPr lang="ja-JP" altLang="en-US" dirty="0" smtClean="0"/>
              <a:t>と呼ばれる通貨で、</a:t>
            </a:r>
            <a:r>
              <a:rPr lang="en-US" altLang="ja-JP" dirty="0" smtClean="0"/>
              <a:t>ETH</a:t>
            </a:r>
            <a:r>
              <a:rPr lang="ja-JP" altLang="en-US" dirty="0" smtClean="0"/>
              <a:t>と表記することもある。</a:t>
            </a:r>
            <a:endParaRPr lang="en-US" altLang="ja-JP" dirty="0" smtClean="0"/>
          </a:p>
          <a:p>
            <a:pPr marL="0" indent="0">
              <a:buNone/>
            </a:pPr>
            <a:r>
              <a:rPr lang="ja-JP" altLang="en-US" dirty="0" smtClean="0"/>
              <a:t>ビットコイン同様に送金可能でマイニングの報酬とトランザクション発行の手数料として利用される。</a:t>
            </a:r>
            <a:endParaRPr lang="en-US" altLang="ja-JP" dirty="0" smtClean="0"/>
          </a:p>
          <a:p>
            <a:pPr marL="0" indent="0">
              <a:buNone/>
            </a:pPr>
            <a:r>
              <a:rPr lang="ja-JP" altLang="en-US" dirty="0" smtClean="0"/>
              <a:t>通貨単位： </a:t>
            </a:r>
            <a:r>
              <a:rPr lang="en-US" altLang="ja-JP" dirty="0" smtClean="0"/>
              <a:t>1ether = 1,000,000,000,000.000,000 </a:t>
            </a:r>
            <a:r>
              <a:rPr lang="en-US" altLang="ja-JP" dirty="0" err="1" smtClean="0"/>
              <a:t>wei</a:t>
            </a:r>
            <a:endParaRPr lang="en-US" altLang="ja-JP" dirty="0" smtClean="0"/>
          </a:p>
          <a:p>
            <a:pPr marL="0" indent="0">
              <a:buNone/>
            </a:pPr>
            <a:r>
              <a:rPr lang="ja-JP" altLang="en-US" dirty="0" smtClean="0"/>
              <a:t>②スマートコントラクト</a:t>
            </a:r>
            <a:endParaRPr lang="en-US" altLang="ja-JP" dirty="0" smtClean="0"/>
          </a:p>
          <a:p>
            <a:pPr marL="0" indent="0">
              <a:buNone/>
            </a:pPr>
            <a:r>
              <a:rPr lang="en-US" altLang="ja-JP" dirty="0" err="1" smtClean="0"/>
              <a:t>Ethereum</a:t>
            </a:r>
            <a:r>
              <a:rPr lang="ja-JP" altLang="en-US" dirty="0"/>
              <a:t>上</a:t>
            </a:r>
            <a:r>
              <a:rPr lang="ja-JP" altLang="en-US" dirty="0" smtClean="0"/>
              <a:t>で実行可能なスマートコントラクトを開発可能。</a:t>
            </a:r>
            <a:endParaRPr lang="en-US" altLang="ja-JP" dirty="0" smtClean="0"/>
          </a:p>
          <a:p>
            <a:pPr marL="0" indent="0">
              <a:buNone/>
            </a:pPr>
            <a:r>
              <a:rPr lang="ja-JP" altLang="en-US" dirty="0" smtClean="0"/>
              <a:t>スマートコントラクト：デジタル化された約束事、</a:t>
            </a:r>
            <a:r>
              <a:rPr lang="en-US" altLang="ja-JP" dirty="0" err="1" smtClean="0"/>
              <a:t>Ehereum</a:t>
            </a:r>
            <a:r>
              <a:rPr lang="ja-JP" altLang="en-US" dirty="0" smtClean="0"/>
              <a:t>上で実行されるプログラム。 定義は様々。</a:t>
            </a:r>
            <a:endParaRPr lang="en-US" altLang="ja-JP" dirty="0" smtClean="0"/>
          </a:p>
          <a:p>
            <a:pPr marL="0" indent="0">
              <a:buNone/>
            </a:pPr>
            <a:r>
              <a:rPr lang="ja-JP" altLang="en-US" dirty="0" smtClean="0"/>
              <a:t>・スマートコントラクトは、ただのプログラムで、ステート</a:t>
            </a:r>
            <a:r>
              <a:rPr lang="en-US" altLang="ja-JP" dirty="0" smtClean="0"/>
              <a:t>(</a:t>
            </a:r>
            <a:r>
              <a:rPr lang="ja-JP" altLang="en-US" dirty="0" smtClean="0"/>
              <a:t>フィールド</a:t>
            </a:r>
            <a:r>
              <a:rPr lang="en-US" altLang="ja-JP" dirty="0" smtClean="0"/>
              <a:t>)</a:t>
            </a:r>
            <a:r>
              <a:rPr lang="ja-JP" altLang="en-US" dirty="0" smtClean="0"/>
              <a:t>や関数を持つ。</a:t>
            </a:r>
            <a:r>
              <a:rPr lang="en-US" altLang="ja-JP" dirty="0" err="1" smtClean="0"/>
              <a:t>Ehereum</a:t>
            </a:r>
            <a:r>
              <a:rPr lang="ja-JP" altLang="en-US" dirty="0" smtClean="0"/>
              <a:t>上で実行可能、厳密には</a:t>
            </a:r>
            <a:r>
              <a:rPr lang="en-US" altLang="ja-JP" dirty="0" err="1" smtClean="0"/>
              <a:t>Ethereum</a:t>
            </a:r>
            <a:r>
              <a:rPr lang="ja-JP" altLang="en-US" dirty="0" smtClean="0"/>
              <a:t>に接続されているノード内の</a:t>
            </a:r>
            <a:r>
              <a:rPr lang="en-US" altLang="ja-JP" dirty="0" smtClean="0"/>
              <a:t>EVM</a:t>
            </a:r>
            <a:r>
              <a:rPr lang="ja-JP" altLang="en-US" dirty="0" smtClean="0"/>
              <a:t>という専用の仮想マシン上で実行される。</a:t>
            </a:r>
            <a:endParaRPr lang="en-US" altLang="ja-JP" dirty="0" smtClean="0"/>
          </a:p>
          <a:p>
            <a:pPr marL="0" indent="0">
              <a:buNone/>
            </a:pPr>
            <a:r>
              <a:rPr lang="ja-JP" altLang="en-US" dirty="0" smtClean="0"/>
              <a:t>・ビットコインネットワーク上でも</a:t>
            </a:r>
            <a:r>
              <a:rPr lang="en-US" altLang="ja-JP" dirty="0" smtClean="0"/>
              <a:t>Locking</a:t>
            </a:r>
            <a:r>
              <a:rPr lang="ja-JP" altLang="en-US" dirty="0" smtClean="0"/>
              <a:t> </a:t>
            </a:r>
            <a:r>
              <a:rPr lang="en-US" altLang="ja-JP" dirty="0" smtClean="0"/>
              <a:t>Script/Unlocking</a:t>
            </a:r>
            <a:r>
              <a:rPr lang="ja-JP" altLang="en-US" dirty="0" smtClean="0"/>
              <a:t> </a:t>
            </a:r>
            <a:r>
              <a:rPr lang="en-US" altLang="ja-JP" dirty="0" smtClean="0"/>
              <a:t>Script</a:t>
            </a:r>
            <a:r>
              <a:rPr lang="ja-JP" altLang="en-US" dirty="0" smtClean="0"/>
              <a:t>にスクリプトを記載できるが、シンプルな言語仕様のため実装できる処理に制限がある。 </a:t>
            </a:r>
            <a:r>
              <a:rPr lang="en-US" altLang="ja-JP" dirty="0" err="1" smtClean="0"/>
              <a:t>Ethereum</a:t>
            </a:r>
            <a:r>
              <a:rPr lang="ja-JP" altLang="en-US" dirty="0" smtClean="0"/>
              <a:t>では</a:t>
            </a:r>
            <a:r>
              <a:rPr lang="en-US" altLang="ja-JP" dirty="0" smtClean="0"/>
              <a:t>Solidity(</a:t>
            </a:r>
            <a:r>
              <a:rPr lang="ja-JP" altLang="en-US" dirty="0" smtClean="0"/>
              <a:t>ソリディティ</a:t>
            </a:r>
            <a:r>
              <a:rPr lang="en-US" altLang="ja-JP" dirty="0" smtClean="0"/>
              <a:t>)</a:t>
            </a:r>
            <a:r>
              <a:rPr lang="ja-JP" altLang="en-US" dirty="0" smtClean="0"/>
              <a:t>という言語を使用し、より複雑なスマートコントラクトを開発できます。</a:t>
            </a:r>
            <a:endParaRPr lang="en-US" altLang="ja-JP" dirty="0" smtClean="0"/>
          </a:p>
          <a:p>
            <a:pPr marL="0" indent="0">
              <a:buNone/>
            </a:pPr>
            <a:r>
              <a:rPr lang="ja-JP" altLang="en-US" dirty="0" smtClean="0"/>
              <a:t>・スマートコントラクトの開発では、従来のアプリのセキュリティだけなく、ブロックチェーンならではのセキュリティについても考慮が必要になります。</a:t>
            </a:r>
            <a:endParaRPr lang="en-US" altLang="ja-JP" dirty="0" smtClean="0"/>
          </a:p>
        </p:txBody>
      </p:sp>
    </p:spTree>
    <p:extLst>
      <p:ext uri="{BB962C8B-B14F-4D97-AF65-F5344CB8AC3E}">
        <p14:creationId xmlns:p14="http://schemas.microsoft.com/office/powerpoint/2010/main" val="261489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52388" y="784742"/>
            <a:ext cx="12087224" cy="573404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③アカウント</a:t>
            </a:r>
            <a:endParaRPr lang="en-US" altLang="ja-JP" dirty="0" smtClean="0"/>
          </a:p>
          <a:p>
            <a:pPr marL="0" indent="0">
              <a:buNone/>
            </a:pPr>
            <a:r>
              <a:rPr lang="ja-JP" altLang="en-US" dirty="0" smtClean="0"/>
              <a:t>ビットコインネットワーク：アカウント</a:t>
            </a:r>
            <a:r>
              <a:rPr lang="en-US" altLang="ja-JP" dirty="0" smtClean="0"/>
              <a:t>=</a:t>
            </a:r>
            <a:r>
              <a:rPr lang="ja-JP" altLang="en-US" dirty="0" smtClean="0"/>
              <a:t>秘密鍵。秘密鍵を持つ人だけ送金可能。</a:t>
            </a:r>
            <a:endParaRPr lang="en-US" altLang="ja-JP" dirty="0" smtClean="0"/>
          </a:p>
          <a:p>
            <a:pPr marL="0" indent="0">
              <a:buNone/>
            </a:pPr>
            <a:r>
              <a:rPr lang="en-US" altLang="ja-JP" dirty="0" err="1" smtClean="0"/>
              <a:t>Ehereum</a:t>
            </a:r>
            <a:r>
              <a:rPr lang="ja-JP" altLang="en-US" dirty="0" smtClean="0"/>
              <a:t>：アカウント</a:t>
            </a:r>
            <a:r>
              <a:rPr lang="en-US" altLang="ja-JP" dirty="0" smtClean="0"/>
              <a:t>=</a:t>
            </a:r>
            <a:r>
              <a:rPr lang="ja-JP" altLang="en-US" dirty="0" smtClean="0"/>
              <a:t>秘密鍵。また、スマートコントラクトにもアカウントの</a:t>
            </a:r>
            <a:endParaRPr lang="en-US" altLang="ja-JP" dirty="0" smtClean="0"/>
          </a:p>
          <a:p>
            <a:pPr marL="0" indent="0">
              <a:buNone/>
            </a:pPr>
            <a:r>
              <a:rPr lang="ja-JP" altLang="en-US" dirty="0"/>
              <a:t>　</a:t>
            </a:r>
            <a:r>
              <a:rPr lang="ja-JP" altLang="en-US" dirty="0" smtClean="0"/>
              <a:t>　　　 概念が存在する。</a:t>
            </a:r>
            <a:endParaRPr lang="en-US" altLang="ja-JP" dirty="0" smtClean="0"/>
          </a:p>
          <a:p>
            <a:pPr marL="0" indent="0">
              <a:buNone/>
            </a:pPr>
            <a:r>
              <a:rPr lang="ja-JP" altLang="en-US" dirty="0"/>
              <a:t>　</a:t>
            </a:r>
            <a:r>
              <a:rPr lang="en-US" altLang="ja-JP" dirty="0" smtClean="0"/>
              <a:t>1.EOA(Externally</a:t>
            </a:r>
            <a:r>
              <a:rPr lang="ja-JP" altLang="en-US" dirty="0" smtClean="0"/>
              <a:t> </a:t>
            </a:r>
            <a:r>
              <a:rPr lang="en-US" altLang="ja-JP" dirty="0" smtClean="0"/>
              <a:t>Owned</a:t>
            </a:r>
            <a:r>
              <a:rPr lang="ja-JP" altLang="en-US" dirty="0" smtClean="0"/>
              <a:t> </a:t>
            </a:r>
            <a:r>
              <a:rPr lang="en-US" altLang="ja-JP" dirty="0" smtClean="0"/>
              <a:t>Account)</a:t>
            </a:r>
          </a:p>
          <a:p>
            <a:pPr marL="0" indent="0">
              <a:buNone/>
            </a:pPr>
            <a:r>
              <a:rPr lang="ja-JP" altLang="en-US" dirty="0"/>
              <a:t>　</a:t>
            </a:r>
            <a:r>
              <a:rPr lang="ja-JP" altLang="en-US" dirty="0" smtClean="0"/>
              <a:t>・ユーザが保持するアカウント。 アドレスがあり、紐づく残高と秘密鍵</a:t>
            </a:r>
            <a:endParaRPr lang="en-US" altLang="ja-JP" dirty="0" smtClean="0"/>
          </a:p>
          <a:p>
            <a:pPr marL="0" indent="0">
              <a:buNone/>
            </a:pPr>
            <a:r>
              <a:rPr lang="ja-JP" altLang="en-US" dirty="0"/>
              <a:t>　</a:t>
            </a:r>
            <a:r>
              <a:rPr lang="ja-JP" altLang="en-US" dirty="0" smtClean="0"/>
              <a:t>　がある。</a:t>
            </a:r>
            <a:endParaRPr lang="en-US" altLang="ja-JP" dirty="0" smtClean="0"/>
          </a:p>
          <a:p>
            <a:pPr marL="0" indent="0">
              <a:buNone/>
            </a:pPr>
            <a:r>
              <a:rPr lang="ja-JP" altLang="en-US" dirty="0"/>
              <a:t>　</a:t>
            </a:r>
            <a:r>
              <a:rPr lang="en-US" altLang="ja-JP" dirty="0" smtClean="0"/>
              <a:t>2.</a:t>
            </a:r>
            <a:r>
              <a:rPr lang="ja-JP" altLang="en-US" dirty="0" smtClean="0"/>
              <a:t>コントラクトアカウント</a:t>
            </a:r>
            <a:r>
              <a:rPr lang="en-US" altLang="ja-JP" dirty="0" smtClean="0"/>
              <a:t>(Contract Account)</a:t>
            </a:r>
          </a:p>
          <a:p>
            <a:pPr marL="0" indent="0">
              <a:buNone/>
            </a:pPr>
            <a:r>
              <a:rPr lang="en-US" altLang="ja-JP" dirty="0"/>
              <a:t>  </a:t>
            </a:r>
            <a:r>
              <a:rPr lang="ja-JP" altLang="en-US" dirty="0" smtClean="0"/>
              <a:t>・コントラクトに紐づくアカウントで</a:t>
            </a:r>
            <a:r>
              <a:rPr lang="en-US" altLang="ja-JP" dirty="0" smtClean="0"/>
              <a:t>EOA</a:t>
            </a:r>
            <a:r>
              <a:rPr lang="ja-JP" altLang="en-US" dirty="0" smtClean="0"/>
              <a:t>同様にアドレスがあり、紐づく残高</a:t>
            </a:r>
            <a:endParaRPr lang="en-US" altLang="ja-JP" dirty="0" smtClean="0"/>
          </a:p>
          <a:p>
            <a:pPr marL="0" indent="0">
              <a:buNone/>
            </a:pPr>
            <a:r>
              <a:rPr lang="ja-JP" altLang="en-US" dirty="0"/>
              <a:t>　</a:t>
            </a:r>
            <a:r>
              <a:rPr lang="ja-JP" altLang="en-US" dirty="0" smtClean="0"/>
              <a:t>　がある。 </a:t>
            </a:r>
            <a:r>
              <a:rPr lang="en-US" altLang="ja-JP" dirty="0" smtClean="0"/>
              <a:t>EOA</a:t>
            </a:r>
            <a:r>
              <a:rPr lang="ja-JP" altLang="en-US" dirty="0" smtClean="0"/>
              <a:t>からトランザクションを介して生成され、</a:t>
            </a:r>
            <a:r>
              <a:rPr lang="en-US" altLang="ja-JP" dirty="0" smtClean="0"/>
              <a:t>EOA</a:t>
            </a:r>
            <a:r>
              <a:rPr lang="ja-JP" altLang="en-US" dirty="0" smtClean="0"/>
              <a:t>が発信する</a:t>
            </a:r>
            <a:endParaRPr lang="en-US" altLang="ja-JP" dirty="0" smtClean="0"/>
          </a:p>
          <a:p>
            <a:pPr marL="0" indent="0">
              <a:buNone/>
            </a:pPr>
            <a:r>
              <a:rPr lang="ja-JP" altLang="en-US" dirty="0"/>
              <a:t>　</a:t>
            </a:r>
            <a:r>
              <a:rPr lang="ja-JP" altLang="en-US" dirty="0" smtClean="0"/>
              <a:t>　トランザクションをトリガーにコントラクトのコードを実行する。 なお、</a:t>
            </a:r>
            <a:endParaRPr lang="en-US" altLang="ja-JP" dirty="0" smtClean="0"/>
          </a:p>
          <a:p>
            <a:pPr marL="0" indent="0">
              <a:buNone/>
            </a:pPr>
            <a:r>
              <a:rPr lang="ja-JP" altLang="en-US" dirty="0"/>
              <a:t>　</a:t>
            </a:r>
            <a:r>
              <a:rPr lang="ja-JP" altLang="en-US" dirty="0" smtClean="0"/>
              <a:t>　</a:t>
            </a:r>
            <a:r>
              <a:rPr lang="en-US" altLang="ja-JP" dirty="0" smtClean="0"/>
              <a:t>CA</a:t>
            </a:r>
            <a:r>
              <a:rPr lang="ja-JP" altLang="en-US" dirty="0" smtClean="0"/>
              <a:t>から</a:t>
            </a:r>
            <a:r>
              <a:rPr lang="en-US" altLang="ja-JP" dirty="0" smtClean="0"/>
              <a:t>CA</a:t>
            </a:r>
            <a:r>
              <a:rPr lang="ja-JP" altLang="en-US" dirty="0" smtClean="0"/>
              <a:t>の生成とコードの実行も可能。</a:t>
            </a:r>
            <a:endParaRPr lang="en-US" altLang="ja-JP" dirty="0" smtClean="0"/>
          </a:p>
          <a:p>
            <a:pPr marL="0" indent="0">
              <a:buNone/>
            </a:pPr>
            <a:r>
              <a:rPr lang="ja-JP" altLang="en-US" dirty="0"/>
              <a:t>　</a:t>
            </a:r>
            <a:r>
              <a:rPr lang="ja-JP" altLang="en-US" dirty="0" smtClean="0"/>
              <a:t>・</a:t>
            </a:r>
            <a:r>
              <a:rPr lang="en-US" altLang="ja-JP" dirty="0" smtClean="0"/>
              <a:t>EOA</a:t>
            </a:r>
            <a:r>
              <a:rPr lang="ja-JP" altLang="en-US" dirty="0" smtClean="0"/>
              <a:t>と異なり、秘密鍵を持たない。</a:t>
            </a:r>
            <a:endParaRPr lang="en-US" altLang="ja-JP" dirty="0" smtClean="0"/>
          </a:p>
        </p:txBody>
      </p:sp>
    </p:spTree>
    <p:extLst>
      <p:ext uri="{BB962C8B-B14F-4D97-AF65-F5344CB8AC3E}">
        <p14:creationId xmlns:p14="http://schemas.microsoft.com/office/powerpoint/2010/main" val="209755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104776" y="548641"/>
            <a:ext cx="12087224" cy="3400246"/>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④ブロックのデータ構造</a:t>
            </a:r>
            <a:endParaRPr lang="en-US" altLang="ja-JP" dirty="0" smtClean="0"/>
          </a:p>
          <a:p>
            <a:pPr marL="0" indent="0">
              <a:buNone/>
            </a:pPr>
            <a:r>
              <a:rPr lang="ja-JP" altLang="en-US" dirty="0" smtClean="0"/>
              <a:t>ビットコインネットワークでは残高は分散台帳上に存在せず、</a:t>
            </a:r>
            <a:r>
              <a:rPr lang="en-US" altLang="ja-JP" dirty="0" smtClean="0"/>
              <a:t>UTXO</a:t>
            </a:r>
            <a:r>
              <a:rPr lang="ja-JP" altLang="en-US" dirty="0" err="1" smtClean="0"/>
              <a:t>を搔き</a:t>
            </a:r>
            <a:r>
              <a:rPr lang="ja-JP" altLang="en-US" dirty="0" smtClean="0"/>
              <a:t>集めて表現していたが、</a:t>
            </a:r>
            <a:r>
              <a:rPr lang="en-US" altLang="ja-JP" dirty="0" err="1" smtClean="0"/>
              <a:t>Ethereum</a:t>
            </a:r>
            <a:r>
              <a:rPr lang="ja-JP" altLang="en-US" dirty="0" err="1" smtClean="0"/>
              <a:t>には</a:t>
            </a:r>
            <a:r>
              <a:rPr lang="ja-JP" altLang="en-US" dirty="0" smtClean="0"/>
              <a:t>アカウントに紐づいて残高が存在し、分散管理台帳上</a:t>
            </a:r>
            <a:r>
              <a:rPr lang="en-US" altLang="ja-JP" dirty="0" smtClean="0"/>
              <a:t>(</a:t>
            </a:r>
            <a:r>
              <a:rPr lang="ja-JP" altLang="en-US" dirty="0" smtClean="0"/>
              <a:t>つまり、ブロック状でも</a:t>
            </a:r>
            <a:r>
              <a:rPr lang="en-US" altLang="ja-JP" dirty="0" smtClean="0"/>
              <a:t>)</a:t>
            </a:r>
            <a:r>
              <a:rPr lang="ja-JP" altLang="en-US" dirty="0" smtClean="0"/>
              <a:t>でも管理されています。</a:t>
            </a:r>
            <a:endParaRPr lang="en-US" altLang="ja-JP" dirty="0" smtClean="0"/>
          </a:p>
          <a:p>
            <a:pPr marL="0" indent="0">
              <a:buNone/>
            </a:pPr>
            <a:r>
              <a:rPr lang="ja-JP" altLang="en-US" dirty="0" smtClean="0"/>
              <a:t>⓸ステート</a:t>
            </a:r>
            <a:r>
              <a:rPr lang="en-US" altLang="ja-JP" dirty="0" smtClean="0"/>
              <a:t>(</a:t>
            </a:r>
            <a:r>
              <a:rPr lang="ja-JP" altLang="en-US" dirty="0" smtClean="0"/>
              <a:t>状態</a:t>
            </a:r>
            <a:r>
              <a:rPr lang="en-US" altLang="ja-JP" dirty="0" smtClean="0"/>
              <a:t>)</a:t>
            </a:r>
            <a:r>
              <a:rPr lang="ja-JP" altLang="en-US" dirty="0" smtClean="0"/>
              <a:t>の遷移</a:t>
            </a:r>
            <a:endParaRPr lang="en-US" altLang="ja-JP" dirty="0" smtClean="0"/>
          </a:p>
          <a:p>
            <a:pPr marL="0" indent="0">
              <a:buNone/>
            </a:pPr>
            <a:r>
              <a:rPr lang="ja-JP" altLang="en-US" dirty="0" smtClean="0"/>
              <a:t>また、各ブロック断面で残高を保持しており、履歴で確認可能です。トランザクションの実行によってステート</a:t>
            </a:r>
            <a:r>
              <a:rPr lang="en-US" altLang="ja-JP" dirty="0" smtClean="0"/>
              <a:t>(</a:t>
            </a:r>
            <a:r>
              <a:rPr lang="ja-JP" altLang="en-US" dirty="0" smtClean="0"/>
              <a:t>状態</a:t>
            </a:r>
            <a:r>
              <a:rPr lang="en-US" altLang="ja-JP" dirty="0" smtClean="0"/>
              <a:t>)</a:t>
            </a:r>
            <a:r>
              <a:rPr lang="ja-JP" altLang="en-US" dirty="0" smtClean="0"/>
              <a:t>が変更していくステートマシーンをイメージすると良い。ステートを更新してもトランザクションは捨てられるのはなく、ブロックに取り込まれます。</a:t>
            </a:r>
            <a:endParaRPr lang="en-US" altLang="ja-JP" dirty="0" smtClean="0"/>
          </a:p>
          <a:p>
            <a:pPr marL="0" indent="0">
              <a:buNone/>
            </a:pPr>
            <a:endParaRPr lang="en-US" altLang="ja-JP" dirty="0" smtClean="0"/>
          </a:p>
          <a:p>
            <a:pPr marL="0" indent="0">
              <a:buNone/>
            </a:pPr>
            <a:endParaRPr lang="en-US" altLang="ja-JP" dirty="0" smtClean="0"/>
          </a:p>
        </p:txBody>
      </p:sp>
      <p:sp>
        <p:nvSpPr>
          <p:cNvPr id="2" name="正方形/長方形 1"/>
          <p:cNvSpPr/>
          <p:nvPr/>
        </p:nvSpPr>
        <p:spPr>
          <a:xfrm>
            <a:off x="609599" y="4137382"/>
            <a:ext cx="2776539" cy="16144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ブロック </a:t>
            </a:r>
            <a:r>
              <a:rPr kumimoji="1" lang="en-US" altLang="ja-JP" dirty="0" smtClean="0"/>
              <a:t>100</a:t>
            </a:r>
          </a:p>
          <a:p>
            <a:pPr algn="ctr"/>
            <a:r>
              <a:rPr kumimoji="1" lang="ja-JP" altLang="en-US" dirty="0" smtClean="0"/>
              <a:t>アカウント</a:t>
            </a:r>
            <a:r>
              <a:rPr kumimoji="1" lang="en-US" altLang="ja-JP" dirty="0" smtClean="0"/>
              <a:t>A</a:t>
            </a:r>
            <a:r>
              <a:rPr kumimoji="1" lang="ja-JP" altLang="en-US" dirty="0" smtClean="0"/>
              <a:t>：</a:t>
            </a:r>
            <a:r>
              <a:rPr kumimoji="1" lang="en-US" altLang="ja-JP" dirty="0" smtClean="0"/>
              <a:t>100ether</a:t>
            </a:r>
          </a:p>
          <a:p>
            <a:pPr algn="ctr"/>
            <a:r>
              <a:rPr kumimoji="1" lang="ja-JP" altLang="en-US" dirty="0" smtClean="0"/>
              <a:t>アカウント</a:t>
            </a:r>
            <a:r>
              <a:rPr kumimoji="1" lang="en-US" altLang="ja-JP" dirty="0" smtClean="0"/>
              <a:t>B</a:t>
            </a:r>
            <a:r>
              <a:rPr kumimoji="1" lang="ja-JP" altLang="en-US" dirty="0" smtClean="0"/>
              <a:t>： </a:t>
            </a:r>
            <a:r>
              <a:rPr kumimoji="1" lang="en-US" altLang="ja-JP" dirty="0" smtClean="0"/>
              <a:t>50ether</a:t>
            </a:r>
            <a:endParaRPr kumimoji="1" lang="ja-JP" altLang="en-US" dirty="0"/>
          </a:p>
        </p:txBody>
      </p:sp>
      <p:sp>
        <p:nvSpPr>
          <p:cNvPr id="5" name="正方形/長方形 4"/>
          <p:cNvSpPr/>
          <p:nvPr/>
        </p:nvSpPr>
        <p:spPr>
          <a:xfrm>
            <a:off x="4262436" y="4137382"/>
            <a:ext cx="2776539" cy="16144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トランザクション</a:t>
            </a:r>
            <a:endParaRPr kumimoji="1" lang="en-US" altLang="ja-JP" dirty="0" smtClean="0"/>
          </a:p>
          <a:p>
            <a:pPr algn="ctr"/>
            <a:r>
              <a:rPr kumimoji="1" lang="en-US" altLang="ja-JP" dirty="0" smtClean="0"/>
              <a:t>from:</a:t>
            </a:r>
            <a:r>
              <a:rPr kumimoji="1" lang="ja-JP" altLang="en-US" dirty="0" smtClean="0"/>
              <a:t>アカウント</a:t>
            </a:r>
            <a:r>
              <a:rPr kumimoji="1" lang="en-US" altLang="ja-JP" dirty="0" smtClean="0"/>
              <a:t>A</a:t>
            </a:r>
          </a:p>
          <a:p>
            <a:pPr algn="ctr"/>
            <a:r>
              <a:rPr kumimoji="1" lang="en-US" altLang="ja-JP" dirty="0" smtClean="0"/>
              <a:t>to:</a:t>
            </a:r>
            <a:r>
              <a:rPr kumimoji="1" lang="ja-JP" altLang="en-US" dirty="0" smtClean="0"/>
              <a:t>アカウント</a:t>
            </a:r>
            <a:r>
              <a:rPr kumimoji="1" lang="en-US" altLang="ja-JP" dirty="0" smtClean="0"/>
              <a:t>B</a:t>
            </a:r>
          </a:p>
          <a:p>
            <a:pPr algn="ctr"/>
            <a:r>
              <a:rPr kumimoji="1" lang="en-US" altLang="ja-JP" dirty="0" smtClean="0"/>
              <a:t>value:30ether</a:t>
            </a:r>
            <a:endParaRPr kumimoji="1" lang="ja-JP" altLang="en-US" dirty="0" smtClean="0"/>
          </a:p>
        </p:txBody>
      </p:sp>
      <p:sp>
        <p:nvSpPr>
          <p:cNvPr id="6" name="正方形/長方形 5"/>
          <p:cNvSpPr/>
          <p:nvPr/>
        </p:nvSpPr>
        <p:spPr>
          <a:xfrm>
            <a:off x="7915273" y="4137382"/>
            <a:ext cx="2776539" cy="16144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ブロック </a:t>
            </a:r>
            <a:r>
              <a:rPr kumimoji="1" lang="en-US" altLang="ja-JP" dirty="0" smtClean="0"/>
              <a:t>101</a:t>
            </a:r>
          </a:p>
          <a:p>
            <a:pPr algn="ctr"/>
            <a:r>
              <a:rPr kumimoji="1" lang="ja-JP" altLang="en-US" dirty="0" smtClean="0"/>
              <a:t>アカウント</a:t>
            </a:r>
            <a:r>
              <a:rPr kumimoji="1" lang="en-US" altLang="ja-JP" dirty="0" smtClean="0"/>
              <a:t>A</a:t>
            </a:r>
            <a:r>
              <a:rPr kumimoji="1" lang="ja-JP" altLang="en-US" dirty="0" smtClean="0"/>
              <a:t>：</a:t>
            </a:r>
            <a:r>
              <a:rPr kumimoji="1" lang="en-US" altLang="ja-JP" dirty="0" smtClean="0"/>
              <a:t>70ether</a:t>
            </a:r>
          </a:p>
          <a:p>
            <a:pPr algn="ctr"/>
            <a:r>
              <a:rPr kumimoji="1" lang="ja-JP" altLang="en-US" dirty="0" smtClean="0"/>
              <a:t>アカウント</a:t>
            </a:r>
            <a:r>
              <a:rPr kumimoji="1" lang="en-US" altLang="ja-JP" dirty="0" smtClean="0"/>
              <a:t>B</a:t>
            </a:r>
            <a:r>
              <a:rPr kumimoji="1" lang="ja-JP" altLang="en-US" dirty="0" smtClean="0"/>
              <a:t>： </a:t>
            </a:r>
            <a:r>
              <a:rPr kumimoji="1" lang="en-US" altLang="ja-JP" dirty="0" smtClean="0"/>
              <a:t>80ether</a:t>
            </a:r>
            <a:endParaRPr kumimoji="1" lang="ja-JP" altLang="en-US" dirty="0"/>
          </a:p>
        </p:txBody>
      </p:sp>
      <p:cxnSp>
        <p:nvCxnSpPr>
          <p:cNvPr id="8" name="直線矢印コネクタ 7"/>
          <p:cNvCxnSpPr>
            <a:stCxn id="2" idx="3"/>
            <a:endCxn id="5" idx="1"/>
          </p:cNvCxnSpPr>
          <p:nvPr/>
        </p:nvCxnSpPr>
        <p:spPr>
          <a:xfrm>
            <a:off x="3386138" y="4944626"/>
            <a:ext cx="876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5" idx="3"/>
            <a:endCxn id="6" idx="1"/>
          </p:cNvCxnSpPr>
          <p:nvPr/>
        </p:nvCxnSpPr>
        <p:spPr>
          <a:xfrm>
            <a:off x="7038975" y="4944626"/>
            <a:ext cx="876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100138" y="3650000"/>
            <a:ext cx="2171700" cy="369332"/>
          </a:xfrm>
          <a:prstGeom prst="rect">
            <a:avLst/>
          </a:prstGeom>
          <a:noFill/>
          <a:ln>
            <a:solidFill>
              <a:schemeClr val="bg2"/>
            </a:solidFill>
          </a:ln>
        </p:spPr>
        <p:txBody>
          <a:bodyPr wrap="square" rtlCol="0">
            <a:spAutoFit/>
          </a:bodyPr>
          <a:lstStyle/>
          <a:p>
            <a:r>
              <a:rPr kumimoji="1" lang="en-US" altLang="ja-JP" b="1" dirty="0" smtClean="0"/>
              <a:t>S(</a:t>
            </a:r>
            <a:r>
              <a:rPr kumimoji="1" lang="ja-JP" altLang="en-US" b="1" dirty="0" smtClean="0"/>
              <a:t>初期ステート）</a:t>
            </a:r>
          </a:p>
        </p:txBody>
      </p:sp>
      <p:sp>
        <p:nvSpPr>
          <p:cNvPr id="14" name="テキスト ボックス 13"/>
          <p:cNvSpPr txBox="1"/>
          <p:nvPr/>
        </p:nvSpPr>
        <p:spPr>
          <a:xfrm>
            <a:off x="8217692" y="3650000"/>
            <a:ext cx="2171700" cy="369332"/>
          </a:xfrm>
          <a:prstGeom prst="rect">
            <a:avLst/>
          </a:prstGeom>
          <a:noFill/>
          <a:ln>
            <a:solidFill>
              <a:schemeClr val="bg2"/>
            </a:solidFill>
          </a:ln>
        </p:spPr>
        <p:txBody>
          <a:bodyPr wrap="square" rtlCol="0">
            <a:spAutoFit/>
          </a:bodyPr>
          <a:lstStyle/>
          <a:p>
            <a:r>
              <a:rPr kumimoji="1" lang="en-US" altLang="ja-JP" b="1" dirty="0" smtClean="0"/>
              <a:t>S’(</a:t>
            </a:r>
            <a:r>
              <a:rPr kumimoji="1" lang="ja-JP" altLang="en-US" b="1" dirty="0" smtClean="0"/>
              <a:t>最終ステート）</a:t>
            </a:r>
          </a:p>
        </p:txBody>
      </p:sp>
    </p:spTree>
    <p:extLst>
      <p:ext uri="{BB962C8B-B14F-4D97-AF65-F5344CB8AC3E}">
        <p14:creationId xmlns:p14="http://schemas.microsoft.com/office/powerpoint/2010/main" val="292746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52388" y="784742"/>
            <a:ext cx="12087224" cy="551281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⑤アカウントに紐づく情報</a:t>
            </a:r>
            <a:endParaRPr lang="en-US" altLang="ja-JP" dirty="0" smtClean="0"/>
          </a:p>
          <a:p>
            <a:pPr marL="0" indent="0">
              <a:buNone/>
            </a:pPr>
            <a:r>
              <a:rPr lang="ja-JP" altLang="en-US" dirty="0" smtClean="0"/>
              <a:t>残高だけではなく、アカウントに紐づく次の情報が分散管理台帳上で管理される。</a:t>
            </a:r>
            <a:endParaRPr lang="en-US" altLang="ja-JP" dirty="0" smtClean="0"/>
          </a:p>
          <a:p>
            <a:pPr marL="0" indent="0">
              <a:buNone/>
            </a:pPr>
            <a:r>
              <a:rPr lang="ja-JP" altLang="en-US" dirty="0"/>
              <a:t>　</a:t>
            </a:r>
            <a:r>
              <a:rPr lang="ja-JP" altLang="en-US" dirty="0" smtClean="0"/>
              <a:t>１．</a:t>
            </a:r>
            <a:r>
              <a:rPr lang="en-US" altLang="ja-JP" dirty="0" smtClean="0"/>
              <a:t>NONE</a:t>
            </a:r>
          </a:p>
          <a:p>
            <a:pPr marL="0" indent="0">
              <a:buNone/>
            </a:pPr>
            <a:r>
              <a:rPr lang="ja-JP" altLang="en-US" dirty="0"/>
              <a:t>　</a:t>
            </a:r>
            <a:r>
              <a:rPr lang="en-US" altLang="ja-JP" dirty="0" smtClean="0"/>
              <a:t>EOA</a:t>
            </a:r>
            <a:r>
              <a:rPr lang="ja-JP" altLang="en-US" dirty="0" smtClean="0"/>
              <a:t>：トランザクションを発行するたびに１つずつ増える値。</a:t>
            </a:r>
            <a:endParaRPr lang="en-US" altLang="ja-JP" dirty="0" smtClean="0"/>
          </a:p>
          <a:p>
            <a:pPr marL="0" indent="0">
              <a:buNone/>
            </a:pPr>
            <a:r>
              <a:rPr lang="ja-JP" altLang="en-US" dirty="0"/>
              <a:t>　</a:t>
            </a:r>
            <a:r>
              <a:rPr lang="en-US" altLang="ja-JP" dirty="0" smtClean="0"/>
              <a:t>CA</a:t>
            </a:r>
            <a:r>
              <a:rPr lang="ja-JP" altLang="en-US" dirty="0" smtClean="0"/>
              <a:t>：コントラクトからコントラクトを生成した場合に</a:t>
            </a:r>
            <a:r>
              <a:rPr lang="en-US" altLang="ja-JP" dirty="0" smtClean="0"/>
              <a:t>1</a:t>
            </a:r>
            <a:r>
              <a:rPr lang="ja-JP" altLang="en-US" dirty="0" err="1" smtClean="0"/>
              <a:t>つずつ</a:t>
            </a:r>
            <a:r>
              <a:rPr lang="ja-JP" altLang="en-US" dirty="0" smtClean="0"/>
              <a:t>増える値。</a:t>
            </a:r>
            <a:endParaRPr lang="en-US" altLang="ja-JP" dirty="0" smtClean="0"/>
          </a:p>
          <a:p>
            <a:pPr marL="0" indent="0">
              <a:buNone/>
            </a:pPr>
            <a:r>
              <a:rPr lang="ja-JP" altLang="en-US" dirty="0"/>
              <a:t>　</a:t>
            </a:r>
            <a:r>
              <a:rPr lang="ja-JP" altLang="en-US" dirty="0" smtClean="0"/>
              <a:t>２．</a:t>
            </a:r>
            <a:r>
              <a:rPr lang="en-US" altLang="ja-JP" dirty="0" smtClean="0"/>
              <a:t>STORAGE</a:t>
            </a:r>
            <a:r>
              <a:rPr lang="ja-JP" altLang="en-US" dirty="0" smtClean="0"/>
              <a:t> </a:t>
            </a:r>
            <a:r>
              <a:rPr lang="en-US" altLang="ja-JP" dirty="0" smtClean="0"/>
              <a:t>ROOT</a:t>
            </a:r>
          </a:p>
          <a:p>
            <a:pPr marL="0" indent="0">
              <a:buNone/>
            </a:pPr>
            <a:r>
              <a:rPr lang="ja-JP" altLang="en-US" dirty="0" smtClean="0"/>
              <a:t>　アカウントのストレージのパトリシアツリー</a:t>
            </a:r>
            <a:r>
              <a:rPr lang="en-US" altLang="ja-JP" dirty="0" smtClean="0"/>
              <a:t>(Patricia</a:t>
            </a:r>
            <a:r>
              <a:rPr lang="ja-JP" altLang="en-US" dirty="0" smtClean="0"/>
              <a:t> </a:t>
            </a:r>
            <a:r>
              <a:rPr lang="en-US" altLang="ja-JP" dirty="0" smtClean="0"/>
              <a:t>Tree)</a:t>
            </a:r>
            <a:r>
              <a:rPr lang="ja-JP" altLang="en-US" dirty="0" smtClean="0"/>
              <a:t>のルートノード</a:t>
            </a:r>
            <a:endParaRPr lang="en-US" altLang="ja-JP" dirty="0" smtClean="0"/>
          </a:p>
          <a:p>
            <a:pPr marL="0" indent="0">
              <a:buNone/>
            </a:pPr>
            <a:r>
              <a:rPr lang="ja-JP" altLang="en-US" dirty="0"/>
              <a:t>　</a:t>
            </a:r>
            <a:r>
              <a:rPr lang="ja-JP" altLang="en-US" dirty="0" smtClean="0"/>
              <a:t>を表す。</a:t>
            </a:r>
            <a:endParaRPr lang="en-US" altLang="ja-JP" dirty="0" smtClean="0"/>
          </a:p>
          <a:p>
            <a:pPr marL="0" indent="0">
              <a:buNone/>
            </a:pPr>
            <a:r>
              <a:rPr lang="ja-JP" altLang="en-US" dirty="0"/>
              <a:t>　</a:t>
            </a:r>
            <a:r>
              <a:rPr lang="ja-JP" altLang="en-US" dirty="0" smtClean="0"/>
              <a:t>３．</a:t>
            </a:r>
            <a:r>
              <a:rPr lang="en-US" altLang="ja-JP" dirty="0" smtClean="0"/>
              <a:t>CODE</a:t>
            </a:r>
            <a:r>
              <a:rPr lang="ja-JP" altLang="en-US" dirty="0" smtClean="0"/>
              <a:t> </a:t>
            </a:r>
            <a:r>
              <a:rPr lang="en-US" altLang="ja-JP" dirty="0" smtClean="0"/>
              <a:t>HASH</a:t>
            </a:r>
          </a:p>
          <a:p>
            <a:pPr marL="0" indent="0">
              <a:buNone/>
            </a:pPr>
            <a:r>
              <a:rPr lang="ja-JP" altLang="en-US" dirty="0"/>
              <a:t>　</a:t>
            </a:r>
            <a:r>
              <a:rPr lang="ja-JP" altLang="en-US" dirty="0" smtClean="0"/>
              <a:t>スマートコントラクトのプログラムのハッシュ値</a:t>
            </a:r>
            <a:endParaRPr lang="en-US" altLang="ja-JP" dirty="0" smtClean="0"/>
          </a:p>
          <a:p>
            <a:pPr marL="0" indent="0">
              <a:buNone/>
            </a:pPr>
            <a:endParaRPr lang="en-US" altLang="ja-JP" dirty="0"/>
          </a:p>
        </p:txBody>
      </p:sp>
    </p:spTree>
    <p:extLst>
      <p:ext uri="{BB962C8B-B14F-4D97-AF65-F5344CB8AC3E}">
        <p14:creationId xmlns:p14="http://schemas.microsoft.com/office/powerpoint/2010/main" val="71127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a:t>
            </a:r>
            <a:r>
              <a:rPr lang="ja-JP" altLang="en-US" sz="2800" dirty="0" smtClean="0"/>
              <a:t>３ </a:t>
            </a:r>
            <a:r>
              <a:rPr lang="en-US" altLang="ja-JP" sz="2800" dirty="0" err="1" smtClean="0"/>
              <a:t>Ethereum</a:t>
            </a:r>
            <a:endParaRPr lang="en-US" altLang="ja-JP" sz="2800" dirty="0"/>
          </a:p>
        </p:txBody>
      </p:sp>
      <p:sp>
        <p:nvSpPr>
          <p:cNvPr id="4" name="コンテンツ プレースホルダー 1"/>
          <p:cNvSpPr txBox="1">
            <a:spLocks/>
          </p:cNvSpPr>
          <p:nvPr/>
        </p:nvSpPr>
        <p:spPr>
          <a:xfrm>
            <a:off x="196948" y="1097279"/>
            <a:ext cx="11995052" cy="489555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err="1" smtClean="0"/>
              <a:t>Ethereum</a:t>
            </a:r>
            <a:r>
              <a:rPr lang="ja-JP" altLang="en-US" dirty="0" smtClean="0"/>
              <a:t>はビットコインネットワークに次いで利用されている</a:t>
            </a:r>
            <a:r>
              <a:rPr lang="ja-JP" altLang="en-US" dirty="0" err="1" smtClean="0"/>
              <a:t>ぱぐりっく</a:t>
            </a:r>
            <a:r>
              <a:rPr lang="ja-JP" altLang="en-US" dirty="0" smtClean="0"/>
              <a:t>型のブロックチェーンネットワークです。</a:t>
            </a:r>
            <a:endParaRPr lang="en-US" altLang="ja-JP" dirty="0" smtClean="0"/>
          </a:p>
          <a:p>
            <a:pPr marL="0" indent="0">
              <a:buNone/>
            </a:pPr>
            <a:r>
              <a:rPr lang="ja-JP" altLang="en-US" dirty="0" smtClean="0"/>
              <a:t>・ビットコインネットワークではビットコインの送金を主目的に開発されているが、</a:t>
            </a:r>
            <a:r>
              <a:rPr lang="en-US" altLang="ja-JP" dirty="0" err="1" smtClean="0"/>
              <a:t>Ethereum</a:t>
            </a:r>
            <a:r>
              <a:rPr lang="ja-JP" altLang="en-US" dirty="0" smtClean="0"/>
              <a:t>では「スマートコントラクト」を自由に開発できるのが特徴です。</a:t>
            </a:r>
            <a:endParaRPr lang="en-US" altLang="ja-JP" dirty="0" smtClean="0"/>
          </a:p>
          <a:p>
            <a:pPr marL="0" indent="0">
              <a:buNone/>
            </a:pPr>
            <a:r>
              <a:rPr lang="ja-JP" altLang="en-US" dirty="0" smtClean="0"/>
              <a:t>・</a:t>
            </a:r>
            <a:r>
              <a:rPr lang="en-US" altLang="ja-JP" dirty="0" err="1" smtClean="0"/>
              <a:t>Ethereum</a:t>
            </a:r>
            <a:r>
              <a:rPr lang="ja-JP" altLang="en-US" dirty="0" smtClean="0"/>
              <a:t>も</a:t>
            </a:r>
            <a:r>
              <a:rPr lang="en-US" altLang="ja-JP" dirty="0" smtClean="0"/>
              <a:t>OSS</a:t>
            </a:r>
            <a:r>
              <a:rPr lang="ja-JP" altLang="en-US" dirty="0" smtClean="0"/>
              <a:t>として</a:t>
            </a:r>
            <a:r>
              <a:rPr lang="en-US" altLang="ja-JP" dirty="0" smtClean="0"/>
              <a:t>GitHub</a:t>
            </a:r>
            <a:r>
              <a:rPr lang="ja-JP" altLang="en-US" dirty="0" smtClean="0"/>
              <a:t>上で公開されている。</a:t>
            </a:r>
            <a:endParaRPr lang="en-US" altLang="ja-JP" dirty="0" smtClean="0"/>
          </a:p>
          <a:p>
            <a:pPr marL="0" indent="0">
              <a:buNone/>
            </a:pPr>
            <a:r>
              <a:rPr lang="en-US" altLang="ja-JP" dirty="0"/>
              <a:t>https://</a:t>
            </a:r>
            <a:r>
              <a:rPr lang="en-US" altLang="ja-JP" dirty="0" smtClean="0"/>
              <a:t>github.com/ethereum</a:t>
            </a:r>
          </a:p>
          <a:p>
            <a:pPr marL="0" indent="0">
              <a:buNone/>
            </a:pPr>
            <a:endParaRPr lang="ja-JP" altLang="en-US" dirty="0"/>
          </a:p>
        </p:txBody>
      </p:sp>
    </p:spTree>
    <p:extLst>
      <p:ext uri="{BB962C8B-B14F-4D97-AF65-F5344CB8AC3E}">
        <p14:creationId xmlns:p14="http://schemas.microsoft.com/office/powerpoint/2010/main" val="19793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223838" y="842964"/>
            <a:ext cx="12087224" cy="188548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a:t>STORAGE</a:t>
            </a:r>
            <a:r>
              <a:rPr lang="ja-JP" altLang="en-US" dirty="0"/>
              <a:t> </a:t>
            </a:r>
            <a:r>
              <a:rPr lang="en-US" altLang="ja-JP" dirty="0"/>
              <a:t>ROOT</a:t>
            </a:r>
            <a:r>
              <a:rPr lang="ja-JP" altLang="en-US" dirty="0"/>
              <a:t>の</a:t>
            </a:r>
            <a:r>
              <a:rPr lang="en-US" altLang="ja-JP" dirty="0"/>
              <a:t>Patricia</a:t>
            </a:r>
            <a:r>
              <a:rPr lang="ja-JP" altLang="en-US" dirty="0"/>
              <a:t> </a:t>
            </a:r>
            <a:r>
              <a:rPr lang="en-US" altLang="ja-JP" dirty="0"/>
              <a:t>Tree</a:t>
            </a:r>
            <a:r>
              <a:rPr lang="ja-JP" altLang="en-US" dirty="0"/>
              <a:t>とは、ツリー構造をなすデータ構造の一種です。</a:t>
            </a:r>
            <a:endParaRPr lang="en-US" altLang="ja-JP" dirty="0"/>
          </a:p>
          <a:p>
            <a:pPr marL="0" indent="0">
              <a:buNone/>
            </a:pPr>
            <a:r>
              <a:rPr lang="ja-JP" altLang="en-US" dirty="0"/>
              <a:t>各アカウントに紐づくステートを</a:t>
            </a:r>
            <a:r>
              <a:rPr lang="en-US" altLang="ja-JP" dirty="0"/>
              <a:t>Storage</a:t>
            </a:r>
            <a:r>
              <a:rPr lang="ja-JP" altLang="en-US" dirty="0"/>
              <a:t>と呼ばれるブロック上の領域に格納しますが、「</a:t>
            </a:r>
            <a:r>
              <a:rPr lang="en-US" altLang="ja-JP" dirty="0" err="1"/>
              <a:t>Partricia</a:t>
            </a:r>
            <a:r>
              <a:rPr lang="ja-JP" altLang="en-US" dirty="0"/>
              <a:t> </a:t>
            </a:r>
            <a:r>
              <a:rPr lang="en-US" altLang="ja-JP" dirty="0"/>
              <a:t>Tree</a:t>
            </a:r>
            <a:r>
              <a:rPr lang="ja-JP" altLang="en-US" dirty="0"/>
              <a:t>」で管理しています。 </a:t>
            </a:r>
            <a:r>
              <a:rPr lang="en-US" altLang="ja-JP" dirty="0"/>
              <a:t>STORAGE</a:t>
            </a:r>
            <a:r>
              <a:rPr lang="ja-JP" altLang="en-US" dirty="0"/>
              <a:t> </a:t>
            </a:r>
            <a:r>
              <a:rPr lang="en-US" altLang="ja-JP" dirty="0"/>
              <a:t>ROOT</a:t>
            </a:r>
            <a:r>
              <a:rPr lang="ja-JP" altLang="en-US" dirty="0"/>
              <a:t>はツリー構造のルートノードを表し、下のノードにはステートが含まれます</a:t>
            </a:r>
            <a:r>
              <a:rPr lang="ja-JP" altLang="en-US" dirty="0" smtClean="0"/>
              <a:t>。</a:t>
            </a:r>
            <a:endParaRPr lang="en-US" altLang="ja-JP" dirty="0"/>
          </a:p>
        </p:txBody>
      </p:sp>
      <p:pic>
        <p:nvPicPr>
          <p:cNvPr id="2" name="図 1"/>
          <p:cNvPicPr>
            <a:picLocks noChangeAspect="1"/>
          </p:cNvPicPr>
          <p:nvPr/>
        </p:nvPicPr>
        <p:blipFill>
          <a:blip r:embed="rId3"/>
          <a:stretch>
            <a:fillRect/>
          </a:stretch>
        </p:blipFill>
        <p:spPr>
          <a:xfrm>
            <a:off x="117987" y="2728452"/>
            <a:ext cx="7639665" cy="3898034"/>
          </a:xfrm>
          <a:prstGeom prst="rect">
            <a:avLst/>
          </a:prstGeom>
        </p:spPr>
      </p:pic>
    </p:spTree>
    <p:extLst>
      <p:ext uri="{BB962C8B-B14F-4D97-AF65-F5344CB8AC3E}">
        <p14:creationId xmlns:p14="http://schemas.microsoft.com/office/powerpoint/2010/main" val="273578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223838" y="842964"/>
            <a:ext cx="5219700" cy="1042986"/>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・ブロックでは複数のアカウントのステートを管理しており、ブロック全体では以下のようになります。</a:t>
            </a:r>
            <a:endParaRPr lang="en-US" altLang="ja-JP" dirty="0"/>
          </a:p>
        </p:txBody>
      </p:sp>
      <p:pic>
        <p:nvPicPr>
          <p:cNvPr id="5" name="図 4"/>
          <p:cNvPicPr>
            <a:picLocks noChangeAspect="1"/>
          </p:cNvPicPr>
          <p:nvPr/>
        </p:nvPicPr>
        <p:blipFill>
          <a:blip r:embed="rId3"/>
          <a:stretch>
            <a:fillRect/>
          </a:stretch>
        </p:blipFill>
        <p:spPr>
          <a:xfrm>
            <a:off x="5723758" y="746594"/>
            <a:ext cx="4319796" cy="5727947"/>
          </a:xfrm>
          <a:prstGeom prst="rect">
            <a:avLst/>
          </a:prstGeom>
        </p:spPr>
      </p:pic>
    </p:spTree>
    <p:extLst>
      <p:ext uri="{BB962C8B-B14F-4D97-AF65-F5344CB8AC3E}">
        <p14:creationId xmlns:p14="http://schemas.microsoft.com/office/powerpoint/2010/main" val="69735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223838" y="842963"/>
            <a:ext cx="11734800" cy="5643561"/>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・ブロックには全てのアカウント情報を含む「</a:t>
            </a:r>
            <a:r>
              <a:rPr lang="en-US" altLang="ja-JP" dirty="0" smtClean="0"/>
              <a:t>WORLD</a:t>
            </a:r>
            <a:r>
              <a:rPr lang="ja-JP" altLang="en-US" dirty="0" smtClean="0"/>
              <a:t> </a:t>
            </a:r>
            <a:r>
              <a:rPr lang="en-US" altLang="ja-JP" dirty="0" smtClean="0"/>
              <a:t>STATE</a:t>
            </a:r>
            <a:r>
              <a:rPr lang="ja-JP" altLang="en-US" dirty="0" smtClean="0"/>
              <a:t> </a:t>
            </a:r>
            <a:r>
              <a:rPr lang="en-US" altLang="ja-JP" dirty="0" smtClean="0"/>
              <a:t>TREE</a:t>
            </a:r>
            <a:r>
              <a:rPr lang="ja-JP" altLang="en-US" dirty="0" smtClean="0"/>
              <a:t>」と呼ばれるツリー構造があり、ルートノードはブロックヘッダに含まれます。</a:t>
            </a:r>
            <a:r>
              <a:rPr lang="en-US" altLang="ja-JP" dirty="0" smtClean="0"/>
              <a:t>WORLD</a:t>
            </a:r>
            <a:r>
              <a:rPr lang="ja-JP" altLang="en-US" dirty="0" smtClean="0"/>
              <a:t> </a:t>
            </a:r>
            <a:r>
              <a:rPr lang="en-US" altLang="ja-JP" dirty="0" smtClean="0"/>
              <a:t>STATE</a:t>
            </a:r>
            <a:r>
              <a:rPr lang="ja-JP" altLang="en-US" dirty="0" smtClean="0"/>
              <a:t> </a:t>
            </a:r>
            <a:r>
              <a:rPr lang="en-US" altLang="ja-JP" dirty="0" smtClean="0"/>
              <a:t>TREE</a:t>
            </a:r>
            <a:r>
              <a:rPr lang="ja-JP" altLang="en-US" dirty="0" smtClean="0"/>
              <a:t>の各ノードにはアカウントの情報が格納されます。各アカウントのノードが</a:t>
            </a:r>
            <a:r>
              <a:rPr lang="en-US" altLang="ja-JP" dirty="0" smtClean="0"/>
              <a:t>Storage</a:t>
            </a:r>
            <a:r>
              <a:rPr lang="ja-JP" altLang="en-US" dirty="0" smtClean="0"/>
              <a:t>のルートノードの情報を持つという構造です。なおトランザクションとトランザクションのレシートの情報も</a:t>
            </a:r>
            <a:r>
              <a:rPr lang="en-US" altLang="ja-JP" dirty="0" err="1" smtClean="0"/>
              <a:t>Partical</a:t>
            </a:r>
            <a:r>
              <a:rPr lang="ja-JP" altLang="en-US" dirty="0" smtClean="0"/>
              <a:t> </a:t>
            </a:r>
            <a:r>
              <a:rPr lang="en-US" altLang="ja-JP" dirty="0" smtClean="0"/>
              <a:t>Tree</a:t>
            </a:r>
            <a:r>
              <a:rPr lang="ja-JP" altLang="en-US" dirty="0" smtClean="0"/>
              <a:t>を利用して格納されます。 それぞれ、「</a:t>
            </a:r>
            <a:r>
              <a:rPr lang="en-US" altLang="ja-JP" dirty="0" smtClean="0"/>
              <a:t>TRANSACTION</a:t>
            </a:r>
            <a:r>
              <a:rPr lang="ja-JP" altLang="en-US" dirty="0" smtClean="0"/>
              <a:t> </a:t>
            </a:r>
            <a:r>
              <a:rPr lang="en-US" altLang="ja-JP" dirty="0" smtClean="0"/>
              <a:t>ROOT</a:t>
            </a:r>
            <a:r>
              <a:rPr lang="ja-JP" altLang="en-US" dirty="0" smtClean="0"/>
              <a:t>」と「</a:t>
            </a:r>
            <a:r>
              <a:rPr lang="en-US" altLang="ja-JP" dirty="0" smtClean="0"/>
              <a:t>RECEIPT</a:t>
            </a:r>
            <a:r>
              <a:rPr lang="ja-JP" altLang="en-US" dirty="0" smtClean="0"/>
              <a:t> </a:t>
            </a:r>
            <a:r>
              <a:rPr lang="en-US" altLang="ja-JP" dirty="0" smtClean="0"/>
              <a:t>ROOT</a:t>
            </a:r>
            <a:r>
              <a:rPr lang="ja-JP" altLang="en-US" dirty="0" smtClean="0"/>
              <a:t>」が該当します</a:t>
            </a:r>
            <a:r>
              <a:rPr lang="en-US" altLang="ja-JP" dirty="0" smtClean="0"/>
              <a:t>(</a:t>
            </a:r>
            <a:r>
              <a:rPr lang="ja-JP" altLang="en-US" dirty="0" smtClean="0"/>
              <a:t>トランザクションのレシートはブロックに取り込まれた時に発行される領収書のようなもの</a:t>
            </a:r>
            <a:r>
              <a:rPr lang="en-US" altLang="ja-JP" dirty="0" smtClean="0"/>
              <a:t>)</a:t>
            </a:r>
            <a:r>
              <a:rPr lang="ja-JP" altLang="en-US" dirty="0" err="1" smtClean="0"/>
              <a:t>。</a:t>
            </a:r>
            <a:endParaRPr lang="en-US" altLang="ja-JP" dirty="0" smtClean="0"/>
          </a:p>
          <a:p>
            <a:pPr marL="0" indent="0">
              <a:buNone/>
            </a:pPr>
            <a:r>
              <a:rPr lang="ja-JP" altLang="en-US" dirty="0"/>
              <a:t>　</a:t>
            </a:r>
            <a:r>
              <a:rPr lang="ja-JP" altLang="en-US" dirty="0" smtClean="0"/>
              <a:t>しかし、このままでは全てのアカウントの</a:t>
            </a:r>
            <a:r>
              <a:rPr lang="en-US" altLang="ja-JP" dirty="0" smtClean="0"/>
              <a:t>Storage</a:t>
            </a:r>
            <a:r>
              <a:rPr lang="ja-JP" altLang="en-US" dirty="0" smtClean="0"/>
              <a:t>を１つのブロックに格納する必要があり、ブロックサイズが肥大化</a:t>
            </a:r>
            <a:r>
              <a:rPr lang="ja-JP" altLang="en-US" dirty="0" err="1" smtClean="0"/>
              <a:t>しいます</a:t>
            </a:r>
            <a:r>
              <a:rPr lang="ja-JP" altLang="en-US" dirty="0" smtClean="0"/>
              <a:t>。 また、ブロック追加時に変更のなかったアカウントは、変更がないにも関わらずブロック間で複数の</a:t>
            </a:r>
            <a:r>
              <a:rPr lang="ja-JP" altLang="en-US" dirty="0"/>
              <a:t>コピ</a:t>
            </a:r>
            <a:r>
              <a:rPr lang="ja-JP" altLang="en-US" dirty="0" smtClean="0"/>
              <a:t>ーを持つことになり、冗長になります。</a:t>
            </a:r>
            <a:endParaRPr lang="en-US" altLang="ja-JP" dirty="0" smtClean="0"/>
          </a:p>
          <a:p>
            <a:pPr marL="0" indent="0">
              <a:buNone/>
            </a:pPr>
            <a:r>
              <a:rPr lang="ja-JP" altLang="en-US" dirty="0" smtClean="0"/>
              <a:t>　したがって、実際には変更のあった部分木のみを新しいブロックに格納していきます。 </a:t>
            </a:r>
            <a:endParaRPr lang="en-US" altLang="ja-JP" dirty="0"/>
          </a:p>
        </p:txBody>
      </p:sp>
    </p:spTree>
    <p:extLst>
      <p:ext uri="{BB962C8B-B14F-4D97-AF65-F5344CB8AC3E}">
        <p14:creationId xmlns:p14="http://schemas.microsoft.com/office/powerpoint/2010/main" val="2016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323557" y="784743"/>
            <a:ext cx="11676185" cy="5616058"/>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⑥トランザクション、メッセージ、コール</a:t>
            </a:r>
            <a:endParaRPr lang="en-US" altLang="ja-JP" dirty="0" smtClean="0"/>
          </a:p>
          <a:p>
            <a:pPr marL="0" indent="0">
              <a:buNone/>
            </a:pPr>
            <a:r>
              <a:rPr lang="ja-JP" altLang="en-US" dirty="0" smtClean="0"/>
              <a:t>・ビットコインネットワークと同じように送金の際にはトランザクションを発行するが、</a:t>
            </a:r>
            <a:r>
              <a:rPr lang="en-US" altLang="ja-JP" dirty="0" err="1" smtClean="0"/>
              <a:t>Ethereum</a:t>
            </a:r>
            <a:r>
              <a:rPr lang="ja-JP" altLang="en-US" dirty="0" smtClean="0"/>
              <a:t>では、</a:t>
            </a:r>
            <a:r>
              <a:rPr lang="en-US" altLang="ja-JP" dirty="0" smtClean="0"/>
              <a:t>EOA</a:t>
            </a:r>
            <a:r>
              <a:rPr lang="ja-JP" altLang="en-US" dirty="0" smtClean="0"/>
              <a:t>によるスマートコントラクトの生成や関数呼び出しの際にもトランザクションが発行されます。</a:t>
            </a:r>
            <a:endParaRPr lang="en-US" altLang="ja-JP" dirty="0" smtClean="0"/>
          </a:p>
          <a:p>
            <a:pPr marL="0" indent="0">
              <a:buNone/>
            </a:pPr>
            <a:r>
              <a:rPr lang="ja-JP" altLang="en-US" dirty="0" smtClean="0"/>
              <a:t>・また、トランザクションの他にもスマートコントラクトが、スマートコントラクトに対して発行するメッセージと呼ばれるものもあります。 さらに、コールと呼ばれるものも存在します。 トランザクションとメッセージは残高やスマートコントラクトのステータスを変更する際に発行するものですが、コールは残高やステートを変更しない呼び出しであるのが特徴です。</a:t>
            </a:r>
            <a:endParaRPr lang="en-US" altLang="ja-JP" dirty="0" smtClean="0"/>
          </a:p>
          <a:p>
            <a:pPr marL="0" indent="0">
              <a:buNone/>
            </a:pPr>
            <a:r>
              <a:rPr lang="ja-JP" altLang="en-US" dirty="0" smtClean="0"/>
              <a:t>⑦</a:t>
            </a:r>
            <a:r>
              <a:rPr lang="en-US" altLang="ja-JP" dirty="0" smtClean="0"/>
              <a:t>Gas</a:t>
            </a:r>
          </a:p>
          <a:p>
            <a:pPr marL="0" indent="0">
              <a:buNone/>
            </a:pPr>
            <a:r>
              <a:rPr lang="ja-JP" altLang="en-US" dirty="0" smtClean="0"/>
              <a:t>・</a:t>
            </a:r>
            <a:r>
              <a:rPr lang="en-US" altLang="ja-JP" dirty="0" smtClean="0"/>
              <a:t>Gas</a:t>
            </a:r>
            <a:r>
              <a:rPr lang="ja-JP" altLang="en-US" dirty="0" smtClean="0"/>
              <a:t>とはトランザクション実行で必要となる燃料のようなもので、トランザクション実行時に消費される。また、１</a:t>
            </a:r>
            <a:r>
              <a:rPr lang="en-US" altLang="ja-JP" dirty="0" smtClean="0"/>
              <a:t>Gas</a:t>
            </a:r>
            <a:r>
              <a:rPr lang="ja-JP" altLang="en-US" dirty="0" smtClean="0"/>
              <a:t>あたりの値段である</a:t>
            </a:r>
            <a:r>
              <a:rPr lang="en-US" altLang="ja-JP" dirty="0" smtClean="0"/>
              <a:t>Gas</a:t>
            </a:r>
            <a:r>
              <a:rPr lang="ja-JP" altLang="en-US" dirty="0" smtClean="0"/>
              <a:t> </a:t>
            </a:r>
            <a:r>
              <a:rPr lang="en-US" altLang="ja-JP" dirty="0" smtClean="0"/>
              <a:t>Price(</a:t>
            </a:r>
            <a:r>
              <a:rPr lang="ja-JP" altLang="en-US" dirty="0" smtClean="0"/>
              <a:t>単位は</a:t>
            </a:r>
            <a:r>
              <a:rPr lang="en-US" altLang="ja-JP" dirty="0" err="1" smtClean="0"/>
              <a:t>wei</a:t>
            </a:r>
            <a:r>
              <a:rPr lang="ja-JP" altLang="en-US" dirty="0" smtClean="0"/>
              <a:t>で変動する</a:t>
            </a:r>
            <a:r>
              <a:rPr lang="en-US" altLang="ja-JP" dirty="0" smtClean="0"/>
              <a:t>)</a:t>
            </a:r>
            <a:r>
              <a:rPr lang="ja-JP" altLang="en-US" dirty="0" smtClean="0"/>
              <a:t>と呼ばれるものがあり、マイナーへの手数料は、「消費した</a:t>
            </a:r>
            <a:r>
              <a:rPr lang="en-US" altLang="ja-JP" dirty="0" smtClean="0"/>
              <a:t>Gas</a:t>
            </a:r>
            <a:r>
              <a:rPr lang="ja-JP" altLang="en-US" dirty="0" smtClean="0"/>
              <a:t>」</a:t>
            </a:r>
            <a:r>
              <a:rPr lang="en-US" altLang="ja-JP" dirty="0" smtClean="0"/>
              <a:t>×</a:t>
            </a:r>
            <a:r>
              <a:rPr lang="ja-JP" altLang="en-US" dirty="0" smtClean="0"/>
              <a:t>「</a:t>
            </a:r>
            <a:r>
              <a:rPr lang="en-US" altLang="ja-JP" dirty="0" smtClean="0"/>
              <a:t>Gas</a:t>
            </a:r>
            <a:r>
              <a:rPr lang="ja-JP" altLang="en-US" dirty="0" smtClean="0"/>
              <a:t> </a:t>
            </a:r>
            <a:r>
              <a:rPr lang="en-US" altLang="ja-JP" dirty="0" smtClean="0"/>
              <a:t>Price</a:t>
            </a:r>
            <a:r>
              <a:rPr lang="ja-JP" altLang="en-US" dirty="0" smtClean="0"/>
              <a:t>」になります。</a:t>
            </a:r>
            <a:endParaRPr lang="en-US" altLang="ja-JP" dirty="0" smtClean="0"/>
          </a:p>
          <a:p>
            <a:pPr marL="0" indent="0">
              <a:buNone/>
            </a:pPr>
            <a:r>
              <a:rPr lang="ja-JP" altLang="en-US" dirty="0" smtClean="0"/>
              <a:t>・スマートコントラクトはコンパイルさせると</a:t>
            </a:r>
            <a:r>
              <a:rPr lang="en-US" altLang="ja-JP" dirty="0" smtClean="0"/>
              <a:t>OPCODE(</a:t>
            </a:r>
            <a:r>
              <a:rPr lang="ja-JP" altLang="en-US" dirty="0" smtClean="0"/>
              <a:t>オペコード：機械語の</a:t>
            </a:r>
            <a:r>
              <a:rPr lang="en-US" altLang="ja-JP" dirty="0" smtClean="0"/>
              <a:t>1</a:t>
            </a:r>
            <a:r>
              <a:rPr lang="ja-JP" altLang="en-US" dirty="0" smtClean="0"/>
              <a:t>命令</a:t>
            </a:r>
            <a:r>
              <a:rPr lang="en-US" altLang="ja-JP" dirty="0" smtClean="0"/>
              <a:t>)</a:t>
            </a:r>
            <a:r>
              <a:rPr lang="ja-JP" altLang="en-US" dirty="0" smtClean="0"/>
              <a:t>で構成されるバイトコードになるが、</a:t>
            </a:r>
            <a:r>
              <a:rPr lang="en-US" altLang="ja-JP" dirty="0" smtClean="0"/>
              <a:t>OPCODE</a:t>
            </a:r>
            <a:r>
              <a:rPr lang="ja-JP" altLang="en-US" dirty="0" smtClean="0"/>
              <a:t>に比例して</a:t>
            </a:r>
            <a:r>
              <a:rPr lang="en-US" altLang="ja-JP" dirty="0" smtClean="0"/>
              <a:t>Gas</a:t>
            </a:r>
            <a:r>
              <a:rPr lang="ja-JP" altLang="en-US" dirty="0" smtClean="0"/>
              <a:t>量は変動します。</a:t>
            </a:r>
            <a:endParaRPr lang="en-US" altLang="ja-JP" dirty="0" smtClean="0"/>
          </a:p>
        </p:txBody>
      </p:sp>
    </p:spTree>
    <p:extLst>
      <p:ext uri="{BB962C8B-B14F-4D97-AF65-F5344CB8AC3E}">
        <p14:creationId xmlns:p14="http://schemas.microsoft.com/office/powerpoint/2010/main" val="182172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7.1</a:t>
            </a:r>
            <a:r>
              <a:rPr lang="ja-JP" altLang="en-US" sz="2800" dirty="0" smtClean="0"/>
              <a:t> </a:t>
            </a:r>
            <a:r>
              <a:rPr lang="en-US" altLang="ja-JP" sz="2800" dirty="0" err="1" smtClean="0"/>
              <a:t>Ethereum</a:t>
            </a:r>
            <a:r>
              <a:rPr lang="en-US" altLang="ja-JP" sz="2800" dirty="0" smtClean="0"/>
              <a:t>(</a:t>
            </a:r>
            <a:r>
              <a:rPr lang="ja-JP" altLang="en-US" sz="2800" dirty="0" smtClean="0"/>
              <a:t>イーサリアム</a:t>
            </a:r>
            <a:r>
              <a:rPr lang="en-US" altLang="ja-JP" sz="2800" dirty="0" smtClean="0"/>
              <a:t>)</a:t>
            </a:r>
            <a:r>
              <a:rPr lang="ja-JP" altLang="en-US" sz="2800" dirty="0" smtClean="0"/>
              <a:t>の特徴</a:t>
            </a:r>
            <a:endParaRPr lang="en-US" altLang="ja-JP" sz="2800" dirty="0"/>
          </a:p>
        </p:txBody>
      </p:sp>
      <p:sp>
        <p:nvSpPr>
          <p:cNvPr id="4" name="コンテンツ プレースホルダー 1"/>
          <p:cNvSpPr txBox="1">
            <a:spLocks/>
          </p:cNvSpPr>
          <p:nvPr/>
        </p:nvSpPr>
        <p:spPr>
          <a:xfrm>
            <a:off x="323557" y="784742"/>
            <a:ext cx="11676185" cy="564555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⑦</a:t>
            </a:r>
            <a:r>
              <a:rPr lang="en-US" altLang="ja-JP" dirty="0" smtClean="0"/>
              <a:t>Gas</a:t>
            </a:r>
          </a:p>
          <a:p>
            <a:pPr marL="0" indent="0">
              <a:buNone/>
            </a:pPr>
            <a:r>
              <a:rPr lang="ja-JP" altLang="en-US" dirty="0" smtClean="0"/>
              <a:t>・トランザクション発行時には</a:t>
            </a:r>
            <a:r>
              <a:rPr lang="en-US" altLang="ja-JP" dirty="0" smtClean="0"/>
              <a:t>Gas</a:t>
            </a:r>
            <a:r>
              <a:rPr lang="ja-JP" altLang="en-US" dirty="0" smtClean="0"/>
              <a:t> </a:t>
            </a:r>
            <a:r>
              <a:rPr lang="en-US" altLang="ja-JP" dirty="0" smtClean="0"/>
              <a:t>Limit</a:t>
            </a:r>
            <a:r>
              <a:rPr lang="ja-JP" altLang="en-US" dirty="0" smtClean="0"/>
              <a:t>と呼ばれるパラメータで、許容する</a:t>
            </a:r>
            <a:r>
              <a:rPr lang="en-US" altLang="ja-JP" dirty="0" smtClean="0"/>
              <a:t>Gas</a:t>
            </a:r>
            <a:r>
              <a:rPr lang="ja-JP" altLang="en-US" dirty="0" smtClean="0"/>
              <a:t>消費の上限値を設定できるため、手数料の上限値も設定できます。</a:t>
            </a:r>
            <a:endParaRPr lang="en-US" altLang="ja-JP" dirty="0" smtClean="0"/>
          </a:p>
          <a:p>
            <a:pPr marL="0" indent="0">
              <a:buNone/>
            </a:pPr>
            <a:r>
              <a:rPr lang="ja-JP" altLang="en-US" dirty="0" smtClean="0"/>
              <a:t>・</a:t>
            </a:r>
            <a:r>
              <a:rPr lang="en-US" altLang="ja-JP" dirty="0" smtClean="0"/>
              <a:t>Gas</a:t>
            </a:r>
            <a:r>
              <a:rPr lang="ja-JP" altLang="en-US" dirty="0" smtClean="0"/>
              <a:t> </a:t>
            </a:r>
            <a:r>
              <a:rPr lang="en-US" altLang="ja-JP" dirty="0" smtClean="0"/>
              <a:t>Limit</a:t>
            </a:r>
            <a:r>
              <a:rPr lang="ja-JP" altLang="en-US" dirty="0" smtClean="0"/>
              <a:t>はセキュリティ機構としても</a:t>
            </a:r>
            <a:r>
              <a:rPr lang="ja-JP" altLang="en-US" dirty="0"/>
              <a:t>機能</a:t>
            </a:r>
            <a:r>
              <a:rPr lang="ja-JP" altLang="en-US" dirty="0" smtClean="0"/>
              <a:t>する。トランザクションは伝搬され、各ノードで実行されるが、攻撃者が無限ループを起こすようなトランザクションを発行した場合でも、</a:t>
            </a:r>
            <a:r>
              <a:rPr lang="en-US" altLang="ja-JP" dirty="0" smtClean="0"/>
              <a:t>Gas</a:t>
            </a:r>
            <a:r>
              <a:rPr lang="ja-JP" altLang="en-US" dirty="0" smtClean="0"/>
              <a:t> </a:t>
            </a:r>
            <a:r>
              <a:rPr lang="en-US" altLang="ja-JP" dirty="0" smtClean="0"/>
              <a:t>Limit</a:t>
            </a:r>
            <a:r>
              <a:rPr lang="ja-JP" altLang="en-US" dirty="0" smtClean="0"/>
              <a:t>があるため、処理はロールバックされます。結果として「</a:t>
            </a:r>
            <a:r>
              <a:rPr lang="en-US" altLang="ja-JP" dirty="0" smtClean="0"/>
              <a:t>Gas</a:t>
            </a:r>
            <a:r>
              <a:rPr lang="ja-JP" altLang="en-US" dirty="0" smtClean="0"/>
              <a:t>は払ったものの処理は正常終了しなかった」という状態になる点にも弔慰してください。</a:t>
            </a:r>
            <a:endParaRPr lang="en-US" altLang="ja-JP" dirty="0" smtClean="0"/>
          </a:p>
          <a:p>
            <a:pPr marL="0" indent="0">
              <a:buNone/>
            </a:pPr>
            <a:r>
              <a:rPr lang="ja-JP" altLang="en-US" dirty="0" smtClean="0"/>
              <a:t>・攻撃者が</a:t>
            </a:r>
            <a:r>
              <a:rPr lang="en-US" altLang="ja-JP" dirty="0" smtClean="0"/>
              <a:t>Gas</a:t>
            </a:r>
            <a:r>
              <a:rPr lang="ja-JP" altLang="en-US" dirty="0" smtClean="0"/>
              <a:t> </a:t>
            </a:r>
            <a:r>
              <a:rPr lang="en-US" altLang="ja-JP" dirty="0" smtClean="0"/>
              <a:t>Limit</a:t>
            </a:r>
            <a:r>
              <a:rPr lang="ja-JP" altLang="en-US" dirty="0" smtClean="0"/>
              <a:t>を超えるようなトランザクションを大量に発行して、ネット</a:t>
            </a:r>
            <a:r>
              <a:rPr lang="ja-JP" altLang="en-US" dirty="0"/>
              <a:t>ワーク</a:t>
            </a:r>
            <a:r>
              <a:rPr lang="ja-JP" altLang="en-US" dirty="0" smtClean="0"/>
              <a:t>を妨害しようとしても、自身が保持する</a:t>
            </a:r>
            <a:r>
              <a:rPr lang="en-US" altLang="ja-JP" dirty="0" smtClean="0"/>
              <a:t>ether</a:t>
            </a:r>
            <a:r>
              <a:rPr lang="ja-JP" altLang="en-US" dirty="0" smtClean="0"/>
              <a:t>が失われるため、攻撃者のインセンティブに働くというセキュリティ効果もある。</a:t>
            </a:r>
            <a:endParaRPr lang="en-US" altLang="ja-JP" dirty="0" smtClean="0"/>
          </a:p>
          <a:p>
            <a:pPr marL="0" indent="0">
              <a:buNone/>
            </a:pPr>
            <a:r>
              <a:rPr lang="ja-JP" altLang="en-US" dirty="0" smtClean="0"/>
              <a:t>・ブロックにも</a:t>
            </a:r>
            <a:r>
              <a:rPr lang="en-US" altLang="ja-JP" dirty="0" smtClean="0"/>
              <a:t>Gas</a:t>
            </a:r>
            <a:r>
              <a:rPr lang="ja-JP" altLang="en-US" dirty="0" smtClean="0"/>
              <a:t> </a:t>
            </a:r>
            <a:r>
              <a:rPr lang="en-US" altLang="ja-JP" dirty="0" smtClean="0"/>
              <a:t>Limit</a:t>
            </a:r>
            <a:r>
              <a:rPr lang="ja-JP" altLang="en-US" dirty="0" smtClean="0"/>
              <a:t>があり、ブロックに入るトランザクションを制限している。</a:t>
            </a:r>
            <a:endParaRPr lang="en-US" altLang="ja-JP" dirty="0" smtClean="0"/>
          </a:p>
        </p:txBody>
      </p:sp>
    </p:spTree>
    <p:extLst>
      <p:ext uri="{BB962C8B-B14F-4D97-AF65-F5344CB8AC3E}">
        <p14:creationId xmlns:p14="http://schemas.microsoft.com/office/powerpoint/2010/main" val="177460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7.2</a:t>
            </a:r>
            <a:r>
              <a:rPr lang="ja-JP" altLang="en-US" sz="2800" dirty="0" smtClean="0"/>
              <a:t> ネットワークの種類</a:t>
            </a:r>
            <a:endParaRPr lang="en-US" altLang="ja-JP" sz="2800" dirty="0"/>
          </a:p>
        </p:txBody>
      </p:sp>
      <p:sp>
        <p:nvSpPr>
          <p:cNvPr id="4" name="コンテンツ プレースホルダー 1"/>
          <p:cNvSpPr txBox="1">
            <a:spLocks/>
          </p:cNvSpPr>
          <p:nvPr/>
        </p:nvSpPr>
        <p:spPr>
          <a:xfrm>
            <a:off x="323557" y="784742"/>
            <a:ext cx="11676185" cy="5571813"/>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用途に応じたネットワークが複数ある。</a:t>
            </a:r>
            <a:endParaRPr lang="en-US" altLang="ja-JP" dirty="0" smtClean="0"/>
          </a:p>
          <a:p>
            <a:pPr marL="0" indent="0">
              <a:buNone/>
            </a:pPr>
            <a:r>
              <a:rPr lang="ja-JP" altLang="en-US" dirty="0" smtClean="0"/>
              <a:t>①パブリックネットワーク</a:t>
            </a:r>
            <a:endParaRPr lang="en-US" altLang="ja-JP" dirty="0" smtClean="0"/>
          </a:p>
          <a:p>
            <a:pPr marL="0" indent="0">
              <a:buNone/>
            </a:pPr>
            <a:r>
              <a:rPr lang="ja-JP" altLang="en-US" dirty="0" smtClean="0"/>
              <a:t>いわゆる本番環境に相当する。本ネット内の</a:t>
            </a:r>
            <a:r>
              <a:rPr lang="en-US" altLang="ja-JP" dirty="0" smtClean="0"/>
              <a:t>ether</a:t>
            </a:r>
            <a:r>
              <a:rPr lang="ja-JP" altLang="en-US" dirty="0" smtClean="0"/>
              <a:t>のみが法定通貨や他の仮想通貨と交換可能です。以下のサイトからブロックやトランザクションを確認できます。</a:t>
            </a:r>
            <a:endParaRPr lang="en-US" altLang="ja-JP" dirty="0" smtClean="0"/>
          </a:p>
          <a:p>
            <a:pPr marL="0" indent="0">
              <a:buNone/>
            </a:pPr>
            <a:r>
              <a:rPr lang="ja-JP" altLang="en-US" dirty="0" smtClean="0"/>
              <a:t>・</a:t>
            </a:r>
            <a:r>
              <a:rPr lang="en-US" altLang="ja-JP" dirty="0" err="1" smtClean="0"/>
              <a:t>Ethereum</a:t>
            </a:r>
            <a:r>
              <a:rPr lang="ja-JP" altLang="en-US" dirty="0" smtClean="0"/>
              <a:t> </a:t>
            </a:r>
            <a:r>
              <a:rPr lang="en-US" altLang="ja-JP" dirty="0" err="1" smtClean="0"/>
              <a:t>BlockChain</a:t>
            </a:r>
            <a:r>
              <a:rPr lang="ja-JP" altLang="en-US" dirty="0" smtClean="0"/>
              <a:t> </a:t>
            </a:r>
            <a:r>
              <a:rPr lang="en-US" altLang="ja-JP" dirty="0" smtClean="0"/>
              <a:t>Explorer</a:t>
            </a:r>
            <a:r>
              <a:rPr lang="ja-JP" altLang="en-US" dirty="0" smtClean="0"/>
              <a:t> </a:t>
            </a:r>
            <a:r>
              <a:rPr lang="en-US" altLang="ja-JP" dirty="0" smtClean="0"/>
              <a:t>and</a:t>
            </a:r>
            <a:r>
              <a:rPr lang="ja-JP" altLang="en-US" dirty="0" smtClean="0"/>
              <a:t> </a:t>
            </a:r>
            <a:r>
              <a:rPr lang="en-US" altLang="ja-JP" dirty="0" smtClean="0"/>
              <a:t>Search</a:t>
            </a:r>
          </a:p>
          <a:p>
            <a:pPr marL="0" indent="0">
              <a:buNone/>
            </a:pPr>
            <a:r>
              <a:rPr lang="en-US" altLang="ja-JP" dirty="0" smtClean="0">
                <a:hlinkClick r:id="rId3"/>
              </a:rPr>
              <a:t>https://etherscan.io</a:t>
            </a:r>
            <a:endParaRPr lang="en-US" altLang="ja-JP" dirty="0" smtClean="0"/>
          </a:p>
          <a:p>
            <a:pPr marL="0" indent="0">
              <a:buNone/>
            </a:pPr>
            <a:r>
              <a:rPr lang="ja-JP" altLang="en-US" dirty="0" smtClean="0"/>
              <a:t>②プライベートネット</a:t>
            </a:r>
            <a:endParaRPr lang="en-US" altLang="ja-JP" dirty="0" smtClean="0"/>
          </a:p>
          <a:p>
            <a:pPr marL="0" indent="0">
              <a:buNone/>
            </a:pPr>
            <a:r>
              <a:rPr lang="ja-JP" altLang="en-US" dirty="0" smtClean="0"/>
              <a:t>・独自に構築できるネットで、自身のローカル環境のみでも構築可能です。</a:t>
            </a:r>
            <a:endParaRPr lang="en-US" altLang="ja-JP" dirty="0" smtClean="0"/>
          </a:p>
          <a:p>
            <a:pPr marL="0" indent="0">
              <a:buNone/>
            </a:pPr>
            <a:r>
              <a:rPr lang="ja-JP" altLang="en-US" dirty="0" smtClean="0"/>
              <a:t>プライベートネット</a:t>
            </a:r>
            <a:r>
              <a:rPr lang="ja-JP" altLang="en-US" dirty="0"/>
              <a:t>内</a:t>
            </a:r>
            <a:r>
              <a:rPr lang="ja-JP" altLang="en-US" dirty="0" smtClean="0"/>
              <a:t>でのマイニングは容易です。</a:t>
            </a:r>
            <a:endParaRPr lang="en-US" altLang="ja-JP" dirty="0" smtClean="0"/>
          </a:p>
          <a:p>
            <a:pPr marL="0" indent="0">
              <a:buNone/>
            </a:pPr>
            <a:r>
              <a:rPr lang="ja-JP" altLang="en-US" dirty="0" smtClean="0"/>
              <a:t>③テストネット</a:t>
            </a:r>
            <a:endParaRPr lang="en-US" altLang="ja-JP" dirty="0" smtClean="0"/>
          </a:p>
          <a:p>
            <a:pPr marL="0" indent="0">
              <a:buNone/>
            </a:pPr>
            <a:r>
              <a:rPr lang="ja-JP" altLang="en-US" dirty="0" smtClean="0"/>
              <a:t>・本番とは異なるが、広く認知されたテストネットです。本質的にはプライベートネットと同じだが、多くの参加者がいる点が異なる。プライベートネットでのテストが終わってパブリックネットにリリースする前の最終テイストに利用する。 テストネットでのマイニングはハードルが高く、</a:t>
            </a:r>
            <a:endParaRPr lang="en-US" altLang="ja-JP" dirty="0" smtClean="0"/>
          </a:p>
          <a:p>
            <a:pPr marL="0" indent="0">
              <a:buNone/>
            </a:pPr>
            <a:r>
              <a:rPr lang="ja-JP" altLang="en-US" dirty="0" smtClean="0"/>
              <a:t>・</a:t>
            </a:r>
            <a:r>
              <a:rPr lang="en-US" altLang="ja-JP" dirty="0" err="1" smtClean="0"/>
              <a:t>Ropsten</a:t>
            </a:r>
            <a:r>
              <a:rPr lang="ja-JP" altLang="en-US" dirty="0" smtClean="0"/>
              <a:t> </a:t>
            </a:r>
            <a:r>
              <a:rPr lang="en-US" altLang="ja-JP" dirty="0" err="1" smtClean="0"/>
              <a:t>Testnet</a:t>
            </a:r>
            <a:r>
              <a:rPr lang="ja-JP" altLang="en-US" dirty="0" smtClean="0"/>
              <a:t> </a:t>
            </a:r>
            <a:r>
              <a:rPr lang="en-US" altLang="ja-JP" dirty="0" err="1" smtClean="0"/>
              <a:t>Ethereum</a:t>
            </a:r>
            <a:r>
              <a:rPr lang="ja-JP" altLang="en-US" dirty="0" smtClean="0"/>
              <a:t> </a:t>
            </a:r>
            <a:r>
              <a:rPr lang="en-US" altLang="ja-JP" dirty="0" err="1" smtClean="0"/>
              <a:t>BlockChain</a:t>
            </a:r>
            <a:r>
              <a:rPr lang="ja-JP" altLang="en-US" dirty="0" smtClean="0"/>
              <a:t> </a:t>
            </a:r>
            <a:r>
              <a:rPr lang="en-US" altLang="ja-JP" dirty="0" smtClean="0"/>
              <a:t>Explore</a:t>
            </a:r>
            <a:r>
              <a:rPr lang="ja-JP" altLang="en-US" dirty="0" smtClean="0"/>
              <a:t> </a:t>
            </a:r>
            <a:r>
              <a:rPr lang="en-US" altLang="ja-JP" dirty="0" smtClean="0"/>
              <a:t>and</a:t>
            </a:r>
            <a:r>
              <a:rPr lang="ja-JP" altLang="en-US" dirty="0" smtClean="0"/>
              <a:t> </a:t>
            </a:r>
            <a:r>
              <a:rPr lang="en-US" altLang="ja-JP" dirty="0" smtClean="0"/>
              <a:t>Search</a:t>
            </a:r>
          </a:p>
          <a:p>
            <a:pPr marL="0" indent="0">
              <a:buNone/>
            </a:pPr>
            <a:r>
              <a:rPr lang="en-US" altLang="ja-JP" dirty="0" smtClean="0">
                <a:hlinkClick r:id="rId4"/>
              </a:rPr>
              <a:t>https://ropsten.etherscan.io/</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71291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690019"/>
            <a:ext cx="10972800" cy="1982843"/>
          </a:xfrm>
        </p:spPr>
        <p:txBody>
          <a:bodyPr rtlCol="0">
            <a:normAutofit/>
          </a:bodyPr>
          <a:lstStyle/>
          <a:p>
            <a:pPr algn="ctr"/>
            <a:r>
              <a:rPr lang="en-US" altLang="ja-JP" dirty="0" smtClean="0"/>
              <a:t>8</a:t>
            </a:r>
            <a:r>
              <a:rPr lang="ja-JP" altLang="en-US" dirty="0" err="1" smtClean="0"/>
              <a:t>．</a:t>
            </a:r>
            <a:r>
              <a:rPr lang="ja-JP" altLang="en-US" dirty="0" smtClean="0"/>
              <a:t>スマートコントラクト開発の準備と</a:t>
            </a:r>
            <a:r>
              <a:rPr lang="en-US" altLang="ja-JP" dirty="0" smtClean="0"/>
              <a:t>Solidity</a:t>
            </a:r>
            <a:r>
              <a:rPr lang="ja-JP" altLang="en-US" dirty="0" smtClean="0"/>
              <a:t>の基本文法</a:t>
            </a:r>
            <a:endParaRPr lang="ja-JP" altLang="en-US" dirty="0">
              <a:latin typeface="Meiryo UI" panose="020B0604030504040204" pitchFamily="50" charset="-128"/>
              <a:ea typeface="Meiryo UI" panose="020B0604030504040204" pitchFamily="50" charset="-128"/>
            </a:endParaRPr>
          </a:p>
        </p:txBody>
      </p:sp>
      <p:sp>
        <p:nvSpPr>
          <p:cNvPr id="4" name="コンテンツ プレースホルダー 1"/>
          <p:cNvSpPr txBox="1">
            <a:spLocks/>
          </p:cNvSpPr>
          <p:nvPr/>
        </p:nvSpPr>
        <p:spPr>
          <a:xfrm>
            <a:off x="196948" y="3460651"/>
            <a:ext cx="11995052" cy="4740813"/>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　</a:t>
            </a:r>
            <a:r>
              <a:rPr lang="ja-JP" altLang="en-US" dirty="0"/>
              <a:t>本章</a:t>
            </a:r>
            <a:r>
              <a:rPr lang="ja-JP" altLang="en-US" dirty="0" smtClean="0"/>
              <a:t>では、スマートコントラクト開発の環境構築とプログラミング言語</a:t>
            </a:r>
            <a:r>
              <a:rPr lang="en-US" altLang="ja-JP" dirty="0" smtClean="0"/>
              <a:t>Solidity(</a:t>
            </a:r>
            <a:r>
              <a:rPr lang="ja-JP" altLang="en-US" dirty="0" smtClean="0"/>
              <a:t>ソリディティ</a:t>
            </a:r>
            <a:r>
              <a:rPr lang="en-US" altLang="ja-JP" dirty="0" smtClean="0"/>
              <a:t>)</a:t>
            </a:r>
            <a:r>
              <a:rPr lang="ja-JP" altLang="en-US" dirty="0" smtClean="0"/>
              <a:t>の基本的な文法について説明します。</a:t>
            </a:r>
            <a:endParaRPr lang="en-US" altLang="ja-JP" dirty="0" smtClean="0"/>
          </a:p>
        </p:txBody>
      </p:sp>
    </p:spTree>
    <p:extLst>
      <p:ext uri="{BB962C8B-B14F-4D97-AF65-F5344CB8AC3E}">
        <p14:creationId xmlns:p14="http://schemas.microsoft.com/office/powerpoint/2010/main" val="71861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36931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①</a:t>
            </a:r>
            <a:r>
              <a:rPr lang="en-US" altLang="ja-JP" dirty="0" err="1" smtClean="0"/>
              <a:t>geth</a:t>
            </a:r>
            <a:r>
              <a:rPr lang="en-US" altLang="ja-JP" dirty="0" smtClean="0"/>
              <a:t>(</a:t>
            </a:r>
            <a:r>
              <a:rPr lang="ja-JP" altLang="en-US" dirty="0"/>
              <a:t>ゲス</a:t>
            </a:r>
            <a:r>
              <a:rPr lang="en-US" altLang="ja-JP" dirty="0" smtClean="0"/>
              <a:t>)</a:t>
            </a:r>
            <a:r>
              <a:rPr lang="ja-JP" altLang="en-US" dirty="0" smtClean="0"/>
              <a:t>のインストール</a:t>
            </a:r>
            <a:endParaRPr lang="en-US" altLang="ja-JP" dirty="0" smtClean="0"/>
          </a:p>
          <a:p>
            <a:pPr marL="0" indent="0">
              <a:buNone/>
            </a:pPr>
            <a:r>
              <a:rPr lang="ja-JP" altLang="en-US" dirty="0" smtClean="0"/>
              <a:t>１．</a:t>
            </a:r>
            <a:r>
              <a:rPr lang="en-US" altLang="ja-JP" dirty="0" smtClean="0"/>
              <a:t>Downloads</a:t>
            </a:r>
          </a:p>
          <a:p>
            <a:pPr marL="0" indent="0">
              <a:buNone/>
            </a:pPr>
            <a:r>
              <a:rPr lang="en-US" altLang="ja-JP" dirty="0" err="1" smtClean="0"/>
              <a:t>Geth</a:t>
            </a:r>
            <a:r>
              <a:rPr lang="ja-JP" altLang="en-US" dirty="0" smtClean="0"/>
              <a:t>は</a:t>
            </a:r>
            <a:r>
              <a:rPr lang="en-US" altLang="ja-JP" dirty="0" err="1" smtClean="0"/>
              <a:t>Ethereum</a:t>
            </a:r>
            <a:r>
              <a:rPr lang="ja-JP" altLang="en-US" dirty="0" smtClean="0"/>
              <a:t>に参加するためのクライアントアプリで、最も人気があります。</a:t>
            </a:r>
            <a:r>
              <a:rPr lang="en-US" altLang="ja-JP" dirty="0" err="1" smtClean="0"/>
              <a:t>geth</a:t>
            </a:r>
            <a:r>
              <a:rPr lang="ja-JP" altLang="en-US" dirty="0" smtClean="0"/>
              <a:t>はスマートコントラクトの生成・実行、</a:t>
            </a:r>
            <a:r>
              <a:rPr lang="en-US" altLang="ja-JP" dirty="0" smtClean="0"/>
              <a:t>ether</a:t>
            </a:r>
            <a:r>
              <a:rPr lang="ja-JP" altLang="en-US" dirty="0" smtClean="0"/>
              <a:t>の送金、アカウント作成、マイニングなど、</a:t>
            </a:r>
            <a:r>
              <a:rPr lang="en-US" altLang="ja-JP" dirty="0" err="1" smtClean="0"/>
              <a:t>Ethereum</a:t>
            </a:r>
            <a:r>
              <a:rPr lang="ja-JP" altLang="en-US" dirty="0" smtClean="0"/>
              <a:t>で必要なことはほとんど全て行えます。</a:t>
            </a:r>
            <a:endParaRPr lang="en-US" altLang="ja-JP" dirty="0"/>
          </a:p>
          <a:p>
            <a:pPr marL="0" indent="0">
              <a:buNone/>
            </a:pPr>
            <a:r>
              <a:rPr lang="en-US" altLang="ja-JP" dirty="0">
                <a:hlinkClick r:id="rId3"/>
              </a:rPr>
              <a:t>https</a:t>
            </a:r>
            <a:r>
              <a:rPr lang="en-US" altLang="ja-JP" dirty="0" smtClean="0">
                <a:hlinkClick r:id="rId3"/>
              </a:rPr>
              <a:t>://geth.ethereum.org/downloads/</a:t>
            </a:r>
            <a:r>
              <a:rPr lang="ja-JP" altLang="en-US" dirty="0" smtClean="0"/>
              <a:t> から自分の環境にあったものを取得</a:t>
            </a:r>
            <a:endParaRPr lang="en-US" altLang="ja-JP" dirty="0" smtClean="0"/>
          </a:p>
          <a:p>
            <a:pPr marL="0" indent="0">
              <a:buNone/>
            </a:pPr>
            <a:r>
              <a:rPr lang="ja-JP" altLang="en-US" dirty="0" smtClean="0"/>
              <a:t>２．インストール</a:t>
            </a:r>
            <a:r>
              <a:rPr lang="en-US" altLang="ja-JP" dirty="0"/>
              <a:t>(C:\tools\</a:t>
            </a:r>
            <a:r>
              <a:rPr lang="en-US" altLang="ja-JP" dirty="0" err="1"/>
              <a:t>ethereum</a:t>
            </a:r>
            <a:r>
              <a:rPr lang="en-US" altLang="ja-JP" dirty="0"/>
              <a:t>\</a:t>
            </a:r>
            <a:r>
              <a:rPr lang="en-US" altLang="ja-JP" dirty="0" err="1"/>
              <a:t>Geth</a:t>
            </a:r>
            <a:r>
              <a:rPr lang="en-US" altLang="ja-JP" dirty="0"/>
              <a:t>)</a:t>
            </a:r>
            <a:endParaRPr lang="en-US" altLang="ja-JP" dirty="0" smtClean="0"/>
          </a:p>
          <a:p>
            <a:pPr marL="0" indent="0">
              <a:buNone/>
            </a:pPr>
            <a:r>
              <a:rPr lang="ja-JP" altLang="en-US" dirty="0" smtClean="0"/>
              <a:t>３．環境変数 </a:t>
            </a:r>
            <a:r>
              <a:rPr lang="en-US" altLang="ja-JP" dirty="0" smtClean="0"/>
              <a:t>Path</a:t>
            </a:r>
            <a:r>
              <a:rPr lang="ja-JP" altLang="en-US" dirty="0" smtClean="0"/>
              <a:t>の設定確認</a:t>
            </a:r>
            <a:endParaRPr lang="en-US" altLang="ja-JP" dirty="0" smtClean="0"/>
          </a:p>
          <a:p>
            <a:pPr marL="0" indent="0">
              <a:buNone/>
            </a:pPr>
            <a:r>
              <a:rPr lang="en-US" altLang="ja-JP" dirty="0" smtClean="0"/>
              <a:t>&gt;where </a:t>
            </a:r>
            <a:r>
              <a:rPr lang="en-US" altLang="ja-JP" dirty="0" err="1" smtClean="0"/>
              <a:t>geth</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153485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676185" cy="5514458"/>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②</a:t>
            </a:r>
            <a:r>
              <a:rPr lang="en-US" altLang="ja-JP" dirty="0" smtClean="0"/>
              <a:t>Genesis</a:t>
            </a:r>
            <a:r>
              <a:rPr lang="ja-JP" altLang="en-US" dirty="0" smtClean="0"/>
              <a:t>ブロックの作成と</a:t>
            </a:r>
            <a:r>
              <a:rPr lang="en-US" altLang="ja-JP" dirty="0" err="1" smtClean="0"/>
              <a:t>geth</a:t>
            </a:r>
            <a:r>
              <a:rPr lang="ja-JP" altLang="en-US" dirty="0" smtClean="0"/>
              <a:t>の起動</a:t>
            </a:r>
            <a:endParaRPr lang="en-US" altLang="ja-JP" dirty="0" smtClean="0"/>
          </a:p>
          <a:p>
            <a:pPr marL="0" indent="0">
              <a:buNone/>
            </a:pPr>
            <a:r>
              <a:rPr lang="ja-JP" altLang="en-US" dirty="0" smtClean="0"/>
              <a:t>プライベートネットでの開発を行うため、ローカル環境に１番最初のブロックである</a:t>
            </a:r>
            <a:r>
              <a:rPr lang="en-US" altLang="ja-JP" dirty="0" smtClean="0"/>
              <a:t>Genesis</a:t>
            </a:r>
            <a:r>
              <a:rPr lang="ja-JP" altLang="en-US" dirty="0" smtClean="0"/>
              <a:t>ブロックを作成する。</a:t>
            </a:r>
            <a:endParaRPr lang="en-US" altLang="ja-JP" dirty="0" smtClean="0"/>
          </a:p>
          <a:p>
            <a:pPr marL="0" indent="0">
              <a:buNone/>
            </a:pPr>
            <a:r>
              <a:rPr lang="ja-JP" altLang="en-US" dirty="0" smtClean="0"/>
              <a:t>１．</a:t>
            </a:r>
            <a:r>
              <a:rPr lang="en-US" altLang="ja-JP" dirty="0" err="1" smtClean="0"/>
              <a:t>Genesis.json</a:t>
            </a:r>
            <a:r>
              <a:rPr lang="en-US" altLang="ja-JP" dirty="0" smtClean="0"/>
              <a:t>(C</a:t>
            </a:r>
            <a:r>
              <a:rPr lang="en-US" altLang="ja-JP" dirty="0"/>
              <a:t>:\</a:t>
            </a:r>
            <a:r>
              <a:rPr lang="en-US" altLang="ja-JP" dirty="0" smtClean="0"/>
              <a:t>tools\</a:t>
            </a:r>
            <a:r>
              <a:rPr lang="en-US" altLang="ja-JP" dirty="0" err="1" smtClean="0"/>
              <a:t>ethereum</a:t>
            </a:r>
            <a:r>
              <a:rPr lang="en-US" altLang="ja-JP" dirty="0" smtClean="0"/>
              <a:t>\</a:t>
            </a:r>
            <a:r>
              <a:rPr lang="en-US" altLang="ja-JP" dirty="0" err="1" smtClean="0"/>
              <a:t>Geth</a:t>
            </a:r>
            <a:r>
              <a:rPr lang="en-US" altLang="ja-JP" dirty="0" smtClean="0"/>
              <a:t>\home\</a:t>
            </a:r>
            <a:r>
              <a:rPr lang="en-US" altLang="ja-JP" dirty="0" err="1" smtClean="0"/>
              <a:t>eth_private_net</a:t>
            </a:r>
            <a:r>
              <a:rPr lang="en-US" altLang="ja-JP" dirty="0"/>
              <a:t>)</a:t>
            </a:r>
            <a:r>
              <a:rPr lang="ja-JP" altLang="en-US" dirty="0" smtClean="0"/>
              <a:t>作成</a:t>
            </a:r>
            <a:endParaRPr lang="en-US" altLang="ja-JP" dirty="0" smtClean="0"/>
          </a:p>
          <a:p>
            <a:pPr marL="0" indent="0">
              <a:buNone/>
            </a:pPr>
            <a:r>
              <a:rPr lang="en-US" altLang="ja-JP" dirty="0"/>
              <a:t>{</a:t>
            </a:r>
          </a:p>
          <a:p>
            <a:pPr marL="0" indent="0">
              <a:buNone/>
            </a:pPr>
            <a:r>
              <a:rPr lang="en-US" altLang="ja-JP" dirty="0"/>
              <a:t>    "</a:t>
            </a:r>
            <a:r>
              <a:rPr lang="en-US" altLang="ja-JP" dirty="0" err="1"/>
              <a:t>config</a:t>
            </a:r>
            <a:r>
              <a:rPr lang="en-US" altLang="ja-JP" dirty="0"/>
              <a:t>": {</a:t>
            </a:r>
          </a:p>
          <a:p>
            <a:pPr marL="0" indent="0">
              <a:buNone/>
            </a:pPr>
            <a:r>
              <a:rPr lang="en-US" altLang="ja-JP" dirty="0"/>
              <a:t>        "</a:t>
            </a:r>
            <a:r>
              <a:rPr lang="en-US" altLang="ja-JP" dirty="0" err="1"/>
              <a:t>chainId</a:t>
            </a:r>
            <a:r>
              <a:rPr lang="en-US" altLang="ja-JP" dirty="0"/>
              <a:t>": 15,</a:t>
            </a:r>
          </a:p>
          <a:p>
            <a:pPr marL="0" indent="0">
              <a:buNone/>
            </a:pPr>
            <a:r>
              <a:rPr lang="en-US" altLang="ja-JP" dirty="0"/>
              <a:t>        "</a:t>
            </a:r>
            <a:r>
              <a:rPr lang="en-US" altLang="ja-JP" dirty="0" err="1"/>
              <a:t>homesteadBlock</a:t>
            </a:r>
            <a:r>
              <a:rPr lang="en-US" altLang="ja-JP" dirty="0"/>
              <a:t>": 0,</a:t>
            </a:r>
          </a:p>
          <a:p>
            <a:pPr marL="0" indent="0">
              <a:buNone/>
            </a:pPr>
            <a:r>
              <a:rPr lang="en-US" altLang="ja-JP" dirty="0"/>
              <a:t>        "</a:t>
            </a:r>
            <a:r>
              <a:rPr lang="en-US" altLang="ja-JP" dirty="0" err="1"/>
              <a:t>eip</a:t>
            </a:r>
            <a:r>
              <a:rPr lang="en-US" altLang="ja-JP" dirty="0"/>
              <a:t> 155 Block": 0,</a:t>
            </a:r>
          </a:p>
          <a:p>
            <a:pPr marL="0" indent="0">
              <a:buNone/>
            </a:pPr>
            <a:r>
              <a:rPr lang="en-US" altLang="ja-JP" dirty="0"/>
              <a:t>        "</a:t>
            </a:r>
            <a:r>
              <a:rPr lang="en-US" altLang="ja-JP" dirty="0" err="1"/>
              <a:t>eip</a:t>
            </a:r>
            <a:r>
              <a:rPr lang="en-US" altLang="ja-JP" dirty="0"/>
              <a:t> 158 Block": 0</a:t>
            </a:r>
          </a:p>
          <a:p>
            <a:pPr marL="0" indent="0">
              <a:buNone/>
            </a:pPr>
            <a:r>
              <a:rPr lang="en-US" altLang="ja-JP" dirty="0"/>
              <a:t>    },</a:t>
            </a:r>
          </a:p>
          <a:p>
            <a:pPr marL="0" indent="0">
              <a:buNone/>
            </a:pPr>
            <a:r>
              <a:rPr lang="en-US" altLang="ja-JP" dirty="0"/>
              <a:t>    "nonce": "0x0000000000000042",</a:t>
            </a:r>
          </a:p>
          <a:p>
            <a:pPr marL="0" indent="0">
              <a:buNone/>
            </a:pPr>
            <a:r>
              <a:rPr lang="en-US" altLang="ja-JP" dirty="0"/>
              <a:t>    "</a:t>
            </a:r>
            <a:r>
              <a:rPr lang="en-US" altLang="ja-JP" dirty="0" err="1"/>
              <a:t>mixhash</a:t>
            </a:r>
            <a:r>
              <a:rPr lang="en-US" altLang="ja-JP" dirty="0"/>
              <a:t>": "0x0000000000000000000000000000000000000000000000000000000000000000",</a:t>
            </a:r>
          </a:p>
          <a:p>
            <a:pPr marL="0" indent="0">
              <a:buNone/>
            </a:pPr>
            <a:r>
              <a:rPr lang="en-US" altLang="ja-JP" dirty="0"/>
              <a:t>    "difficulty": "0x00",</a:t>
            </a:r>
          </a:p>
          <a:p>
            <a:pPr marL="0" indent="0">
              <a:buNone/>
            </a:pPr>
            <a:r>
              <a:rPr lang="en-US" altLang="ja-JP" dirty="0"/>
              <a:t>    "</a:t>
            </a:r>
            <a:r>
              <a:rPr lang="en-US" altLang="ja-JP" dirty="0" err="1"/>
              <a:t>alloc</a:t>
            </a:r>
            <a:r>
              <a:rPr lang="en-US" altLang="ja-JP" dirty="0"/>
              <a:t>": {},</a:t>
            </a:r>
          </a:p>
          <a:p>
            <a:pPr marL="0" indent="0">
              <a:buNone/>
            </a:pPr>
            <a:r>
              <a:rPr lang="en-US" altLang="ja-JP" dirty="0"/>
              <a:t>    "</a:t>
            </a:r>
            <a:r>
              <a:rPr lang="en-US" altLang="ja-JP" dirty="0" err="1"/>
              <a:t>coinbase</a:t>
            </a:r>
            <a:r>
              <a:rPr lang="en-US" altLang="ja-JP" dirty="0"/>
              <a:t>": "0x0000000000000000000000000000000000000000",</a:t>
            </a:r>
          </a:p>
          <a:p>
            <a:pPr marL="0" indent="0">
              <a:buNone/>
            </a:pPr>
            <a:r>
              <a:rPr lang="en-US" altLang="ja-JP" dirty="0"/>
              <a:t>    "timestamp": "0x00",</a:t>
            </a:r>
          </a:p>
          <a:p>
            <a:pPr marL="0" indent="0">
              <a:buNone/>
            </a:pPr>
            <a:r>
              <a:rPr lang="en-US" altLang="ja-JP" dirty="0"/>
              <a:t>    "</a:t>
            </a:r>
            <a:r>
              <a:rPr lang="en-US" altLang="ja-JP" dirty="0" err="1"/>
              <a:t>parentHash</a:t>
            </a:r>
            <a:r>
              <a:rPr lang="en-US" altLang="ja-JP" dirty="0"/>
              <a:t>": "0x0000000000000000000000000000000000000000000000000000000000000000",</a:t>
            </a:r>
          </a:p>
          <a:p>
            <a:pPr marL="0" indent="0">
              <a:buNone/>
            </a:pPr>
            <a:r>
              <a:rPr lang="en-US" altLang="ja-JP" dirty="0"/>
              <a:t>    "</a:t>
            </a:r>
            <a:r>
              <a:rPr lang="en-US" altLang="ja-JP" dirty="0" err="1"/>
              <a:t>extraData</a:t>
            </a:r>
            <a:r>
              <a:rPr lang="en-US" altLang="ja-JP" dirty="0"/>
              <a:t>": "0x00",</a:t>
            </a:r>
          </a:p>
          <a:p>
            <a:pPr marL="0" indent="0">
              <a:buNone/>
            </a:pPr>
            <a:r>
              <a:rPr lang="en-US" altLang="ja-JP" dirty="0"/>
              <a:t>    "</a:t>
            </a:r>
            <a:r>
              <a:rPr lang="en-US" altLang="ja-JP" dirty="0" err="1"/>
              <a:t>gasLimit</a:t>
            </a:r>
            <a:r>
              <a:rPr lang="en-US" altLang="ja-JP" dirty="0"/>
              <a:t>": "0x1312d00"</a:t>
            </a:r>
          </a:p>
          <a:p>
            <a:pPr marL="0" indent="0">
              <a:buNone/>
            </a:pPr>
            <a:r>
              <a:rPr lang="en-US" altLang="ja-JP" dirty="0" smtClean="0"/>
              <a:t>}</a:t>
            </a:r>
          </a:p>
          <a:p>
            <a:pPr marL="0" indent="0">
              <a:buNone/>
            </a:pPr>
            <a:endParaRPr lang="en-US" altLang="ja-JP" dirty="0"/>
          </a:p>
          <a:p>
            <a:pPr marL="0" indent="0">
              <a:buNone/>
            </a:pPr>
            <a:r>
              <a:rPr lang="en-US" altLang="ja-JP" dirty="0" smtClean="0"/>
              <a:t>※</a:t>
            </a:r>
            <a:r>
              <a:rPr lang="en-US" altLang="ja-JP" dirty="0" err="1" smtClean="0"/>
              <a:t>chainId,homesteadBlock,eip</a:t>
            </a:r>
            <a:r>
              <a:rPr lang="en-US" altLang="ja-JP" dirty="0" smtClean="0"/>
              <a:t> 155 </a:t>
            </a:r>
            <a:r>
              <a:rPr lang="en-US" altLang="ja-JP" dirty="0" err="1" smtClean="0"/>
              <a:t>Block,eip</a:t>
            </a:r>
            <a:r>
              <a:rPr lang="en-US" altLang="ja-JP" dirty="0" smtClean="0"/>
              <a:t> 158 Block</a:t>
            </a:r>
            <a:r>
              <a:rPr lang="ja-JP" altLang="en-US" dirty="0" smtClean="0"/>
              <a:t>の値</a:t>
            </a:r>
            <a:r>
              <a:rPr lang="en-US" altLang="ja-JP" dirty="0" smtClean="0"/>
              <a:t>(15)</a:t>
            </a:r>
            <a:r>
              <a:rPr lang="ja-JP" altLang="en-US" dirty="0" smtClean="0"/>
              <a:t>を</a:t>
            </a:r>
            <a:r>
              <a:rPr lang="en-US" altLang="ja-JP" dirty="0" smtClean="0"/>
              <a:t>””</a:t>
            </a:r>
            <a:r>
              <a:rPr lang="ja-JP" altLang="en-US" dirty="0" smtClean="0"/>
              <a:t>で囲むとエラーになる。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6972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676185" cy="5616058"/>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②</a:t>
            </a:r>
            <a:r>
              <a:rPr lang="en-US" altLang="ja-JP" dirty="0" smtClean="0"/>
              <a:t>Genesis</a:t>
            </a:r>
            <a:r>
              <a:rPr lang="ja-JP" altLang="en-US" dirty="0" smtClean="0"/>
              <a:t>ブロックの作成と</a:t>
            </a:r>
            <a:r>
              <a:rPr lang="en-US" altLang="ja-JP" dirty="0" err="1" smtClean="0"/>
              <a:t>geth</a:t>
            </a:r>
            <a:r>
              <a:rPr lang="ja-JP" altLang="en-US" dirty="0" smtClean="0"/>
              <a:t>の起動</a:t>
            </a:r>
            <a:endParaRPr lang="en-US" altLang="ja-JP" dirty="0" smtClean="0"/>
          </a:p>
          <a:p>
            <a:pPr marL="0" indent="0">
              <a:buNone/>
            </a:pPr>
            <a:r>
              <a:rPr lang="ja-JP" altLang="en-US" dirty="0" smtClean="0"/>
              <a:t>プライベートネットでの開発を行うため、ローカル環境に１番最初のブロックである</a:t>
            </a:r>
            <a:r>
              <a:rPr lang="en-US" altLang="ja-JP" dirty="0" smtClean="0"/>
              <a:t>Genesis</a:t>
            </a:r>
            <a:r>
              <a:rPr lang="ja-JP" altLang="en-US" dirty="0" smtClean="0"/>
              <a:t>ブロックを作成する。</a:t>
            </a:r>
            <a:endParaRPr lang="en-US" altLang="ja-JP" dirty="0" smtClean="0"/>
          </a:p>
          <a:p>
            <a:pPr marL="0" indent="0">
              <a:buNone/>
            </a:pPr>
            <a:r>
              <a:rPr lang="en-US" altLang="ja-JP" dirty="0" smtClean="0"/>
              <a:t>2.</a:t>
            </a:r>
            <a:r>
              <a:rPr lang="ja-JP" altLang="en-US" dirty="0" smtClean="0"/>
              <a:t>初期化処理を行う</a:t>
            </a:r>
            <a:endParaRPr lang="en-US" altLang="ja-JP" dirty="0" smtClean="0"/>
          </a:p>
          <a:p>
            <a:pPr marL="0" indent="0">
              <a:buNone/>
            </a:pPr>
            <a:r>
              <a:rPr lang="en-US" altLang="ja-JP" dirty="0" err="1"/>
              <a:t>geth</a:t>
            </a:r>
            <a:r>
              <a:rPr lang="en-US" altLang="ja-JP" dirty="0"/>
              <a:t> --</a:t>
            </a:r>
            <a:r>
              <a:rPr lang="en-US" altLang="ja-JP" dirty="0" err="1"/>
              <a:t>datadir</a:t>
            </a:r>
            <a:r>
              <a:rPr lang="en-US" altLang="ja-JP" dirty="0"/>
              <a:t> C:\tools\ethereum\Geth\home\eth_private_net </a:t>
            </a:r>
            <a:r>
              <a:rPr lang="en-US" altLang="ja-JP" dirty="0" err="1"/>
              <a:t>init</a:t>
            </a:r>
            <a:r>
              <a:rPr lang="en-US" altLang="ja-JP" dirty="0"/>
              <a:t> C:\tools\ethereum\Geth\home\eth_private_net\genesis.json</a:t>
            </a:r>
          </a:p>
          <a:p>
            <a:pPr marL="0" indent="0">
              <a:buNone/>
            </a:pPr>
            <a:endParaRPr lang="en-US" altLang="ja-JP" dirty="0"/>
          </a:p>
          <a:p>
            <a:pPr marL="0" indent="0">
              <a:buNone/>
            </a:pPr>
            <a:r>
              <a:rPr lang="en-US" altLang="ja-JP" dirty="0" smtClean="0"/>
              <a:t>--</a:t>
            </a:r>
            <a:r>
              <a:rPr lang="en-US" altLang="ja-JP" dirty="0" err="1" smtClean="0"/>
              <a:t>datadir</a:t>
            </a:r>
            <a:r>
              <a:rPr lang="en-US" altLang="ja-JP" dirty="0" smtClean="0"/>
              <a:t>:</a:t>
            </a:r>
            <a:r>
              <a:rPr lang="ja-JP" altLang="en-US" dirty="0" smtClean="0"/>
              <a:t>エータ用のディレクトリを指定</a:t>
            </a:r>
            <a:endParaRPr lang="en-US" altLang="ja-JP" dirty="0" smtClean="0"/>
          </a:p>
          <a:p>
            <a:pPr marL="0" indent="0">
              <a:buNone/>
            </a:pPr>
            <a:r>
              <a:rPr lang="en-US" altLang="ja-JP" dirty="0" err="1" smtClean="0"/>
              <a:t>init</a:t>
            </a:r>
            <a:r>
              <a:rPr lang="ja-JP" altLang="en-US" dirty="0" smtClean="0"/>
              <a:t>：</a:t>
            </a:r>
            <a:r>
              <a:rPr lang="en-US" altLang="ja-JP" dirty="0" smtClean="0"/>
              <a:t>genesis</a:t>
            </a:r>
            <a:r>
              <a:rPr lang="ja-JP" altLang="en-US" dirty="0" smtClean="0"/>
              <a:t>ファイルを指定</a:t>
            </a:r>
            <a:endParaRPr lang="en-US" altLang="ja-JP" dirty="0" smtClean="0"/>
          </a:p>
          <a:p>
            <a:pPr marL="0" indent="0">
              <a:buNone/>
            </a:pPr>
            <a:endParaRPr lang="en-US" altLang="ja-JP" dirty="0"/>
          </a:p>
          <a:p>
            <a:pPr marL="0" indent="0">
              <a:buNone/>
            </a:pPr>
            <a:r>
              <a:rPr lang="ja-JP" altLang="en-US" dirty="0" smtClean="0"/>
              <a:t>結果</a:t>
            </a:r>
            <a:endParaRPr lang="en-US" altLang="ja-JP" dirty="0" smtClean="0"/>
          </a:p>
          <a:p>
            <a:pPr marL="0" indent="0">
              <a:buNone/>
            </a:pPr>
            <a:r>
              <a:rPr lang="en-US" altLang="ja-JP" dirty="0"/>
              <a:t>WARN [11-20|11:00:08] No </a:t>
            </a:r>
            <a:r>
              <a:rPr lang="en-US" altLang="ja-JP" dirty="0" err="1"/>
              <a:t>etherbase</a:t>
            </a:r>
            <a:r>
              <a:rPr lang="en-US" altLang="ja-JP" dirty="0"/>
              <a:t> set and no accounts found as default</a:t>
            </a:r>
          </a:p>
          <a:p>
            <a:pPr marL="0" indent="0">
              <a:buNone/>
            </a:pPr>
            <a:r>
              <a:rPr lang="en-US" altLang="ja-JP" dirty="0"/>
              <a:t>INFO [11-20|11:00:08] Allocated cache and file handles         database=C:\\tools\\</a:t>
            </a:r>
            <a:r>
              <a:rPr lang="en-US" altLang="ja-JP" dirty="0" err="1"/>
              <a:t>ethereum</a:t>
            </a:r>
            <a:r>
              <a:rPr lang="en-US" altLang="ja-JP" dirty="0"/>
              <a:t>\\</a:t>
            </a:r>
            <a:r>
              <a:rPr lang="en-US" altLang="ja-JP" dirty="0" err="1"/>
              <a:t>Geth</a:t>
            </a:r>
            <a:r>
              <a:rPr lang="en-US" altLang="ja-JP" dirty="0"/>
              <a:t>\\home\\</a:t>
            </a:r>
            <a:r>
              <a:rPr lang="en-US" altLang="ja-JP" dirty="0" err="1"/>
              <a:t>eth_private_net</a:t>
            </a:r>
            <a:r>
              <a:rPr lang="en-US" altLang="ja-JP" dirty="0"/>
              <a:t>\\</a:t>
            </a:r>
            <a:r>
              <a:rPr lang="en-US" altLang="ja-JP" dirty="0" err="1"/>
              <a:t>geth</a:t>
            </a:r>
            <a:r>
              <a:rPr lang="en-US" altLang="ja-JP" dirty="0"/>
              <a:t>\\</a:t>
            </a:r>
            <a:r>
              <a:rPr lang="en-US" altLang="ja-JP" dirty="0" err="1"/>
              <a:t>chaindata</a:t>
            </a:r>
            <a:r>
              <a:rPr lang="en-US" altLang="ja-JP" dirty="0"/>
              <a:t> cache=16 handles=16</a:t>
            </a:r>
          </a:p>
          <a:p>
            <a:pPr marL="0" indent="0">
              <a:buNone/>
            </a:pPr>
            <a:r>
              <a:rPr lang="en-US" altLang="ja-JP" dirty="0"/>
              <a:t>INFO [11-20|11:00:08] Writing custom genesis block</a:t>
            </a:r>
          </a:p>
          <a:p>
            <a:pPr marL="0" indent="0">
              <a:buNone/>
            </a:pPr>
            <a:r>
              <a:rPr lang="en-US" altLang="ja-JP" dirty="0"/>
              <a:t>INFO [11-20|11:00:08] Successfully wrote genesis state         database=</a:t>
            </a:r>
            <a:r>
              <a:rPr lang="en-US" altLang="ja-JP" dirty="0" err="1"/>
              <a:t>chaindata</a:t>
            </a:r>
            <a:r>
              <a:rPr lang="en-US" altLang="ja-JP" dirty="0"/>
              <a:t>                                                         hash=76d747…1a5e65</a:t>
            </a:r>
          </a:p>
          <a:p>
            <a:pPr marL="0" indent="0">
              <a:buNone/>
            </a:pPr>
            <a:r>
              <a:rPr lang="en-US" altLang="ja-JP" dirty="0"/>
              <a:t>INFO [11-20|11:00:08] Allocated cache and file handles         database=C:\\tools\\</a:t>
            </a:r>
            <a:r>
              <a:rPr lang="en-US" altLang="ja-JP" dirty="0" err="1"/>
              <a:t>ethereum</a:t>
            </a:r>
            <a:r>
              <a:rPr lang="en-US" altLang="ja-JP" dirty="0"/>
              <a:t>\\</a:t>
            </a:r>
            <a:r>
              <a:rPr lang="en-US" altLang="ja-JP" dirty="0" err="1"/>
              <a:t>Geth</a:t>
            </a:r>
            <a:r>
              <a:rPr lang="en-US" altLang="ja-JP" dirty="0"/>
              <a:t>\\home\\</a:t>
            </a:r>
            <a:r>
              <a:rPr lang="en-US" altLang="ja-JP" dirty="0" err="1"/>
              <a:t>eth_private_net</a:t>
            </a:r>
            <a:r>
              <a:rPr lang="en-US" altLang="ja-JP" dirty="0"/>
              <a:t>\\</a:t>
            </a:r>
            <a:r>
              <a:rPr lang="en-US" altLang="ja-JP" dirty="0" err="1"/>
              <a:t>geth</a:t>
            </a:r>
            <a:r>
              <a:rPr lang="en-US" altLang="ja-JP" dirty="0"/>
              <a:t>\\</a:t>
            </a:r>
            <a:r>
              <a:rPr lang="en-US" altLang="ja-JP" dirty="0" err="1"/>
              <a:t>lightchaindata</a:t>
            </a:r>
            <a:r>
              <a:rPr lang="en-US" altLang="ja-JP" dirty="0"/>
              <a:t> cache=16 handles=16</a:t>
            </a:r>
          </a:p>
          <a:p>
            <a:pPr marL="0" indent="0">
              <a:buNone/>
            </a:pPr>
            <a:r>
              <a:rPr lang="en-US" altLang="ja-JP" dirty="0"/>
              <a:t>INFO [11-20|11:00:08] Writing custom genesis block</a:t>
            </a:r>
          </a:p>
          <a:p>
            <a:pPr marL="0" indent="0">
              <a:buNone/>
            </a:pPr>
            <a:r>
              <a:rPr lang="en-US" altLang="ja-JP" dirty="0"/>
              <a:t>INFO [11-20|11:00:08] Successfully wrote genesis state         database=</a:t>
            </a:r>
            <a:r>
              <a:rPr lang="en-US" altLang="ja-JP" dirty="0" err="1"/>
              <a:t>lightchaindata</a:t>
            </a:r>
            <a:r>
              <a:rPr lang="en-US" altLang="ja-JP" dirty="0"/>
              <a:t> </a:t>
            </a:r>
            <a:endParaRPr lang="en-US" altLang="ja-JP" dirty="0" smtClean="0"/>
          </a:p>
          <a:p>
            <a:pPr marL="0" indent="0">
              <a:buNone/>
            </a:pPr>
            <a:endParaRPr lang="en-US" altLang="ja-JP" dirty="0"/>
          </a:p>
          <a:p>
            <a:pPr marL="0" indent="0">
              <a:buNone/>
            </a:pPr>
            <a:r>
              <a:rPr lang="en-US" altLang="ja-JP" dirty="0" smtClean="0"/>
              <a:t>※Successfully</a:t>
            </a:r>
            <a:r>
              <a:rPr lang="ja-JP" altLang="en-US" dirty="0" smtClean="0"/>
              <a:t> </a:t>
            </a:r>
            <a:r>
              <a:rPr lang="en-US" altLang="ja-JP" dirty="0" smtClean="0"/>
              <a:t>wrote</a:t>
            </a:r>
            <a:r>
              <a:rPr lang="ja-JP" altLang="en-US" dirty="0" smtClean="0"/>
              <a:t> </a:t>
            </a:r>
            <a:r>
              <a:rPr lang="en-US" altLang="ja-JP" dirty="0" smtClean="0"/>
              <a:t>genesis</a:t>
            </a:r>
            <a:r>
              <a:rPr lang="ja-JP" altLang="en-US" dirty="0" smtClean="0"/>
              <a:t> </a:t>
            </a:r>
            <a:r>
              <a:rPr lang="en-US" altLang="ja-JP" dirty="0" smtClean="0"/>
              <a:t>state</a:t>
            </a:r>
            <a:r>
              <a:rPr lang="ja-JP" altLang="en-US" dirty="0" smtClean="0"/>
              <a:t>メッセージが出力されれば</a:t>
            </a:r>
            <a:r>
              <a:rPr lang="en-US" altLang="ja-JP" dirty="0" smtClean="0"/>
              <a:t>OK                                 </a:t>
            </a:r>
            <a:endParaRPr lang="en-US" altLang="ja-JP" dirty="0"/>
          </a:p>
        </p:txBody>
      </p:sp>
    </p:spTree>
    <p:extLst>
      <p:ext uri="{BB962C8B-B14F-4D97-AF65-F5344CB8AC3E}">
        <p14:creationId xmlns:p14="http://schemas.microsoft.com/office/powerpoint/2010/main" val="197473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.4</a:t>
            </a:r>
            <a:r>
              <a:rPr lang="ja-JP" altLang="en-US" sz="2800" dirty="0" smtClean="0"/>
              <a:t> ブロックチェーンネットワークの構成用</a:t>
            </a:r>
            <a:endParaRPr lang="en-US" altLang="ja-JP" sz="2800" dirty="0"/>
          </a:p>
        </p:txBody>
      </p:sp>
      <p:sp>
        <p:nvSpPr>
          <p:cNvPr id="4" name="コンテンツ プレースホルダー 1"/>
          <p:cNvSpPr txBox="1">
            <a:spLocks/>
          </p:cNvSpPr>
          <p:nvPr/>
        </p:nvSpPr>
        <p:spPr>
          <a:xfrm>
            <a:off x="196948" y="801859"/>
            <a:ext cx="11995052" cy="570054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・ブロックチェーンネットワークは様々な要素で構成されているが、代表的な要素をいかに説明する。</a:t>
            </a:r>
            <a:endParaRPr lang="en-US" altLang="ja-JP" dirty="0" smtClean="0"/>
          </a:p>
          <a:p>
            <a:pPr marL="0" indent="0">
              <a:buNone/>
            </a:pPr>
            <a:r>
              <a:rPr lang="ja-JP" altLang="en-US" dirty="0" smtClean="0"/>
              <a:t>①</a:t>
            </a:r>
            <a:r>
              <a:rPr lang="en-US" altLang="ja-JP" dirty="0" smtClean="0"/>
              <a:t>P2P(</a:t>
            </a:r>
            <a:r>
              <a:rPr lang="ja-JP" altLang="en-US" dirty="0" smtClean="0"/>
              <a:t>ピア・ツー・ピア</a:t>
            </a:r>
            <a:r>
              <a:rPr lang="en-US" altLang="ja-JP" dirty="0" smtClean="0"/>
              <a:t>)</a:t>
            </a:r>
            <a:r>
              <a:rPr lang="ja-JP" altLang="en-US" dirty="0" smtClean="0"/>
              <a:t>　⇔反対：クライアント・サーバー型</a:t>
            </a:r>
            <a:endParaRPr lang="en-US" altLang="ja-JP" dirty="0" smtClean="0"/>
          </a:p>
          <a:p>
            <a:pPr marL="0" indent="0">
              <a:buNone/>
            </a:pPr>
            <a:r>
              <a:rPr lang="en-US" altLang="ja-JP" dirty="0" smtClean="0"/>
              <a:t>P2P</a:t>
            </a:r>
            <a:r>
              <a:rPr lang="ja-JP" altLang="en-US" dirty="0" smtClean="0"/>
              <a:t>はインターネットに接続したノード</a:t>
            </a:r>
            <a:r>
              <a:rPr lang="en-US" altLang="ja-JP" dirty="0" smtClean="0"/>
              <a:t>(PC</a:t>
            </a:r>
            <a:r>
              <a:rPr lang="ja-JP" altLang="en-US" dirty="0" smtClean="0"/>
              <a:t>やサーバー</a:t>
            </a:r>
            <a:r>
              <a:rPr lang="en-US" altLang="ja-JP" dirty="0" smtClean="0"/>
              <a:t>)</a:t>
            </a:r>
            <a:r>
              <a:rPr lang="ja-JP" altLang="en-US" dirty="0" smtClean="0"/>
              <a:t>が、相互にコミュニケーションを取るネットワークの形態のことをいう。</a:t>
            </a:r>
            <a:endParaRPr lang="en-US" altLang="ja-JP" dirty="0" smtClean="0"/>
          </a:p>
          <a:p>
            <a:pPr marL="0" indent="0">
              <a:buNone/>
            </a:pPr>
            <a:r>
              <a:rPr lang="ja-JP" altLang="en-US" dirty="0" smtClean="0"/>
              <a:t>②参加者</a:t>
            </a:r>
            <a:endParaRPr lang="en-US" altLang="ja-JP" dirty="0" smtClean="0"/>
          </a:p>
          <a:p>
            <a:pPr marL="0" indent="0">
              <a:buNone/>
            </a:pPr>
            <a:r>
              <a:rPr lang="ja-JP" altLang="en-US" dirty="0" smtClean="0"/>
              <a:t>ビットコインネットワークに参加している不特定多数利用者は、「ユーザー」と「マイナー」に区分することができる。</a:t>
            </a:r>
            <a:endParaRPr lang="en-US" altLang="ja-JP" dirty="0" smtClean="0"/>
          </a:p>
          <a:p>
            <a:pPr marL="0" indent="0">
              <a:buNone/>
            </a:pPr>
            <a:r>
              <a:rPr lang="ja-JP" altLang="en-US" dirty="0" smtClean="0"/>
              <a:t>・ユーザー：ビットコインを送金する人。</a:t>
            </a:r>
            <a:endParaRPr lang="en-US" altLang="ja-JP" dirty="0" smtClean="0"/>
          </a:p>
          <a:p>
            <a:pPr marL="0" indent="0">
              <a:buNone/>
            </a:pPr>
            <a:r>
              <a:rPr lang="ja-JP" altLang="en-US" dirty="0" smtClean="0"/>
              <a:t>・マイナー：マイニング</a:t>
            </a:r>
            <a:r>
              <a:rPr lang="en-US" altLang="ja-JP" dirty="0" smtClean="0"/>
              <a:t>(</a:t>
            </a:r>
            <a:r>
              <a:rPr lang="ja-JP" altLang="en-US" dirty="0" smtClean="0"/>
              <a:t>ブロックを生成</a:t>
            </a:r>
            <a:r>
              <a:rPr lang="en-US" altLang="ja-JP" dirty="0" smtClean="0"/>
              <a:t>)</a:t>
            </a:r>
            <a:r>
              <a:rPr lang="ja-JP" altLang="en-US" dirty="0" smtClean="0"/>
              <a:t>して、ビットコインをもらう人</a:t>
            </a:r>
            <a:endParaRPr lang="en-US" altLang="ja-JP" dirty="0" smtClean="0"/>
          </a:p>
          <a:p>
            <a:pPr marL="0" indent="0">
              <a:buNone/>
            </a:pPr>
            <a:r>
              <a:rPr lang="ja-JP" altLang="en-US" dirty="0" smtClean="0"/>
              <a:t>③トランザクション</a:t>
            </a:r>
            <a:r>
              <a:rPr lang="en-US" altLang="ja-JP" dirty="0" smtClean="0"/>
              <a:t>(</a:t>
            </a:r>
            <a:r>
              <a:rPr lang="ja-JP" altLang="en-US" dirty="0" smtClean="0"/>
              <a:t>取引</a:t>
            </a:r>
            <a:r>
              <a:rPr lang="en-US" altLang="ja-JP" dirty="0" smtClean="0"/>
              <a:t>)</a:t>
            </a:r>
          </a:p>
          <a:p>
            <a:pPr marL="0" indent="0">
              <a:buNone/>
            </a:pPr>
            <a:r>
              <a:rPr lang="ja-JP" altLang="en-US" dirty="0" smtClean="0"/>
              <a:t>ユーザーがビットコインを送金する際に発行する命令の事をいう。 トランザクションには、送金者・送信先、送金額などの情報が含まれ、ビットコインネットワーク内に各ノードを介して伝搬されます。</a:t>
            </a:r>
            <a:endParaRPr lang="en-US" altLang="ja-JP" dirty="0" smtClean="0"/>
          </a:p>
          <a:p>
            <a:pPr marL="0" indent="0">
              <a:buNone/>
            </a:pPr>
            <a:endParaRPr lang="ja-JP" altLang="en-US" dirty="0"/>
          </a:p>
        </p:txBody>
      </p:sp>
    </p:spTree>
    <p:extLst>
      <p:ext uri="{BB962C8B-B14F-4D97-AF65-F5344CB8AC3E}">
        <p14:creationId xmlns:p14="http://schemas.microsoft.com/office/powerpoint/2010/main" val="255540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137087"/>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③</a:t>
            </a:r>
            <a:r>
              <a:rPr lang="en-US" altLang="ja-JP" dirty="0" err="1" smtClean="0"/>
              <a:t>geth</a:t>
            </a:r>
            <a:r>
              <a:rPr lang="ja-JP" altLang="en-US" dirty="0" smtClean="0"/>
              <a:t>を起動する</a:t>
            </a:r>
            <a:endParaRPr lang="en-US" altLang="ja-JP" dirty="0" smtClean="0"/>
          </a:p>
          <a:p>
            <a:pPr marL="0" indent="0">
              <a:buNone/>
            </a:pPr>
            <a:r>
              <a:rPr lang="en-US" altLang="ja-JP" dirty="0" err="1"/>
              <a:t>geth</a:t>
            </a:r>
            <a:r>
              <a:rPr lang="en-US" altLang="ja-JP" dirty="0"/>
              <a:t> --</a:t>
            </a:r>
            <a:r>
              <a:rPr lang="en-US" altLang="ja-JP" dirty="0" err="1"/>
              <a:t>networkid</a:t>
            </a:r>
            <a:r>
              <a:rPr lang="en-US" altLang="ja-JP" dirty="0"/>
              <a:t> "15" --</a:t>
            </a:r>
            <a:r>
              <a:rPr lang="en-US" altLang="ja-JP" dirty="0" err="1"/>
              <a:t>nodiscover</a:t>
            </a:r>
            <a:r>
              <a:rPr lang="en-US" altLang="ja-JP" dirty="0"/>
              <a:t> --</a:t>
            </a:r>
            <a:r>
              <a:rPr lang="en-US" altLang="ja-JP" dirty="0" err="1"/>
              <a:t>datadir</a:t>
            </a:r>
            <a:r>
              <a:rPr lang="en-US" altLang="ja-JP" dirty="0"/>
              <a:t> "C:\tools\ethereum\Geth\home\eth_private_net" --</a:t>
            </a:r>
            <a:r>
              <a:rPr lang="en-US" altLang="ja-JP" dirty="0" err="1"/>
              <a:t>rpc</a:t>
            </a:r>
            <a:r>
              <a:rPr lang="en-US" altLang="ja-JP" dirty="0"/>
              <a:t> --</a:t>
            </a:r>
            <a:r>
              <a:rPr lang="en-US" altLang="ja-JP" dirty="0" err="1"/>
              <a:t>rpcaddr</a:t>
            </a:r>
            <a:r>
              <a:rPr lang="en-US" altLang="ja-JP" dirty="0"/>
              <a:t> "127.0.0.1" --</a:t>
            </a:r>
            <a:r>
              <a:rPr lang="en-US" altLang="ja-JP" dirty="0" err="1"/>
              <a:t>rpcport</a:t>
            </a:r>
            <a:r>
              <a:rPr lang="en-US" altLang="ja-JP" dirty="0"/>
              <a:t> "8545" --</a:t>
            </a:r>
            <a:r>
              <a:rPr lang="en-US" altLang="ja-JP" dirty="0" err="1"/>
              <a:t>rpccorsdomain</a:t>
            </a:r>
            <a:r>
              <a:rPr lang="en-US" altLang="ja-JP" dirty="0"/>
              <a:t> "*" --</a:t>
            </a:r>
            <a:r>
              <a:rPr lang="en-US" altLang="ja-JP" dirty="0" err="1"/>
              <a:t>rpcapi</a:t>
            </a:r>
            <a:r>
              <a:rPr lang="en-US" altLang="ja-JP" dirty="0"/>
              <a:t> "eth,net,web3,personal" --</a:t>
            </a:r>
            <a:r>
              <a:rPr lang="en-US" altLang="ja-JP" dirty="0" err="1"/>
              <a:t>targetgaslimit</a:t>
            </a:r>
            <a:r>
              <a:rPr lang="en-US" altLang="ja-JP" dirty="0"/>
              <a:t> "20000000" console 2&gt;&gt;C:\tools\ethereum\Geth\home\eth_private_net\geth_err.log</a:t>
            </a:r>
          </a:p>
          <a:p>
            <a:pPr marL="0" indent="0">
              <a:buNone/>
            </a:pPr>
            <a:endParaRPr lang="en-US" altLang="ja-JP" dirty="0"/>
          </a:p>
          <a:p>
            <a:pPr marL="0" indent="0">
              <a:buNone/>
            </a:pPr>
            <a:r>
              <a:rPr lang="en-US" altLang="ja-JP" dirty="0"/>
              <a:t>Welcome to the </a:t>
            </a:r>
            <a:r>
              <a:rPr lang="en-US" altLang="ja-JP" dirty="0" err="1"/>
              <a:t>Geth</a:t>
            </a:r>
            <a:r>
              <a:rPr lang="en-US" altLang="ja-JP" dirty="0"/>
              <a:t> JavaScript console!</a:t>
            </a:r>
          </a:p>
          <a:p>
            <a:pPr marL="0" indent="0">
              <a:buNone/>
            </a:pPr>
            <a:endParaRPr lang="en-US" altLang="ja-JP" dirty="0"/>
          </a:p>
          <a:p>
            <a:pPr marL="0" indent="0">
              <a:buNone/>
            </a:pPr>
            <a:r>
              <a:rPr lang="en-US" altLang="ja-JP" dirty="0"/>
              <a:t>instance: </a:t>
            </a:r>
            <a:r>
              <a:rPr lang="en-US" altLang="ja-JP" dirty="0" err="1"/>
              <a:t>Geth</a:t>
            </a:r>
            <a:r>
              <a:rPr lang="en-US" altLang="ja-JP" dirty="0"/>
              <a:t>/v1.7.1-stable-05101641/windows-amd64/go1.9</a:t>
            </a:r>
          </a:p>
          <a:p>
            <a:pPr marL="0" indent="0">
              <a:buNone/>
            </a:pPr>
            <a:r>
              <a:rPr lang="en-US" altLang="ja-JP" dirty="0"/>
              <a:t> modules: admin:1.0 debug:1.0 eth:1.0 miner:1.0 net:1.0 personal:1.0 rpc:1.0 txpool:1.0 </a:t>
            </a:r>
            <a:r>
              <a:rPr lang="en-US" altLang="ja-JP" dirty="0" smtClean="0"/>
              <a:t>web3:1.0</a:t>
            </a:r>
          </a:p>
          <a:p>
            <a:pPr marL="0" indent="0">
              <a:buNone/>
            </a:pPr>
            <a:endParaRPr lang="en-US" altLang="ja-JP" dirty="0" smtClean="0"/>
          </a:p>
          <a:p>
            <a:pPr marL="0" indent="0">
              <a:buNone/>
            </a:pPr>
            <a:r>
              <a:rPr lang="en-US" altLang="ja-JP" dirty="0" smtClean="0"/>
              <a:t>※--</a:t>
            </a:r>
            <a:r>
              <a:rPr lang="en-US" altLang="ja-JP" dirty="0" err="1" smtClean="0"/>
              <a:t>networkid</a:t>
            </a:r>
            <a:r>
              <a:rPr lang="ja-JP" altLang="en-US" dirty="0" smtClean="0"/>
              <a:t>と</a:t>
            </a:r>
            <a:r>
              <a:rPr lang="en-US" altLang="ja-JP" dirty="0" err="1" smtClean="0"/>
              <a:t>genesis.json</a:t>
            </a:r>
            <a:r>
              <a:rPr lang="ja-JP" altLang="en-US" dirty="0" smtClean="0"/>
              <a:t>の</a:t>
            </a:r>
            <a:r>
              <a:rPr lang="en-US" altLang="ja-JP" dirty="0" err="1" smtClean="0"/>
              <a:t>config</a:t>
            </a:r>
            <a:r>
              <a:rPr lang="ja-JP" altLang="en-US" dirty="0"/>
              <a:t>内</a:t>
            </a:r>
            <a:r>
              <a:rPr lang="ja-JP" altLang="en-US" dirty="0" smtClean="0"/>
              <a:t>の</a:t>
            </a:r>
            <a:r>
              <a:rPr lang="en-US" altLang="ja-JP" dirty="0" err="1" smtClean="0"/>
              <a:t>chainId</a:t>
            </a:r>
            <a:r>
              <a:rPr lang="ja-JP" altLang="en-US" dirty="0" smtClean="0"/>
              <a:t>を合わせる必要がある。</a:t>
            </a:r>
            <a:endParaRPr lang="en-US" altLang="ja-JP" dirty="0" smtClean="0"/>
          </a:p>
          <a:p>
            <a:pPr marL="0" indent="0">
              <a:buNone/>
            </a:pPr>
            <a:r>
              <a:rPr lang="en-US" altLang="ja-JP" dirty="0" smtClean="0"/>
              <a:t>※</a:t>
            </a:r>
            <a:r>
              <a:rPr lang="ja-JP" altLang="en-US" dirty="0"/>
              <a:t>ここまで問題なく進むと、</a:t>
            </a:r>
            <a:r>
              <a:rPr lang="en-US" altLang="ja-JP" dirty="0" err="1"/>
              <a:t>geth</a:t>
            </a:r>
            <a:r>
              <a:rPr lang="ja-JP" altLang="en-US" dirty="0"/>
              <a:t>の対話型コンソールが起動します。</a:t>
            </a:r>
            <a:endParaRPr lang="en-US" altLang="ja-JP" dirty="0"/>
          </a:p>
          <a:p>
            <a:pPr marL="0" indent="0">
              <a:buNone/>
            </a:pPr>
            <a:r>
              <a:rPr lang="ja-JP" altLang="en-US" dirty="0" smtClean="0"/>
              <a:t>　以降は</a:t>
            </a:r>
            <a:r>
              <a:rPr lang="en-US" altLang="ja-JP" dirty="0" err="1" smtClean="0"/>
              <a:t>geth</a:t>
            </a:r>
            <a:r>
              <a:rPr lang="ja-JP" altLang="en-US" dirty="0" smtClean="0"/>
              <a:t>コンソール上での作業になります。</a:t>
            </a:r>
            <a:endParaRPr lang="en-US" altLang="ja-JP" dirty="0" smtClean="0"/>
          </a:p>
          <a:p>
            <a:pPr marL="0" indent="0">
              <a:buNone/>
            </a:pPr>
            <a:r>
              <a:rPr lang="en-US" altLang="ja-JP" dirty="0" smtClean="0"/>
              <a:t>※console</a:t>
            </a:r>
            <a:r>
              <a:rPr lang="ja-JP" altLang="en-US" dirty="0" smtClean="0"/>
              <a:t>と</a:t>
            </a:r>
            <a:r>
              <a:rPr lang="en-US" altLang="ja-JP" dirty="0" smtClean="0"/>
              <a:t>2</a:t>
            </a:r>
            <a:r>
              <a:rPr lang="ja-JP" altLang="en-US" dirty="0" smtClean="0"/>
              <a:t>の間は半角スペース、</a:t>
            </a:r>
            <a:r>
              <a:rPr lang="en-US" altLang="ja-JP" dirty="0" smtClean="0"/>
              <a:t>2</a:t>
            </a:r>
            <a:r>
              <a:rPr lang="ja-JP" altLang="en-US" dirty="0" smtClean="0"/>
              <a:t>と</a:t>
            </a:r>
            <a:r>
              <a:rPr lang="en-US" altLang="ja-JP" dirty="0" smtClean="0"/>
              <a:t>&gt;&gt;</a:t>
            </a:r>
            <a:r>
              <a:rPr lang="ja-JP" altLang="en-US" dirty="0" smtClean="0"/>
              <a:t>の間はスペースなし</a:t>
            </a:r>
            <a:endParaRPr lang="en-US" altLang="ja-JP" dirty="0" smtClean="0"/>
          </a:p>
          <a:p>
            <a:pPr marL="0" indent="0">
              <a:buNone/>
            </a:pPr>
            <a:endParaRPr lang="en-US" altLang="ja-JP" dirty="0"/>
          </a:p>
        </p:txBody>
      </p:sp>
    </p:spTree>
    <p:extLst>
      <p:ext uri="{BB962C8B-B14F-4D97-AF65-F5344CB8AC3E}">
        <p14:creationId xmlns:p14="http://schemas.microsoft.com/office/powerpoint/2010/main" val="271194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676185" cy="5499944"/>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a:t>
            </a:r>
            <a:r>
              <a:rPr lang="en-US" altLang="ja-JP" dirty="0" smtClean="0"/>
              <a:t>EOA</a:t>
            </a:r>
            <a:r>
              <a:rPr lang="ja-JP" altLang="en-US" dirty="0" smtClean="0"/>
              <a:t>アカウントの作成</a:t>
            </a:r>
            <a:endParaRPr lang="en-US" altLang="ja-JP" dirty="0" smtClean="0"/>
          </a:p>
          <a:p>
            <a:pPr marL="0" indent="0">
              <a:buNone/>
            </a:pPr>
            <a:r>
              <a:rPr lang="ja-JP" altLang="en-US" dirty="0" smtClean="0"/>
              <a:t>１．</a:t>
            </a:r>
            <a:r>
              <a:rPr lang="en-US" altLang="ja-JP" dirty="0" smtClean="0"/>
              <a:t>EOA</a:t>
            </a:r>
            <a:r>
              <a:rPr lang="ja-JP" altLang="en-US" dirty="0" smtClean="0"/>
              <a:t>アカウントの作成</a:t>
            </a:r>
            <a:endParaRPr lang="en-US" altLang="ja-JP" dirty="0" smtClean="0"/>
          </a:p>
          <a:p>
            <a:pPr marL="0" indent="0">
              <a:buNone/>
            </a:pPr>
            <a:r>
              <a:rPr lang="en-US" altLang="ja-JP" dirty="0"/>
              <a:t>&gt; </a:t>
            </a:r>
            <a:r>
              <a:rPr lang="en-US" altLang="ja-JP" dirty="0" err="1"/>
              <a:t>personal.newAccount</a:t>
            </a:r>
            <a:r>
              <a:rPr lang="en-US" altLang="ja-JP" dirty="0"/>
              <a:t>("password")</a:t>
            </a:r>
          </a:p>
          <a:p>
            <a:pPr marL="0" indent="0">
              <a:buNone/>
            </a:pPr>
            <a:r>
              <a:rPr lang="en-US" altLang="ja-JP" dirty="0"/>
              <a:t>"</a:t>
            </a:r>
            <a:r>
              <a:rPr lang="en-US" altLang="ja-JP" dirty="0" smtClean="0"/>
              <a:t>0x5828a6fc297084b0cd6b22fb342654663ec345b9“</a:t>
            </a:r>
          </a:p>
          <a:p>
            <a:pPr marL="0" indent="0">
              <a:buNone/>
            </a:pPr>
            <a:r>
              <a:rPr lang="en-US" altLang="ja-JP" dirty="0" smtClean="0"/>
              <a:t>※</a:t>
            </a:r>
            <a:r>
              <a:rPr lang="ja-JP" altLang="en-US" dirty="0" smtClean="0"/>
              <a:t>当然本番は複雑なパスワードを設定する。</a:t>
            </a:r>
            <a:endParaRPr lang="en-US" altLang="ja-JP" dirty="0" smtClean="0"/>
          </a:p>
          <a:p>
            <a:pPr marL="0" indent="0">
              <a:buNone/>
            </a:pPr>
            <a:endParaRPr lang="en-US" altLang="ja-JP" dirty="0" smtClean="0"/>
          </a:p>
          <a:p>
            <a:pPr marL="0" indent="0">
              <a:buNone/>
            </a:pPr>
            <a:r>
              <a:rPr lang="ja-JP" altLang="en-US" dirty="0" smtClean="0"/>
              <a:t>作成された</a:t>
            </a:r>
            <a:r>
              <a:rPr lang="en-US" altLang="ja-JP" dirty="0" smtClean="0"/>
              <a:t>EOA</a:t>
            </a:r>
            <a:r>
              <a:rPr lang="ja-JP" altLang="en-US" dirty="0" smtClean="0"/>
              <a:t>のアドレスが出力されます。毎回異なるアドレスが生成されるので、合計</a:t>
            </a:r>
            <a:r>
              <a:rPr lang="en-US" altLang="ja-JP" dirty="0" smtClean="0"/>
              <a:t>4</a:t>
            </a:r>
            <a:r>
              <a:rPr lang="ja-JP" altLang="en-US" dirty="0" err="1" smtClean="0"/>
              <a:t>つの</a:t>
            </a:r>
            <a:r>
              <a:rPr lang="ja-JP" altLang="en-US" dirty="0" smtClean="0"/>
              <a:t>アカウントを作成する。</a:t>
            </a:r>
            <a:endParaRPr lang="en-US" altLang="ja-JP" dirty="0" smtClean="0"/>
          </a:p>
          <a:p>
            <a:pPr marL="0" indent="0">
              <a:buNone/>
            </a:pPr>
            <a:endParaRPr lang="en-US" altLang="ja-JP" dirty="0"/>
          </a:p>
          <a:p>
            <a:pPr marL="0" indent="0">
              <a:buNone/>
            </a:pPr>
            <a:r>
              <a:rPr lang="ja-JP" altLang="en-US" dirty="0" smtClean="0"/>
              <a:t>作成したアカウントを確認する。</a:t>
            </a:r>
            <a:endParaRPr lang="en-US" altLang="ja-JP" dirty="0" smtClean="0"/>
          </a:p>
          <a:p>
            <a:pPr marL="0" indent="0">
              <a:buNone/>
            </a:pPr>
            <a:r>
              <a:rPr lang="pt-BR" altLang="ja-JP" dirty="0"/>
              <a:t>&gt; eth.accounts</a:t>
            </a:r>
          </a:p>
          <a:p>
            <a:pPr marL="0" indent="0">
              <a:buNone/>
            </a:pPr>
            <a:r>
              <a:rPr lang="pt-BR" altLang="ja-JP" dirty="0"/>
              <a:t>["0x5828a6fc297084b0cd6b22fb342654663ec345b9", "0xe29f75427595c099e607a6442d783c694340fa15", "0xb2d1fd52aa993017ae2744862483475a54975bd5", "0xb4d61253e665b512b9f0b18d4e6c572fe960dc5b</a:t>
            </a:r>
            <a:r>
              <a:rPr lang="pt-BR" altLang="ja-JP" dirty="0" smtClean="0"/>
              <a:t>"]</a:t>
            </a:r>
          </a:p>
          <a:p>
            <a:pPr marL="0" indent="0">
              <a:buNone/>
            </a:pPr>
            <a:r>
              <a:rPr lang="pt-BR" altLang="ja-JP" dirty="0"/>
              <a:t>&gt; eth.accounts[0]</a:t>
            </a:r>
          </a:p>
          <a:p>
            <a:pPr marL="0" indent="0">
              <a:buNone/>
            </a:pPr>
            <a:r>
              <a:rPr lang="pt-BR" altLang="ja-JP" dirty="0"/>
              <a:t>"0x5828a6fc297084b0cd6b22fb342654663ec345b9"</a:t>
            </a:r>
          </a:p>
          <a:p>
            <a:pPr marL="0" indent="0">
              <a:buNone/>
            </a:pPr>
            <a:endParaRPr lang="pt-BR" altLang="ja-JP" dirty="0"/>
          </a:p>
          <a:p>
            <a:pPr marL="0" indent="0">
              <a:buNone/>
            </a:pPr>
            <a:endParaRPr lang="en-US" altLang="ja-JP" dirty="0" smtClean="0"/>
          </a:p>
          <a:p>
            <a:pPr marL="0" indent="0">
              <a:buNone/>
            </a:pPr>
            <a:endParaRPr lang="en-US" altLang="ja-JP" dirty="0" smtClean="0"/>
          </a:p>
          <a:p>
            <a:pPr marL="0" indent="0">
              <a:buNone/>
            </a:pPr>
            <a:endParaRPr lang="en-US" altLang="ja-JP" dirty="0"/>
          </a:p>
        </p:txBody>
      </p:sp>
    </p:spTree>
    <p:extLst>
      <p:ext uri="{BB962C8B-B14F-4D97-AF65-F5344CB8AC3E}">
        <p14:creationId xmlns:p14="http://schemas.microsoft.com/office/powerpoint/2010/main" val="106407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48542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a:t>
            </a:r>
            <a:r>
              <a:rPr lang="en-US" altLang="ja-JP" dirty="0" smtClean="0"/>
              <a:t>EOA</a:t>
            </a:r>
            <a:r>
              <a:rPr lang="ja-JP" altLang="en-US" dirty="0" smtClean="0"/>
              <a:t>アカウントの作成</a:t>
            </a:r>
            <a:endParaRPr lang="en-US" altLang="ja-JP" dirty="0" smtClean="0"/>
          </a:p>
          <a:p>
            <a:pPr marL="0" indent="0">
              <a:buNone/>
            </a:pPr>
            <a:r>
              <a:rPr lang="ja-JP" altLang="en-US" dirty="0" smtClean="0"/>
              <a:t>２．</a:t>
            </a:r>
            <a:r>
              <a:rPr lang="en-US" altLang="ja-JP" dirty="0" err="1" smtClean="0"/>
              <a:t>coinbase</a:t>
            </a:r>
            <a:r>
              <a:rPr lang="ja-JP" altLang="en-US" dirty="0" smtClean="0"/>
              <a:t>アカウントの作成</a:t>
            </a:r>
            <a:endParaRPr lang="en-US" altLang="ja-JP" dirty="0" smtClean="0"/>
          </a:p>
          <a:p>
            <a:pPr marL="0" indent="0">
              <a:buNone/>
            </a:pPr>
            <a:r>
              <a:rPr lang="ja-JP" altLang="en-US" dirty="0" smtClean="0"/>
              <a:t>マイニングする</a:t>
            </a:r>
            <a:r>
              <a:rPr lang="en-US" altLang="ja-JP" dirty="0" err="1" smtClean="0"/>
              <a:t>coinbase</a:t>
            </a:r>
            <a:r>
              <a:rPr lang="ja-JP" altLang="en-US" dirty="0" smtClean="0"/>
              <a:t>アカウントを確認する。 デフォルトではインデックス</a:t>
            </a:r>
            <a:r>
              <a:rPr lang="en-US" altLang="ja-JP" dirty="0" smtClean="0"/>
              <a:t>0</a:t>
            </a:r>
            <a:r>
              <a:rPr lang="ja-JP" altLang="en-US" dirty="0" smtClean="0"/>
              <a:t>のアカウントが設定される。</a:t>
            </a:r>
            <a:endParaRPr lang="en-US" altLang="ja-JP" dirty="0" smtClean="0"/>
          </a:p>
          <a:p>
            <a:pPr marL="0" indent="0">
              <a:buNone/>
            </a:pPr>
            <a:r>
              <a:rPr lang="pt-BR" altLang="ja-JP" dirty="0"/>
              <a:t>&gt; eth.coinbase</a:t>
            </a:r>
          </a:p>
          <a:p>
            <a:pPr marL="0" indent="0">
              <a:buNone/>
            </a:pPr>
            <a:r>
              <a:rPr lang="pt-BR" altLang="ja-JP" dirty="0"/>
              <a:t>"</a:t>
            </a:r>
            <a:r>
              <a:rPr lang="pt-BR" altLang="ja-JP" dirty="0" smtClean="0"/>
              <a:t>0x5828a6fc297084b0cd6b22fb342654663ec345b9“</a:t>
            </a:r>
          </a:p>
          <a:p>
            <a:pPr marL="0" indent="0">
              <a:buNone/>
            </a:pPr>
            <a:endParaRPr lang="pt-BR" altLang="ja-JP" dirty="0" smtClean="0"/>
          </a:p>
          <a:p>
            <a:pPr marL="0" indent="0">
              <a:buNone/>
            </a:pPr>
            <a:r>
              <a:rPr lang="pt-BR" altLang="ja-JP" dirty="0" smtClean="0"/>
              <a:t>Coinbase</a:t>
            </a:r>
            <a:r>
              <a:rPr lang="ja-JP" altLang="en-US" dirty="0" smtClean="0"/>
              <a:t>のアカウントは変更することが可能です。</a:t>
            </a:r>
            <a:endParaRPr lang="en-US" altLang="ja-JP" dirty="0" smtClean="0"/>
          </a:p>
          <a:p>
            <a:pPr marL="0" indent="0">
              <a:buNone/>
            </a:pPr>
            <a:r>
              <a:rPr lang="en-US" altLang="ja-JP" dirty="0" smtClean="0"/>
              <a:t>&gt;</a:t>
            </a:r>
            <a:r>
              <a:rPr lang="en-US" altLang="ja-JP" dirty="0" err="1" smtClean="0"/>
              <a:t>miner.setEtherbase</a:t>
            </a:r>
            <a:r>
              <a:rPr lang="en-US" altLang="ja-JP" dirty="0" smtClean="0"/>
              <a:t>(</a:t>
            </a:r>
            <a:r>
              <a:rPr lang="en-US" altLang="ja-JP" dirty="0" err="1" smtClean="0"/>
              <a:t>eth.accounts</a:t>
            </a:r>
            <a:r>
              <a:rPr lang="en-US" altLang="ja-JP" dirty="0" smtClean="0"/>
              <a:t>[1])</a:t>
            </a:r>
            <a:endParaRPr lang="pt-BR" altLang="ja-JP" dirty="0"/>
          </a:p>
          <a:p>
            <a:pPr marL="0" indent="0">
              <a:buNone/>
            </a:pPr>
            <a:r>
              <a:rPr lang="en-US" altLang="ja-JP" dirty="0"/>
              <a:t>&gt; </a:t>
            </a:r>
            <a:r>
              <a:rPr lang="en-US" altLang="ja-JP" dirty="0" err="1"/>
              <a:t>eth.coinbase</a:t>
            </a:r>
            <a:endParaRPr lang="en-US" altLang="ja-JP" dirty="0"/>
          </a:p>
          <a:p>
            <a:pPr marL="0" indent="0">
              <a:buNone/>
            </a:pPr>
            <a:r>
              <a:rPr lang="en-US" altLang="ja-JP" dirty="0"/>
              <a:t>"0xe29f75427595c099e607a6442d783c694340fa15"</a:t>
            </a:r>
            <a:endParaRPr lang="en-US" altLang="ja-JP" dirty="0" smtClean="0"/>
          </a:p>
          <a:p>
            <a:pPr marL="0" indent="0">
              <a:buNone/>
            </a:pPr>
            <a:endParaRPr lang="en-US" altLang="ja-JP" dirty="0" smtClean="0"/>
          </a:p>
          <a:p>
            <a:pPr marL="0" indent="0">
              <a:buNone/>
            </a:pPr>
            <a:endParaRPr lang="en-US" altLang="ja-JP" dirty="0"/>
          </a:p>
        </p:txBody>
      </p:sp>
    </p:spTree>
    <p:extLst>
      <p:ext uri="{BB962C8B-B14F-4D97-AF65-F5344CB8AC3E}">
        <p14:creationId xmlns:p14="http://schemas.microsoft.com/office/powerpoint/2010/main" val="366934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03548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参考：</a:t>
            </a:r>
            <a:r>
              <a:rPr lang="en-US" altLang="ja-JP" dirty="0" err="1" smtClean="0"/>
              <a:t>geth</a:t>
            </a:r>
            <a:r>
              <a:rPr lang="ja-JP" altLang="en-US" dirty="0" smtClean="0"/>
              <a:t>コンソールでよく使うコマンド</a:t>
            </a:r>
            <a:r>
              <a:rPr lang="en-US" altLang="ja-JP" dirty="0" smtClean="0"/>
              <a:t>(</a:t>
            </a:r>
            <a:r>
              <a:rPr lang="ja-JP" altLang="en-US" dirty="0" smtClean="0"/>
              <a:t>関数</a:t>
            </a:r>
            <a:r>
              <a:rPr lang="en-US" altLang="ja-JP" dirty="0" smtClean="0"/>
              <a:t>)</a:t>
            </a:r>
            <a:r>
              <a:rPr lang="ja-JP" altLang="en-US" dirty="0" smtClean="0"/>
              <a:t>について説明します。</a:t>
            </a:r>
            <a:endParaRPr lang="en-US" altLang="ja-JP" dirty="0" smtClean="0"/>
          </a:p>
          <a:p>
            <a:pPr marL="0" indent="0">
              <a:buNone/>
            </a:pPr>
            <a:r>
              <a:rPr lang="ja-JP" altLang="en-US" dirty="0" smtClean="0"/>
              <a:t>１．</a:t>
            </a:r>
            <a:r>
              <a:rPr lang="en-US" altLang="ja-JP" dirty="0" smtClean="0"/>
              <a:t>genesis</a:t>
            </a:r>
            <a:r>
              <a:rPr lang="ja-JP" altLang="en-US" dirty="0" smtClean="0"/>
              <a:t>ブロックの内容を確認する。</a:t>
            </a:r>
            <a:endParaRPr lang="en-US" altLang="ja-JP" dirty="0" smtClean="0"/>
          </a:p>
          <a:p>
            <a:pPr marL="0" indent="0">
              <a:buNone/>
            </a:pPr>
            <a:r>
              <a:rPr lang="en-US" altLang="ja-JP" dirty="0" smtClean="0"/>
              <a:t>&gt; </a:t>
            </a:r>
            <a:r>
              <a:rPr lang="en-US" altLang="ja-JP" dirty="0" err="1" smtClean="0"/>
              <a:t>eth.getBlock</a:t>
            </a:r>
            <a:r>
              <a:rPr lang="en-US" altLang="ja-JP" dirty="0" smtClean="0"/>
              <a:t>(0)</a:t>
            </a:r>
          </a:p>
          <a:p>
            <a:pPr marL="0" indent="0">
              <a:buNone/>
            </a:pPr>
            <a:r>
              <a:rPr lang="ja-JP" altLang="en-US" dirty="0" smtClean="0"/>
              <a:t>添え字で指定したブロックの内容を確認する</a:t>
            </a:r>
            <a:r>
              <a:rPr lang="en-US" altLang="ja-JP" dirty="0" smtClean="0"/>
              <a:t>(id0</a:t>
            </a:r>
            <a:r>
              <a:rPr lang="ja-JP" altLang="en-US" dirty="0" smtClean="0"/>
              <a:t>は</a:t>
            </a:r>
            <a:r>
              <a:rPr lang="en-US" altLang="ja-JP" dirty="0" smtClean="0"/>
              <a:t>genesis</a:t>
            </a:r>
            <a:r>
              <a:rPr lang="ja-JP" altLang="en-US" dirty="0" smtClean="0"/>
              <a:t>ブロック</a:t>
            </a:r>
            <a:r>
              <a:rPr lang="en-US" altLang="ja-JP" dirty="0" smtClean="0"/>
              <a:t>)</a:t>
            </a:r>
          </a:p>
          <a:p>
            <a:pPr marL="0" indent="0">
              <a:buNone/>
            </a:pPr>
            <a:endParaRPr lang="en-US" altLang="ja-JP" dirty="0" smtClean="0"/>
          </a:p>
          <a:p>
            <a:pPr marL="0" indent="0">
              <a:buNone/>
            </a:pPr>
            <a:endParaRPr lang="en-US" altLang="ja-JP" dirty="0" smtClean="0"/>
          </a:p>
          <a:p>
            <a:pPr marL="0" indent="0">
              <a:buNone/>
            </a:pPr>
            <a:endParaRPr lang="en-US" altLang="ja-JP" dirty="0"/>
          </a:p>
        </p:txBody>
      </p:sp>
    </p:spTree>
    <p:extLst>
      <p:ext uri="{BB962C8B-B14F-4D97-AF65-F5344CB8AC3E}">
        <p14:creationId xmlns:p14="http://schemas.microsoft.com/office/powerpoint/2010/main" val="366621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676185" cy="49048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⑤マイニングする</a:t>
            </a:r>
            <a:r>
              <a:rPr lang="en-US" altLang="ja-JP" dirty="0" smtClean="0"/>
              <a:t>/</a:t>
            </a:r>
            <a:r>
              <a:rPr lang="ja-JP" altLang="en-US" dirty="0" smtClean="0"/>
              <a:t>確認する</a:t>
            </a:r>
            <a:endParaRPr lang="en-US" altLang="ja-JP" dirty="0" smtClean="0"/>
          </a:p>
          <a:p>
            <a:pPr marL="0" indent="0">
              <a:buNone/>
            </a:pPr>
            <a:r>
              <a:rPr lang="en-US" altLang="ja-JP" dirty="0" smtClean="0"/>
              <a:t>&gt;</a:t>
            </a:r>
            <a:r>
              <a:rPr lang="en-US" altLang="ja-JP" dirty="0" err="1" smtClean="0"/>
              <a:t>miner.start</a:t>
            </a:r>
            <a:r>
              <a:rPr lang="en-US" altLang="ja-JP" dirty="0" smtClean="0"/>
              <a:t>(2)</a:t>
            </a:r>
          </a:p>
          <a:p>
            <a:pPr marL="0" indent="0">
              <a:buNone/>
            </a:pPr>
            <a:r>
              <a:rPr lang="ja-JP" altLang="en-US" dirty="0"/>
              <a:t>マイニング</a:t>
            </a:r>
            <a:r>
              <a:rPr lang="ja-JP" altLang="en-US" dirty="0" smtClean="0"/>
              <a:t>を開始する</a:t>
            </a:r>
            <a:endParaRPr lang="en-US" altLang="ja-JP" dirty="0" smtClean="0"/>
          </a:p>
          <a:p>
            <a:pPr marL="0" indent="0">
              <a:buNone/>
            </a:pPr>
            <a:r>
              <a:rPr lang="ja-JP" altLang="en-US" dirty="0"/>
              <a:t>引数</a:t>
            </a:r>
            <a:r>
              <a:rPr lang="ja-JP" altLang="en-US" dirty="0" smtClean="0"/>
              <a:t>はマイニングに使用するスレッド数を指定します。</a:t>
            </a:r>
            <a:endParaRPr lang="en-US" altLang="ja-JP" dirty="0" smtClean="0"/>
          </a:p>
          <a:p>
            <a:pPr marL="0" indent="0">
              <a:buNone/>
            </a:pPr>
            <a:r>
              <a:rPr lang="en-US" altLang="ja-JP" dirty="0" smtClean="0"/>
              <a:t>&gt;</a:t>
            </a:r>
            <a:r>
              <a:rPr lang="en-US" altLang="ja-JP" dirty="0" err="1" smtClean="0"/>
              <a:t>miner.stop</a:t>
            </a:r>
            <a:r>
              <a:rPr lang="en-US" altLang="ja-JP" dirty="0" smtClean="0"/>
              <a:t>()</a:t>
            </a:r>
          </a:p>
          <a:p>
            <a:pPr marL="0" indent="0">
              <a:buNone/>
            </a:pPr>
            <a:r>
              <a:rPr lang="ja-JP" altLang="en-US" dirty="0"/>
              <a:t>マイニング</a:t>
            </a:r>
            <a:r>
              <a:rPr lang="ja-JP" altLang="en-US" dirty="0" smtClean="0"/>
              <a:t>を停止する。</a:t>
            </a:r>
            <a:endParaRPr lang="en-US" altLang="ja-JP" dirty="0" smtClean="0"/>
          </a:p>
          <a:p>
            <a:pPr marL="0" indent="0">
              <a:buNone/>
            </a:pPr>
            <a:r>
              <a:rPr lang="en-US" altLang="ja-JP" dirty="0" smtClean="0"/>
              <a:t>&gt;</a:t>
            </a:r>
            <a:r>
              <a:rPr lang="en-US" altLang="ja-JP" dirty="0" err="1" smtClean="0"/>
              <a:t>eth.mining</a:t>
            </a:r>
            <a:endParaRPr lang="en-US" altLang="ja-JP" dirty="0" smtClean="0"/>
          </a:p>
          <a:p>
            <a:pPr marL="0" indent="0">
              <a:buNone/>
            </a:pPr>
            <a:r>
              <a:rPr lang="ja-JP" altLang="en-US" dirty="0" smtClean="0"/>
              <a:t>マイニングの状況を確認する</a:t>
            </a:r>
            <a:r>
              <a:rPr lang="en-US" altLang="ja-JP" dirty="0" smtClean="0"/>
              <a:t>(true</a:t>
            </a:r>
            <a:r>
              <a:rPr lang="ja-JP" altLang="en-US" dirty="0" smtClean="0"/>
              <a:t>：マイニング中</a:t>
            </a:r>
            <a:r>
              <a:rPr lang="en-US" altLang="ja-JP" dirty="0" smtClean="0"/>
              <a:t>)</a:t>
            </a:r>
          </a:p>
          <a:p>
            <a:pPr marL="0" indent="0">
              <a:buNone/>
            </a:pPr>
            <a:endParaRPr lang="en-US" altLang="ja-JP" dirty="0" smtClean="0"/>
          </a:p>
          <a:p>
            <a:pPr marL="0" indent="0">
              <a:buNone/>
            </a:pPr>
            <a:endParaRPr lang="en-US" altLang="ja-JP" dirty="0" smtClean="0"/>
          </a:p>
          <a:p>
            <a:pPr marL="0" indent="0">
              <a:buNone/>
            </a:pPr>
            <a:endParaRPr lang="en-US" altLang="ja-JP" dirty="0"/>
          </a:p>
        </p:txBody>
      </p:sp>
    </p:spTree>
    <p:extLst>
      <p:ext uri="{BB962C8B-B14F-4D97-AF65-F5344CB8AC3E}">
        <p14:creationId xmlns:p14="http://schemas.microsoft.com/office/powerpoint/2010/main" val="215922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441887"/>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⑥</a:t>
            </a:r>
            <a:r>
              <a:rPr lang="en-US" altLang="ja-JP" dirty="0" err="1" smtClean="0"/>
              <a:t>coinbase</a:t>
            </a:r>
            <a:r>
              <a:rPr lang="ja-JP" altLang="en-US" dirty="0" smtClean="0"/>
              <a:t>の残高を確認する。</a:t>
            </a:r>
            <a:endParaRPr lang="en-US" altLang="ja-JP" dirty="0" smtClean="0"/>
          </a:p>
          <a:p>
            <a:pPr marL="0" indent="0">
              <a:buNone/>
            </a:pPr>
            <a:r>
              <a:rPr lang="ja-JP" altLang="en-US" dirty="0" smtClean="0"/>
              <a:t>マイニングのたびに</a:t>
            </a:r>
            <a:r>
              <a:rPr lang="en-US" altLang="ja-JP" dirty="0" smtClean="0"/>
              <a:t>ether</a:t>
            </a:r>
            <a:r>
              <a:rPr lang="ja-JP" altLang="en-US" dirty="0" smtClean="0"/>
              <a:t>が獲得でき、</a:t>
            </a:r>
            <a:r>
              <a:rPr lang="en-US" altLang="ja-JP" dirty="0" err="1" smtClean="0"/>
              <a:t>coinbase</a:t>
            </a:r>
            <a:r>
              <a:rPr lang="ja-JP" altLang="en-US" dirty="0" smtClean="0"/>
              <a:t>の残高が増加して</a:t>
            </a:r>
            <a:r>
              <a:rPr lang="ja-JP" altLang="en-US" dirty="0" err="1" smtClean="0"/>
              <a:t>いるかか確認</a:t>
            </a:r>
            <a:r>
              <a:rPr lang="ja-JP" altLang="en-US" dirty="0" smtClean="0"/>
              <a:t>します。</a:t>
            </a:r>
            <a:endParaRPr lang="en-US" altLang="ja-JP" dirty="0" smtClean="0"/>
          </a:p>
          <a:p>
            <a:pPr marL="0" indent="0">
              <a:buNone/>
            </a:pPr>
            <a:endParaRPr lang="en-US" altLang="ja-JP" dirty="0"/>
          </a:p>
          <a:p>
            <a:pPr marL="0" indent="0">
              <a:buNone/>
            </a:pPr>
            <a:r>
              <a:rPr lang="en-US" altLang="ja-JP" dirty="0"/>
              <a:t>&gt;</a:t>
            </a:r>
            <a:r>
              <a:rPr lang="en-US" altLang="ja-JP" dirty="0" err="1"/>
              <a:t>eth.getBlock</a:t>
            </a:r>
            <a:r>
              <a:rPr lang="en-US" altLang="ja-JP" dirty="0"/>
              <a:t>(152)</a:t>
            </a:r>
          </a:p>
          <a:p>
            <a:pPr marL="0" indent="0">
              <a:buNone/>
            </a:pPr>
            <a:r>
              <a:rPr lang="ja-JP" altLang="en-US" dirty="0"/>
              <a:t>マイニングをすると取得できるブロック数も増えてくる</a:t>
            </a:r>
            <a:r>
              <a:rPr lang="ja-JP" altLang="en-US" dirty="0" smtClean="0"/>
              <a:t>。</a:t>
            </a:r>
            <a:endParaRPr lang="en-US" altLang="ja-JP" dirty="0" smtClean="0"/>
          </a:p>
          <a:p>
            <a:pPr marL="0" indent="0">
              <a:buNone/>
            </a:pPr>
            <a:r>
              <a:rPr lang="ja-JP" altLang="en-US" dirty="0" smtClean="0"/>
              <a:t>結果に含まれる</a:t>
            </a:r>
            <a:r>
              <a:rPr lang="en-US" altLang="ja-JP" dirty="0" smtClean="0"/>
              <a:t>transactions</a:t>
            </a:r>
            <a:r>
              <a:rPr lang="ja-JP" altLang="en-US" dirty="0" smtClean="0"/>
              <a:t>の配列では、このブロックに含まれるトランザクションのアドレスが表示される。</a:t>
            </a:r>
            <a:endParaRPr lang="en-US" altLang="ja-JP" dirty="0"/>
          </a:p>
          <a:p>
            <a:pPr marL="0" indent="0">
              <a:buNone/>
            </a:pPr>
            <a:endParaRPr lang="en-US" altLang="ja-JP" dirty="0"/>
          </a:p>
          <a:p>
            <a:pPr marL="0" indent="0">
              <a:buNone/>
            </a:pPr>
            <a:r>
              <a:rPr lang="en-US" altLang="ja-JP" dirty="0" err="1" smtClean="0"/>
              <a:t>eth.getBalance</a:t>
            </a:r>
            <a:r>
              <a:rPr lang="en-US" altLang="ja-JP" dirty="0" smtClean="0"/>
              <a:t>(</a:t>
            </a:r>
            <a:r>
              <a:rPr lang="en-US" altLang="ja-JP" dirty="0" err="1" smtClean="0"/>
              <a:t>eth.accounts</a:t>
            </a:r>
            <a:r>
              <a:rPr lang="en-US" altLang="ja-JP" dirty="0" smtClean="0"/>
              <a:t>[0</a:t>
            </a:r>
            <a:r>
              <a:rPr lang="en-US" altLang="ja-JP" dirty="0"/>
              <a:t>])</a:t>
            </a:r>
          </a:p>
          <a:p>
            <a:pPr marL="0" indent="0">
              <a:buNone/>
            </a:pPr>
            <a:r>
              <a:rPr lang="en-US" altLang="ja-JP" dirty="0"/>
              <a:t>760000000000000000000 </a:t>
            </a:r>
            <a:r>
              <a:rPr lang="ja-JP" altLang="en-US" dirty="0"/>
              <a:t>→単位が</a:t>
            </a:r>
            <a:r>
              <a:rPr lang="en-US" altLang="ja-JP" dirty="0" err="1"/>
              <a:t>wei</a:t>
            </a:r>
            <a:endParaRPr lang="en-US" altLang="ja-JP" dirty="0"/>
          </a:p>
          <a:p>
            <a:pPr marL="0" indent="0">
              <a:buNone/>
            </a:pPr>
            <a:endParaRPr lang="en-US" altLang="ja-JP" dirty="0"/>
          </a:p>
          <a:p>
            <a:pPr marL="0" indent="0">
              <a:buNone/>
            </a:pPr>
            <a:r>
              <a:rPr lang="en-US" altLang="ja-JP" dirty="0"/>
              <a:t>&gt; web3.fromWei(</a:t>
            </a:r>
            <a:r>
              <a:rPr lang="en-US" altLang="ja-JP" dirty="0" err="1"/>
              <a:t>eth.getBalance</a:t>
            </a:r>
            <a:r>
              <a:rPr lang="en-US" altLang="ja-JP" dirty="0"/>
              <a:t>(</a:t>
            </a:r>
            <a:r>
              <a:rPr lang="en-US" altLang="ja-JP" dirty="0" err="1"/>
              <a:t>eth.accounts</a:t>
            </a:r>
            <a:r>
              <a:rPr lang="en-US" altLang="ja-JP" dirty="0"/>
              <a:t>[0]))</a:t>
            </a:r>
          </a:p>
          <a:p>
            <a:pPr marL="0" indent="0">
              <a:buNone/>
            </a:pPr>
            <a:r>
              <a:rPr lang="en-US" altLang="ja-JP" dirty="0" smtClean="0"/>
              <a:t>760 </a:t>
            </a:r>
            <a:r>
              <a:rPr lang="ja-JP" altLang="en-US" dirty="0" smtClean="0"/>
              <a:t>→ 単位を</a:t>
            </a:r>
            <a:r>
              <a:rPr lang="en-US" altLang="ja-JP" dirty="0" smtClean="0"/>
              <a:t>ether</a:t>
            </a:r>
            <a:r>
              <a:rPr lang="ja-JP" altLang="en-US" dirty="0" smtClean="0"/>
              <a:t>に変換</a:t>
            </a:r>
            <a:endParaRPr lang="en-US" altLang="ja-JP" dirty="0"/>
          </a:p>
          <a:p>
            <a:pPr marL="0" indent="0">
              <a:buNone/>
            </a:pPr>
            <a:endParaRPr lang="en-US" altLang="ja-JP" dirty="0" smtClean="0"/>
          </a:p>
          <a:p>
            <a:pPr marL="0" indent="0">
              <a:buNone/>
            </a:pPr>
            <a:endParaRPr lang="en-US" altLang="ja-JP" dirty="0"/>
          </a:p>
        </p:txBody>
      </p:sp>
    </p:spTree>
    <p:extLst>
      <p:ext uri="{BB962C8B-B14F-4D97-AF65-F5344CB8AC3E}">
        <p14:creationId xmlns:p14="http://schemas.microsoft.com/office/powerpoint/2010/main" val="172699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485429"/>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⑦送金する（ロックエラー）</a:t>
            </a:r>
            <a:endParaRPr lang="en-US" altLang="ja-JP" dirty="0" smtClean="0"/>
          </a:p>
          <a:p>
            <a:pPr marL="0" indent="0">
              <a:buNone/>
            </a:pPr>
            <a:r>
              <a:rPr lang="en-US" altLang="ja-JP" dirty="0" err="1" smtClean="0"/>
              <a:t>eth.sendTransaction</a:t>
            </a:r>
            <a:r>
              <a:rPr lang="ja-JP" altLang="en-US" dirty="0" smtClean="0"/>
              <a:t>関数を使って</a:t>
            </a:r>
            <a:r>
              <a:rPr lang="en-US" altLang="ja-JP" dirty="0" smtClean="0"/>
              <a:t>ether</a:t>
            </a:r>
            <a:r>
              <a:rPr lang="ja-JP" altLang="en-US" dirty="0" smtClean="0"/>
              <a:t>を送金します。</a:t>
            </a:r>
            <a:endParaRPr lang="en-US" altLang="ja-JP" dirty="0" smtClean="0"/>
          </a:p>
          <a:p>
            <a:pPr marL="0" indent="0">
              <a:buNone/>
            </a:pPr>
            <a:endParaRPr lang="en-US" altLang="ja-JP" dirty="0"/>
          </a:p>
          <a:p>
            <a:pPr marL="0" indent="0">
              <a:buNone/>
            </a:pPr>
            <a:r>
              <a:rPr lang="en-US" altLang="ja-JP" dirty="0"/>
              <a:t>&gt; web3.fromWei(</a:t>
            </a:r>
            <a:r>
              <a:rPr lang="en-US" altLang="ja-JP" dirty="0" err="1"/>
              <a:t>eth.getBalance</a:t>
            </a:r>
            <a:r>
              <a:rPr lang="en-US" altLang="ja-JP" dirty="0"/>
              <a:t>(</a:t>
            </a:r>
            <a:r>
              <a:rPr lang="en-US" altLang="ja-JP" dirty="0" err="1"/>
              <a:t>eth.accounts</a:t>
            </a:r>
            <a:r>
              <a:rPr lang="en-US" altLang="ja-JP" dirty="0"/>
              <a:t>[2]))</a:t>
            </a:r>
          </a:p>
          <a:p>
            <a:pPr marL="0" indent="0">
              <a:buNone/>
            </a:pPr>
            <a:r>
              <a:rPr lang="en-US" altLang="ja-JP" dirty="0" smtClean="0"/>
              <a:t>0 </a:t>
            </a:r>
            <a:r>
              <a:rPr lang="ja-JP" altLang="en-US" dirty="0" smtClean="0"/>
              <a:t>→ </a:t>
            </a:r>
            <a:r>
              <a:rPr lang="en-US" altLang="ja-JP" dirty="0" err="1" smtClean="0"/>
              <a:t>eth.account</a:t>
            </a:r>
            <a:r>
              <a:rPr lang="en-US" altLang="ja-JP" dirty="0" smtClean="0"/>
              <a:t>[2]</a:t>
            </a:r>
            <a:r>
              <a:rPr lang="ja-JP" altLang="en-US" dirty="0" smtClean="0"/>
              <a:t>のアドレスの残高は</a:t>
            </a:r>
            <a:r>
              <a:rPr lang="en-US" altLang="ja-JP" dirty="0" smtClean="0"/>
              <a:t>0</a:t>
            </a:r>
            <a:endParaRPr lang="en-US" altLang="ja-JP" dirty="0"/>
          </a:p>
          <a:p>
            <a:pPr marL="0" indent="0">
              <a:buNone/>
            </a:pPr>
            <a:r>
              <a:rPr lang="en-US" altLang="ja-JP" dirty="0"/>
              <a:t>&gt; </a:t>
            </a:r>
            <a:r>
              <a:rPr lang="en-US" altLang="ja-JP" dirty="0" err="1" smtClean="0"/>
              <a:t>eth.sendTransaction</a:t>
            </a:r>
            <a:r>
              <a:rPr lang="en-US" altLang="ja-JP" dirty="0"/>
              <a:t>({</a:t>
            </a:r>
            <a:r>
              <a:rPr lang="en-US" altLang="ja-JP" dirty="0" err="1"/>
              <a:t>from:eth.accounts</a:t>
            </a:r>
            <a:r>
              <a:rPr lang="en-US" altLang="ja-JP" dirty="0"/>
              <a:t>[0],</a:t>
            </a:r>
            <a:r>
              <a:rPr lang="en-US" altLang="ja-JP" dirty="0" err="1"/>
              <a:t>to:eth.accounts</a:t>
            </a:r>
            <a:r>
              <a:rPr lang="en-US" altLang="ja-JP" dirty="0"/>
              <a:t>[2],</a:t>
            </a:r>
            <a:r>
              <a:rPr lang="en-US" altLang="ja-JP" dirty="0" smtClean="0"/>
              <a:t>value:web3.toWei(5,"ether")})</a:t>
            </a:r>
            <a:r>
              <a:rPr lang="ja-JP" altLang="en-US" dirty="0" smtClean="0"/>
              <a:t>　→</a:t>
            </a:r>
            <a:r>
              <a:rPr lang="en-US" altLang="ja-JP" dirty="0" smtClean="0"/>
              <a:t>from </a:t>
            </a:r>
            <a:r>
              <a:rPr lang="ja-JP" altLang="en-US" dirty="0" smtClean="0"/>
              <a:t>から </a:t>
            </a:r>
            <a:r>
              <a:rPr lang="en-US" altLang="ja-JP" dirty="0" smtClean="0"/>
              <a:t>to </a:t>
            </a:r>
            <a:r>
              <a:rPr lang="ja-JP" altLang="en-US" dirty="0" smtClean="0"/>
              <a:t>へ </a:t>
            </a:r>
            <a:r>
              <a:rPr lang="en-US" altLang="ja-JP" dirty="0" smtClean="0"/>
              <a:t>5ether</a:t>
            </a:r>
            <a:r>
              <a:rPr lang="ja-JP" altLang="en-US" dirty="0" smtClean="0"/>
              <a:t> を送金する。</a:t>
            </a:r>
            <a:endParaRPr lang="en-US" altLang="ja-JP" dirty="0"/>
          </a:p>
          <a:p>
            <a:pPr marL="0" indent="0">
              <a:buNone/>
            </a:pPr>
            <a:r>
              <a:rPr lang="en-US" altLang="ja-JP" dirty="0"/>
              <a:t>Error: authentication needed: password or unlock</a:t>
            </a:r>
          </a:p>
          <a:p>
            <a:pPr marL="0" indent="0">
              <a:buNone/>
            </a:pPr>
            <a:r>
              <a:rPr lang="en-US" altLang="ja-JP" dirty="0"/>
              <a:t>    at web3.js:3104:20</a:t>
            </a:r>
          </a:p>
          <a:p>
            <a:pPr marL="0" indent="0">
              <a:buNone/>
            </a:pPr>
            <a:r>
              <a:rPr lang="en-US" altLang="ja-JP" dirty="0"/>
              <a:t>    at web3.js:6191:15</a:t>
            </a:r>
          </a:p>
          <a:p>
            <a:pPr marL="0" indent="0">
              <a:buNone/>
            </a:pPr>
            <a:r>
              <a:rPr lang="en-US" altLang="ja-JP" dirty="0"/>
              <a:t>    at web3.js:5004:36</a:t>
            </a:r>
          </a:p>
          <a:p>
            <a:pPr marL="0" indent="0">
              <a:buNone/>
            </a:pPr>
            <a:r>
              <a:rPr lang="en-US" altLang="ja-JP" dirty="0"/>
              <a:t>    at &lt;anonymous&gt;:</a:t>
            </a:r>
            <a:r>
              <a:rPr lang="en-US" altLang="ja-JP" dirty="0" smtClean="0"/>
              <a:t>1:1</a:t>
            </a:r>
          </a:p>
          <a:p>
            <a:pPr marL="0" indent="0">
              <a:buNone/>
            </a:pPr>
            <a:r>
              <a:rPr lang="en-US" altLang="ja-JP" dirty="0" smtClean="0"/>
              <a:t>※</a:t>
            </a:r>
            <a:r>
              <a:rPr lang="en-US" altLang="ja-JP" dirty="0" err="1" smtClean="0"/>
              <a:t>eth.accounts</a:t>
            </a:r>
            <a:r>
              <a:rPr lang="en-US" altLang="ja-JP" dirty="0" smtClean="0"/>
              <a:t>[0]</a:t>
            </a:r>
            <a:r>
              <a:rPr lang="ja-JP" altLang="en-US" dirty="0" smtClean="0"/>
              <a:t>のロックを解除しないため、エラーが発生する。</a:t>
            </a:r>
            <a:endParaRPr lang="en-US" altLang="ja-JP" dirty="0"/>
          </a:p>
          <a:p>
            <a:pPr marL="0" indent="0">
              <a:buNone/>
            </a:pPr>
            <a:endParaRPr lang="en-US" altLang="ja-JP" dirty="0" smtClean="0"/>
          </a:p>
        </p:txBody>
      </p:sp>
    </p:spTree>
    <p:extLst>
      <p:ext uri="{BB962C8B-B14F-4D97-AF65-F5344CB8AC3E}">
        <p14:creationId xmlns:p14="http://schemas.microsoft.com/office/powerpoint/2010/main" val="52591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57251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⑧ロックの解除</a:t>
            </a:r>
            <a:endParaRPr lang="en-US" altLang="ja-JP" dirty="0" smtClean="0"/>
          </a:p>
          <a:p>
            <a:pPr marL="0" indent="0">
              <a:buNone/>
            </a:pPr>
            <a:r>
              <a:rPr lang="en-US" altLang="ja-JP" dirty="0"/>
              <a:t>&gt; </a:t>
            </a:r>
            <a:r>
              <a:rPr lang="en-US" altLang="ja-JP" dirty="0" err="1"/>
              <a:t>personal.unlockAccount</a:t>
            </a:r>
            <a:r>
              <a:rPr lang="en-US" altLang="ja-JP" dirty="0"/>
              <a:t>(</a:t>
            </a:r>
            <a:r>
              <a:rPr lang="en-US" altLang="ja-JP" dirty="0" err="1"/>
              <a:t>eth.accounts</a:t>
            </a:r>
            <a:r>
              <a:rPr lang="en-US" altLang="ja-JP" dirty="0"/>
              <a:t>[0])</a:t>
            </a:r>
          </a:p>
          <a:p>
            <a:pPr marL="0" indent="0">
              <a:buNone/>
            </a:pPr>
            <a:r>
              <a:rPr lang="en-US" altLang="ja-JP" dirty="0"/>
              <a:t>Unlock account 0x5828a6fc297084b0cd6b22fb342654663ec345b9</a:t>
            </a:r>
          </a:p>
          <a:p>
            <a:pPr marL="0" indent="0">
              <a:buNone/>
            </a:pPr>
            <a:r>
              <a:rPr lang="en-US" altLang="ja-JP" dirty="0"/>
              <a:t>Passphrase</a:t>
            </a:r>
            <a:r>
              <a:rPr lang="en-US" altLang="ja-JP" dirty="0" smtClean="0"/>
              <a:t>:</a:t>
            </a:r>
            <a:r>
              <a:rPr lang="ja-JP" altLang="en-US" dirty="0" smtClean="0"/>
              <a:t>アカウント生成時のパスワードを入力</a:t>
            </a:r>
            <a:endParaRPr lang="en-US" altLang="ja-JP" dirty="0"/>
          </a:p>
          <a:p>
            <a:pPr marL="0" indent="0">
              <a:buNone/>
            </a:pPr>
            <a:r>
              <a:rPr lang="en-US" altLang="ja-JP" dirty="0" smtClean="0"/>
              <a:t>True</a:t>
            </a:r>
            <a:r>
              <a:rPr lang="ja-JP" altLang="en-US" dirty="0" smtClean="0"/>
              <a:t>　→解除生成</a:t>
            </a:r>
            <a:endParaRPr lang="en-US" altLang="ja-JP" dirty="0" smtClean="0"/>
          </a:p>
          <a:p>
            <a:pPr marL="0" indent="0">
              <a:buNone/>
            </a:pPr>
            <a:endParaRPr lang="en-US" altLang="ja-JP" dirty="0"/>
          </a:p>
          <a:p>
            <a:pPr marL="0" indent="0">
              <a:buNone/>
            </a:pPr>
            <a:r>
              <a:rPr lang="ja-JP" altLang="en-US" dirty="0" smtClean="0"/>
              <a:t>本番環境であればセキュリティの観点からロックしておくのが望ましいですが、プライベートネットで都度パスワードを入力するのは手間ですので、</a:t>
            </a:r>
            <a:r>
              <a:rPr lang="en-US" altLang="ja-JP" dirty="0" err="1" smtClean="0"/>
              <a:t>geth</a:t>
            </a:r>
            <a:r>
              <a:rPr lang="ja-JP" altLang="en-US" dirty="0" smtClean="0"/>
              <a:t>オプションを使って、</a:t>
            </a:r>
            <a:r>
              <a:rPr lang="en-US" altLang="ja-JP" dirty="0" err="1" smtClean="0"/>
              <a:t>geth</a:t>
            </a:r>
            <a:r>
              <a:rPr lang="ja-JP" altLang="en-US" dirty="0" smtClean="0"/>
              <a:t>起動時にアンロックするようにします。</a:t>
            </a:r>
            <a:endParaRPr lang="en-US" altLang="ja-JP" dirty="0" smtClean="0"/>
          </a:p>
          <a:p>
            <a:pPr marL="0" indent="0">
              <a:buNone/>
            </a:pPr>
            <a:endParaRPr lang="en-US" altLang="ja-JP" dirty="0"/>
          </a:p>
          <a:p>
            <a:pPr marL="0" indent="0">
              <a:buNone/>
            </a:pPr>
            <a:r>
              <a:rPr lang="ja-JP" altLang="en-US" dirty="0" smtClean="0"/>
              <a:t>１．</a:t>
            </a:r>
            <a:r>
              <a:rPr lang="en-US" altLang="ja-JP" dirty="0" smtClean="0"/>
              <a:t>Password.txt</a:t>
            </a:r>
            <a:r>
              <a:rPr lang="ja-JP" altLang="en-US" dirty="0" smtClean="0"/>
              <a:t>を</a:t>
            </a:r>
            <a:r>
              <a:rPr lang="en-US" altLang="ja-JP" dirty="0"/>
              <a:t>C:\</a:t>
            </a:r>
            <a:r>
              <a:rPr lang="en-US" altLang="ja-JP" dirty="0" smtClean="0"/>
              <a:t>tools\ethereum\Geth\home\eth_private_net</a:t>
            </a:r>
            <a:r>
              <a:rPr lang="ja-JP" altLang="en-US" dirty="0" smtClean="0"/>
              <a:t>直下に作成する。 ファイルには、</a:t>
            </a:r>
            <a:r>
              <a:rPr lang="en-US" altLang="ja-JP" dirty="0" err="1" smtClean="0"/>
              <a:t>eth.accounts</a:t>
            </a:r>
            <a:r>
              <a:rPr lang="en-US" altLang="ja-JP" dirty="0" smtClean="0"/>
              <a:t>[0]</a:t>
            </a:r>
            <a:r>
              <a:rPr lang="ja-JP" altLang="en-US" dirty="0" smtClean="0"/>
              <a:t>から</a:t>
            </a:r>
            <a:r>
              <a:rPr lang="en-US" altLang="ja-JP" dirty="0" err="1" smtClean="0"/>
              <a:t>eth.accounts</a:t>
            </a:r>
            <a:r>
              <a:rPr lang="en-US" altLang="ja-JP" dirty="0" smtClean="0"/>
              <a:t>[3]</a:t>
            </a:r>
            <a:r>
              <a:rPr lang="ja-JP" altLang="en-US" dirty="0" smtClean="0"/>
              <a:t>の全てのパスワードを改行区切りで設定する。</a:t>
            </a:r>
            <a:endParaRPr lang="en-US" altLang="ja-JP" dirty="0"/>
          </a:p>
        </p:txBody>
      </p:sp>
    </p:spTree>
    <p:extLst>
      <p:ext uri="{BB962C8B-B14F-4D97-AF65-F5344CB8AC3E}">
        <p14:creationId xmlns:p14="http://schemas.microsoft.com/office/powerpoint/2010/main" val="183657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441887"/>
          </a:xfrm>
          <a:prstGeom prst="rect">
            <a:avLst/>
          </a:prstGeom>
        </p:spPr>
        <p:txBody>
          <a:bodyPr vert="horz" rtlCol="0">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⑨</a:t>
            </a:r>
            <a:r>
              <a:rPr lang="en-US" altLang="ja-JP" dirty="0" err="1" smtClean="0"/>
              <a:t>geth</a:t>
            </a:r>
            <a:r>
              <a:rPr lang="ja-JP" altLang="en-US" dirty="0" smtClean="0"/>
              <a:t>起動時のパスワード解除</a:t>
            </a:r>
            <a:endParaRPr lang="en-US" altLang="ja-JP" dirty="0" smtClean="0"/>
          </a:p>
          <a:p>
            <a:pPr marL="0" indent="0">
              <a:buNone/>
            </a:pPr>
            <a:r>
              <a:rPr lang="ja-JP" altLang="en-US" dirty="0" smtClean="0"/>
              <a:t>１．</a:t>
            </a:r>
            <a:r>
              <a:rPr lang="en-US" altLang="ja-JP" dirty="0" smtClean="0"/>
              <a:t>Password.txt</a:t>
            </a:r>
            <a:r>
              <a:rPr lang="ja-JP" altLang="en-US" dirty="0" smtClean="0"/>
              <a:t>を</a:t>
            </a:r>
            <a:r>
              <a:rPr lang="en-US" altLang="ja-JP" dirty="0"/>
              <a:t>C:\</a:t>
            </a:r>
            <a:r>
              <a:rPr lang="en-US" altLang="ja-JP" dirty="0" smtClean="0"/>
              <a:t>tools\ethereum\Geth\home\eth_private_net</a:t>
            </a:r>
            <a:r>
              <a:rPr lang="ja-JP" altLang="en-US" dirty="0" smtClean="0"/>
              <a:t>直下に作成する。 ファイルには、</a:t>
            </a:r>
            <a:r>
              <a:rPr lang="en-US" altLang="ja-JP" dirty="0" err="1" smtClean="0"/>
              <a:t>eth.accounts</a:t>
            </a:r>
            <a:r>
              <a:rPr lang="en-US" altLang="ja-JP" dirty="0" smtClean="0"/>
              <a:t>[0]</a:t>
            </a:r>
            <a:r>
              <a:rPr lang="ja-JP" altLang="en-US" dirty="0" smtClean="0"/>
              <a:t>から</a:t>
            </a:r>
            <a:r>
              <a:rPr lang="en-US" altLang="ja-JP" dirty="0" err="1" smtClean="0"/>
              <a:t>eth.accounts</a:t>
            </a:r>
            <a:r>
              <a:rPr lang="en-US" altLang="ja-JP" dirty="0" smtClean="0"/>
              <a:t>[3]</a:t>
            </a:r>
            <a:r>
              <a:rPr lang="ja-JP" altLang="en-US" dirty="0" smtClean="0"/>
              <a:t>の全てのパスワードを改行区切りで設定する。</a:t>
            </a:r>
            <a:endParaRPr lang="en-US" altLang="ja-JP" dirty="0" smtClean="0"/>
          </a:p>
          <a:p>
            <a:pPr marL="0" indent="0">
              <a:buNone/>
            </a:pPr>
            <a:r>
              <a:rPr lang="ja-JP" altLang="en-US" dirty="0" smtClean="0"/>
              <a:t>２．ロックを解除するアドレス</a:t>
            </a:r>
            <a:r>
              <a:rPr lang="en-US" altLang="ja-JP" dirty="0" smtClean="0"/>
              <a:t>(--unlock)</a:t>
            </a:r>
            <a:r>
              <a:rPr lang="ja-JP" altLang="en-US" dirty="0" smtClean="0"/>
              <a:t>とパスワードファイル</a:t>
            </a:r>
            <a:r>
              <a:rPr lang="en-US" altLang="ja-JP" dirty="0" smtClean="0"/>
              <a:t>(--password)</a:t>
            </a:r>
            <a:r>
              <a:rPr lang="ja-JP" altLang="en-US" dirty="0" smtClean="0"/>
              <a:t>を指定して、</a:t>
            </a:r>
            <a:r>
              <a:rPr lang="en-US" altLang="ja-JP" dirty="0" err="1" smtClean="0"/>
              <a:t>geth</a:t>
            </a:r>
            <a:r>
              <a:rPr lang="ja-JP" altLang="en-US" dirty="0" smtClean="0"/>
              <a:t>を起動する。</a:t>
            </a:r>
            <a:endParaRPr lang="en-US" altLang="ja-JP" dirty="0" smtClean="0"/>
          </a:p>
          <a:p>
            <a:pPr marL="0" indent="0">
              <a:buNone/>
            </a:pPr>
            <a:r>
              <a:rPr lang="en-US" altLang="ja-JP" dirty="0" err="1"/>
              <a:t>geth</a:t>
            </a:r>
            <a:r>
              <a:rPr lang="en-US" altLang="ja-JP" dirty="0"/>
              <a:t> --</a:t>
            </a:r>
            <a:r>
              <a:rPr lang="en-US" altLang="ja-JP" dirty="0" err="1"/>
              <a:t>networkid</a:t>
            </a:r>
            <a:r>
              <a:rPr lang="en-US" altLang="ja-JP" dirty="0"/>
              <a:t> "15" --</a:t>
            </a:r>
            <a:r>
              <a:rPr lang="en-US" altLang="ja-JP" dirty="0" err="1"/>
              <a:t>nodiscover</a:t>
            </a:r>
            <a:r>
              <a:rPr lang="en-US" altLang="ja-JP" dirty="0"/>
              <a:t> --</a:t>
            </a:r>
            <a:r>
              <a:rPr lang="en-US" altLang="ja-JP" dirty="0" err="1"/>
              <a:t>datadir</a:t>
            </a:r>
            <a:r>
              <a:rPr lang="en-US" altLang="ja-JP" dirty="0"/>
              <a:t> "C:\tools\ethereum\Geth\home\eth_private_net" --</a:t>
            </a:r>
            <a:r>
              <a:rPr lang="en-US" altLang="ja-JP" dirty="0" err="1"/>
              <a:t>rpc</a:t>
            </a:r>
            <a:r>
              <a:rPr lang="en-US" altLang="ja-JP" dirty="0"/>
              <a:t> --</a:t>
            </a:r>
            <a:r>
              <a:rPr lang="en-US" altLang="ja-JP" dirty="0" err="1"/>
              <a:t>rpcaddr</a:t>
            </a:r>
            <a:r>
              <a:rPr lang="en-US" altLang="ja-JP" dirty="0"/>
              <a:t> "localhost" --</a:t>
            </a:r>
            <a:r>
              <a:rPr lang="en-US" altLang="ja-JP" dirty="0" err="1"/>
              <a:t>rpcport</a:t>
            </a:r>
            <a:r>
              <a:rPr lang="en-US" altLang="ja-JP" dirty="0"/>
              <a:t> "8545" --</a:t>
            </a:r>
            <a:r>
              <a:rPr lang="en-US" altLang="ja-JP" dirty="0" err="1"/>
              <a:t>rpccorsdomain</a:t>
            </a:r>
            <a:r>
              <a:rPr lang="en-US" altLang="ja-JP" dirty="0"/>
              <a:t> "*" --</a:t>
            </a:r>
            <a:r>
              <a:rPr lang="en-US" altLang="ja-JP" dirty="0" err="1"/>
              <a:t>rpcapi</a:t>
            </a:r>
            <a:r>
              <a:rPr lang="en-US" altLang="ja-JP" dirty="0"/>
              <a:t> "eth,net,web3,personal" --</a:t>
            </a:r>
            <a:r>
              <a:rPr lang="en-US" altLang="ja-JP" dirty="0" err="1"/>
              <a:t>targetgaslimit</a:t>
            </a:r>
            <a:r>
              <a:rPr lang="en-US" altLang="ja-JP" dirty="0"/>
              <a:t> "20000000" --unlock 0x5828a6fc297084b0cd6b22fb342654663ec345b9,0xe29f75427595c099e607a6442d783c694340fa15,0xb2d1fd52aa993017ae2744862483475a54975bd5,0xb4d61253e665b512b9f0b18d4e6c572fe960dc5b --password "C:\tools\ethereum\Geth\home\eth_private_net\password.txt" console 2&gt;&gt; C:\</a:t>
            </a:r>
            <a:r>
              <a:rPr lang="en-US" altLang="ja-JP" dirty="0" smtClean="0"/>
              <a:t>tools\ethereum\Geth\home\eth_private_net\geth_err.log</a:t>
            </a:r>
          </a:p>
          <a:p>
            <a:pPr marL="0" indent="0">
              <a:buNone/>
            </a:pPr>
            <a:endParaRPr lang="en-US" altLang="ja-JP" dirty="0"/>
          </a:p>
          <a:p>
            <a:pPr marL="0" indent="0">
              <a:buNone/>
            </a:pPr>
            <a:r>
              <a:rPr lang="en-US" altLang="ja-JP" dirty="0" smtClean="0"/>
              <a:t>※--unlock</a:t>
            </a:r>
            <a:r>
              <a:rPr lang="ja-JP" altLang="en-US" dirty="0" smtClean="0"/>
              <a:t>で指定するアドレスは</a:t>
            </a:r>
            <a:r>
              <a:rPr lang="en-US" altLang="ja-JP" dirty="0" smtClean="0"/>
              <a:t>”</a:t>
            </a:r>
            <a:r>
              <a:rPr lang="ja-JP" altLang="en-US" dirty="0" smtClean="0"/>
              <a:t>なしの、カンマ区切りで指定する。</a:t>
            </a:r>
            <a:endParaRPr lang="en-US" altLang="ja-JP" dirty="0" smtClean="0"/>
          </a:p>
          <a:p>
            <a:pPr marL="0" indent="0">
              <a:buNone/>
            </a:pPr>
            <a:r>
              <a:rPr lang="ja-JP" altLang="en-US" dirty="0"/>
              <a:t>　</a:t>
            </a:r>
            <a:r>
              <a:rPr lang="ja-JP" altLang="en-US" dirty="0" smtClean="0"/>
              <a:t>ただし、カンマの前後にスペースとか入っていると起動で失敗する。</a:t>
            </a:r>
            <a:endParaRPr lang="en-US" altLang="ja-JP" dirty="0" smtClean="0"/>
          </a:p>
          <a:p>
            <a:pPr marL="0" indent="0">
              <a:buNone/>
            </a:pPr>
            <a:endParaRPr lang="en-US" altLang="ja-JP" dirty="0"/>
          </a:p>
        </p:txBody>
      </p:sp>
    </p:spTree>
    <p:extLst>
      <p:ext uri="{BB962C8B-B14F-4D97-AF65-F5344CB8AC3E}">
        <p14:creationId xmlns:p14="http://schemas.microsoft.com/office/powerpoint/2010/main" val="96566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676185" cy="535480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⑩送金する（ロック解除後）</a:t>
            </a:r>
            <a:endParaRPr lang="en-US" altLang="ja-JP" dirty="0" smtClean="0"/>
          </a:p>
          <a:p>
            <a:pPr marL="0" indent="0">
              <a:buNone/>
            </a:pPr>
            <a:r>
              <a:rPr lang="en-US" altLang="ja-JP" dirty="0" smtClean="0"/>
              <a:t>&gt;</a:t>
            </a:r>
            <a:r>
              <a:rPr lang="en-US" altLang="ja-JP" dirty="0" err="1" smtClean="0"/>
              <a:t>eth.sendTransaction</a:t>
            </a:r>
            <a:r>
              <a:rPr lang="en-US" altLang="ja-JP" dirty="0"/>
              <a:t>({</a:t>
            </a:r>
            <a:r>
              <a:rPr lang="en-US" altLang="ja-JP" dirty="0" err="1"/>
              <a:t>from:eth.accounts</a:t>
            </a:r>
            <a:r>
              <a:rPr lang="en-US" altLang="ja-JP" dirty="0"/>
              <a:t>[0],</a:t>
            </a:r>
            <a:r>
              <a:rPr lang="en-US" altLang="ja-JP" dirty="0" err="1"/>
              <a:t>to:eth.accounts</a:t>
            </a:r>
            <a:r>
              <a:rPr lang="en-US" altLang="ja-JP" dirty="0"/>
              <a:t>[2],value:web3.toWei(5,"ether</a:t>
            </a:r>
            <a:r>
              <a:rPr lang="en-US" altLang="ja-JP" dirty="0" smtClean="0"/>
              <a:t>")})</a:t>
            </a:r>
          </a:p>
          <a:p>
            <a:pPr marL="0" indent="0">
              <a:buNone/>
            </a:pPr>
            <a:r>
              <a:rPr lang="en-US" altLang="ja-JP" dirty="0"/>
              <a:t>"</a:t>
            </a:r>
            <a:r>
              <a:rPr lang="en-US" altLang="ja-JP" dirty="0" smtClean="0"/>
              <a:t>0x76e7121f9850e1b80166b92a61e999ec2358a1d72671272248ba72974cad6b19“</a:t>
            </a:r>
          </a:p>
          <a:p>
            <a:pPr marL="0" indent="0">
              <a:buNone/>
            </a:pPr>
            <a:endParaRPr lang="en-US" altLang="ja-JP" dirty="0"/>
          </a:p>
          <a:p>
            <a:pPr marL="0" indent="0">
              <a:buNone/>
            </a:pPr>
            <a:r>
              <a:rPr lang="ja-JP" altLang="en-US" dirty="0" smtClean="0"/>
              <a:t>エラーはなく、送金が成功し、</a:t>
            </a:r>
            <a:r>
              <a:rPr lang="en-US" altLang="ja-JP" dirty="0" smtClean="0"/>
              <a:t>16</a:t>
            </a:r>
            <a:r>
              <a:rPr lang="ja-JP" altLang="en-US" dirty="0" smtClean="0"/>
              <a:t>進数のトランザクションハッシュが出力される。</a:t>
            </a: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9029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smtClean="0"/>
              <a:t>１</a:t>
            </a:r>
            <a:r>
              <a:rPr lang="en-US" altLang="ja-JP" sz="2800" dirty="0" smtClean="0"/>
              <a:t>.4</a:t>
            </a:r>
            <a:r>
              <a:rPr lang="ja-JP" altLang="en-US" sz="2800" dirty="0" smtClean="0"/>
              <a:t> ブロックチェーンネットワークの構成用</a:t>
            </a:r>
            <a:endParaRPr lang="en-US" altLang="ja-JP" sz="2800" dirty="0"/>
          </a:p>
        </p:txBody>
      </p:sp>
      <p:sp>
        <p:nvSpPr>
          <p:cNvPr id="4" name="コンテンツ プレースホルダー 1"/>
          <p:cNvSpPr txBox="1">
            <a:spLocks/>
          </p:cNvSpPr>
          <p:nvPr/>
        </p:nvSpPr>
        <p:spPr>
          <a:xfrm>
            <a:off x="196948" y="801859"/>
            <a:ext cx="11995052" cy="5758598"/>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④ブロック</a:t>
            </a:r>
            <a:endParaRPr lang="en-US" altLang="ja-JP" dirty="0" smtClean="0"/>
          </a:p>
          <a:p>
            <a:pPr marL="0" indent="0">
              <a:buNone/>
            </a:pPr>
            <a:r>
              <a:rPr lang="ja-JP" altLang="en-US" dirty="0"/>
              <a:t>ブロック</a:t>
            </a:r>
            <a:r>
              <a:rPr lang="ja-JP" altLang="en-US" dirty="0" smtClean="0"/>
              <a:t>は複数のトランザクションが格納されており、マイナーによって生成されます。 またトランザクションと同じようにビットコインネットワーク内に伝搬されます。</a:t>
            </a:r>
            <a:endParaRPr lang="en-US" altLang="ja-JP" dirty="0" smtClean="0"/>
          </a:p>
          <a:p>
            <a:pPr marL="0" indent="0">
              <a:buNone/>
            </a:pPr>
            <a:r>
              <a:rPr lang="ja-JP" altLang="en-US" dirty="0" smtClean="0"/>
              <a:t>⑤分散台帳</a:t>
            </a:r>
            <a:endParaRPr lang="en-US" altLang="ja-JP" dirty="0" smtClean="0"/>
          </a:p>
          <a:p>
            <a:pPr marL="0" indent="0">
              <a:buNone/>
            </a:pPr>
            <a:r>
              <a:rPr lang="ja-JP" altLang="en-US" dirty="0" smtClean="0"/>
              <a:t>・ビットコインネットワークでは伝搬されてきた全てのブロックを各ノードの台帳</a:t>
            </a:r>
            <a:r>
              <a:rPr lang="en-US" altLang="ja-JP" dirty="0" smtClean="0"/>
              <a:t>(DB)</a:t>
            </a:r>
            <a:r>
              <a:rPr lang="ja-JP" altLang="en-US" dirty="0" smtClean="0"/>
              <a:t>上に保持しています</a:t>
            </a:r>
            <a:r>
              <a:rPr lang="en-US" altLang="ja-JP" dirty="0" smtClean="0"/>
              <a:t>(</a:t>
            </a:r>
            <a:r>
              <a:rPr lang="ja-JP" altLang="en-US" dirty="0" smtClean="0"/>
              <a:t>注：全てのノードが全てのブロックを保持しているわけではない</a:t>
            </a:r>
            <a:r>
              <a:rPr lang="en-US" altLang="ja-JP" dirty="0" smtClean="0"/>
              <a:t>)</a:t>
            </a:r>
            <a:r>
              <a:rPr lang="ja-JP" altLang="en-US" dirty="0" err="1" smtClean="0"/>
              <a:t>。</a:t>
            </a:r>
            <a:r>
              <a:rPr lang="ja-JP" altLang="en-US" dirty="0" smtClean="0"/>
              <a:t> </a:t>
            </a:r>
            <a:endParaRPr lang="en-US" altLang="ja-JP" dirty="0" smtClean="0"/>
          </a:p>
          <a:p>
            <a:pPr marL="0" indent="0">
              <a:buNone/>
            </a:pPr>
            <a:r>
              <a:rPr lang="ja-JP" altLang="en-US" dirty="0"/>
              <a:t>・分散</a:t>
            </a:r>
            <a:r>
              <a:rPr lang="ja-JP" altLang="en-US" dirty="0" smtClean="0"/>
              <a:t>台帳は各ノードの保持されている台帳そのものを指す場合と、ネットワーク上に台帳が分散されている状態を指す場合もあります。</a:t>
            </a:r>
            <a:endParaRPr lang="en-US" altLang="ja-JP" dirty="0" smtClean="0"/>
          </a:p>
          <a:p>
            <a:pPr marL="0" indent="0">
              <a:buNone/>
            </a:pPr>
            <a:r>
              <a:rPr lang="ja-JP" altLang="en-US" dirty="0"/>
              <a:t>・</a:t>
            </a:r>
            <a:r>
              <a:rPr lang="ja-JP" altLang="en-US" dirty="0" smtClean="0"/>
              <a:t>分散台帳により、「実質ゼロダウンタイム」を実現しています。</a:t>
            </a:r>
            <a:endParaRPr lang="en-US" altLang="ja-JP" dirty="0" smtClean="0"/>
          </a:p>
          <a:p>
            <a:pPr marL="0" indent="0">
              <a:buNone/>
            </a:pPr>
            <a:r>
              <a:rPr lang="ja-JP" altLang="en-US" dirty="0"/>
              <a:t>・ノード</a:t>
            </a:r>
            <a:r>
              <a:rPr lang="ja-JP" altLang="en-US" dirty="0" smtClean="0"/>
              <a:t>が新たなブロックを受け取ると、自身の分散台帳に保存します。</a:t>
            </a:r>
            <a:endParaRPr lang="en-US" altLang="ja-JP" dirty="0" smtClean="0"/>
          </a:p>
          <a:p>
            <a:pPr marL="0" indent="0">
              <a:buNone/>
            </a:pPr>
            <a:r>
              <a:rPr lang="ja-JP" altLang="en-US" dirty="0" smtClean="0"/>
              <a:t>・ブロックの中には１つ前のブロックの情報</a:t>
            </a:r>
            <a:r>
              <a:rPr lang="en-US" altLang="ja-JP" dirty="0" smtClean="0"/>
              <a:t>(</a:t>
            </a:r>
            <a:r>
              <a:rPr lang="ja-JP" altLang="en-US" dirty="0" smtClean="0"/>
              <a:t>ハッシュ値</a:t>
            </a:r>
            <a:r>
              <a:rPr lang="en-US" altLang="ja-JP" dirty="0" smtClean="0"/>
              <a:t>)</a:t>
            </a:r>
            <a:r>
              <a:rPr lang="ja-JP" altLang="en-US" dirty="0" smtClean="0"/>
              <a:t>も含まれます。このハッシュ値により１つ前のブロックを参照できます。分散台帳の中では各ブロックがチェーンのようにつながっているため、ブロックチェーンと呼ばれます。</a:t>
            </a:r>
            <a:endParaRPr lang="ja-JP" altLang="en-US" dirty="0"/>
          </a:p>
        </p:txBody>
      </p:sp>
    </p:spTree>
    <p:extLst>
      <p:ext uri="{BB962C8B-B14F-4D97-AF65-F5344CB8AC3E}">
        <p14:creationId xmlns:p14="http://schemas.microsoft.com/office/powerpoint/2010/main" val="107909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676185" cy="5195144"/>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⑪トランザクションの確認</a:t>
            </a:r>
            <a:endParaRPr lang="en-US" altLang="ja-JP" dirty="0" smtClean="0"/>
          </a:p>
          <a:p>
            <a:pPr marL="0" indent="0">
              <a:buNone/>
            </a:pPr>
            <a:r>
              <a:rPr lang="en-US" altLang="ja-JP" dirty="0"/>
              <a:t>&gt;</a:t>
            </a:r>
            <a:r>
              <a:rPr lang="en-US" altLang="ja-JP" dirty="0" err="1"/>
              <a:t>eth.getTransaction</a:t>
            </a:r>
            <a:r>
              <a:rPr lang="en-US" altLang="ja-JP" dirty="0"/>
              <a:t>('0x76e7121f9850e1b80166b92a61e999ec2358a1d72671272248ba72974cad6b19</a:t>
            </a:r>
            <a:r>
              <a:rPr lang="en-US" altLang="ja-JP" dirty="0" smtClean="0"/>
              <a:t>')</a:t>
            </a:r>
          </a:p>
          <a:p>
            <a:pPr marL="0" indent="0">
              <a:buNone/>
            </a:pPr>
            <a:endParaRPr lang="en-US" altLang="ja-JP" dirty="0"/>
          </a:p>
          <a:p>
            <a:pPr marL="0" indent="0">
              <a:buNone/>
            </a:pPr>
            <a:r>
              <a:rPr lang="en-US" altLang="ja-JP" dirty="0"/>
              <a:t>{</a:t>
            </a:r>
          </a:p>
          <a:p>
            <a:pPr marL="0" indent="0">
              <a:buNone/>
            </a:pPr>
            <a:r>
              <a:rPr lang="en-US" altLang="ja-JP" dirty="0"/>
              <a:t>  </a:t>
            </a:r>
            <a:r>
              <a:rPr lang="en-US" altLang="ja-JP" dirty="0" err="1"/>
              <a:t>blockHash</a:t>
            </a:r>
            <a:r>
              <a:rPr lang="en-US" altLang="ja-JP" dirty="0"/>
              <a:t>: "0x0000000000000000000000000000000000000000000000000000000000000000",</a:t>
            </a:r>
          </a:p>
          <a:p>
            <a:pPr marL="0" indent="0">
              <a:buNone/>
            </a:pPr>
            <a:r>
              <a:rPr lang="en-US" altLang="ja-JP" dirty="0"/>
              <a:t>  </a:t>
            </a:r>
            <a:r>
              <a:rPr lang="en-US" altLang="ja-JP" dirty="0" err="1"/>
              <a:t>blockNumber</a:t>
            </a:r>
            <a:r>
              <a:rPr lang="en-US" altLang="ja-JP" dirty="0"/>
              <a:t>: null,</a:t>
            </a:r>
          </a:p>
          <a:p>
            <a:pPr marL="0" indent="0">
              <a:buNone/>
            </a:pPr>
            <a:r>
              <a:rPr lang="en-US" altLang="ja-JP" dirty="0"/>
              <a:t>  from: </a:t>
            </a:r>
            <a:r>
              <a:rPr lang="en-US" altLang="ja-JP" dirty="0" smtClean="0"/>
              <a:t>“0x5828a6fc297084b0cd6b22fb342654663ec345b9”, </a:t>
            </a:r>
            <a:r>
              <a:rPr lang="ja-JP" altLang="en-US" dirty="0" smtClean="0"/>
              <a:t>→送信元</a:t>
            </a:r>
            <a:endParaRPr lang="en-US" altLang="ja-JP" dirty="0"/>
          </a:p>
          <a:p>
            <a:pPr marL="0" indent="0">
              <a:buNone/>
            </a:pPr>
            <a:r>
              <a:rPr lang="en-US" altLang="ja-JP" dirty="0"/>
              <a:t>  gas: 90000,</a:t>
            </a:r>
          </a:p>
          <a:p>
            <a:pPr marL="0" indent="0">
              <a:buNone/>
            </a:pPr>
            <a:r>
              <a:rPr lang="en-US" altLang="ja-JP" dirty="0"/>
              <a:t>  </a:t>
            </a:r>
            <a:r>
              <a:rPr lang="en-US" altLang="ja-JP" dirty="0" err="1"/>
              <a:t>gasPrice</a:t>
            </a:r>
            <a:r>
              <a:rPr lang="en-US" altLang="ja-JP" dirty="0"/>
              <a:t>: 18000000000,</a:t>
            </a:r>
          </a:p>
          <a:p>
            <a:pPr marL="0" indent="0">
              <a:buNone/>
            </a:pPr>
            <a:r>
              <a:rPr lang="en-US" altLang="ja-JP" dirty="0"/>
              <a:t>  hash: "0x76e7121f9850e1b80166b92a61e999ec2358a1d72671272248ba72974cad6b19",</a:t>
            </a:r>
          </a:p>
          <a:p>
            <a:pPr marL="0" indent="0">
              <a:buNone/>
            </a:pPr>
            <a:r>
              <a:rPr lang="en-US" altLang="ja-JP" dirty="0"/>
              <a:t>  input: "0x",</a:t>
            </a:r>
          </a:p>
          <a:p>
            <a:pPr marL="0" indent="0">
              <a:buNone/>
            </a:pPr>
            <a:r>
              <a:rPr lang="en-US" altLang="ja-JP" dirty="0"/>
              <a:t>  nonce: 0,</a:t>
            </a:r>
          </a:p>
          <a:p>
            <a:pPr marL="0" indent="0">
              <a:buNone/>
            </a:pPr>
            <a:r>
              <a:rPr lang="en-US" altLang="ja-JP" dirty="0"/>
              <a:t>  r: "0x632181112c747a00dd5978f878395b75b05a563a8ce317f9f46b9a0acee373b0",</a:t>
            </a:r>
          </a:p>
          <a:p>
            <a:pPr marL="0" indent="0">
              <a:buNone/>
            </a:pPr>
            <a:r>
              <a:rPr lang="en-US" altLang="ja-JP" dirty="0"/>
              <a:t>  s: "0x18e00991a584cf90847b4524fcb847aa566163c30ccca08ac12979b64bf40d29",</a:t>
            </a:r>
          </a:p>
          <a:p>
            <a:pPr marL="0" indent="0">
              <a:buNone/>
            </a:pPr>
            <a:r>
              <a:rPr lang="en-US" altLang="ja-JP" dirty="0"/>
              <a:t>  to: </a:t>
            </a:r>
            <a:r>
              <a:rPr lang="en-US" altLang="ja-JP" dirty="0" smtClean="0"/>
              <a:t>“0xb2d1fd52aa993017ae2744862483475a54975bd5”,</a:t>
            </a:r>
            <a:r>
              <a:rPr lang="ja-JP" altLang="en-US" dirty="0" smtClean="0"/>
              <a:t> → 送信先</a:t>
            </a:r>
            <a:endParaRPr lang="en-US" altLang="ja-JP" dirty="0"/>
          </a:p>
          <a:p>
            <a:pPr marL="0" indent="0">
              <a:buNone/>
            </a:pPr>
            <a:r>
              <a:rPr lang="en-US" altLang="ja-JP" dirty="0"/>
              <a:t>  </a:t>
            </a:r>
            <a:r>
              <a:rPr lang="en-US" altLang="ja-JP" dirty="0" err="1"/>
              <a:t>transactionIndex</a:t>
            </a:r>
            <a:r>
              <a:rPr lang="en-US" altLang="ja-JP" dirty="0"/>
              <a:t>: 0,</a:t>
            </a:r>
          </a:p>
          <a:p>
            <a:pPr marL="0" indent="0">
              <a:buNone/>
            </a:pPr>
            <a:r>
              <a:rPr lang="en-US" altLang="ja-JP" dirty="0"/>
              <a:t>  v: "0x1b",</a:t>
            </a:r>
          </a:p>
          <a:p>
            <a:pPr marL="0" indent="0">
              <a:buNone/>
            </a:pPr>
            <a:r>
              <a:rPr lang="en-US" altLang="ja-JP" dirty="0"/>
              <a:t>  value: </a:t>
            </a:r>
            <a:r>
              <a:rPr lang="en-US" altLang="ja-JP" dirty="0" smtClean="0"/>
              <a:t>5000000000000000000</a:t>
            </a:r>
            <a:r>
              <a:rPr lang="ja-JP" altLang="en-US" dirty="0" smtClean="0"/>
              <a:t> → 金額</a:t>
            </a:r>
            <a:r>
              <a:rPr lang="en-US" altLang="ja-JP" dirty="0" smtClean="0"/>
              <a:t>(</a:t>
            </a:r>
            <a:r>
              <a:rPr lang="en-US" altLang="ja-JP" dirty="0" err="1" smtClean="0"/>
              <a:t>wei</a:t>
            </a:r>
            <a:r>
              <a:rPr lang="ja-JP" altLang="en-US" dirty="0" smtClean="0"/>
              <a:t>単位</a:t>
            </a:r>
            <a:r>
              <a:rPr lang="en-US" altLang="ja-JP" dirty="0" smtClean="0"/>
              <a:t>)</a:t>
            </a:r>
            <a:endParaRPr lang="en-US" altLang="ja-JP" dirty="0"/>
          </a:p>
          <a:p>
            <a:pPr marL="0" indent="0">
              <a:buNone/>
            </a:pPr>
            <a:r>
              <a:rPr lang="en-US" altLang="ja-JP" dirty="0" smtClean="0"/>
              <a:t>}</a:t>
            </a:r>
            <a:endParaRPr lang="en-US" altLang="ja-JP" dirty="0"/>
          </a:p>
        </p:txBody>
      </p:sp>
    </p:spTree>
    <p:extLst>
      <p:ext uri="{BB962C8B-B14F-4D97-AF65-F5344CB8AC3E}">
        <p14:creationId xmlns:p14="http://schemas.microsoft.com/office/powerpoint/2010/main" val="375199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676185" cy="52096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⑪トランザクションのレシート確認</a:t>
            </a:r>
            <a:endParaRPr lang="en-US" altLang="ja-JP" dirty="0" smtClean="0"/>
          </a:p>
          <a:p>
            <a:pPr marL="0" indent="0">
              <a:buNone/>
            </a:pPr>
            <a:r>
              <a:rPr lang="en-US" altLang="ja-JP" dirty="0"/>
              <a:t>&gt;</a:t>
            </a:r>
            <a:r>
              <a:rPr lang="en-US" altLang="ja-JP" dirty="0" err="1"/>
              <a:t>eth.getTransactionReceipt</a:t>
            </a:r>
            <a:r>
              <a:rPr lang="en-US" altLang="ja-JP" dirty="0"/>
              <a:t>('0x76e7121f9850e1b80166b92a61e999ec2358a1d72671272248ba72974cad6b19</a:t>
            </a:r>
            <a:r>
              <a:rPr lang="en-US" altLang="ja-JP" dirty="0" smtClean="0"/>
              <a:t>')</a:t>
            </a:r>
          </a:p>
          <a:p>
            <a:pPr marL="0" indent="0">
              <a:buNone/>
            </a:pPr>
            <a:r>
              <a:rPr lang="en-US" altLang="ja-JP" dirty="0" smtClean="0"/>
              <a:t>null</a:t>
            </a:r>
          </a:p>
          <a:p>
            <a:pPr marL="0" indent="0">
              <a:buNone/>
            </a:pPr>
            <a:r>
              <a:rPr lang="en-US" altLang="ja-JP" dirty="0" smtClean="0"/>
              <a:t>※</a:t>
            </a:r>
            <a:r>
              <a:rPr lang="ja-JP" altLang="en-US" dirty="0" smtClean="0"/>
              <a:t>トランザクションのレシートはブロックに取り込まれると発行されます。</a:t>
            </a:r>
            <a:endParaRPr lang="en-US" altLang="ja-JP" dirty="0" smtClean="0"/>
          </a:p>
          <a:p>
            <a:pPr marL="0" indent="0">
              <a:buNone/>
            </a:pPr>
            <a:r>
              <a:rPr lang="ja-JP" altLang="en-US" dirty="0"/>
              <a:t> </a:t>
            </a:r>
            <a:r>
              <a:rPr lang="en-US" altLang="ja-JP" dirty="0" smtClean="0"/>
              <a:t>null</a:t>
            </a:r>
            <a:r>
              <a:rPr lang="ja-JP" altLang="en-US" dirty="0" smtClean="0"/>
              <a:t>が返ってきた場合は、まだブロックに取り込まれていません。 </a:t>
            </a:r>
            <a:r>
              <a:rPr lang="en-US" altLang="ja-JP" dirty="0" err="1" smtClean="0"/>
              <a:t>Ethereum</a:t>
            </a:r>
            <a:r>
              <a:rPr lang="ja-JP" altLang="en-US" dirty="0" smtClean="0"/>
              <a:t>では約</a:t>
            </a:r>
            <a:r>
              <a:rPr lang="en-US" altLang="ja-JP" dirty="0" smtClean="0"/>
              <a:t>15</a:t>
            </a:r>
            <a:r>
              <a:rPr lang="ja-JP" altLang="en-US" dirty="0" smtClean="0"/>
              <a:t>秒間隔でマイニングされます。</a:t>
            </a:r>
            <a:endParaRPr lang="en-US" altLang="ja-JP" dirty="0" smtClean="0"/>
          </a:p>
          <a:p>
            <a:pPr marL="0" indent="0">
              <a:buNone/>
            </a:pPr>
            <a:r>
              <a:rPr lang="ja-JP" altLang="en-US" dirty="0" smtClean="0"/>
              <a:t>当然、マイナーを開始していないと取り込まれません。</a:t>
            </a:r>
            <a:endParaRPr lang="en-US" altLang="ja-JP" dirty="0" smtClean="0"/>
          </a:p>
          <a:p>
            <a:pPr marL="0" indent="0">
              <a:buNone/>
            </a:pPr>
            <a:r>
              <a:rPr lang="en-US" altLang="ja-JP" dirty="0" smtClean="0"/>
              <a:t>&gt;</a:t>
            </a:r>
            <a:r>
              <a:rPr lang="en-US" altLang="ja-JP" dirty="0" err="1" smtClean="0"/>
              <a:t>miner.start</a:t>
            </a:r>
            <a:endParaRPr lang="en-US" altLang="ja-JP" dirty="0" smtClean="0"/>
          </a:p>
        </p:txBody>
      </p:sp>
    </p:spTree>
    <p:extLst>
      <p:ext uri="{BB962C8B-B14F-4D97-AF65-F5344CB8AC3E}">
        <p14:creationId xmlns:p14="http://schemas.microsoft.com/office/powerpoint/2010/main" val="22716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977981" cy="5891829"/>
          </a:xfrm>
          <a:prstGeom prst="rect">
            <a:avLst/>
          </a:prstGeom>
        </p:spPr>
        <p:txBody>
          <a:bodyPr vert="horz" rtlCol="0">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⑪トランザクションのレシート確認</a:t>
            </a:r>
            <a:endParaRPr lang="en-US" altLang="ja-JP" dirty="0" smtClean="0"/>
          </a:p>
          <a:p>
            <a:pPr marL="0" indent="0">
              <a:buNone/>
            </a:pPr>
            <a:r>
              <a:rPr lang="en-US" altLang="ja-JP" dirty="0"/>
              <a:t>{</a:t>
            </a:r>
          </a:p>
          <a:p>
            <a:pPr marL="0" indent="0">
              <a:buNone/>
            </a:pPr>
            <a:r>
              <a:rPr lang="en-US" altLang="ja-JP" dirty="0" smtClean="0"/>
              <a:t> </a:t>
            </a:r>
            <a:r>
              <a:rPr lang="ja-JP" altLang="en-US" dirty="0" smtClean="0"/>
              <a:t> </a:t>
            </a:r>
            <a:r>
              <a:rPr lang="en-US" altLang="ja-JP" dirty="0" smtClean="0"/>
              <a:t>blockHash:“0xd22</a:t>
            </a:r>
            <a:r>
              <a:rPr lang="ja-JP" altLang="en-US" dirty="0" smtClean="0"/>
              <a:t>～</a:t>
            </a:r>
            <a:r>
              <a:rPr lang="en-US" altLang="ja-JP" dirty="0" smtClean="0"/>
              <a:t>20</a:t>
            </a:r>
            <a:r>
              <a:rPr lang="en-US" altLang="ja-JP" dirty="0"/>
              <a:t>",</a:t>
            </a:r>
          </a:p>
          <a:p>
            <a:pPr marL="0" indent="0">
              <a:buNone/>
            </a:pPr>
            <a:r>
              <a:rPr lang="en-US" altLang="ja-JP" dirty="0"/>
              <a:t>  </a:t>
            </a:r>
            <a:r>
              <a:rPr lang="en-US" altLang="ja-JP" dirty="0" err="1"/>
              <a:t>blockNumber</a:t>
            </a:r>
            <a:r>
              <a:rPr lang="en-US" altLang="ja-JP" dirty="0"/>
              <a:t>: 163,</a:t>
            </a:r>
          </a:p>
          <a:p>
            <a:pPr marL="0" indent="0">
              <a:buNone/>
            </a:pPr>
            <a:r>
              <a:rPr lang="en-US" altLang="ja-JP" dirty="0"/>
              <a:t>  </a:t>
            </a:r>
            <a:r>
              <a:rPr lang="en-US" altLang="ja-JP" dirty="0" err="1"/>
              <a:t>contractAddress</a:t>
            </a:r>
            <a:r>
              <a:rPr lang="en-US" altLang="ja-JP" dirty="0"/>
              <a:t>: null,</a:t>
            </a:r>
          </a:p>
          <a:p>
            <a:pPr marL="0" indent="0">
              <a:buNone/>
            </a:pPr>
            <a:r>
              <a:rPr lang="en-US" altLang="ja-JP" dirty="0"/>
              <a:t>  </a:t>
            </a:r>
            <a:r>
              <a:rPr lang="en-US" altLang="ja-JP" dirty="0" err="1"/>
              <a:t>cumulativeGasUsed</a:t>
            </a:r>
            <a:r>
              <a:rPr lang="en-US" altLang="ja-JP" dirty="0"/>
              <a:t>: 21000,</a:t>
            </a:r>
          </a:p>
          <a:p>
            <a:pPr marL="0" indent="0">
              <a:buNone/>
            </a:pPr>
            <a:r>
              <a:rPr lang="en-US" altLang="ja-JP" dirty="0"/>
              <a:t>  from: "0x5828a6fc297084b0cd6b22fb342654663ec345b9",</a:t>
            </a:r>
          </a:p>
          <a:p>
            <a:pPr marL="0" indent="0">
              <a:buNone/>
            </a:pPr>
            <a:r>
              <a:rPr lang="en-US" altLang="ja-JP" dirty="0"/>
              <a:t>  </a:t>
            </a:r>
            <a:r>
              <a:rPr lang="en-US" altLang="ja-JP" dirty="0" err="1"/>
              <a:t>gasUsed</a:t>
            </a:r>
            <a:r>
              <a:rPr lang="en-US" altLang="ja-JP" dirty="0"/>
              <a:t>: 21000,</a:t>
            </a:r>
          </a:p>
          <a:p>
            <a:pPr marL="0" indent="0">
              <a:buNone/>
            </a:pPr>
            <a:r>
              <a:rPr lang="en-US" altLang="ja-JP" dirty="0"/>
              <a:t>  logs: </a:t>
            </a:r>
            <a:r>
              <a:rPr lang="en-US" altLang="ja-JP" dirty="0" smtClean="0"/>
              <a:t>[],</a:t>
            </a:r>
            <a:endParaRPr lang="en-US" altLang="ja-JP" dirty="0"/>
          </a:p>
          <a:p>
            <a:pPr marL="0" indent="0">
              <a:buNone/>
            </a:pPr>
            <a:r>
              <a:rPr lang="en-US" altLang="ja-JP" dirty="0"/>
              <a:t>  </a:t>
            </a:r>
            <a:r>
              <a:rPr lang="en-US" altLang="ja-JP" dirty="0" smtClean="0"/>
              <a:t>logsBloom:"0x00</a:t>
            </a:r>
            <a:r>
              <a:rPr lang="ja-JP" altLang="en-US" dirty="0" smtClean="0"/>
              <a:t>～</a:t>
            </a:r>
            <a:r>
              <a:rPr lang="en-US" altLang="ja-JP" dirty="0" smtClean="0"/>
              <a:t>00",</a:t>
            </a:r>
            <a:endParaRPr lang="en-US" altLang="ja-JP" dirty="0"/>
          </a:p>
          <a:p>
            <a:pPr marL="0" indent="0">
              <a:buNone/>
            </a:pPr>
            <a:r>
              <a:rPr lang="en-US" altLang="ja-JP" dirty="0"/>
              <a:t>  root</a:t>
            </a:r>
            <a:r>
              <a:rPr lang="en-US" altLang="ja-JP" dirty="0" smtClean="0"/>
              <a:t>:"</a:t>
            </a:r>
            <a:r>
              <a:rPr lang="en-US" altLang="ja-JP" dirty="0"/>
              <a:t>0xa5ee6d97242e30b06744e2e9b7ae2888e7a8fc0c8f489d30c426cf33d239ddd0",</a:t>
            </a:r>
          </a:p>
          <a:p>
            <a:pPr marL="0" indent="0">
              <a:buNone/>
            </a:pPr>
            <a:r>
              <a:rPr lang="en-US" altLang="ja-JP" dirty="0"/>
              <a:t>  to</a:t>
            </a:r>
            <a:r>
              <a:rPr lang="en-US" altLang="ja-JP" dirty="0" smtClean="0"/>
              <a:t>:"</a:t>
            </a:r>
            <a:r>
              <a:rPr lang="en-US" altLang="ja-JP" dirty="0"/>
              <a:t>0xb2d1fd52aa993017ae2744862483475a54975bd5</a:t>
            </a:r>
            <a:r>
              <a:rPr lang="en-US" altLang="ja-JP" dirty="0" smtClean="0"/>
              <a:t>",</a:t>
            </a:r>
          </a:p>
          <a:p>
            <a:pPr marL="0" indent="0">
              <a:buNone/>
            </a:pPr>
            <a:r>
              <a:rPr lang="ja-JP" altLang="en-US" dirty="0" smtClean="0"/>
              <a:t>　</a:t>
            </a:r>
            <a:r>
              <a:rPr lang="en-US" altLang="ja-JP" dirty="0" smtClean="0"/>
              <a:t>transactionHash:“0x76e</a:t>
            </a:r>
            <a:r>
              <a:rPr lang="ja-JP" altLang="en-US" dirty="0" smtClean="0"/>
              <a:t>～</a:t>
            </a:r>
            <a:r>
              <a:rPr lang="en-US" altLang="ja-JP" dirty="0" smtClean="0"/>
              <a:t>19</a:t>
            </a:r>
            <a:r>
              <a:rPr lang="en-US" altLang="ja-JP" dirty="0"/>
              <a:t>",</a:t>
            </a:r>
          </a:p>
          <a:p>
            <a:pPr marL="0" indent="0">
              <a:buNone/>
            </a:pPr>
            <a:r>
              <a:rPr lang="en-US" altLang="ja-JP" dirty="0"/>
              <a:t>  </a:t>
            </a:r>
            <a:r>
              <a:rPr lang="en-US" altLang="ja-JP" dirty="0" err="1"/>
              <a:t>transactionIndex</a:t>
            </a:r>
            <a:r>
              <a:rPr lang="en-US" altLang="ja-JP" dirty="0"/>
              <a:t>: 0</a:t>
            </a:r>
          </a:p>
          <a:p>
            <a:pPr marL="0" indent="0">
              <a:buNone/>
            </a:pPr>
            <a:r>
              <a:rPr lang="en-US" altLang="ja-JP" dirty="0" smtClean="0"/>
              <a:t>}</a:t>
            </a:r>
          </a:p>
          <a:p>
            <a:pPr marL="0" indent="0">
              <a:buNone/>
            </a:pPr>
            <a:r>
              <a:rPr lang="en-US" altLang="ja-JP" dirty="0" smtClean="0"/>
              <a:t>※</a:t>
            </a:r>
            <a:r>
              <a:rPr lang="en-US" altLang="ja-JP" dirty="0" err="1" smtClean="0"/>
              <a:t>blockNumber</a:t>
            </a:r>
            <a:r>
              <a:rPr lang="ja-JP" altLang="en-US" dirty="0" smtClean="0"/>
              <a:t>を見ると、</a:t>
            </a:r>
            <a:r>
              <a:rPr lang="en-US" altLang="ja-JP" dirty="0" smtClean="0"/>
              <a:t>163</a:t>
            </a:r>
            <a:r>
              <a:rPr lang="ja-JP" altLang="en-US" dirty="0" smtClean="0"/>
              <a:t>で取り込まれていることが確認できます。</a:t>
            </a:r>
            <a:endParaRPr lang="en-US" altLang="ja-JP" dirty="0" smtClean="0"/>
          </a:p>
          <a:p>
            <a:pPr marL="0" indent="0">
              <a:buNone/>
            </a:pPr>
            <a:r>
              <a:rPr lang="en-US" altLang="ja-JP" dirty="0"/>
              <a:t>&gt; web3.fromWei(</a:t>
            </a:r>
            <a:r>
              <a:rPr lang="en-US" altLang="ja-JP" dirty="0" err="1"/>
              <a:t>eth.getBalance</a:t>
            </a:r>
            <a:r>
              <a:rPr lang="en-US" altLang="ja-JP" dirty="0"/>
              <a:t>(</a:t>
            </a:r>
            <a:r>
              <a:rPr lang="en-US" altLang="ja-JP" dirty="0" err="1"/>
              <a:t>eth.accounts</a:t>
            </a:r>
            <a:r>
              <a:rPr lang="en-US" altLang="ja-JP" dirty="0"/>
              <a:t>[2],162),"ether")</a:t>
            </a:r>
          </a:p>
          <a:p>
            <a:pPr marL="0" indent="0">
              <a:buNone/>
            </a:pPr>
            <a:r>
              <a:rPr lang="en-US" altLang="ja-JP" dirty="0"/>
              <a:t>0</a:t>
            </a:r>
          </a:p>
          <a:p>
            <a:pPr marL="0" indent="0">
              <a:buNone/>
            </a:pPr>
            <a:r>
              <a:rPr lang="en-US" altLang="ja-JP" dirty="0"/>
              <a:t>&gt; web3.fromWei(</a:t>
            </a:r>
            <a:r>
              <a:rPr lang="en-US" altLang="ja-JP" dirty="0" err="1"/>
              <a:t>eth.getBalance</a:t>
            </a:r>
            <a:r>
              <a:rPr lang="en-US" altLang="ja-JP" dirty="0"/>
              <a:t>(</a:t>
            </a:r>
            <a:r>
              <a:rPr lang="en-US" altLang="ja-JP" dirty="0" err="1"/>
              <a:t>eth.accounts</a:t>
            </a:r>
            <a:r>
              <a:rPr lang="en-US" altLang="ja-JP" dirty="0"/>
              <a:t>[2],163),"ether")</a:t>
            </a:r>
          </a:p>
          <a:p>
            <a:pPr marL="0" indent="0">
              <a:buNone/>
            </a:pPr>
            <a:r>
              <a:rPr lang="en-US" altLang="ja-JP" dirty="0"/>
              <a:t>5</a:t>
            </a:r>
          </a:p>
          <a:p>
            <a:pPr marL="0" indent="0">
              <a:buNone/>
            </a:pPr>
            <a:r>
              <a:rPr lang="en-US" altLang="ja-JP" dirty="0" smtClean="0"/>
              <a:t>&gt;</a:t>
            </a:r>
          </a:p>
          <a:p>
            <a:pPr marL="0" indent="0">
              <a:buNone/>
            </a:pPr>
            <a:r>
              <a:rPr lang="en-US" altLang="ja-JP" dirty="0" smtClean="0"/>
              <a:t>※</a:t>
            </a:r>
            <a:r>
              <a:rPr lang="en-US" altLang="ja-JP" dirty="0" err="1" smtClean="0"/>
              <a:t>eth.accounts</a:t>
            </a:r>
            <a:r>
              <a:rPr lang="ja-JP" altLang="en-US" dirty="0" err="1" smtClean="0"/>
              <a:t>の第</a:t>
            </a:r>
            <a:r>
              <a:rPr lang="en-US" altLang="ja-JP" dirty="0" smtClean="0"/>
              <a:t>2</a:t>
            </a:r>
            <a:r>
              <a:rPr lang="ja-JP" altLang="en-US" dirty="0" smtClean="0"/>
              <a:t>引数で</a:t>
            </a:r>
            <a:r>
              <a:rPr lang="en-US" altLang="ja-JP" dirty="0" err="1" smtClean="0"/>
              <a:t>BlockNumber</a:t>
            </a:r>
            <a:r>
              <a:rPr lang="ja-JP" altLang="en-US" dirty="0" smtClean="0"/>
              <a:t>を指定して確認できます。 つまり</a:t>
            </a:r>
            <a:r>
              <a:rPr lang="en-US" altLang="ja-JP" dirty="0" smtClean="0"/>
              <a:t>accounts[2]</a:t>
            </a:r>
            <a:r>
              <a:rPr lang="ja-JP" altLang="en-US" dirty="0" smtClean="0"/>
              <a:t>は、</a:t>
            </a:r>
            <a:r>
              <a:rPr lang="en-US" altLang="ja-JP" dirty="0" err="1" smtClean="0"/>
              <a:t>blockNumber</a:t>
            </a:r>
            <a:r>
              <a:rPr lang="en-US" altLang="ja-JP" dirty="0" smtClean="0"/>
              <a:t>=162</a:t>
            </a:r>
            <a:r>
              <a:rPr lang="ja-JP" altLang="en-US" dirty="0" smtClean="0"/>
              <a:t>の段階では</a:t>
            </a:r>
            <a:r>
              <a:rPr lang="en-US" altLang="ja-JP" dirty="0" smtClean="0"/>
              <a:t>0ether</a:t>
            </a:r>
            <a:r>
              <a:rPr lang="ja-JP" altLang="en-US" dirty="0" smtClean="0"/>
              <a:t>だが、</a:t>
            </a:r>
            <a:r>
              <a:rPr lang="en-US" altLang="ja-JP" dirty="0" err="1" smtClean="0"/>
              <a:t>blockNumber</a:t>
            </a:r>
            <a:r>
              <a:rPr lang="en-US" altLang="ja-JP" dirty="0" smtClean="0"/>
              <a:t>=163</a:t>
            </a:r>
            <a:r>
              <a:rPr lang="ja-JP" altLang="en-US" dirty="0" smtClean="0"/>
              <a:t>の段階では</a:t>
            </a:r>
            <a:r>
              <a:rPr lang="en-US" altLang="ja-JP" dirty="0" smtClean="0"/>
              <a:t>5ether</a:t>
            </a:r>
            <a:r>
              <a:rPr lang="ja-JP" altLang="en-US" dirty="0" smtClean="0"/>
              <a:t>になる。</a:t>
            </a:r>
            <a:endParaRPr lang="en-US" altLang="ja-JP" dirty="0" smtClean="0"/>
          </a:p>
        </p:txBody>
      </p:sp>
    </p:spTree>
    <p:extLst>
      <p:ext uri="{BB962C8B-B14F-4D97-AF65-F5344CB8AC3E}">
        <p14:creationId xmlns:p14="http://schemas.microsoft.com/office/powerpoint/2010/main" val="153054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3"/>
            <a:ext cx="11977981" cy="581925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⑫便利系コマンド</a:t>
            </a:r>
            <a:endParaRPr lang="en-US" altLang="ja-JP" dirty="0" smtClean="0"/>
          </a:p>
          <a:p>
            <a:pPr marL="0" indent="0">
              <a:buNone/>
            </a:pPr>
            <a:r>
              <a:rPr lang="ja-JP" altLang="en-US" dirty="0" smtClean="0"/>
              <a:t>１．文字列変換</a:t>
            </a:r>
            <a:endParaRPr lang="en-US" altLang="ja-JP" dirty="0" smtClean="0"/>
          </a:p>
          <a:p>
            <a:pPr marL="0" indent="0">
              <a:buNone/>
            </a:pPr>
            <a:r>
              <a:rPr lang="en-US" altLang="ja-JP" dirty="0" smtClean="0"/>
              <a:t>&gt;web3.toAscii("0x68696d69747375")</a:t>
            </a:r>
          </a:p>
          <a:p>
            <a:pPr marL="0" indent="0">
              <a:buNone/>
            </a:pPr>
            <a:r>
              <a:rPr lang="en-US" altLang="ja-JP" dirty="0" smtClean="0"/>
              <a:t>"</a:t>
            </a:r>
            <a:r>
              <a:rPr lang="en-US" altLang="ja-JP" dirty="0" err="1" smtClean="0"/>
              <a:t>himitsu</a:t>
            </a:r>
            <a:r>
              <a:rPr lang="en-US" altLang="ja-JP" dirty="0" smtClean="0"/>
              <a:t>"</a:t>
            </a:r>
          </a:p>
          <a:p>
            <a:pPr marL="0" indent="0">
              <a:buNone/>
            </a:pPr>
            <a:endParaRPr lang="en-US" altLang="ja-JP" dirty="0" smtClean="0"/>
          </a:p>
          <a:p>
            <a:pPr marL="0" indent="0">
              <a:buNone/>
            </a:pPr>
            <a:r>
              <a:rPr lang="en-US" altLang="ja-JP" dirty="0" smtClean="0"/>
              <a:t>2.16</a:t>
            </a:r>
            <a:r>
              <a:rPr lang="ja-JP" altLang="en-US" dirty="0" smtClean="0"/>
              <a:t>進数を</a:t>
            </a:r>
            <a:r>
              <a:rPr lang="en-US" altLang="ja-JP" dirty="0" smtClean="0"/>
              <a:t>UTF8</a:t>
            </a:r>
            <a:r>
              <a:rPr lang="ja-JP" altLang="en-US" dirty="0" smtClean="0"/>
              <a:t>変換後に文字列で出力</a:t>
            </a:r>
            <a:endParaRPr lang="en-US" altLang="ja-JP" dirty="0" smtClean="0"/>
          </a:p>
          <a:p>
            <a:pPr marL="0" indent="0">
              <a:buNone/>
            </a:pPr>
            <a:r>
              <a:rPr lang="en-US" altLang="ja-JP" dirty="0"/>
              <a:t>&gt;</a:t>
            </a:r>
            <a:r>
              <a:rPr lang="en-US" altLang="ja-JP" dirty="0" smtClean="0"/>
              <a:t>web3.toUtf8("0xe382a4e383bce382b5e383aae382a2e383a0</a:t>
            </a:r>
            <a:r>
              <a:rPr lang="en-US" altLang="ja-JP" dirty="0"/>
              <a:t>")</a:t>
            </a:r>
          </a:p>
          <a:p>
            <a:pPr marL="0" indent="0">
              <a:buNone/>
            </a:pPr>
            <a:r>
              <a:rPr lang="en-US" altLang="ja-JP" dirty="0" smtClean="0"/>
              <a:t>"</a:t>
            </a:r>
            <a:r>
              <a:rPr lang="ja-JP" altLang="en-US" dirty="0" smtClean="0"/>
              <a:t>イーサリアム</a:t>
            </a:r>
            <a:r>
              <a:rPr lang="en-US" altLang="ja-JP" dirty="0" smtClean="0"/>
              <a:t>"</a:t>
            </a:r>
          </a:p>
          <a:p>
            <a:pPr marL="0" indent="0">
              <a:buNone/>
            </a:pPr>
            <a:endParaRPr lang="en-US" altLang="ja-JP" dirty="0" smtClean="0"/>
          </a:p>
          <a:p>
            <a:pPr marL="0" indent="0">
              <a:buNone/>
            </a:pPr>
            <a:r>
              <a:rPr lang="en-US" altLang="ja-JP" dirty="0" smtClean="0"/>
              <a:t>3.</a:t>
            </a:r>
            <a:r>
              <a:rPr lang="ja-JP" altLang="en-US" dirty="0" smtClean="0"/>
              <a:t>マイナー終了</a:t>
            </a:r>
            <a:endParaRPr lang="en-US" altLang="ja-JP" dirty="0" smtClean="0"/>
          </a:p>
          <a:p>
            <a:pPr marL="0" indent="0">
              <a:buNone/>
            </a:pPr>
            <a:r>
              <a:rPr lang="en-US" altLang="ja-JP" dirty="0"/>
              <a:t>&gt;</a:t>
            </a:r>
            <a:r>
              <a:rPr lang="en-US" altLang="ja-JP" dirty="0" err="1" smtClean="0"/>
              <a:t>miner.stop</a:t>
            </a:r>
            <a:r>
              <a:rPr lang="en-US" altLang="ja-JP" dirty="0" smtClean="0"/>
              <a:t>()</a:t>
            </a:r>
          </a:p>
          <a:p>
            <a:pPr marL="0" indent="0">
              <a:buNone/>
            </a:pPr>
            <a:r>
              <a:rPr lang="en-US" altLang="ja-JP" dirty="0" smtClean="0"/>
              <a:t>true</a:t>
            </a:r>
          </a:p>
          <a:p>
            <a:pPr marL="0" indent="0">
              <a:buNone/>
            </a:pPr>
            <a:endParaRPr lang="en-US" altLang="ja-JP" dirty="0"/>
          </a:p>
        </p:txBody>
      </p:sp>
    </p:spTree>
    <p:extLst>
      <p:ext uri="{BB962C8B-B14F-4D97-AF65-F5344CB8AC3E}">
        <p14:creationId xmlns:p14="http://schemas.microsoft.com/office/powerpoint/2010/main" val="5235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8.1 </a:t>
            </a:r>
            <a:r>
              <a:rPr lang="ja-JP" altLang="en-US" sz="2800" dirty="0" smtClean="0"/>
              <a:t>環境構築</a:t>
            </a:r>
            <a:endParaRPr lang="en-US" altLang="ja-JP" sz="2800" dirty="0"/>
          </a:p>
        </p:txBody>
      </p:sp>
      <p:sp>
        <p:nvSpPr>
          <p:cNvPr id="4" name="コンテンツ プレースホルダー 1"/>
          <p:cNvSpPr txBox="1">
            <a:spLocks/>
          </p:cNvSpPr>
          <p:nvPr/>
        </p:nvSpPr>
        <p:spPr>
          <a:xfrm>
            <a:off x="323557" y="784742"/>
            <a:ext cx="11977981" cy="534028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⑬その他のコマンド</a:t>
            </a:r>
            <a:endParaRPr lang="en-US" altLang="ja-JP" dirty="0" smtClean="0"/>
          </a:p>
          <a:p>
            <a:pPr marL="0" indent="0">
              <a:buNone/>
            </a:pPr>
            <a:r>
              <a:rPr lang="ja-JP" altLang="en-US" dirty="0" smtClean="0"/>
              <a:t>ここまで</a:t>
            </a:r>
            <a:r>
              <a:rPr lang="en-US" altLang="ja-JP" dirty="0" err="1" smtClean="0"/>
              <a:t>eth,personal,miner</a:t>
            </a:r>
            <a:r>
              <a:rPr lang="ja-JP" altLang="en-US" dirty="0" smtClean="0"/>
              <a:t>から始まるコマンドを見てきたが、これらは厳密には</a:t>
            </a:r>
            <a:r>
              <a:rPr lang="en-US" altLang="ja-JP" dirty="0" smtClean="0"/>
              <a:t>web3.eth,web3.personal,web.miner</a:t>
            </a:r>
            <a:r>
              <a:rPr lang="ja-JP" altLang="en-US" dirty="0" smtClean="0"/>
              <a:t>から始まるが、「</a:t>
            </a:r>
            <a:r>
              <a:rPr lang="en-US" altLang="ja-JP" dirty="0" smtClean="0"/>
              <a:t>web3.</a:t>
            </a:r>
            <a:r>
              <a:rPr lang="ja-JP" altLang="en-US" dirty="0" smtClean="0"/>
              <a:t>」は省略可能です。また、</a:t>
            </a:r>
            <a:r>
              <a:rPr lang="en-US" altLang="ja-JP" dirty="0" smtClean="0"/>
              <a:t>web3</a:t>
            </a:r>
            <a:r>
              <a:rPr lang="ja-JP" altLang="en-US" dirty="0" err="1" smtClean="0"/>
              <a:t>にどよのうな</a:t>
            </a:r>
            <a:r>
              <a:rPr lang="ja-JP" altLang="en-US" dirty="0" smtClean="0"/>
              <a:t>オブジェクトや関数があるかは</a:t>
            </a:r>
            <a:r>
              <a:rPr lang="en-US" altLang="ja-JP" dirty="0" err="1" smtClean="0"/>
              <a:t>geth</a:t>
            </a:r>
            <a:r>
              <a:rPr lang="ja-JP" altLang="en-US" dirty="0" smtClean="0"/>
              <a:t>コンソールで</a:t>
            </a:r>
            <a:endParaRPr lang="en-US" altLang="ja-JP" dirty="0" smtClean="0"/>
          </a:p>
          <a:p>
            <a:pPr marL="0" indent="0">
              <a:buNone/>
            </a:pPr>
            <a:r>
              <a:rPr lang="ja-JP" altLang="en-US" dirty="0" smtClean="0"/>
              <a:t>「</a:t>
            </a:r>
            <a:r>
              <a:rPr lang="en-US" altLang="ja-JP" dirty="0" smtClean="0"/>
              <a:t>web3</a:t>
            </a:r>
            <a:r>
              <a:rPr lang="ja-JP" altLang="en-US" dirty="0" smtClean="0"/>
              <a:t>」と入力すると確認できます。</a:t>
            </a:r>
            <a:endParaRPr lang="en-US" altLang="ja-JP" dirty="0" smtClean="0"/>
          </a:p>
          <a:p>
            <a:pPr marL="0" indent="0">
              <a:buNone/>
            </a:pPr>
            <a:endParaRPr lang="en-US" altLang="ja-JP" dirty="0"/>
          </a:p>
          <a:p>
            <a:pPr marL="0" indent="0">
              <a:buNone/>
            </a:pPr>
            <a:r>
              <a:rPr lang="en-US" altLang="ja-JP" dirty="0" err="1" smtClean="0"/>
              <a:t>Geth</a:t>
            </a:r>
            <a:r>
              <a:rPr lang="ja-JP" altLang="en-US" dirty="0" smtClean="0"/>
              <a:t>の使用方法やコマンドは以下のサイトでも確認できます。</a:t>
            </a:r>
            <a:endParaRPr lang="en-US" altLang="ja-JP" dirty="0" smtClean="0"/>
          </a:p>
          <a:p>
            <a:pPr marL="0" indent="0">
              <a:buNone/>
            </a:pPr>
            <a:r>
              <a:rPr lang="ja-JP" altLang="en-US" dirty="0" smtClean="0"/>
              <a:t>・</a:t>
            </a:r>
            <a:r>
              <a:rPr lang="en-US" altLang="ja-JP" dirty="0" smtClean="0"/>
              <a:t>JavaScript</a:t>
            </a:r>
            <a:r>
              <a:rPr lang="ja-JP" altLang="en-US" dirty="0" smtClean="0"/>
              <a:t> </a:t>
            </a:r>
            <a:r>
              <a:rPr lang="en-US" altLang="ja-JP" dirty="0" smtClean="0"/>
              <a:t>Console</a:t>
            </a:r>
            <a:r>
              <a:rPr lang="ja-JP" altLang="en-US" dirty="0" smtClean="0"/>
              <a:t>・</a:t>
            </a:r>
            <a:r>
              <a:rPr lang="en-US" altLang="ja-JP" dirty="0" err="1" smtClean="0"/>
              <a:t>ethereum</a:t>
            </a:r>
            <a:r>
              <a:rPr lang="en-US" altLang="ja-JP" dirty="0" smtClean="0"/>
              <a:t>/go-</a:t>
            </a:r>
            <a:r>
              <a:rPr lang="en-US" altLang="ja-JP" dirty="0" err="1" smtClean="0"/>
              <a:t>ethereum.Wiki</a:t>
            </a:r>
            <a:r>
              <a:rPr lang="ja-JP" altLang="en-US" dirty="0" smtClean="0"/>
              <a:t>・</a:t>
            </a:r>
            <a:r>
              <a:rPr lang="en-US" altLang="ja-JP" dirty="0" smtClean="0"/>
              <a:t>GitHub</a:t>
            </a:r>
          </a:p>
          <a:p>
            <a:pPr marL="0" indent="0">
              <a:buNone/>
            </a:pPr>
            <a:r>
              <a:rPr lang="en-US" altLang="ja-JP" dirty="0" smtClean="0">
                <a:hlinkClick r:id="rId3"/>
              </a:rPr>
              <a:t>https</a:t>
            </a:r>
            <a:r>
              <a:rPr lang="en-US" altLang="ja-JP" dirty="0">
                <a:hlinkClick r:id="rId3"/>
              </a:rPr>
              <a:t>://</a:t>
            </a:r>
            <a:r>
              <a:rPr lang="en-US" altLang="ja-JP" dirty="0" smtClean="0">
                <a:hlinkClick r:id="rId3"/>
              </a:rPr>
              <a:t>github.com/ethereum/go-ethereum/wiki/JavaScript-Console</a:t>
            </a:r>
            <a:endParaRPr lang="en-US" altLang="ja-JP" dirty="0" smtClean="0"/>
          </a:p>
          <a:p>
            <a:pPr marL="0" indent="0">
              <a:buNone/>
            </a:pPr>
            <a:r>
              <a:rPr lang="ja-JP" altLang="en-US" dirty="0" smtClean="0"/>
              <a:t>・</a:t>
            </a:r>
            <a:r>
              <a:rPr lang="en-US" altLang="ja-JP" dirty="0" smtClean="0"/>
              <a:t>JavaScript</a:t>
            </a:r>
            <a:r>
              <a:rPr lang="ja-JP" altLang="en-US" dirty="0" smtClean="0"/>
              <a:t> </a:t>
            </a:r>
            <a:r>
              <a:rPr lang="en-US" altLang="ja-JP" dirty="0" smtClean="0"/>
              <a:t>API</a:t>
            </a:r>
            <a:r>
              <a:rPr lang="ja-JP" altLang="en-US" dirty="0" smtClean="0"/>
              <a:t>・</a:t>
            </a:r>
            <a:r>
              <a:rPr lang="en-US" altLang="ja-JP" dirty="0" err="1" smtClean="0"/>
              <a:t>ethereum</a:t>
            </a:r>
            <a:r>
              <a:rPr lang="en-US" altLang="ja-JP" dirty="0" smtClean="0"/>
              <a:t>/wiki </a:t>
            </a:r>
            <a:r>
              <a:rPr lang="en-US" altLang="ja-JP" dirty="0" err="1" smtClean="0"/>
              <a:t>Wiki</a:t>
            </a:r>
            <a:r>
              <a:rPr lang="ja-JP" altLang="en-US" dirty="0" smtClean="0"/>
              <a:t>・</a:t>
            </a:r>
            <a:r>
              <a:rPr lang="en-US" altLang="ja-JP" dirty="0" smtClean="0"/>
              <a:t>GitHub</a:t>
            </a:r>
          </a:p>
          <a:p>
            <a:pPr marL="0" indent="0">
              <a:buNone/>
            </a:pPr>
            <a:r>
              <a:rPr lang="en-US" altLang="ja-JP" dirty="0">
                <a:hlinkClick r:id="rId4"/>
              </a:rPr>
              <a:t>https://</a:t>
            </a:r>
            <a:r>
              <a:rPr lang="en-US" altLang="ja-JP" dirty="0" smtClean="0">
                <a:hlinkClick r:id="rId4"/>
              </a:rPr>
              <a:t>github.com/ethereum/wiki/wiki/JavaScript-API</a:t>
            </a:r>
            <a:endParaRPr lang="en-US" altLang="ja-JP" dirty="0" smtClean="0"/>
          </a:p>
          <a:p>
            <a:pPr marL="0" indent="0">
              <a:buNone/>
            </a:pPr>
            <a:endParaRPr lang="en-US" altLang="ja-JP" dirty="0"/>
          </a:p>
        </p:txBody>
      </p:sp>
    </p:spTree>
    <p:extLst>
      <p:ext uri="{BB962C8B-B14F-4D97-AF65-F5344CB8AC3E}">
        <p14:creationId xmlns:p14="http://schemas.microsoft.com/office/powerpoint/2010/main" val="228462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a:t>
            </a:r>
            <a:r>
              <a:rPr lang="ja-JP" altLang="en-US" sz="2800" dirty="0" smtClean="0"/>
              <a:t>２</a:t>
            </a:r>
            <a:r>
              <a:rPr lang="en-US" altLang="ja-JP" sz="2800" dirty="0" smtClean="0"/>
              <a:t> </a:t>
            </a:r>
            <a:r>
              <a:rPr lang="en-US" altLang="ja-JP" sz="2800" dirty="0" err="1" smtClean="0"/>
              <a:t>Ethereum</a:t>
            </a:r>
            <a:r>
              <a:rPr lang="ja-JP" altLang="en-US" sz="2800" dirty="0" smtClean="0"/>
              <a:t>の公式ウォレット</a:t>
            </a:r>
            <a:endParaRPr lang="en-US" altLang="ja-JP" sz="2800" dirty="0"/>
          </a:p>
        </p:txBody>
      </p:sp>
      <p:sp>
        <p:nvSpPr>
          <p:cNvPr id="4" name="コンテンツ プレースホルダー 1"/>
          <p:cNvSpPr txBox="1">
            <a:spLocks/>
          </p:cNvSpPr>
          <p:nvPr/>
        </p:nvSpPr>
        <p:spPr>
          <a:xfrm>
            <a:off x="323557" y="784742"/>
            <a:ext cx="11977981" cy="5761201"/>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Mist</a:t>
            </a:r>
            <a:r>
              <a:rPr lang="ja-JP" altLang="en-US" dirty="0" smtClean="0"/>
              <a:t> </a:t>
            </a:r>
            <a:r>
              <a:rPr lang="en-US" altLang="ja-JP" dirty="0" err="1" smtClean="0"/>
              <a:t>Wallert</a:t>
            </a:r>
            <a:r>
              <a:rPr lang="en-US" altLang="ja-JP" dirty="0" smtClean="0"/>
              <a:t>(</a:t>
            </a:r>
            <a:r>
              <a:rPr lang="ja-JP" altLang="en-US" dirty="0" smtClean="0"/>
              <a:t>ミスとウォレット</a:t>
            </a:r>
            <a:r>
              <a:rPr lang="en-US" altLang="ja-JP" dirty="0" smtClean="0"/>
              <a:t>)</a:t>
            </a:r>
            <a:r>
              <a:rPr lang="ja-JP" altLang="en-US" dirty="0" smtClean="0"/>
              <a:t>は</a:t>
            </a:r>
            <a:r>
              <a:rPr lang="en-US" altLang="ja-JP" dirty="0" err="1" smtClean="0"/>
              <a:t>Ethereum</a:t>
            </a:r>
            <a:r>
              <a:rPr lang="ja-JP" altLang="en-US" dirty="0" smtClean="0"/>
              <a:t>の公式ウォレットで、次の</a:t>
            </a:r>
            <a:endParaRPr lang="en-US" altLang="ja-JP" dirty="0" smtClean="0"/>
          </a:p>
          <a:p>
            <a:pPr marL="0" indent="0">
              <a:buNone/>
            </a:pPr>
            <a:r>
              <a:rPr lang="ja-JP" altLang="en-US" dirty="0"/>
              <a:t>機能</a:t>
            </a:r>
            <a:r>
              <a:rPr lang="ja-JP" altLang="en-US" dirty="0" smtClean="0"/>
              <a:t>を備えています。</a:t>
            </a:r>
            <a:endParaRPr lang="en-US" altLang="ja-JP" dirty="0" smtClean="0"/>
          </a:p>
          <a:p>
            <a:pPr marL="0" indent="0">
              <a:buNone/>
            </a:pPr>
            <a:r>
              <a:rPr lang="ja-JP" altLang="en-US" dirty="0" smtClean="0"/>
              <a:t>①アカウントの生成</a:t>
            </a:r>
            <a:endParaRPr lang="en-US" altLang="ja-JP" dirty="0" smtClean="0"/>
          </a:p>
          <a:p>
            <a:pPr marL="0" indent="0">
              <a:buNone/>
            </a:pPr>
            <a:r>
              <a:rPr lang="ja-JP" altLang="en-US" dirty="0" smtClean="0"/>
              <a:t>②</a:t>
            </a:r>
            <a:r>
              <a:rPr lang="en-US" altLang="ja-JP" dirty="0" smtClean="0"/>
              <a:t>ether</a:t>
            </a:r>
            <a:r>
              <a:rPr lang="ja-JP" altLang="en-US" dirty="0" err="1" smtClean="0"/>
              <a:t>の残</a:t>
            </a:r>
            <a:r>
              <a:rPr lang="ja-JP" altLang="en-US" dirty="0" smtClean="0"/>
              <a:t>高確認や送金</a:t>
            </a:r>
            <a:endParaRPr lang="en-US" altLang="ja-JP" dirty="0" smtClean="0"/>
          </a:p>
          <a:p>
            <a:pPr marL="0" indent="0">
              <a:buNone/>
            </a:pPr>
            <a:r>
              <a:rPr lang="ja-JP" altLang="en-US" dirty="0" smtClean="0"/>
              <a:t>③スマートコントラクトの生成</a:t>
            </a:r>
            <a:r>
              <a:rPr lang="en-US" altLang="ja-JP" dirty="0" smtClean="0"/>
              <a:t>/</a:t>
            </a:r>
            <a:r>
              <a:rPr lang="ja-JP" altLang="en-US" dirty="0" smtClean="0"/>
              <a:t>関数呼び出し</a:t>
            </a:r>
            <a:endParaRPr lang="en-US" altLang="ja-JP" dirty="0" smtClean="0"/>
          </a:p>
          <a:p>
            <a:pPr marL="0" indent="0">
              <a:buNone/>
            </a:pPr>
            <a:r>
              <a:rPr lang="ja-JP" altLang="en-US" dirty="0" smtClean="0"/>
              <a:t>④イベントの確認</a:t>
            </a:r>
            <a:endParaRPr lang="en-US" altLang="ja-JP" dirty="0" smtClean="0"/>
          </a:p>
          <a:p>
            <a:pPr marL="0" indent="0">
              <a:buNone/>
            </a:pPr>
            <a:r>
              <a:rPr lang="en-US" altLang="ja-JP" dirty="0" smtClean="0">
                <a:hlinkClick r:id="rId3"/>
              </a:rPr>
              <a:t>https</a:t>
            </a:r>
            <a:r>
              <a:rPr lang="en-US" altLang="ja-JP" dirty="0">
                <a:hlinkClick r:id="rId3"/>
              </a:rPr>
              <a:t>://</a:t>
            </a:r>
            <a:r>
              <a:rPr lang="en-US" altLang="ja-JP" dirty="0" smtClean="0">
                <a:hlinkClick r:id="rId3"/>
              </a:rPr>
              <a:t>github.com/ethereum/mist/releases</a:t>
            </a:r>
            <a:endParaRPr lang="en-US" altLang="ja-JP" dirty="0" smtClean="0"/>
          </a:p>
          <a:p>
            <a:pPr marL="0" indent="0">
              <a:buNone/>
            </a:pPr>
            <a:endParaRPr lang="en-US" altLang="ja-JP" dirty="0" smtClean="0"/>
          </a:p>
          <a:p>
            <a:pPr marL="0" indent="0">
              <a:buNone/>
            </a:pPr>
            <a:r>
              <a:rPr lang="ja-JP" altLang="en-US" dirty="0" smtClean="0"/>
              <a:t>〇インストールと起動</a:t>
            </a:r>
            <a:r>
              <a:rPr lang="en-US" altLang="ja-JP" dirty="0" smtClean="0"/>
              <a:t>(Windows)</a:t>
            </a:r>
          </a:p>
          <a:p>
            <a:pPr marL="0" indent="0">
              <a:buNone/>
            </a:pPr>
            <a:r>
              <a:rPr lang="en-US" altLang="ja-JP" dirty="0" smtClean="0"/>
              <a:t>1.</a:t>
            </a:r>
            <a:r>
              <a:rPr lang="ja-JP" altLang="en-US" dirty="0" smtClean="0"/>
              <a:t>展開</a:t>
            </a:r>
            <a:r>
              <a:rPr lang="en-US" altLang="ja-JP" dirty="0" smtClean="0"/>
              <a:t>:C:\tools\</a:t>
            </a:r>
            <a:r>
              <a:rPr lang="en-US" altLang="ja-JP" dirty="0" err="1" smtClean="0"/>
              <a:t>ethereum</a:t>
            </a:r>
            <a:endParaRPr lang="en-US" altLang="ja-JP" dirty="0" smtClean="0"/>
          </a:p>
          <a:p>
            <a:pPr marL="0" indent="0">
              <a:buNone/>
            </a:pPr>
            <a:r>
              <a:rPr lang="en-US" altLang="ja-JP" dirty="0" smtClean="0"/>
              <a:t>2.Geth</a:t>
            </a:r>
            <a:r>
              <a:rPr lang="ja-JP" altLang="en-US" dirty="0" smtClean="0"/>
              <a:t>起動</a:t>
            </a:r>
            <a:endParaRPr lang="en-US" altLang="ja-JP" dirty="0" smtClean="0"/>
          </a:p>
          <a:p>
            <a:pPr marL="0" indent="0">
              <a:buNone/>
            </a:pPr>
            <a:r>
              <a:rPr lang="en-US" altLang="ja-JP" dirty="0"/>
              <a:t>3. C:\</a:t>
            </a:r>
            <a:r>
              <a:rPr lang="en-US" altLang="ja-JP" dirty="0" smtClean="0"/>
              <a:t>tools\ethereum\Ethereum-Wallet-win64-0-810\Ethereum Wallet.exe</a:t>
            </a:r>
            <a:r>
              <a:rPr lang="ja-JP" altLang="en-US" dirty="0" smtClean="0"/>
              <a:t> を実行</a:t>
            </a:r>
            <a:endParaRPr lang="en-US" altLang="ja-JP" dirty="0" smtClean="0"/>
          </a:p>
        </p:txBody>
      </p:sp>
    </p:spTree>
    <p:extLst>
      <p:ext uri="{BB962C8B-B14F-4D97-AF65-F5344CB8AC3E}">
        <p14:creationId xmlns:p14="http://schemas.microsoft.com/office/powerpoint/2010/main" val="10029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a:t>
            </a:r>
            <a:r>
              <a:rPr lang="ja-JP" altLang="en-US" sz="2800" dirty="0" smtClean="0"/>
              <a:t>２</a:t>
            </a:r>
            <a:r>
              <a:rPr lang="en-US" altLang="ja-JP" sz="2800" dirty="0" smtClean="0"/>
              <a:t> </a:t>
            </a:r>
            <a:r>
              <a:rPr lang="en-US" altLang="ja-JP" sz="2800" dirty="0" err="1" smtClean="0"/>
              <a:t>Ethereum</a:t>
            </a:r>
            <a:r>
              <a:rPr lang="ja-JP" altLang="en-US" sz="2800" dirty="0" smtClean="0"/>
              <a:t>の公式ウォレット</a:t>
            </a:r>
            <a:endParaRPr lang="en-US" altLang="ja-JP" sz="2800" dirty="0"/>
          </a:p>
        </p:txBody>
      </p:sp>
      <p:sp>
        <p:nvSpPr>
          <p:cNvPr id="4" name="コンテンツ プレースホルダー 1"/>
          <p:cNvSpPr txBox="1">
            <a:spLocks/>
          </p:cNvSpPr>
          <p:nvPr/>
        </p:nvSpPr>
        <p:spPr>
          <a:xfrm>
            <a:off x="4862513" y="965835"/>
            <a:ext cx="6719887" cy="182022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Exe</a:t>
            </a:r>
            <a:r>
              <a:rPr lang="ja-JP" altLang="en-US" dirty="0" smtClean="0"/>
              <a:t>をクリックすると起動画面が開くので、「</a:t>
            </a:r>
            <a:r>
              <a:rPr lang="en-US" altLang="ja-JP" dirty="0" smtClean="0"/>
              <a:t>LAUNCH</a:t>
            </a:r>
            <a:r>
              <a:rPr lang="ja-JP" altLang="en-US" dirty="0"/>
              <a:t> </a:t>
            </a:r>
            <a:r>
              <a:rPr lang="en-US" altLang="ja-JP" dirty="0" smtClean="0"/>
              <a:t>APPLICATION</a:t>
            </a:r>
            <a:r>
              <a:rPr lang="ja-JP" altLang="en-US" dirty="0" smtClean="0"/>
              <a:t>」を選択する。</a:t>
            </a:r>
            <a:endParaRPr lang="en-US" altLang="ja-JP" dirty="0"/>
          </a:p>
        </p:txBody>
      </p:sp>
      <p:pic>
        <p:nvPicPr>
          <p:cNvPr id="5" name="図 4"/>
          <p:cNvPicPr>
            <a:picLocks noChangeAspect="1"/>
          </p:cNvPicPr>
          <p:nvPr/>
        </p:nvPicPr>
        <p:blipFill>
          <a:blip r:embed="rId3"/>
          <a:stretch>
            <a:fillRect/>
          </a:stretch>
        </p:blipFill>
        <p:spPr>
          <a:xfrm>
            <a:off x="609600" y="862013"/>
            <a:ext cx="3178629" cy="1827712"/>
          </a:xfrm>
          <a:prstGeom prst="rect">
            <a:avLst/>
          </a:prstGeom>
        </p:spPr>
      </p:pic>
      <p:pic>
        <p:nvPicPr>
          <p:cNvPr id="6" name="図 5"/>
          <p:cNvPicPr>
            <a:picLocks noChangeAspect="1"/>
          </p:cNvPicPr>
          <p:nvPr/>
        </p:nvPicPr>
        <p:blipFill>
          <a:blip r:embed="rId4"/>
          <a:stretch>
            <a:fillRect/>
          </a:stretch>
        </p:blipFill>
        <p:spPr>
          <a:xfrm>
            <a:off x="595313" y="2786063"/>
            <a:ext cx="6531201" cy="3823272"/>
          </a:xfrm>
          <a:prstGeom prst="rect">
            <a:avLst/>
          </a:prstGeom>
        </p:spPr>
      </p:pic>
      <p:sp>
        <p:nvSpPr>
          <p:cNvPr id="7" name="コンテンツ プレースホルダー 1"/>
          <p:cNvSpPr txBox="1">
            <a:spLocks/>
          </p:cNvSpPr>
          <p:nvPr/>
        </p:nvSpPr>
        <p:spPr>
          <a:xfrm>
            <a:off x="7629525" y="2471739"/>
            <a:ext cx="4388304" cy="3856490"/>
          </a:xfrm>
          <a:prstGeom prst="rect">
            <a:avLst/>
          </a:prstGeom>
        </p:spPr>
        <p:txBody>
          <a:bodyPr vert="horz" rtlCol="0">
            <a:normAutofit fontScale="850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Wallets</a:t>
            </a:r>
            <a:r>
              <a:rPr lang="ja-JP" altLang="en-US" dirty="0" smtClean="0"/>
              <a:t>画面が表示され、アカウントの一覧が表示されます。</a:t>
            </a:r>
            <a:endParaRPr lang="en-US" altLang="ja-JP" dirty="0" smtClean="0"/>
          </a:p>
          <a:p>
            <a:pPr marL="0" indent="0">
              <a:buNone/>
            </a:pPr>
            <a:r>
              <a:rPr lang="ja-JP" altLang="en-US" dirty="0" smtClean="0"/>
              <a:t>・</a:t>
            </a:r>
            <a:r>
              <a:rPr lang="en-US" altLang="ja-JP" dirty="0" err="1" smtClean="0"/>
              <a:t>Coinbase</a:t>
            </a:r>
            <a:r>
              <a:rPr lang="ja-JP" altLang="en-US" dirty="0" smtClean="0"/>
              <a:t>アカウントには</a:t>
            </a:r>
            <a:endParaRPr lang="en-US" altLang="ja-JP" dirty="0" smtClean="0"/>
          </a:p>
          <a:p>
            <a:pPr marL="0" indent="0">
              <a:buNone/>
            </a:pPr>
            <a:r>
              <a:rPr lang="en-US" altLang="ja-JP" dirty="0" smtClean="0"/>
              <a:t>MAIN</a:t>
            </a:r>
            <a:r>
              <a:rPr lang="ja-JP" altLang="en-US" dirty="0"/>
              <a:t> </a:t>
            </a:r>
            <a:r>
              <a:rPr lang="en-US" altLang="ja-JP" dirty="0" smtClean="0"/>
              <a:t>ACCOUNT</a:t>
            </a:r>
            <a:r>
              <a:rPr lang="ja-JP" altLang="en-US" dirty="0" smtClean="0"/>
              <a:t>と表示され、</a:t>
            </a:r>
            <a:r>
              <a:rPr lang="en-US" altLang="ja-JP" dirty="0" smtClean="0"/>
              <a:t>ether</a:t>
            </a:r>
            <a:r>
              <a:rPr lang="ja-JP" altLang="en-US" dirty="0" smtClean="0"/>
              <a:t>も表示されます。</a:t>
            </a:r>
            <a:endParaRPr lang="en-US" altLang="ja-JP" dirty="0" smtClean="0"/>
          </a:p>
          <a:p>
            <a:pPr marL="0" indent="0">
              <a:buNone/>
            </a:pPr>
            <a:r>
              <a:rPr lang="ja-JP" altLang="en-US" dirty="0" smtClean="0"/>
              <a:t>・</a:t>
            </a:r>
            <a:r>
              <a:rPr lang="en-US" altLang="ja-JP" dirty="0" smtClean="0"/>
              <a:t>MAIN</a:t>
            </a:r>
            <a:r>
              <a:rPr lang="ja-JP" altLang="en-US" dirty="0" smtClean="0"/>
              <a:t> </a:t>
            </a:r>
            <a:r>
              <a:rPr lang="en-US" altLang="ja-JP" dirty="0" smtClean="0"/>
              <a:t>ACCOUNT</a:t>
            </a:r>
            <a:r>
              <a:rPr lang="ja-JP" altLang="en-US" dirty="0" smtClean="0"/>
              <a:t>を選択する。</a:t>
            </a:r>
            <a:endParaRPr lang="en-US" altLang="ja-JP" dirty="0" smtClean="0"/>
          </a:p>
          <a:p>
            <a:pPr marL="0" indent="0">
              <a:buNone/>
            </a:pPr>
            <a:r>
              <a:rPr lang="en-US" altLang="ja-JP" dirty="0" smtClean="0"/>
              <a:t>※ACCOUNT1</a:t>
            </a:r>
            <a:r>
              <a:rPr lang="ja-JP" altLang="en-US" dirty="0" smtClean="0"/>
              <a:t>～</a:t>
            </a:r>
            <a:r>
              <a:rPr lang="en-US" altLang="ja-JP" dirty="0" smtClean="0"/>
              <a:t>ACCOUNT3</a:t>
            </a:r>
            <a:r>
              <a:rPr lang="ja-JP" altLang="en-US" dirty="0" smtClean="0"/>
              <a:t>が</a:t>
            </a:r>
            <a:r>
              <a:rPr lang="en-US" altLang="ja-JP" dirty="0" err="1" smtClean="0"/>
              <a:t>eth.account</a:t>
            </a:r>
            <a:r>
              <a:rPr lang="en-US" altLang="ja-JP" dirty="0" smtClean="0"/>
              <a:t>[1]</a:t>
            </a:r>
            <a:r>
              <a:rPr lang="ja-JP" altLang="en-US" dirty="0" smtClean="0"/>
              <a:t>～</a:t>
            </a:r>
            <a:r>
              <a:rPr lang="en-US" altLang="ja-JP" dirty="0" err="1" smtClean="0"/>
              <a:t>eth.account</a:t>
            </a:r>
            <a:r>
              <a:rPr lang="en-US" altLang="ja-JP" dirty="0" smtClean="0"/>
              <a:t>[3]</a:t>
            </a:r>
            <a:r>
              <a:rPr lang="ja-JP" altLang="en-US" dirty="0" err="1" smtClean="0"/>
              <a:t>までに</a:t>
            </a:r>
            <a:r>
              <a:rPr lang="ja-JP" altLang="en-US" dirty="0" smtClean="0"/>
              <a:t>対応していない場合があるため、アドレスで判断する必要がある。。</a:t>
            </a:r>
            <a:endParaRPr lang="en-US" altLang="ja-JP" dirty="0" smtClean="0"/>
          </a:p>
        </p:txBody>
      </p:sp>
    </p:spTree>
    <p:extLst>
      <p:ext uri="{BB962C8B-B14F-4D97-AF65-F5344CB8AC3E}">
        <p14:creationId xmlns:p14="http://schemas.microsoft.com/office/powerpoint/2010/main" val="39883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a:t>
            </a:r>
            <a:r>
              <a:rPr lang="ja-JP" altLang="en-US" sz="2800" dirty="0" smtClean="0"/>
              <a:t>２</a:t>
            </a:r>
            <a:r>
              <a:rPr lang="en-US" altLang="ja-JP" sz="2800" dirty="0" smtClean="0"/>
              <a:t> </a:t>
            </a:r>
            <a:r>
              <a:rPr lang="en-US" altLang="ja-JP" sz="2800" dirty="0" err="1" smtClean="0"/>
              <a:t>Ethereum</a:t>
            </a:r>
            <a:r>
              <a:rPr lang="ja-JP" altLang="en-US" sz="2800" dirty="0" smtClean="0"/>
              <a:t>の公式ウォレット</a:t>
            </a:r>
            <a:endParaRPr lang="en-US" altLang="ja-JP" sz="2800" dirty="0"/>
          </a:p>
        </p:txBody>
      </p:sp>
      <p:sp>
        <p:nvSpPr>
          <p:cNvPr id="4" name="コンテンツ プレースホルダー 1"/>
          <p:cNvSpPr txBox="1">
            <a:spLocks/>
          </p:cNvSpPr>
          <p:nvPr/>
        </p:nvSpPr>
        <p:spPr>
          <a:xfrm>
            <a:off x="109177" y="5432575"/>
            <a:ext cx="11597048" cy="866626"/>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err="1" smtClean="0"/>
              <a:t>Etherbase</a:t>
            </a:r>
            <a:r>
              <a:rPr lang="ja-JP" altLang="en-US" dirty="0" smtClean="0"/>
              <a:t>と表示されるアカウントは、</a:t>
            </a:r>
            <a:r>
              <a:rPr lang="en-US" altLang="ja-JP" dirty="0" err="1" smtClean="0"/>
              <a:t>coinbase</a:t>
            </a:r>
            <a:r>
              <a:rPr lang="ja-JP" altLang="en-US" dirty="0" smtClean="0"/>
              <a:t>アカウントになります。</a:t>
            </a:r>
            <a:endParaRPr lang="en-US" altLang="ja-JP" dirty="0" smtClean="0"/>
          </a:p>
          <a:p>
            <a:pPr marL="0" indent="0">
              <a:buNone/>
            </a:pPr>
            <a:r>
              <a:rPr lang="ja-JP" altLang="en-US" dirty="0" smtClean="0"/>
              <a:t>・</a:t>
            </a:r>
            <a:r>
              <a:rPr lang="en-US" altLang="ja-JP" dirty="0" smtClean="0"/>
              <a:t>Show</a:t>
            </a:r>
            <a:r>
              <a:rPr lang="ja-JP" altLang="en-US" dirty="0" smtClean="0"/>
              <a:t> </a:t>
            </a:r>
            <a:r>
              <a:rPr lang="en-US" altLang="ja-JP" dirty="0" smtClean="0"/>
              <a:t>QR-Code</a:t>
            </a:r>
            <a:r>
              <a:rPr lang="ja-JP" altLang="en-US" dirty="0" smtClean="0"/>
              <a:t>をクリックすると、</a:t>
            </a:r>
            <a:r>
              <a:rPr lang="en-US" altLang="ja-JP" dirty="0" smtClean="0"/>
              <a:t>QR</a:t>
            </a:r>
            <a:r>
              <a:rPr lang="ja-JP" altLang="en-US" dirty="0" smtClean="0"/>
              <a:t>コードが表示されます。これをスキャンするとアドレスが読み取れます。</a:t>
            </a:r>
            <a:endParaRPr lang="en-US" altLang="ja-JP" dirty="0"/>
          </a:p>
        </p:txBody>
      </p:sp>
      <p:pic>
        <p:nvPicPr>
          <p:cNvPr id="2" name="図 1"/>
          <p:cNvPicPr>
            <a:picLocks noChangeAspect="1"/>
          </p:cNvPicPr>
          <p:nvPr/>
        </p:nvPicPr>
        <p:blipFill>
          <a:blip r:embed="rId3"/>
          <a:stretch>
            <a:fillRect/>
          </a:stretch>
        </p:blipFill>
        <p:spPr>
          <a:xfrm>
            <a:off x="276319" y="788194"/>
            <a:ext cx="7524656" cy="4404827"/>
          </a:xfrm>
          <a:prstGeom prst="rect">
            <a:avLst/>
          </a:prstGeom>
        </p:spPr>
      </p:pic>
      <p:sp>
        <p:nvSpPr>
          <p:cNvPr id="8" name="正方形/長方形 7"/>
          <p:cNvSpPr/>
          <p:nvPr/>
        </p:nvSpPr>
        <p:spPr>
          <a:xfrm>
            <a:off x="7800975" y="3028950"/>
            <a:ext cx="514350" cy="657225"/>
          </a:xfrm>
          <a:prstGeom prst="rect">
            <a:avLst/>
          </a:prstGeom>
          <a:noFill/>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4"/>
          <a:stretch>
            <a:fillRect/>
          </a:stretch>
        </p:blipFill>
        <p:spPr>
          <a:xfrm>
            <a:off x="8588008" y="788194"/>
            <a:ext cx="3118217" cy="2062162"/>
          </a:xfrm>
          <a:prstGeom prst="rect">
            <a:avLst/>
          </a:prstGeom>
          <a:ln>
            <a:solidFill>
              <a:schemeClr val="tx1"/>
            </a:solidFill>
          </a:ln>
        </p:spPr>
      </p:pic>
    </p:spTree>
    <p:extLst>
      <p:ext uri="{BB962C8B-B14F-4D97-AF65-F5344CB8AC3E}">
        <p14:creationId xmlns:p14="http://schemas.microsoft.com/office/powerpoint/2010/main" val="131808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a:t>
            </a:r>
            <a:r>
              <a:rPr lang="ja-JP" altLang="en-US" sz="2800" dirty="0" smtClean="0"/>
              <a:t>２</a:t>
            </a:r>
            <a:r>
              <a:rPr lang="en-US" altLang="ja-JP" sz="2800" dirty="0" smtClean="0"/>
              <a:t> </a:t>
            </a:r>
            <a:r>
              <a:rPr lang="en-US" altLang="ja-JP" sz="2800" dirty="0" err="1" smtClean="0"/>
              <a:t>Ethereum</a:t>
            </a:r>
            <a:r>
              <a:rPr lang="ja-JP" altLang="en-US" sz="2800" dirty="0" smtClean="0"/>
              <a:t>の公式ウォレット</a:t>
            </a:r>
            <a:endParaRPr lang="en-US" altLang="ja-JP" sz="2800" dirty="0"/>
          </a:p>
        </p:txBody>
      </p:sp>
      <p:sp>
        <p:nvSpPr>
          <p:cNvPr id="4" name="コンテンツ プレースホルダー 1"/>
          <p:cNvSpPr txBox="1">
            <a:spLocks/>
          </p:cNvSpPr>
          <p:nvPr/>
        </p:nvSpPr>
        <p:spPr>
          <a:xfrm>
            <a:off x="6705601" y="957944"/>
            <a:ext cx="5231786" cy="3700004"/>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Send</a:t>
            </a:r>
            <a:r>
              <a:rPr lang="ja-JP" altLang="en-US" dirty="0" smtClean="0"/>
              <a:t>タブを押すと、</a:t>
            </a:r>
            <a:r>
              <a:rPr lang="en-US" altLang="ja-JP" dirty="0" smtClean="0"/>
              <a:t>Send</a:t>
            </a:r>
            <a:r>
              <a:rPr lang="ja-JP" altLang="en-US" dirty="0" smtClean="0"/>
              <a:t> </a:t>
            </a:r>
            <a:r>
              <a:rPr lang="en-US" altLang="ja-JP" dirty="0" err="1" smtClean="0"/>
              <a:t>func</a:t>
            </a:r>
            <a:r>
              <a:rPr lang="ja-JP" altLang="en-US" dirty="0" smtClean="0"/>
              <a:t>画面が表示されます。この画面では</a:t>
            </a:r>
            <a:r>
              <a:rPr lang="en-US" altLang="ja-JP" dirty="0" smtClean="0"/>
              <a:t>ether</a:t>
            </a:r>
            <a:r>
              <a:rPr lang="ja-JP" altLang="en-US" dirty="0" smtClean="0"/>
              <a:t>の</a:t>
            </a:r>
            <a:endParaRPr lang="en-US" altLang="ja-JP" dirty="0" smtClean="0"/>
          </a:p>
          <a:p>
            <a:pPr marL="0" indent="0">
              <a:buNone/>
            </a:pPr>
            <a:r>
              <a:rPr lang="ja-JP" altLang="en-US" dirty="0"/>
              <a:t>送金</a:t>
            </a:r>
            <a:r>
              <a:rPr lang="ja-JP" altLang="en-US" dirty="0" smtClean="0"/>
              <a:t>が可能です。</a:t>
            </a:r>
            <a:endParaRPr lang="en-US" altLang="ja-JP" dirty="0"/>
          </a:p>
        </p:txBody>
      </p:sp>
      <p:pic>
        <p:nvPicPr>
          <p:cNvPr id="5" name="図 4"/>
          <p:cNvPicPr>
            <a:picLocks noChangeAspect="1"/>
          </p:cNvPicPr>
          <p:nvPr/>
        </p:nvPicPr>
        <p:blipFill>
          <a:blip r:embed="rId3"/>
          <a:stretch>
            <a:fillRect/>
          </a:stretch>
        </p:blipFill>
        <p:spPr>
          <a:xfrm>
            <a:off x="269128" y="722812"/>
            <a:ext cx="6182538" cy="4832730"/>
          </a:xfrm>
          <a:prstGeom prst="rect">
            <a:avLst/>
          </a:prstGeom>
        </p:spPr>
      </p:pic>
    </p:spTree>
    <p:extLst>
      <p:ext uri="{BB962C8B-B14F-4D97-AF65-F5344CB8AC3E}">
        <p14:creationId xmlns:p14="http://schemas.microsoft.com/office/powerpoint/2010/main" val="129177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en-US" altLang="ja-JP" sz="2800" dirty="0" smtClean="0"/>
              <a:t>8.3</a:t>
            </a:r>
            <a:r>
              <a:rPr lang="ja-JP" altLang="en-US" sz="2800" dirty="0" smtClean="0"/>
              <a:t> </a:t>
            </a:r>
            <a:r>
              <a:rPr lang="en-US" altLang="ja-JP" sz="2800" dirty="0" smtClean="0"/>
              <a:t>Remix</a:t>
            </a:r>
            <a:r>
              <a:rPr lang="ja-JP" altLang="en-US" sz="2800" dirty="0" smtClean="0"/>
              <a:t> </a:t>
            </a:r>
            <a:r>
              <a:rPr lang="en-US" altLang="ja-JP" sz="2800" dirty="0" smtClean="0"/>
              <a:t>–</a:t>
            </a:r>
            <a:r>
              <a:rPr lang="ja-JP" altLang="en-US" sz="2800" dirty="0" smtClean="0"/>
              <a:t> </a:t>
            </a:r>
            <a:r>
              <a:rPr lang="en-US" altLang="ja-JP" sz="2800" dirty="0" smtClean="0"/>
              <a:t>Solidity</a:t>
            </a:r>
            <a:r>
              <a:rPr lang="ja-JP" altLang="en-US" sz="2800" dirty="0" smtClean="0"/>
              <a:t> </a:t>
            </a:r>
            <a:r>
              <a:rPr lang="en-US" altLang="ja-JP" sz="2800" dirty="0" smtClean="0"/>
              <a:t>IDE</a:t>
            </a:r>
            <a:endParaRPr lang="en-US" altLang="ja-JP" sz="2800" dirty="0"/>
          </a:p>
        </p:txBody>
      </p:sp>
      <p:sp>
        <p:nvSpPr>
          <p:cNvPr id="4" name="コンテンツ プレースホルダー 1"/>
          <p:cNvSpPr txBox="1">
            <a:spLocks/>
          </p:cNvSpPr>
          <p:nvPr/>
        </p:nvSpPr>
        <p:spPr>
          <a:xfrm>
            <a:off x="323557" y="784742"/>
            <a:ext cx="11977981" cy="5587029"/>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smtClean="0"/>
              <a:t>・</a:t>
            </a:r>
            <a:r>
              <a:rPr lang="en-US" altLang="ja-JP" dirty="0" smtClean="0"/>
              <a:t>Solidity</a:t>
            </a:r>
            <a:r>
              <a:rPr lang="ja-JP" altLang="en-US" dirty="0" smtClean="0"/>
              <a:t>では</a:t>
            </a:r>
            <a:r>
              <a:rPr lang="en-US" altLang="ja-JP" dirty="0" smtClean="0"/>
              <a:t>Remix</a:t>
            </a:r>
            <a:r>
              <a:rPr lang="ja-JP" altLang="en-US" dirty="0" smtClean="0"/>
              <a:t>と呼ばれる</a:t>
            </a:r>
            <a:r>
              <a:rPr lang="en-US" altLang="ja-JP" dirty="0" smtClean="0"/>
              <a:t>Web</a:t>
            </a:r>
            <a:r>
              <a:rPr lang="ja-JP" altLang="en-US" dirty="0" smtClean="0"/>
              <a:t>ベースの</a:t>
            </a:r>
            <a:r>
              <a:rPr lang="en-US" altLang="ja-JP" dirty="0" smtClean="0"/>
              <a:t>IDE</a:t>
            </a:r>
            <a:r>
              <a:rPr lang="ja-JP" altLang="en-US" dirty="0" smtClean="0"/>
              <a:t>を利用してコンパイルやデプロイ、トランザクションの発行などが可能です。</a:t>
            </a:r>
            <a:endParaRPr lang="en-US" altLang="ja-JP" dirty="0" smtClean="0"/>
          </a:p>
          <a:p>
            <a:pPr marL="0" indent="0">
              <a:buNone/>
            </a:pPr>
            <a:r>
              <a:rPr lang="en-US" altLang="ja-JP" dirty="0" smtClean="0"/>
              <a:t>GitHub</a:t>
            </a:r>
            <a:r>
              <a:rPr lang="ja-JP" altLang="en-US" dirty="0" smtClean="0"/>
              <a:t> </a:t>
            </a:r>
            <a:r>
              <a:rPr lang="en-US" altLang="ja-JP" dirty="0" smtClean="0"/>
              <a:t>–</a:t>
            </a:r>
            <a:r>
              <a:rPr lang="ja-JP" altLang="en-US" dirty="0" smtClean="0"/>
              <a:t> </a:t>
            </a:r>
            <a:r>
              <a:rPr lang="en-US" altLang="ja-JP" dirty="0" err="1" smtClean="0"/>
              <a:t>ethereum</a:t>
            </a:r>
            <a:r>
              <a:rPr lang="en-US" altLang="ja-JP" dirty="0" smtClean="0"/>
              <a:t>/</a:t>
            </a:r>
            <a:r>
              <a:rPr lang="en-US" altLang="ja-JP" dirty="0" err="1" smtClean="0"/>
              <a:t>remix:Ethereum</a:t>
            </a:r>
            <a:r>
              <a:rPr lang="ja-JP" altLang="en-US" dirty="0"/>
              <a:t> </a:t>
            </a:r>
            <a:r>
              <a:rPr lang="en-US" altLang="ja-JP" dirty="0" smtClean="0"/>
              <a:t>IDE</a:t>
            </a:r>
            <a:r>
              <a:rPr lang="ja-JP" altLang="en-US" dirty="0"/>
              <a:t> </a:t>
            </a:r>
            <a:r>
              <a:rPr lang="en-US" altLang="ja-JP" dirty="0" smtClean="0"/>
              <a:t>and</a:t>
            </a:r>
            <a:r>
              <a:rPr lang="ja-JP" altLang="en-US" dirty="0"/>
              <a:t> </a:t>
            </a:r>
            <a:r>
              <a:rPr lang="en-US" altLang="ja-JP" dirty="0" smtClean="0"/>
              <a:t>tools</a:t>
            </a:r>
            <a:r>
              <a:rPr lang="ja-JP" altLang="en-US" dirty="0"/>
              <a:t> </a:t>
            </a:r>
            <a:r>
              <a:rPr lang="en-US" altLang="ja-JP" dirty="0" smtClean="0"/>
              <a:t>for</a:t>
            </a:r>
            <a:r>
              <a:rPr lang="ja-JP" altLang="en-US" dirty="0"/>
              <a:t> </a:t>
            </a:r>
            <a:r>
              <a:rPr lang="en-US" altLang="ja-JP" dirty="0" smtClean="0"/>
              <a:t>the</a:t>
            </a:r>
            <a:r>
              <a:rPr lang="ja-JP" altLang="en-US" dirty="0"/>
              <a:t> </a:t>
            </a:r>
            <a:r>
              <a:rPr lang="en-US" altLang="ja-JP" dirty="0" smtClean="0"/>
              <a:t>web</a:t>
            </a:r>
          </a:p>
          <a:p>
            <a:pPr marL="0" indent="0">
              <a:buNone/>
            </a:pPr>
            <a:r>
              <a:rPr lang="en-US" altLang="ja-JP" dirty="0">
                <a:hlinkClick r:id="rId3"/>
              </a:rPr>
              <a:t>https://</a:t>
            </a:r>
            <a:r>
              <a:rPr lang="en-US" altLang="ja-JP" dirty="0" smtClean="0">
                <a:hlinkClick r:id="rId3"/>
              </a:rPr>
              <a:t>github.com/ethereum/remix</a:t>
            </a:r>
            <a:endParaRPr lang="en-US" altLang="ja-JP" dirty="0" smtClean="0"/>
          </a:p>
          <a:p>
            <a:pPr marL="0" indent="0">
              <a:buNone/>
            </a:pPr>
            <a:endParaRPr lang="en-US" altLang="ja-JP" dirty="0" smtClean="0"/>
          </a:p>
          <a:p>
            <a:pPr marL="0" indent="0">
              <a:buNone/>
            </a:pPr>
            <a:r>
              <a:rPr lang="ja-JP" altLang="en-US" dirty="0" smtClean="0"/>
              <a:t>１．</a:t>
            </a:r>
            <a:r>
              <a:rPr lang="en-US" altLang="ja-JP" dirty="0" err="1" smtClean="0"/>
              <a:t>Git</a:t>
            </a:r>
            <a:r>
              <a:rPr lang="ja-JP" altLang="en-US" dirty="0" smtClean="0"/>
              <a:t>クローンを作成するディレクトリに移動して以下を実行</a:t>
            </a:r>
            <a:endParaRPr lang="en-US" altLang="ja-JP" dirty="0"/>
          </a:p>
          <a:p>
            <a:pPr marL="0" indent="0">
              <a:buNone/>
            </a:pPr>
            <a:r>
              <a:rPr lang="en-US" altLang="ja-JP" dirty="0" smtClean="0"/>
              <a:t>&gt;</a:t>
            </a:r>
            <a:r>
              <a:rPr lang="en-US" altLang="ja-JP" dirty="0" err="1" smtClean="0"/>
              <a:t>git</a:t>
            </a:r>
            <a:r>
              <a:rPr lang="en-US" altLang="ja-JP" dirty="0" smtClean="0"/>
              <a:t> </a:t>
            </a:r>
            <a:r>
              <a:rPr lang="en-US" altLang="ja-JP" dirty="0"/>
              <a:t>clone </a:t>
            </a:r>
            <a:r>
              <a:rPr lang="en-US" altLang="ja-JP" dirty="0">
                <a:hlinkClick r:id="rId3"/>
              </a:rPr>
              <a:t>https://</a:t>
            </a:r>
            <a:r>
              <a:rPr lang="en-US" altLang="ja-JP" dirty="0" smtClean="0">
                <a:hlinkClick r:id="rId3"/>
              </a:rPr>
              <a:t>github.com/ethereum/remix</a:t>
            </a:r>
            <a:endParaRPr lang="en-US" altLang="ja-JP" dirty="0" smtClean="0"/>
          </a:p>
          <a:p>
            <a:pPr marL="0" indent="0">
              <a:buNone/>
            </a:pPr>
            <a:r>
              <a:rPr lang="ja-JP" altLang="en-US" dirty="0" smtClean="0"/>
              <a:t>２．</a:t>
            </a:r>
            <a:r>
              <a:rPr lang="ja-JP" altLang="en-US" dirty="0"/>
              <a:t>以下</a:t>
            </a:r>
            <a:r>
              <a:rPr lang="ja-JP" altLang="en-US" dirty="0" smtClean="0"/>
              <a:t>を実行</a:t>
            </a:r>
            <a:endParaRPr lang="en-US" altLang="ja-JP" dirty="0" smtClean="0"/>
          </a:p>
          <a:p>
            <a:pPr marL="0" indent="0">
              <a:buNone/>
            </a:pPr>
            <a:r>
              <a:rPr lang="en-US" altLang="ja-JP" dirty="0" smtClean="0"/>
              <a:t>&gt;cd remix</a:t>
            </a:r>
          </a:p>
          <a:p>
            <a:pPr marL="0" indent="0">
              <a:buNone/>
            </a:pPr>
            <a:r>
              <a:rPr lang="en-US" altLang="ja-JP" dirty="0" smtClean="0"/>
              <a:t>&gt;</a:t>
            </a:r>
            <a:r>
              <a:rPr lang="en-US" altLang="ja-JP" dirty="0" err="1" smtClean="0"/>
              <a:t>npm</a:t>
            </a:r>
            <a:r>
              <a:rPr lang="en-US" altLang="ja-JP" dirty="0" smtClean="0"/>
              <a:t> install</a:t>
            </a:r>
          </a:p>
          <a:p>
            <a:pPr marL="0" indent="0">
              <a:buNone/>
            </a:pPr>
            <a:r>
              <a:rPr lang="en-US" altLang="ja-JP" dirty="0" smtClean="0"/>
              <a:t>&gt;</a:t>
            </a:r>
            <a:r>
              <a:rPr lang="en-US" altLang="ja-JP" dirty="0" err="1" smtClean="0"/>
              <a:t>npm</a:t>
            </a:r>
            <a:r>
              <a:rPr lang="en-US" altLang="ja-JP" dirty="0" smtClean="0"/>
              <a:t> start</a:t>
            </a:r>
          </a:p>
          <a:p>
            <a:pPr marL="0" indent="0">
              <a:buNone/>
            </a:pPr>
            <a:r>
              <a:rPr lang="ja-JP" altLang="en-US" dirty="0" smtClean="0"/>
              <a:t>３．ブラウザを開いて、</a:t>
            </a:r>
            <a:r>
              <a:rPr lang="en-US" altLang="ja-JP" dirty="0" smtClean="0"/>
              <a:t>remix/index.html</a:t>
            </a:r>
            <a:r>
              <a:rPr lang="ja-JP" altLang="en-US" dirty="0" smtClean="0"/>
              <a:t>を参照する。</a:t>
            </a:r>
            <a:endParaRPr lang="en-US" altLang="ja-JP" dirty="0" smtClean="0"/>
          </a:p>
          <a:p>
            <a:pPr marL="0" indent="0">
              <a:buNone/>
            </a:pPr>
            <a:r>
              <a:rPr lang="en-US" altLang="ja-JP" dirty="0" smtClean="0"/>
              <a:t>※Linux</a:t>
            </a:r>
            <a:r>
              <a:rPr lang="ja-JP" altLang="en-US" dirty="0" smtClean="0"/>
              <a:t>版しかない。</a:t>
            </a:r>
            <a:endParaRPr lang="en-US" altLang="ja-JP" dirty="0"/>
          </a:p>
        </p:txBody>
      </p:sp>
    </p:spTree>
    <p:extLst>
      <p:ext uri="{BB962C8B-B14F-4D97-AF65-F5344CB8AC3E}">
        <p14:creationId xmlns:p14="http://schemas.microsoft.com/office/powerpoint/2010/main" val="188691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5996</TotalTime>
  <Words>16610</Words>
  <Application>Microsoft Office PowerPoint</Application>
  <PresentationFormat>ワイド画面</PresentationFormat>
  <Paragraphs>2643</Paragraphs>
  <Slides>189</Slides>
  <Notes>189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189</vt:i4>
      </vt:variant>
    </vt:vector>
  </HeadingPairs>
  <TitlesOfParts>
    <vt:vector size="195" baseType="lpstr">
      <vt:lpstr>Meiryo UI</vt:lpstr>
      <vt:lpstr>ＭＳ ゴシック</vt:lpstr>
      <vt:lpstr>ＭＳ 明朝</vt:lpstr>
      <vt:lpstr>Palatino Linotype</vt:lpstr>
      <vt:lpstr>Wingdings 2</vt:lpstr>
      <vt:lpstr>ブレーンストーミングのプレゼンテーション</vt:lpstr>
      <vt:lpstr>堅牢なスマートコントラクト開発の ためのブロックチェーン入門 </vt:lpstr>
      <vt:lpstr>議題</vt:lpstr>
      <vt:lpstr>Ⅰ．ブロックチェーンと関連技術</vt:lpstr>
      <vt:lpstr>１．ブロックチェーンの全体像</vt:lpstr>
      <vt:lpstr>１.１ ブロックチェーン</vt:lpstr>
      <vt:lpstr>１.２ ビットコインネットワーク</vt:lpstr>
      <vt:lpstr>１.３ Ethereum</vt:lpstr>
      <vt:lpstr>１.4 ブロックチェーンネットワークの構成用</vt:lpstr>
      <vt:lpstr>１.4 ブロックチェーンネットワークの構成用</vt:lpstr>
      <vt:lpstr>１.4 ブロックチェーンネットワークの構成用</vt:lpstr>
      <vt:lpstr>１.4 ブロックチェーンネットワークの構成用</vt:lpstr>
      <vt:lpstr>２．ブロックチェーンを理解するための暗号化技術</vt:lpstr>
      <vt:lpstr>2.1 ハッシュ関数</vt:lpstr>
      <vt:lpstr>2.2 公開鍵暗号 ⇔ 共通鍵方式</vt:lpstr>
      <vt:lpstr>2.３ 楕円曲線記号</vt:lpstr>
      <vt:lpstr>2.4 デジタル署名</vt:lpstr>
      <vt:lpstr>Ⅱ．ビットコインネットワーク</vt:lpstr>
      <vt:lpstr>３．お金のように扱える仕組み</vt:lpstr>
      <vt:lpstr>3.1 所有者を特定する「鍵」と「錠」</vt:lpstr>
      <vt:lpstr>3.2 送金先となるアドレス</vt:lpstr>
      <vt:lpstr>3.2 送金先となるアドレス</vt:lpstr>
      <vt:lpstr>3.3 鍵を管理する「ウォレット」</vt:lpstr>
      <vt:lpstr>3.4 ウォレットの種類</vt:lpstr>
      <vt:lpstr>3.4 ウォレットの種類</vt:lpstr>
      <vt:lpstr>3.4 ウォレットの種類</vt:lpstr>
      <vt:lpstr>4．トランザクション</vt:lpstr>
      <vt:lpstr>4.1 トランザクション(取引)のライフサイクル</vt:lpstr>
      <vt:lpstr>4.2 トランザクションの概要</vt:lpstr>
      <vt:lpstr>4.2 トランザクションの概要</vt:lpstr>
      <vt:lpstr>4.2 トランザクションの概要</vt:lpstr>
      <vt:lpstr>4.2 トランザクションの概要</vt:lpstr>
      <vt:lpstr>4.3 トランザクションの構造</vt:lpstr>
      <vt:lpstr>4.3 トランザクションの構造</vt:lpstr>
      <vt:lpstr>4.3 トランザクションの構造</vt:lpstr>
      <vt:lpstr>4.4 UTXOと残高</vt:lpstr>
      <vt:lpstr>4.5 Locking ScriptとUnlocking Script</vt:lpstr>
      <vt:lpstr>4.5 Locking ScriptとUnlocking Script</vt:lpstr>
      <vt:lpstr>4.5 Locking ScriptとUnlocking Script</vt:lpstr>
      <vt:lpstr>4.5 Locking ScriptとUnlocking Script</vt:lpstr>
      <vt:lpstr>4.5 Locking ScriptとUnlocking Script </vt:lpstr>
      <vt:lpstr>4.5 Locking ScriptとUnlocking Script </vt:lpstr>
      <vt:lpstr>4.5 Locking ScriptとUnlocking Script </vt:lpstr>
      <vt:lpstr>4.5 Locking ScriptとUnlocking Script </vt:lpstr>
      <vt:lpstr>4.5 Locking ScriptとUnlocking Script </vt:lpstr>
      <vt:lpstr>4.5 Locking ScriptとUnlocking Script </vt:lpstr>
      <vt:lpstr>５．ブロックとブロックチェーン</vt:lpstr>
      <vt:lpstr>5.1 ブロック構造と識別子</vt:lpstr>
      <vt:lpstr>5.1 ブロックの構造と識別子</vt:lpstr>
      <vt:lpstr>5.2 ブロックからトランザクションを検索する(マークルツリー)</vt:lpstr>
      <vt:lpstr>6．マイニングとコンセンサスアルゴリズム</vt:lpstr>
      <vt:lpstr>6.1 ビザンチン将軍問題と分散型コンセンサス</vt:lpstr>
      <vt:lpstr>6.2 Proof-Of-Work</vt:lpstr>
      <vt:lpstr>6.2 Proof-Of-Work</vt:lpstr>
      <vt:lpstr>6.2 Proof-Of-Work</vt:lpstr>
      <vt:lpstr>6.3 トランザクションの集積</vt:lpstr>
      <vt:lpstr>6.4 マイナーの報酬トランザクション(coinbaseトランザクション)</vt:lpstr>
      <vt:lpstr>6.4 マイナーの報酬トランザクション(coinbaseトランザクション)</vt:lpstr>
      <vt:lpstr>6.4 マイナーの報酬トランザクション(coinbaseトランザクション)</vt:lpstr>
      <vt:lpstr>6.4 マイナーの報酬トランザクション(coinbaseトランザクション)</vt:lpstr>
      <vt:lpstr>6.5 チェーンの分岐(フォーク)</vt:lpstr>
      <vt:lpstr>6.5 チェーンの分岐(フォーク)</vt:lpstr>
      <vt:lpstr>6.5 チェーンの分岐(フォーク)</vt:lpstr>
      <vt:lpstr>6.6 ５1%攻撃</vt:lpstr>
      <vt:lpstr>Ⅲ．Ethereumとスマートコントラクト開発</vt:lpstr>
      <vt:lpstr>７．Ethereumとビットコインネットワークの主な違い</vt:lpstr>
      <vt:lpstr>7.1 Ethereum(イーサリアム)の特徴</vt:lpstr>
      <vt:lpstr>7.1 Ethereum(イーサリアム)の特徴</vt:lpstr>
      <vt:lpstr>7.1 Ethereum(イーサリアム)の特徴</vt:lpstr>
      <vt:lpstr>7.1 Ethereum(イーサリアム)の特徴</vt:lpstr>
      <vt:lpstr>7.1 Ethereum(イーサリアム)の特徴</vt:lpstr>
      <vt:lpstr>7.1 Ethereum(イーサリアム)の特徴</vt:lpstr>
      <vt:lpstr>7.1 Ethereum(イーサリアム)の特徴</vt:lpstr>
      <vt:lpstr>7.1 Ethereum(イーサリアム)の特徴</vt:lpstr>
      <vt:lpstr>7.1 Ethereum(イーサリアム)の特徴</vt:lpstr>
      <vt:lpstr>7.2 ネットワークの種類</vt:lpstr>
      <vt:lpstr>8．スマートコントラクト開発の準備とSolidityの基本文法</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8.1 環境構築</vt:lpstr>
      <vt:lpstr>8.２ Ethereumの公式ウォレット</vt:lpstr>
      <vt:lpstr>8.２ Ethereumの公式ウォレット</vt:lpstr>
      <vt:lpstr>8.２ Ethereumの公式ウォレット</vt:lpstr>
      <vt:lpstr>8.２ Ethereumの公式ウォレット</vt:lpstr>
      <vt:lpstr>8.3 Remix – Solidity IDE</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8.4 Solidity言語仕様</vt:lpstr>
      <vt:lpstr>９．スマートコントラクトの用途別サンプル</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9.1 サンプル(その１) － HelloEthereum</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9.2 サンプル(その2) －クラウドファンディング用のコントラクト</vt:lpstr>
      <vt:lpstr>9.3 サンプル(その３) －名前とアドレスを管理するコントラクト</vt:lpstr>
      <vt:lpstr>9.3 サンプル(その３) －名前とアドレスを管理するコントラクト</vt:lpstr>
      <vt:lpstr>9.3 サンプル(その３) －名前とアドレスを管理するコントラクト</vt:lpstr>
      <vt:lpstr>9.3 サンプル(その３) －名前とアドレスを管理するコントラクト</vt:lpstr>
      <vt:lpstr>9.3 サンプル(その３) －名前とアドレスを管理するコントラクト</vt:lpstr>
      <vt:lpstr>9.4 サンプル(その4) －IoTで利用するスイッチを制御するコントラクト</vt:lpstr>
      <vt:lpstr>9.4 サンプル(その4) －IoTで利用するスイッチを制御するコントラクト</vt:lpstr>
      <vt:lpstr>9.4 サンプル(その4) －IoTで利用するスイッチを制御するコントラクト</vt:lpstr>
      <vt:lpstr>9.4 サンプル(その4) －IoTで利用するスイッチを制御するコントラクト</vt:lpstr>
      <vt:lpstr>9.4 サンプル(その4) －IoTで利用するスイッチを制御するコントラクト</vt:lpstr>
      <vt:lpstr>9.4 サンプル(その4) －IoTで利用するスイッチを制御するコントラクト</vt:lpstr>
      <vt:lpstr>9.4 サンプル(その4) －IoTで利用するスイッチを制御するコントラクト</vt:lpstr>
      <vt:lpstr>9.4 サンプル(その4) －IoTで利用するスイッチを制御するコントラクト</vt:lpstr>
      <vt:lpstr>Ⅳ．スマートコントラクトのセキュリティ</vt:lpstr>
      <vt:lpstr>10．スマートコントラクトのセキュリティプラクティス </vt:lpstr>
      <vt:lpstr>10.１ Condition-Effects-Interactionパターン</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 PUSH型</vt:lpstr>
      <vt:lpstr>10.2 Withdrawパターン(push vs pull) PULL型</vt:lpstr>
      <vt:lpstr>10.2 Withdrawパターン(push vs pull) PULL型</vt:lpstr>
      <vt:lpstr>10.3 Access Restrictionパターン</vt:lpstr>
      <vt:lpstr>10.3 Access Restrictionパターン</vt:lpstr>
      <vt:lpstr>10.3 Access Restrictionパターン</vt:lpstr>
      <vt:lpstr>10.3 Access Restrictionパターン</vt:lpstr>
      <vt:lpstr>10.3 Access Restrictionパターン</vt:lpstr>
      <vt:lpstr>10.3 Access Restrictionパターン</vt:lpstr>
      <vt:lpstr>10.４ Mortalパターン</vt:lpstr>
      <vt:lpstr>10.４ Mortalパターン</vt:lpstr>
      <vt:lpstr>10.５ Circuit Breakerパターン</vt:lpstr>
      <vt:lpstr>10.５ Circuit Breakerパターン</vt:lpstr>
      <vt:lpstr>10.５ Circuit Breakerパターン</vt:lpstr>
      <vt:lpstr>10.５ Circuit Breakerパターン</vt:lpstr>
      <vt:lpstr>1１．スマートコントラクトの虚弱性の仕組みと攻撃 </vt:lpstr>
      <vt:lpstr>11.1 Re-Entrancy問題</vt:lpstr>
      <vt:lpstr>11.1 Re-Entrancy問題</vt:lpstr>
      <vt:lpstr>11.1 Re-Entrancy問題</vt:lpstr>
      <vt:lpstr>11.1 Re-Entrancy問題</vt:lpstr>
      <vt:lpstr>11.1 Re-Entrancy問題</vt:lpstr>
      <vt:lpstr>11.1 Re-Entrancy問題</vt:lpstr>
      <vt:lpstr>11.1 Re-Entrancy問題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企業のためのFinTech入門</dc:title>
  <dc:creator>丸山康司</dc:creator>
  <cp:lastModifiedBy>丸山康司</cp:lastModifiedBy>
  <cp:revision>258</cp:revision>
  <dcterms:created xsi:type="dcterms:W3CDTF">2017-11-04T09:58:52Z</dcterms:created>
  <dcterms:modified xsi:type="dcterms:W3CDTF">2017-11-28T14:04:11Z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