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8" y="14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2048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Java EE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JSF</a:t>
            </a:r>
            <a:r>
              <a:rPr kumimoji="1" lang="ja-JP" altLang="en-US" sz="3600" dirty="0" smtClean="0"/>
              <a:t>の利用について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 Server Faces</a:t>
            </a:r>
          </a:p>
          <a:p>
            <a:r>
              <a:rPr lang="en-US" altLang="ja-JP" dirty="0" err="1" smtClean="0"/>
              <a:t>JavaEE</a:t>
            </a:r>
            <a:r>
              <a:rPr lang="ja-JP" altLang="en-US" dirty="0" smtClean="0"/>
              <a:t>の仕様の１つに採用されている、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アプリケーションのフレームワークである。</a:t>
            </a:r>
            <a:endParaRPr lang="en-US" altLang="ja-JP" dirty="0" smtClean="0"/>
          </a:p>
          <a:p>
            <a:r>
              <a:rPr lang="ja-JP" altLang="en-US" dirty="0" smtClean="0"/>
              <a:t>コンポーネントベースのフレームワークである。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Struts</a:t>
            </a:r>
            <a:r>
              <a:rPr lang="ja-JP" altLang="en-US" dirty="0" smtClean="0"/>
              <a:t>はアクションベースのフレームワーク</a:t>
            </a:r>
            <a:endParaRPr lang="en-US" altLang="ja-JP" dirty="0" smtClean="0"/>
          </a:p>
          <a:p>
            <a:r>
              <a:rPr lang="ja-JP" altLang="en-US" dirty="0" smtClean="0"/>
              <a:t>コンポーネント（画面部品）の共通化、再利用性、独自コンポーネントの作成、無償・有償のコンポーネントの利用などのメリットがある。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 EE</a:t>
            </a:r>
            <a:r>
              <a:rPr kumimoji="1" lang="ja-JP" altLang="en-US" dirty="0" smtClean="0"/>
              <a:t>の変異</a:t>
            </a:r>
            <a:endParaRPr kumimoji="1" lang="ja-JP" altLang="en-US" dirty="0"/>
          </a:p>
        </p:txBody>
      </p:sp>
      <p:pic>
        <p:nvPicPr>
          <p:cNvPr id="1026" name="Picture 2" descr="http://builder.japan.zdnet.com/storage/2014/04/11/6952cc1276c5538933ea06170241ba76/imag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560840" cy="3899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に用意されている機能</a:t>
            </a:r>
            <a:endParaRPr kumimoji="1" lang="ja-JP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58864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乗算記号 6"/>
          <p:cNvSpPr/>
          <p:nvPr/>
        </p:nvSpPr>
        <p:spPr>
          <a:xfrm>
            <a:off x="1187624" y="3212976"/>
            <a:ext cx="360040" cy="504056"/>
          </a:xfrm>
          <a:prstGeom prst="mathMultiply">
            <a:avLst>
              <a:gd name="adj1" fmla="val 2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に用意されている機能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1772816"/>
          <a:ext cx="7992888" cy="4747547"/>
        </p:xfrm>
        <a:graphic>
          <a:graphicData uri="http://schemas.openxmlformats.org/drawingml/2006/table">
            <a:tbl>
              <a:tblPr/>
              <a:tblGrid>
                <a:gridCol w="2664296"/>
                <a:gridCol w="1224136"/>
                <a:gridCol w="4104456"/>
              </a:tblGrid>
              <a:tr h="6614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rgbClr val="FFFFFF"/>
                          </a:solidFill>
                        </a:rPr>
                        <a:t>機能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rgbClr val="FFFFFF"/>
                          </a:solidFill>
                        </a:rPr>
                        <a:t>対象領域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>
                          <a:solidFill>
                            <a:srgbClr val="FFFFFF"/>
                          </a:solidFill>
                        </a:rPr>
                        <a:t>役割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AF"/>
                    </a:solidFill>
                  </a:tcPr>
                </a:tc>
              </a:tr>
              <a:tr h="55050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JSF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2.1</a:t>
                      </a:r>
                      <a:endParaRPr lang="en-US"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プレゼンテー</a:t>
                      </a:r>
                      <a:b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</a:b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ション層（画面）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高機能なユーザー・インタフェースを効率的に作るための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Web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アプリケーション・フレームワーク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Java </a:t>
                      </a:r>
                      <a:r>
                        <a:rPr lang="en-US" sz="1400" b="0" dirty="0" err="1">
                          <a:solidFill>
                            <a:srgbClr val="666666"/>
                          </a:solidFill>
                        </a:rPr>
                        <a:t>Servlet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 3.0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JSF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が内部的に使用しているサーバ・サイドのコンポーネント技術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。</a:t>
                      </a:r>
                      <a:endParaRPr lang="en-US" altLang="ja-JP" sz="1400" b="0" dirty="0" smtClean="0">
                        <a:solidFill>
                          <a:srgbClr val="666666"/>
                        </a:solidFill>
                      </a:endParaRPr>
                    </a:p>
                    <a:p>
                      <a:r>
                        <a:rPr lang="en-US" altLang="ja-JP" sz="1400" b="0" dirty="0" smtClean="0">
                          <a:solidFill>
                            <a:srgbClr val="666666"/>
                          </a:solidFill>
                        </a:rPr>
                        <a:t>JSF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による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Web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アプリケーション開発では使用頻度が低いが、非同期処理が必要な場合には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、サーブレット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を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作成する場合がある。</a:t>
                      </a:r>
                      <a:endParaRPr lang="ja-JP" altLang="en-US"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788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666666"/>
                          </a:solidFill>
                        </a:rPr>
                        <a:t>EJB 3.1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ビジネス層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ビジネス・ロジックの開発に使用。高度なトランザクション制御機能を備える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。</a:t>
                      </a:r>
                      <a:endParaRPr lang="en-US" altLang="ja-JP" sz="1400" b="0" dirty="0" smtClean="0">
                        <a:solidFill>
                          <a:srgbClr val="666666"/>
                        </a:solidFill>
                      </a:endParaRPr>
                    </a:p>
                    <a:p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永続化の機能は、</a:t>
                      </a:r>
                      <a:r>
                        <a:rPr lang="en-US" altLang="ja-JP" sz="1400" b="0" dirty="0" smtClean="0">
                          <a:solidFill>
                            <a:srgbClr val="666666"/>
                          </a:solidFill>
                        </a:rPr>
                        <a:t>JPA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に移行された</a:t>
                      </a:r>
                      <a:endParaRPr lang="en-US" altLang="ja-JP" sz="1400" b="0" dirty="0" smtClean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94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JPA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 2.0</a:t>
                      </a:r>
                    </a:p>
                    <a:p>
                      <a:r>
                        <a:rPr lang="en-US" altLang="ja-JP" sz="1400" b="0" dirty="0" smtClean="0">
                          <a:solidFill>
                            <a:srgbClr val="666666"/>
                          </a:solidFill>
                        </a:rPr>
                        <a:t>Java </a:t>
                      </a:r>
                      <a:r>
                        <a:rPr lang="en-US" altLang="ja-JP" sz="1400" b="0" dirty="0" err="1" smtClean="0">
                          <a:solidFill>
                            <a:srgbClr val="666666"/>
                          </a:solidFill>
                        </a:rPr>
                        <a:t>Persistant</a:t>
                      </a:r>
                      <a:r>
                        <a:rPr lang="en-US" altLang="ja-JP" sz="1400" b="0" dirty="0" smtClean="0">
                          <a:solidFill>
                            <a:srgbClr val="666666"/>
                          </a:solidFill>
                        </a:rPr>
                        <a:t> API</a:t>
                      </a:r>
                      <a:endParaRPr lang="en-US"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rgbClr val="666666"/>
                          </a:solidFill>
                        </a:rPr>
                        <a:t>永続化層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Java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プログラムから、通常の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Java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オブジェクトと同様にデータベースの操作が行えるよう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に</a:t>
                      </a:r>
                      <a:r>
                        <a:rPr lang="en-US" altLang="ja-JP" sz="1400" b="0" dirty="0" smtClean="0">
                          <a:solidFill>
                            <a:srgbClr val="666666"/>
                          </a:solidFill>
                        </a:rPr>
                        <a:t>O/R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マッピング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・フレームワーク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468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666666"/>
                          </a:solidFill>
                        </a:rPr>
                        <a:t>JAX-RS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rgbClr val="666666"/>
                          </a:solidFill>
                        </a:rPr>
                        <a:t>サービス公開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rgbClr val="666666"/>
                          </a:solidFill>
                        </a:rPr>
                        <a:t>作成したコンポーネントを</a:t>
                      </a:r>
                      <a:r>
                        <a:rPr lang="en-US" altLang="ja-JP" sz="1400" b="0">
                          <a:solidFill>
                            <a:srgbClr val="666666"/>
                          </a:solidFill>
                        </a:rPr>
                        <a:t>Web</a:t>
                      </a:r>
                      <a:r>
                        <a:rPr lang="ja-JP" altLang="en-US" sz="1400" b="0">
                          <a:solidFill>
                            <a:srgbClr val="666666"/>
                          </a:solidFill>
                        </a:rPr>
                        <a:t>サービスとして公開するための機能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967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CDI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(Container </a:t>
                      </a:r>
                      <a:r>
                        <a:rPr lang="en-US" sz="1400" b="0" dirty="0">
                          <a:solidFill>
                            <a:srgbClr val="666666"/>
                          </a:solidFill>
                        </a:rPr>
                        <a:t>Dependency </a:t>
                      </a:r>
                      <a:r>
                        <a:rPr lang="en-US" sz="1400" b="0" dirty="0" smtClean="0">
                          <a:solidFill>
                            <a:srgbClr val="666666"/>
                          </a:solidFill>
                        </a:rPr>
                        <a:t>Injection)</a:t>
                      </a:r>
                      <a:endParaRPr lang="en-US"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>
                          <a:solidFill>
                            <a:srgbClr val="666666"/>
                          </a:solidFill>
                        </a:rPr>
                        <a:t>全領域</a:t>
                      </a: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「依存性の注入（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DI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：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Dependency Injection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）」機能を備えた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DI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フレームワーク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。</a:t>
                      </a:r>
                      <a:endParaRPr lang="en-US" altLang="ja-JP" sz="1400" b="0" dirty="0" smtClean="0">
                        <a:solidFill>
                          <a:srgbClr val="666666"/>
                        </a:solidFill>
                      </a:endParaRPr>
                    </a:p>
                    <a:p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コンポーネント間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をアノテーションによって連携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させる。</a:t>
                      </a:r>
                      <a:r>
                        <a:rPr lang="en-US" altLang="ja-JP" sz="1400" b="0" dirty="0">
                          <a:solidFill>
                            <a:srgbClr val="666666"/>
                          </a:solidFill>
                        </a:rPr>
                        <a:t>CDI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を使うことで、各層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の疎結合を実現でき、アプリケーション</a:t>
                      </a:r>
                      <a:r>
                        <a:rPr lang="ja-JP" altLang="en-US" sz="1400" b="0" dirty="0">
                          <a:solidFill>
                            <a:srgbClr val="666666"/>
                          </a:solidFill>
                        </a:rPr>
                        <a:t>開発／保守時のテストが容易に</a:t>
                      </a:r>
                      <a:r>
                        <a:rPr lang="ja-JP" altLang="en-US" sz="1400" b="0" dirty="0" smtClean="0">
                          <a:solidFill>
                            <a:srgbClr val="666666"/>
                          </a:solidFill>
                        </a:rPr>
                        <a:t>なる。</a:t>
                      </a:r>
                      <a:endParaRPr lang="ja-JP" altLang="en-US" sz="1400" b="0" dirty="0">
                        <a:solidFill>
                          <a:srgbClr val="666666"/>
                        </a:solidFill>
                      </a:endParaRPr>
                    </a:p>
                  </a:txBody>
                  <a:tcPr marL="8067" marR="8067" marT="3227" marB="4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タイトル 1"/>
          <p:cNvSpPr txBox="1">
            <a:spLocks/>
          </p:cNvSpPr>
          <p:nvPr/>
        </p:nvSpPr>
        <p:spPr>
          <a:xfrm>
            <a:off x="467544" y="908720"/>
            <a:ext cx="7467600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JSP</a:t>
            </a:r>
            <a:r>
              <a:rPr kumimoji="1" lang="ja-JP" altLang="en-US" sz="14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は主要な機能でなくなっている。 </a:t>
            </a:r>
            <a:endParaRPr kumimoji="1" lang="en-US" altLang="ja-JP" sz="1400" b="0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EJB</a:t>
            </a:r>
            <a:r>
              <a:rPr lang="ja-JP" altLang="en-US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はビジネスロジックに特化された。</a:t>
            </a:r>
            <a:endParaRPr lang="en-US" altLang="ja-JP" sz="1400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通常は下記の</a:t>
            </a:r>
            <a:r>
              <a:rPr lang="ja-JP" altLang="en-US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下記</a:t>
            </a:r>
            <a:r>
              <a:rPr lang="ja-JP" altLang="en-US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の機能があれば、大抵の</a:t>
            </a:r>
            <a:r>
              <a:rPr lang="en-US" altLang="ja-JP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ja-JP" altLang="en-US" sz="14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アプリケーションを作成できる。</a:t>
            </a:r>
            <a:endParaRPr kumimoji="1" lang="ja-JP" altLang="en-US" sz="1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によるアーキテクチャ</a:t>
            </a:r>
            <a:endParaRPr kumimoji="1" lang="ja-JP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6438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62074"/>
          </a:xfrm>
        </p:spPr>
        <p:txBody>
          <a:bodyPr/>
          <a:lstStyle/>
          <a:p>
            <a:r>
              <a:rPr kumimoji="1" lang="en-US" altLang="ja-JP" dirty="0" smtClean="0"/>
              <a:t>JSF</a:t>
            </a:r>
            <a:r>
              <a:rPr kumimoji="1" lang="ja-JP" altLang="en-US" dirty="0" smtClean="0"/>
              <a:t>アプリケーションの動作の仕組み</a:t>
            </a:r>
            <a:endParaRPr kumimoji="1" lang="ja-JP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62198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正方形/長方形 4"/>
          <p:cNvSpPr/>
          <p:nvPr/>
        </p:nvSpPr>
        <p:spPr>
          <a:xfrm>
            <a:off x="539552" y="3573016"/>
            <a:ext cx="77768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●</a:t>
            </a:r>
            <a:r>
              <a:rPr lang="en-US" altLang="ja-JP" sz="1400" b="1" dirty="0" err="1" smtClean="0"/>
              <a:t>FacesServlet</a:t>
            </a:r>
            <a:r>
              <a:rPr lang="ja-JP" altLang="en-US" sz="1400" b="1" dirty="0" smtClean="0"/>
              <a:t>（</a:t>
            </a:r>
            <a:r>
              <a:rPr lang="en-US" altLang="ja-JP" sz="1400" b="1" dirty="0" smtClean="0"/>
              <a:t>MVC</a:t>
            </a:r>
            <a:r>
              <a:rPr lang="ja-JP" altLang="en-US" sz="1400" b="1" dirty="0" smtClean="0"/>
              <a:t>のコントローラー</a:t>
            </a:r>
            <a:r>
              <a:rPr lang="ja-JP" altLang="en-US" sz="1400" b="1" dirty="0" smtClean="0"/>
              <a:t>）</a:t>
            </a:r>
            <a:r>
              <a:rPr lang="ja-JP" altLang="en-US" sz="1400" dirty="0" smtClean="0"/>
              <a:t>：</a:t>
            </a:r>
            <a:br>
              <a:rPr lang="ja-JP" altLang="en-US" sz="1400" dirty="0" smtClean="0"/>
            </a:br>
            <a:r>
              <a:rPr lang="ja-JP" altLang="en-US" sz="1400" dirty="0" smtClean="0"/>
              <a:t>クライアント（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ブラウザ）とのやり取りの窓口の役割を果たす。リクエストを受け取ると適切なコンポーネントに処理を受け渡し、処理結果をクライアントに</a:t>
            </a:r>
            <a:r>
              <a:rPr lang="ja-JP" altLang="en-US" sz="1400" dirty="0" smtClean="0"/>
              <a:t>送り返す。</a:t>
            </a:r>
            <a:endParaRPr lang="en-US" altLang="ja-JP" sz="1400" dirty="0" smtClean="0"/>
          </a:p>
          <a:p>
            <a:r>
              <a:rPr lang="ja-JP" altLang="en-US" sz="1400" dirty="0" smtClean="0"/>
              <a:t>フレームワーク内</a:t>
            </a:r>
            <a:r>
              <a:rPr lang="ja-JP" altLang="en-US" sz="1400" dirty="0" smtClean="0"/>
              <a:t>に用意されているコントローラを使用すれば十分である。</a:t>
            </a:r>
            <a:endParaRPr lang="ja-JP" altLang="en-US" sz="1400" dirty="0" smtClean="0"/>
          </a:p>
          <a:p>
            <a:r>
              <a:rPr lang="ja-JP" altLang="en-US" sz="1400" b="1" dirty="0" smtClean="0"/>
              <a:t>●</a:t>
            </a:r>
            <a:r>
              <a:rPr lang="en-US" altLang="ja-JP" sz="1400" b="1" dirty="0" smtClean="0"/>
              <a:t>XHTML</a:t>
            </a:r>
            <a:r>
              <a:rPr lang="ja-JP" altLang="en-US" sz="1400" b="1" dirty="0" smtClean="0"/>
              <a:t>（</a:t>
            </a:r>
            <a:r>
              <a:rPr lang="en-US" altLang="ja-JP" sz="1400" b="1" dirty="0" err="1" smtClean="0"/>
              <a:t>Facelets</a:t>
            </a:r>
            <a:r>
              <a:rPr lang="ja-JP" altLang="en-US" sz="1400" b="1" dirty="0" smtClean="0"/>
              <a:t>）（</a:t>
            </a:r>
            <a:r>
              <a:rPr lang="en-US" altLang="ja-JP" sz="1400" b="1" dirty="0" smtClean="0"/>
              <a:t>MVC</a:t>
            </a:r>
            <a:r>
              <a:rPr lang="ja-JP" altLang="en-US" sz="1400" b="1" dirty="0" smtClean="0"/>
              <a:t>のビュー）</a:t>
            </a:r>
            <a:r>
              <a:rPr lang="ja-JP" altLang="en-US" sz="1400" dirty="0" smtClean="0"/>
              <a:t>：</a:t>
            </a:r>
            <a:r>
              <a:rPr lang="ja-JP" altLang="en-US" sz="1400" dirty="0" smtClean="0"/>
              <a:t/>
            </a:r>
            <a:br>
              <a:rPr lang="ja-JP" altLang="en-US" sz="1400" dirty="0" smtClean="0"/>
            </a:br>
            <a:r>
              <a:rPr lang="ja-JP" altLang="en-US" sz="1400" dirty="0" smtClean="0"/>
              <a:t>画面の構成要素を記述する。</a:t>
            </a:r>
            <a:r>
              <a:rPr lang="en-US" altLang="ja-JP" sz="1400" dirty="0" smtClean="0"/>
              <a:t>XHTML</a:t>
            </a:r>
            <a:r>
              <a:rPr lang="ja-JP" altLang="en-US" sz="1400" dirty="0" smtClean="0"/>
              <a:t>内に</a:t>
            </a:r>
            <a:r>
              <a:rPr lang="en-US" altLang="ja-JP" sz="1400" dirty="0" smtClean="0"/>
              <a:t>JSF</a:t>
            </a:r>
            <a:r>
              <a:rPr lang="ja-JP" altLang="en-US" sz="1400" dirty="0" smtClean="0"/>
              <a:t>のタグを記述すると、そのタグに対応したコンポーネントが必要な処理を行う。処理の結果はコンポーネント・ツリーとして構成され、それがレンダリングされたものがレスポンスとなる</a:t>
            </a:r>
          </a:p>
          <a:p>
            <a:r>
              <a:rPr lang="ja-JP" altLang="en-US" sz="1400" b="1" dirty="0" smtClean="0"/>
              <a:t>●マネージド</a:t>
            </a:r>
            <a:r>
              <a:rPr lang="en-US" altLang="ja-JP" sz="1400" b="1" dirty="0" smtClean="0"/>
              <a:t>Bean</a:t>
            </a:r>
            <a:r>
              <a:rPr lang="ja-JP" altLang="en-US" sz="1400" b="1" dirty="0" smtClean="0"/>
              <a:t>（</a:t>
            </a:r>
            <a:r>
              <a:rPr lang="en-US" altLang="ja-JP" sz="1400" b="1" dirty="0" smtClean="0"/>
              <a:t>MVC</a:t>
            </a:r>
            <a:r>
              <a:rPr lang="ja-JP" altLang="en-US" sz="1400" b="1" dirty="0" smtClean="0"/>
              <a:t>のモデル）</a:t>
            </a:r>
            <a:r>
              <a:rPr lang="ja-JP" altLang="en-US" sz="1400" dirty="0" smtClean="0"/>
              <a:t>：</a:t>
            </a:r>
            <a:br>
              <a:rPr lang="ja-JP" altLang="en-US" sz="1400" dirty="0" smtClean="0"/>
            </a:br>
            <a:r>
              <a:rPr lang="ja-JP" altLang="en-US" sz="1400" dirty="0" smtClean="0"/>
              <a:t>画面遷移やビジネス・ロジックの呼び出し、入出力値の管理などを行うコンポーネント</a:t>
            </a:r>
          </a:p>
          <a:p>
            <a:r>
              <a:rPr lang="ja-JP" altLang="en-US" sz="1400" dirty="0" smtClean="0"/>
              <a:t>　</a:t>
            </a:r>
            <a:endParaRPr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36296" y="548680"/>
            <a:ext cx="180020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JSF</a:t>
            </a:r>
            <a:r>
              <a:rPr kumimoji="1" lang="ja-JP" altLang="en-US" sz="1400" dirty="0" smtClean="0"/>
              <a:t>と</a:t>
            </a:r>
            <a:r>
              <a:rPr kumimoji="1" lang="en-US" altLang="ja-JP" sz="1400" dirty="0" smtClean="0"/>
              <a:t>Struts</a:t>
            </a:r>
            <a:r>
              <a:rPr kumimoji="1" lang="ja-JP" altLang="en-US" sz="1400" dirty="0" smtClean="0"/>
              <a:t>を比較すると、コンポーネントベースとアクションベースの違いはあるが、共に</a:t>
            </a:r>
            <a:r>
              <a:rPr kumimoji="1" lang="en-US" altLang="ja-JP" sz="1400" dirty="0" smtClean="0"/>
              <a:t>MVC</a:t>
            </a:r>
            <a:r>
              <a:rPr kumimoji="1" lang="ja-JP" altLang="en-US" sz="1400" dirty="0" smtClean="0"/>
              <a:t>に基づいている。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316</Words>
  <Application>Microsoft Office PowerPoint</Application>
  <PresentationFormat>画面に合わせる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スパイス</vt:lpstr>
      <vt:lpstr>スライド 1</vt:lpstr>
      <vt:lpstr>JSFとは</vt:lpstr>
      <vt:lpstr>Java EEの変異</vt:lpstr>
      <vt:lpstr>Java　EEに用意されている機能</vt:lpstr>
      <vt:lpstr>Java　EEに用意されている機能</vt:lpstr>
      <vt:lpstr>Java　EEによるアーキテクチャ</vt:lpstr>
      <vt:lpstr>JSFアプリケーションの動作の仕組み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Nouvelle Client13</dc:creator>
  <cp:lastModifiedBy>NVLCLT13</cp:lastModifiedBy>
  <cp:revision>5</cp:revision>
  <dcterms:created xsi:type="dcterms:W3CDTF">2016-11-08T08:05:48Z</dcterms:created>
  <dcterms:modified xsi:type="dcterms:W3CDTF">2016-11-08T08:53:50Z</dcterms:modified>
</cp:coreProperties>
</file>