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1015D-3AF9-E6C2-696B-E05885084B05}" v="256" dt="2020-12-14T12:01:19.596"/>
    <p1510:client id="{712BF78A-198C-F922-B725-0A16963EB5C6}" v="1425" dt="2020-12-14T12:33:07.575"/>
    <p1510:client id="{98A22151-C138-3351-36BB-7EA57B462362}" v="5648" dt="2020-12-14T15:15:51.072"/>
    <p1510:client id="{B2D67195-B922-4306-B3D5-842615EF196D}" v="89" dt="2020-12-14T11:53:44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5F045-143A-4166-BE8D-279D9E52BF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252D31-0E45-41A7-97A9-B3406BB635E1}">
      <dgm:prSet/>
      <dgm:spPr/>
      <dgm:t>
        <a:bodyPr/>
        <a:lstStyle/>
        <a:p>
          <a:r>
            <a:rPr lang="en-US" dirty="0"/>
            <a:t>Neural network architecture for optimal Performance</a:t>
          </a:r>
        </a:p>
      </dgm:t>
    </dgm:pt>
    <dgm:pt modelId="{07E1FA31-A323-49B8-BFB4-A1E16E16ECA6}" type="parTrans" cxnId="{6201EEE6-31D4-4EAC-8796-7F754D4737C4}">
      <dgm:prSet/>
      <dgm:spPr/>
      <dgm:t>
        <a:bodyPr/>
        <a:lstStyle/>
        <a:p>
          <a:endParaRPr lang="en-US"/>
        </a:p>
      </dgm:t>
    </dgm:pt>
    <dgm:pt modelId="{A879266B-9BCD-44B3-A7F8-3A149D6AD290}" type="sibTrans" cxnId="{6201EEE6-31D4-4EAC-8796-7F754D4737C4}">
      <dgm:prSet/>
      <dgm:spPr/>
      <dgm:t>
        <a:bodyPr/>
        <a:lstStyle/>
        <a:p>
          <a:endParaRPr lang="en-US"/>
        </a:p>
      </dgm:t>
    </dgm:pt>
    <dgm:pt modelId="{303733A8-4F8F-46EA-AD2E-871DDD851A65}">
      <dgm:prSet/>
      <dgm:spPr/>
      <dgm:t>
        <a:bodyPr/>
        <a:lstStyle/>
        <a:p>
          <a:r>
            <a:rPr lang="en-US" dirty="0"/>
            <a:t>Input layer 2 Neuron nodes</a:t>
          </a:r>
        </a:p>
      </dgm:t>
    </dgm:pt>
    <dgm:pt modelId="{D1539985-FDAC-4EB8-AB4A-2E146B5FE568}" type="parTrans" cxnId="{F1E8DFA6-2B2B-453C-A5EF-2D57CAD283B1}">
      <dgm:prSet/>
      <dgm:spPr/>
      <dgm:t>
        <a:bodyPr/>
        <a:lstStyle/>
        <a:p>
          <a:endParaRPr lang="en-US"/>
        </a:p>
      </dgm:t>
    </dgm:pt>
    <dgm:pt modelId="{81FCEA3F-05EE-46F1-B796-46D44ADBCCE0}" type="sibTrans" cxnId="{F1E8DFA6-2B2B-453C-A5EF-2D57CAD283B1}">
      <dgm:prSet/>
      <dgm:spPr/>
      <dgm:t>
        <a:bodyPr/>
        <a:lstStyle/>
        <a:p>
          <a:endParaRPr lang="en-US"/>
        </a:p>
      </dgm:t>
    </dgm:pt>
    <dgm:pt modelId="{8F5E87F6-7803-4E85-9980-875B0116110B}">
      <dgm:prSet/>
      <dgm:spPr/>
      <dgm:t>
        <a:bodyPr/>
        <a:lstStyle/>
        <a:p>
          <a:r>
            <a:rPr lang="en-US" dirty="0"/>
            <a:t>Hidden layer 3 Neurons</a:t>
          </a:r>
        </a:p>
      </dgm:t>
    </dgm:pt>
    <dgm:pt modelId="{436A87C6-9BC4-46DC-9C3B-8D39503880F7}" type="parTrans" cxnId="{32D224CB-34DC-47C2-8100-6822EEF48053}">
      <dgm:prSet/>
      <dgm:spPr/>
      <dgm:t>
        <a:bodyPr/>
        <a:lstStyle/>
        <a:p>
          <a:endParaRPr lang="en-US"/>
        </a:p>
      </dgm:t>
    </dgm:pt>
    <dgm:pt modelId="{DE423BF3-1CC0-46EA-9A20-E3BE10226DA4}" type="sibTrans" cxnId="{32D224CB-34DC-47C2-8100-6822EEF48053}">
      <dgm:prSet/>
      <dgm:spPr/>
      <dgm:t>
        <a:bodyPr/>
        <a:lstStyle/>
        <a:p>
          <a:endParaRPr lang="en-US"/>
        </a:p>
      </dgm:t>
    </dgm:pt>
    <dgm:pt modelId="{E5D490AE-207F-4A55-9BC7-7E391BF94D82}">
      <dgm:prSet/>
      <dgm:spPr/>
      <dgm:t>
        <a:bodyPr/>
        <a:lstStyle/>
        <a:p>
          <a:r>
            <a:rPr lang="en-US" dirty="0"/>
            <a:t>Output layer 2 Neurons</a:t>
          </a:r>
        </a:p>
      </dgm:t>
    </dgm:pt>
    <dgm:pt modelId="{8C444E9C-3866-4297-BC9B-9EF4C340679F}" type="parTrans" cxnId="{BBB6B4AB-A238-4F7D-A9F4-3F3FF68C45FE}">
      <dgm:prSet/>
      <dgm:spPr/>
      <dgm:t>
        <a:bodyPr/>
        <a:lstStyle/>
        <a:p>
          <a:endParaRPr lang="en-US"/>
        </a:p>
      </dgm:t>
    </dgm:pt>
    <dgm:pt modelId="{0650EFD2-CD59-4017-B5AF-FDB8B695CE02}" type="sibTrans" cxnId="{BBB6B4AB-A238-4F7D-A9F4-3F3FF68C45FE}">
      <dgm:prSet/>
      <dgm:spPr/>
      <dgm:t>
        <a:bodyPr/>
        <a:lstStyle/>
        <a:p>
          <a:endParaRPr lang="en-US"/>
        </a:p>
      </dgm:t>
    </dgm:pt>
    <dgm:pt modelId="{326199CA-DE7D-4F3E-AA91-9BFC82126408}">
      <dgm:prSet/>
      <dgm:spPr/>
      <dgm:t>
        <a:bodyPr/>
        <a:lstStyle/>
        <a:p>
          <a:r>
            <a:rPr lang="en-US" dirty="0"/>
            <a:t>Bias added at both Hidden layer and output layer.</a:t>
          </a:r>
        </a:p>
      </dgm:t>
    </dgm:pt>
    <dgm:pt modelId="{A85CD442-3410-4955-A5C2-0BD7AEBBB99B}" type="parTrans" cxnId="{9FCF6657-73C6-4F08-B78D-EC20C43687A0}">
      <dgm:prSet/>
      <dgm:spPr/>
      <dgm:t>
        <a:bodyPr/>
        <a:lstStyle/>
        <a:p>
          <a:endParaRPr lang="en-US"/>
        </a:p>
      </dgm:t>
    </dgm:pt>
    <dgm:pt modelId="{05F643A5-A094-41E8-946F-3DFCBFCEC3A6}" type="sibTrans" cxnId="{9FCF6657-73C6-4F08-B78D-EC20C43687A0}">
      <dgm:prSet/>
      <dgm:spPr/>
      <dgm:t>
        <a:bodyPr/>
        <a:lstStyle/>
        <a:p>
          <a:endParaRPr lang="en-US"/>
        </a:p>
      </dgm:t>
    </dgm:pt>
    <dgm:pt modelId="{5FDAC765-DC6D-4A41-9C66-BE497378253C}">
      <dgm:prSet/>
      <dgm:spPr/>
      <dgm:t>
        <a:bodyPr/>
        <a:lstStyle/>
        <a:p>
          <a:r>
            <a:rPr lang="en-US" dirty="0"/>
            <a:t>Used Batches for </a:t>
          </a:r>
          <a:r>
            <a:rPr lang="en-US" dirty="0" err="1"/>
            <a:t>BackPropogation</a:t>
          </a:r>
          <a:endParaRPr lang="en-US" dirty="0"/>
        </a:p>
      </dgm:t>
    </dgm:pt>
    <dgm:pt modelId="{E63BEFAD-8AA0-4373-9A6E-45FC1BE3FD75}" type="parTrans" cxnId="{E3D092E3-D132-4458-AFB3-6260925F6406}">
      <dgm:prSet/>
      <dgm:spPr/>
      <dgm:t>
        <a:bodyPr/>
        <a:lstStyle/>
        <a:p>
          <a:endParaRPr lang="en-US"/>
        </a:p>
      </dgm:t>
    </dgm:pt>
    <dgm:pt modelId="{71A2501E-2252-4551-9098-317C8B9C7F0F}" type="sibTrans" cxnId="{E3D092E3-D132-4458-AFB3-6260925F6406}">
      <dgm:prSet/>
      <dgm:spPr/>
      <dgm:t>
        <a:bodyPr/>
        <a:lstStyle/>
        <a:p>
          <a:endParaRPr lang="en-US"/>
        </a:p>
      </dgm:t>
    </dgm:pt>
    <dgm:pt modelId="{F7C750FF-D190-4220-82EC-E49D8CDB0C48}">
      <dgm:prSet/>
      <dgm:spPr/>
      <dgm:t>
        <a:bodyPr/>
        <a:lstStyle/>
        <a:p>
          <a:r>
            <a:rPr lang="en-US" dirty="0"/>
            <a:t>Back propagation is only done after every 256 rows of input data.</a:t>
          </a:r>
          <a:br>
            <a:rPr lang="en-US" dirty="0"/>
          </a:br>
          <a:r>
            <a:rPr lang="en-US" dirty="0"/>
            <a:t>This makes the processing fast.</a:t>
          </a:r>
        </a:p>
      </dgm:t>
    </dgm:pt>
    <dgm:pt modelId="{CAAB46A4-AB11-436E-AA0C-F700E5886034}" type="parTrans" cxnId="{45579B33-806E-49B6-8716-D0A32FECAB5F}">
      <dgm:prSet/>
      <dgm:spPr/>
      <dgm:t>
        <a:bodyPr/>
        <a:lstStyle/>
        <a:p>
          <a:endParaRPr lang="en-US"/>
        </a:p>
      </dgm:t>
    </dgm:pt>
    <dgm:pt modelId="{E5312379-1B88-4165-93A9-D665C9E65BE1}" type="sibTrans" cxnId="{45579B33-806E-49B6-8716-D0A32FECAB5F}">
      <dgm:prSet/>
      <dgm:spPr/>
      <dgm:t>
        <a:bodyPr/>
        <a:lstStyle/>
        <a:p>
          <a:endParaRPr lang="en-US"/>
        </a:p>
      </dgm:t>
    </dgm:pt>
    <dgm:pt modelId="{A65A8CBF-9540-44DA-BE66-9745303AE80B}">
      <dgm:prSet/>
      <dgm:spPr/>
      <dgm:t>
        <a:bodyPr/>
        <a:lstStyle/>
        <a:p>
          <a:r>
            <a:rPr lang="en-US" dirty="0"/>
            <a:t>Updating weights only after every 512 inputs rows in every epoch.</a:t>
          </a:r>
        </a:p>
      </dgm:t>
    </dgm:pt>
    <dgm:pt modelId="{EDF4A6C6-BD0D-46CE-836E-A3A734E7DEAE}" type="parTrans" cxnId="{045207F8-B17A-4D32-A5DD-81AE78A784A5}">
      <dgm:prSet/>
      <dgm:spPr/>
      <dgm:t>
        <a:bodyPr/>
        <a:lstStyle/>
        <a:p>
          <a:endParaRPr lang="en-US"/>
        </a:p>
      </dgm:t>
    </dgm:pt>
    <dgm:pt modelId="{BF150325-8B58-4336-B0AB-435B2232879D}" type="sibTrans" cxnId="{045207F8-B17A-4D32-A5DD-81AE78A784A5}">
      <dgm:prSet/>
      <dgm:spPr/>
      <dgm:t>
        <a:bodyPr/>
        <a:lstStyle/>
        <a:p>
          <a:endParaRPr lang="en-US"/>
        </a:p>
      </dgm:t>
    </dgm:pt>
    <dgm:pt modelId="{FA6CBC77-40F3-45AF-96F4-8ACE792FFC7E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Sigmoid is used at activation function at both Hidden and output Layer.</a:t>
          </a:r>
        </a:p>
      </dgm:t>
    </dgm:pt>
    <dgm:pt modelId="{239E1B76-406A-45BA-9DA4-D1DB92D75EFF}" type="parTrans" cxnId="{9350B57A-7B1E-4F8D-B69F-3C74ED261F6A}">
      <dgm:prSet/>
      <dgm:spPr/>
    </dgm:pt>
    <dgm:pt modelId="{29C41705-F7AB-406E-AE8E-A564C86C6F72}" type="sibTrans" cxnId="{9350B57A-7B1E-4F8D-B69F-3C74ED261F6A}">
      <dgm:prSet/>
      <dgm:spPr/>
    </dgm:pt>
    <dgm:pt modelId="{C5EE04F8-9946-4608-B8CA-D015BF25D483}" type="pres">
      <dgm:prSet presAssocID="{5525F045-143A-4166-BE8D-279D9E52BF9A}" presName="linear" presStyleCnt="0">
        <dgm:presLayoutVars>
          <dgm:animLvl val="lvl"/>
          <dgm:resizeHandles val="exact"/>
        </dgm:presLayoutVars>
      </dgm:prSet>
      <dgm:spPr/>
    </dgm:pt>
    <dgm:pt modelId="{65976023-2127-41AE-9A98-74CD5FDB63B0}" type="pres">
      <dgm:prSet presAssocID="{DF252D31-0E45-41A7-97A9-B3406BB635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0F74548-AE09-41CA-9131-2B0FE09F3F23}" type="pres">
      <dgm:prSet presAssocID="{DF252D31-0E45-41A7-97A9-B3406BB635E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6FDCF0E-3F1D-4747-BACD-67A92D17D93D}" type="presOf" srcId="{326199CA-DE7D-4F3E-AA91-9BFC82126408}" destId="{F0F74548-AE09-41CA-9131-2B0FE09F3F23}" srcOrd="0" destOrd="3" presId="urn:microsoft.com/office/officeart/2005/8/layout/vList2"/>
    <dgm:cxn modelId="{8B98A42F-B421-4220-96C6-03175BF8F845}" type="presOf" srcId="{DF252D31-0E45-41A7-97A9-B3406BB635E1}" destId="{65976023-2127-41AE-9A98-74CD5FDB63B0}" srcOrd="0" destOrd="0" presId="urn:microsoft.com/office/officeart/2005/8/layout/vList2"/>
    <dgm:cxn modelId="{45579B33-806E-49B6-8716-D0A32FECAB5F}" srcId="{DF252D31-0E45-41A7-97A9-B3406BB635E1}" destId="{F7C750FF-D190-4220-82EC-E49D8CDB0C48}" srcOrd="6" destOrd="0" parTransId="{CAAB46A4-AB11-436E-AA0C-F700E5886034}" sibTransId="{E5312379-1B88-4165-93A9-D665C9E65BE1}"/>
    <dgm:cxn modelId="{385A1937-F920-4796-A3EC-EEBC43C3F39B}" type="presOf" srcId="{303733A8-4F8F-46EA-AD2E-871DDD851A65}" destId="{F0F74548-AE09-41CA-9131-2B0FE09F3F23}" srcOrd="0" destOrd="0" presId="urn:microsoft.com/office/officeart/2005/8/layout/vList2"/>
    <dgm:cxn modelId="{63516742-AB1C-4F12-8424-49A01638D2B3}" type="presOf" srcId="{F7C750FF-D190-4220-82EC-E49D8CDB0C48}" destId="{F0F74548-AE09-41CA-9131-2B0FE09F3F23}" srcOrd="0" destOrd="6" presId="urn:microsoft.com/office/officeart/2005/8/layout/vList2"/>
    <dgm:cxn modelId="{E9E20E4B-AB7C-4813-A79B-55129A183F5F}" type="presOf" srcId="{FA6CBC77-40F3-45AF-96F4-8ACE792FFC7E}" destId="{F0F74548-AE09-41CA-9131-2B0FE09F3F23}" srcOrd="0" destOrd="4" presId="urn:microsoft.com/office/officeart/2005/8/layout/vList2"/>
    <dgm:cxn modelId="{9FCF6657-73C6-4F08-B78D-EC20C43687A0}" srcId="{DF252D31-0E45-41A7-97A9-B3406BB635E1}" destId="{326199CA-DE7D-4F3E-AA91-9BFC82126408}" srcOrd="3" destOrd="0" parTransId="{A85CD442-3410-4955-A5C2-0BD7AEBBB99B}" sibTransId="{05F643A5-A094-41E8-946F-3DFCBFCEC3A6}"/>
    <dgm:cxn modelId="{9350B57A-7B1E-4F8D-B69F-3C74ED261F6A}" srcId="{DF252D31-0E45-41A7-97A9-B3406BB635E1}" destId="{FA6CBC77-40F3-45AF-96F4-8ACE792FFC7E}" srcOrd="4" destOrd="0" parTransId="{239E1B76-406A-45BA-9DA4-D1DB92D75EFF}" sibTransId="{29C41705-F7AB-406E-AE8E-A564C86C6F72}"/>
    <dgm:cxn modelId="{3D273B84-8FC4-4BCD-AABA-B3C0C126F02E}" type="presOf" srcId="{A65A8CBF-9540-44DA-BE66-9745303AE80B}" destId="{F0F74548-AE09-41CA-9131-2B0FE09F3F23}" srcOrd="0" destOrd="7" presId="urn:microsoft.com/office/officeart/2005/8/layout/vList2"/>
    <dgm:cxn modelId="{F1E8DFA6-2B2B-453C-A5EF-2D57CAD283B1}" srcId="{DF252D31-0E45-41A7-97A9-B3406BB635E1}" destId="{303733A8-4F8F-46EA-AD2E-871DDD851A65}" srcOrd="0" destOrd="0" parTransId="{D1539985-FDAC-4EB8-AB4A-2E146B5FE568}" sibTransId="{81FCEA3F-05EE-46F1-B796-46D44ADBCCE0}"/>
    <dgm:cxn modelId="{BBB6B4AB-A238-4F7D-A9F4-3F3FF68C45FE}" srcId="{DF252D31-0E45-41A7-97A9-B3406BB635E1}" destId="{E5D490AE-207F-4A55-9BC7-7E391BF94D82}" srcOrd="2" destOrd="0" parTransId="{8C444E9C-3866-4297-BC9B-9EF4C340679F}" sibTransId="{0650EFD2-CD59-4017-B5AF-FDB8B695CE02}"/>
    <dgm:cxn modelId="{2968B2B7-5FDC-4EC8-BD13-5426E506036B}" type="presOf" srcId="{E5D490AE-207F-4A55-9BC7-7E391BF94D82}" destId="{F0F74548-AE09-41CA-9131-2B0FE09F3F23}" srcOrd="0" destOrd="2" presId="urn:microsoft.com/office/officeart/2005/8/layout/vList2"/>
    <dgm:cxn modelId="{32D224CB-34DC-47C2-8100-6822EEF48053}" srcId="{DF252D31-0E45-41A7-97A9-B3406BB635E1}" destId="{8F5E87F6-7803-4E85-9980-875B0116110B}" srcOrd="1" destOrd="0" parTransId="{436A87C6-9BC4-46DC-9C3B-8D39503880F7}" sibTransId="{DE423BF3-1CC0-46EA-9A20-E3BE10226DA4}"/>
    <dgm:cxn modelId="{E52EB0D6-0F49-4C85-BB21-85AEBDA8784E}" type="presOf" srcId="{5FDAC765-DC6D-4A41-9C66-BE497378253C}" destId="{F0F74548-AE09-41CA-9131-2B0FE09F3F23}" srcOrd="0" destOrd="5" presId="urn:microsoft.com/office/officeart/2005/8/layout/vList2"/>
    <dgm:cxn modelId="{FFADE7DC-7F0D-4D5A-89B9-BF5DB52168AC}" type="presOf" srcId="{8F5E87F6-7803-4E85-9980-875B0116110B}" destId="{F0F74548-AE09-41CA-9131-2B0FE09F3F23}" srcOrd="0" destOrd="1" presId="urn:microsoft.com/office/officeart/2005/8/layout/vList2"/>
    <dgm:cxn modelId="{9E6539E3-02B7-42EA-8F35-99F00E2FABB1}" type="presOf" srcId="{5525F045-143A-4166-BE8D-279D9E52BF9A}" destId="{C5EE04F8-9946-4608-B8CA-D015BF25D483}" srcOrd="0" destOrd="0" presId="urn:microsoft.com/office/officeart/2005/8/layout/vList2"/>
    <dgm:cxn modelId="{E3D092E3-D132-4458-AFB3-6260925F6406}" srcId="{DF252D31-0E45-41A7-97A9-B3406BB635E1}" destId="{5FDAC765-DC6D-4A41-9C66-BE497378253C}" srcOrd="5" destOrd="0" parTransId="{E63BEFAD-8AA0-4373-9A6E-45FC1BE3FD75}" sibTransId="{71A2501E-2252-4551-9098-317C8B9C7F0F}"/>
    <dgm:cxn modelId="{6201EEE6-31D4-4EAC-8796-7F754D4737C4}" srcId="{5525F045-143A-4166-BE8D-279D9E52BF9A}" destId="{DF252D31-0E45-41A7-97A9-B3406BB635E1}" srcOrd="0" destOrd="0" parTransId="{07E1FA31-A323-49B8-BFB4-A1E16E16ECA6}" sibTransId="{A879266B-9BCD-44B3-A7F8-3A149D6AD290}"/>
    <dgm:cxn modelId="{045207F8-B17A-4D32-A5DD-81AE78A784A5}" srcId="{DF252D31-0E45-41A7-97A9-B3406BB635E1}" destId="{A65A8CBF-9540-44DA-BE66-9745303AE80B}" srcOrd="7" destOrd="0" parTransId="{EDF4A6C6-BD0D-46CE-836E-A3A734E7DEAE}" sibTransId="{BF150325-8B58-4336-B0AB-435B2232879D}"/>
    <dgm:cxn modelId="{A76A762B-BB76-48A3-9152-CCFBB8D1B4DF}" type="presParOf" srcId="{C5EE04F8-9946-4608-B8CA-D015BF25D483}" destId="{65976023-2127-41AE-9A98-74CD5FDB63B0}" srcOrd="0" destOrd="0" presId="urn:microsoft.com/office/officeart/2005/8/layout/vList2"/>
    <dgm:cxn modelId="{EF124876-C3A9-4D23-8B82-A2D27464AE6E}" type="presParOf" srcId="{C5EE04F8-9946-4608-B8CA-D015BF25D483}" destId="{F0F74548-AE09-41CA-9131-2B0FE09F3F2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77EAC9-1ACC-4261-8FB4-868D951DB94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231606-CFCE-46BF-AC2F-812D214C1D99}">
      <dgm:prSet/>
      <dgm:spPr/>
      <dgm:t>
        <a:bodyPr/>
        <a:lstStyle/>
        <a:p>
          <a:r>
            <a:rPr lang="en-US"/>
            <a:t>2 Neurons</a:t>
          </a:r>
        </a:p>
      </dgm:t>
    </dgm:pt>
    <dgm:pt modelId="{1DCB84C2-8F5F-4774-ABE9-9A6B4A021FF6}" type="parTrans" cxnId="{2628382C-D82B-4876-AC04-050F38591785}">
      <dgm:prSet/>
      <dgm:spPr/>
      <dgm:t>
        <a:bodyPr/>
        <a:lstStyle/>
        <a:p>
          <a:endParaRPr lang="en-US"/>
        </a:p>
      </dgm:t>
    </dgm:pt>
    <dgm:pt modelId="{E56CCFE3-8790-48C3-ABC7-B1BD50789E08}" type="sibTrans" cxnId="{2628382C-D82B-4876-AC04-050F38591785}">
      <dgm:prSet/>
      <dgm:spPr/>
      <dgm:t>
        <a:bodyPr/>
        <a:lstStyle/>
        <a:p>
          <a:endParaRPr lang="en-US"/>
        </a:p>
      </dgm:t>
    </dgm:pt>
    <dgm:pt modelId="{BC4F251C-5E46-41FF-A088-80227FB3AEBC}">
      <dgm:prSet/>
      <dgm:spPr/>
      <dgm:t>
        <a:bodyPr/>
        <a:lstStyle/>
        <a:p>
          <a:r>
            <a:rPr lang="en-US"/>
            <a:t>4 Neurons</a:t>
          </a:r>
        </a:p>
      </dgm:t>
    </dgm:pt>
    <dgm:pt modelId="{0F502299-4088-4920-8316-9165F68C2264}" type="parTrans" cxnId="{3AFD6E4C-5E2D-413A-8E0B-DF152144AF01}">
      <dgm:prSet/>
      <dgm:spPr/>
      <dgm:t>
        <a:bodyPr/>
        <a:lstStyle/>
        <a:p>
          <a:endParaRPr lang="en-US"/>
        </a:p>
      </dgm:t>
    </dgm:pt>
    <dgm:pt modelId="{E088CA59-0253-43B6-A717-8552E76AB0A4}" type="sibTrans" cxnId="{3AFD6E4C-5E2D-413A-8E0B-DF152144AF01}">
      <dgm:prSet/>
      <dgm:spPr/>
      <dgm:t>
        <a:bodyPr/>
        <a:lstStyle/>
        <a:p>
          <a:endParaRPr lang="en-US"/>
        </a:p>
      </dgm:t>
    </dgm:pt>
    <dgm:pt modelId="{F40A5342-4CDB-4B75-AE76-18617D889174}">
      <dgm:prSet/>
      <dgm:spPr/>
      <dgm:t>
        <a:bodyPr/>
        <a:lstStyle/>
        <a:p>
          <a:r>
            <a:rPr lang="en-US"/>
            <a:t>Between 5 – 8 Neurons</a:t>
          </a:r>
        </a:p>
      </dgm:t>
    </dgm:pt>
    <dgm:pt modelId="{4C55A6D9-E672-47DA-98B0-E3F3B2880AD3}" type="parTrans" cxnId="{4037B23C-1E5F-4C75-BAE4-FA1F1DF4C5B5}">
      <dgm:prSet/>
      <dgm:spPr/>
      <dgm:t>
        <a:bodyPr/>
        <a:lstStyle/>
        <a:p>
          <a:endParaRPr lang="en-US"/>
        </a:p>
      </dgm:t>
    </dgm:pt>
    <dgm:pt modelId="{872D4E2A-C73B-4AB1-8619-BC82D75C8AF8}" type="sibTrans" cxnId="{4037B23C-1E5F-4C75-BAE4-FA1F1DF4C5B5}">
      <dgm:prSet/>
      <dgm:spPr/>
      <dgm:t>
        <a:bodyPr/>
        <a:lstStyle/>
        <a:p>
          <a:endParaRPr lang="en-US"/>
        </a:p>
      </dgm:t>
    </dgm:pt>
    <dgm:pt modelId="{6C294FBD-571D-4DB6-AB1B-25D09ECD4924}">
      <dgm:prSet/>
      <dgm:spPr/>
      <dgm:t>
        <a:bodyPr/>
        <a:lstStyle/>
        <a:p>
          <a:r>
            <a:rPr lang="en-US"/>
            <a:t>3 Neurons</a:t>
          </a:r>
        </a:p>
      </dgm:t>
    </dgm:pt>
    <dgm:pt modelId="{F5937575-C3F6-4880-85BD-21D1AEFEF412}" type="parTrans" cxnId="{7EEA1C54-6C2A-42A3-B2DF-1A898D34938E}">
      <dgm:prSet/>
      <dgm:spPr/>
      <dgm:t>
        <a:bodyPr/>
        <a:lstStyle/>
        <a:p>
          <a:endParaRPr lang="en-US"/>
        </a:p>
      </dgm:t>
    </dgm:pt>
    <dgm:pt modelId="{649FB06A-3156-4C75-981D-FFEBC19870BE}" type="sibTrans" cxnId="{7EEA1C54-6C2A-42A3-B2DF-1A898D34938E}">
      <dgm:prSet/>
      <dgm:spPr/>
      <dgm:t>
        <a:bodyPr/>
        <a:lstStyle/>
        <a:p>
          <a:endParaRPr lang="en-US"/>
        </a:p>
      </dgm:t>
    </dgm:pt>
    <dgm:pt modelId="{54A5195F-3DCE-48F7-BFCC-7A83915E4E63}">
      <dgm:prSet/>
      <dgm:spPr/>
      <dgm:t>
        <a:bodyPr/>
        <a:lstStyle/>
        <a:p>
          <a:r>
            <a:rPr lang="en-US"/>
            <a:t>Moret than 10 Neuron</a:t>
          </a:r>
        </a:p>
      </dgm:t>
    </dgm:pt>
    <dgm:pt modelId="{7D016D58-9EC5-4F8C-A05F-6FF83EEFACC5}" type="parTrans" cxnId="{6177BC0C-6768-4F2F-838A-3481FAB848A4}">
      <dgm:prSet/>
      <dgm:spPr/>
      <dgm:t>
        <a:bodyPr/>
        <a:lstStyle/>
        <a:p>
          <a:endParaRPr lang="en-US"/>
        </a:p>
      </dgm:t>
    </dgm:pt>
    <dgm:pt modelId="{8A3BCF68-F718-4029-BD4E-8F87A261B0F0}" type="sibTrans" cxnId="{6177BC0C-6768-4F2F-838A-3481FAB848A4}">
      <dgm:prSet/>
      <dgm:spPr/>
      <dgm:t>
        <a:bodyPr/>
        <a:lstStyle/>
        <a:p>
          <a:endParaRPr lang="en-US"/>
        </a:p>
      </dgm:t>
    </dgm:pt>
    <dgm:pt modelId="{A64F4B06-5FCA-41C3-8F2C-FCE8C85FD816}" type="pres">
      <dgm:prSet presAssocID="{A077EAC9-1ACC-4261-8FB4-868D951DB945}" presName="linear" presStyleCnt="0">
        <dgm:presLayoutVars>
          <dgm:dir/>
          <dgm:animLvl val="lvl"/>
          <dgm:resizeHandles val="exact"/>
        </dgm:presLayoutVars>
      </dgm:prSet>
      <dgm:spPr/>
    </dgm:pt>
    <dgm:pt modelId="{25E5A26D-D46A-487B-AE33-8E644B673673}" type="pres">
      <dgm:prSet presAssocID="{C0231606-CFCE-46BF-AC2F-812D214C1D99}" presName="parentLin" presStyleCnt="0"/>
      <dgm:spPr/>
    </dgm:pt>
    <dgm:pt modelId="{8C8A5CCF-7496-464A-8ADD-2F417DDE4657}" type="pres">
      <dgm:prSet presAssocID="{C0231606-CFCE-46BF-AC2F-812D214C1D99}" presName="parentLeftMargin" presStyleLbl="node1" presStyleIdx="0" presStyleCnt="5"/>
      <dgm:spPr/>
    </dgm:pt>
    <dgm:pt modelId="{0BB5296D-7D9D-4B63-9426-6EB33E4CA622}" type="pres">
      <dgm:prSet presAssocID="{C0231606-CFCE-46BF-AC2F-812D214C1D9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1C2C2EB-4DC0-49AF-B5F2-5EEEAF6C3FB8}" type="pres">
      <dgm:prSet presAssocID="{C0231606-CFCE-46BF-AC2F-812D214C1D99}" presName="negativeSpace" presStyleCnt="0"/>
      <dgm:spPr/>
    </dgm:pt>
    <dgm:pt modelId="{9C6F355A-A865-40DC-8D3C-23028AE5B078}" type="pres">
      <dgm:prSet presAssocID="{C0231606-CFCE-46BF-AC2F-812D214C1D99}" presName="childText" presStyleLbl="conFgAcc1" presStyleIdx="0" presStyleCnt="5">
        <dgm:presLayoutVars>
          <dgm:bulletEnabled val="1"/>
        </dgm:presLayoutVars>
      </dgm:prSet>
      <dgm:spPr/>
    </dgm:pt>
    <dgm:pt modelId="{4B576C2E-3875-4858-A15B-27DE2E181C98}" type="pres">
      <dgm:prSet presAssocID="{E56CCFE3-8790-48C3-ABC7-B1BD50789E08}" presName="spaceBetweenRectangles" presStyleCnt="0"/>
      <dgm:spPr/>
    </dgm:pt>
    <dgm:pt modelId="{C5BD7CB3-5AF1-4BC5-AEA3-B5FF280F859B}" type="pres">
      <dgm:prSet presAssocID="{BC4F251C-5E46-41FF-A088-80227FB3AEBC}" presName="parentLin" presStyleCnt="0"/>
      <dgm:spPr/>
    </dgm:pt>
    <dgm:pt modelId="{72518FF5-1362-4DCF-AA02-95263AFA4F8C}" type="pres">
      <dgm:prSet presAssocID="{BC4F251C-5E46-41FF-A088-80227FB3AEBC}" presName="parentLeftMargin" presStyleLbl="node1" presStyleIdx="0" presStyleCnt="5"/>
      <dgm:spPr/>
    </dgm:pt>
    <dgm:pt modelId="{D1C8564F-9F47-4E13-9D7A-E8B7113DAED5}" type="pres">
      <dgm:prSet presAssocID="{BC4F251C-5E46-41FF-A088-80227FB3AEB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8828976-8520-4A5E-BA5A-3CCBCB017778}" type="pres">
      <dgm:prSet presAssocID="{BC4F251C-5E46-41FF-A088-80227FB3AEBC}" presName="negativeSpace" presStyleCnt="0"/>
      <dgm:spPr/>
    </dgm:pt>
    <dgm:pt modelId="{7E475C90-AD4E-482F-A84A-FEB1D6A19CD5}" type="pres">
      <dgm:prSet presAssocID="{BC4F251C-5E46-41FF-A088-80227FB3AEBC}" presName="childText" presStyleLbl="conFgAcc1" presStyleIdx="1" presStyleCnt="5">
        <dgm:presLayoutVars>
          <dgm:bulletEnabled val="1"/>
        </dgm:presLayoutVars>
      </dgm:prSet>
      <dgm:spPr/>
    </dgm:pt>
    <dgm:pt modelId="{F79518C6-918E-4FAE-BAA5-36D496DA83B9}" type="pres">
      <dgm:prSet presAssocID="{E088CA59-0253-43B6-A717-8552E76AB0A4}" presName="spaceBetweenRectangles" presStyleCnt="0"/>
      <dgm:spPr/>
    </dgm:pt>
    <dgm:pt modelId="{FD51DB5D-D803-4BD8-8821-6B22BC5EFE3A}" type="pres">
      <dgm:prSet presAssocID="{F40A5342-4CDB-4B75-AE76-18617D889174}" presName="parentLin" presStyleCnt="0"/>
      <dgm:spPr/>
    </dgm:pt>
    <dgm:pt modelId="{5D915397-89CE-444B-B88D-439AEED0EEAC}" type="pres">
      <dgm:prSet presAssocID="{F40A5342-4CDB-4B75-AE76-18617D889174}" presName="parentLeftMargin" presStyleLbl="node1" presStyleIdx="1" presStyleCnt="5"/>
      <dgm:spPr/>
    </dgm:pt>
    <dgm:pt modelId="{EA068557-2C03-4EA5-B290-356C0FF483F9}" type="pres">
      <dgm:prSet presAssocID="{F40A5342-4CDB-4B75-AE76-18617D88917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3760857-DADB-4EB3-94B4-917F2C5FD805}" type="pres">
      <dgm:prSet presAssocID="{F40A5342-4CDB-4B75-AE76-18617D889174}" presName="negativeSpace" presStyleCnt="0"/>
      <dgm:spPr/>
    </dgm:pt>
    <dgm:pt modelId="{AEF45448-15EC-4293-A152-7DCE53093892}" type="pres">
      <dgm:prSet presAssocID="{F40A5342-4CDB-4B75-AE76-18617D889174}" presName="childText" presStyleLbl="conFgAcc1" presStyleIdx="2" presStyleCnt="5">
        <dgm:presLayoutVars>
          <dgm:bulletEnabled val="1"/>
        </dgm:presLayoutVars>
      </dgm:prSet>
      <dgm:spPr/>
    </dgm:pt>
    <dgm:pt modelId="{33B8D98F-E20A-49CE-9EE6-AF686FB8C645}" type="pres">
      <dgm:prSet presAssocID="{872D4E2A-C73B-4AB1-8619-BC82D75C8AF8}" presName="spaceBetweenRectangles" presStyleCnt="0"/>
      <dgm:spPr/>
    </dgm:pt>
    <dgm:pt modelId="{51991B2A-299A-4AA5-AC37-26E0C35460A9}" type="pres">
      <dgm:prSet presAssocID="{6C294FBD-571D-4DB6-AB1B-25D09ECD4924}" presName="parentLin" presStyleCnt="0"/>
      <dgm:spPr/>
    </dgm:pt>
    <dgm:pt modelId="{61AB777F-4EE5-4A8E-926A-64DDC6DBB993}" type="pres">
      <dgm:prSet presAssocID="{6C294FBD-571D-4DB6-AB1B-25D09ECD4924}" presName="parentLeftMargin" presStyleLbl="node1" presStyleIdx="2" presStyleCnt="5"/>
      <dgm:spPr/>
    </dgm:pt>
    <dgm:pt modelId="{93732D85-B343-48DD-A5A8-7D44FA85481F}" type="pres">
      <dgm:prSet presAssocID="{6C294FBD-571D-4DB6-AB1B-25D09ECD492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21112BB-58B1-415C-9C73-4298E450EF7D}" type="pres">
      <dgm:prSet presAssocID="{6C294FBD-571D-4DB6-AB1B-25D09ECD4924}" presName="negativeSpace" presStyleCnt="0"/>
      <dgm:spPr/>
    </dgm:pt>
    <dgm:pt modelId="{E4F479CF-E5BA-42A2-8F3F-35DA795198B1}" type="pres">
      <dgm:prSet presAssocID="{6C294FBD-571D-4DB6-AB1B-25D09ECD4924}" presName="childText" presStyleLbl="conFgAcc1" presStyleIdx="3" presStyleCnt="5">
        <dgm:presLayoutVars>
          <dgm:bulletEnabled val="1"/>
        </dgm:presLayoutVars>
      </dgm:prSet>
      <dgm:spPr/>
    </dgm:pt>
    <dgm:pt modelId="{19BCD865-1B4C-4051-90CA-0E3CF2F08D29}" type="pres">
      <dgm:prSet presAssocID="{649FB06A-3156-4C75-981D-FFEBC19870BE}" presName="spaceBetweenRectangles" presStyleCnt="0"/>
      <dgm:spPr/>
    </dgm:pt>
    <dgm:pt modelId="{D32D2FC4-76B4-4024-910B-75ACAED68661}" type="pres">
      <dgm:prSet presAssocID="{54A5195F-3DCE-48F7-BFCC-7A83915E4E63}" presName="parentLin" presStyleCnt="0"/>
      <dgm:spPr/>
    </dgm:pt>
    <dgm:pt modelId="{4C61CCD3-73CE-4879-B069-8F1E076998C1}" type="pres">
      <dgm:prSet presAssocID="{54A5195F-3DCE-48F7-BFCC-7A83915E4E63}" presName="parentLeftMargin" presStyleLbl="node1" presStyleIdx="3" presStyleCnt="5"/>
      <dgm:spPr/>
    </dgm:pt>
    <dgm:pt modelId="{6F7C3711-C349-412F-A247-6B50411D8843}" type="pres">
      <dgm:prSet presAssocID="{54A5195F-3DCE-48F7-BFCC-7A83915E4E6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D5344C6-D6BE-4182-B6C6-998D84CDCA25}" type="pres">
      <dgm:prSet presAssocID="{54A5195F-3DCE-48F7-BFCC-7A83915E4E63}" presName="negativeSpace" presStyleCnt="0"/>
      <dgm:spPr/>
    </dgm:pt>
    <dgm:pt modelId="{58FEF69D-DB52-4DFE-895A-254A7500CC97}" type="pres">
      <dgm:prSet presAssocID="{54A5195F-3DCE-48F7-BFCC-7A83915E4E6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177BC0C-6768-4F2F-838A-3481FAB848A4}" srcId="{A077EAC9-1ACC-4261-8FB4-868D951DB945}" destId="{54A5195F-3DCE-48F7-BFCC-7A83915E4E63}" srcOrd="4" destOrd="0" parTransId="{7D016D58-9EC5-4F8C-A05F-6FF83EEFACC5}" sibTransId="{8A3BCF68-F718-4029-BD4E-8F87A261B0F0}"/>
    <dgm:cxn modelId="{BC4B4827-6868-42A7-88FD-58DE56E03E08}" type="presOf" srcId="{54A5195F-3DCE-48F7-BFCC-7A83915E4E63}" destId="{6F7C3711-C349-412F-A247-6B50411D8843}" srcOrd="1" destOrd="0" presId="urn:microsoft.com/office/officeart/2005/8/layout/list1"/>
    <dgm:cxn modelId="{2628382C-D82B-4876-AC04-050F38591785}" srcId="{A077EAC9-1ACC-4261-8FB4-868D951DB945}" destId="{C0231606-CFCE-46BF-AC2F-812D214C1D99}" srcOrd="0" destOrd="0" parTransId="{1DCB84C2-8F5F-4774-ABE9-9A6B4A021FF6}" sibTransId="{E56CCFE3-8790-48C3-ABC7-B1BD50789E08}"/>
    <dgm:cxn modelId="{4037B23C-1E5F-4C75-BAE4-FA1F1DF4C5B5}" srcId="{A077EAC9-1ACC-4261-8FB4-868D951DB945}" destId="{F40A5342-4CDB-4B75-AE76-18617D889174}" srcOrd="2" destOrd="0" parTransId="{4C55A6D9-E672-47DA-98B0-E3F3B2880AD3}" sibTransId="{872D4E2A-C73B-4AB1-8619-BC82D75C8AF8}"/>
    <dgm:cxn modelId="{EF60E15F-7C7D-45E4-9AF1-353D36B90800}" type="presOf" srcId="{6C294FBD-571D-4DB6-AB1B-25D09ECD4924}" destId="{61AB777F-4EE5-4A8E-926A-64DDC6DBB993}" srcOrd="0" destOrd="0" presId="urn:microsoft.com/office/officeart/2005/8/layout/list1"/>
    <dgm:cxn modelId="{E3490F48-0262-45C4-8FBE-EC5A8BDD8A45}" type="presOf" srcId="{F40A5342-4CDB-4B75-AE76-18617D889174}" destId="{EA068557-2C03-4EA5-B290-356C0FF483F9}" srcOrd="1" destOrd="0" presId="urn:microsoft.com/office/officeart/2005/8/layout/list1"/>
    <dgm:cxn modelId="{3AFD6E4C-5E2D-413A-8E0B-DF152144AF01}" srcId="{A077EAC9-1ACC-4261-8FB4-868D951DB945}" destId="{BC4F251C-5E46-41FF-A088-80227FB3AEBC}" srcOrd="1" destOrd="0" parTransId="{0F502299-4088-4920-8316-9165F68C2264}" sibTransId="{E088CA59-0253-43B6-A717-8552E76AB0A4}"/>
    <dgm:cxn modelId="{6E3C4B4D-FCBB-4AA3-8378-E7FFE5903845}" type="presOf" srcId="{BC4F251C-5E46-41FF-A088-80227FB3AEBC}" destId="{72518FF5-1362-4DCF-AA02-95263AFA4F8C}" srcOrd="0" destOrd="0" presId="urn:microsoft.com/office/officeart/2005/8/layout/list1"/>
    <dgm:cxn modelId="{8D23E753-DA2D-4DDA-8262-C4831CA5A9F0}" type="presOf" srcId="{F40A5342-4CDB-4B75-AE76-18617D889174}" destId="{5D915397-89CE-444B-B88D-439AEED0EEAC}" srcOrd="0" destOrd="0" presId="urn:microsoft.com/office/officeart/2005/8/layout/list1"/>
    <dgm:cxn modelId="{7EEA1C54-6C2A-42A3-B2DF-1A898D34938E}" srcId="{A077EAC9-1ACC-4261-8FB4-868D951DB945}" destId="{6C294FBD-571D-4DB6-AB1B-25D09ECD4924}" srcOrd="3" destOrd="0" parTransId="{F5937575-C3F6-4880-85BD-21D1AEFEF412}" sibTransId="{649FB06A-3156-4C75-981D-FFEBC19870BE}"/>
    <dgm:cxn modelId="{89202375-1F40-495F-BECD-130F0EA501C3}" type="presOf" srcId="{BC4F251C-5E46-41FF-A088-80227FB3AEBC}" destId="{D1C8564F-9F47-4E13-9D7A-E8B7113DAED5}" srcOrd="1" destOrd="0" presId="urn:microsoft.com/office/officeart/2005/8/layout/list1"/>
    <dgm:cxn modelId="{35C06B9A-1A6B-409E-90A1-C0D573D1D697}" type="presOf" srcId="{54A5195F-3DCE-48F7-BFCC-7A83915E4E63}" destId="{4C61CCD3-73CE-4879-B069-8F1E076998C1}" srcOrd="0" destOrd="0" presId="urn:microsoft.com/office/officeart/2005/8/layout/list1"/>
    <dgm:cxn modelId="{F4FAE7D7-703A-4731-8E5C-036EA42D2BF9}" type="presOf" srcId="{A077EAC9-1ACC-4261-8FB4-868D951DB945}" destId="{A64F4B06-5FCA-41C3-8F2C-FCE8C85FD816}" srcOrd="0" destOrd="0" presId="urn:microsoft.com/office/officeart/2005/8/layout/list1"/>
    <dgm:cxn modelId="{4BEE44DF-9F4F-46D5-AF01-1C041BFD68C3}" type="presOf" srcId="{C0231606-CFCE-46BF-AC2F-812D214C1D99}" destId="{0BB5296D-7D9D-4B63-9426-6EB33E4CA622}" srcOrd="1" destOrd="0" presId="urn:microsoft.com/office/officeart/2005/8/layout/list1"/>
    <dgm:cxn modelId="{4F8C36F3-3544-4B55-932B-504F2C17F4E7}" type="presOf" srcId="{6C294FBD-571D-4DB6-AB1B-25D09ECD4924}" destId="{93732D85-B343-48DD-A5A8-7D44FA85481F}" srcOrd="1" destOrd="0" presId="urn:microsoft.com/office/officeart/2005/8/layout/list1"/>
    <dgm:cxn modelId="{BB7E6DFE-12CA-4848-BFB0-32B10F97E0F0}" type="presOf" srcId="{C0231606-CFCE-46BF-AC2F-812D214C1D99}" destId="{8C8A5CCF-7496-464A-8ADD-2F417DDE4657}" srcOrd="0" destOrd="0" presId="urn:microsoft.com/office/officeart/2005/8/layout/list1"/>
    <dgm:cxn modelId="{41722931-6EDF-476F-ABDB-4B5607078763}" type="presParOf" srcId="{A64F4B06-5FCA-41C3-8F2C-FCE8C85FD816}" destId="{25E5A26D-D46A-487B-AE33-8E644B673673}" srcOrd="0" destOrd="0" presId="urn:microsoft.com/office/officeart/2005/8/layout/list1"/>
    <dgm:cxn modelId="{CFB55D94-848D-413A-8322-79F559226750}" type="presParOf" srcId="{25E5A26D-D46A-487B-AE33-8E644B673673}" destId="{8C8A5CCF-7496-464A-8ADD-2F417DDE4657}" srcOrd="0" destOrd="0" presId="urn:microsoft.com/office/officeart/2005/8/layout/list1"/>
    <dgm:cxn modelId="{B589EB87-D73D-4DE6-B62D-3ECD43453AC3}" type="presParOf" srcId="{25E5A26D-D46A-487B-AE33-8E644B673673}" destId="{0BB5296D-7D9D-4B63-9426-6EB33E4CA622}" srcOrd="1" destOrd="0" presId="urn:microsoft.com/office/officeart/2005/8/layout/list1"/>
    <dgm:cxn modelId="{0B7E5B57-C36B-4BFF-AD7F-3E1F853D821F}" type="presParOf" srcId="{A64F4B06-5FCA-41C3-8F2C-FCE8C85FD816}" destId="{51C2C2EB-4DC0-49AF-B5F2-5EEEAF6C3FB8}" srcOrd="1" destOrd="0" presId="urn:microsoft.com/office/officeart/2005/8/layout/list1"/>
    <dgm:cxn modelId="{70D7CC6C-4D75-4304-BBDC-67F0DB84AEE4}" type="presParOf" srcId="{A64F4B06-5FCA-41C3-8F2C-FCE8C85FD816}" destId="{9C6F355A-A865-40DC-8D3C-23028AE5B078}" srcOrd="2" destOrd="0" presId="urn:microsoft.com/office/officeart/2005/8/layout/list1"/>
    <dgm:cxn modelId="{E1D54442-8860-44BF-BF29-F0E7E3A2899C}" type="presParOf" srcId="{A64F4B06-5FCA-41C3-8F2C-FCE8C85FD816}" destId="{4B576C2E-3875-4858-A15B-27DE2E181C98}" srcOrd="3" destOrd="0" presId="urn:microsoft.com/office/officeart/2005/8/layout/list1"/>
    <dgm:cxn modelId="{00C4C960-09F0-474D-A200-BE9CAC43E1D7}" type="presParOf" srcId="{A64F4B06-5FCA-41C3-8F2C-FCE8C85FD816}" destId="{C5BD7CB3-5AF1-4BC5-AEA3-B5FF280F859B}" srcOrd="4" destOrd="0" presId="urn:microsoft.com/office/officeart/2005/8/layout/list1"/>
    <dgm:cxn modelId="{F835A27E-FF0F-48A3-9936-581A41E7791E}" type="presParOf" srcId="{C5BD7CB3-5AF1-4BC5-AEA3-B5FF280F859B}" destId="{72518FF5-1362-4DCF-AA02-95263AFA4F8C}" srcOrd="0" destOrd="0" presId="urn:microsoft.com/office/officeart/2005/8/layout/list1"/>
    <dgm:cxn modelId="{F7A30A04-8873-426A-9FB4-F6FC38766AE6}" type="presParOf" srcId="{C5BD7CB3-5AF1-4BC5-AEA3-B5FF280F859B}" destId="{D1C8564F-9F47-4E13-9D7A-E8B7113DAED5}" srcOrd="1" destOrd="0" presId="urn:microsoft.com/office/officeart/2005/8/layout/list1"/>
    <dgm:cxn modelId="{501770C8-AF00-4094-BEBF-E97F947D2513}" type="presParOf" srcId="{A64F4B06-5FCA-41C3-8F2C-FCE8C85FD816}" destId="{08828976-8520-4A5E-BA5A-3CCBCB017778}" srcOrd="5" destOrd="0" presId="urn:microsoft.com/office/officeart/2005/8/layout/list1"/>
    <dgm:cxn modelId="{F3519A91-A4D6-428E-8848-73A3955B13A4}" type="presParOf" srcId="{A64F4B06-5FCA-41C3-8F2C-FCE8C85FD816}" destId="{7E475C90-AD4E-482F-A84A-FEB1D6A19CD5}" srcOrd="6" destOrd="0" presId="urn:microsoft.com/office/officeart/2005/8/layout/list1"/>
    <dgm:cxn modelId="{B7F96427-9387-4C96-9801-498CACDE1D4D}" type="presParOf" srcId="{A64F4B06-5FCA-41C3-8F2C-FCE8C85FD816}" destId="{F79518C6-918E-4FAE-BAA5-36D496DA83B9}" srcOrd="7" destOrd="0" presId="urn:microsoft.com/office/officeart/2005/8/layout/list1"/>
    <dgm:cxn modelId="{442A37A3-D41A-4C9E-972E-64E56B880EF8}" type="presParOf" srcId="{A64F4B06-5FCA-41C3-8F2C-FCE8C85FD816}" destId="{FD51DB5D-D803-4BD8-8821-6B22BC5EFE3A}" srcOrd="8" destOrd="0" presId="urn:microsoft.com/office/officeart/2005/8/layout/list1"/>
    <dgm:cxn modelId="{FF2CEE9E-24AE-4CE0-86B8-21891AEC9913}" type="presParOf" srcId="{FD51DB5D-D803-4BD8-8821-6B22BC5EFE3A}" destId="{5D915397-89CE-444B-B88D-439AEED0EEAC}" srcOrd="0" destOrd="0" presId="urn:microsoft.com/office/officeart/2005/8/layout/list1"/>
    <dgm:cxn modelId="{5AAB6C59-9A53-45CD-A0CE-0C6A27F0EA34}" type="presParOf" srcId="{FD51DB5D-D803-4BD8-8821-6B22BC5EFE3A}" destId="{EA068557-2C03-4EA5-B290-356C0FF483F9}" srcOrd="1" destOrd="0" presId="urn:microsoft.com/office/officeart/2005/8/layout/list1"/>
    <dgm:cxn modelId="{1F6E82D1-C0EC-48EB-BD9D-041EC6EF336C}" type="presParOf" srcId="{A64F4B06-5FCA-41C3-8F2C-FCE8C85FD816}" destId="{B3760857-DADB-4EB3-94B4-917F2C5FD805}" srcOrd="9" destOrd="0" presId="urn:microsoft.com/office/officeart/2005/8/layout/list1"/>
    <dgm:cxn modelId="{B4BB03D0-4C20-4750-BBBC-DD9D47B39894}" type="presParOf" srcId="{A64F4B06-5FCA-41C3-8F2C-FCE8C85FD816}" destId="{AEF45448-15EC-4293-A152-7DCE53093892}" srcOrd="10" destOrd="0" presId="urn:microsoft.com/office/officeart/2005/8/layout/list1"/>
    <dgm:cxn modelId="{9B0A7178-6ABE-4E07-BB19-ADF46A4351F3}" type="presParOf" srcId="{A64F4B06-5FCA-41C3-8F2C-FCE8C85FD816}" destId="{33B8D98F-E20A-49CE-9EE6-AF686FB8C645}" srcOrd="11" destOrd="0" presId="urn:microsoft.com/office/officeart/2005/8/layout/list1"/>
    <dgm:cxn modelId="{F1A3C705-10A9-4199-8E86-7958406541E8}" type="presParOf" srcId="{A64F4B06-5FCA-41C3-8F2C-FCE8C85FD816}" destId="{51991B2A-299A-4AA5-AC37-26E0C35460A9}" srcOrd="12" destOrd="0" presId="urn:microsoft.com/office/officeart/2005/8/layout/list1"/>
    <dgm:cxn modelId="{C2BDDF84-75B9-44FD-BF5D-B105FAFEE8F2}" type="presParOf" srcId="{51991B2A-299A-4AA5-AC37-26E0C35460A9}" destId="{61AB777F-4EE5-4A8E-926A-64DDC6DBB993}" srcOrd="0" destOrd="0" presId="urn:microsoft.com/office/officeart/2005/8/layout/list1"/>
    <dgm:cxn modelId="{39D3487F-4C02-4205-BFAE-F1C32B559875}" type="presParOf" srcId="{51991B2A-299A-4AA5-AC37-26E0C35460A9}" destId="{93732D85-B343-48DD-A5A8-7D44FA85481F}" srcOrd="1" destOrd="0" presId="urn:microsoft.com/office/officeart/2005/8/layout/list1"/>
    <dgm:cxn modelId="{C154ED6F-4720-4C25-8482-F1B2118F56B8}" type="presParOf" srcId="{A64F4B06-5FCA-41C3-8F2C-FCE8C85FD816}" destId="{321112BB-58B1-415C-9C73-4298E450EF7D}" srcOrd="13" destOrd="0" presId="urn:microsoft.com/office/officeart/2005/8/layout/list1"/>
    <dgm:cxn modelId="{09769547-0141-4414-8BEF-EA8A1B07EBF8}" type="presParOf" srcId="{A64F4B06-5FCA-41C3-8F2C-FCE8C85FD816}" destId="{E4F479CF-E5BA-42A2-8F3F-35DA795198B1}" srcOrd="14" destOrd="0" presId="urn:microsoft.com/office/officeart/2005/8/layout/list1"/>
    <dgm:cxn modelId="{EB503460-FB29-46A5-937F-3060CD584BE8}" type="presParOf" srcId="{A64F4B06-5FCA-41C3-8F2C-FCE8C85FD816}" destId="{19BCD865-1B4C-4051-90CA-0E3CF2F08D29}" srcOrd="15" destOrd="0" presId="urn:microsoft.com/office/officeart/2005/8/layout/list1"/>
    <dgm:cxn modelId="{CC0E9369-CED8-499A-A674-FFE6CA1C870E}" type="presParOf" srcId="{A64F4B06-5FCA-41C3-8F2C-FCE8C85FD816}" destId="{D32D2FC4-76B4-4024-910B-75ACAED68661}" srcOrd="16" destOrd="0" presId="urn:microsoft.com/office/officeart/2005/8/layout/list1"/>
    <dgm:cxn modelId="{D0D491AB-4676-436E-8EE1-8BCD67004A73}" type="presParOf" srcId="{D32D2FC4-76B4-4024-910B-75ACAED68661}" destId="{4C61CCD3-73CE-4879-B069-8F1E076998C1}" srcOrd="0" destOrd="0" presId="urn:microsoft.com/office/officeart/2005/8/layout/list1"/>
    <dgm:cxn modelId="{4A00F80E-68A8-4552-9041-89E1C203CD43}" type="presParOf" srcId="{D32D2FC4-76B4-4024-910B-75ACAED68661}" destId="{6F7C3711-C349-412F-A247-6B50411D8843}" srcOrd="1" destOrd="0" presId="urn:microsoft.com/office/officeart/2005/8/layout/list1"/>
    <dgm:cxn modelId="{AFCB916C-B78F-4F2A-9806-DD3578B6278A}" type="presParOf" srcId="{A64F4B06-5FCA-41C3-8F2C-FCE8C85FD816}" destId="{AD5344C6-D6BE-4182-B6C6-998D84CDCA25}" srcOrd="17" destOrd="0" presId="urn:microsoft.com/office/officeart/2005/8/layout/list1"/>
    <dgm:cxn modelId="{22451F6A-A09B-4D24-B986-AD42A2BF8046}" type="presParOf" srcId="{A64F4B06-5FCA-41C3-8F2C-FCE8C85FD816}" destId="{58FEF69D-DB52-4DFE-895A-254A7500CC9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76023-2127-41AE-9A98-74CD5FDB63B0}">
      <dsp:nvSpPr>
        <dsp:cNvPr id="0" name=""/>
        <dsp:cNvSpPr/>
      </dsp:nvSpPr>
      <dsp:spPr>
        <a:xfrm>
          <a:off x="0" y="21152"/>
          <a:ext cx="4945435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Neural network architecture for optimal Performance</a:t>
          </a:r>
        </a:p>
      </dsp:txBody>
      <dsp:txXfrm>
        <a:off x="42722" y="63874"/>
        <a:ext cx="4859991" cy="789716"/>
      </dsp:txXfrm>
    </dsp:sp>
    <dsp:sp modelId="{F0F74548-AE09-41CA-9131-2B0FE09F3F23}">
      <dsp:nvSpPr>
        <dsp:cNvPr id="0" name=""/>
        <dsp:cNvSpPr/>
      </dsp:nvSpPr>
      <dsp:spPr>
        <a:xfrm>
          <a:off x="0" y="896312"/>
          <a:ext cx="4945435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01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Input layer 2 Neuron nodes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Hidden layer 3 Neurons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Output layer 2 Neurons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Bias added at both Hidden layer and output layer.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>
              <a:latin typeface="Calibri Light" panose="020F0302020204030204"/>
            </a:rPr>
            <a:t>Sigmoid is used at activation function at both Hidden and output Layer.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Used Batches for </a:t>
          </a:r>
          <a:r>
            <a:rPr lang="en-US" sz="1700" kern="1200" dirty="0" err="1"/>
            <a:t>BackPropogation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Back propagation is only done after every 256 rows of input data.</a:t>
          </a:r>
          <a:br>
            <a:rPr lang="en-US" sz="1700" kern="1200" dirty="0"/>
          </a:br>
          <a:r>
            <a:rPr lang="en-US" sz="1700" kern="1200" dirty="0"/>
            <a:t>This makes the processing fast.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Updating weights only after every 512 inputs rows in every epoch.</a:t>
          </a:r>
        </a:p>
      </dsp:txBody>
      <dsp:txXfrm>
        <a:off x="0" y="896312"/>
        <a:ext cx="4945435" cy="327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F355A-A865-40DC-8D3C-23028AE5B078}">
      <dsp:nvSpPr>
        <dsp:cNvPr id="0" name=""/>
        <dsp:cNvSpPr/>
      </dsp:nvSpPr>
      <dsp:spPr>
        <a:xfrm>
          <a:off x="0" y="307253"/>
          <a:ext cx="5157787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5296D-7D9D-4B63-9426-6EB33E4CA622}">
      <dsp:nvSpPr>
        <dsp:cNvPr id="0" name=""/>
        <dsp:cNvSpPr/>
      </dsp:nvSpPr>
      <dsp:spPr>
        <a:xfrm>
          <a:off x="257889" y="71093"/>
          <a:ext cx="361045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 Neurons</a:t>
          </a:r>
        </a:p>
      </dsp:txBody>
      <dsp:txXfrm>
        <a:off x="280946" y="94150"/>
        <a:ext cx="3564336" cy="426206"/>
      </dsp:txXfrm>
    </dsp:sp>
    <dsp:sp modelId="{7E475C90-AD4E-482F-A84A-FEB1D6A19CD5}">
      <dsp:nvSpPr>
        <dsp:cNvPr id="0" name=""/>
        <dsp:cNvSpPr/>
      </dsp:nvSpPr>
      <dsp:spPr>
        <a:xfrm>
          <a:off x="0" y="1033013"/>
          <a:ext cx="5157787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8564F-9F47-4E13-9D7A-E8B7113DAED5}">
      <dsp:nvSpPr>
        <dsp:cNvPr id="0" name=""/>
        <dsp:cNvSpPr/>
      </dsp:nvSpPr>
      <dsp:spPr>
        <a:xfrm>
          <a:off x="257889" y="796854"/>
          <a:ext cx="361045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 Neurons</a:t>
          </a:r>
        </a:p>
      </dsp:txBody>
      <dsp:txXfrm>
        <a:off x="280946" y="819911"/>
        <a:ext cx="3564336" cy="426206"/>
      </dsp:txXfrm>
    </dsp:sp>
    <dsp:sp modelId="{AEF45448-15EC-4293-A152-7DCE53093892}">
      <dsp:nvSpPr>
        <dsp:cNvPr id="0" name=""/>
        <dsp:cNvSpPr/>
      </dsp:nvSpPr>
      <dsp:spPr>
        <a:xfrm>
          <a:off x="0" y="1758773"/>
          <a:ext cx="5157787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68557-2C03-4EA5-B290-356C0FF483F9}">
      <dsp:nvSpPr>
        <dsp:cNvPr id="0" name=""/>
        <dsp:cNvSpPr/>
      </dsp:nvSpPr>
      <dsp:spPr>
        <a:xfrm>
          <a:off x="257889" y="1522613"/>
          <a:ext cx="361045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Between 5 – 8 Neurons</a:t>
          </a:r>
        </a:p>
      </dsp:txBody>
      <dsp:txXfrm>
        <a:off x="280946" y="1545670"/>
        <a:ext cx="3564336" cy="426206"/>
      </dsp:txXfrm>
    </dsp:sp>
    <dsp:sp modelId="{E4F479CF-E5BA-42A2-8F3F-35DA795198B1}">
      <dsp:nvSpPr>
        <dsp:cNvPr id="0" name=""/>
        <dsp:cNvSpPr/>
      </dsp:nvSpPr>
      <dsp:spPr>
        <a:xfrm>
          <a:off x="0" y="2484533"/>
          <a:ext cx="5157787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32D85-B343-48DD-A5A8-7D44FA85481F}">
      <dsp:nvSpPr>
        <dsp:cNvPr id="0" name=""/>
        <dsp:cNvSpPr/>
      </dsp:nvSpPr>
      <dsp:spPr>
        <a:xfrm>
          <a:off x="257889" y="2248373"/>
          <a:ext cx="361045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 Neurons</a:t>
          </a:r>
        </a:p>
      </dsp:txBody>
      <dsp:txXfrm>
        <a:off x="280946" y="2271430"/>
        <a:ext cx="3564336" cy="426206"/>
      </dsp:txXfrm>
    </dsp:sp>
    <dsp:sp modelId="{58FEF69D-DB52-4DFE-895A-254A7500CC97}">
      <dsp:nvSpPr>
        <dsp:cNvPr id="0" name=""/>
        <dsp:cNvSpPr/>
      </dsp:nvSpPr>
      <dsp:spPr>
        <a:xfrm>
          <a:off x="0" y="3210294"/>
          <a:ext cx="5157787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C3711-C349-412F-A247-6B50411D8843}">
      <dsp:nvSpPr>
        <dsp:cNvPr id="0" name=""/>
        <dsp:cNvSpPr/>
      </dsp:nvSpPr>
      <dsp:spPr>
        <a:xfrm>
          <a:off x="257889" y="2974134"/>
          <a:ext cx="361045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Moret than 10 Neuron</a:t>
          </a:r>
        </a:p>
      </dsp:txBody>
      <dsp:txXfrm>
        <a:off x="280946" y="2997191"/>
        <a:ext cx="356433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4T14:07:10.6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19394 4868 16383 0 0,'0'-5'0'0'0,"13"-1"0"0"0,22 1 0 0 0,18 0 0 0 0,18 2 0 0 0,10 1 0 0 0,8 1 0 0 0,3 1 0 0 0,3 0 0 0 0,-6 0 0 0 0,-13 0 0 0 0,-12 0 0 0 0,-11 1 0 0 0,-11-1 0 0 0,-12 0-16383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4T14:07:10.6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23733 4789 16383 0 0,'5'0'0'0'0,"9"0"0"0"0,17 0 0 0 0,10 0 0 0 0,13 0 0 0 0,1 0 0 0 0,0 0 0 0 0,-5 0 0 0 0,-7 0 0 0 0,-1 0 0 0 0,-4 0 0 0 0,-4 0 0 0 0,-4 0 0 0 0,3 0 0 0 0,-1 0 0 0 0,0 4 0 0 0,-3 2 0 0 0,-1 0 0 0 0,0-2 0 0 0,2-1 0 0 0,2-1 0 0 0,-1-1 0 0 0,-1 0 0 0 0,-1-1 0 0 0,-2 0 0 0 0,-4-1-16383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4T14:07:10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27305 4868 16383 0 0,'0'5'0'0'0,"4"1"0"0"0,15 4 0 0 0,9 0 0 0 0,12-1 0 0 0,4-3 0 0 0,8-2 0 0 0,3-1 0 0 0,2-2 0 0 0,4-1 0 0 0,-4 0 0 0 0,-3-1 0 0 0,3 1 0 0 0,-4 0 0 0 0,-7-1 0 0 0,-7 1 0 0 0,-5 0 0 0 0,-5 0 0 0 0,-2 0 0 0 0,-2 0 0 0 0,0 0 0 0 0,4 0 0 0 0,6 0 0 0 0,1 0 0 0 0,-1 0 0 0 0,3 0 0 0 0,-6 0-16383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diagramDrawing" Target="../diagrams/drawing1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diagramQuickStyle" Target="../diagrams/quickStyle1.xml"/><Relationship Id="rId5" Type="http://schemas.openxmlformats.org/officeDocument/2006/relationships/customXml" Target="../ink/ink2.xml"/><Relationship Id="rId10" Type="http://schemas.openxmlformats.org/officeDocument/2006/relationships/diagramLayout" Target="../diagrams/layout1.xml"/><Relationship Id="rId4" Type="http://schemas.openxmlformats.org/officeDocument/2006/relationships/image" Target="../media/image9.png"/><Relationship Id="rId9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Calibri Light"/>
              </a:rPr>
              <a:t>CE889 – Multilayer Perceptron – Lander game 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cs typeface="Calibri"/>
              </a:rPr>
              <a:t> -Faizan Athar Waheed Khan</a:t>
            </a:r>
            <a:endParaRPr lang="en-US" sz="2000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A077C-56C5-4E81-80CD-D3E7FFF12477}"/>
              </a:ext>
            </a:extLst>
          </p:cNvPr>
          <p:cNvSpPr txBox="1"/>
          <p:nvPr/>
        </p:nvSpPr>
        <p:spPr>
          <a:xfrm>
            <a:off x="4660900" y="952500"/>
            <a:ext cx="6896100" cy="10668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b="1" dirty="0">
                <a:cs typeface="Calibri"/>
              </a:rPr>
              <a:t>Learning Rate – Momentum – Lambda - Epochs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C466D-5DA9-4E8C-B464-1EB6D72E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Hyper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888A2-660A-47AF-8638-9CFA8B20D6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660900" y="1534532"/>
            <a:ext cx="6896100" cy="5132658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lambda &gt; 0.1,resulted in buffer overflow after a few epochs – Fixed to 0.1</a:t>
            </a:r>
          </a:p>
          <a:p>
            <a:r>
              <a:rPr lang="en-US" dirty="0">
                <a:cs typeface="Calibri"/>
              </a:rPr>
              <a:t>Low Learning Rate and High Momentum -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 dirty="0">
                <a:cs typeface="Calibri"/>
              </a:rPr>
              <a:t>This combination improved the performance of the network</a:t>
            </a:r>
          </a:p>
          <a:p>
            <a:r>
              <a:rPr lang="en-US" dirty="0">
                <a:cs typeface="Calibri"/>
              </a:rPr>
              <a:t>High Learning Rate and Low Momentum -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 dirty="0">
                <a:cs typeface="Calibri"/>
              </a:rPr>
              <a:t>With this combination train RMSE started high and the difference between train and validate loss was high.</a:t>
            </a:r>
          </a:p>
          <a:p>
            <a:r>
              <a:rPr lang="en-US" dirty="0">
                <a:cs typeface="Calibri"/>
              </a:rPr>
              <a:t>Epochs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 dirty="0">
                <a:cs typeface="Calibri"/>
              </a:rPr>
              <a:t>Needed at least 350 Epochs for game to perform decently, game performed at random for less than 350 epochs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 dirty="0">
                <a:cs typeface="Calibri"/>
              </a:rPr>
              <a:t>More than 500 Epochs, game again starts random behavior.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900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900" dirty="0">
              <a:cs typeface="Calibri"/>
            </a:endParaRPr>
          </a:p>
          <a:p>
            <a:pPr lvl="1"/>
            <a:endParaRPr lang="en-US" sz="19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84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38B-4156-407F-A5E7-96EFC41F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Hyper Parameter Tuning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D76E-84FA-4992-9587-2362D60F8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Tuned Values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DCBA4-95E1-49D2-B59F-D0EEC2D65C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cs typeface="Calibri"/>
              </a:rPr>
              <a:t>Learning Rate - 0.1     Momentum – 0.9</a:t>
            </a:r>
            <a:endParaRPr lang="en-US" dirty="0">
              <a:cs typeface="Calibri"/>
            </a:endParaRPr>
          </a:p>
          <a:p>
            <a:r>
              <a:rPr lang="en-US" sz="2000" dirty="0">
                <a:cs typeface="Calibri"/>
              </a:rPr>
              <a:t>Learning Rate - 0.1     Momentum – 0.8</a:t>
            </a:r>
          </a:p>
          <a:p>
            <a:r>
              <a:rPr lang="en-US" sz="2000" dirty="0">
                <a:ea typeface="+mn-lt"/>
                <a:cs typeface="+mn-lt"/>
              </a:rPr>
              <a:t>Learning Rate - 0.2     Momentum – 0.9</a:t>
            </a:r>
          </a:p>
          <a:p>
            <a:r>
              <a:rPr lang="en-US" sz="2000" dirty="0">
                <a:ea typeface="+mn-lt"/>
                <a:cs typeface="+mn-lt"/>
              </a:rPr>
              <a:t>Learning Rate - 0.2     Momentum – 0.7</a:t>
            </a:r>
          </a:p>
          <a:p>
            <a:r>
              <a:rPr lang="en-US" sz="2000" dirty="0">
                <a:cs typeface="Calibri"/>
              </a:rPr>
              <a:t>Learning Rate – 0.3 Momentum 0.7</a:t>
            </a:r>
          </a:p>
          <a:p>
            <a:pPr lvl="1"/>
            <a:r>
              <a:rPr lang="en-US" sz="1600" dirty="0">
                <a:cs typeface="Calibri"/>
              </a:rPr>
              <a:t>Showed random game performance, though RMSE Was similar to the last one.</a:t>
            </a:r>
          </a:p>
          <a:p>
            <a:r>
              <a:rPr lang="en-US" sz="2000" dirty="0">
                <a:cs typeface="Calibri"/>
              </a:rPr>
              <a:t>Learning Rate &gt; 0.3</a:t>
            </a:r>
          </a:p>
          <a:p>
            <a:pPr lvl="1"/>
            <a:r>
              <a:rPr lang="en-US" sz="1600" dirty="0">
                <a:cs typeface="Calibri"/>
              </a:rPr>
              <a:t>RMSE starts increasing to around 0.4, Network </a:t>
            </a:r>
            <a:r>
              <a:rPr lang="en-US" sz="1600" dirty="0" err="1">
                <a:cs typeface="Calibri"/>
              </a:rPr>
              <a:t>stucks</a:t>
            </a:r>
            <a:r>
              <a:rPr lang="en-US" sz="1600" dirty="0">
                <a:cs typeface="Calibri"/>
              </a:rPr>
              <a:t> at a local minima.</a:t>
            </a:r>
          </a:p>
          <a:p>
            <a:r>
              <a:rPr lang="en-US" sz="2000" dirty="0">
                <a:cs typeface="Calibri"/>
              </a:rPr>
              <a:t>To tune learning rate between 0.3 and 0.9, Hidden layer Neurons should be increased at least to 8.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194D1-D65C-47FA-9E77-73F60BD56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Impact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2F565-6CD3-4B7D-BFA6-3A60ABE1E4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200" dirty="0">
                <a:cs typeface="Calibri"/>
              </a:rPr>
              <a:t>Required more than 650 epochs for the network to converge.  RMSE of curve of Train and validate were almost identical.  Game performance – Random</a:t>
            </a:r>
          </a:p>
          <a:p>
            <a:r>
              <a:rPr lang="en-US" sz="1200" dirty="0">
                <a:ea typeface="+mn-lt"/>
                <a:cs typeface="+mn-lt"/>
              </a:rPr>
              <a:t>Required more than 650 epochs for the network to converge.  RMSE of curve of Train and validate were showed a little gap.  Game performance – Random</a:t>
            </a:r>
          </a:p>
          <a:p>
            <a:r>
              <a:rPr lang="en-US" sz="1200" dirty="0">
                <a:cs typeface="Calibri"/>
              </a:rPr>
              <a:t>Required around 400 epochs for the network to converge.  RMSE of curve of Train and validate were showed a little gap.  Game performance – Random</a:t>
            </a:r>
          </a:p>
          <a:p>
            <a:r>
              <a:rPr lang="en-US" sz="1200" dirty="0">
                <a:ea typeface="+mn-lt"/>
                <a:cs typeface="+mn-lt"/>
              </a:rPr>
              <a:t>Required around between 350 - 500 epochs for the network to converge.  RMSE of curve of Train and validate were nearly identical.  </a:t>
            </a:r>
          </a:p>
          <a:p>
            <a:pPr lvl="1"/>
            <a:r>
              <a:rPr lang="en-US" sz="1400" dirty="0">
                <a:ea typeface="+mn-lt"/>
                <a:cs typeface="+mn-lt"/>
              </a:rPr>
              <a:t>350 Epochs – Lander falls down</a:t>
            </a:r>
            <a:endParaRPr lang="en-US" sz="1200" dirty="0">
              <a:ea typeface="+mn-lt"/>
              <a:cs typeface="+mn-lt"/>
            </a:endParaRPr>
          </a:p>
          <a:p>
            <a:pPr lvl="1"/>
            <a:r>
              <a:rPr lang="en-US" sz="1200" dirty="0">
                <a:cs typeface="Calibri"/>
              </a:rPr>
              <a:t>400 Epochs – Lander starts moving toward the landing surface but crashes</a:t>
            </a:r>
          </a:p>
          <a:p>
            <a:pPr lvl="1"/>
            <a:r>
              <a:rPr lang="en-US" sz="1200" dirty="0">
                <a:cs typeface="Calibri"/>
              </a:rPr>
              <a:t>500 Epochs – Network overtrains, and lander start going up instead of coming down.</a:t>
            </a:r>
          </a:p>
          <a:p>
            <a:pPr lvl="1"/>
            <a:r>
              <a:rPr lang="en-US" sz="1200" dirty="0">
                <a:cs typeface="Calibri"/>
              </a:rPr>
              <a:t>450 Epochs – Lander starts landing sometimes and crashes in specific scenarios, if distance is large and spikes around surface</a:t>
            </a:r>
          </a:p>
        </p:txBody>
      </p:sp>
    </p:spTree>
    <p:extLst>
      <p:ext uri="{BB962C8B-B14F-4D97-AF65-F5344CB8AC3E}">
        <p14:creationId xmlns:p14="http://schemas.microsoft.com/office/powerpoint/2010/main" val="159069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45ED-E442-4757-ADE6-E3F1E37F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RMSE and Early Stopping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215D-D48E-4F71-BC77-B31BBA29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Calculating RMSE on training data after every epoch and storing it in a list.</a:t>
            </a:r>
          </a:p>
          <a:p>
            <a:r>
              <a:rPr lang="en-US" dirty="0">
                <a:cs typeface="Calibri"/>
              </a:rPr>
              <a:t>Calculating RMSE on Validation data set after every epoch and storing it in a list.</a:t>
            </a:r>
          </a:p>
          <a:p>
            <a:r>
              <a:rPr lang="en-US" dirty="0">
                <a:cs typeface="Calibri"/>
              </a:rPr>
              <a:t>Plotting them after all the epochs.</a:t>
            </a:r>
          </a:p>
          <a:p>
            <a:r>
              <a:rPr lang="en-US" dirty="0">
                <a:cs typeface="Calibri"/>
              </a:rPr>
              <a:t>Early stopping: check after 350 Epochs</a:t>
            </a:r>
          </a:p>
          <a:p>
            <a:r>
              <a:rPr lang="en-US" dirty="0">
                <a:cs typeface="Calibri"/>
              </a:rPr>
              <a:t>Implemented early stopping criteria if the validation RMSE starts to rise after certain number of epochs. To test this average </a:t>
            </a:r>
            <a:r>
              <a:rPr lang="en-US" err="1">
                <a:cs typeface="Calibri"/>
              </a:rPr>
              <a:t>rmse</a:t>
            </a:r>
            <a:r>
              <a:rPr lang="en-US" dirty="0">
                <a:cs typeface="Calibri"/>
              </a:rPr>
              <a:t> of last 10 epochs is compared with the current epoch.</a:t>
            </a:r>
          </a:p>
        </p:txBody>
      </p:sp>
    </p:spTree>
    <p:extLst>
      <p:ext uri="{BB962C8B-B14F-4D97-AF65-F5344CB8AC3E}">
        <p14:creationId xmlns:p14="http://schemas.microsoft.com/office/powerpoint/2010/main" val="226121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56A9-386F-4B7B-AC21-666CF3AA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Plot of Train and Validate RMSE</a:t>
            </a:r>
            <a:endParaRPr lang="en-US" dirty="0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50F79FA-0DA4-4EF1-A921-6F14EBD08C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949" b="4949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A9D1-39DE-4467-80D7-4C5F2F165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A80C-A4A4-47EF-B360-E03D5BE0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9A107-8DF1-4004-AF56-DD92C3E4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4 architectures done</a:t>
            </a:r>
          </a:p>
          <a:p>
            <a:r>
              <a:rPr lang="en-US">
                <a:cs typeface="Calibri"/>
              </a:rPr>
              <a:t>2 with numpy 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2 without numpy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With Numpy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Training all the samples together, processing extremely fast and </a:t>
            </a:r>
            <a:r>
              <a:rPr lang="en-US">
                <a:cs typeface="Calibri"/>
              </a:rPr>
              <a:t>lands Lands </a:t>
            </a:r>
            <a:r>
              <a:rPr lang="en-US" dirty="0">
                <a:cs typeface="Calibri"/>
              </a:rPr>
              <a:t>99% of the time</a:t>
            </a:r>
          </a:p>
          <a:p>
            <a:pPr lvl="1"/>
            <a:r>
              <a:rPr lang="en-US">
                <a:cs typeface="Calibri"/>
              </a:rPr>
              <a:t>Training one row at a time: Very slow and bad performance</a:t>
            </a:r>
          </a:p>
          <a:p>
            <a:r>
              <a:rPr lang="en-US">
                <a:cs typeface="Calibri"/>
              </a:rPr>
              <a:t>Without Numpy</a:t>
            </a:r>
          </a:p>
          <a:p>
            <a:pPr lvl="1"/>
            <a:r>
              <a:rPr lang="en-US">
                <a:cs typeface="Calibri"/>
              </a:rPr>
              <a:t>Training all the sample together- extremely slow, didn't even wait to test</a:t>
            </a:r>
          </a:p>
          <a:p>
            <a:pPr lvl="1"/>
            <a:r>
              <a:rPr lang="en-US">
                <a:cs typeface="Calibri"/>
              </a:rPr>
              <a:t>Training one  row at a time, decent processing speed, game performance average to good.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710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9BA6C-2527-4CBA-8B6A-499C1494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Data Partition and impact of Data Partition on Predictions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6E81-367E-4920-90EF-F336E0E4C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400" dirty="0">
                <a:cs typeface="Calibri"/>
              </a:rPr>
              <a:t>30% data partition</a:t>
            </a:r>
          </a:p>
          <a:p>
            <a:pPr lvl="1"/>
            <a:r>
              <a:rPr lang="en-US" sz="1400" dirty="0">
                <a:cs typeface="Calibri"/>
              </a:rPr>
              <a:t>Training 70%</a:t>
            </a:r>
          </a:p>
          <a:p>
            <a:pPr lvl="1"/>
            <a:r>
              <a:rPr lang="en-US" sz="1400" dirty="0">
                <a:cs typeface="Calibri"/>
              </a:rPr>
              <a:t>Validation 15%</a:t>
            </a:r>
          </a:p>
          <a:p>
            <a:pPr lvl="1"/>
            <a:r>
              <a:rPr lang="en-US" sz="1400" dirty="0">
                <a:cs typeface="Calibri"/>
              </a:rPr>
              <a:t>Test 15% </a:t>
            </a:r>
          </a:p>
          <a:p>
            <a:pPr lvl="1"/>
            <a:endParaRPr lang="en-US" sz="1400">
              <a:cs typeface="Calibri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20% data partition</a:t>
            </a:r>
            <a:endParaRPr lang="en-US" dirty="0">
              <a:cs typeface="Calibri"/>
            </a:endParaRPr>
          </a:p>
          <a:p>
            <a:pPr lvl="1"/>
            <a:r>
              <a:rPr lang="en-US" sz="1400" dirty="0">
                <a:ea typeface="+mn-lt"/>
                <a:cs typeface="+mn-lt"/>
              </a:rPr>
              <a:t>Training 80%</a:t>
            </a:r>
          </a:p>
          <a:p>
            <a:pPr lvl="1"/>
            <a:r>
              <a:rPr lang="en-US" sz="1400" dirty="0">
                <a:ea typeface="+mn-lt"/>
                <a:cs typeface="+mn-lt"/>
              </a:rPr>
              <a:t>Validation 10%</a:t>
            </a:r>
          </a:p>
          <a:p>
            <a:pPr lvl="1"/>
            <a:r>
              <a:rPr lang="en-US" sz="1400" dirty="0">
                <a:ea typeface="+mn-lt"/>
                <a:cs typeface="+mn-lt"/>
              </a:rPr>
              <a:t>Test 10% </a:t>
            </a:r>
          </a:p>
          <a:p>
            <a:pPr lvl="1"/>
            <a:endParaRPr lang="en-US" sz="1400">
              <a:cs typeface="Calibri"/>
            </a:endParaRPr>
          </a:p>
          <a:p>
            <a:r>
              <a:rPr lang="en-US" sz="1400" dirty="0">
                <a:cs typeface="Calibri"/>
              </a:rPr>
              <a:t>95% data partition</a:t>
            </a:r>
            <a:endParaRPr lang="en-US" sz="1400" dirty="0">
              <a:ea typeface="+mn-lt"/>
              <a:cs typeface="+mn-lt"/>
            </a:endParaRPr>
          </a:p>
          <a:p>
            <a:pPr lvl="1"/>
            <a:r>
              <a:rPr lang="en-US" sz="1400" dirty="0">
                <a:cs typeface="Calibri"/>
              </a:rPr>
              <a:t>Training 95%</a:t>
            </a:r>
            <a:endParaRPr lang="en-US" sz="1400" dirty="0">
              <a:ea typeface="+mn-lt"/>
              <a:cs typeface="+mn-lt"/>
            </a:endParaRPr>
          </a:p>
          <a:p>
            <a:pPr lvl="1"/>
            <a:r>
              <a:rPr lang="en-US" sz="1400" dirty="0">
                <a:cs typeface="Calibri"/>
              </a:rPr>
              <a:t>Validation 2.5%</a:t>
            </a:r>
            <a:endParaRPr lang="en-US" sz="1400" dirty="0">
              <a:ea typeface="+mn-lt"/>
              <a:cs typeface="+mn-lt"/>
            </a:endParaRPr>
          </a:p>
          <a:p>
            <a:pPr lvl="1"/>
            <a:r>
              <a:rPr lang="en-US" sz="1400" dirty="0">
                <a:cs typeface="Calibri"/>
              </a:rPr>
              <a:t>Test 2.5% 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cs typeface="Calibri"/>
              </a:rPr>
              <a:t>     </a:t>
            </a:r>
          </a:p>
        </p:txBody>
      </p:sp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0C0CD-5717-4891-8EAA-04E55125C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400" dirty="0">
                <a:cs typeface="Calibri"/>
              </a:rPr>
              <a:t>Predictions were correct 50% of the time</a:t>
            </a:r>
          </a:p>
          <a:p>
            <a:pPr lvl="1"/>
            <a:r>
              <a:rPr lang="en-US" sz="1400" dirty="0">
                <a:cs typeface="Calibri"/>
              </a:rPr>
              <a:t>Lander crashed near the landing pad if the distance between the lander and landing pad was high</a:t>
            </a:r>
          </a:p>
          <a:p>
            <a:endParaRPr lang="en-US" sz="1400">
              <a:cs typeface="Calibri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Predictions were correct 70% of the time.</a:t>
            </a:r>
          </a:p>
          <a:p>
            <a:pPr lvl="1"/>
            <a:r>
              <a:rPr lang="en-US" sz="1400" dirty="0">
                <a:ea typeface="+mn-lt"/>
                <a:cs typeface="+mn-lt"/>
              </a:rPr>
              <a:t>Only ones with large distance and spikes around the landing pad failed.</a:t>
            </a:r>
          </a:p>
          <a:p>
            <a:pPr marL="457200" lvl="1" indent="0">
              <a:buNone/>
            </a:pPr>
            <a:endParaRPr lang="en-US" sz="1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Network was over trained.</a:t>
            </a:r>
          </a:p>
          <a:p>
            <a:pPr marL="971550" lvl="1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Lander showed random behavior and started going up instead of trying to land.</a:t>
            </a:r>
          </a:p>
          <a:p>
            <a:pPr marL="457200" lvl="1" indent="0">
              <a:buNone/>
            </a:pPr>
            <a:endParaRPr lang="en-US" sz="1400"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3D872-FC00-4F7F-8EBA-2D9F7FDAB73E}"/>
              </a:ext>
            </a:extLst>
          </p:cNvPr>
          <p:cNvSpPr txBox="1"/>
          <p:nvPr/>
        </p:nvSpPr>
        <p:spPr>
          <a:xfrm>
            <a:off x="4148254" y="170985"/>
            <a:ext cx="76311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 most optimum fit for the data I collected was to divide it in an 80% to 20% ratio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2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15947-F346-43A0-B139-61EF8CBA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dirty="0"/>
              <a:t> </a:t>
            </a:r>
            <a:r>
              <a:rPr lang="en-US" sz="2700" dirty="0" err="1"/>
              <a:t>DataDig</a:t>
            </a:r>
            <a:r>
              <a:rPr lang="en-US" sz="2700" dirty="0"/>
              <a:t> class for Data partitioning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5B42C-1E4C-4558-AA5C-655C5C52C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cs typeface="Calibri"/>
              </a:rPr>
              <a:t>Reading Data from disk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cs typeface="Calibri"/>
              </a:rPr>
              <a:t>Splitting it in Train and Store – 80:20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cs typeface="Calibri"/>
              </a:rPr>
              <a:t>Splitting Store in to Test and Validate - 50:50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2E15717-11AF-4DAA-BAEF-EB769959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09" y="2729397"/>
            <a:ext cx="4018056" cy="348386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7A85397-6892-449F-A0DC-4816F8FEE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0416" y="2818471"/>
            <a:ext cx="6201447" cy="287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1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D514-FD97-4B63-A6B1-5652B5C2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                           Data Processing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0C80F4D-F512-475B-AA64-0DB3CDDC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186"/>
            <a:ext cx="10515600" cy="474163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243E7-AAB9-4440-A27A-DA9479BF1F3A}"/>
              </a:ext>
            </a:extLst>
          </p:cNvPr>
          <p:cNvSpPr txBox="1"/>
          <p:nvPr/>
        </p:nvSpPr>
        <p:spPr>
          <a:xfrm>
            <a:off x="840059" y="1713571"/>
            <a:ext cx="106233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Entire data set was checked for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na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values and drop if there was any. - No inconsistent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472BE-63CA-4FE2-AC6C-CB3758F3B7FE}"/>
              </a:ext>
            </a:extLst>
          </p:cNvPr>
          <p:cNvSpPr txBox="1"/>
          <p:nvPr/>
        </p:nvSpPr>
        <p:spPr>
          <a:xfrm>
            <a:off x="840059" y="2280424"/>
            <a:ext cx="106233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Each feature from the data was treated separately – Features: X-distance, Y-distance, Y-Velocity, X-Velocity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65DC6-8D89-403C-9AE0-E878AF15A3DF}"/>
              </a:ext>
            </a:extLst>
          </p:cNvPr>
          <p:cNvSpPr txBox="1"/>
          <p:nvPr/>
        </p:nvSpPr>
        <p:spPr>
          <a:xfrm>
            <a:off x="840059" y="2912326"/>
            <a:ext cx="106233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Data was divided into input columns and output columns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94EBA-F574-4863-902B-50D07FA8145C}"/>
              </a:ext>
            </a:extLst>
          </p:cNvPr>
          <p:cNvSpPr txBox="1"/>
          <p:nvPr/>
        </p:nvSpPr>
        <p:spPr>
          <a:xfrm>
            <a:off x="840059" y="3460594"/>
            <a:ext cx="106233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Both the features in input and output columns were normalized separately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95254-E248-49D4-BCB6-341D21526BFF}"/>
              </a:ext>
            </a:extLst>
          </p:cNvPr>
          <p:cNvSpPr txBox="1"/>
          <p:nvPr/>
        </p:nvSpPr>
        <p:spPr>
          <a:xfrm>
            <a:off x="840059" y="4036740"/>
            <a:ext cx="106233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Mathematical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MinMax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equation used to normalized the 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ECD84-61C0-4CA3-AEEF-70237C7547C8}"/>
              </a:ext>
            </a:extLst>
          </p:cNvPr>
          <p:cNvSpPr txBox="1"/>
          <p:nvPr/>
        </p:nvSpPr>
        <p:spPr>
          <a:xfrm>
            <a:off x="840059" y="4668642"/>
            <a:ext cx="106233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FFFFFF"/>
                </a:solidFill>
                <a:cs typeface="Calibri"/>
              </a:rPr>
              <a:t>MinMax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Values obtained per column basis are stored, Same values are used later with the game for data pre-processing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A654D-D601-4B13-8ED0-1C8E312936DA}"/>
              </a:ext>
            </a:extLst>
          </p:cNvPr>
          <p:cNvSpPr txBox="1"/>
          <p:nvPr/>
        </p:nvSpPr>
        <p:spPr>
          <a:xfrm>
            <a:off x="784303" y="5393473"/>
            <a:ext cx="106233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Data also had a check for outliers but the performance of the game dropped with that – around 5000 samples got dropped. Used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IsolationForest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for checking. But it was removed to get a better performance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82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D2A76-FD00-4D02-9A98-D039E0E2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dirty="0" err="1"/>
              <a:t>DataDig</a:t>
            </a:r>
            <a:r>
              <a:rPr lang="en-US" sz="4300" dirty="0"/>
              <a:t> Class</a:t>
            </a:r>
            <a:br>
              <a:rPr lang="en-US" sz="4300" dirty="0"/>
            </a:br>
            <a:r>
              <a:rPr lang="en-US" sz="4300" dirty="0"/>
              <a:t>Member functions for Data Processing</a:t>
            </a: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419E08D4-C577-4E94-9DDB-C269FEA0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789" y="5267437"/>
            <a:ext cx="6428067" cy="118091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38722B84-6406-46CE-AA17-968AB24B64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19510" b="1"/>
          <a:stretch/>
        </p:blipFill>
        <p:spPr>
          <a:xfrm>
            <a:off x="5408931" y="350837"/>
            <a:ext cx="6526002" cy="3851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F73624-38F8-46A0-BE64-0404B0992253}"/>
              </a:ext>
            </a:extLst>
          </p:cNvPr>
          <p:cNvSpPr txBox="1"/>
          <p:nvPr/>
        </p:nvSpPr>
        <p:spPr>
          <a:xfrm>
            <a:off x="6802834" y="4856143"/>
            <a:ext cx="3059832" cy="31267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Equation for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6797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D5CAF16-1F3A-4148-87A8-78A710D1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136" y="0"/>
            <a:ext cx="4377864" cy="1511303"/>
          </a:xfrm>
          <a:custGeom>
            <a:avLst/>
            <a:gdLst>
              <a:gd name="connsiteX0" fmla="*/ 2088891 w 4377864"/>
              <a:gd name="connsiteY0" fmla="*/ 0 h 1511303"/>
              <a:gd name="connsiteX1" fmla="*/ 2487984 w 4377864"/>
              <a:gd name="connsiteY1" fmla="*/ 0 h 1511303"/>
              <a:gd name="connsiteX2" fmla="*/ 2582604 w 4377864"/>
              <a:gd name="connsiteY2" fmla="*/ 0 h 1511303"/>
              <a:gd name="connsiteX3" fmla="*/ 4377864 w 4377864"/>
              <a:gd name="connsiteY3" fmla="*/ 0 h 1511303"/>
              <a:gd name="connsiteX4" fmla="*/ 4377864 w 4377864"/>
              <a:gd name="connsiteY4" fmla="*/ 1511301 h 1511303"/>
              <a:gd name="connsiteX5" fmla="*/ 2986590 w 4377864"/>
              <a:gd name="connsiteY5" fmla="*/ 1511301 h 1511303"/>
              <a:gd name="connsiteX6" fmla="*/ 2986590 w 4377864"/>
              <a:gd name="connsiteY6" fmla="*/ 1511303 h 1511303"/>
              <a:gd name="connsiteX7" fmla="*/ 1191330 w 4377864"/>
              <a:gd name="connsiteY7" fmla="*/ 1511303 h 1511303"/>
              <a:gd name="connsiteX8" fmla="*/ 399093 w 4377864"/>
              <a:gd name="connsiteY8" fmla="*/ 1511303 h 1511303"/>
              <a:gd name="connsiteX9" fmla="*/ 0 w 4377864"/>
              <a:gd name="connsiteY9" fmla="*/ 1511303 h 1511303"/>
              <a:gd name="connsiteX10" fmla="*/ 697617 w 4377864"/>
              <a:gd name="connsiteY10" fmla="*/ 2 h 1511303"/>
              <a:gd name="connsiteX11" fmla="*/ 1096710 w 4377864"/>
              <a:gd name="connsiteY11" fmla="*/ 2 h 1511303"/>
              <a:gd name="connsiteX12" fmla="*/ 1191330 w 4377864"/>
              <a:gd name="connsiteY12" fmla="*/ 2 h 1511303"/>
              <a:gd name="connsiteX13" fmla="*/ 2088890 w 4377864"/>
              <a:gd name="connsiteY13" fmla="*/ 2 h 15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7864" h="1511303">
                <a:moveTo>
                  <a:pt x="2088891" y="0"/>
                </a:moveTo>
                <a:lnTo>
                  <a:pt x="2487984" y="0"/>
                </a:lnTo>
                <a:lnTo>
                  <a:pt x="2582604" y="0"/>
                </a:lnTo>
                <a:lnTo>
                  <a:pt x="4377864" y="0"/>
                </a:lnTo>
                <a:lnTo>
                  <a:pt x="4377864" y="1511301"/>
                </a:lnTo>
                <a:lnTo>
                  <a:pt x="2986590" y="1511301"/>
                </a:lnTo>
                <a:lnTo>
                  <a:pt x="2986590" y="1511303"/>
                </a:lnTo>
                <a:lnTo>
                  <a:pt x="1191330" y="1511303"/>
                </a:lnTo>
                <a:lnTo>
                  <a:pt x="399093" y="1511303"/>
                </a:lnTo>
                <a:lnTo>
                  <a:pt x="0" y="1511303"/>
                </a:lnTo>
                <a:lnTo>
                  <a:pt x="697617" y="2"/>
                </a:lnTo>
                <a:lnTo>
                  <a:pt x="1096710" y="2"/>
                </a:lnTo>
                <a:lnTo>
                  <a:pt x="1191330" y="2"/>
                </a:lnTo>
                <a:lnTo>
                  <a:pt x="2088890" y="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CE85F-8D84-4242-80BE-0DFBF4A4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0372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                          Architecture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C824-1527-4C9F-9EC8-07B7B9CAF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4900749" cy="40283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Architecture consists of two Classes and Mathematical utility functions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Main -     </a:t>
            </a:r>
          </a:p>
          <a:p>
            <a:pPr lvl="2"/>
            <a:r>
              <a:rPr lang="en-US">
                <a:solidFill>
                  <a:srgbClr val="FFFFFF"/>
                </a:solidFill>
                <a:cs typeface="Calibri"/>
              </a:rPr>
              <a:t>Configures Network Parameters, creates Neurons and DataDig objects, initiates preprocessing.</a:t>
            </a:r>
            <a:endParaRPr lang="en-US">
              <a:solidFill>
                <a:srgbClr val="FFFFFF"/>
              </a:solidFill>
            </a:endParaRPr>
          </a:p>
          <a:p>
            <a:pPr lvl="1"/>
            <a:endParaRPr lang="en-US" sz="2000">
              <a:solidFill>
                <a:srgbClr val="FFFFFF"/>
              </a:solidFill>
              <a:cs typeface="Calibri"/>
            </a:endParaRPr>
          </a:p>
          <a:p>
            <a:pPr lvl="1"/>
            <a:endParaRPr lang="en-US" sz="2000">
              <a:solidFill>
                <a:srgbClr val="FFFFFF"/>
              </a:solidFill>
              <a:cs typeface="Calibri"/>
            </a:endParaRPr>
          </a:p>
          <a:p>
            <a:pPr lvl="2"/>
            <a:r>
              <a:rPr lang="en-US">
                <a:solidFill>
                  <a:srgbClr val="FFFFFF"/>
                </a:solidFill>
                <a:cs typeface="Calibri"/>
              </a:rPr>
              <a:t>Splits the data, starts the training and test respectively.</a:t>
            </a:r>
          </a:p>
          <a:p>
            <a:pPr lvl="2"/>
            <a:endParaRPr lang="en-US">
              <a:solidFill>
                <a:srgbClr val="FFFFFF"/>
              </a:solidFill>
              <a:cs typeface="Calibri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3CDFE81-039F-4B4E-9318-D174D4377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385" y="4111823"/>
            <a:ext cx="5504458" cy="2171807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1864FF9-D272-427B-BB52-7258CA8E1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582" y="2253308"/>
            <a:ext cx="4512386" cy="1022737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985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58AD3-B4F1-4B4A-953C-E2F75483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700" dirty="0">
                <a:solidFill>
                  <a:schemeClr val="bg1"/>
                </a:solidFill>
                <a:cs typeface="Calibri Light"/>
              </a:rPr>
              <a:t>Design</a:t>
            </a:r>
            <a:br>
              <a:rPr lang="en-US" sz="4700" dirty="0">
                <a:solidFill>
                  <a:schemeClr val="bg1"/>
                </a:solidFill>
                <a:cs typeface="Calibri Light"/>
              </a:rPr>
            </a:br>
            <a:r>
              <a:rPr lang="en-US" sz="4700" dirty="0">
                <a:solidFill>
                  <a:schemeClr val="bg1"/>
                </a:solidFill>
                <a:cs typeface="Calibri Light"/>
              </a:rPr>
              <a:t>Architecture</a:t>
            </a:r>
            <a:endParaRPr lang="en-US" sz="4700" dirty="0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F24F8A-0BB9-4D4C-B2FF-1227FEAD9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8" y="6087669"/>
            <a:ext cx="12047033" cy="7063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68A7-02AF-4DBB-8A35-1FC83889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dirty="0" err="1">
                <a:ea typeface="+mn-lt"/>
                <a:cs typeface="+mn-lt"/>
              </a:rPr>
              <a:t>DataDig</a:t>
            </a:r>
            <a:r>
              <a:rPr lang="en-US" dirty="0">
                <a:ea typeface="+mn-lt"/>
                <a:cs typeface="+mn-lt"/>
              </a:rPr>
              <a:t> Class – Used for Preprocessing of the data</a:t>
            </a:r>
          </a:p>
          <a:p>
            <a:pPr lvl="5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Data Splitting</a:t>
            </a:r>
          </a:p>
          <a:p>
            <a:pPr lvl="5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Data Storing</a:t>
            </a:r>
          </a:p>
          <a:p>
            <a:pPr lvl="5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Data Normalization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Neurons Class – Implementation of Neural Network</a:t>
            </a:r>
          </a:p>
          <a:p>
            <a:pPr lvl="5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Training -Feedforward and Back propagation</a:t>
            </a:r>
            <a:endParaRPr lang="en-US" dirty="0">
              <a:cs typeface="Calibri"/>
            </a:endParaRPr>
          </a:p>
          <a:p>
            <a:pPr lvl="5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Validation</a:t>
            </a:r>
          </a:p>
          <a:p>
            <a:pPr lvl="5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Test</a:t>
            </a:r>
          </a:p>
          <a:p>
            <a:pPr lvl="5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Cost function</a:t>
            </a:r>
          </a:p>
          <a:p>
            <a:pPr lvl="1"/>
            <a:r>
              <a:rPr lang="en-US" dirty="0" err="1">
                <a:cs typeface="Calibri"/>
              </a:rPr>
              <a:t>MatUtility</a:t>
            </a:r>
            <a:r>
              <a:rPr lang="en-US" dirty="0">
                <a:cs typeface="Calibri"/>
              </a:rPr>
              <a:t> – Matrix related mathematical operations</a:t>
            </a:r>
          </a:p>
          <a:p>
            <a:pPr lvl="5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Sigmoid                                        </a:t>
            </a:r>
          </a:p>
          <a:p>
            <a:pPr lvl="5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Sigmoid Derivative</a:t>
            </a:r>
          </a:p>
          <a:p>
            <a:pPr lvl="5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Transpose of Matrix</a:t>
            </a:r>
          </a:p>
          <a:p>
            <a:pPr lvl="5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Dot Product of Matrix</a:t>
            </a:r>
          </a:p>
          <a:p>
            <a:pPr lvl="5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Add Addition of Matrix</a:t>
            </a:r>
          </a:p>
          <a:p>
            <a:pPr lvl="5">
              <a:buFont typeface="Courier New" panose="020B0604020202020204" pitchFamily="34" charset="0"/>
              <a:buChar char="o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479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1B6D-301D-404F-82C2-C5D44061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Network Architecture</a:t>
            </a:r>
          </a:p>
        </p:txBody>
      </p:sp>
      <p:pic>
        <p:nvPicPr>
          <p:cNvPr id="17" name="Picture 1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721526B-367C-4F10-9538-932DF82BD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167" y="987425"/>
            <a:ext cx="3890241" cy="487362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DE9C6DE-B25E-46AD-A1EE-35639EF7840B}"/>
                  </a:ext>
                </a:extLst>
              </p14:cNvPr>
              <p14:cNvContentPartPr/>
              <p14:nvPr/>
            </p14:nvContentPartPr>
            <p14:xfrm>
              <a:off x="6690731" y="1309862"/>
              <a:ext cx="314325" cy="9525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DE9C6DE-B25E-46AD-A1EE-35639EF784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7395" y="1207808"/>
                <a:ext cx="420641" cy="213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792650A-944D-4A0A-AA4C-F8D7AF055AD5}"/>
                  </a:ext>
                </a:extLst>
              </p14:cNvPr>
              <p14:cNvContentPartPr/>
              <p14:nvPr/>
            </p14:nvContentPartPr>
            <p14:xfrm>
              <a:off x="8214731" y="1291682"/>
              <a:ext cx="314325" cy="9525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792650A-944D-4A0A-AA4C-F8D7AF055A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60970" y="1189628"/>
                <a:ext cx="421489" cy="213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1005A6E-FF28-4857-947A-386B283DD416}"/>
                  </a:ext>
                </a:extLst>
              </p14:cNvPr>
              <p14:cNvContentPartPr/>
              <p14:nvPr/>
            </p14:nvContentPartPr>
            <p14:xfrm>
              <a:off x="9469243" y="1319560"/>
              <a:ext cx="361950" cy="1905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1005A6E-FF28-4857-947A-386B283DD4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15594" y="1215651"/>
                <a:ext cx="468890" cy="22652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4" name="Text Placeholder 3">
            <a:extLst>
              <a:ext uri="{FF2B5EF4-FFF2-40B4-BE49-F238E27FC236}">
                <a16:creationId xmlns:a16="http://schemas.microsoft.com/office/drawing/2014/main" id="{4ABFD839-4BD0-4CEF-8A37-67F908E4EF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6640553"/>
              </p:ext>
            </p:extLst>
          </p:nvPr>
        </p:nvGraphicFramePr>
        <p:xfrm>
          <a:off x="573595" y="2079498"/>
          <a:ext cx="4945436" cy="4196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3951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F9B0-E2F1-4723-984D-ABF858CF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Size Comparison of Hidden layer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4D3B-F1B9-41CC-B950-42073E6CA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Neurons Nodes in Hidden Layer</a:t>
            </a:r>
            <a:endParaRPr lang="en-US" dirty="0" err="1"/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B404D928-65E1-44BE-A2C8-65451626A09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68A49-C9A8-4B73-BDFC-7E51D9EE0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Impact</a:t>
            </a:r>
            <a:endParaRPr lang="en-US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5729E-4690-4FDA-9379-B5D903654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74963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1600" dirty="0">
                <a:cs typeface="Calibri"/>
              </a:rPr>
              <a:t>Processing of the data was fast for each epoch but Network number of epochs to get a decent performance increased. RMSE – 0.145</a:t>
            </a:r>
          </a:p>
          <a:p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Got a decent RMSE of 0.141 but it became constant after around 100 epochs, Network seemed to overtrain and game predictions were random</a:t>
            </a:r>
          </a:p>
          <a:p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Got the lowest RMSE of around 0.137. Lander had a fixed pattern, after reaching the top of Landing pad, it started moving up instead of coming down.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RMSE </a:t>
            </a:r>
            <a:r>
              <a:rPr lang="en-US" sz="1600" dirty="0" err="1">
                <a:cs typeface="Calibri"/>
              </a:rPr>
              <a:t>fo</a:t>
            </a:r>
            <a:r>
              <a:rPr lang="en-US" sz="1600" dirty="0">
                <a:cs typeface="Calibri"/>
              </a:rPr>
              <a:t> around 0.131. Lander started crashing quite close to the landing surface, needed hyper parameters tuning now</a:t>
            </a:r>
          </a:p>
          <a:p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RMSE started increasing and went up to around 0.4.</a:t>
            </a:r>
          </a:p>
          <a:p>
            <a:pPr marL="0" indent="0">
              <a:buNone/>
            </a:pPr>
            <a:r>
              <a:rPr lang="en-US" sz="1600" dirty="0">
                <a:cs typeface="Calibri"/>
              </a:rPr>
              <a:t>     Network performance decreased</a:t>
            </a:r>
          </a:p>
        </p:txBody>
      </p:sp>
    </p:spTree>
    <p:extLst>
      <p:ext uri="{BB962C8B-B14F-4D97-AF65-F5344CB8AC3E}">
        <p14:creationId xmlns:p14="http://schemas.microsoft.com/office/powerpoint/2010/main" val="67190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CE889 – Multilayer Perceptron – Lander game  project</vt:lpstr>
      <vt:lpstr>Data Partition and impact of Data Partition on Predictions</vt:lpstr>
      <vt:lpstr> DataDig class for Data partitioning</vt:lpstr>
      <vt:lpstr>                           Data Processing</vt:lpstr>
      <vt:lpstr>DataDig Class Member functions for Data Processing</vt:lpstr>
      <vt:lpstr>                          Architecture</vt:lpstr>
      <vt:lpstr>Design Architecture</vt:lpstr>
      <vt:lpstr>Network Architecture</vt:lpstr>
      <vt:lpstr>Size Comparison of Hidden layer</vt:lpstr>
      <vt:lpstr>Hyper Parameters</vt:lpstr>
      <vt:lpstr>Hyper Parameter Tuning</vt:lpstr>
      <vt:lpstr>RMSE and Early Stopping</vt:lpstr>
      <vt:lpstr>Plot of Train and Validate RMSE</vt:lpstr>
      <vt:lpstr>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785</cp:revision>
  <dcterms:created xsi:type="dcterms:W3CDTF">2020-12-14T11:50:25Z</dcterms:created>
  <dcterms:modified xsi:type="dcterms:W3CDTF">2021-01-20T04:35:46Z</dcterms:modified>
</cp:coreProperties>
</file>