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6" r:id="rId1"/>
  </p:sldMasterIdLst>
  <p:sldIdLst>
    <p:sldId id="256" r:id="rId2"/>
    <p:sldId id="257" r:id="rId3"/>
    <p:sldId id="260" r:id="rId4"/>
    <p:sldId id="261" r:id="rId5"/>
    <p:sldId id="263" r:id="rId6"/>
    <p:sldId id="266" r:id="rId7"/>
    <p:sldId id="264" r:id="rId8"/>
    <p:sldId id="265" r:id="rId9"/>
    <p:sldId id="267" r:id="rId10"/>
    <p:sldId id="274" r:id="rId11"/>
    <p:sldId id="273" r:id="rId12"/>
    <p:sldId id="272" r:id="rId13"/>
    <p:sldId id="271" r:id="rId14"/>
    <p:sldId id="270" r:id="rId15"/>
    <p:sldId id="269"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15120-253B-D637-06D4-43FABDC0A188}" v="7053" dt="2020-12-16T12:50:19.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EB6C9-0B4E-454A-8B43-454FEA72F6F1}"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US"/>
        </a:p>
      </dgm:t>
    </dgm:pt>
    <dgm:pt modelId="{51C2B0F6-7FBC-42F0-A4F8-F0996A473867}">
      <dgm:prSet/>
      <dgm:spPr/>
      <dgm:t>
        <a:bodyPr/>
        <a:lstStyle/>
        <a:p>
          <a:r>
            <a:rPr lang="en-US" dirty="0"/>
            <a:t>Sensors used Front Right sensor only</a:t>
          </a:r>
        </a:p>
      </dgm:t>
    </dgm:pt>
    <dgm:pt modelId="{6CC63584-AFFC-42E3-A5AC-102D24CB6A00}" type="parTrans" cxnId="{C62FDF9B-F27F-4660-B776-E34280762285}">
      <dgm:prSet/>
      <dgm:spPr/>
      <dgm:t>
        <a:bodyPr/>
        <a:lstStyle/>
        <a:p>
          <a:endParaRPr lang="en-US"/>
        </a:p>
      </dgm:t>
    </dgm:pt>
    <dgm:pt modelId="{EDF0029C-9485-423E-802B-9AA4B63C5DC8}" type="sibTrans" cxnId="{C62FDF9B-F27F-4660-B776-E34280762285}">
      <dgm:prSet/>
      <dgm:spPr/>
      <dgm:t>
        <a:bodyPr/>
        <a:lstStyle/>
        <a:p>
          <a:endParaRPr lang="en-US"/>
        </a:p>
      </dgm:t>
    </dgm:pt>
    <dgm:pt modelId="{04775748-ED0D-4DEC-8D77-30FBF163832E}">
      <dgm:prSet/>
      <dgm:spPr/>
      <dgm:t>
        <a:bodyPr/>
        <a:lstStyle/>
        <a:p>
          <a:r>
            <a:rPr lang="en-US" dirty="0"/>
            <a:t>Sensor range ranges[539:639]</a:t>
          </a:r>
        </a:p>
      </dgm:t>
    </dgm:pt>
    <dgm:pt modelId="{F3C2AD0A-392F-4180-836A-C050DCE9893A}" type="parTrans" cxnId="{B086C2D2-7F17-44FF-87EC-45684BD17F26}">
      <dgm:prSet/>
      <dgm:spPr/>
      <dgm:t>
        <a:bodyPr/>
        <a:lstStyle/>
        <a:p>
          <a:endParaRPr lang="en-US"/>
        </a:p>
      </dgm:t>
    </dgm:pt>
    <dgm:pt modelId="{76226D25-2146-417D-AC51-2B7D3E98B9FF}" type="sibTrans" cxnId="{B086C2D2-7F17-44FF-87EC-45684BD17F26}">
      <dgm:prSet/>
      <dgm:spPr/>
      <dgm:t>
        <a:bodyPr/>
        <a:lstStyle/>
        <a:p>
          <a:endParaRPr lang="en-US"/>
        </a:p>
      </dgm:t>
    </dgm:pt>
    <dgm:pt modelId="{65DCFDAD-13F2-45E7-B33A-748240DC2F14}">
      <dgm:prSet/>
      <dgm:spPr/>
      <dgm:t>
        <a:bodyPr/>
        <a:lstStyle/>
        <a:p>
          <a:pPr rtl="0"/>
          <a:r>
            <a:rPr lang="en-US"/>
            <a:t>Ranges were obtained by keeping a box on the right front of the robot and reading echo scan messages:</a:t>
          </a:r>
          <a:r>
            <a:rPr lang="en-US">
              <a:latin typeface="Rockwell"/>
            </a:rPr>
            <a:t> Implemented  python code to get the minimum values from 0 – 719 ranges of list.</a:t>
          </a:r>
          <a:endParaRPr lang="en-US" dirty="0"/>
        </a:p>
      </dgm:t>
    </dgm:pt>
    <dgm:pt modelId="{C829A314-BDD7-4326-9538-5055936230B6}" type="parTrans" cxnId="{8CAB118A-0236-4892-8C98-C853D133DEFF}">
      <dgm:prSet/>
      <dgm:spPr/>
      <dgm:t>
        <a:bodyPr/>
        <a:lstStyle/>
        <a:p>
          <a:endParaRPr lang="en-US"/>
        </a:p>
      </dgm:t>
    </dgm:pt>
    <dgm:pt modelId="{788D65A1-01AA-45AE-A2A1-6DBFF66156A9}" type="sibTrans" cxnId="{8CAB118A-0236-4892-8C98-C853D133DEFF}">
      <dgm:prSet/>
      <dgm:spPr/>
      <dgm:t>
        <a:bodyPr/>
        <a:lstStyle/>
        <a:p>
          <a:endParaRPr lang="en-US"/>
        </a:p>
      </dgm:t>
    </dgm:pt>
    <dgm:pt modelId="{93B859A6-B5F9-4B8F-96DE-0BEEDF8598D7}">
      <dgm:prSet/>
      <dgm:spPr/>
      <dgm:t>
        <a:bodyPr/>
        <a:lstStyle/>
        <a:p>
          <a:r>
            <a:rPr lang="en-US" dirty="0" err="1"/>
            <a:t>rostopic</a:t>
          </a:r>
          <a:r>
            <a:rPr lang="en-US" dirty="0"/>
            <a:t> echo /scan</a:t>
          </a:r>
        </a:p>
      </dgm:t>
    </dgm:pt>
    <dgm:pt modelId="{28FE18EA-2CC3-40BC-9ABA-0CC5556866A2}" type="parTrans" cxnId="{3D59AC68-8265-46C0-81C2-02B52E253009}">
      <dgm:prSet/>
      <dgm:spPr/>
      <dgm:t>
        <a:bodyPr/>
        <a:lstStyle/>
        <a:p>
          <a:endParaRPr lang="en-US"/>
        </a:p>
      </dgm:t>
    </dgm:pt>
    <dgm:pt modelId="{8D231229-080D-438A-B176-5648522FCA7D}" type="sibTrans" cxnId="{3D59AC68-8265-46C0-81C2-02B52E253009}">
      <dgm:prSet/>
      <dgm:spPr/>
      <dgm:t>
        <a:bodyPr/>
        <a:lstStyle/>
        <a:p>
          <a:endParaRPr lang="en-US"/>
        </a:p>
      </dgm:t>
    </dgm:pt>
    <dgm:pt modelId="{1D6F93CC-FA25-4C2E-A06D-458BAB971D00}">
      <dgm:prSet/>
      <dgm:spPr/>
      <dgm:t>
        <a:bodyPr/>
        <a:lstStyle/>
        <a:p>
          <a:r>
            <a:rPr lang="en-US" dirty="0"/>
            <a:t>Minimum value from the ranges used for calculation</a:t>
          </a:r>
        </a:p>
      </dgm:t>
    </dgm:pt>
    <dgm:pt modelId="{238E6D8C-4D35-4082-B4F3-858598FE1D6D}" type="parTrans" cxnId="{EC8D238C-8204-42FB-844F-4BB8B169C756}">
      <dgm:prSet/>
      <dgm:spPr/>
      <dgm:t>
        <a:bodyPr/>
        <a:lstStyle/>
        <a:p>
          <a:endParaRPr lang="en-US"/>
        </a:p>
      </dgm:t>
    </dgm:pt>
    <dgm:pt modelId="{FB50B706-7D8F-40FF-ACBF-5ECFE82E6F0B}" type="sibTrans" cxnId="{EC8D238C-8204-42FB-844F-4BB8B169C756}">
      <dgm:prSet/>
      <dgm:spPr/>
      <dgm:t>
        <a:bodyPr/>
        <a:lstStyle/>
        <a:p>
          <a:endParaRPr lang="en-US"/>
        </a:p>
      </dgm:t>
    </dgm:pt>
    <dgm:pt modelId="{70ED032A-F9CD-4AAC-94CE-5DA568C9E03A}">
      <dgm:prSet/>
      <dgm:spPr/>
      <dgm:t>
        <a:bodyPr/>
        <a:lstStyle/>
        <a:p>
          <a:pPr rtl="0"/>
          <a:r>
            <a:rPr lang="en-US" dirty="0"/>
            <a:t>Minimum value refers to </a:t>
          </a:r>
          <a:r>
            <a:rPr lang="en-US" dirty="0">
              <a:latin typeface="Rockwell"/>
            </a:rPr>
            <a:t>a</a:t>
          </a:r>
          <a:r>
            <a:rPr lang="en-US" dirty="0"/>
            <a:t> point </a:t>
          </a:r>
          <a:r>
            <a:rPr lang="en-US" dirty="0">
              <a:latin typeface="Rockwell"/>
            </a:rPr>
            <a:t>of the car </a:t>
          </a:r>
          <a:r>
            <a:rPr lang="en-US" dirty="0"/>
            <a:t>nearest to the wall.</a:t>
          </a:r>
          <a:endParaRPr lang="en-US" dirty="0">
            <a:latin typeface="Rockwell"/>
          </a:endParaRPr>
        </a:p>
      </dgm:t>
    </dgm:pt>
    <dgm:pt modelId="{D5CD87AA-BFAE-42C6-9E13-2DE3F5C73502}" type="parTrans" cxnId="{EC6BF639-D635-4122-982A-42956C3457D4}">
      <dgm:prSet/>
      <dgm:spPr/>
      <dgm:t>
        <a:bodyPr/>
        <a:lstStyle/>
        <a:p>
          <a:endParaRPr lang="en-US"/>
        </a:p>
      </dgm:t>
    </dgm:pt>
    <dgm:pt modelId="{2CA29908-1CEF-4F97-B359-735537E6EB4C}" type="sibTrans" cxnId="{EC6BF639-D635-4122-982A-42956C3457D4}">
      <dgm:prSet/>
      <dgm:spPr/>
      <dgm:t>
        <a:bodyPr/>
        <a:lstStyle/>
        <a:p>
          <a:endParaRPr lang="en-US"/>
        </a:p>
      </dgm:t>
    </dgm:pt>
    <dgm:pt modelId="{02CC0521-F953-476C-8BE3-8D54466B9095}" type="pres">
      <dgm:prSet presAssocID="{3CAEB6C9-0B4E-454A-8B43-454FEA72F6F1}" presName="linear" presStyleCnt="0">
        <dgm:presLayoutVars>
          <dgm:animLvl val="lvl"/>
          <dgm:resizeHandles val="exact"/>
        </dgm:presLayoutVars>
      </dgm:prSet>
      <dgm:spPr/>
    </dgm:pt>
    <dgm:pt modelId="{D3B8996A-5B12-433A-80EA-19CCCB1BFE22}" type="pres">
      <dgm:prSet presAssocID="{51C2B0F6-7FBC-42F0-A4F8-F0996A473867}" presName="parentText" presStyleLbl="node1" presStyleIdx="0" presStyleCnt="5">
        <dgm:presLayoutVars>
          <dgm:chMax val="0"/>
          <dgm:bulletEnabled val="1"/>
        </dgm:presLayoutVars>
      </dgm:prSet>
      <dgm:spPr/>
    </dgm:pt>
    <dgm:pt modelId="{D9CF5146-047C-4195-9059-A4A621C77105}" type="pres">
      <dgm:prSet presAssocID="{EDF0029C-9485-423E-802B-9AA4B63C5DC8}" presName="spacer" presStyleCnt="0"/>
      <dgm:spPr/>
    </dgm:pt>
    <dgm:pt modelId="{6C928748-C29B-405D-87D8-311D6A6E03C7}" type="pres">
      <dgm:prSet presAssocID="{04775748-ED0D-4DEC-8D77-30FBF163832E}" presName="parentText" presStyleLbl="node1" presStyleIdx="1" presStyleCnt="5">
        <dgm:presLayoutVars>
          <dgm:chMax val="0"/>
          <dgm:bulletEnabled val="1"/>
        </dgm:presLayoutVars>
      </dgm:prSet>
      <dgm:spPr/>
    </dgm:pt>
    <dgm:pt modelId="{F579CF7D-B599-42E9-96EC-40C77E85422E}" type="pres">
      <dgm:prSet presAssocID="{76226D25-2146-417D-AC51-2B7D3E98B9FF}" presName="spacer" presStyleCnt="0"/>
      <dgm:spPr/>
    </dgm:pt>
    <dgm:pt modelId="{2FBE9B48-583D-44BD-B85A-9E3945143223}" type="pres">
      <dgm:prSet presAssocID="{65DCFDAD-13F2-45E7-B33A-748240DC2F14}" presName="parentText" presStyleLbl="node1" presStyleIdx="2" presStyleCnt="5">
        <dgm:presLayoutVars>
          <dgm:chMax val="0"/>
          <dgm:bulletEnabled val="1"/>
        </dgm:presLayoutVars>
      </dgm:prSet>
      <dgm:spPr/>
    </dgm:pt>
    <dgm:pt modelId="{F53138C3-913F-4F18-A42B-90C2B1216B34}" type="pres">
      <dgm:prSet presAssocID="{65DCFDAD-13F2-45E7-B33A-748240DC2F14}" presName="childText" presStyleLbl="revTx" presStyleIdx="0" presStyleCnt="1">
        <dgm:presLayoutVars>
          <dgm:bulletEnabled val="1"/>
        </dgm:presLayoutVars>
      </dgm:prSet>
      <dgm:spPr/>
    </dgm:pt>
    <dgm:pt modelId="{532CD521-ABFD-4623-A94F-DD123FCF1409}" type="pres">
      <dgm:prSet presAssocID="{1D6F93CC-FA25-4C2E-A06D-458BAB971D00}" presName="parentText" presStyleLbl="node1" presStyleIdx="3" presStyleCnt="5">
        <dgm:presLayoutVars>
          <dgm:chMax val="0"/>
          <dgm:bulletEnabled val="1"/>
        </dgm:presLayoutVars>
      </dgm:prSet>
      <dgm:spPr/>
    </dgm:pt>
    <dgm:pt modelId="{D06C646F-2256-4BD3-81E5-D41814A22FB2}" type="pres">
      <dgm:prSet presAssocID="{FB50B706-7D8F-40FF-ACBF-5ECFE82E6F0B}" presName="spacer" presStyleCnt="0"/>
      <dgm:spPr/>
    </dgm:pt>
    <dgm:pt modelId="{937FADCF-FA55-4833-92C8-2BF3EECF1C0B}" type="pres">
      <dgm:prSet presAssocID="{70ED032A-F9CD-4AAC-94CE-5DA568C9E03A}" presName="parentText" presStyleLbl="node1" presStyleIdx="4" presStyleCnt="5">
        <dgm:presLayoutVars>
          <dgm:chMax val="0"/>
          <dgm:bulletEnabled val="1"/>
        </dgm:presLayoutVars>
      </dgm:prSet>
      <dgm:spPr/>
    </dgm:pt>
  </dgm:ptLst>
  <dgm:cxnLst>
    <dgm:cxn modelId="{FEE6DA35-5538-4E7A-9293-34C13589572E}" type="presOf" srcId="{3CAEB6C9-0B4E-454A-8B43-454FEA72F6F1}" destId="{02CC0521-F953-476C-8BE3-8D54466B9095}" srcOrd="0" destOrd="0" presId="urn:microsoft.com/office/officeart/2005/8/layout/vList2"/>
    <dgm:cxn modelId="{D71A0838-58CE-41C2-B09D-0840F813DF97}" type="presOf" srcId="{65DCFDAD-13F2-45E7-B33A-748240DC2F14}" destId="{2FBE9B48-583D-44BD-B85A-9E3945143223}" srcOrd="0" destOrd="0" presId="urn:microsoft.com/office/officeart/2005/8/layout/vList2"/>
    <dgm:cxn modelId="{EC6BF639-D635-4122-982A-42956C3457D4}" srcId="{3CAEB6C9-0B4E-454A-8B43-454FEA72F6F1}" destId="{70ED032A-F9CD-4AAC-94CE-5DA568C9E03A}" srcOrd="4" destOrd="0" parTransId="{D5CD87AA-BFAE-42C6-9E13-2DE3F5C73502}" sibTransId="{2CA29908-1CEF-4F97-B359-735537E6EB4C}"/>
    <dgm:cxn modelId="{5932BE62-41B3-4404-974C-96B1B84CD4CA}" type="presOf" srcId="{70ED032A-F9CD-4AAC-94CE-5DA568C9E03A}" destId="{937FADCF-FA55-4833-92C8-2BF3EECF1C0B}" srcOrd="0" destOrd="0" presId="urn:microsoft.com/office/officeart/2005/8/layout/vList2"/>
    <dgm:cxn modelId="{3D59AC68-8265-46C0-81C2-02B52E253009}" srcId="{65DCFDAD-13F2-45E7-B33A-748240DC2F14}" destId="{93B859A6-B5F9-4B8F-96DE-0BEEDF8598D7}" srcOrd="0" destOrd="0" parTransId="{28FE18EA-2CC3-40BC-9ABA-0CC5556866A2}" sibTransId="{8D231229-080D-438A-B176-5648522FCA7D}"/>
    <dgm:cxn modelId="{06A7507E-D380-4B22-A371-13A5150C547F}" type="presOf" srcId="{51C2B0F6-7FBC-42F0-A4F8-F0996A473867}" destId="{D3B8996A-5B12-433A-80EA-19CCCB1BFE22}" srcOrd="0" destOrd="0" presId="urn:microsoft.com/office/officeart/2005/8/layout/vList2"/>
    <dgm:cxn modelId="{8CAB118A-0236-4892-8C98-C853D133DEFF}" srcId="{3CAEB6C9-0B4E-454A-8B43-454FEA72F6F1}" destId="{65DCFDAD-13F2-45E7-B33A-748240DC2F14}" srcOrd="2" destOrd="0" parTransId="{C829A314-BDD7-4326-9538-5055936230B6}" sibTransId="{788D65A1-01AA-45AE-A2A1-6DBFF66156A9}"/>
    <dgm:cxn modelId="{4EBAFD8B-AF97-40FE-829E-980261078CAA}" type="presOf" srcId="{93B859A6-B5F9-4B8F-96DE-0BEEDF8598D7}" destId="{F53138C3-913F-4F18-A42B-90C2B1216B34}" srcOrd="0" destOrd="0" presId="urn:microsoft.com/office/officeart/2005/8/layout/vList2"/>
    <dgm:cxn modelId="{EC8D238C-8204-42FB-844F-4BB8B169C756}" srcId="{3CAEB6C9-0B4E-454A-8B43-454FEA72F6F1}" destId="{1D6F93CC-FA25-4C2E-A06D-458BAB971D00}" srcOrd="3" destOrd="0" parTransId="{238E6D8C-4D35-4082-B4F3-858598FE1D6D}" sibTransId="{FB50B706-7D8F-40FF-ACBF-5ECFE82E6F0B}"/>
    <dgm:cxn modelId="{C62FDF9B-F27F-4660-B776-E34280762285}" srcId="{3CAEB6C9-0B4E-454A-8B43-454FEA72F6F1}" destId="{51C2B0F6-7FBC-42F0-A4F8-F0996A473867}" srcOrd="0" destOrd="0" parTransId="{6CC63584-AFFC-42E3-A5AC-102D24CB6A00}" sibTransId="{EDF0029C-9485-423E-802B-9AA4B63C5DC8}"/>
    <dgm:cxn modelId="{E1A72ECA-759F-44B4-BA8A-055665D0704E}" type="presOf" srcId="{04775748-ED0D-4DEC-8D77-30FBF163832E}" destId="{6C928748-C29B-405D-87D8-311D6A6E03C7}" srcOrd="0" destOrd="0" presId="urn:microsoft.com/office/officeart/2005/8/layout/vList2"/>
    <dgm:cxn modelId="{B086C2D2-7F17-44FF-87EC-45684BD17F26}" srcId="{3CAEB6C9-0B4E-454A-8B43-454FEA72F6F1}" destId="{04775748-ED0D-4DEC-8D77-30FBF163832E}" srcOrd="1" destOrd="0" parTransId="{F3C2AD0A-392F-4180-836A-C050DCE9893A}" sibTransId="{76226D25-2146-417D-AC51-2B7D3E98B9FF}"/>
    <dgm:cxn modelId="{767F76D3-2C80-48DF-A3CE-0550BDA52172}" type="presOf" srcId="{1D6F93CC-FA25-4C2E-A06D-458BAB971D00}" destId="{532CD521-ABFD-4623-A94F-DD123FCF1409}" srcOrd="0" destOrd="0" presId="urn:microsoft.com/office/officeart/2005/8/layout/vList2"/>
    <dgm:cxn modelId="{BAA4EE3C-C97D-4200-ABE2-02E6AB56BD60}" type="presParOf" srcId="{02CC0521-F953-476C-8BE3-8D54466B9095}" destId="{D3B8996A-5B12-433A-80EA-19CCCB1BFE22}" srcOrd="0" destOrd="0" presId="urn:microsoft.com/office/officeart/2005/8/layout/vList2"/>
    <dgm:cxn modelId="{41F3B689-8A65-4090-B899-CE81C80B31F7}" type="presParOf" srcId="{02CC0521-F953-476C-8BE3-8D54466B9095}" destId="{D9CF5146-047C-4195-9059-A4A621C77105}" srcOrd="1" destOrd="0" presId="urn:microsoft.com/office/officeart/2005/8/layout/vList2"/>
    <dgm:cxn modelId="{66FBE240-303D-4CC4-B8C0-9E5D1F89CDB8}" type="presParOf" srcId="{02CC0521-F953-476C-8BE3-8D54466B9095}" destId="{6C928748-C29B-405D-87D8-311D6A6E03C7}" srcOrd="2" destOrd="0" presId="urn:microsoft.com/office/officeart/2005/8/layout/vList2"/>
    <dgm:cxn modelId="{9DDF2D81-FE48-42B0-A601-A88908BDD971}" type="presParOf" srcId="{02CC0521-F953-476C-8BE3-8D54466B9095}" destId="{F579CF7D-B599-42E9-96EC-40C77E85422E}" srcOrd="3" destOrd="0" presId="urn:microsoft.com/office/officeart/2005/8/layout/vList2"/>
    <dgm:cxn modelId="{8A840348-369C-47DC-9040-2873834B7E74}" type="presParOf" srcId="{02CC0521-F953-476C-8BE3-8D54466B9095}" destId="{2FBE9B48-583D-44BD-B85A-9E3945143223}" srcOrd="4" destOrd="0" presId="urn:microsoft.com/office/officeart/2005/8/layout/vList2"/>
    <dgm:cxn modelId="{16EBE49B-F4B2-4FFF-9272-1F157DBA9F53}" type="presParOf" srcId="{02CC0521-F953-476C-8BE3-8D54466B9095}" destId="{F53138C3-913F-4F18-A42B-90C2B1216B34}" srcOrd="5" destOrd="0" presId="urn:microsoft.com/office/officeart/2005/8/layout/vList2"/>
    <dgm:cxn modelId="{9A3A6E93-F520-4932-A168-B1CA2CEF0866}" type="presParOf" srcId="{02CC0521-F953-476C-8BE3-8D54466B9095}" destId="{532CD521-ABFD-4623-A94F-DD123FCF1409}" srcOrd="6" destOrd="0" presId="urn:microsoft.com/office/officeart/2005/8/layout/vList2"/>
    <dgm:cxn modelId="{8719483D-729B-4917-A519-F23BE84FC191}" type="presParOf" srcId="{02CC0521-F953-476C-8BE3-8D54466B9095}" destId="{D06C646F-2256-4BD3-81E5-D41814A22FB2}" srcOrd="7" destOrd="0" presId="urn:microsoft.com/office/officeart/2005/8/layout/vList2"/>
    <dgm:cxn modelId="{53AAE979-6A79-417C-8EB8-DB1BD1145E37}" type="presParOf" srcId="{02CC0521-F953-476C-8BE3-8D54466B9095}" destId="{937FADCF-FA55-4833-92C8-2BF3EECF1C0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EB6C9-0B4E-454A-8B43-454FEA72F6F1}"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US"/>
        </a:p>
      </dgm:t>
    </dgm:pt>
    <dgm:pt modelId="{51C2B0F6-7FBC-42F0-A4F8-F0996A473867}">
      <dgm:prSet phldr="0"/>
      <dgm:spPr/>
      <dgm:t>
        <a:bodyPr/>
        <a:lstStyle/>
        <a:p>
          <a:pPr rtl="0"/>
          <a:r>
            <a:rPr lang="en-US" dirty="0">
              <a:latin typeface="Rockwell"/>
            </a:rPr>
            <a:t>Initially only proportional gain was tuned, Derivative gain and Integral gain were set to 0.</a:t>
          </a:r>
          <a:endParaRPr lang="en-US" dirty="0"/>
        </a:p>
      </dgm:t>
    </dgm:pt>
    <dgm:pt modelId="{6CC63584-AFFC-42E3-A5AC-102D24CB6A00}" type="parTrans" cxnId="{C62FDF9B-F27F-4660-B776-E34280762285}">
      <dgm:prSet/>
      <dgm:spPr/>
      <dgm:t>
        <a:bodyPr/>
        <a:lstStyle/>
        <a:p>
          <a:endParaRPr lang="en-US"/>
        </a:p>
      </dgm:t>
    </dgm:pt>
    <dgm:pt modelId="{EDF0029C-9485-423E-802B-9AA4B63C5DC8}" type="sibTrans" cxnId="{C62FDF9B-F27F-4660-B776-E34280762285}">
      <dgm:prSet/>
      <dgm:spPr/>
      <dgm:t>
        <a:bodyPr/>
        <a:lstStyle/>
        <a:p>
          <a:endParaRPr lang="en-US"/>
        </a:p>
      </dgm:t>
    </dgm:pt>
    <dgm:pt modelId="{04775748-ED0D-4DEC-8D77-30FBF163832E}">
      <dgm:prSet/>
      <dgm:spPr/>
      <dgm:t>
        <a:bodyPr/>
        <a:lstStyle/>
        <a:p>
          <a:pPr rtl="0"/>
          <a:r>
            <a:rPr lang="en-US">
              <a:latin typeface="Rockwell"/>
            </a:rPr>
            <a:t>Next</a:t>
          </a:r>
          <a:r>
            <a:rPr lang="en-US" dirty="0">
              <a:latin typeface="Rockwell"/>
            </a:rPr>
            <a:t> derivative gain was set to non zero and derivative error was calculated. Derivative gain was tuned continuously until the oscillations were damped </a:t>
          </a:r>
          <a:endParaRPr lang="en-US" dirty="0"/>
        </a:p>
      </dgm:t>
    </dgm:pt>
    <dgm:pt modelId="{F3C2AD0A-392F-4180-836A-C050DCE9893A}" type="parTrans" cxnId="{B086C2D2-7F17-44FF-87EC-45684BD17F26}">
      <dgm:prSet/>
      <dgm:spPr/>
      <dgm:t>
        <a:bodyPr/>
        <a:lstStyle/>
        <a:p>
          <a:endParaRPr lang="en-US"/>
        </a:p>
      </dgm:t>
    </dgm:pt>
    <dgm:pt modelId="{76226D25-2146-417D-AC51-2B7D3E98B9FF}" type="sibTrans" cxnId="{B086C2D2-7F17-44FF-87EC-45684BD17F26}">
      <dgm:prSet/>
      <dgm:spPr/>
      <dgm:t>
        <a:bodyPr/>
        <a:lstStyle/>
        <a:p>
          <a:endParaRPr lang="en-US"/>
        </a:p>
      </dgm:t>
    </dgm:pt>
    <dgm:pt modelId="{65DCFDAD-13F2-45E7-B33A-748240DC2F14}">
      <dgm:prSet phldr="0"/>
      <dgm:spPr/>
      <dgm:t>
        <a:bodyPr/>
        <a:lstStyle/>
        <a:p>
          <a:pPr rtl="0"/>
          <a:r>
            <a:rPr lang="en-US" dirty="0">
              <a:latin typeface="Rockwell"/>
            </a:rPr>
            <a:t>Integral gain was added to make sure the robot follows the wall at a desired distance. This was done by maintaining a list of historic proportional errors. Last 10 errors were added for this and multiplied with the Integral gain</a:t>
          </a:r>
        </a:p>
      </dgm:t>
    </dgm:pt>
    <dgm:pt modelId="{C829A314-BDD7-4326-9538-5055936230B6}" type="parTrans" cxnId="{8CAB118A-0236-4892-8C98-C853D133DEFF}">
      <dgm:prSet/>
      <dgm:spPr/>
      <dgm:t>
        <a:bodyPr/>
        <a:lstStyle/>
        <a:p>
          <a:endParaRPr lang="en-US"/>
        </a:p>
      </dgm:t>
    </dgm:pt>
    <dgm:pt modelId="{788D65A1-01AA-45AE-A2A1-6DBFF66156A9}" type="sibTrans" cxnId="{8CAB118A-0236-4892-8C98-C853D133DEFF}">
      <dgm:prSet/>
      <dgm:spPr/>
      <dgm:t>
        <a:bodyPr/>
        <a:lstStyle/>
        <a:p>
          <a:endParaRPr lang="en-US"/>
        </a:p>
      </dgm:t>
    </dgm:pt>
    <dgm:pt modelId="{93B859A6-B5F9-4B8F-96DE-0BEEDF8598D7}">
      <dgm:prSet phldr="0"/>
      <dgm:spPr/>
      <dgm:t>
        <a:bodyPr/>
        <a:lstStyle/>
        <a:p>
          <a:pPr rtl="0">
            <a:lnSpc>
              <a:spcPct val="100000"/>
            </a:lnSpc>
          </a:pPr>
          <a:r>
            <a:rPr lang="en-US" dirty="0">
              <a:latin typeface="Rockwell"/>
            </a:rPr>
            <a:t>PID = </a:t>
          </a:r>
          <a:r>
            <a:rPr lang="en-US" dirty="0"/>
            <a:t>proportionalError * kP + totalIe * kI + derivativeError * kD</a:t>
          </a:r>
        </a:p>
      </dgm:t>
    </dgm:pt>
    <dgm:pt modelId="{28FE18EA-2CC3-40BC-9ABA-0CC5556866A2}" type="parTrans" cxnId="{3D59AC68-8265-46C0-81C2-02B52E253009}">
      <dgm:prSet/>
      <dgm:spPr/>
      <dgm:t>
        <a:bodyPr/>
        <a:lstStyle/>
        <a:p>
          <a:endParaRPr lang="en-US"/>
        </a:p>
      </dgm:t>
    </dgm:pt>
    <dgm:pt modelId="{8D231229-080D-438A-B176-5648522FCA7D}" type="sibTrans" cxnId="{3D59AC68-8265-46C0-81C2-02B52E253009}">
      <dgm:prSet/>
      <dgm:spPr/>
      <dgm:t>
        <a:bodyPr/>
        <a:lstStyle/>
        <a:p>
          <a:endParaRPr lang="en-US"/>
        </a:p>
      </dgm:t>
    </dgm:pt>
    <dgm:pt modelId="{F8CF42F9-D954-4563-9E46-E863EB5550EC}">
      <dgm:prSet phldr="0"/>
      <dgm:spPr/>
      <dgm:t>
        <a:bodyPr/>
        <a:lstStyle/>
        <a:p>
          <a:pPr rtl="0"/>
          <a:r>
            <a:rPr lang="en-US" dirty="0">
              <a:latin typeface="Rockwell"/>
            </a:rPr>
            <a:t>Right amount of proportional gain times proportional error (Required distance – current distance) resulted in an oscillating output, with robot trying to minimize the error and overshooting towards the wall and then to negate that going away from the wall towards 0 error. Resulting in continuous oscillations. Movement got a little stable by increasing the proportional gain .</a:t>
          </a:r>
        </a:p>
      </dgm:t>
    </dgm:pt>
    <dgm:pt modelId="{A708F456-FF58-46AC-9319-E7F2CDCCB096}" type="parTrans" cxnId="{22F8E81B-32C6-4AEE-98BB-583387E6510E}">
      <dgm:prSet/>
      <dgm:spPr/>
    </dgm:pt>
    <dgm:pt modelId="{D81FF61F-72C2-4C00-8CBD-E0D2A08D9A03}" type="sibTrans" cxnId="{22F8E81B-32C6-4AEE-98BB-583387E6510E}">
      <dgm:prSet/>
      <dgm:spPr/>
      <dgm:t>
        <a:bodyPr/>
        <a:lstStyle/>
        <a:p>
          <a:endParaRPr lang="en-US"/>
        </a:p>
      </dgm:t>
    </dgm:pt>
    <dgm:pt modelId="{5207947A-58AA-4CEC-A282-0CAF5547EB05}">
      <dgm:prSet phldr="0"/>
      <dgm:spPr/>
      <dgm:t>
        <a:bodyPr/>
        <a:lstStyle/>
        <a:p>
          <a:pPr rtl="0"/>
          <a:r>
            <a:rPr lang="en-US" dirty="0"/>
            <a:t>proportionalError * kP</a:t>
          </a:r>
          <a:endParaRPr lang="en-US" dirty="0">
            <a:latin typeface="Rockwell"/>
          </a:endParaRPr>
        </a:p>
      </dgm:t>
    </dgm:pt>
    <dgm:pt modelId="{662638E9-A553-49BA-9286-F24683639850}" type="parTrans" cxnId="{CBBBADB5-317B-4C68-9BA9-A10957485BD4}">
      <dgm:prSet/>
      <dgm:spPr/>
    </dgm:pt>
    <dgm:pt modelId="{07502B62-C481-414B-B5D2-BDE3586E95EA}" type="sibTrans" cxnId="{CBBBADB5-317B-4C68-9BA9-A10957485BD4}">
      <dgm:prSet/>
      <dgm:spPr/>
      <dgm:t>
        <a:bodyPr/>
        <a:lstStyle/>
        <a:p>
          <a:endParaRPr lang="en-US"/>
        </a:p>
      </dgm:t>
    </dgm:pt>
    <dgm:pt modelId="{634C9E7F-C817-4FCF-8978-74035F14AF38}">
      <dgm:prSet phldr="0"/>
      <dgm:spPr/>
      <dgm:t>
        <a:bodyPr/>
        <a:lstStyle/>
        <a:p>
          <a:pPr rtl="0"/>
          <a:r>
            <a:rPr lang="en-US" dirty="0">
              <a:latin typeface="Rockwell"/>
            </a:rPr>
            <a:t>PID = proportionalError</a:t>
          </a:r>
          <a:r>
            <a:rPr lang="en-US" dirty="0"/>
            <a:t> * kP</a:t>
          </a:r>
        </a:p>
      </dgm:t>
    </dgm:pt>
    <dgm:pt modelId="{BCF74377-94B9-464C-BFF6-04EB877F9149}" type="parTrans" cxnId="{F7347EFE-B7D0-4525-8929-6434B5FF292C}">
      <dgm:prSet/>
      <dgm:spPr/>
    </dgm:pt>
    <dgm:pt modelId="{DEF25FC7-5CC3-471F-B3AC-8B6C76BD13BD}" type="sibTrans" cxnId="{F7347EFE-B7D0-4525-8929-6434B5FF292C}">
      <dgm:prSet/>
      <dgm:spPr/>
      <dgm:t>
        <a:bodyPr/>
        <a:lstStyle/>
        <a:p>
          <a:endParaRPr lang="en-US"/>
        </a:p>
      </dgm:t>
    </dgm:pt>
    <dgm:pt modelId="{FD978141-2EE8-4317-B5B8-2097DD530431}">
      <dgm:prSet phldr="0"/>
      <dgm:spPr/>
      <dgm:t>
        <a:bodyPr/>
        <a:lstStyle/>
        <a:p>
          <a:pPr rtl="0"/>
          <a:r>
            <a:rPr lang="en-US"/>
            <a:t>derivativeError = proportionalError </a:t>
          </a:r>
          <a:r>
            <a:rPr lang="en-US">
              <a:latin typeface="Rockwell"/>
            </a:rPr>
            <a:t>– </a:t>
          </a:r>
          <a:r>
            <a:rPr lang="en-US"/>
            <a:t>previousError</a:t>
          </a:r>
          <a:endParaRPr lang="en-US" dirty="0">
            <a:latin typeface="Rockwell"/>
          </a:endParaRPr>
        </a:p>
      </dgm:t>
    </dgm:pt>
    <dgm:pt modelId="{32EA555B-E723-4E93-BEE5-708BAED355E8}" type="parTrans" cxnId="{642DA7AF-6D62-499A-831C-239D56F03DB3}">
      <dgm:prSet/>
      <dgm:spPr/>
    </dgm:pt>
    <dgm:pt modelId="{BCE3B2D1-FE95-4B03-99D6-44DD6EF4C427}" type="sibTrans" cxnId="{642DA7AF-6D62-499A-831C-239D56F03DB3}">
      <dgm:prSet/>
      <dgm:spPr/>
      <dgm:t>
        <a:bodyPr/>
        <a:lstStyle/>
        <a:p>
          <a:endParaRPr lang="en-US"/>
        </a:p>
      </dgm:t>
    </dgm:pt>
    <dgm:pt modelId="{684383FC-385C-4666-A216-6E6A24C6D83A}">
      <dgm:prSet phldr="0"/>
      <dgm:spPr/>
      <dgm:t>
        <a:bodyPr/>
        <a:lstStyle/>
        <a:p>
          <a:pPr rtl="0"/>
          <a:r>
            <a:rPr lang="en-US" dirty="0">
              <a:latin typeface="Rockwell"/>
            </a:rPr>
            <a:t>PID = </a:t>
          </a:r>
          <a:r>
            <a:rPr lang="en-US" dirty="0"/>
            <a:t>proportionalError * kP + derivativeError * kD</a:t>
          </a:r>
        </a:p>
      </dgm:t>
    </dgm:pt>
    <dgm:pt modelId="{6DE7A993-FF6A-43FA-BE0D-5846A1B328D2}" type="parTrans" cxnId="{27E903AA-A630-4722-9744-B6B5B9DAFDC1}">
      <dgm:prSet/>
      <dgm:spPr/>
    </dgm:pt>
    <dgm:pt modelId="{4AE18B23-6B34-48CB-9DC4-C5156D6B180C}" type="sibTrans" cxnId="{27E903AA-A630-4722-9744-B6B5B9DAFDC1}">
      <dgm:prSet/>
      <dgm:spPr/>
      <dgm:t>
        <a:bodyPr/>
        <a:lstStyle/>
        <a:p>
          <a:endParaRPr lang="en-US"/>
        </a:p>
      </dgm:t>
    </dgm:pt>
    <dgm:pt modelId="{1498D616-3E79-44A3-AB26-0D0BEB1A404E}">
      <dgm:prSet phldr="0"/>
      <dgm:spPr/>
      <dgm:t>
        <a:bodyPr/>
        <a:lstStyle/>
        <a:p>
          <a:pPr rtl="0"/>
          <a:endParaRPr lang="en-US" dirty="0">
            <a:latin typeface="Rockwell"/>
          </a:endParaRPr>
        </a:p>
      </dgm:t>
    </dgm:pt>
    <dgm:pt modelId="{93A95080-5FDD-48E1-A101-364941F1D842}" type="parTrans" cxnId="{91ED41AF-4F16-401A-9BAB-91CE9B701B6E}">
      <dgm:prSet/>
      <dgm:spPr/>
    </dgm:pt>
    <dgm:pt modelId="{F06A684B-4E6C-4364-A3A7-D16D264231FD}" type="sibTrans" cxnId="{91ED41AF-4F16-401A-9BAB-91CE9B701B6E}">
      <dgm:prSet/>
      <dgm:spPr/>
      <dgm:t>
        <a:bodyPr/>
        <a:lstStyle/>
        <a:p>
          <a:endParaRPr lang="en-US"/>
        </a:p>
      </dgm:t>
    </dgm:pt>
    <dgm:pt modelId="{386012EE-487E-4BF5-B715-C06C6C7B5FE3}">
      <dgm:prSet phldr="0"/>
      <dgm:spPr/>
      <dgm:t>
        <a:bodyPr/>
        <a:lstStyle/>
        <a:p>
          <a:pPr>
            <a:lnSpc>
              <a:spcPct val="100000"/>
            </a:lnSpc>
          </a:pPr>
          <a:r>
            <a:rPr lang="en-US" dirty="0"/>
            <a:t>    integralError.append(proportionalError)</a:t>
          </a:r>
        </a:p>
      </dgm:t>
    </dgm:pt>
    <dgm:pt modelId="{D0FDCB35-6D60-49FC-93A8-336475636936}" type="parTrans" cxnId="{9BA876FC-6E9F-46DA-8F3E-A2E57E663399}">
      <dgm:prSet/>
      <dgm:spPr/>
    </dgm:pt>
    <dgm:pt modelId="{A307B81F-3BC1-42DB-B4D3-B0608BE858DE}" type="sibTrans" cxnId="{9BA876FC-6E9F-46DA-8F3E-A2E57E663399}">
      <dgm:prSet/>
      <dgm:spPr/>
      <dgm:t>
        <a:bodyPr/>
        <a:lstStyle/>
        <a:p>
          <a:endParaRPr lang="en-US"/>
        </a:p>
      </dgm:t>
    </dgm:pt>
    <dgm:pt modelId="{497F592E-C2C6-4E3F-9C7A-BE5216461341}">
      <dgm:prSet phldr="0"/>
      <dgm:spPr/>
      <dgm:t>
        <a:bodyPr/>
        <a:lstStyle/>
        <a:p>
          <a:pPr algn="l" rtl="0"/>
          <a:r>
            <a:rPr lang="en-US" dirty="0">
              <a:latin typeface="Rockwell"/>
            </a:rPr>
            <a:t> </a:t>
          </a:r>
          <a:r>
            <a:rPr lang="en-US" dirty="0"/>
            <a:t>if len(integralError) &gt; </a:t>
          </a:r>
          <a:r>
            <a:rPr lang="en-US" dirty="0">
              <a:latin typeface="Rockwell"/>
            </a:rPr>
            <a:t>9:</a:t>
          </a:r>
          <a:endParaRPr lang="en-US" dirty="0"/>
        </a:p>
      </dgm:t>
    </dgm:pt>
    <dgm:pt modelId="{B18313B5-F81A-4ADA-BED6-99B176B9A026}" type="parTrans" cxnId="{5EAE42EE-9E8E-439C-90DD-011166D88F92}">
      <dgm:prSet/>
      <dgm:spPr/>
    </dgm:pt>
    <dgm:pt modelId="{F0D7A7C1-097A-4F55-A09D-506450EFA3C4}" type="sibTrans" cxnId="{5EAE42EE-9E8E-439C-90DD-011166D88F92}">
      <dgm:prSet/>
      <dgm:spPr/>
      <dgm:t>
        <a:bodyPr/>
        <a:lstStyle/>
        <a:p>
          <a:endParaRPr lang="en-US"/>
        </a:p>
      </dgm:t>
    </dgm:pt>
    <dgm:pt modelId="{B03B9F44-B183-46D9-9970-91877DB0A4FC}">
      <dgm:prSet phldr="0"/>
      <dgm:spPr/>
      <dgm:t>
        <a:bodyPr/>
        <a:lstStyle/>
        <a:p>
          <a:pPr algn="l"/>
          <a:r>
            <a:rPr lang="en-US" dirty="0"/>
            <a:t>        integralError.pop(0)</a:t>
          </a:r>
        </a:p>
      </dgm:t>
    </dgm:pt>
    <dgm:pt modelId="{CE5F0766-0C11-42E8-946A-8247715B38A9}" type="parTrans" cxnId="{AFE5BFB6-182E-4784-A0DB-1A2BFADAE2EA}">
      <dgm:prSet/>
      <dgm:spPr/>
    </dgm:pt>
    <dgm:pt modelId="{884D2477-BFEB-4381-AD3C-79A90A10C5B6}" type="sibTrans" cxnId="{AFE5BFB6-182E-4784-A0DB-1A2BFADAE2EA}">
      <dgm:prSet/>
      <dgm:spPr/>
      <dgm:t>
        <a:bodyPr/>
        <a:lstStyle/>
        <a:p>
          <a:endParaRPr lang="en-US"/>
        </a:p>
      </dgm:t>
    </dgm:pt>
    <dgm:pt modelId="{C975F476-3BE7-4B74-853F-F97527B837E1}" type="pres">
      <dgm:prSet presAssocID="{3CAEB6C9-0B4E-454A-8B43-454FEA72F6F1}" presName="linear" presStyleCnt="0">
        <dgm:presLayoutVars>
          <dgm:animLvl val="lvl"/>
          <dgm:resizeHandles val="exact"/>
        </dgm:presLayoutVars>
      </dgm:prSet>
      <dgm:spPr/>
    </dgm:pt>
    <dgm:pt modelId="{120C9E8E-F3B7-4B6C-B284-250207D58862}" type="pres">
      <dgm:prSet presAssocID="{51C2B0F6-7FBC-42F0-A4F8-F0996A473867}" presName="parentText" presStyleLbl="node1" presStyleIdx="0" presStyleCnt="5">
        <dgm:presLayoutVars>
          <dgm:chMax val="0"/>
          <dgm:bulletEnabled val="1"/>
        </dgm:presLayoutVars>
      </dgm:prSet>
      <dgm:spPr/>
    </dgm:pt>
    <dgm:pt modelId="{35E4AEBD-3AE9-499B-94B4-5A40C7B6A8B0}" type="pres">
      <dgm:prSet presAssocID="{EDF0029C-9485-423E-802B-9AA4B63C5DC8}" presName="spacer" presStyleCnt="0"/>
      <dgm:spPr/>
    </dgm:pt>
    <dgm:pt modelId="{771D104C-0623-4D5B-B2E7-22913081EA2F}" type="pres">
      <dgm:prSet presAssocID="{F8CF42F9-D954-4563-9E46-E863EB5550EC}" presName="parentText" presStyleLbl="node1" presStyleIdx="1" presStyleCnt="5">
        <dgm:presLayoutVars>
          <dgm:chMax val="0"/>
          <dgm:bulletEnabled val="1"/>
        </dgm:presLayoutVars>
      </dgm:prSet>
      <dgm:spPr/>
    </dgm:pt>
    <dgm:pt modelId="{8DA89779-930F-4C6E-8183-69F9D51D54D6}" type="pres">
      <dgm:prSet presAssocID="{F8CF42F9-D954-4563-9E46-E863EB5550EC}" presName="childText" presStyleLbl="revTx" presStyleIdx="0" presStyleCnt="3">
        <dgm:presLayoutVars>
          <dgm:bulletEnabled val="1"/>
        </dgm:presLayoutVars>
      </dgm:prSet>
      <dgm:spPr/>
    </dgm:pt>
    <dgm:pt modelId="{62E1AF1C-E643-4C47-AD18-393FA5389D95}" type="pres">
      <dgm:prSet presAssocID="{04775748-ED0D-4DEC-8D77-30FBF163832E}" presName="parentText" presStyleLbl="node1" presStyleIdx="2" presStyleCnt="5">
        <dgm:presLayoutVars>
          <dgm:chMax val="0"/>
          <dgm:bulletEnabled val="1"/>
        </dgm:presLayoutVars>
      </dgm:prSet>
      <dgm:spPr/>
    </dgm:pt>
    <dgm:pt modelId="{9CA91D94-6C7C-4146-9C89-FBE482AE2259}" type="pres">
      <dgm:prSet presAssocID="{04775748-ED0D-4DEC-8D77-30FBF163832E}" presName="childText" presStyleLbl="revTx" presStyleIdx="1" presStyleCnt="3">
        <dgm:presLayoutVars>
          <dgm:bulletEnabled val="1"/>
        </dgm:presLayoutVars>
      </dgm:prSet>
      <dgm:spPr/>
    </dgm:pt>
    <dgm:pt modelId="{ACA90930-2DEA-418F-BDD1-9AC087EE9965}" type="pres">
      <dgm:prSet presAssocID="{65DCFDAD-13F2-45E7-B33A-748240DC2F14}" presName="parentText" presStyleLbl="node1" presStyleIdx="3" presStyleCnt="5">
        <dgm:presLayoutVars>
          <dgm:chMax val="0"/>
          <dgm:bulletEnabled val="1"/>
        </dgm:presLayoutVars>
      </dgm:prSet>
      <dgm:spPr/>
    </dgm:pt>
    <dgm:pt modelId="{8970B01F-043F-436C-BD93-90E4AD83C2FB}" type="pres">
      <dgm:prSet presAssocID="{65DCFDAD-13F2-45E7-B33A-748240DC2F14}" presName="childText" presStyleLbl="revTx" presStyleIdx="2" presStyleCnt="3">
        <dgm:presLayoutVars>
          <dgm:bulletEnabled val="1"/>
        </dgm:presLayoutVars>
      </dgm:prSet>
      <dgm:spPr/>
    </dgm:pt>
    <dgm:pt modelId="{5E1C5DAF-1F1C-4270-8738-0AEB3EC8FBDF}" type="pres">
      <dgm:prSet presAssocID="{93B859A6-B5F9-4B8F-96DE-0BEEDF8598D7}" presName="parentText" presStyleLbl="node1" presStyleIdx="4" presStyleCnt="5">
        <dgm:presLayoutVars>
          <dgm:chMax val="0"/>
          <dgm:bulletEnabled val="1"/>
        </dgm:presLayoutVars>
      </dgm:prSet>
      <dgm:spPr/>
    </dgm:pt>
  </dgm:ptLst>
  <dgm:cxnLst>
    <dgm:cxn modelId="{1CDD0003-AD8D-42EB-9775-A0A4FF0000BA}" type="presOf" srcId="{386012EE-487E-4BF5-B715-C06C6C7B5FE3}" destId="{8970B01F-043F-436C-BD93-90E4AD83C2FB}" srcOrd="0" destOrd="2" presId="urn:microsoft.com/office/officeart/2005/8/layout/vList2"/>
    <dgm:cxn modelId="{998BD106-C25F-4089-8729-0E3E15CBBB26}" type="presOf" srcId="{51C2B0F6-7FBC-42F0-A4F8-F0996A473867}" destId="{120C9E8E-F3B7-4B6C-B284-250207D58862}" srcOrd="0" destOrd="0" presId="urn:microsoft.com/office/officeart/2005/8/layout/vList2"/>
    <dgm:cxn modelId="{22F8E81B-32C6-4AEE-98BB-583387E6510E}" srcId="{3CAEB6C9-0B4E-454A-8B43-454FEA72F6F1}" destId="{F8CF42F9-D954-4563-9E46-E863EB5550EC}" srcOrd="1" destOrd="0" parTransId="{A708F456-FF58-46AC-9319-E7F2CDCCB096}" sibTransId="{D81FF61F-72C2-4C00-8CBD-E0D2A08D9A03}"/>
    <dgm:cxn modelId="{01E8C529-7875-42FF-9C35-59B60A963599}" type="presOf" srcId="{3CAEB6C9-0B4E-454A-8B43-454FEA72F6F1}" destId="{C975F476-3BE7-4B74-853F-F97527B837E1}" srcOrd="0" destOrd="0" presId="urn:microsoft.com/office/officeart/2005/8/layout/vList2"/>
    <dgm:cxn modelId="{8EE4A63B-F6AC-4FF8-9879-E2F08A062D16}" type="presOf" srcId="{93B859A6-B5F9-4B8F-96DE-0BEEDF8598D7}" destId="{5E1C5DAF-1F1C-4270-8738-0AEB3EC8FBDF}" srcOrd="0" destOrd="0" presId="urn:microsoft.com/office/officeart/2005/8/layout/vList2"/>
    <dgm:cxn modelId="{3D59AC68-8265-46C0-81C2-02B52E253009}" srcId="{3CAEB6C9-0B4E-454A-8B43-454FEA72F6F1}" destId="{93B859A6-B5F9-4B8F-96DE-0BEEDF8598D7}" srcOrd="4" destOrd="0" parTransId="{28FE18EA-2CC3-40BC-9ABA-0CC5556866A2}" sibTransId="{8D231229-080D-438A-B176-5648522FCA7D}"/>
    <dgm:cxn modelId="{DCDBAF48-431F-48FF-BC39-14296E5DE856}" type="presOf" srcId="{634C9E7F-C817-4FCF-8978-74035F14AF38}" destId="{8DA89779-930F-4C6E-8183-69F9D51D54D6}" srcOrd="0" destOrd="1" presId="urn:microsoft.com/office/officeart/2005/8/layout/vList2"/>
    <dgm:cxn modelId="{96FDC66C-EF1E-4E22-A6E7-1F56F8E67168}" type="presOf" srcId="{5207947A-58AA-4CEC-A282-0CAF5547EB05}" destId="{8DA89779-930F-4C6E-8183-69F9D51D54D6}" srcOrd="0" destOrd="0" presId="urn:microsoft.com/office/officeart/2005/8/layout/vList2"/>
    <dgm:cxn modelId="{61196552-2C00-4B31-9EE8-6F312EB27A42}" type="presOf" srcId="{65DCFDAD-13F2-45E7-B33A-748240DC2F14}" destId="{ACA90930-2DEA-418F-BDD1-9AC087EE9965}" srcOrd="0" destOrd="0" presId="urn:microsoft.com/office/officeart/2005/8/layout/vList2"/>
    <dgm:cxn modelId="{CEA41975-3A34-4F2D-B3FF-BC4C00674A67}" type="presOf" srcId="{1498D616-3E79-44A3-AB26-0D0BEB1A404E}" destId="{8DA89779-930F-4C6E-8183-69F9D51D54D6}" srcOrd="0" destOrd="2" presId="urn:microsoft.com/office/officeart/2005/8/layout/vList2"/>
    <dgm:cxn modelId="{99649075-21F5-4FB4-B058-2200BF311707}" type="presOf" srcId="{B03B9F44-B183-46D9-9970-91877DB0A4FC}" destId="{8970B01F-043F-436C-BD93-90E4AD83C2FB}" srcOrd="0" destOrd="1" presId="urn:microsoft.com/office/officeart/2005/8/layout/vList2"/>
    <dgm:cxn modelId="{8CAB118A-0236-4892-8C98-C853D133DEFF}" srcId="{3CAEB6C9-0B4E-454A-8B43-454FEA72F6F1}" destId="{65DCFDAD-13F2-45E7-B33A-748240DC2F14}" srcOrd="3" destOrd="0" parTransId="{C829A314-BDD7-4326-9538-5055936230B6}" sibTransId="{788D65A1-01AA-45AE-A2A1-6DBFF66156A9}"/>
    <dgm:cxn modelId="{D3F9578A-8809-4D16-8BE1-B8BE343238AB}" type="presOf" srcId="{F8CF42F9-D954-4563-9E46-E863EB5550EC}" destId="{771D104C-0623-4D5B-B2E7-22913081EA2F}" srcOrd="0" destOrd="0" presId="urn:microsoft.com/office/officeart/2005/8/layout/vList2"/>
    <dgm:cxn modelId="{652A499A-275B-4A65-84D5-AB5E5D32378E}" type="presOf" srcId="{FD978141-2EE8-4317-B5B8-2097DD530431}" destId="{9CA91D94-6C7C-4146-9C89-FBE482AE2259}" srcOrd="0" destOrd="0" presId="urn:microsoft.com/office/officeart/2005/8/layout/vList2"/>
    <dgm:cxn modelId="{C62FDF9B-F27F-4660-B776-E34280762285}" srcId="{3CAEB6C9-0B4E-454A-8B43-454FEA72F6F1}" destId="{51C2B0F6-7FBC-42F0-A4F8-F0996A473867}" srcOrd="0" destOrd="0" parTransId="{6CC63584-AFFC-42E3-A5AC-102D24CB6A00}" sibTransId="{EDF0029C-9485-423E-802B-9AA4B63C5DC8}"/>
    <dgm:cxn modelId="{27E903AA-A630-4722-9744-B6B5B9DAFDC1}" srcId="{04775748-ED0D-4DEC-8D77-30FBF163832E}" destId="{684383FC-385C-4666-A216-6E6A24C6D83A}" srcOrd="1" destOrd="0" parTransId="{6DE7A993-FF6A-43FA-BE0D-5846A1B328D2}" sibTransId="{4AE18B23-6B34-48CB-9DC4-C5156D6B180C}"/>
    <dgm:cxn modelId="{91ED41AF-4F16-401A-9BAB-91CE9B701B6E}" srcId="{F8CF42F9-D954-4563-9E46-E863EB5550EC}" destId="{1498D616-3E79-44A3-AB26-0D0BEB1A404E}" srcOrd="2" destOrd="0" parTransId="{93A95080-5FDD-48E1-A101-364941F1D842}" sibTransId="{F06A684B-4E6C-4364-A3A7-D16D264231FD}"/>
    <dgm:cxn modelId="{642DA7AF-6D62-499A-831C-239D56F03DB3}" srcId="{04775748-ED0D-4DEC-8D77-30FBF163832E}" destId="{FD978141-2EE8-4317-B5B8-2097DD530431}" srcOrd="0" destOrd="0" parTransId="{32EA555B-E723-4E93-BEE5-708BAED355E8}" sibTransId="{BCE3B2D1-FE95-4B03-99D6-44DD6EF4C427}"/>
    <dgm:cxn modelId="{575D42B0-DBBB-4E35-86D2-C51AFE7533D5}" type="presOf" srcId="{04775748-ED0D-4DEC-8D77-30FBF163832E}" destId="{62E1AF1C-E643-4C47-AD18-393FA5389D95}" srcOrd="0" destOrd="0" presId="urn:microsoft.com/office/officeart/2005/8/layout/vList2"/>
    <dgm:cxn modelId="{CBBBADB5-317B-4C68-9BA9-A10957485BD4}" srcId="{F8CF42F9-D954-4563-9E46-E863EB5550EC}" destId="{5207947A-58AA-4CEC-A282-0CAF5547EB05}" srcOrd="0" destOrd="0" parTransId="{662638E9-A553-49BA-9286-F24683639850}" sibTransId="{07502B62-C481-414B-B5D2-BDE3586E95EA}"/>
    <dgm:cxn modelId="{AFE5BFB6-182E-4784-A0DB-1A2BFADAE2EA}" srcId="{65DCFDAD-13F2-45E7-B33A-748240DC2F14}" destId="{B03B9F44-B183-46D9-9970-91877DB0A4FC}" srcOrd="1" destOrd="0" parTransId="{CE5F0766-0C11-42E8-946A-8247715B38A9}" sibTransId="{884D2477-BFEB-4381-AD3C-79A90A10C5B6}"/>
    <dgm:cxn modelId="{8C70D2CB-93E8-4834-B190-3D026970C83B}" type="presOf" srcId="{684383FC-385C-4666-A216-6E6A24C6D83A}" destId="{9CA91D94-6C7C-4146-9C89-FBE482AE2259}" srcOrd="0" destOrd="1" presId="urn:microsoft.com/office/officeart/2005/8/layout/vList2"/>
    <dgm:cxn modelId="{B086C2D2-7F17-44FF-87EC-45684BD17F26}" srcId="{3CAEB6C9-0B4E-454A-8B43-454FEA72F6F1}" destId="{04775748-ED0D-4DEC-8D77-30FBF163832E}" srcOrd="2" destOrd="0" parTransId="{F3C2AD0A-392F-4180-836A-C050DCE9893A}" sibTransId="{76226D25-2146-417D-AC51-2B7D3E98B9FF}"/>
    <dgm:cxn modelId="{5EAE42EE-9E8E-439C-90DD-011166D88F92}" srcId="{65DCFDAD-13F2-45E7-B33A-748240DC2F14}" destId="{497F592E-C2C6-4E3F-9C7A-BE5216461341}" srcOrd="0" destOrd="0" parTransId="{B18313B5-F81A-4ADA-BED6-99B176B9A026}" sibTransId="{F0D7A7C1-097A-4F55-A09D-506450EFA3C4}"/>
    <dgm:cxn modelId="{720DEEF6-72A7-4F59-9DDF-0955B1B546E7}" type="presOf" srcId="{497F592E-C2C6-4E3F-9C7A-BE5216461341}" destId="{8970B01F-043F-436C-BD93-90E4AD83C2FB}" srcOrd="0" destOrd="0" presId="urn:microsoft.com/office/officeart/2005/8/layout/vList2"/>
    <dgm:cxn modelId="{9BA876FC-6E9F-46DA-8F3E-A2E57E663399}" srcId="{65DCFDAD-13F2-45E7-B33A-748240DC2F14}" destId="{386012EE-487E-4BF5-B715-C06C6C7B5FE3}" srcOrd="2" destOrd="0" parTransId="{D0FDCB35-6D60-49FC-93A8-336475636936}" sibTransId="{A307B81F-3BC1-42DB-B4D3-B0608BE858DE}"/>
    <dgm:cxn modelId="{F7347EFE-B7D0-4525-8929-6434B5FF292C}" srcId="{F8CF42F9-D954-4563-9E46-E863EB5550EC}" destId="{634C9E7F-C817-4FCF-8978-74035F14AF38}" srcOrd="1" destOrd="0" parTransId="{BCF74377-94B9-464C-BFF6-04EB877F9149}" sibTransId="{DEF25FC7-5CC3-471F-B3AC-8B6C76BD13BD}"/>
    <dgm:cxn modelId="{CA20B7AD-E0B9-477B-90BA-693C4B0EC1F5}" type="presParOf" srcId="{C975F476-3BE7-4B74-853F-F97527B837E1}" destId="{120C9E8E-F3B7-4B6C-B284-250207D58862}" srcOrd="0" destOrd="0" presId="urn:microsoft.com/office/officeart/2005/8/layout/vList2"/>
    <dgm:cxn modelId="{BDA73BE7-0E92-4479-AE1B-7C55C2C7A2B6}" type="presParOf" srcId="{C975F476-3BE7-4B74-853F-F97527B837E1}" destId="{35E4AEBD-3AE9-499B-94B4-5A40C7B6A8B0}" srcOrd="1" destOrd="0" presId="urn:microsoft.com/office/officeart/2005/8/layout/vList2"/>
    <dgm:cxn modelId="{9F41A165-485A-4432-B48D-18C648CA2B64}" type="presParOf" srcId="{C975F476-3BE7-4B74-853F-F97527B837E1}" destId="{771D104C-0623-4D5B-B2E7-22913081EA2F}" srcOrd="2" destOrd="0" presId="urn:microsoft.com/office/officeart/2005/8/layout/vList2"/>
    <dgm:cxn modelId="{9A2545C5-4C3A-4C98-865C-141C985BB9B6}" type="presParOf" srcId="{C975F476-3BE7-4B74-853F-F97527B837E1}" destId="{8DA89779-930F-4C6E-8183-69F9D51D54D6}" srcOrd="3" destOrd="0" presId="urn:microsoft.com/office/officeart/2005/8/layout/vList2"/>
    <dgm:cxn modelId="{61ECDB15-F881-4E36-917E-16E18688333C}" type="presParOf" srcId="{C975F476-3BE7-4B74-853F-F97527B837E1}" destId="{62E1AF1C-E643-4C47-AD18-393FA5389D95}" srcOrd="4" destOrd="0" presId="urn:microsoft.com/office/officeart/2005/8/layout/vList2"/>
    <dgm:cxn modelId="{34423903-C680-42DB-9C2A-AC04FA4E6B78}" type="presParOf" srcId="{C975F476-3BE7-4B74-853F-F97527B837E1}" destId="{9CA91D94-6C7C-4146-9C89-FBE482AE2259}" srcOrd="5" destOrd="0" presId="urn:microsoft.com/office/officeart/2005/8/layout/vList2"/>
    <dgm:cxn modelId="{E3EB8593-5030-47BD-AAE7-D99A05B9C0B5}" type="presParOf" srcId="{C975F476-3BE7-4B74-853F-F97527B837E1}" destId="{ACA90930-2DEA-418F-BDD1-9AC087EE9965}" srcOrd="6" destOrd="0" presId="urn:microsoft.com/office/officeart/2005/8/layout/vList2"/>
    <dgm:cxn modelId="{C9FF25D0-7C0A-4CBD-B876-FF71878956BC}" type="presParOf" srcId="{C975F476-3BE7-4B74-853F-F97527B837E1}" destId="{8970B01F-043F-436C-BD93-90E4AD83C2FB}" srcOrd="7" destOrd="0" presId="urn:microsoft.com/office/officeart/2005/8/layout/vList2"/>
    <dgm:cxn modelId="{74A58F4A-3F85-4C08-83FF-982FFFE12BB8}" type="presParOf" srcId="{C975F476-3BE7-4B74-853F-F97527B837E1}" destId="{5E1C5DAF-1F1C-4270-8738-0AEB3EC8FBD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B01399-E4E3-4A0D-AFDE-E3C212493B24}"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24DB5FCF-7053-4D94-8124-20533DD2D16F}">
      <dgm:prSet/>
      <dgm:spPr/>
      <dgm:t>
        <a:bodyPr/>
        <a:lstStyle/>
        <a:p>
          <a:pPr rtl="0"/>
          <a:r>
            <a:rPr lang="en-US"/>
            <a:t>Sensors Used:</a:t>
          </a:r>
          <a:r>
            <a:rPr lang="en-US">
              <a:latin typeface="Rockwell"/>
            </a:rPr>
            <a:t> Front Right Sensor and Back Right Sensor. Minimum value of these two sensore were selected at every callback from the LaserScan subscriber.</a:t>
          </a:r>
          <a:endParaRPr lang="en-US"/>
        </a:p>
      </dgm:t>
    </dgm:pt>
    <dgm:pt modelId="{FA81D1CB-2E28-4F50-92A7-756CE8A4925D}" type="parTrans" cxnId="{E50D5E92-7FB6-481B-B402-698209BB3C07}">
      <dgm:prSet/>
      <dgm:spPr/>
      <dgm:t>
        <a:bodyPr/>
        <a:lstStyle/>
        <a:p>
          <a:endParaRPr lang="en-US"/>
        </a:p>
      </dgm:t>
    </dgm:pt>
    <dgm:pt modelId="{3AD24FDC-42EA-4578-BB91-20DD9CBB550E}" type="sibTrans" cxnId="{E50D5E92-7FB6-481B-B402-698209BB3C07}">
      <dgm:prSet/>
      <dgm:spPr/>
      <dgm:t>
        <a:bodyPr/>
        <a:lstStyle/>
        <a:p>
          <a:endParaRPr lang="en-US"/>
        </a:p>
      </dgm:t>
    </dgm:pt>
    <dgm:pt modelId="{A18A23F8-748C-4DAC-91B2-CE7E92EA20A2}">
      <dgm:prSet/>
      <dgm:spPr/>
      <dgm:t>
        <a:bodyPr/>
        <a:lstStyle/>
        <a:p>
          <a:r>
            <a:rPr lang="en-US"/>
            <a:t>frontRightSensor = min(msg.ranges[540:629]) </a:t>
          </a:r>
        </a:p>
      </dgm:t>
    </dgm:pt>
    <dgm:pt modelId="{3C041009-60E4-4711-8503-4AE0D9DC0FF5}" type="parTrans" cxnId="{CE05EA54-2FF7-489F-B9F8-225B4F249910}">
      <dgm:prSet/>
      <dgm:spPr/>
      <dgm:t>
        <a:bodyPr/>
        <a:lstStyle/>
        <a:p>
          <a:endParaRPr lang="en-US"/>
        </a:p>
      </dgm:t>
    </dgm:pt>
    <dgm:pt modelId="{1D38403B-7CA4-418F-816E-5DC94E8F5E77}" type="sibTrans" cxnId="{CE05EA54-2FF7-489F-B9F8-225B4F249910}">
      <dgm:prSet/>
      <dgm:spPr/>
      <dgm:t>
        <a:bodyPr/>
        <a:lstStyle/>
        <a:p>
          <a:endParaRPr lang="en-US"/>
        </a:p>
      </dgm:t>
    </dgm:pt>
    <dgm:pt modelId="{D16A18C3-702D-47CA-859C-079933B1BAB2}">
      <dgm:prSet/>
      <dgm:spPr/>
      <dgm:t>
        <a:bodyPr/>
        <a:lstStyle/>
        <a:p>
          <a:r>
            <a:rPr lang="en-US"/>
            <a:t>backRightSensor = min(msg.ranges[449:539])</a:t>
          </a:r>
        </a:p>
      </dgm:t>
    </dgm:pt>
    <dgm:pt modelId="{CA289AB5-28FC-405F-8DD6-BECA6F165262}" type="parTrans" cxnId="{A42E1780-237F-4D2A-9C73-739B402A9DD4}">
      <dgm:prSet/>
      <dgm:spPr/>
      <dgm:t>
        <a:bodyPr/>
        <a:lstStyle/>
        <a:p>
          <a:endParaRPr lang="en-US"/>
        </a:p>
      </dgm:t>
    </dgm:pt>
    <dgm:pt modelId="{A1B75C38-7FD9-4FA3-AF46-8504FDEF987E}" type="sibTrans" cxnId="{A42E1780-237F-4D2A-9C73-739B402A9DD4}">
      <dgm:prSet/>
      <dgm:spPr/>
      <dgm:t>
        <a:bodyPr/>
        <a:lstStyle/>
        <a:p>
          <a:endParaRPr lang="en-US"/>
        </a:p>
      </dgm:t>
    </dgm:pt>
    <dgm:pt modelId="{CF9BE52D-2AF4-4C6B-A33E-91290C6AC168}">
      <dgm:prSet/>
      <dgm:spPr/>
      <dgm:t>
        <a:bodyPr/>
        <a:lstStyle/>
        <a:p>
          <a:r>
            <a:rPr lang="en-US"/>
            <a:t>These two sensor were used to control the trajectory of the car, to keep it moving in a straight line. </a:t>
          </a:r>
        </a:p>
      </dgm:t>
    </dgm:pt>
    <dgm:pt modelId="{76A93F87-804E-4D9B-AB7D-F95020894A5C}" type="parTrans" cxnId="{5390FFDA-056E-4737-B8FE-0C1528C66F9A}">
      <dgm:prSet/>
      <dgm:spPr/>
      <dgm:t>
        <a:bodyPr/>
        <a:lstStyle/>
        <a:p>
          <a:endParaRPr lang="en-US"/>
        </a:p>
      </dgm:t>
    </dgm:pt>
    <dgm:pt modelId="{1AD2B3C8-DFA3-4E02-872F-E445E2BF8EDC}" type="sibTrans" cxnId="{5390FFDA-056E-4737-B8FE-0C1528C66F9A}">
      <dgm:prSet/>
      <dgm:spPr/>
      <dgm:t>
        <a:bodyPr/>
        <a:lstStyle/>
        <a:p>
          <a:endParaRPr lang="en-US"/>
        </a:p>
      </dgm:t>
    </dgm:pt>
    <dgm:pt modelId="{715C2E64-EDEC-4D97-9C20-2F696124F49B}">
      <dgm:prSet/>
      <dgm:spPr/>
      <dgm:t>
        <a:bodyPr/>
        <a:lstStyle/>
        <a:p>
          <a:r>
            <a:rPr lang="en-US"/>
            <a:t>Example: if front right is close the wall and back right is far, the car is moving towards the wall. In this case fuzzy logic would turn the car towards left to keep it straight and vice-versa.</a:t>
          </a:r>
        </a:p>
      </dgm:t>
    </dgm:pt>
    <dgm:pt modelId="{D2C7C81F-46B2-422E-BB8C-5DE58469D5A3}" type="parTrans" cxnId="{648DCADD-B472-4484-8F90-9FA650E987D8}">
      <dgm:prSet/>
      <dgm:spPr/>
      <dgm:t>
        <a:bodyPr/>
        <a:lstStyle/>
        <a:p>
          <a:endParaRPr lang="en-US"/>
        </a:p>
      </dgm:t>
    </dgm:pt>
    <dgm:pt modelId="{26C7B02F-EDCF-49D5-AD6B-E9238F02F22B}" type="sibTrans" cxnId="{648DCADD-B472-4484-8F90-9FA650E987D8}">
      <dgm:prSet/>
      <dgm:spPr/>
      <dgm:t>
        <a:bodyPr/>
        <a:lstStyle/>
        <a:p>
          <a:endParaRPr lang="en-US"/>
        </a:p>
      </dgm:t>
    </dgm:pt>
    <dgm:pt modelId="{143DC24D-B3E4-4A62-BA4D-67053E21739A}">
      <dgm:prSet/>
      <dgm:spPr/>
      <dgm:t>
        <a:bodyPr/>
        <a:lstStyle/>
        <a:p>
          <a:r>
            <a:rPr lang="en-US"/>
            <a:t>Sensor Ranges were obtained by keeping a block on the right front and right back.</a:t>
          </a:r>
        </a:p>
      </dgm:t>
    </dgm:pt>
    <dgm:pt modelId="{CB6B1100-6ECD-4773-929F-E7A95781FEC7}" type="parTrans" cxnId="{9DF3BF34-F3F2-421C-A5B6-91B2B6CE2C5E}">
      <dgm:prSet/>
      <dgm:spPr/>
      <dgm:t>
        <a:bodyPr/>
        <a:lstStyle/>
        <a:p>
          <a:endParaRPr lang="en-US"/>
        </a:p>
      </dgm:t>
    </dgm:pt>
    <dgm:pt modelId="{C52B9268-46B5-4CF2-A31F-A34BE73F8630}" type="sibTrans" cxnId="{9DF3BF34-F3F2-421C-A5B6-91B2B6CE2C5E}">
      <dgm:prSet/>
      <dgm:spPr/>
      <dgm:t>
        <a:bodyPr/>
        <a:lstStyle/>
        <a:p>
          <a:endParaRPr lang="en-US"/>
        </a:p>
      </dgm:t>
    </dgm:pt>
    <dgm:pt modelId="{C482DE5B-CFA5-40A9-97A1-5BAE9A7798DC}">
      <dgm:prSet/>
      <dgm:spPr/>
      <dgm:t>
        <a:bodyPr/>
        <a:lstStyle/>
        <a:p>
          <a:r>
            <a:rPr lang="en-US"/>
            <a:t>Reading were obtained using rostopic echo messages:</a:t>
          </a:r>
        </a:p>
      </dgm:t>
    </dgm:pt>
    <dgm:pt modelId="{DEE94B33-B99C-4878-B61C-AFAA134CB001}" type="parTrans" cxnId="{CDB7DB07-8864-4A54-8D0B-4C3EEABC5006}">
      <dgm:prSet/>
      <dgm:spPr/>
      <dgm:t>
        <a:bodyPr/>
        <a:lstStyle/>
        <a:p>
          <a:endParaRPr lang="en-US"/>
        </a:p>
      </dgm:t>
    </dgm:pt>
    <dgm:pt modelId="{D9B3CA4B-71E1-4968-8C3B-FE9ACF11ECA3}" type="sibTrans" cxnId="{CDB7DB07-8864-4A54-8D0B-4C3EEABC5006}">
      <dgm:prSet/>
      <dgm:spPr/>
      <dgm:t>
        <a:bodyPr/>
        <a:lstStyle/>
        <a:p>
          <a:endParaRPr lang="en-US"/>
        </a:p>
      </dgm:t>
    </dgm:pt>
    <dgm:pt modelId="{B3067A25-2D09-46DA-9503-444D37A2EE49}">
      <dgm:prSet/>
      <dgm:spPr/>
      <dgm:t>
        <a:bodyPr/>
        <a:lstStyle/>
        <a:p>
          <a:r>
            <a:rPr lang="en-US"/>
            <a:t>Rostopic echo /scan messages.</a:t>
          </a:r>
        </a:p>
      </dgm:t>
    </dgm:pt>
    <dgm:pt modelId="{423FFE40-10FA-4348-8F17-DE3794309DBB}" type="parTrans" cxnId="{4C3FF302-04DD-4A68-ACD0-23CA79DCA538}">
      <dgm:prSet/>
      <dgm:spPr/>
      <dgm:t>
        <a:bodyPr/>
        <a:lstStyle/>
        <a:p>
          <a:endParaRPr lang="en-US"/>
        </a:p>
      </dgm:t>
    </dgm:pt>
    <dgm:pt modelId="{653B2208-7CF1-418E-BC65-9A1415B0F74A}" type="sibTrans" cxnId="{4C3FF302-04DD-4A68-ACD0-23CA79DCA538}">
      <dgm:prSet/>
      <dgm:spPr/>
      <dgm:t>
        <a:bodyPr/>
        <a:lstStyle/>
        <a:p>
          <a:endParaRPr lang="en-US"/>
        </a:p>
      </dgm:t>
    </dgm:pt>
    <dgm:pt modelId="{E04ACAAE-4C16-4CA5-8DF1-FA2B02CA31CE}">
      <dgm:prSet/>
      <dgm:spPr/>
      <dgm:t>
        <a:bodyPr/>
        <a:lstStyle/>
        <a:p>
          <a:r>
            <a:rPr lang="en-US"/>
            <a:t>Implemented basic python code to get the sensor ranges</a:t>
          </a:r>
        </a:p>
      </dgm:t>
    </dgm:pt>
    <dgm:pt modelId="{029B68E7-11ED-467F-97FA-3F9B60F3E8C4}" type="parTrans" cxnId="{505D4D50-5424-450C-9457-8B234FF0046F}">
      <dgm:prSet/>
      <dgm:spPr/>
      <dgm:t>
        <a:bodyPr/>
        <a:lstStyle/>
        <a:p>
          <a:endParaRPr lang="en-US"/>
        </a:p>
      </dgm:t>
    </dgm:pt>
    <dgm:pt modelId="{D6B2568F-4A1D-4206-9882-CF214BC06D52}" type="sibTrans" cxnId="{505D4D50-5424-450C-9457-8B234FF0046F}">
      <dgm:prSet/>
      <dgm:spPr/>
      <dgm:t>
        <a:bodyPr/>
        <a:lstStyle/>
        <a:p>
          <a:endParaRPr lang="en-US"/>
        </a:p>
      </dgm:t>
    </dgm:pt>
    <dgm:pt modelId="{7AD9CB99-2071-4C9B-A80E-0A46DC0623A5}" type="pres">
      <dgm:prSet presAssocID="{71B01399-E4E3-4A0D-AFDE-E3C212493B24}" presName="linear" presStyleCnt="0">
        <dgm:presLayoutVars>
          <dgm:animLvl val="lvl"/>
          <dgm:resizeHandles val="exact"/>
        </dgm:presLayoutVars>
      </dgm:prSet>
      <dgm:spPr/>
    </dgm:pt>
    <dgm:pt modelId="{66D3ADFC-E455-4F6C-8845-53EFC2B4E4C6}" type="pres">
      <dgm:prSet presAssocID="{24DB5FCF-7053-4D94-8124-20533DD2D16F}" presName="parentText" presStyleLbl="node1" presStyleIdx="0" presStyleCnt="6">
        <dgm:presLayoutVars>
          <dgm:chMax val="0"/>
          <dgm:bulletEnabled val="1"/>
        </dgm:presLayoutVars>
      </dgm:prSet>
      <dgm:spPr/>
    </dgm:pt>
    <dgm:pt modelId="{4E5B83A6-B56C-4BCC-BA6F-E777003AE82D}" type="pres">
      <dgm:prSet presAssocID="{3AD24FDC-42EA-4578-BB91-20DD9CBB550E}" presName="spacer" presStyleCnt="0"/>
      <dgm:spPr/>
    </dgm:pt>
    <dgm:pt modelId="{540D786F-0962-425B-B88A-E8A503F450C7}" type="pres">
      <dgm:prSet presAssocID="{A18A23F8-748C-4DAC-91B2-CE7E92EA20A2}" presName="parentText" presStyleLbl="node1" presStyleIdx="1" presStyleCnt="6">
        <dgm:presLayoutVars>
          <dgm:chMax val="0"/>
          <dgm:bulletEnabled val="1"/>
        </dgm:presLayoutVars>
      </dgm:prSet>
      <dgm:spPr/>
    </dgm:pt>
    <dgm:pt modelId="{04BC4674-77D5-4474-AC79-3B06821FC4D1}" type="pres">
      <dgm:prSet presAssocID="{1D38403B-7CA4-418F-816E-5DC94E8F5E77}" presName="spacer" presStyleCnt="0"/>
      <dgm:spPr/>
    </dgm:pt>
    <dgm:pt modelId="{083FF573-FE48-4B27-8013-171FBA53281B}" type="pres">
      <dgm:prSet presAssocID="{D16A18C3-702D-47CA-859C-079933B1BAB2}" presName="parentText" presStyleLbl="node1" presStyleIdx="2" presStyleCnt="6">
        <dgm:presLayoutVars>
          <dgm:chMax val="0"/>
          <dgm:bulletEnabled val="1"/>
        </dgm:presLayoutVars>
      </dgm:prSet>
      <dgm:spPr/>
    </dgm:pt>
    <dgm:pt modelId="{26E21264-79FC-468D-AF00-FCD099E7123D}" type="pres">
      <dgm:prSet presAssocID="{A1B75C38-7FD9-4FA3-AF46-8504FDEF987E}" presName="spacer" presStyleCnt="0"/>
      <dgm:spPr/>
    </dgm:pt>
    <dgm:pt modelId="{1E573F8C-31FD-4399-8C89-7F59A32496D6}" type="pres">
      <dgm:prSet presAssocID="{CF9BE52D-2AF4-4C6B-A33E-91290C6AC168}" presName="parentText" presStyleLbl="node1" presStyleIdx="3" presStyleCnt="6">
        <dgm:presLayoutVars>
          <dgm:chMax val="0"/>
          <dgm:bulletEnabled val="1"/>
        </dgm:presLayoutVars>
      </dgm:prSet>
      <dgm:spPr/>
    </dgm:pt>
    <dgm:pt modelId="{AAF26A00-47C2-4BE5-89B1-34AAE2001B03}" type="pres">
      <dgm:prSet presAssocID="{CF9BE52D-2AF4-4C6B-A33E-91290C6AC168}" presName="childText" presStyleLbl="revTx" presStyleIdx="0" presStyleCnt="2">
        <dgm:presLayoutVars>
          <dgm:bulletEnabled val="1"/>
        </dgm:presLayoutVars>
      </dgm:prSet>
      <dgm:spPr/>
    </dgm:pt>
    <dgm:pt modelId="{2F2FB5B1-76A1-4067-8B9C-16FCDC157C24}" type="pres">
      <dgm:prSet presAssocID="{143DC24D-B3E4-4A62-BA4D-67053E21739A}" presName="parentText" presStyleLbl="node1" presStyleIdx="4" presStyleCnt="6">
        <dgm:presLayoutVars>
          <dgm:chMax val="0"/>
          <dgm:bulletEnabled val="1"/>
        </dgm:presLayoutVars>
      </dgm:prSet>
      <dgm:spPr/>
    </dgm:pt>
    <dgm:pt modelId="{C07EE68C-5905-4A52-AE58-BFC7D2990DC3}" type="pres">
      <dgm:prSet presAssocID="{C52B9268-46B5-4CF2-A31F-A34BE73F8630}" presName="spacer" presStyleCnt="0"/>
      <dgm:spPr/>
    </dgm:pt>
    <dgm:pt modelId="{962451EC-A3BF-4EF0-945B-3A84B509E468}" type="pres">
      <dgm:prSet presAssocID="{C482DE5B-CFA5-40A9-97A1-5BAE9A7798DC}" presName="parentText" presStyleLbl="node1" presStyleIdx="5" presStyleCnt="6">
        <dgm:presLayoutVars>
          <dgm:chMax val="0"/>
          <dgm:bulletEnabled val="1"/>
        </dgm:presLayoutVars>
      </dgm:prSet>
      <dgm:spPr/>
    </dgm:pt>
    <dgm:pt modelId="{6C8A0B6E-1CD2-4AC8-8627-B53837D4D08A}" type="pres">
      <dgm:prSet presAssocID="{C482DE5B-CFA5-40A9-97A1-5BAE9A7798DC}" presName="childText" presStyleLbl="revTx" presStyleIdx="1" presStyleCnt="2">
        <dgm:presLayoutVars>
          <dgm:bulletEnabled val="1"/>
        </dgm:presLayoutVars>
      </dgm:prSet>
      <dgm:spPr/>
    </dgm:pt>
  </dgm:ptLst>
  <dgm:cxnLst>
    <dgm:cxn modelId="{4C3FF302-04DD-4A68-ACD0-23CA79DCA538}" srcId="{C482DE5B-CFA5-40A9-97A1-5BAE9A7798DC}" destId="{B3067A25-2D09-46DA-9503-444D37A2EE49}" srcOrd="0" destOrd="0" parTransId="{423FFE40-10FA-4348-8F17-DE3794309DBB}" sibTransId="{653B2208-7CF1-418E-BC65-9A1415B0F74A}"/>
    <dgm:cxn modelId="{CDB7DB07-8864-4A54-8D0B-4C3EEABC5006}" srcId="{71B01399-E4E3-4A0D-AFDE-E3C212493B24}" destId="{C482DE5B-CFA5-40A9-97A1-5BAE9A7798DC}" srcOrd="5" destOrd="0" parTransId="{DEE94B33-B99C-4878-B61C-AFAA134CB001}" sibTransId="{D9B3CA4B-71E1-4968-8C3B-FE9ACF11ECA3}"/>
    <dgm:cxn modelId="{99F8EF0A-656B-4AE2-9312-4AD22FEE8844}" type="presOf" srcId="{E04ACAAE-4C16-4CA5-8DF1-FA2B02CA31CE}" destId="{6C8A0B6E-1CD2-4AC8-8627-B53837D4D08A}" srcOrd="0" destOrd="1" presId="urn:microsoft.com/office/officeart/2005/8/layout/vList2"/>
    <dgm:cxn modelId="{7DDF2531-6FA2-47C2-BD26-A040CB387EF5}" type="presOf" srcId="{D16A18C3-702D-47CA-859C-079933B1BAB2}" destId="{083FF573-FE48-4B27-8013-171FBA53281B}" srcOrd="0" destOrd="0" presId="urn:microsoft.com/office/officeart/2005/8/layout/vList2"/>
    <dgm:cxn modelId="{9DF3BF34-F3F2-421C-A5B6-91B2B6CE2C5E}" srcId="{71B01399-E4E3-4A0D-AFDE-E3C212493B24}" destId="{143DC24D-B3E4-4A62-BA4D-67053E21739A}" srcOrd="4" destOrd="0" parTransId="{CB6B1100-6ECD-4773-929F-E7A95781FEC7}" sibTransId="{C52B9268-46B5-4CF2-A31F-A34BE73F8630}"/>
    <dgm:cxn modelId="{0ACACC41-9144-471C-BDA3-3D5DEAE72F44}" type="presOf" srcId="{B3067A25-2D09-46DA-9503-444D37A2EE49}" destId="{6C8A0B6E-1CD2-4AC8-8627-B53837D4D08A}" srcOrd="0" destOrd="0" presId="urn:microsoft.com/office/officeart/2005/8/layout/vList2"/>
    <dgm:cxn modelId="{A0825663-CBC4-46FF-9B38-C9E6DB00697E}" type="presOf" srcId="{A18A23F8-748C-4DAC-91B2-CE7E92EA20A2}" destId="{540D786F-0962-425B-B88A-E8A503F450C7}" srcOrd="0" destOrd="0" presId="urn:microsoft.com/office/officeart/2005/8/layout/vList2"/>
    <dgm:cxn modelId="{2C58DA6D-F2D6-40F6-A67B-9DF2FD7F97F2}" type="presOf" srcId="{C482DE5B-CFA5-40A9-97A1-5BAE9A7798DC}" destId="{962451EC-A3BF-4EF0-945B-3A84B509E468}" srcOrd="0" destOrd="0" presId="urn:microsoft.com/office/officeart/2005/8/layout/vList2"/>
    <dgm:cxn modelId="{505D4D50-5424-450C-9457-8B234FF0046F}" srcId="{C482DE5B-CFA5-40A9-97A1-5BAE9A7798DC}" destId="{E04ACAAE-4C16-4CA5-8DF1-FA2B02CA31CE}" srcOrd="1" destOrd="0" parTransId="{029B68E7-11ED-467F-97FA-3F9B60F3E8C4}" sibTransId="{D6B2568F-4A1D-4206-9882-CF214BC06D52}"/>
    <dgm:cxn modelId="{960FD471-0545-4C8D-A8D0-C767FD0B51E8}" type="presOf" srcId="{CF9BE52D-2AF4-4C6B-A33E-91290C6AC168}" destId="{1E573F8C-31FD-4399-8C89-7F59A32496D6}" srcOrd="0" destOrd="0" presId="urn:microsoft.com/office/officeart/2005/8/layout/vList2"/>
    <dgm:cxn modelId="{CE05EA54-2FF7-489F-B9F8-225B4F249910}" srcId="{71B01399-E4E3-4A0D-AFDE-E3C212493B24}" destId="{A18A23F8-748C-4DAC-91B2-CE7E92EA20A2}" srcOrd="1" destOrd="0" parTransId="{3C041009-60E4-4711-8503-4AE0D9DC0FF5}" sibTransId="{1D38403B-7CA4-418F-816E-5DC94E8F5E77}"/>
    <dgm:cxn modelId="{92E38659-6917-46D7-BD4E-8EEE2EEADCA0}" type="presOf" srcId="{143DC24D-B3E4-4A62-BA4D-67053E21739A}" destId="{2F2FB5B1-76A1-4067-8B9C-16FCDC157C24}" srcOrd="0" destOrd="0" presId="urn:microsoft.com/office/officeart/2005/8/layout/vList2"/>
    <dgm:cxn modelId="{A42E1780-237F-4D2A-9C73-739B402A9DD4}" srcId="{71B01399-E4E3-4A0D-AFDE-E3C212493B24}" destId="{D16A18C3-702D-47CA-859C-079933B1BAB2}" srcOrd="2" destOrd="0" parTransId="{CA289AB5-28FC-405F-8DD6-BECA6F165262}" sibTransId="{A1B75C38-7FD9-4FA3-AF46-8504FDEF987E}"/>
    <dgm:cxn modelId="{E50D5E92-7FB6-481B-B402-698209BB3C07}" srcId="{71B01399-E4E3-4A0D-AFDE-E3C212493B24}" destId="{24DB5FCF-7053-4D94-8124-20533DD2D16F}" srcOrd="0" destOrd="0" parTransId="{FA81D1CB-2E28-4F50-92A7-756CE8A4925D}" sibTransId="{3AD24FDC-42EA-4578-BB91-20DD9CBB550E}"/>
    <dgm:cxn modelId="{904C04A6-9AEB-4A96-819F-7FA545C7CF76}" type="presOf" srcId="{715C2E64-EDEC-4D97-9C20-2F696124F49B}" destId="{AAF26A00-47C2-4BE5-89B1-34AAE2001B03}" srcOrd="0" destOrd="0" presId="urn:microsoft.com/office/officeart/2005/8/layout/vList2"/>
    <dgm:cxn modelId="{64E980AA-B768-4FAB-829A-4A0E9EC3AD76}" type="presOf" srcId="{71B01399-E4E3-4A0D-AFDE-E3C212493B24}" destId="{7AD9CB99-2071-4C9B-A80E-0A46DC0623A5}" srcOrd="0" destOrd="0" presId="urn:microsoft.com/office/officeart/2005/8/layout/vList2"/>
    <dgm:cxn modelId="{5390FFDA-056E-4737-B8FE-0C1528C66F9A}" srcId="{71B01399-E4E3-4A0D-AFDE-E3C212493B24}" destId="{CF9BE52D-2AF4-4C6B-A33E-91290C6AC168}" srcOrd="3" destOrd="0" parTransId="{76A93F87-804E-4D9B-AB7D-F95020894A5C}" sibTransId="{1AD2B3C8-DFA3-4E02-872F-E445E2BF8EDC}"/>
    <dgm:cxn modelId="{648DCADD-B472-4484-8F90-9FA650E987D8}" srcId="{CF9BE52D-2AF4-4C6B-A33E-91290C6AC168}" destId="{715C2E64-EDEC-4D97-9C20-2F696124F49B}" srcOrd="0" destOrd="0" parTransId="{D2C7C81F-46B2-422E-BB8C-5DE58469D5A3}" sibTransId="{26C7B02F-EDCF-49D5-AD6B-E9238F02F22B}"/>
    <dgm:cxn modelId="{7739E7F1-C8D8-40F1-A4AB-07C45DFB60BA}" type="presOf" srcId="{24DB5FCF-7053-4D94-8124-20533DD2D16F}" destId="{66D3ADFC-E455-4F6C-8845-53EFC2B4E4C6}" srcOrd="0" destOrd="0" presId="urn:microsoft.com/office/officeart/2005/8/layout/vList2"/>
    <dgm:cxn modelId="{08FA2E6C-9587-4314-81C1-7D7DDE1B9DF1}" type="presParOf" srcId="{7AD9CB99-2071-4C9B-A80E-0A46DC0623A5}" destId="{66D3ADFC-E455-4F6C-8845-53EFC2B4E4C6}" srcOrd="0" destOrd="0" presId="urn:microsoft.com/office/officeart/2005/8/layout/vList2"/>
    <dgm:cxn modelId="{F1206D69-8680-45F9-8B3B-42D4BD7610AE}" type="presParOf" srcId="{7AD9CB99-2071-4C9B-A80E-0A46DC0623A5}" destId="{4E5B83A6-B56C-4BCC-BA6F-E777003AE82D}" srcOrd="1" destOrd="0" presId="urn:microsoft.com/office/officeart/2005/8/layout/vList2"/>
    <dgm:cxn modelId="{F22B50B8-4A02-4B24-A657-1C4C9C530AA1}" type="presParOf" srcId="{7AD9CB99-2071-4C9B-A80E-0A46DC0623A5}" destId="{540D786F-0962-425B-B88A-E8A503F450C7}" srcOrd="2" destOrd="0" presId="urn:microsoft.com/office/officeart/2005/8/layout/vList2"/>
    <dgm:cxn modelId="{F144EAF2-834F-4C34-8993-D0B370774500}" type="presParOf" srcId="{7AD9CB99-2071-4C9B-A80E-0A46DC0623A5}" destId="{04BC4674-77D5-4474-AC79-3B06821FC4D1}" srcOrd="3" destOrd="0" presId="urn:microsoft.com/office/officeart/2005/8/layout/vList2"/>
    <dgm:cxn modelId="{85DE6341-6392-4015-B308-01C074CCBF4D}" type="presParOf" srcId="{7AD9CB99-2071-4C9B-A80E-0A46DC0623A5}" destId="{083FF573-FE48-4B27-8013-171FBA53281B}" srcOrd="4" destOrd="0" presId="urn:microsoft.com/office/officeart/2005/8/layout/vList2"/>
    <dgm:cxn modelId="{1E26E3C1-D43F-447B-B895-5D10724FFB50}" type="presParOf" srcId="{7AD9CB99-2071-4C9B-A80E-0A46DC0623A5}" destId="{26E21264-79FC-468D-AF00-FCD099E7123D}" srcOrd="5" destOrd="0" presId="urn:microsoft.com/office/officeart/2005/8/layout/vList2"/>
    <dgm:cxn modelId="{D88F940B-EF82-46E8-B013-9405A03C323D}" type="presParOf" srcId="{7AD9CB99-2071-4C9B-A80E-0A46DC0623A5}" destId="{1E573F8C-31FD-4399-8C89-7F59A32496D6}" srcOrd="6" destOrd="0" presId="urn:microsoft.com/office/officeart/2005/8/layout/vList2"/>
    <dgm:cxn modelId="{BAC8D244-D44C-4409-AD46-3D8E47CAFD2E}" type="presParOf" srcId="{7AD9CB99-2071-4C9B-A80E-0A46DC0623A5}" destId="{AAF26A00-47C2-4BE5-89B1-34AAE2001B03}" srcOrd="7" destOrd="0" presId="urn:microsoft.com/office/officeart/2005/8/layout/vList2"/>
    <dgm:cxn modelId="{26089F56-382C-45CC-A280-5C4D26C64945}" type="presParOf" srcId="{7AD9CB99-2071-4C9B-A80E-0A46DC0623A5}" destId="{2F2FB5B1-76A1-4067-8B9C-16FCDC157C24}" srcOrd="8" destOrd="0" presId="urn:microsoft.com/office/officeart/2005/8/layout/vList2"/>
    <dgm:cxn modelId="{3CBDBD4C-93DA-4AB4-A63E-14EC78C28316}" type="presParOf" srcId="{7AD9CB99-2071-4C9B-A80E-0A46DC0623A5}" destId="{C07EE68C-5905-4A52-AE58-BFC7D2990DC3}" srcOrd="9" destOrd="0" presId="urn:microsoft.com/office/officeart/2005/8/layout/vList2"/>
    <dgm:cxn modelId="{DE3ED0E6-195B-4196-BD53-28188F0D6744}" type="presParOf" srcId="{7AD9CB99-2071-4C9B-A80E-0A46DC0623A5}" destId="{962451EC-A3BF-4EF0-945B-3A84B509E468}" srcOrd="10" destOrd="0" presId="urn:microsoft.com/office/officeart/2005/8/layout/vList2"/>
    <dgm:cxn modelId="{F14365B9-63CB-4594-B060-E8AD8A643F75}" type="presParOf" srcId="{7AD9CB99-2071-4C9B-A80E-0A46DC0623A5}" destId="{6C8A0B6E-1CD2-4AC8-8627-B53837D4D08A}"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B01399-E4E3-4A0D-AFDE-E3C212493B24}"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24DB5FCF-7053-4D94-8124-20533DD2D16F}">
      <dgm:prSet/>
      <dgm:spPr/>
      <dgm:t>
        <a:bodyPr/>
        <a:lstStyle/>
        <a:p>
          <a:pPr rtl="0"/>
          <a:r>
            <a:rPr lang="en-US"/>
            <a:t>Sensors Used:</a:t>
          </a:r>
          <a:r>
            <a:rPr lang="en-US">
              <a:latin typeface="Rockwell"/>
            </a:rPr>
            <a:t> Front Left Sensor and Front Right Sensor. Minimum value of these two sensore were selected at every callback from the LaserScan subscriber.</a:t>
          </a:r>
          <a:endParaRPr lang="en-US" dirty="0"/>
        </a:p>
      </dgm:t>
    </dgm:pt>
    <dgm:pt modelId="{FA81D1CB-2E28-4F50-92A7-756CE8A4925D}" type="parTrans" cxnId="{E50D5E92-7FB6-481B-B402-698209BB3C07}">
      <dgm:prSet/>
      <dgm:spPr/>
      <dgm:t>
        <a:bodyPr/>
        <a:lstStyle/>
        <a:p>
          <a:endParaRPr lang="en-US"/>
        </a:p>
      </dgm:t>
    </dgm:pt>
    <dgm:pt modelId="{3AD24FDC-42EA-4578-BB91-20DD9CBB550E}" type="sibTrans" cxnId="{E50D5E92-7FB6-481B-B402-698209BB3C07}">
      <dgm:prSet/>
      <dgm:spPr/>
      <dgm:t>
        <a:bodyPr/>
        <a:lstStyle/>
        <a:p>
          <a:endParaRPr lang="en-US"/>
        </a:p>
      </dgm:t>
    </dgm:pt>
    <dgm:pt modelId="{A18A23F8-748C-4DAC-91B2-CE7E92EA20A2}">
      <dgm:prSet/>
      <dgm:spPr/>
      <dgm:t>
        <a:bodyPr/>
        <a:lstStyle/>
        <a:p>
          <a:pPr rtl="0"/>
          <a:r>
            <a:rPr lang="en-US">
              <a:latin typeface="Consolas"/>
            </a:rPr>
            <a:t>topLeftSensor = min(msg.ranges[0:10]) </a:t>
          </a:r>
        </a:p>
      </dgm:t>
    </dgm:pt>
    <dgm:pt modelId="{3C041009-60E4-4711-8503-4AE0D9DC0FF5}" type="parTrans" cxnId="{CE05EA54-2FF7-489F-B9F8-225B4F249910}">
      <dgm:prSet/>
      <dgm:spPr/>
      <dgm:t>
        <a:bodyPr/>
        <a:lstStyle/>
        <a:p>
          <a:endParaRPr lang="en-US"/>
        </a:p>
      </dgm:t>
    </dgm:pt>
    <dgm:pt modelId="{1D38403B-7CA4-418F-816E-5DC94E8F5E77}" type="sibTrans" cxnId="{CE05EA54-2FF7-489F-B9F8-225B4F249910}">
      <dgm:prSet/>
      <dgm:spPr/>
      <dgm:t>
        <a:bodyPr/>
        <a:lstStyle/>
        <a:p>
          <a:endParaRPr lang="en-US"/>
        </a:p>
      </dgm:t>
    </dgm:pt>
    <dgm:pt modelId="{D16A18C3-702D-47CA-859C-079933B1BAB2}">
      <dgm:prSet/>
      <dgm:spPr/>
      <dgm:t>
        <a:bodyPr/>
        <a:lstStyle/>
        <a:p>
          <a:pPr rtl="0"/>
          <a:r>
            <a:rPr lang="en-US">
              <a:latin typeface="Consolas"/>
            </a:rPr>
            <a:t>topRightSensor = min(msg.ranges[625:635])</a:t>
          </a:r>
        </a:p>
      </dgm:t>
    </dgm:pt>
    <dgm:pt modelId="{CA289AB5-28FC-405F-8DD6-BECA6F165262}" type="parTrans" cxnId="{A42E1780-237F-4D2A-9C73-739B402A9DD4}">
      <dgm:prSet/>
      <dgm:spPr/>
      <dgm:t>
        <a:bodyPr/>
        <a:lstStyle/>
        <a:p>
          <a:endParaRPr lang="en-US"/>
        </a:p>
      </dgm:t>
    </dgm:pt>
    <dgm:pt modelId="{A1B75C38-7FD9-4FA3-AF46-8504FDEF987E}" type="sibTrans" cxnId="{A42E1780-237F-4D2A-9C73-739B402A9DD4}">
      <dgm:prSet/>
      <dgm:spPr/>
      <dgm:t>
        <a:bodyPr/>
        <a:lstStyle/>
        <a:p>
          <a:endParaRPr lang="en-US"/>
        </a:p>
      </dgm:t>
    </dgm:pt>
    <dgm:pt modelId="{CF9BE52D-2AF4-4C6B-A33E-91290C6AC168}">
      <dgm:prSet/>
      <dgm:spPr/>
      <dgm:t>
        <a:bodyPr/>
        <a:lstStyle/>
        <a:p>
          <a:pPr rtl="0"/>
          <a:r>
            <a:rPr lang="en-US"/>
            <a:t>These two sensor were</a:t>
          </a:r>
          <a:r>
            <a:rPr lang="en-US">
              <a:latin typeface="Rockwell"/>
            </a:rPr>
            <a:t> chosen to avoid obstacle present in the front, either on the left or the right side front, take care of the centre front of the car as well. At any state if the sensor detects an obstacle with in 0.1 to 3 mts</a:t>
          </a:r>
          <a:r>
            <a:rPr lang="en-US" dirty="0">
              <a:latin typeface="Rockwell"/>
            </a:rPr>
            <a:t>, Fuzzy logic activates obstacle avoidance behavior</a:t>
          </a:r>
          <a:endParaRPr lang="en-US" dirty="0"/>
        </a:p>
      </dgm:t>
    </dgm:pt>
    <dgm:pt modelId="{76A93F87-804E-4D9B-AB7D-F95020894A5C}" type="parTrans" cxnId="{5390FFDA-056E-4737-B8FE-0C1528C66F9A}">
      <dgm:prSet/>
      <dgm:spPr/>
      <dgm:t>
        <a:bodyPr/>
        <a:lstStyle/>
        <a:p>
          <a:endParaRPr lang="en-US"/>
        </a:p>
      </dgm:t>
    </dgm:pt>
    <dgm:pt modelId="{1AD2B3C8-DFA3-4E02-872F-E445E2BF8EDC}" type="sibTrans" cxnId="{5390FFDA-056E-4737-B8FE-0C1528C66F9A}">
      <dgm:prSet/>
      <dgm:spPr/>
      <dgm:t>
        <a:bodyPr/>
        <a:lstStyle/>
        <a:p>
          <a:endParaRPr lang="en-US"/>
        </a:p>
      </dgm:t>
    </dgm:pt>
    <dgm:pt modelId="{143DC24D-B3E4-4A62-BA4D-67053E21739A}">
      <dgm:prSet/>
      <dgm:spPr/>
      <dgm:t>
        <a:bodyPr/>
        <a:lstStyle/>
        <a:p>
          <a:pPr rtl="0"/>
          <a:r>
            <a:rPr lang="en-US"/>
            <a:t>Sensor Ranges were obtained by keeping a block on the</a:t>
          </a:r>
          <a:r>
            <a:rPr lang="en-US">
              <a:latin typeface="Rockwell"/>
            </a:rPr>
            <a:t> front left and </a:t>
          </a:r>
          <a:r>
            <a:rPr lang="en-US"/>
            <a:t> front right </a:t>
          </a:r>
          <a:r>
            <a:rPr lang="en-US" dirty="0">
              <a:latin typeface="Rockwell"/>
            </a:rPr>
            <a:t>edge of the car</a:t>
          </a:r>
          <a:endParaRPr lang="en-US" dirty="0"/>
        </a:p>
      </dgm:t>
    </dgm:pt>
    <dgm:pt modelId="{CB6B1100-6ECD-4773-929F-E7A95781FEC7}" type="parTrans" cxnId="{9DF3BF34-F3F2-421C-A5B6-91B2B6CE2C5E}">
      <dgm:prSet/>
      <dgm:spPr/>
      <dgm:t>
        <a:bodyPr/>
        <a:lstStyle/>
        <a:p>
          <a:endParaRPr lang="en-US"/>
        </a:p>
      </dgm:t>
    </dgm:pt>
    <dgm:pt modelId="{C52B9268-46B5-4CF2-A31F-A34BE73F8630}" type="sibTrans" cxnId="{9DF3BF34-F3F2-421C-A5B6-91B2B6CE2C5E}">
      <dgm:prSet/>
      <dgm:spPr/>
      <dgm:t>
        <a:bodyPr/>
        <a:lstStyle/>
        <a:p>
          <a:endParaRPr lang="en-US"/>
        </a:p>
      </dgm:t>
    </dgm:pt>
    <dgm:pt modelId="{C482DE5B-CFA5-40A9-97A1-5BAE9A7798DC}">
      <dgm:prSet/>
      <dgm:spPr/>
      <dgm:t>
        <a:bodyPr/>
        <a:lstStyle/>
        <a:p>
          <a:r>
            <a:rPr lang="en-US"/>
            <a:t>Reading were obtained using rostopic echo messages:</a:t>
          </a:r>
        </a:p>
      </dgm:t>
    </dgm:pt>
    <dgm:pt modelId="{DEE94B33-B99C-4878-B61C-AFAA134CB001}" type="parTrans" cxnId="{CDB7DB07-8864-4A54-8D0B-4C3EEABC5006}">
      <dgm:prSet/>
      <dgm:spPr/>
      <dgm:t>
        <a:bodyPr/>
        <a:lstStyle/>
        <a:p>
          <a:endParaRPr lang="en-US"/>
        </a:p>
      </dgm:t>
    </dgm:pt>
    <dgm:pt modelId="{D9B3CA4B-71E1-4968-8C3B-FE9ACF11ECA3}" type="sibTrans" cxnId="{CDB7DB07-8864-4A54-8D0B-4C3EEABC5006}">
      <dgm:prSet/>
      <dgm:spPr/>
      <dgm:t>
        <a:bodyPr/>
        <a:lstStyle/>
        <a:p>
          <a:endParaRPr lang="en-US"/>
        </a:p>
      </dgm:t>
    </dgm:pt>
    <dgm:pt modelId="{B3067A25-2D09-46DA-9503-444D37A2EE49}">
      <dgm:prSet/>
      <dgm:spPr/>
      <dgm:t>
        <a:bodyPr/>
        <a:lstStyle/>
        <a:p>
          <a:r>
            <a:rPr lang="en-US"/>
            <a:t>Rostopic echo /scan messages.</a:t>
          </a:r>
          <a:endParaRPr lang="en-US" dirty="0"/>
        </a:p>
      </dgm:t>
    </dgm:pt>
    <dgm:pt modelId="{423FFE40-10FA-4348-8F17-DE3794309DBB}" type="parTrans" cxnId="{4C3FF302-04DD-4A68-ACD0-23CA79DCA538}">
      <dgm:prSet/>
      <dgm:spPr/>
      <dgm:t>
        <a:bodyPr/>
        <a:lstStyle/>
        <a:p>
          <a:endParaRPr lang="en-US"/>
        </a:p>
      </dgm:t>
    </dgm:pt>
    <dgm:pt modelId="{653B2208-7CF1-418E-BC65-9A1415B0F74A}" type="sibTrans" cxnId="{4C3FF302-04DD-4A68-ACD0-23CA79DCA538}">
      <dgm:prSet/>
      <dgm:spPr/>
      <dgm:t>
        <a:bodyPr/>
        <a:lstStyle/>
        <a:p>
          <a:endParaRPr lang="en-US"/>
        </a:p>
      </dgm:t>
    </dgm:pt>
    <dgm:pt modelId="{E04ACAAE-4C16-4CA5-8DF1-FA2B02CA31CE}">
      <dgm:prSet/>
      <dgm:spPr/>
      <dgm:t>
        <a:bodyPr/>
        <a:lstStyle/>
        <a:p>
          <a:r>
            <a:rPr lang="en-US"/>
            <a:t>Implemented basic python code to get the sensor ranges</a:t>
          </a:r>
          <a:endParaRPr lang="en-US" dirty="0"/>
        </a:p>
      </dgm:t>
    </dgm:pt>
    <dgm:pt modelId="{029B68E7-11ED-467F-97FA-3F9B60F3E8C4}" type="parTrans" cxnId="{505D4D50-5424-450C-9457-8B234FF0046F}">
      <dgm:prSet/>
      <dgm:spPr/>
      <dgm:t>
        <a:bodyPr/>
        <a:lstStyle/>
        <a:p>
          <a:endParaRPr lang="en-US"/>
        </a:p>
      </dgm:t>
    </dgm:pt>
    <dgm:pt modelId="{D6B2568F-4A1D-4206-9882-CF214BC06D52}" type="sibTrans" cxnId="{505D4D50-5424-450C-9457-8B234FF0046F}">
      <dgm:prSet/>
      <dgm:spPr/>
      <dgm:t>
        <a:bodyPr/>
        <a:lstStyle/>
        <a:p>
          <a:endParaRPr lang="en-US"/>
        </a:p>
      </dgm:t>
    </dgm:pt>
    <dgm:pt modelId="{7AD9CB99-2071-4C9B-A80E-0A46DC0623A5}" type="pres">
      <dgm:prSet presAssocID="{71B01399-E4E3-4A0D-AFDE-E3C212493B24}" presName="linear" presStyleCnt="0">
        <dgm:presLayoutVars>
          <dgm:animLvl val="lvl"/>
          <dgm:resizeHandles val="exact"/>
        </dgm:presLayoutVars>
      </dgm:prSet>
      <dgm:spPr/>
    </dgm:pt>
    <dgm:pt modelId="{66D3ADFC-E455-4F6C-8845-53EFC2B4E4C6}" type="pres">
      <dgm:prSet presAssocID="{24DB5FCF-7053-4D94-8124-20533DD2D16F}" presName="parentText" presStyleLbl="node1" presStyleIdx="0" presStyleCnt="6">
        <dgm:presLayoutVars>
          <dgm:chMax val="0"/>
          <dgm:bulletEnabled val="1"/>
        </dgm:presLayoutVars>
      </dgm:prSet>
      <dgm:spPr/>
    </dgm:pt>
    <dgm:pt modelId="{4E5B83A6-B56C-4BCC-BA6F-E777003AE82D}" type="pres">
      <dgm:prSet presAssocID="{3AD24FDC-42EA-4578-BB91-20DD9CBB550E}" presName="spacer" presStyleCnt="0"/>
      <dgm:spPr/>
    </dgm:pt>
    <dgm:pt modelId="{540D786F-0962-425B-B88A-E8A503F450C7}" type="pres">
      <dgm:prSet presAssocID="{A18A23F8-748C-4DAC-91B2-CE7E92EA20A2}" presName="parentText" presStyleLbl="node1" presStyleIdx="1" presStyleCnt="6">
        <dgm:presLayoutVars>
          <dgm:chMax val="0"/>
          <dgm:bulletEnabled val="1"/>
        </dgm:presLayoutVars>
      </dgm:prSet>
      <dgm:spPr/>
    </dgm:pt>
    <dgm:pt modelId="{04BC4674-77D5-4474-AC79-3B06821FC4D1}" type="pres">
      <dgm:prSet presAssocID="{1D38403B-7CA4-418F-816E-5DC94E8F5E77}" presName="spacer" presStyleCnt="0"/>
      <dgm:spPr/>
    </dgm:pt>
    <dgm:pt modelId="{083FF573-FE48-4B27-8013-171FBA53281B}" type="pres">
      <dgm:prSet presAssocID="{D16A18C3-702D-47CA-859C-079933B1BAB2}" presName="parentText" presStyleLbl="node1" presStyleIdx="2" presStyleCnt="6">
        <dgm:presLayoutVars>
          <dgm:chMax val="0"/>
          <dgm:bulletEnabled val="1"/>
        </dgm:presLayoutVars>
      </dgm:prSet>
      <dgm:spPr/>
    </dgm:pt>
    <dgm:pt modelId="{26E21264-79FC-468D-AF00-FCD099E7123D}" type="pres">
      <dgm:prSet presAssocID="{A1B75C38-7FD9-4FA3-AF46-8504FDEF987E}" presName="spacer" presStyleCnt="0"/>
      <dgm:spPr/>
    </dgm:pt>
    <dgm:pt modelId="{1E573F8C-31FD-4399-8C89-7F59A32496D6}" type="pres">
      <dgm:prSet presAssocID="{CF9BE52D-2AF4-4C6B-A33E-91290C6AC168}" presName="parentText" presStyleLbl="node1" presStyleIdx="3" presStyleCnt="6">
        <dgm:presLayoutVars>
          <dgm:chMax val="0"/>
          <dgm:bulletEnabled val="1"/>
        </dgm:presLayoutVars>
      </dgm:prSet>
      <dgm:spPr/>
    </dgm:pt>
    <dgm:pt modelId="{677C149D-97FC-4E6B-B159-7F13594E08F1}" type="pres">
      <dgm:prSet presAssocID="{1AD2B3C8-DFA3-4E02-872F-E445E2BF8EDC}" presName="spacer" presStyleCnt="0"/>
      <dgm:spPr/>
    </dgm:pt>
    <dgm:pt modelId="{2F2FB5B1-76A1-4067-8B9C-16FCDC157C24}" type="pres">
      <dgm:prSet presAssocID="{143DC24D-B3E4-4A62-BA4D-67053E21739A}" presName="parentText" presStyleLbl="node1" presStyleIdx="4" presStyleCnt="6">
        <dgm:presLayoutVars>
          <dgm:chMax val="0"/>
          <dgm:bulletEnabled val="1"/>
        </dgm:presLayoutVars>
      </dgm:prSet>
      <dgm:spPr/>
    </dgm:pt>
    <dgm:pt modelId="{C07EE68C-5905-4A52-AE58-BFC7D2990DC3}" type="pres">
      <dgm:prSet presAssocID="{C52B9268-46B5-4CF2-A31F-A34BE73F8630}" presName="spacer" presStyleCnt="0"/>
      <dgm:spPr/>
    </dgm:pt>
    <dgm:pt modelId="{962451EC-A3BF-4EF0-945B-3A84B509E468}" type="pres">
      <dgm:prSet presAssocID="{C482DE5B-CFA5-40A9-97A1-5BAE9A7798DC}" presName="parentText" presStyleLbl="node1" presStyleIdx="5" presStyleCnt="6">
        <dgm:presLayoutVars>
          <dgm:chMax val="0"/>
          <dgm:bulletEnabled val="1"/>
        </dgm:presLayoutVars>
      </dgm:prSet>
      <dgm:spPr/>
    </dgm:pt>
    <dgm:pt modelId="{6C8A0B6E-1CD2-4AC8-8627-B53837D4D08A}" type="pres">
      <dgm:prSet presAssocID="{C482DE5B-CFA5-40A9-97A1-5BAE9A7798DC}" presName="childText" presStyleLbl="revTx" presStyleIdx="0" presStyleCnt="1">
        <dgm:presLayoutVars>
          <dgm:bulletEnabled val="1"/>
        </dgm:presLayoutVars>
      </dgm:prSet>
      <dgm:spPr/>
    </dgm:pt>
  </dgm:ptLst>
  <dgm:cxnLst>
    <dgm:cxn modelId="{4C3FF302-04DD-4A68-ACD0-23CA79DCA538}" srcId="{C482DE5B-CFA5-40A9-97A1-5BAE9A7798DC}" destId="{B3067A25-2D09-46DA-9503-444D37A2EE49}" srcOrd="0" destOrd="0" parTransId="{423FFE40-10FA-4348-8F17-DE3794309DBB}" sibTransId="{653B2208-7CF1-418E-BC65-9A1415B0F74A}"/>
    <dgm:cxn modelId="{CDB7DB07-8864-4A54-8D0B-4C3EEABC5006}" srcId="{71B01399-E4E3-4A0D-AFDE-E3C212493B24}" destId="{C482DE5B-CFA5-40A9-97A1-5BAE9A7798DC}" srcOrd="5" destOrd="0" parTransId="{DEE94B33-B99C-4878-B61C-AFAA134CB001}" sibTransId="{D9B3CA4B-71E1-4968-8C3B-FE9ACF11ECA3}"/>
    <dgm:cxn modelId="{99F8EF0A-656B-4AE2-9312-4AD22FEE8844}" type="presOf" srcId="{E04ACAAE-4C16-4CA5-8DF1-FA2B02CA31CE}" destId="{6C8A0B6E-1CD2-4AC8-8627-B53837D4D08A}" srcOrd="0" destOrd="1" presId="urn:microsoft.com/office/officeart/2005/8/layout/vList2"/>
    <dgm:cxn modelId="{7DDF2531-6FA2-47C2-BD26-A040CB387EF5}" type="presOf" srcId="{D16A18C3-702D-47CA-859C-079933B1BAB2}" destId="{083FF573-FE48-4B27-8013-171FBA53281B}" srcOrd="0" destOrd="0" presId="urn:microsoft.com/office/officeart/2005/8/layout/vList2"/>
    <dgm:cxn modelId="{9DF3BF34-F3F2-421C-A5B6-91B2B6CE2C5E}" srcId="{71B01399-E4E3-4A0D-AFDE-E3C212493B24}" destId="{143DC24D-B3E4-4A62-BA4D-67053E21739A}" srcOrd="4" destOrd="0" parTransId="{CB6B1100-6ECD-4773-929F-E7A95781FEC7}" sibTransId="{C52B9268-46B5-4CF2-A31F-A34BE73F8630}"/>
    <dgm:cxn modelId="{0ACACC41-9144-471C-BDA3-3D5DEAE72F44}" type="presOf" srcId="{B3067A25-2D09-46DA-9503-444D37A2EE49}" destId="{6C8A0B6E-1CD2-4AC8-8627-B53837D4D08A}" srcOrd="0" destOrd="0" presId="urn:microsoft.com/office/officeart/2005/8/layout/vList2"/>
    <dgm:cxn modelId="{A0825663-CBC4-46FF-9B38-C9E6DB00697E}" type="presOf" srcId="{A18A23F8-748C-4DAC-91B2-CE7E92EA20A2}" destId="{540D786F-0962-425B-B88A-E8A503F450C7}" srcOrd="0" destOrd="0" presId="urn:microsoft.com/office/officeart/2005/8/layout/vList2"/>
    <dgm:cxn modelId="{2C58DA6D-F2D6-40F6-A67B-9DF2FD7F97F2}" type="presOf" srcId="{C482DE5B-CFA5-40A9-97A1-5BAE9A7798DC}" destId="{962451EC-A3BF-4EF0-945B-3A84B509E468}" srcOrd="0" destOrd="0" presId="urn:microsoft.com/office/officeart/2005/8/layout/vList2"/>
    <dgm:cxn modelId="{505D4D50-5424-450C-9457-8B234FF0046F}" srcId="{C482DE5B-CFA5-40A9-97A1-5BAE9A7798DC}" destId="{E04ACAAE-4C16-4CA5-8DF1-FA2B02CA31CE}" srcOrd="1" destOrd="0" parTransId="{029B68E7-11ED-467F-97FA-3F9B60F3E8C4}" sibTransId="{D6B2568F-4A1D-4206-9882-CF214BC06D52}"/>
    <dgm:cxn modelId="{960FD471-0545-4C8D-A8D0-C767FD0B51E8}" type="presOf" srcId="{CF9BE52D-2AF4-4C6B-A33E-91290C6AC168}" destId="{1E573F8C-31FD-4399-8C89-7F59A32496D6}" srcOrd="0" destOrd="0" presId="urn:microsoft.com/office/officeart/2005/8/layout/vList2"/>
    <dgm:cxn modelId="{CE05EA54-2FF7-489F-B9F8-225B4F249910}" srcId="{71B01399-E4E3-4A0D-AFDE-E3C212493B24}" destId="{A18A23F8-748C-4DAC-91B2-CE7E92EA20A2}" srcOrd="1" destOrd="0" parTransId="{3C041009-60E4-4711-8503-4AE0D9DC0FF5}" sibTransId="{1D38403B-7CA4-418F-816E-5DC94E8F5E77}"/>
    <dgm:cxn modelId="{92E38659-6917-46D7-BD4E-8EEE2EEADCA0}" type="presOf" srcId="{143DC24D-B3E4-4A62-BA4D-67053E21739A}" destId="{2F2FB5B1-76A1-4067-8B9C-16FCDC157C24}" srcOrd="0" destOrd="0" presId="urn:microsoft.com/office/officeart/2005/8/layout/vList2"/>
    <dgm:cxn modelId="{A42E1780-237F-4D2A-9C73-739B402A9DD4}" srcId="{71B01399-E4E3-4A0D-AFDE-E3C212493B24}" destId="{D16A18C3-702D-47CA-859C-079933B1BAB2}" srcOrd="2" destOrd="0" parTransId="{CA289AB5-28FC-405F-8DD6-BECA6F165262}" sibTransId="{A1B75C38-7FD9-4FA3-AF46-8504FDEF987E}"/>
    <dgm:cxn modelId="{E50D5E92-7FB6-481B-B402-698209BB3C07}" srcId="{71B01399-E4E3-4A0D-AFDE-E3C212493B24}" destId="{24DB5FCF-7053-4D94-8124-20533DD2D16F}" srcOrd="0" destOrd="0" parTransId="{FA81D1CB-2E28-4F50-92A7-756CE8A4925D}" sibTransId="{3AD24FDC-42EA-4578-BB91-20DD9CBB550E}"/>
    <dgm:cxn modelId="{64E980AA-B768-4FAB-829A-4A0E9EC3AD76}" type="presOf" srcId="{71B01399-E4E3-4A0D-AFDE-E3C212493B24}" destId="{7AD9CB99-2071-4C9B-A80E-0A46DC0623A5}" srcOrd="0" destOrd="0" presId="urn:microsoft.com/office/officeart/2005/8/layout/vList2"/>
    <dgm:cxn modelId="{5390FFDA-056E-4737-B8FE-0C1528C66F9A}" srcId="{71B01399-E4E3-4A0D-AFDE-E3C212493B24}" destId="{CF9BE52D-2AF4-4C6B-A33E-91290C6AC168}" srcOrd="3" destOrd="0" parTransId="{76A93F87-804E-4D9B-AB7D-F95020894A5C}" sibTransId="{1AD2B3C8-DFA3-4E02-872F-E445E2BF8EDC}"/>
    <dgm:cxn modelId="{7739E7F1-C8D8-40F1-A4AB-07C45DFB60BA}" type="presOf" srcId="{24DB5FCF-7053-4D94-8124-20533DD2D16F}" destId="{66D3ADFC-E455-4F6C-8845-53EFC2B4E4C6}" srcOrd="0" destOrd="0" presId="urn:microsoft.com/office/officeart/2005/8/layout/vList2"/>
    <dgm:cxn modelId="{08FA2E6C-9587-4314-81C1-7D7DDE1B9DF1}" type="presParOf" srcId="{7AD9CB99-2071-4C9B-A80E-0A46DC0623A5}" destId="{66D3ADFC-E455-4F6C-8845-53EFC2B4E4C6}" srcOrd="0" destOrd="0" presId="urn:microsoft.com/office/officeart/2005/8/layout/vList2"/>
    <dgm:cxn modelId="{F1206D69-8680-45F9-8B3B-42D4BD7610AE}" type="presParOf" srcId="{7AD9CB99-2071-4C9B-A80E-0A46DC0623A5}" destId="{4E5B83A6-B56C-4BCC-BA6F-E777003AE82D}" srcOrd="1" destOrd="0" presId="urn:microsoft.com/office/officeart/2005/8/layout/vList2"/>
    <dgm:cxn modelId="{F22B50B8-4A02-4B24-A657-1C4C9C530AA1}" type="presParOf" srcId="{7AD9CB99-2071-4C9B-A80E-0A46DC0623A5}" destId="{540D786F-0962-425B-B88A-E8A503F450C7}" srcOrd="2" destOrd="0" presId="urn:microsoft.com/office/officeart/2005/8/layout/vList2"/>
    <dgm:cxn modelId="{F144EAF2-834F-4C34-8993-D0B370774500}" type="presParOf" srcId="{7AD9CB99-2071-4C9B-A80E-0A46DC0623A5}" destId="{04BC4674-77D5-4474-AC79-3B06821FC4D1}" srcOrd="3" destOrd="0" presId="urn:microsoft.com/office/officeart/2005/8/layout/vList2"/>
    <dgm:cxn modelId="{85DE6341-6392-4015-B308-01C074CCBF4D}" type="presParOf" srcId="{7AD9CB99-2071-4C9B-A80E-0A46DC0623A5}" destId="{083FF573-FE48-4B27-8013-171FBA53281B}" srcOrd="4" destOrd="0" presId="urn:microsoft.com/office/officeart/2005/8/layout/vList2"/>
    <dgm:cxn modelId="{1E26E3C1-D43F-447B-B895-5D10724FFB50}" type="presParOf" srcId="{7AD9CB99-2071-4C9B-A80E-0A46DC0623A5}" destId="{26E21264-79FC-468D-AF00-FCD099E7123D}" srcOrd="5" destOrd="0" presId="urn:microsoft.com/office/officeart/2005/8/layout/vList2"/>
    <dgm:cxn modelId="{D88F940B-EF82-46E8-B013-9405A03C323D}" type="presParOf" srcId="{7AD9CB99-2071-4C9B-A80E-0A46DC0623A5}" destId="{1E573F8C-31FD-4399-8C89-7F59A32496D6}" srcOrd="6" destOrd="0" presId="urn:microsoft.com/office/officeart/2005/8/layout/vList2"/>
    <dgm:cxn modelId="{1D654030-78FD-4FBB-97BC-89CE4E71EFBE}" type="presParOf" srcId="{7AD9CB99-2071-4C9B-A80E-0A46DC0623A5}" destId="{677C149D-97FC-4E6B-B159-7F13594E08F1}" srcOrd="7" destOrd="0" presId="urn:microsoft.com/office/officeart/2005/8/layout/vList2"/>
    <dgm:cxn modelId="{26089F56-382C-45CC-A280-5C4D26C64945}" type="presParOf" srcId="{7AD9CB99-2071-4C9B-A80E-0A46DC0623A5}" destId="{2F2FB5B1-76A1-4067-8B9C-16FCDC157C24}" srcOrd="8" destOrd="0" presId="urn:microsoft.com/office/officeart/2005/8/layout/vList2"/>
    <dgm:cxn modelId="{3CBDBD4C-93DA-4AB4-A63E-14EC78C28316}" type="presParOf" srcId="{7AD9CB99-2071-4C9B-A80E-0A46DC0623A5}" destId="{C07EE68C-5905-4A52-AE58-BFC7D2990DC3}" srcOrd="9" destOrd="0" presId="urn:microsoft.com/office/officeart/2005/8/layout/vList2"/>
    <dgm:cxn modelId="{DE3ED0E6-195B-4196-BD53-28188F0D6744}" type="presParOf" srcId="{7AD9CB99-2071-4C9B-A80E-0A46DC0623A5}" destId="{962451EC-A3BF-4EF0-945B-3A84B509E468}" srcOrd="10" destOrd="0" presId="urn:microsoft.com/office/officeart/2005/8/layout/vList2"/>
    <dgm:cxn modelId="{F14365B9-63CB-4594-B060-E8AD8A643F75}" type="presParOf" srcId="{7AD9CB99-2071-4C9B-A80E-0A46DC0623A5}" destId="{6C8A0B6E-1CD2-4AC8-8627-B53837D4D08A}"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2F485A-24EB-4AF5-BE34-E04E07CB844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35DBE87-8261-42C8-BF37-0552C5593583}">
      <dgm:prSet/>
      <dgm:spPr/>
      <dgm:t>
        <a:bodyPr/>
        <a:lstStyle/>
        <a:p>
          <a:r>
            <a:rPr lang="en-US"/>
            <a:t>Fuzzy logic is used to prioritize obstacle avoidance over right edge following.</a:t>
          </a:r>
        </a:p>
      </dgm:t>
    </dgm:pt>
    <dgm:pt modelId="{36EB51D7-0E2B-46AF-928C-232E8FF7F569}" type="parTrans" cxnId="{51FED95F-E571-4E32-BA95-C8E2282F29BD}">
      <dgm:prSet/>
      <dgm:spPr/>
      <dgm:t>
        <a:bodyPr/>
        <a:lstStyle/>
        <a:p>
          <a:endParaRPr lang="en-US"/>
        </a:p>
      </dgm:t>
    </dgm:pt>
    <dgm:pt modelId="{58B6629E-3E01-4E4C-8359-BB89F6684AD7}" type="sibTrans" cxnId="{51FED95F-E571-4E32-BA95-C8E2282F29BD}">
      <dgm:prSet/>
      <dgm:spPr/>
      <dgm:t>
        <a:bodyPr/>
        <a:lstStyle/>
        <a:p>
          <a:endParaRPr lang="en-US"/>
        </a:p>
      </dgm:t>
    </dgm:pt>
    <dgm:pt modelId="{69067E01-41A6-41FC-B6C0-5A77661C7B99}">
      <dgm:prSet/>
      <dgm:spPr/>
      <dgm:t>
        <a:bodyPr/>
        <a:lstStyle/>
        <a:p>
          <a:r>
            <a:rPr lang="en-US"/>
            <a:t>Only Front sensor values are considered.</a:t>
          </a:r>
        </a:p>
      </dgm:t>
    </dgm:pt>
    <dgm:pt modelId="{15FD658A-A1AF-469E-807E-066B763D2295}" type="parTrans" cxnId="{C814326B-25C8-4836-9068-4CB1C5D41506}">
      <dgm:prSet/>
      <dgm:spPr/>
      <dgm:t>
        <a:bodyPr/>
        <a:lstStyle/>
        <a:p>
          <a:endParaRPr lang="en-US"/>
        </a:p>
      </dgm:t>
    </dgm:pt>
    <dgm:pt modelId="{77B70829-B0DF-4882-A1F1-A3FFC18A7342}" type="sibTrans" cxnId="{C814326B-25C8-4836-9068-4CB1C5D41506}">
      <dgm:prSet/>
      <dgm:spPr/>
      <dgm:t>
        <a:bodyPr/>
        <a:lstStyle/>
        <a:p>
          <a:endParaRPr lang="en-US"/>
        </a:p>
      </dgm:t>
    </dgm:pt>
    <dgm:pt modelId="{67E20C7A-51BA-4BD2-ACDA-EE837B8F4E52}">
      <dgm:prSet/>
      <dgm:spPr/>
      <dgm:t>
        <a:bodyPr/>
        <a:lstStyle/>
        <a:p>
          <a:r>
            <a:rPr lang="en-US"/>
            <a:t>Minimum of the Front Left Sensor and Front Right Sensor value is considered.</a:t>
          </a:r>
        </a:p>
      </dgm:t>
    </dgm:pt>
    <dgm:pt modelId="{B681EDA6-88E3-4138-A0C6-D3078519842B}" type="parTrans" cxnId="{484CC8CA-D30F-4C11-95AF-FFB51D0F4F83}">
      <dgm:prSet/>
      <dgm:spPr/>
      <dgm:t>
        <a:bodyPr/>
        <a:lstStyle/>
        <a:p>
          <a:endParaRPr lang="en-US"/>
        </a:p>
      </dgm:t>
    </dgm:pt>
    <dgm:pt modelId="{82A15B6F-5F18-41EB-B9E9-C6B784408145}" type="sibTrans" cxnId="{484CC8CA-D30F-4C11-95AF-FFB51D0F4F83}">
      <dgm:prSet/>
      <dgm:spPr/>
      <dgm:t>
        <a:bodyPr/>
        <a:lstStyle/>
        <a:p>
          <a:endParaRPr lang="en-US"/>
        </a:p>
      </dgm:t>
    </dgm:pt>
    <dgm:pt modelId="{A366EE27-5EE9-4B06-8829-4D7F3401BA37}">
      <dgm:prSet/>
      <dgm:spPr/>
      <dgm:t>
        <a:bodyPr/>
        <a:lstStyle/>
        <a:p>
          <a:r>
            <a:rPr lang="en-US"/>
            <a:t>min_top_dist = min(topLeftSensor, topRightSensor)</a:t>
          </a:r>
        </a:p>
      </dgm:t>
    </dgm:pt>
    <dgm:pt modelId="{DBEF73F8-A88C-49C3-A985-BE4FAF2E8A7E}" type="parTrans" cxnId="{75783885-D3BC-4A5D-A1A9-CBCB71F36127}">
      <dgm:prSet/>
      <dgm:spPr/>
      <dgm:t>
        <a:bodyPr/>
        <a:lstStyle/>
        <a:p>
          <a:endParaRPr lang="en-US"/>
        </a:p>
      </dgm:t>
    </dgm:pt>
    <dgm:pt modelId="{F5015B15-A467-4EF3-9744-F777BFCF20B2}" type="sibTrans" cxnId="{75783885-D3BC-4A5D-A1A9-CBCB71F36127}">
      <dgm:prSet/>
      <dgm:spPr/>
      <dgm:t>
        <a:bodyPr/>
        <a:lstStyle/>
        <a:p>
          <a:endParaRPr lang="en-US"/>
        </a:p>
      </dgm:t>
    </dgm:pt>
    <dgm:pt modelId="{9BE7E25D-756F-4C01-8C78-52C1EA5DD37E}" type="pres">
      <dgm:prSet presAssocID="{992F485A-24EB-4AF5-BE34-E04E07CB844A}" presName="linear" presStyleCnt="0">
        <dgm:presLayoutVars>
          <dgm:animLvl val="lvl"/>
          <dgm:resizeHandles val="exact"/>
        </dgm:presLayoutVars>
      </dgm:prSet>
      <dgm:spPr/>
    </dgm:pt>
    <dgm:pt modelId="{1EBFBA1D-703C-417D-91C8-A3058EB3D2A7}" type="pres">
      <dgm:prSet presAssocID="{C35DBE87-8261-42C8-BF37-0552C5593583}" presName="parentText" presStyleLbl="node1" presStyleIdx="0" presStyleCnt="4">
        <dgm:presLayoutVars>
          <dgm:chMax val="0"/>
          <dgm:bulletEnabled val="1"/>
        </dgm:presLayoutVars>
      </dgm:prSet>
      <dgm:spPr/>
    </dgm:pt>
    <dgm:pt modelId="{9AD9C6A4-3EC5-4D46-AFCB-DF6DFB470F68}" type="pres">
      <dgm:prSet presAssocID="{58B6629E-3E01-4E4C-8359-BB89F6684AD7}" presName="spacer" presStyleCnt="0"/>
      <dgm:spPr/>
    </dgm:pt>
    <dgm:pt modelId="{C0229A32-AD63-4109-8072-6B58D881A527}" type="pres">
      <dgm:prSet presAssocID="{69067E01-41A6-41FC-B6C0-5A77661C7B99}" presName="parentText" presStyleLbl="node1" presStyleIdx="1" presStyleCnt="4">
        <dgm:presLayoutVars>
          <dgm:chMax val="0"/>
          <dgm:bulletEnabled val="1"/>
        </dgm:presLayoutVars>
      </dgm:prSet>
      <dgm:spPr/>
    </dgm:pt>
    <dgm:pt modelId="{1AEA16B3-0355-47B5-B1E5-EC061136EC3D}" type="pres">
      <dgm:prSet presAssocID="{77B70829-B0DF-4882-A1F1-A3FFC18A7342}" presName="spacer" presStyleCnt="0"/>
      <dgm:spPr/>
    </dgm:pt>
    <dgm:pt modelId="{0518CABB-8C28-4146-85AE-B55025F9BECB}" type="pres">
      <dgm:prSet presAssocID="{67E20C7A-51BA-4BD2-ACDA-EE837B8F4E52}" presName="parentText" presStyleLbl="node1" presStyleIdx="2" presStyleCnt="4">
        <dgm:presLayoutVars>
          <dgm:chMax val="0"/>
          <dgm:bulletEnabled val="1"/>
        </dgm:presLayoutVars>
      </dgm:prSet>
      <dgm:spPr/>
    </dgm:pt>
    <dgm:pt modelId="{9A220D30-B31A-4BBB-94A5-98A5D10C0672}" type="pres">
      <dgm:prSet presAssocID="{82A15B6F-5F18-41EB-B9E9-C6B784408145}" presName="spacer" presStyleCnt="0"/>
      <dgm:spPr/>
    </dgm:pt>
    <dgm:pt modelId="{2F8F3262-33ED-4775-A759-0ACC40778A95}" type="pres">
      <dgm:prSet presAssocID="{A366EE27-5EE9-4B06-8829-4D7F3401BA37}" presName="parentText" presStyleLbl="node1" presStyleIdx="3" presStyleCnt="4">
        <dgm:presLayoutVars>
          <dgm:chMax val="0"/>
          <dgm:bulletEnabled val="1"/>
        </dgm:presLayoutVars>
      </dgm:prSet>
      <dgm:spPr/>
    </dgm:pt>
  </dgm:ptLst>
  <dgm:cxnLst>
    <dgm:cxn modelId="{0EB7001F-6B24-469E-BFE3-C55E3F590FD9}" type="presOf" srcId="{69067E01-41A6-41FC-B6C0-5A77661C7B99}" destId="{C0229A32-AD63-4109-8072-6B58D881A527}" srcOrd="0" destOrd="0" presId="urn:microsoft.com/office/officeart/2005/8/layout/vList2"/>
    <dgm:cxn modelId="{51FED95F-E571-4E32-BA95-C8E2282F29BD}" srcId="{992F485A-24EB-4AF5-BE34-E04E07CB844A}" destId="{C35DBE87-8261-42C8-BF37-0552C5593583}" srcOrd="0" destOrd="0" parTransId="{36EB51D7-0E2B-46AF-928C-232E8FF7F569}" sibTransId="{58B6629E-3E01-4E4C-8359-BB89F6684AD7}"/>
    <dgm:cxn modelId="{BA0FBB61-268D-47CA-B6E3-C39105FF4F70}" type="presOf" srcId="{A366EE27-5EE9-4B06-8829-4D7F3401BA37}" destId="{2F8F3262-33ED-4775-A759-0ACC40778A95}" srcOrd="0" destOrd="0" presId="urn:microsoft.com/office/officeart/2005/8/layout/vList2"/>
    <dgm:cxn modelId="{9D749649-8B22-4149-9B54-78B9ACCB83BE}" type="presOf" srcId="{C35DBE87-8261-42C8-BF37-0552C5593583}" destId="{1EBFBA1D-703C-417D-91C8-A3058EB3D2A7}" srcOrd="0" destOrd="0" presId="urn:microsoft.com/office/officeart/2005/8/layout/vList2"/>
    <dgm:cxn modelId="{C814326B-25C8-4836-9068-4CB1C5D41506}" srcId="{992F485A-24EB-4AF5-BE34-E04E07CB844A}" destId="{69067E01-41A6-41FC-B6C0-5A77661C7B99}" srcOrd="1" destOrd="0" parTransId="{15FD658A-A1AF-469E-807E-066B763D2295}" sibTransId="{77B70829-B0DF-4882-A1F1-A3FFC18A7342}"/>
    <dgm:cxn modelId="{3F61E34C-B983-4A5F-80D1-C5F095E2E33E}" type="presOf" srcId="{67E20C7A-51BA-4BD2-ACDA-EE837B8F4E52}" destId="{0518CABB-8C28-4146-85AE-B55025F9BECB}" srcOrd="0" destOrd="0" presId="urn:microsoft.com/office/officeart/2005/8/layout/vList2"/>
    <dgm:cxn modelId="{CE82B277-B99C-4A99-9874-20C9542DEC08}" type="presOf" srcId="{992F485A-24EB-4AF5-BE34-E04E07CB844A}" destId="{9BE7E25D-756F-4C01-8C78-52C1EA5DD37E}" srcOrd="0" destOrd="0" presId="urn:microsoft.com/office/officeart/2005/8/layout/vList2"/>
    <dgm:cxn modelId="{75783885-D3BC-4A5D-A1A9-CBCB71F36127}" srcId="{992F485A-24EB-4AF5-BE34-E04E07CB844A}" destId="{A366EE27-5EE9-4B06-8829-4D7F3401BA37}" srcOrd="3" destOrd="0" parTransId="{DBEF73F8-A88C-49C3-A985-BE4FAF2E8A7E}" sibTransId="{F5015B15-A467-4EF3-9744-F777BFCF20B2}"/>
    <dgm:cxn modelId="{484CC8CA-D30F-4C11-95AF-FFB51D0F4F83}" srcId="{992F485A-24EB-4AF5-BE34-E04E07CB844A}" destId="{67E20C7A-51BA-4BD2-ACDA-EE837B8F4E52}" srcOrd="2" destOrd="0" parTransId="{B681EDA6-88E3-4138-A0C6-D3078519842B}" sibTransId="{82A15B6F-5F18-41EB-B9E9-C6B784408145}"/>
    <dgm:cxn modelId="{A68ACD3C-6AEF-4A87-B547-2BDD59E7D9D1}" type="presParOf" srcId="{9BE7E25D-756F-4C01-8C78-52C1EA5DD37E}" destId="{1EBFBA1D-703C-417D-91C8-A3058EB3D2A7}" srcOrd="0" destOrd="0" presId="urn:microsoft.com/office/officeart/2005/8/layout/vList2"/>
    <dgm:cxn modelId="{068009B3-90C6-4D3B-9174-4EDEE7076490}" type="presParOf" srcId="{9BE7E25D-756F-4C01-8C78-52C1EA5DD37E}" destId="{9AD9C6A4-3EC5-4D46-AFCB-DF6DFB470F68}" srcOrd="1" destOrd="0" presId="urn:microsoft.com/office/officeart/2005/8/layout/vList2"/>
    <dgm:cxn modelId="{3B380B72-686A-4E81-8DF1-8A60A10C0295}" type="presParOf" srcId="{9BE7E25D-756F-4C01-8C78-52C1EA5DD37E}" destId="{C0229A32-AD63-4109-8072-6B58D881A527}" srcOrd="2" destOrd="0" presId="urn:microsoft.com/office/officeart/2005/8/layout/vList2"/>
    <dgm:cxn modelId="{E57C4F9F-7534-4068-B506-6A7E1C578C8D}" type="presParOf" srcId="{9BE7E25D-756F-4C01-8C78-52C1EA5DD37E}" destId="{1AEA16B3-0355-47B5-B1E5-EC061136EC3D}" srcOrd="3" destOrd="0" presId="urn:microsoft.com/office/officeart/2005/8/layout/vList2"/>
    <dgm:cxn modelId="{03C3BF50-6C9B-49F3-A50E-91EC8A9E0481}" type="presParOf" srcId="{9BE7E25D-756F-4C01-8C78-52C1EA5DD37E}" destId="{0518CABB-8C28-4146-85AE-B55025F9BECB}" srcOrd="4" destOrd="0" presId="urn:microsoft.com/office/officeart/2005/8/layout/vList2"/>
    <dgm:cxn modelId="{96008E0F-1B5A-43A9-9CC0-A7556BAC3537}" type="presParOf" srcId="{9BE7E25D-756F-4C01-8C78-52C1EA5DD37E}" destId="{9A220D30-B31A-4BBB-94A5-98A5D10C0672}" srcOrd="5" destOrd="0" presId="urn:microsoft.com/office/officeart/2005/8/layout/vList2"/>
    <dgm:cxn modelId="{BFCFF816-075E-4F8D-8223-C8F92317F232}" type="presParOf" srcId="{9BE7E25D-756F-4C01-8C78-52C1EA5DD37E}" destId="{2F8F3262-33ED-4775-A759-0ACC40778A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8996A-5B12-433A-80EA-19CCCB1BFE22}">
      <dsp:nvSpPr>
        <dsp:cNvPr id="0" name=""/>
        <dsp:cNvSpPr/>
      </dsp:nvSpPr>
      <dsp:spPr>
        <a:xfrm>
          <a:off x="0" y="348207"/>
          <a:ext cx="11262992" cy="810005"/>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Sensors used Front Right sensor only</a:t>
          </a:r>
        </a:p>
      </dsp:txBody>
      <dsp:txXfrm>
        <a:off x="39541" y="387748"/>
        <a:ext cx="11183910" cy="730923"/>
      </dsp:txXfrm>
    </dsp:sp>
    <dsp:sp modelId="{6C928748-C29B-405D-87D8-311D6A6E03C7}">
      <dsp:nvSpPr>
        <dsp:cNvPr id="0" name=""/>
        <dsp:cNvSpPr/>
      </dsp:nvSpPr>
      <dsp:spPr>
        <a:xfrm>
          <a:off x="0" y="1212933"/>
          <a:ext cx="11262992" cy="810005"/>
        </a:xfrm>
        <a:prstGeom prst="roundRect">
          <a:avLst/>
        </a:prstGeom>
        <a:solidFill>
          <a:schemeClr val="accent3">
            <a:shade val="50000"/>
            <a:hueOff val="42894"/>
            <a:satOff val="-7760"/>
            <a:lumOff val="19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Sensor range ranges[539:639]</a:t>
          </a:r>
        </a:p>
      </dsp:txBody>
      <dsp:txXfrm>
        <a:off x="39541" y="1252474"/>
        <a:ext cx="11183910" cy="730923"/>
      </dsp:txXfrm>
    </dsp:sp>
    <dsp:sp modelId="{2FBE9B48-583D-44BD-B85A-9E3945143223}">
      <dsp:nvSpPr>
        <dsp:cNvPr id="0" name=""/>
        <dsp:cNvSpPr/>
      </dsp:nvSpPr>
      <dsp:spPr>
        <a:xfrm>
          <a:off x="0" y="2077658"/>
          <a:ext cx="11262992" cy="810005"/>
        </a:xfrm>
        <a:prstGeom prst="roundRect">
          <a:avLst/>
        </a:prstGeom>
        <a:solidFill>
          <a:schemeClr val="accent3">
            <a:shade val="50000"/>
            <a:hueOff val="85787"/>
            <a:satOff val="-15519"/>
            <a:lumOff val="38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Ranges were obtained by keeping a box on the right front of the robot and reading echo scan messages:</a:t>
          </a:r>
          <a:r>
            <a:rPr lang="en-US" sz="1900" kern="1200">
              <a:latin typeface="Rockwell"/>
            </a:rPr>
            <a:t> Implemented  python code to get the minimum values from 0 – 719 ranges of list.</a:t>
          </a:r>
          <a:endParaRPr lang="en-US" sz="1900" kern="1200" dirty="0"/>
        </a:p>
      </dsp:txBody>
      <dsp:txXfrm>
        <a:off x="39541" y="2117199"/>
        <a:ext cx="11183910" cy="730923"/>
      </dsp:txXfrm>
    </dsp:sp>
    <dsp:sp modelId="{F53138C3-913F-4F18-A42B-90C2B1216B34}">
      <dsp:nvSpPr>
        <dsp:cNvPr id="0" name=""/>
        <dsp:cNvSpPr/>
      </dsp:nvSpPr>
      <dsp:spPr>
        <a:xfrm>
          <a:off x="0" y="2887664"/>
          <a:ext cx="1126299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60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a:t>rostopic</a:t>
          </a:r>
          <a:r>
            <a:rPr lang="en-US" sz="1500" kern="1200" dirty="0"/>
            <a:t> echo /scan</a:t>
          </a:r>
        </a:p>
      </dsp:txBody>
      <dsp:txXfrm>
        <a:off x="0" y="2887664"/>
        <a:ext cx="11262992" cy="314640"/>
      </dsp:txXfrm>
    </dsp:sp>
    <dsp:sp modelId="{532CD521-ABFD-4623-A94F-DD123FCF1409}">
      <dsp:nvSpPr>
        <dsp:cNvPr id="0" name=""/>
        <dsp:cNvSpPr/>
      </dsp:nvSpPr>
      <dsp:spPr>
        <a:xfrm>
          <a:off x="0" y="3202304"/>
          <a:ext cx="11262992" cy="810005"/>
        </a:xfrm>
        <a:prstGeom prst="roundRect">
          <a:avLst/>
        </a:prstGeom>
        <a:solidFill>
          <a:schemeClr val="accent3">
            <a:shade val="50000"/>
            <a:hueOff val="85787"/>
            <a:satOff val="-15519"/>
            <a:lumOff val="38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Minimum value from the ranges used for calculation</a:t>
          </a:r>
        </a:p>
      </dsp:txBody>
      <dsp:txXfrm>
        <a:off x="39541" y="3241845"/>
        <a:ext cx="11183910" cy="730923"/>
      </dsp:txXfrm>
    </dsp:sp>
    <dsp:sp modelId="{937FADCF-FA55-4833-92C8-2BF3EECF1C0B}">
      <dsp:nvSpPr>
        <dsp:cNvPr id="0" name=""/>
        <dsp:cNvSpPr/>
      </dsp:nvSpPr>
      <dsp:spPr>
        <a:xfrm>
          <a:off x="0" y="4067029"/>
          <a:ext cx="11262992" cy="810005"/>
        </a:xfrm>
        <a:prstGeom prst="roundRect">
          <a:avLst/>
        </a:prstGeom>
        <a:solidFill>
          <a:schemeClr val="accent3">
            <a:shade val="50000"/>
            <a:hueOff val="42894"/>
            <a:satOff val="-7760"/>
            <a:lumOff val="19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Minimum value refers to </a:t>
          </a:r>
          <a:r>
            <a:rPr lang="en-US" sz="1900" kern="1200" dirty="0">
              <a:latin typeface="Rockwell"/>
            </a:rPr>
            <a:t>a</a:t>
          </a:r>
          <a:r>
            <a:rPr lang="en-US" sz="1900" kern="1200" dirty="0"/>
            <a:t> point </a:t>
          </a:r>
          <a:r>
            <a:rPr lang="en-US" sz="1900" kern="1200" dirty="0">
              <a:latin typeface="Rockwell"/>
            </a:rPr>
            <a:t>of the car </a:t>
          </a:r>
          <a:r>
            <a:rPr lang="en-US" sz="1900" kern="1200" dirty="0"/>
            <a:t>nearest to the wall.</a:t>
          </a:r>
          <a:endParaRPr lang="en-US" sz="1900" kern="1200" dirty="0">
            <a:latin typeface="Rockwell"/>
          </a:endParaRPr>
        </a:p>
      </dsp:txBody>
      <dsp:txXfrm>
        <a:off x="39541" y="4106570"/>
        <a:ext cx="11183910" cy="730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C9E8E-F3B7-4B6C-B284-250207D58862}">
      <dsp:nvSpPr>
        <dsp:cNvPr id="0" name=""/>
        <dsp:cNvSpPr/>
      </dsp:nvSpPr>
      <dsp:spPr>
        <a:xfrm>
          <a:off x="0" y="136814"/>
          <a:ext cx="10515600" cy="743242"/>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Rockwell"/>
            </a:rPr>
            <a:t>Initially only proportional gain was tuned, Derivative gain and Integral gain were set to 0.</a:t>
          </a:r>
          <a:endParaRPr lang="en-US" sz="1400" kern="1200" dirty="0"/>
        </a:p>
      </dsp:txBody>
      <dsp:txXfrm>
        <a:off x="36282" y="173096"/>
        <a:ext cx="10443036" cy="670678"/>
      </dsp:txXfrm>
    </dsp:sp>
    <dsp:sp modelId="{771D104C-0623-4D5B-B2E7-22913081EA2F}">
      <dsp:nvSpPr>
        <dsp:cNvPr id="0" name=""/>
        <dsp:cNvSpPr/>
      </dsp:nvSpPr>
      <dsp:spPr>
        <a:xfrm>
          <a:off x="0" y="920376"/>
          <a:ext cx="10515600" cy="743242"/>
        </a:xfrm>
        <a:prstGeom prst="roundRect">
          <a:avLst/>
        </a:prstGeom>
        <a:solidFill>
          <a:schemeClr val="accent3">
            <a:shade val="50000"/>
            <a:hueOff val="42894"/>
            <a:satOff val="-7760"/>
            <a:lumOff val="19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Rockwell"/>
            </a:rPr>
            <a:t>Right amount of proportional gain times proportional error (Required distance – current distance) resulted in an oscillating output, with robot trying to minimize the error and overshooting towards the wall and then to negate that going away from the wall towards 0 error. Resulting in continuous oscillations. Movement got a little stable by increasing the proportional gain .</a:t>
          </a:r>
        </a:p>
      </dsp:txBody>
      <dsp:txXfrm>
        <a:off x="36282" y="956658"/>
        <a:ext cx="10443036" cy="670678"/>
      </dsp:txXfrm>
    </dsp:sp>
    <dsp:sp modelId="{8DA89779-930F-4C6E-8183-69F9D51D54D6}">
      <dsp:nvSpPr>
        <dsp:cNvPr id="0" name=""/>
        <dsp:cNvSpPr/>
      </dsp:nvSpPr>
      <dsp:spPr>
        <a:xfrm>
          <a:off x="0" y="1663619"/>
          <a:ext cx="10515600" cy="59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en-US" sz="1100" kern="1200" dirty="0"/>
            <a:t>proportionalError * kP</a:t>
          </a:r>
          <a:endParaRPr lang="en-US" sz="1100" kern="1200" dirty="0">
            <a:latin typeface="Rockwell"/>
          </a:endParaRPr>
        </a:p>
        <a:p>
          <a:pPr marL="57150" lvl="1" indent="-57150" algn="l" defTabSz="488950" rtl="0">
            <a:lnSpc>
              <a:spcPct val="90000"/>
            </a:lnSpc>
            <a:spcBef>
              <a:spcPct val="0"/>
            </a:spcBef>
            <a:spcAft>
              <a:spcPct val="20000"/>
            </a:spcAft>
            <a:buChar char="•"/>
          </a:pPr>
          <a:r>
            <a:rPr lang="en-US" sz="1100" kern="1200" dirty="0">
              <a:latin typeface="Rockwell"/>
            </a:rPr>
            <a:t>PID = proportionalError</a:t>
          </a:r>
          <a:r>
            <a:rPr lang="en-US" sz="1100" kern="1200" dirty="0"/>
            <a:t> * kP</a:t>
          </a:r>
        </a:p>
        <a:p>
          <a:pPr marL="57150" lvl="1" indent="-57150" algn="l" defTabSz="488950" rtl="0">
            <a:lnSpc>
              <a:spcPct val="90000"/>
            </a:lnSpc>
            <a:spcBef>
              <a:spcPct val="0"/>
            </a:spcBef>
            <a:spcAft>
              <a:spcPct val="20000"/>
            </a:spcAft>
            <a:buChar char="•"/>
          </a:pPr>
          <a:endParaRPr lang="en-US" sz="1100" kern="1200" dirty="0">
            <a:latin typeface="Rockwell"/>
          </a:endParaRPr>
        </a:p>
      </dsp:txBody>
      <dsp:txXfrm>
        <a:off x="0" y="1663619"/>
        <a:ext cx="10515600" cy="594090"/>
      </dsp:txXfrm>
    </dsp:sp>
    <dsp:sp modelId="{62E1AF1C-E643-4C47-AD18-393FA5389D95}">
      <dsp:nvSpPr>
        <dsp:cNvPr id="0" name=""/>
        <dsp:cNvSpPr/>
      </dsp:nvSpPr>
      <dsp:spPr>
        <a:xfrm>
          <a:off x="0" y="2257709"/>
          <a:ext cx="10515600" cy="743242"/>
        </a:xfrm>
        <a:prstGeom prst="roundRect">
          <a:avLst/>
        </a:prstGeom>
        <a:solidFill>
          <a:schemeClr val="accent3">
            <a:shade val="50000"/>
            <a:hueOff val="85787"/>
            <a:satOff val="-15519"/>
            <a:lumOff val="38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Rockwell"/>
            </a:rPr>
            <a:t>Next</a:t>
          </a:r>
          <a:r>
            <a:rPr lang="en-US" sz="1400" kern="1200" dirty="0">
              <a:latin typeface="Rockwell"/>
            </a:rPr>
            <a:t> derivative gain was set to non zero and derivative error was calculated. Derivative gain was tuned continuously until the oscillations were damped </a:t>
          </a:r>
          <a:endParaRPr lang="en-US" sz="1400" kern="1200" dirty="0"/>
        </a:p>
      </dsp:txBody>
      <dsp:txXfrm>
        <a:off x="36282" y="2293991"/>
        <a:ext cx="10443036" cy="670678"/>
      </dsp:txXfrm>
    </dsp:sp>
    <dsp:sp modelId="{9CA91D94-6C7C-4146-9C89-FBE482AE2259}">
      <dsp:nvSpPr>
        <dsp:cNvPr id="0" name=""/>
        <dsp:cNvSpPr/>
      </dsp:nvSpPr>
      <dsp:spPr>
        <a:xfrm>
          <a:off x="0" y="3000951"/>
          <a:ext cx="10515600" cy="412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en-US" sz="1100" kern="1200"/>
            <a:t>derivativeError = proportionalError </a:t>
          </a:r>
          <a:r>
            <a:rPr lang="en-US" sz="1100" kern="1200">
              <a:latin typeface="Rockwell"/>
            </a:rPr>
            <a:t>– </a:t>
          </a:r>
          <a:r>
            <a:rPr lang="en-US" sz="1100" kern="1200"/>
            <a:t>previousError</a:t>
          </a:r>
          <a:endParaRPr lang="en-US" sz="1100" kern="1200" dirty="0">
            <a:latin typeface="Rockwell"/>
          </a:endParaRPr>
        </a:p>
        <a:p>
          <a:pPr marL="57150" lvl="1" indent="-57150" algn="l" defTabSz="488950" rtl="0">
            <a:lnSpc>
              <a:spcPct val="90000"/>
            </a:lnSpc>
            <a:spcBef>
              <a:spcPct val="0"/>
            </a:spcBef>
            <a:spcAft>
              <a:spcPct val="20000"/>
            </a:spcAft>
            <a:buChar char="•"/>
          </a:pPr>
          <a:r>
            <a:rPr lang="en-US" sz="1100" kern="1200" dirty="0">
              <a:latin typeface="Rockwell"/>
            </a:rPr>
            <a:t>PID = </a:t>
          </a:r>
          <a:r>
            <a:rPr lang="en-US" sz="1100" kern="1200" dirty="0"/>
            <a:t>proportionalError * kP + derivativeError * kD</a:t>
          </a:r>
        </a:p>
      </dsp:txBody>
      <dsp:txXfrm>
        <a:off x="0" y="3000951"/>
        <a:ext cx="10515600" cy="412965"/>
      </dsp:txXfrm>
    </dsp:sp>
    <dsp:sp modelId="{ACA90930-2DEA-418F-BDD1-9AC087EE9965}">
      <dsp:nvSpPr>
        <dsp:cNvPr id="0" name=""/>
        <dsp:cNvSpPr/>
      </dsp:nvSpPr>
      <dsp:spPr>
        <a:xfrm>
          <a:off x="0" y="3413916"/>
          <a:ext cx="10515600" cy="743242"/>
        </a:xfrm>
        <a:prstGeom prst="roundRect">
          <a:avLst/>
        </a:prstGeom>
        <a:solidFill>
          <a:schemeClr val="accent3">
            <a:shade val="50000"/>
            <a:hueOff val="85787"/>
            <a:satOff val="-15519"/>
            <a:lumOff val="38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Rockwell"/>
            </a:rPr>
            <a:t>Integral gain was added to make sure the robot follows the wall at a desired distance. This was done by maintaining a list of historic proportional errors. Last 10 errors were added for this and multiplied with the Integral gain</a:t>
          </a:r>
        </a:p>
      </dsp:txBody>
      <dsp:txXfrm>
        <a:off x="36282" y="3450198"/>
        <a:ext cx="10443036" cy="670678"/>
      </dsp:txXfrm>
    </dsp:sp>
    <dsp:sp modelId="{8970B01F-043F-436C-BD93-90E4AD83C2FB}">
      <dsp:nvSpPr>
        <dsp:cNvPr id="0" name=""/>
        <dsp:cNvSpPr/>
      </dsp:nvSpPr>
      <dsp:spPr>
        <a:xfrm>
          <a:off x="0" y="4157159"/>
          <a:ext cx="10515600"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rtl="0">
            <a:lnSpc>
              <a:spcPct val="90000"/>
            </a:lnSpc>
            <a:spcBef>
              <a:spcPct val="0"/>
            </a:spcBef>
            <a:spcAft>
              <a:spcPct val="20000"/>
            </a:spcAft>
            <a:buChar char="•"/>
          </a:pPr>
          <a:r>
            <a:rPr lang="en-US" sz="1100" kern="1200" dirty="0">
              <a:latin typeface="Rockwell"/>
            </a:rPr>
            <a:t> </a:t>
          </a:r>
          <a:r>
            <a:rPr lang="en-US" sz="1100" kern="1200" dirty="0"/>
            <a:t>if len(integralError) &gt; </a:t>
          </a:r>
          <a:r>
            <a:rPr lang="en-US" sz="1100" kern="1200" dirty="0">
              <a:latin typeface="Rockwell"/>
            </a:rPr>
            <a:t>9:</a:t>
          </a:r>
          <a:endParaRPr lang="en-US" sz="1100" kern="1200" dirty="0"/>
        </a:p>
        <a:p>
          <a:pPr marL="57150" lvl="1" indent="-57150" algn="l" defTabSz="488950">
            <a:lnSpc>
              <a:spcPct val="90000"/>
            </a:lnSpc>
            <a:spcBef>
              <a:spcPct val="0"/>
            </a:spcBef>
            <a:spcAft>
              <a:spcPct val="20000"/>
            </a:spcAft>
            <a:buChar char="•"/>
          </a:pPr>
          <a:r>
            <a:rPr lang="en-US" sz="1100" kern="1200" dirty="0"/>
            <a:t>        integralError.pop(0)</a:t>
          </a:r>
        </a:p>
        <a:p>
          <a:pPr marL="57150" lvl="1" indent="-57150" algn="l" defTabSz="488950">
            <a:lnSpc>
              <a:spcPct val="100000"/>
            </a:lnSpc>
            <a:spcBef>
              <a:spcPct val="0"/>
            </a:spcBef>
            <a:spcAft>
              <a:spcPct val="20000"/>
            </a:spcAft>
            <a:buChar char="•"/>
          </a:pPr>
          <a:r>
            <a:rPr lang="en-US" sz="1100" kern="1200" dirty="0"/>
            <a:t>    integralError.append(proportionalError)</a:t>
          </a:r>
        </a:p>
      </dsp:txBody>
      <dsp:txXfrm>
        <a:off x="0" y="4157159"/>
        <a:ext cx="10515600" cy="637560"/>
      </dsp:txXfrm>
    </dsp:sp>
    <dsp:sp modelId="{5E1C5DAF-1F1C-4270-8738-0AEB3EC8FBDF}">
      <dsp:nvSpPr>
        <dsp:cNvPr id="0" name=""/>
        <dsp:cNvSpPr/>
      </dsp:nvSpPr>
      <dsp:spPr>
        <a:xfrm>
          <a:off x="0" y="4794719"/>
          <a:ext cx="10515600" cy="743242"/>
        </a:xfrm>
        <a:prstGeom prst="roundRect">
          <a:avLst/>
        </a:prstGeom>
        <a:solidFill>
          <a:schemeClr val="accent3">
            <a:shade val="50000"/>
            <a:hueOff val="42894"/>
            <a:satOff val="-7760"/>
            <a:lumOff val="19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kern="1200" dirty="0">
              <a:latin typeface="Rockwell"/>
            </a:rPr>
            <a:t>PID = </a:t>
          </a:r>
          <a:r>
            <a:rPr lang="en-US" sz="1400" kern="1200" dirty="0"/>
            <a:t>proportionalError * kP + totalIe * kI + derivativeError * kD</a:t>
          </a:r>
        </a:p>
      </dsp:txBody>
      <dsp:txXfrm>
        <a:off x="36282" y="4831001"/>
        <a:ext cx="10443036" cy="670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3ADFC-E455-4F6C-8845-53EFC2B4E4C6}">
      <dsp:nvSpPr>
        <dsp:cNvPr id="0" name=""/>
        <dsp:cNvSpPr/>
      </dsp:nvSpPr>
      <dsp:spPr>
        <a:xfrm>
          <a:off x="0" y="34371"/>
          <a:ext cx="10515600" cy="7792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Sensors Used:</a:t>
          </a:r>
          <a:r>
            <a:rPr lang="en-US" sz="1800" kern="1200">
              <a:latin typeface="Rockwell"/>
            </a:rPr>
            <a:t> Front Right Sensor and Back Right Sensor. Minimum value of these two sensore were selected at every callback from the LaserScan subscriber.</a:t>
          </a:r>
          <a:endParaRPr lang="en-US" sz="1800" kern="1200"/>
        </a:p>
      </dsp:txBody>
      <dsp:txXfrm>
        <a:off x="38038" y="72409"/>
        <a:ext cx="10439524" cy="703143"/>
      </dsp:txXfrm>
    </dsp:sp>
    <dsp:sp modelId="{540D786F-0962-425B-B88A-E8A503F450C7}">
      <dsp:nvSpPr>
        <dsp:cNvPr id="0" name=""/>
        <dsp:cNvSpPr/>
      </dsp:nvSpPr>
      <dsp:spPr>
        <a:xfrm>
          <a:off x="0" y="865431"/>
          <a:ext cx="10515600" cy="7792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frontRightSensor = min(msg.ranges[540:629]) </a:t>
          </a:r>
        </a:p>
      </dsp:txBody>
      <dsp:txXfrm>
        <a:off x="38038" y="903469"/>
        <a:ext cx="10439524" cy="703143"/>
      </dsp:txXfrm>
    </dsp:sp>
    <dsp:sp modelId="{083FF573-FE48-4B27-8013-171FBA53281B}">
      <dsp:nvSpPr>
        <dsp:cNvPr id="0" name=""/>
        <dsp:cNvSpPr/>
      </dsp:nvSpPr>
      <dsp:spPr>
        <a:xfrm>
          <a:off x="0" y="1696491"/>
          <a:ext cx="10515600" cy="7792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backRightSensor = min(msg.ranges[449:539])</a:t>
          </a:r>
        </a:p>
      </dsp:txBody>
      <dsp:txXfrm>
        <a:off x="38038" y="1734529"/>
        <a:ext cx="10439524" cy="703143"/>
      </dsp:txXfrm>
    </dsp:sp>
    <dsp:sp modelId="{1E573F8C-31FD-4399-8C89-7F59A32496D6}">
      <dsp:nvSpPr>
        <dsp:cNvPr id="0" name=""/>
        <dsp:cNvSpPr/>
      </dsp:nvSpPr>
      <dsp:spPr>
        <a:xfrm>
          <a:off x="0" y="2527551"/>
          <a:ext cx="10515600" cy="7792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These two sensor were used to control the trajectory of the car, to keep it moving in a straight line. </a:t>
          </a:r>
        </a:p>
      </dsp:txBody>
      <dsp:txXfrm>
        <a:off x="38038" y="2565589"/>
        <a:ext cx="10439524" cy="703143"/>
      </dsp:txXfrm>
    </dsp:sp>
    <dsp:sp modelId="{AAF26A00-47C2-4BE5-89B1-34AAE2001B03}">
      <dsp:nvSpPr>
        <dsp:cNvPr id="0" name=""/>
        <dsp:cNvSpPr/>
      </dsp:nvSpPr>
      <dsp:spPr>
        <a:xfrm>
          <a:off x="0" y="3306771"/>
          <a:ext cx="10515600"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Example: if front right is close the wall and back right is far, the car is moving towards the wall. In this case fuzzy logic would turn the car towards left to keep it straight and vice-versa.</a:t>
          </a:r>
        </a:p>
      </dsp:txBody>
      <dsp:txXfrm>
        <a:off x="0" y="3306771"/>
        <a:ext cx="10515600" cy="475065"/>
      </dsp:txXfrm>
    </dsp:sp>
    <dsp:sp modelId="{2F2FB5B1-76A1-4067-8B9C-16FCDC157C24}">
      <dsp:nvSpPr>
        <dsp:cNvPr id="0" name=""/>
        <dsp:cNvSpPr/>
      </dsp:nvSpPr>
      <dsp:spPr>
        <a:xfrm>
          <a:off x="0" y="3781836"/>
          <a:ext cx="10515600" cy="7792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Sensor Ranges were obtained by keeping a block on the right front and right back.</a:t>
          </a:r>
        </a:p>
      </dsp:txBody>
      <dsp:txXfrm>
        <a:off x="38038" y="3819874"/>
        <a:ext cx="10439524" cy="703143"/>
      </dsp:txXfrm>
    </dsp:sp>
    <dsp:sp modelId="{962451EC-A3BF-4EF0-945B-3A84B509E468}">
      <dsp:nvSpPr>
        <dsp:cNvPr id="0" name=""/>
        <dsp:cNvSpPr/>
      </dsp:nvSpPr>
      <dsp:spPr>
        <a:xfrm>
          <a:off x="0" y="4612896"/>
          <a:ext cx="10515600" cy="7792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Reading were obtained using rostopic echo messages:</a:t>
          </a:r>
        </a:p>
      </dsp:txBody>
      <dsp:txXfrm>
        <a:off x="38038" y="4650934"/>
        <a:ext cx="10439524" cy="703143"/>
      </dsp:txXfrm>
    </dsp:sp>
    <dsp:sp modelId="{6C8A0B6E-1CD2-4AC8-8627-B53837D4D08A}">
      <dsp:nvSpPr>
        <dsp:cNvPr id="0" name=""/>
        <dsp:cNvSpPr/>
      </dsp:nvSpPr>
      <dsp:spPr>
        <a:xfrm>
          <a:off x="0" y="5392115"/>
          <a:ext cx="105156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Rostopic echo /scan messages.</a:t>
          </a:r>
        </a:p>
        <a:p>
          <a:pPr marL="114300" lvl="1" indent="-114300" algn="l" defTabSz="622300">
            <a:lnSpc>
              <a:spcPct val="90000"/>
            </a:lnSpc>
            <a:spcBef>
              <a:spcPct val="0"/>
            </a:spcBef>
            <a:spcAft>
              <a:spcPct val="20000"/>
            </a:spcAft>
            <a:buChar char="•"/>
          </a:pPr>
          <a:r>
            <a:rPr lang="en-US" sz="1400" kern="1200"/>
            <a:t>Implemented basic python code to get the sensor ranges</a:t>
          </a:r>
        </a:p>
      </dsp:txBody>
      <dsp:txXfrm>
        <a:off x="0" y="5392115"/>
        <a:ext cx="10515600" cy="521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3ADFC-E455-4F6C-8845-53EFC2B4E4C6}">
      <dsp:nvSpPr>
        <dsp:cNvPr id="0" name=""/>
        <dsp:cNvSpPr/>
      </dsp:nvSpPr>
      <dsp:spPr>
        <a:xfrm>
          <a:off x="0" y="78910"/>
          <a:ext cx="10515600" cy="8725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Sensors Used:</a:t>
          </a:r>
          <a:r>
            <a:rPr lang="en-US" sz="1500" kern="1200">
              <a:latin typeface="Rockwell"/>
            </a:rPr>
            <a:t> Front Left Sensor and Front Right Sensor. Minimum value of these two sensore were selected at every callback from the LaserScan subscriber.</a:t>
          </a:r>
          <a:endParaRPr lang="en-US" sz="1500" kern="1200" dirty="0"/>
        </a:p>
      </dsp:txBody>
      <dsp:txXfrm>
        <a:off x="42595" y="121505"/>
        <a:ext cx="10430410" cy="787374"/>
      </dsp:txXfrm>
    </dsp:sp>
    <dsp:sp modelId="{540D786F-0962-425B-B88A-E8A503F450C7}">
      <dsp:nvSpPr>
        <dsp:cNvPr id="0" name=""/>
        <dsp:cNvSpPr/>
      </dsp:nvSpPr>
      <dsp:spPr>
        <a:xfrm>
          <a:off x="0" y="994674"/>
          <a:ext cx="10515600" cy="8725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Consolas"/>
            </a:rPr>
            <a:t>topLeftSensor = min(msg.ranges[0:10]) </a:t>
          </a:r>
        </a:p>
      </dsp:txBody>
      <dsp:txXfrm>
        <a:off x="42595" y="1037269"/>
        <a:ext cx="10430410" cy="787374"/>
      </dsp:txXfrm>
    </dsp:sp>
    <dsp:sp modelId="{083FF573-FE48-4B27-8013-171FBA53281B}">
      <dsp:nvSpPr>
        <dsp:cNvPr id="0" name=""/>
        <dsp:cNvSpPr/>
      </dsp:nvSpPr>
      <dsp:spPr>
        <a:xfrm>
          <a:off x="0" y="1910438"/>
          <a:ext cx="10515600" cy="8725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Consolas"/>
            </a:rPr>
            <a:t>topRightSensor = min(msg.ranges[625:635])</a:t>
          </a:r>
        </a:p>
      </dsp:txBody>
      <dsp:txXfrm>
        <a:off x="42595" y="1953033"/>
        <a:ext cx="10430410" cy="787374"/>
      </dsp:txXfrm>
    </dsp:sp>
    <dsp:sp modelId="{1E573F8C-31FD-4399-8C89-7F59A32496D6}">
      <dsp:nvSpPr>
        <dsp:cNvPr id="0" name=""/>
        <dsp:cNvSpPr/>
      </dsp:nvSpPr>
      <dsp:spPr>
        <a:xfrm>
          <a:off x="0" y="2826203"/>
          <a:ext cx="10515600" cy="8725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These two sensor were</a:t>
          </a:r>
          <a:r>
            <a:rPr lang="en-US" sz="1500" kern="1200">
              <a:latin typeface="Rockwell"/>
            </a:rPr>
            <a:t> chosen to avoid obstacle present in the front, either on the left or the right side front, take care of the centre front of the car as well. At any state if the sensor detects an obstacle with in 0.1 to 3 mts</a:t>
          </a:r>
          <a:r>
            <a:rPr lang="en-US" sz="1500" kern="1200" dirty="0">
              <a:latin typeface="Rockwell"/>
            </a:rPr>
            <a:t>, Fuzzy logic activates obstacle avoidance behavior</a:t>
          </a:r>
          <a:endParaRPr lang="en-US" sz="1500" kern="1200" dirty="0"/>
        </a:p>
      </dsp:txBody>
      <dsp:txXfrm>
        <a:off x="42595" y="2868798"/>
        <a:ext cx="10430410" cy="787374"/>
      </dsp:txXfrm>
    </dsp:sp>
    <dsp:sp modelId="{2F2FB5B1-76A1-4067-8B9C-16FCDC157C24}">
      <dsp:nvSpPr>
        <dsp:cNvPr id="0" name=""/>
        <dsp:cNvSpPr/>
      </dsp:nvSpPr>
      <dsp:spPr>
        <a:xfrm>
          <a:off x="0" y="3741967"/>
          <a:ext cx="10515600" cy="8725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Sensor Ranges were obtained by keeping a block on the</a:t>
          </a:r>
          <a:r>
            <a:rPr lang="en-US" sz="1500" kern="1200">
              <a:latin typeface="Rockwell"/>
            </a:rPr>
            <a:t> front left and </a:t>
          </a:r>
          <a:r>
            <a:rPr lang="en-US" sz="1500" kern="1200"/>
            <a:t> front right </a:t>
          </a:r>
          <a:r>
            <a:rPr lang="en-US" sz="1500" kern="1200" dirty="0">
              <a:latin typeface="Rockwell"/>
            </a:rPr>
            <a:t>edge of the car</a:t>
          </a:r>
          <a:endParaRPr lang="en-US" sz="1500" kern="1200" dirty="0"/>
        </a:p>
      </dsp:txBody>
      <dsp:txXfrm>
        <a:off x="42595" y="3784562"/>
        <a:ext cx="10430410" cy="787374"/>
      </dsp:txXfrm>
    </dsp:sp>
    <dsp:sp modelId="{962451EC-A3BF-4EF0-945B-3A84B509E468}">
      <dsp:nvSpPr>
        <dsp:cNvPr id="0" name=""/>
        <dsp:cNvSpPr/>
      </dsp:nvSpPr>
      <dsp:spPr>
        <a:xfrm>
          <a:off x="0" y="4657731"/>
          <a:ext cx="10515600" cy="8725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Reading were obtained using rostopic echo messages:</a:t>
          </a:r>
        </a:p>
      </dsp:txBody>
      <dsp:txXfrm>
        <a:off x="42595" y="4700326"/>
        <a:ext cx="10430410" cy="787374"/>
      </dsp:txXfrm>
    </dsp:sp>
    <dsp:sp modelId="{6C8A0B6E-1CD2-4AC8-8627-B53837D4D08A}">
      <dsp:nvSpPr>
        <dsp:cNvPr id="0" name=""/>
        <dsp:cNvSpPr/>
      </dsp:nvSpPr>
      <dsp:spPr>
        <a:xfrm>
          <a:off x="0" y="5530295"/>
          <a:ext cx="10515600" cy="450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Rostopic echo /scan messages.</a:t>
          </a:r>
          <a:endParaRPr lang="en-US" sz="1200" kern="1200" dirty="0"/>
        </a:p>
        <a:p>
          <a:pPr marL="114300" lvl="1" indent="-114300" algn="l" defTabSz="533400">
            <a:lnSpc>
              <a:spcPct val="90000"/>
            </a:lnSpc>
            <a:spcBef>
              <a:spcPct val="0"/>
            </a:spcBef>
            <a:spcAft>
              <a:spcPct val="20000"/>
            </a:spcAft>
            <a:buChar char="•"/>
          </a:pPr>
          <a:r>
            <a:rPr lang="en-US" sz="1200" kern="1200"/>
            <a:t>Implemented basic python code to get the sensor ranges</a:t>
          </a:r>
          <a:endParaRPr lang="en-US" sz="1200" kern="1200" dirty="0"/>
        </a:p>
      </dsp:txBody>
      <dsp:txXfrm>
        <a:off x="0" y="5530295"/>
        <a:ext cx="10515600" cy="450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FBA1D-703C-417D-91C8-A3058EB3D2A7}">
      <dsp:nvSpPr>
        <dsp:cNvPr id="0" name=""/>
        <dsp:cNvSpPr/>
      </dsp:nvSpPr>
      <dsp:spPr>
        <a:xfrm>
          <a:off x="0" y="62491"/>
          <a:ext cx="11155582" cy="13419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Fuzzy logic is used to prioritize obstacle avoidance over right edge following.</a:t>
          </a:r>
        </a:p>
      </dsp:txBody>
      <dsp:txXfrm>
        <a:off x="65511" y="128002"/>
        <a:ext cx="11024560" cy="1210967"/>
      </dsp:txXfrm>
    </dsp:sp>
    <dsp:sp modelId="{C0229A32-AD63-4109-8072-6B58D881A527}">
      <dsp:nvSpPr>
        <dsp:cNvPr id="0" name=""/>
        <dsp:cNvSpPr/>
      </dsp:nvSpPr>
      <dsp:spPr>
        <a:xfrm>
          <a:off x="0" y="1493761"/>
          <a:ext cx="11155582" cy="1341989"/>
        </a:xfrm>
        <a:prstGeom prst="roundRect">
          <a:avLst/>
        </a:prstGeom>
        <a:solidFill>
          <a:schemeClr val="accent2">
            <a:hueOff val="-133315"/>
            <a:satOff val="-16128"/>
            <a:lumOff val="-77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Only Front sensor values are considered.</a:t>
          </a:r>
        </a:p>
      </dsp:txBody>
      <dsp:txXfrm>
        <a:off x="65511" y="1559272"/>
        <a:ext cx="11024560" cy="1210967"/>
      </dsp:txXfrm>
    </dsp:sp>
    <dsp:sp modelId="{0518CABB-8C28-4146-85AE-B55025F9BECB}">
      <dsp:nvSpPr>
        <dsp:cNvPr id="0" name=""/>
        <dsp:cNvSpPr/>
      </dsp:nvSpPr>
      <dsp:spPr>
        <a:xfrm>
          <a:off x="0" y="2925031"/>
          <a:ext cx="11155582" cy="1341989"/>
        </a:xfrm>
        <a:prstGeom prst="roundRect">
          <a:avLst/>
        </a:prstGeom>
        <a:solidFill>
          <a:schemeClr val="accent2">
            <a:hueOff val="-266630"/>
            <a:satOff val="-32257"/>
            <a:lumOff val="-15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Minimum of the Front Left Sensor and Front Right Sensor value is considered.</a:t>
          </a:r>
        </a:p>
      </dsp:txBody>
      <dsp:txXfrm>
        <a:off x="65511" y="2990542"/>
        <a:ext cx="11024560" cy="1210967"/>
      </dsp:txXfrm>
    </dsp:sp>
    <dsp:sp modelId="{2F8F3262-33ED-4775-A759-0ACC40778A95}">
      <dsp:nvSpPr>
        <dsp:cNvPr id="0" name=""/>
        <dsp:cNvSpPr/>
      </dsp:nvSpPr>
      <dsp:spPr>
        <a:xfrm>
          <a:off x="0" y="4356301"/>
          <a:ext cx="11155582" cy="1341989"/>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min_top_dist = min(topLeftSensor, topRightSensor)</a:t>
          </a:r>
        </a:p>
      </dsp:txBody>
      <dsp:txXfrm>
        <a:off x="65511" y="4421812"/>
        <a:ext cx="11024560" cy="12109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1/19/2021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896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219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150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728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8699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1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115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091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709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441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1/19/2021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248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1/19/2021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88333983"/>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55" r:id="rId6"/>
    <p:sldLayoutId id="2147483860" r:id="rId7"/>
    <p:sldLayoutId id="2147483856" r:id="rId8"/>
    <p:sldLayoutId id="2147483857" r:id="rId9"/>
    <p:sldLayoutId id="2147483858" r:id="rId10"/>
    <p:sldLayoutId id="214748385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6">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2" name="Rectangle 68">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Rectangle 70">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09E903-B0A7-4E7E-A9DC-05A356F61E4F}"/>
              </a:ext>
            </a:extLst>
          </p:cNvPr>
          <p:cNvPicPr>
            <a:picLocks noChangeAspect="1"/>
          </p:cNvPicPr>
          <p:nvPr/>
        </p:nvPicPr>
        <p:blipFill rotWithShape="1">
          <a:blip r:embed="rId2">
            <a:alphaModFix amt="70000"/>
          </a:blip>
          <a:srcRect t="4998" r="-1" b="4997"/>
          <a:stretch/>
        </p:blipFill>
        <p:spPr>
          <a:xfrm>
            <a:off x="20" y="10"/>
            <a:ext cx="12188932" cy="6856614"/>
          </a:xfrm>
          <a:prstGeom prst="rect">
            <a:avLst/>
          </a:prstGeom>
        </p:spPr>
      </p:pic>
      <p:grpSp>
        <p:nvGrpSpPr>
          <p:cNvPr id="109"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7" y="145602"/>
            <a:ext cx="5104732" cy="4853749"/>
            <a:chOff x="3538537" y="995362"/>
            <a:chExt cx="5104732" cy="4853749"/>
          </a:xfrm>
          <a:noFill/>
        </p:grpSpPr>
        <p:sp>
          <p:nvSpPr>
            <p:cNvPr id="74" name="Freeform: Shape 73">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79"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92" name="Freeform: Shape 91">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80" name="Freeform: Shape 79">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113"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00"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4"/>
              <a:chOff x="4114800" y="1423987"/>
              <a:chExt cx="3961542" cy="4007547"/>
            </a:xfrm>
            <a:noFill/>
          </p:grpSpPr>
          <p:sp>
            <p:nvSpPr>
              <p:cNvPr id="102" name="Freeform: Shape 101">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01" name="Freeform: Shape 100">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000500" y="740211"/>
            <a:ext cx="7530685" cy="3163864"/>
          </a:xfrm>
        </p:spPr>
        <p:txBody>
          <a:bodyPr>
            <a:normAutofit/>
          </a:bodyPr>
          <a:lstStyle/>
          <a:p>
            <a:pPr algn="l"/>
            <a:r>
              <a:rPr lang="en-US" sz="5400">
                <a:solidFill>
                  <a:srgbClr val="FFFFFF"/>
                </a:solidFill>
                <a:ea typeface="Source Sans Pro SemiBold"/>
              </a:rPr>
              <a:t>CE801 –Intelligent Systems and Robotics</a:t>
            </a:r>
          </a:p>
        </p:txBody>
      </p:sp>
      <p:sp>
        <p:nvSpPr>
          <p:cNvPr id="3" name="Subtitle 2"/>
          <p:cNvSpPr>
            <a:spLocks noGrp="1"/>
          </p:cNvSpPr>
          <p:nvPr>
            <p:ph type="subTitle" idx="1"/>
          </p:nvPr>
        </p:nvSpPr>
        <p:spPr>
          <a:xfrm>
            <a:off x="4000193" y="4074515"/>
            <a:ext cx="7583133" cy="1279124"/>
          </a:xfrm>
        </p:spPr>
        <p:txBody>
          <a:bodyPr vert="horz" lIns="91440" tIns="45720" rIns="91440" bIns="45720" rtlCol="0" anchor="t">
            <a:normAutofit/>
          </a:bodyPr>
          <a:lstStyle/>
          <a:p>
            <a:pPr algn="l"/>
            <a:r>
              <a:rPr lang="en-US" sz="2200" b="1">
                <a:solidFill>
                  <a:srgbClr val="FFFFFF"/>
                </a:solidFill>
              </a:rPr>
              <a:t>-Faizan Athar Waheed Khan</a:t>
            </a:r>
            <a:endParaRPr lang="en-US" sz="2200" b="1">
              <a:solidFill>
                <a:srgbClr val="FFFFFF"/>
              </a:solidFill>
              <a:cs typeface="Segoe UI"/>
            </a:endParaRPr>
          </a:p>
          <a:p>
            <a:pPr algn="l"/>
            <a:r>
              <a:rPr lang="en-US" sz="2200">
                <a:solidFill>
                  <a:srgbClr val="FFFFFF"/>
                </a:solidFill>
              </a:rPr>
              <a:t>#2004470</a:t>
            </a:r>
          </a:p>
          <a:p>
            <a:pPr algn="l"/>
            <a:endParaRPr lang="en-US" sz="2200">
              <a:solidFill>
                <a:srgbClr val="FFFFFF"/>
              </a:solidFill>
            </a:endParaRPr>
          </a:p>
        </p:txBody>
      </p:sp>
      <p:grpSp>
        <p:nvGrpSpPr>
          <p:cNvPr id="114"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111" name="Straight Connector 110">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2" name="Straight Connector 111">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6"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5CF7E775-81D1-4A48-9B3C-47D8AD8AAA3C}"/>
              </a:ext>
            </a:extLst>
          </p:cNvPr>
          <p:cNvSpPr>
            <a:spLocks noGrp="1"/>
          </p:cNvSpPr>
          <p:nvPr>
            <p:ph type="title"/>
          </p:nvPr>
        </p:nvSpPr>
        <p:spPr>
          <a:xfrm>
            <a:off x="759754" y="-464273"/>
            <a:ext cx="9988166" cy="1667196"/>
          </a:xfrm>
        </p:spPr>
        <p:txBody>
          <a:bodyPr>
            <a:normAutofit/>
          </a:bodyPr>
          <a:lstStyle/>
          <a:p>
            <a:r>
              <a:rPr lang="en-US" sz="5400"/>
              <a:t>Obstacle Avoidance</a:t>
            </a:r>
          </a:p>
        </p:txBody>
      </p:sp>
      <p:grpSp>
        <p:nvGrpSpPr>
          <p:cNvPr id="38"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43B8EEB0-EFE2-454E-9CE1-3A612A7C4654}"/>
              </a:ext>
            </a:extLst>
          </p:cNvPr>
          <p:cNvGraphicFramePr>
            <a:graphicFrameLocks noGrp="1"/>
          </p:cNvGraphicFramePr>
          <p:nvPr>
            <p:ph idx="1"/>
            <p:extLst>
              <p:ext uri="{D42A27DB-BD31-4B8C-83A1-F6EECF244321}">
                <p14:modId xmlns:p14="http://schemas.microsoft.com/office/powerpoint/2010/main" val="4015355901"/>
              </p:ext>
            </p:extLst>
          </p:nvPr>
        </p:nvGraphicFramePr>
        <p:xfrm>
          <a:off x="838201" y="796105"/>
          <a:ext cx="10515600" cy="6059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32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5699-B5DA-4E18-9AD7-5C0B598BDBF0}"/>
              </a:ext>
            </a:extLst>
          </p:cNvPr>
          <p:cNvSpPr>
            <a:spLocks noGrp="1"/>
          </p:cNvSpPr>
          <p:nvPr>
            <p:ph type="title"/>
          </p:nvPr>
        </p:nvSpPr>
        <p:spPr>
          <a:xfrm>
            <a:off x="838200" y="365125"/>
            <a:ext cx="10515600" cy="666305"/>
          </a:xfrm>
        </p:spPr>
        <p:txBody>
          <a:bodyPr>
            <a:normAutofit fontScale="90000"/>
          </a:bodyPr>
          <a:lstStyle/>
          <a:p>
            <a:r>
              <a:rPr lang="en-US">
                <a:ea typeface="+mj-lt"/>
                <a:cs typeface="+mj-lt"/>
              </a:rPr>
              <a:t>Input Membership functions</a:t>
            </a:r>
            <a:endParaRPr lang="en-US"/>
          </a:p>
        </p:txBody>
      </p:sp>
      <p:sp>
        <p:nvSpPr>
          <p:cNvPr id="3" name="Content Placeholder 2">
            <a:extLst>
              <a:ext uri="{FF2B5EF4-FFF2-40B4-BE49-F238E27FC236}">
                <a16:creationId xmlns:a16="http://schemas.microsoft.com/office/drawing/2014/main" id="{63ABBB0B-3B38-4D3A-911B-17F9E3781F47}"/>
              </a:ext>
            </a:extLst>
          </p:cNvPr>
          <p:cNvSpPr>
            <a:spLocks noGrp="1"/>
          </p:cNvSpPr>
          <p:nvPr>
            <p:ph idx="1"/>
          </p:nvPr>
        </p:nvSpPr>
        <p:spPr>
          <a:xfrm>
            <a:off x="838200" y="1166367"/>
            <a:ext cx="10515600" cy="5010596"/>
          </a:xfrm>
        </p:spPr>
        <p:txBody>
          <a:bodyPr vert="horz" lIns="91440" tIns="45720" rIns="91440" bIns="45720" rtlCol="0" anchor="t">
            <a:normAutofit fontScale="55000" lnSpcReduction="20000"/>
          </a:bodyPr>
          <a:lstStyle/>
          <a:p>
            <a:endParaRPr lang="en-US" dirty="0">
              <a:ea typeface="+mn-lt"/>
              <a:cs typeface="+mn-lt"/>
            </a:endParaRPr>
          </a:p>
          <a:p>
            <a:r>
              <a:rPr lang="en-US">
                <a:ea typeface="+mn-lt"/>
                <a:cs typeface="+mn-lt"/>
              </a:rPr>
              <a:t>Front Left Sensor and Front Right Sensor have similar membership functions: </a:t>
            </a:r>
          </a:p>
          <a:p>
            <a:r>
              <a:rPr lang="en-US">
                <a:ea typeface="+mn-lt"/>
                <a:cs typeface="+mn-lt"/>
              </a:rPr>
              <a:t>3 membership functions Each, all the functions are Trapezoid functions</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b="1">
                <a:ea typeface="+mn-lt"/>
                <a:cs typeface="+mn-lt"/>
              </a:rPr>
              <a:t>Near [</a:t>
            </a:r>
            <a:r>
              <a:rPr lang="en-US" b="1">
                <a:cs typeface="Segoe UI"/>
              </a:rPr>
              <a:t>0.1, 0.1, 1.0, 1.5</a:t>
            </a:r>
            <a:r>
              <a:rPr lang="en-US" b="1">
                <a:ea typeface="+mn-lt"/>
                <a:cs typeface="+mn-lt"/>
              </a:rPr>
              <a:t>] </a:t>
            </a:r>
            <a:r>
              <a:rPr lang="en-US">
                <a:ea typeface="+mn-lt"/>
                <a:cs typeface="+mn-lt"/>
              </a:rPr>
              <a:t>- Started with 0.1 because at the start of the program, sensor returns 0 value and gets the  membership value of 1 of 'Near' membership function, which is not true if the car is not close to an obstacle.</a:t>
            </a:r>
          </a:p>
          <a:p>
            <a:r>
              <a:rPr lang="en-US">
                <a:ea typeface="+mn-lt"/>
                <a:cs typeface="+mn-lt"/>
              </a:rPr>
              <a:t>These values were selected after several trial and errors, making sure that the car gets enough room to make a turn to the left and perform obstacle avoidance at a sufficient distance from the obstacle.</a:t>
            </a:r>
          </a:p>
          <a:p>
            <a:r>
              <a:rPr lang="en-US">
                <a:ea typeface="+mn-lt"/>
                <a:cs typeface="+mn-lt"/>
              </a:rPr>
              <a:t>Sensor</a:t>
            </a:r>
            <a:r>
              <a:rPr lang="en-US">
                <a:cs typeface="Segoe UI"/>
              </a:rPr>
              <a:t> readings greater than 3, including 'inf' values were hardcoded 2.99, so that they fall under Far Membership function</a:t>
            </a:r>
          </a:p>
        </p:txBody>
      </p:sp>
      <p:graphicFrame>
        <p:nvGraphicFramePr>
          <p:cNvPr id="4" name="Table 4">
            <a:extLst>
              <a:ext uri="{FF2B5EF4-FFF2-40B4-BE49-F238E27FC236}">
                <a16:creationId xmlns:a16="http://schemas.microsoft.com/office/drawing/2014/main" id="{10E94E61-68D3-40FB-B924-BBA9CF08159A}"/>
              </a:ext>
            </a:extLst>
          </p:cNvPr>
          <p:cNvGraphicFramePr>
            <a:graphicFrameLocks noGrp="1"/>
          </p:cNvGraphicFramePr>
          <p:nvPr>
            <p:extLst>
              <p:ext uri="{D42A27DB-BD31-4B8C-83A1-F6EECF244321}">
                <p14:modId xmlns:p14="http://schemas.microsoft.com/office/powerpoint/2010/main" val="3651209870"/>
              </p:ext>
            </p:extLst>
          </p:nvPr>
        </p:nvGraphicFramePr>
        <p:xfrm>
          <a:off x="1110291" y="2450814"/>
          <a:ext cx="8168640" cy="1254510"/>
        </p:xfrm>
        <a:graphic>
          <a:graphicData uri="http://schemas.openxmlformats.org/drawingml/2006/table">
            <a:tbl>
              <a:tblPr firstRow="1" bandRow="1">
                <a:tableStyleId>{17292A2E-F333-43FB-9621-5CBBE7FDCDCB}</a:tableStyleId>
              </a:tblPr>
              <a:tblGrid>
                <a:gridCol w="1633728">
                  <a:extLst>
                    <a:ext uri="{9D8B030D-6E8A-4147-A177-3AD203B41FA5}">
                      <a16:colId xmlns:a16="http://schemas.microsoft.com/office/drawing/2014/main" val="2524220676"/>
                    </a:ext>
                  </a:extLst>
                </a:gridCol>
                <a:gridCol w="1633728">
                  <a:extLst>
                    <a:ext uri="{9D8B030D-6E8A-4147-A177-3AD203B41FA5}">
                      <a16:colId xmlns:a16="http://schemas.microsoft.com/office/drawing/2014/main" val="3661572635"/>
                    </a:ext>
                  </a:extLst>
                </a:gridCol>
                <a:gridCol w="1633728">
                  <a:extLst>
                    <a:ext uri="{9D8B030D-6E8A-4147-A177-3AD203B41FA5}">
                      <a16:colId xmlns:a16="http://schemas.microsoft.com/office/drawing/2014/main" val="3848689666"/>
                    </a:ext>
                  </a:extLst>
                </a:gridCol>
                <a:gridCol w="1633728">
                  <a:extLst>
                    <a:ext uri="{9D8B030D-6E8A-4147-A177-3AD203B41FA5}">
                      <a16:colId xmlns:a16="http://schemas.microsoft.com/office/drawing/2014/main" val="2568828193"/>
                    </a:ext>
                  </a:extLst>
                </a:gridCol>
                <a:gridCol w="1633728">
                  <a:extLst>
                    <a:ext uri="{9D8B030D-6E8A-4147-A177-3AD203B41FA5}">
                      <a16:colId xmlns:a16="http://schemas.microsoft.com/office/drawing/2014/main" val="1465176689"/>
                    </a:ext>
                  </a:extLst>
                </a:gridCol>
              </a:tblGrid>
              <a:tr h="455004">
                <a:tc>
                  <a:txBody>
                    <a:bodyPr/>
                    <a:lstStyle/>
                    <a:p>
                      <a:pPr algn="ctr"/>
                      <a:r>
                        <a:rPr lang="en-US" sz="1400"/>
                        <a:t>NEAR</a:t>
                      </a:r>
                      <a:endParaRPr lang="en-US" sz="1400" dirty="0"/>
                    </a:p>
                  </a:txBody>
                  <a:tcPr anchor="ctr">
                    <a:solidFill>
                      <a:schemeClr val="accent3"/>
                    </a:solidFill>
                  </a:tcPr>
                </a:tc>
                <a:tc>
                  <a:txBody>
                    <a:bodyPr/>
                    <a:lstStyle/>
                    <a:p>
                      <a:pPr lvl="0" algn="ctr">
                        <a:buNone/>
                      </a:pPr>
                      <a:r>
                        <a:rPr lang="en-US" sz="1400" b="1" i="0" u="none" strike="noStrike" noProof="0">
                          <a:latin typeface="Segoe UI"/>
                        </a:rPr>
                        <a:t>0.1</a:t>
                      </a:r>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 0.1</a:t>
                      </a:r>
                      <a:endParaRPr lang="en-US" sz="1400" dirty="0"/>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1.0</a:t>
                      </a:r>
                      <a:endParaRPr lang="en-US" sz="1400" dirty="0"/>
                    </a:p>
                  </a:txBody>
                  <a:tcPr anchor="ctr">
                    <a:solidFill>
                      <a:schemeClr val="accent3"/>
                    </a:solidFill>
                  </a:tcPr>
                </a:tc>
                <a:tc>
                  <a:txBody>
                    <a:bodyPr/>
                    <a:lstStyle/>
                    <a:p>
                      <a:pPr lvl="0" algn="ctr">
                        <a:buNone/>
                      </a:pPr>
                      <a:r>
                        <a:rPr lang="en-US" sz="1400"/>
                        <a:t>1.5</a:t>
                      </a:r>
                      <a:endParaRPr lang="en-US" sz="1400" dirty="0"/>
                    </a:p>
                  </a:txBody>
                  <a:tcPr anchor="ctr">
                    <a:solidFill>
                      <a:schemeClr val="accent3"/>
                    </a:solidFill>
                  </a:tcPr>
                </a:tc>
                <a:extLst>
                  <a:ext uri="{0D108BD9-81ED-4DB2-BD59-A6C34878D82A}">
                    <a16:rowId xmlns:a16="http://schemas.microsoft.com/office/drawing/2014/main" val="829027673"/>
                  </a:ext>
                </a:extLst>
              </a:tr>
              <a:tr h="383503">
                <a:tc>
                  <a:txBody>
                    <a:bodyPr/>
                    <a:lstStyle/>
                    <a:p>
                      <a:pPr algn="ctr"/>
                      <a:r>
                        <a:rPr lang="en-US" sz="1400" b="1">
                          <a:solidFill>
                            <a:schemeClr val="bg1"/>
                          </a:solidFill>
                        </a:rPr>
                        <a:t>MEDIUM</a:t>
                      </a:r>
                    </a:p>
                  </a:txBody>
                  <a:tcPr anchor="ctr">
                    <a:solidFill>
                      <a:schemeClr val="accent3"/>
                    </a:solidFill>
                  </a:tcPr>
                </a:tc>
                <a:tc>
                  <a:txBody>
                    <a:bodyPr/>
                    <a:lstStyle/>
                    <a:p>
                      <a:pPr algn="ctr"/>
                      <a:r>
                        <a:rPr lang="en-US" sz="1400" b="1">
                          <a:solidFill>
                            <a:schemeClr val="bg1"/>
                          </a:solidFill>
                        </a:rPr>
                        <a:t>1.0</a:t>
                      </a:r>
                      <a:endParaRPr lang="en-US" sz="1400" b="1" dirty="0">
                        <a:solidFill>
                          <a:schemeClr val="bg1"/>
                        </a:solidFill>
                      </a:endParaRPr>
                    </a:p>
                  </a:txBody>
                  <a:tcPr anchor="ctr">
                    <a:solidFill>
                      <a:schemeClr val="accent3"/>
                    </a:solidFill>
                  </a:tcPr>
                </a:tc>
                <a:tc>
                  <a:txBody>
                    <a:bodyPr/>
                    <a:lstStyle/>
                    <a:p>
                      <a:pPr lvl="0" algn="ctr">
                        <a:buNone/>
                      </a:pPr>
                      <a:r>
                        <a:rPr lang="en-US" sz="1400" b="1">
                          <a:solidFill>
                            <a:schemeClr val="bg1"/>
                          </a:solidFill>
                        </a:rPr>
                        <a:t>1.5</a:t>
                      </a:r>
                    </a:p>
                  </a:txBody>
                  <a:tcPr anchor="ctr">
                    <a:solidFill>
                      <a:schemeClr val="accent3"/>
                    </a:solidFill>
                  </a:tcPr>
                </a:tc>
                <a:tc>
                  <a:txBody>
                    <a:bodyPr/>
                    <a:lstStyle/>
                    <a:p>
                      <a:pPr algn="ctr"/>
                      <a:r>
                        <a:rPr lang="en-US" sz="1400" b="1">
                          <a:solidFill>
                            <a:schemeClr val="bg1"/>
                          </a:solidFill>
                        </a:rPr>
                        <a:t>1.5</a:t>
                      </a:r>
                    </a:p>
                  </a:txBody>
                  <a:tcPr anchor="ctr">
                    <a:solidFill>
                      <a:schemeClr val="accent3"/>
                    </a:solidFill>
                  </a:tcPr>
                </a:tc>
                <a:tc>
                  <a:txBody>
                    <a:bodyPr/>
                    <a:lstStyle/>
                    <a:p>
                      <a:pPr lvl="0" algn="ctr">
                        <a:buNone/>
                      </a:pPr>
                      <a:r>
                        <a:rPr lang="en-US" sz="1400" b="1">
                          <a:solidFill>
                            <a:schemeClr val="bg1"/>
                          </a:solidFill>
                        </a:rPr>
                        <a:t>2.0</a:t>
                      </a:r>
                    </a:p>
                  </a:txBody>
                  <a:tcPr anchor="ctr">
                    <a:solidFill>
                      <a:schemeClr val="accent3"/>
                    </a:solidFill>
                  </a:tcPr>
                </a:tc>
                <a:extLst>
                  <a:ext uri="{0D108BD9-81ED-4DB2-BD59-A6C34878D82A}">
                    <a16:rowId xmlns:a16="http://schemas.microsoft.com/office/drawing/2014/main" val="2663608857"/>
                  </a:ext>
                </a:extLst>
              </a:tr>
              <a:tr h="416003">
                <a:tc>
                  <a:txBody>
                    <a:bodyPr/>
                    <a:lstStyle/>
                    <a:p>
                      <a:pPr algn="ctr"/>
                      <a:r>
                        <a:rPr lang="en-US" sz="1400" b="1">
                          <a:solidFill>
                            <a:schemeClr val="bg1"/>
                          </a:solidFill>
                        </a:rPr>
                        <a:t>FAR</a:t>
                      </a:r>
                    </a:p>
                  </a:txBody>
                  <a:tcPr anchor="ctr">
                    <a:solidFill>
                      <a:schemeClr val="accent3"/>
                    </a:solidFill>
                  </a:tcPr>
                </a:tc>
                <a:tc>
                  <a:txBody>
                    <a:bodyPr/>
                    <a:lstStyle/>
                    <a:p>
                      <a:pPr algn="ctr"/>
                      <a:r>
                        <a:rPr lang="en-US" sz="1400" b="1">
                          <a:solidFill>
                            <a:schemeClr val="bg1"/>
                          </a:solidFill>
                        </a:rPr>
                        <a:t>1.5</a:t>
                      </a:r>
                    </a:p>
                  </a:txBody>
                  <a:tcPr anchor="ctr">
                    <a:solidFill>
                      <a:schemeClr val="accent3"/>
                    </a:solidFill>
                  </a:tcPr>
                </a:tc>
                <a:tc>
                  <a:txBody>
                    <a:bodyPr/>
                    <a:lstStyle/>
                    <a:p>
                      <a:pPr algn="ctr"/>
                      <a:r>
                        <a:rPr lang="en-US" sz="1400" b="1">
                          <a:solidFill>
                            <a:schemeClr val="bg1"/>
                          </a:solidFill>
                        </a:rPr>
                        <a:t>2.0</a:t>
                      </a:r>
                      <a:endParaRPr lang="en-US" sz="1400" b="1" dirty="0">
                        <a:solidFill>
                          <a:schemeClr val="bg1"/>
                        </a:solidFill>
                      </a:endParaRPr>
                    </a:p>
                  </a:txBody>
                  <a:tcPr anchor="ctr">
                    <a:solidFill>
                      <a:schemeClr val="accent3"/>
                    </a:solidFill>
                  </a:tcPr>
                </a:tc>
                <a:tc>
                  <a:txBody>
                    <a:bodyPr/>
                    <a:lstStyle/>
                    <a:p>
                      <a:pPr algn="ctr"/>
                      <a:r>
                        <a:rPr lang="en-US" sz="1400" b="1">
                          <a:solidFill>
                            <a:schemeClr val="bg1"/>
                          </a:solidFill>
                        </a:rPr>
                        <a:t>2.5</a:t>
                      </a:r>
                      <a:endParaRPr lang="en-US" sz="1400" b="1" dirty="0">
                        <a:solidFill>
                          <a:schemeClr val="bg1"/>
                        </a:solidFill>
                      </a:endParaRPr>
                    </a:p>
                  </a:txBody>
                  <a:tcPr anchor="ctr">
                    <a:solidFill>
                      <a:schemeClr val="accent3"/>
                    </a:solidFill>
                  </a:tcPr>
                </a:tc>
                <a:tc>
                  <a:txBody>
                    <a:bodyPr/>
                    <a:lstStyle/>
                    <a:p>
                      <a:pPr algn="ctr"/>
                      <a:r>
                        <a:rPr lang="en-US" sz="1400" b="1">
                          <a:solidFill>
                            <a:schemeClr val="bg1"/>
                          </a:solidFill>
                        </a:rPr>
                        <a:t>3.0</a:t>
                      </a:r>
                    </a:p>
                  </a:txBody>
                  <a:tcPr anchor="ctr">
                    <a:solidFill>
                      <a:schemeClr val="accent3"/>
                    </a:solidFill>
                  </a:tcPr>
                </a:tc>
                <a:extLst>
                  <a:ext uri="{0D108BD9-81ED-4DB2-BD59-A6C34878D82A}">
                    <a16:rowId xmlns:a16="http://schemas.microsoft.com/office/drawing/2014/main" val="1771823973"/>
                  </a:ext>
                </a:extLst>
              </a:tr>
            </a:tbl>
          </a:graphicData>
        </a:graphic>
      </p:graphicFrame>
    </p:spTree>
    <p:extLst>
      <p:ext uri="{BB962C8B-B14F-4D97-AF65-F5344CB8AC3E}">
        <p14:creationId xmlns:p14="http://schemas.microsoft.com/office/powerpoint/2010/main" val="376308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Chart&#10;&#10;Description automatically generated">
            <a:extLst>
              <a:ext uri="{FF2B5EF4-FFF2-40B4-BE49-F238E27FC236}">
                <a16:creationId xmlns:a16="http://schemas.microsoft.com/office/drawing/2014/main" id="{CC9092C7-A3AB-4918-AE66-3E76219F0A18}"/>
              </a:ext>
            </a:extLst>
          </p:cNvPr>
          <p:cNvPicPr>
            <a:picLocks noChangeAspect="1"/>
          </p:cNvPicPr>
          <p:nvPr/>
        </p:nvPicPr>
        <p:blipFill rotWithShape="1">
          <a:blip r:embed="rId2"/>
          <a:srcRect l="700" t="-2556" r="47163" b="-1597"/>
          <a:stretch/>
        </p:blipFill>
        <p:spPr>
          <a:xfrm>
            <a:off x="300474" y="3787905"/>
            <a:ext cx="5529773" cy="3025827"/>
          </a:xfrm>
          <a:prstGeom prst="rect">
            <a:avLst/>
          </a:prstGeom>
        </p:spPr>
      </p:pic>
      <p:sp>
        <p:nvSpPr>
          <p:cNvPr id="22" name="Rectangle 1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84408339-BF6F-47B4-9D68-F0C9837EA66D}"/>
              </a:ext>
            </a:extLst>
          </p:cNvPr>
          <p:cNvPicPr>
            <a:picLocks noChangeAspect="1"/>
          </p:cNvPicPr>
          <p:nvPr/>
        </p:nvPicPr>
        <p:blipFill rotWithShape="1">
          <a:blip r:embed="rId3"/>
          <a:srcRect l="-472" r="2382" b="-419"/>
          <a:stretch/>
        </p:blipFill>
        <p:spPr>
          <a:xfrm>
            <a:off x="35473" y="477197"/>
            <a:ext cx="5796180" cy="2231836"/>
          </a:xfrm>
          <a:prstGeom prst="rect">
            <a:avLst/>
          </a:prstGeom>
        </p:spPr>
      </p:pic>
      <p:sp>
        <p:nvSpPr>
          <p:cNvPr id="23" name="Rectangle 1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 line chart&#10;&#10;Description automatically generated">
            <a:extLst>
              <a:ext uri="{FF2B5EF4-FFF2-40B4-BE49-F238E27FC236}">
                <a16:creationId xmlns:a16="http://schemas.microsoft.com/office/drawing/2014/main" id="{1CF3B741-A2E6-47E2-8E57-BAF909AD7CEC}"/>
              </a:ext>
            </a:extLst>
          </p:cNvPr>
          <p:cNvPicPr>
            <a:picLocks noChangeAspect="1"/>
          </p:cNvPicPr>
          <p:nvPr/>
        </p:nvPicPr>
        <p:blipFill rotWithShape="1">
          <a:blip r:embed="rId4"/>
          <a:srcRect l="860" t="5118" r="4303" b="-1181"/>
          <a:stretch/>
        </p:blipFill>
        <p:spPr>
          <a:xfrm>
            <a:off x="6358054" y="393525"/>
            <a:ext cx="5117889" cy="2266241"/>
          </a:xfrm>
          <a:prstGeom prst="rect">
            <a:avLst/>
          </a:prstGeom>
        </p:spPr>
      </p:pic>
      <p:pic>
        <p:nvPicPr>
          <p:cNvPr id="7" name="Picture 7" descr="A picture containing chart, line chart&#10;&#10;Description automatically generated">
            <a:extLst>
              <a:ext uri="{FF2B5EF4-FFF2-40B4-BE49-F238E27FC236}">
                <a16:creationId xmlns:a16="http://schemas.microsoft.com/office/drawing/2014/main" id="{65C43102-31FA-4230-8942-6F18659A6D86}"/>
              </a:ext>
            </a:extLst>
          </p:cNvPr>
          <p:cNvPicPr>
            <a:picLocks noChangeAspect="1"/>
          </p:cNvPicPr>
          <p:nvPr/>
        </p:nvPicPr>
        <p:blipFill rotWithShape="1">
          <a:blip r:embed="rId5"/>
          <a:srcRect l="27087" t="-337" r="9980" b="337"/>
          <a:stretch/>
        </p:blipFill>
        <p:spPr>
          <a:xfrm>
            <a:off x="6475486" y="3789072"/>
            <a:ext cx="5743200" cy="2760590"/>
          </a:xfrm>
          <a:prstGeom prst="rect">
            <a:avLst/>
          </a:prstGeom>
        </p:spPr>
      </p:pic>
      <p:graphicFrame>
        <p:nvGraphicFramePr>
          <p:cNvPr id="69" name="Table 34">
            <a:extLst>
              <a:ext uri="{FF2B5EF4-FFF2-40B4-BE49-F238E27FC236}">
                <a16:creationId xmlns:a16="http://schemas.microsoft.com/office/drawing/2014/main" id="{3EF3EAD4-EFAE-4E2E-ACDA-187FF3FFD6AE}"/>
              </a:ext>
            </a:extLst>
          </p:cNvPr>
          <p:cNvGraphicFramePr>
            <a:graphicFrameLocks noGrp="1"/>
          </p:cNvGraphicFramePr>
          <p:nvPr>
            <p:extLst>
              <p:ext uri="{D42A27DB-BD31-4B8C-83A1-F6EECF244321}">
                <p14:modId xmlns:p14="http://schemas.microsoft.com/office/powerpoint/2010/main" val="3293928466"/>
              </p:ext>
            </p:extLst>
          </p:nvPr>
        </p:nvGraphicFramePr>
        <p:xfrm>
          <a:off x="260195" y="-65049"/>
          <a:ext cx="8168640" cy="557560"/>
        </p:xfrm>
        <a:graphic>
          <a:graphicData uri="http://schemas.openxmlformats.org/drawingml/2006/table">
            <a:tbl>
              <a:tblPr firstRow="1" bandRow="1">
                <a:tableStyleId>{C083E6E3-FA7D-4D7B-A595-EF9225AFEA82}</a:tableStyleId>
              </a:tblPr>
              <a:tblGrid>
                <a:gridCol w="8168640">
                  <a:extLst>
                    <a:ext uri="{9D8B030D-6E8A-4147-A177-3AD203B41FA5}">
                      <a16:colId xmlns:a16="http://schemas.microsoft.com/office/drawing/2014/main" val="4221596529"/>
                    </a:ext>
                  </a:extLst>
                </a:gridCol>
              </a:tblGrid>
              <a:tr h="557560">
                <a:tc>
                  <a:txBody>
                    <a:bodyPr/>
                    <a:lstStyle/>
                    <a:p>
                      <a:pPr algn="ctr"/>
                      <a:r>
                        <a:rPr lang="en-US"/>
                        <a:t>Input Membership Functions</a:t>
                      </a:r>
                    </a:p>
                  </a:txBody>
                  <a:tcPr anchor="ctr"/>
                </a:tc>
                <a:extLst>
                  <a:ext uri="{0D108BD9-81ED-4DB2-BD59-A6C34878D82A}">
                    <a16:rowId xmlns:a16="http://schemas.microsoft.com/office/drawing/2014/main" val="2148982108"/>
                  </a:ext>
                </a:extLst>
              </a:tr>
            </a:tbl>
          </a:graphicData>
        </a:graphic>
      </p:graphicFrame>
      <p:graphicFrame>
        <p:nvGraphicFramePr>
          <p:cNvPr id="70" name="Table 34">
            <a:extLst>
              <a:ext uri="{FF2B5EF4-FFF2-40B4-BE49-F238E27FC236}">
                <a16:creationId xmlns:a16="http://schemas.microsoft.com/office/drawing/2014/main" id="{C7E3ABF7-62F0-446B-AC30-DCAF117AED94}"/>
              </a:ext>
            </a:extLst>
          </p:cNvPr>
          <p:cNvGraphicFramePr>
            <a:graphicFrameLocks noGrp="1"/>
          </p:cNvGraphicFramePr>
          <p:nvPr>
            <p:extLst>
              <p:ext uri="{D42A27DB-BD31-4B8C-83A1-F6EECF244321}">
                <p14:modId xmlns:p14="http://schemas.microsoft.com/office/powerpoint/2010/main" val="2000418079"/>
              </p:ext>
            </p:extLst>
          </p:nvPr>
        </p:nvGraphicFramePr>
        <p:xfrm>
          <a:off x="157975" y="3429000"/>
          <a:ext cx="8168640" cy="557560"/>
        </p:xfrm>
        <a:graphic>
          <a:graphicData uri="http://schemas.openxmlformats.org/drawingml/2006/table">
            <a:tbl>
              <a:tblPr firstRow="1" bandRow="1">
                <a:tableStyleId>{C083E6E3-FA7D-4D7B-A595-EF9225AFEA82}</a:tableStyleId>
              </a:tblPr>
              <a:tblGrid>
                <a:gridCol w="8168640">
                  <a:extLst>
                    <a:ext uri="{9D8B030D-6E8A-4147-A177-3AD203B41FA5}">
                      <a16:colId xmlns:a16="http://schemas.microsoft.com/office/drawing/2014/main" val="4221596529"/>
                    </a:ext>
                  </a:extLst>
                </a:gridCol>
              </a:tblGrid>
              <a:tr h="557560">
                <a:tc>
                  <a:txBody>
                    <a:bodyPr/>
                    <a:lstStyle/>
                    <a:p>
                      <a:pPr algn="ctr"/>
                      <a:r>
                        <a:rPr lang="en-US"/>
                        <a:t>Output Membership Functions</a:t>
                      </a:r>
                    </a:p>
                  </a:txBody>
                  <a:tcPr anchor="ctr"/>
                </a:tc>
                <a:extLst>
                  <a:ext uri="{0D108BD9-81ED-4DB2-BD59-A6C34878D82A}">
                    <a16:rowId xmlns:a16="http://schemas.microsoft.com/office/drawing/2014/main" val="2148982108"/>
                  </a:ext>
                </a:extLst>
              </a:tr>
            </a:tbl>
          </a:graphicData>
        </a:graphic>
      </p:graphicFrame>
    </p:spTree>
    <p:extLst>
      <p:ext uri="{BB962C8B-B14F-4D97-AF65-F5344CB8AC3E}">
        <p14:creationId xmlns:p14="http://schemas.microsoft.com/office/powerpoint/2010/main" val="414965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6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0" name="Freeform: Shape 6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1" name="Freeform: Shape 6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2" name="Freeform: Shape 7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4" name="Freeform: Shape 7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3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3" name="Freeform: Shape 8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35" name="Rectangle 9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6" name="Rectangle 9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7"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6" name="Freeform: Shape 95">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Freeform: Shape 96">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E7377B3-B329-4BEA-8D08-103D5C852FBE}"/>
              </a:ext>
            </a:extLst>
          </p:cNvPr>
          <p:cNvSpPr>
            <a:spLocks noGrp="1"/>
          </p:cNvSpPr>
          <p:nvPr>
            <p:ph type="title"/>
          </p:nvPr>
        </p:nvSpPr>
        <p:spPr>
          <a:xfrm>
            <a:off x="987713" y="-590088"/>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Rule Base</a:t>
            </a:r>
          </a:p>
        </p:txBody>
      </p:sp>
      <p:grpSp>
        <p:nvGrpSpPr>
          <p:cNvPr id="138"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6" name="Straight Connector 105">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07" name="Straight Connector 106">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39"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0" name="Freeform: Shape 109">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1"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3" name="Freeform: Shape 112">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2" name="Freeform: Shape 111">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5" name="Table 14">
            <a:extLst>
              <a:ext uri="{FF2B5EF4-FFF2-40B4-BE49-F238E27FC236}">
                <a16:creationId xmlns:a16="http://schemas.microsoft.com/office/drawing/2014/main" id="{53EF3B24-1E1D-47D8-A7D6-54DC45C0C71D}"/>
              </a:ext>
            </a:extLst>
          </p:cNvPr>
          <p:cNvGraphicFramePr>
            <a:graphicFrameLocks noGrp="1"/>
          </p:cNvGraphicFramePr>
          <p:nvPr>
            <p:extLst>
              <p:ext uri="{D42A27DB-BD31-4B8C-83A1-F6EECF244321}">
                <p14:modId xmlns:p14="http://schemas.microsoft.com/office/powerpoint/2010/main" val="183575104"/>
              </p:ext>
            </p:extLst>
          </p:nvPr>
        </p:nvGraphicFramePr>
        <p:xfrm>
          <a:off x="1061662" y="1078786"/>
          <a:ext cx="10385206" cy="5496665"/>
        </p:xfrm>
        <a:graphic>
          <a:graphicData uri="http://schemas.openxmlformats.org/drawingml/2006/table">
            <a:tbl>
              <a:tblPr firstRow="1" bandRow="1">
                <a:tableStyleId>{D03447BB-5D67-496B-8E87-E561075AD55C}</a:tableStyleId>
              </a:tblPr>
              <a:tblGrid>
                <a:gridCol w="3074399">
                  <a:extLst>
                    <a:ext uri="{9D8B030D-6E8A-4147-A177-3AD203B41FA5}">
                      <a16:colId xmlns:a16="http://schemas.microsoft.com/office/drawing/2014/main" val="2435102030"/>
                    </a:ext>
                  </a:extLst>
                </a:gridCol>
                <a:gridCol w="3175810">
                  <a:extLst>
                    <a:ext uri="{9D8B030D-6E8A-4147-A177-3AD203B41FA5}">
                      <a16:colId xmlns:a16="http://schemas.microsoft.com/office/drawing/2014/main" val="49994935"/>
                    </a:ext>
                  </a:extLst>
                </a:gridCol>
                <a:gridCol w="1944130">
                  <a:extLst>
                    <a:ext uri="{9D8B030D-6E8A-4147-A177-3AD203B41FA5}">
                      <a16:colId xmlns:a16="http://schemas.microsoft.com/office/drawing/2014/main" val="599170791"/>
                    </a:ext>
                  </a:extLst>
                </a:gridCol>
                <a:gridCol w="2190867">
                  <a:extLst>
                    <a:ext uri="{9D8B030D-6E8A-4147-A177-3AD203B41FA5}">
                      <a16:colId xmlns:a16="http://schemas.microsoft.com/office/drawing/2014/main" val="1474320252"/>
                    </a:ext>
                  </a:extLst>
                </a:gridCol>
              </a:tblGrid>
              <a:tr h="1301333">
                <a:tc>
                  <a:txBody>
                    <a:bodyPr/>
                    <a:lstStyle/>
                    <a:p>
                      <a:pPr algn="ctr"/>
                      <a:r>
                        <a:rPr lang="en-US" sz="1300" cap="none" spc="0" dirty="0">
                          <a:effectLst/>
                        </a:rPr>
                        <a:t> </a:t>
                      </a:r>
                      <a:r>
                        <a:rPr lang="en-US" sz="1300" u="none" strike="noStrike" cap="none" spc="0" noProof="0">
                          <a:effectLst/>
                        </a:rPr>
                        <a:t>FRONT LEFT </a:t>
                      </a:r>
                      <a:r>
                        <a:rPr lang="en-US" sz="1300" cap="none" spc="0" dirty="0">
                          <a:effectLst/>
                        </a:rPr>
                        <a:t>SENSOR</a:t>
                      </a:r>
                      <a:endParaRPr lang="en-US"/>
                    </a:p>
                  </a:txBody>
                  <a:tcPr marL="107654" marR="0" marT="82810" marB="82810" anchor="ctr"/>
                </a:tc>
                <a:tc>
                  <a:txBody>
                    <a:bodyPr/>
                    <a:lstStyle/>
                    <a:p>
                      <a:pPr algn="ctr"/>
                      <a:r>
                        <a:rPr lang="en-US" sz="1300" cap="none" spc="0">
                          <a:effectLst/>
                        </a:rPr>
                        <a:t>FRONT RIGHT  SENSOR</a:t>
                      </a:r>
                    </a:p>
                  </a:txBody>
                  <a:tcPr marL="107654" marR="0" marT="82810" marB="82810" anchor="ctr"/>
                </a:tc>
                <a:tc>
                  <a:txBody>
                    <a:bodyPr/>
                    <a:lstStyle/>
                    <a:p>
                      <a:pPr algn="ctr"/>
                      <a:r>
                        <a:rPr lang="en-US" sz="1300" cap="none" spc="0">
                          <a:effectLst/>
                        </a:rPr>
                        <a:t>SPEED</a:t>
                      </a:r>
                    </a:p>
                  </a:txBody>
                  <a:tcPr marL="107654" marR="0" marT="82810" marB="82810" anchor="ctr"/>
                </a:tc>
                <a:tc>
                  <a:txBody>
                    <a:bodyPr/>
                    <a:lstStyle/>
                    <a:p>
                      <a:pPr algn="ctr"/>
                      <a:r>
                        <a:rPr lang="en-US" sz="1300" cap="none" spc="0">
                          <a:effectLst/>
                        </a:rPr>
                        <a:t>STEER</a:t>
                      </a:r>
                    </a:p>
                  </a:txBody>
                  <a:tcPr marL="107654" marR="0" marT="82810" marB="82810" anchor="ctr"/>
                </a:tc>
                <a:extLst>
                  <a:ext uri="{0D108BD9-81ED-4DB2-BD59-A6C34878D82A}">
                    <a16:rowId xmlns:a16="http://schemas.microsoft.com/office/drawing/2014/main" val="850202095"/>
                  </a:ext>
                </a:extLst>
              </a:tr>
              <a:tr h="466148">
                <a:tc>
                  <a:txBody>
                    <a:bodyPr/>
                    <a:lstStyle/>
                    <a:p>
                      <a:pPr algn="ctr"/>
                      <a:r>
                        <a:rPr lang="en-US" sz="1300" cap="none" spc="0">
                          <a:effectLst/>
                        </a:rPr>
                        <a:t>NEAR</a:t>
                      </a:r>
                    </a:p>
                  </a:txBody>
                  <a:tcPr marL="107654" marR="0" marT="82810" marB="82810" anchor="ctr"/>
                </a:tc>
                <a:tc>
                  <a:txBody>
                    <a:bodyPr/>
                    <a:lstStyle/>
                    <a:p>
                      <a:pPr algn="ctr"/>
                      <a:r>
                        <a:rPr lang="en-US" sz="1300" cap="none" spc="0"/>
                        <a:t>NEAR</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LEFT</a:t>
                      </a:r>
                    </a:p>
                  </a:txBody>
                  <a:tcPr marL="107654" marR="0" marT="82810" marB="82810" anchor="ctr"/>
                </a:tc>
                <a:extLst>
                  <a:ext uri="{0D108BD9-81ED-4DB2-BD59-A6C34878D82A}">
                    <a16:rowId xmlns:a16="http://schemas.microsoft.com/office/drawing/2014/main" val="3510572283"/>
                  </a:ext>
                </a:extLst>
              </a:tr>
              <a:tr h="466148">
                <a:tc>
                  <a:txBody>
                    <a:bodyPr/>
                    <a:lstStyle/>
                    <a:p>
                      <a:pPr algn="ctr"/>
                      <a:r>
                        <a:rPr lang="en-US" sz="1300" cap="none" spc="0">
                          <a:effectLst/>
                        </a:rPr>
                        <a:t>NEAR</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LEFT</a:t>
                      </a:r>
                    </a:p>
                  </a:txBody>
                  <a:tcPr marL="107654" marR="0" marT="82810" marB="82810" anchor="ctr"/>
                </a:tc>
                <a:extLst>
                  <a:ext uri="{0D108BD9-81ED-4DB2-BD59-A6C34878D82A}">
                    <a16:rowId xmlns:a16="http://schemas.microsoft.com/office/drawing/2014/main" val="904837110"/>
                  </a:ext>
                </a:extLst>
              </a:tr>
              <a:tr h="466148">
                <a:tc>
                  <a:txBody>
                    <a:bodyPr/>
                    <a:lstStyle/>
                    <a:p>
                      <a:pPr algn="ctr"/>
                      <a:r>
                        <a:rPr lang="en-US" sz="1300" cap="none" spc="0">
                          <a:effectLst/>
                        </a:rPr>
                        <a:t>NEAR</a:t>
                      </a:r>
                    </a:p>
                  </a:txBody>
                  <a:tcPr marL="107654" marR="0" marT="82810" marB="82810" anchor="ctr"/>
                </a:tc>
                <a:tc>
                  <a:txBody>
                    <a:bodyPr/>
                    <a:lstStyle/>
                    <a:p>
                      <a:pPr algn="ctr"/>
                      <a:r>
                        <a:rPr lang="en-US" sz="1300" cap="none" spc="0"/>
                        <a:t>FAR</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LEFT</a:t>
                      </a:r>
                    </a:p>
                  </a:txBody>
                  <a:tcPr marL="107654" marR="0" marT="82810" marB="82810" anchor="ctr"/>
                </a:tc>
                <a:extLst>
                  <a:ext uri="{0D108BD9-81ED-4DB2-BD59-A6C34878D82A}">
                    <a16:rowId xmlns:a16="http://schemas.microsoft.com/office/drawing/2014/main" val="1452461656"/>
                  </a:ext>
                </a:extLst>
              </a:tr>
              <a:tr h="466148">
                <a:tc>
                  <a:txBody>
                    <a:bodyPr/>
                    <a:lstStyle/>
                    <a:p>
                      <a:pPr algn="ctr"/>
                      <a:r>
                        <a:rPr lang="en-US" sz="1300" cap="none" spc="0">
                          <a:effectLst/>
                        </a:rPr>
                        <a:t>MEDIUM</a:t>
                      </a:r>
                    </a:p>
                  </a:txBody>
                  <a:tcPr marL="107654" marR="0" marT="82810" marB="82810" anchor="ctr"/>
                </a:tc>
                <a:tc>
                  <a:txBody>
                    <a:bodyPr/>
                    <a:lstStyle/>
                    <a:p>
                      <a:pPr algn="ctr"/>
                      <a:r>
                        <a:rPr lang="en-US" sz="1300" cap="none" spc="0"/>
                        <a:t>NEAR</a:t>
                      </a:r>
                    </a:p>
                  </a:txBody>
                  <a:tcPr marL="107654" marR="0" marT="82810" marB="82810" anchor="ctr"/>
                </a:tc>
                <a:tc>
                  <a:txBody>
                    <a:bodyPr/>
                    <a:lstStyle/>
                    <a:p>
                      <a:pPr algn="ctr"/>
                      <a:r>
                        <a:rPr lang="en-US" sz="1300" cap="none" spc="0"/>
                        <a:t>SLOW</a:t>
                      </a:r>
                    </a:p>
                  </a:txBody>
                  <a:tcPr marL="107654" marR="0" marT="82810" marB="82810" anchor="ctr"/>
                </a:tc>
                <a:tc>
                  <a:txBody>
                    <a:bodyPr/>
                    <a:lstStyle/>
                    <a:p>
                      <a:pPr lvl="0" algn="ctr">
                        <a:buNone/>
                      </a:pPr>
                      <a:r>
                        <a:rPr lang="en-US" sz="1300" u="none" strike="noStrike" cap="none" spc="0" noProof="0"/>
                        <a:t>LEFT</a:t>
                      </a:r>
                      <a:endParaRPr lang="en-US" sz="1300" cap="none" spc="0"/>
                    </a:p>
                  </a:txBody>
                  <a:tcPr marL="107654" marR="0" marT="82810" marB="82810" anchor="ctr"/>
                </a:tc>
                <a:extLst>
                  <a:ext uri="{0D108BD9-81ED-4DB2-BD59-A6C34878D82A}">
                    <a16:rowId xmlns:a16="http://schemas.microsoft.com/office/drawing/2014/main" val="3108455821"/>
                  </a:ext>
                </a:extLst>
              </a:tr>
              <a:tr h="466148">
                <a:tc>
                  <a:txBody>
                    <a:bodyPr/>
                    <a:lstStyle/>
                    <a:p>
                      <a:pPr algn="ctr"/>
                      <a:r>
                        <a:rPr lang="en-US" sz="1300" cap="none" spc="0">
                          <a:effectLst/>
                        </a:rPr>
                        <a:t>MEDIUM</a:t>
                      </a:r>
                    </a:p>
                  </a:txBody>
                  <a:tcPr marL="107654" marR="0" marT="82810" marB="82810" anchor="ctr"/>
                </a:tc>
                <a:tc>
                  <a:txBody>
                    <a:bodyPr/>
                    <a:lstStyle/>
                    <a:p>
                      <a:pPr algn="ctr"/>
                      <a:r>
                        <a:rPr lang="en-US" sz="1300" cap="none" spc="0"/>
                        <a:t>MEDIUM</a:t>
                      </a:r>
                    </a:p>
                  </a:txBody>
                  <a:tcPr marL="107654" marR="0" marT="82810" marB="82810" anchor="ctr"/>
                </a:tc>
                <a:tc>
                  <a:txBody>
                    <a:bodyPr/>
                    <a:lstStyle/>
                    <a:p>
                      <a:pPr lvl="0" algn="ctr">
                        <a:buNone/>
                      </a:pPr>
                      <a:r>
                        <a:rPr lang="en-US" sz="1300" u="none" strike="noStrike" cap="none" spc="0" noProof="0"/>
                        <a:t>SLOW</a:t>
                      </a:r>
                      <a:endParaRPr lang="en-US" sz="1300" cap="none" spc="0"/>
                    </a:p>
                  </a:txBody>
                  <a:tcPr marL="107654" marR="0" marT="82810" marB="82810" anchor="ctr"/>
                </a:tc>
                <a:tc>
                  <a:txBody>
                    <a:bodyPr/>
                    <a:lstStyle/>
                    <a:p>
                      <a:pPr algn="ctr"/>
                      <a:r>
                        <a:rPr lang="en-US" sz="1300" cap="none" spc="0"/>
                        <a:t>FORWARD</a:t>
                      </a:r>
                    </a:p>
                  </a:txBody>
                  <a:tcPr marL="107654" marR="0" marT="82810" marB="82810" anchor="ctr"/>
                </a:tc>
                <a:extLst>
                  <a:ext uri="{0D108BD9-81ED-4DB2-BD59-A6C34878D82A}">
                    <a16:rowId xmlns:a16="http://schemas.microsoft.com/office/drawing/2014/main" val="524892158"/>
                  </a:ext>
                </a:extLst>
              </a:tr>
              <a:tr h="466148">
                <a:tc>
                  <a:txBody>
                    <a:bodyPr/>
                    <a:lstStyle/>
                    <a:p>
                      <a:pPr algn="ctr"/>
                      <a:r>
                        <a:rPr lang="en-US" sz="1300" cap="none" spc="0">
                          <a:effectLst/>
                        </a:rPr>
                        <a:t>MEDIUM</a:t>
                      </a:r>
                    </a:p>
                  </a:txBody>
                  <a:tcPr marL="107654" marR="0" marT="82810" marB="82810" anchor="ctr"/>
                </a:tc>
                <a:tc>
                  <a:txBody>
                    <a:bodyPr/>
                    <a:lstStyle/>
                    <a:p>
                      <a:pPr algn="ctr"/>
                      <a:r>
                        <a:rPr lang="en-US" sz="1300" cap="none" spc="0"/>
                        <a:t>FAR</a:t>
                      </a:r>
                    </a:p>
                  </a:txBody>
                  <a:tcPr marL="107654" marR="0" marT="82810" marB="82810" anchor="ctr"/>
                </a:tc>
                <a:tc>
                  <a:txBody>
                    <a:bodyPr/>
                    <a:lstStyle/>
                    <a:p>
                      <a:pPr algn="ctr"/>
                      <a:r>
                        <a:rPr lang="en-US" sz="1300" cap="none" spc="0"/>
                        <a:t>MEDIUM</a:t>
                      </a:r>
                    </a:p>
                  </a:txBody>
                  <a:tcPr marL="107654" marR="0" marT="82810" marB="82810" anchor="ctr"/>
                </a:tc>
                <a:tc>
                  <a:txBody>
                    <a:bodyPr/>
                    <a:lstStyle/>
                    <a:p>
                      <a:pPr lvl="0" algn="ctr">
                        <a:buNone/>
                      </a:pPr>
                      <a:r>
                        <a:rPr lang="en-US" sz="1300" u="none" strike="noStrike" cap="none" spc="0" noProof="0"/>
                        <a:t>FORWARD</a:t>
                      </a:r>
                      <a:endParaRPr lang="en-US" sz="1300" cap="none" spc="0"/>
                    </a:p>
                  </a:txBody>
                  <a:tcPr marL="107654" marR="0" marT="82810" marB="82810" anchor="ctr"/>
                </a:tc>
                <a:extLst>
                  <a:ext uri="{0D108BD9-81ED-4DB2-BD59-A6C34878D82A}">
                    <a16:rowId xmlns:a16="http://schemas.microsoft.com/office/drawing/2014/main" val="1181054876"/>
                  </a:ext>
                </a:extLst>
              </a:tr>
              <a:tr h="466148">
                <a:tc>
                  <a:txBody>
                    <a:bodyPr/>
                    <a:lstStyle/>
                    <a:p>
                      <a:pPr algn="ctr"/>
                      <a:r>
                        <a:rPr lang="en-US" sz="1300" cap="none" spc="0">
                          <a:effectLst/>
                        </a:rPr>
                        <a:t>FAR</a:t>
                      </a:r>
                    </a:p>
                  </a:txBody>
                  <a:tcPr marL="107654" marR="0" marT="82810" marB="82810" anchor="ctr"/>
                </a:tc>
                <a:tc>
                  <a:txBody>
                    <a:bodyPr/>
                    <a:lstStyle/>
                    <a:p>
                      <a:pPr algn="ctr"/>
                      <a:r>
                        <a:rPr lang="en-US" sz="1300" cap="none" spc="0"/>
                        <a:t>NEAR</a:t>
                      </a:r>
                    </a:p>
                  </a:txBody>
                  <a:tcPr marL="107654" marR="0" marT="82810" marB="82810" anchor="ctr"/>
                </a:tc>
                <a:tc>
                  <a:txBody>
                    <a:bodyPr/>
                    <a:lstStyle/>
                    <a:p>
                      <a:pPr algn="ctr"/>
                      <a:r>
                        <a:rPr lang="en-US" sz="1300" cap="none" spc="0"/>
                        <a:t>SLOW</a:t>
                      </a:r>
                    </a:p>
                  </a:txBody>
                  <a:tcPr marL="107654" marR="0" marT="82810" marB="82810" anchor="ctr"/>
                </a:tc>
                <a:tc>
                  <a:txBody>
                    <a:bodyPr/>
                    <a:lstStyle/>
                    <a:p>
                      <a:pPr lvl="0" algn="ctr">
                        <a:buNone/>
                      </a:pPr>
                      <a:r>
                        <a:rPr lang="en-US" sz="1300" u="none" strike="noStrike" cap="none" spc="0" noProof="0"/>
                        <a:t>LEFT</a:t>
                      </a:r>
                      <a:endParaRPr lang="en-US" sz="1300" cap="none" spc="0"/>
                    </a:p>
                  </a:txBody>
                  <a:tcPr marL="107654" marR="0" marT="82810" marB="82810" anchor="ctr"/>
                </a:tc>
                <a:extLst>
                  <a:ext uri="{0D108BD9-81ED-4DB2-BD59-A6C34878D82A}">
                    <a16:rowId xmlns:a16="http://schemas.microsoft.com/office/drawing/2014/main" val="1630909020"/>
                  </a:ext>
                </a:extLst>
              </a:tr>
              <a:tr h="466148">
                <a:tc>
                  <a:txBody>
                    <a:bodyPr/>
                    <a:lstStyle/>
                    <a:p>
                      <a:pPr algn="ctr"/>
                      <a:r>
                        <a:rPr lang="en-US" sz="1300" cap="none" spc="0">
                          <a:effectLst/>
                        </a:rPr>
                        <a:t>FAR</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MEDIUM</a:t>
                      </a:r>
                    </a:p>
                  </a:txBody>
                  <a:tcPr marL="107654" marR="0" marT="82810" marB="82810" anchor="ctr"/>
                </a:tc>
                <a:tc>
                  <a:txBody>
                    <a:bodyPr/>
                    <a:lstStyle/>
                    <a:p>
                      <a:pPr lvl="0" algn="ctr">
                        <a:buNone/>
                      </a:pPr>
                      <a:r>
                        <a:rPr lang="en-US" sz="1300" u="none" strike="noStrike" cap="none" spc="0" noProof="0"/>
                        <a:t>FORWARD</a:t>
                      </a:r>
                      <a:endParaRPr lang="en-US" sz="1300" cap="none" spc="0"/>
                    </a:p>
                  </a:txBody>
                  <a:tcPr marL="107654" marR="0" marT="82810" marB="82810" anchor="ctr"/>
                </a:tc>
                <a:extLst>
                  <a:ext uri="{0D108BD9-81ED-4DB2-BD59-A6C34878D82A}">
                    <a16:rowId xmlns:a16="http://schemas.microsoft.com/office/drawing/2014/main" val="2426335986"/>
                  </a:ext>
                </a:extLst>
              </a:tr>
              <a:tr h="466148">
                <a:tc>
                  <a:txBody>
                    <a:bodyPr/>
                    <a:lstStyle/>
                    <a:p>
                      <a:pPr algn="ctr"/>
                      <a:r>
                        <a:rPr lang="en-US" sz="1300" cap="none" spc="0">
                          <a:effectLst/>
                        </a:rPr>
                        <a:t>FAR</a:t>
                      </a:r>
                    </a:p>
                  </a:txBody>
                  <a:tcPr marL="107654" marR="0" marT="82810" marB="82810" anchor="ctr"/>
                </a:tc>
                <a:tc>
                  <a:txBody>
                    <a:bodyPr/>
                    <a:lstStyle/>
                    <a:p>
                      <a:pPr algn="ctr"/>
                      <a:r>
                        <a:rPr lang="en-US" sz="1300" cap="none" spc="0"/>
                        <a:t>FAR</a:t>
                      </a:r>
                    </a:p>
                  </a:txBody>
                  <a:tcPr marL="107654" marR="0" marT="82810" marB="82810" anchor="ctr"/>
                </a:tc>
                <a:tc>
                  <a:txBody>
                    <a:bodyPr/>
                    <a:lstStyle/>
                    <a:p>
                      <a:pPr algn="ctr"/>
                      <a:r>
                        <a:rPr lang="en-US" sz="1300" cap="none" spc="0"/>
                        <a:t>FAST</a:t>
                      </a:r>
                    </a:p>
                  </a:txBody>
                  <a:tcPr marL="107654" marR="0" marT="82810" marB="82810" anchor="ctr"/>
                </a:tc>
                <a:tc>
                  <a:txBody>
                    <a:bodyPr/>
                    <a:lstStyle/>
                    <a:p>
                      <a:pPr lvl="0" algn="ctr">
                        <a:buNone/>
                      </a:pPr>
                      <a:r>
                        <a:rPr lang="en-US" sz="1300" u="none" strike="noStrike" cap="none" spc="0" noProof="0"/>
                        <a:t>FORWARD</a:t>
                      </a:r>
                      <a:endParaRPr lang="en-US" sz="1300" cap="none" spc="0"/>
                    </a:p>
                  </a:txBody>
                  <a:tcPr marL="107654" marR="0" marT="82810" marB="82810" anchor="ctr"/>
                </a:tc>
                <a:extLst>
                  <a:ext uri="{0D108BD9-81ED-4DB2-BD59-A6C34878D82A}">
                    <a16:rowId xmlns:a16="http://schemas.microsoft.com/office/drawing/2014/main" val="653425229"/>
                  </a:ext>
                </a:extLst>
              </a:tr>
            </a:tbl>
          </a:graphicData>
        </a:graphic>
      </p:graphicFrame>
    </p:spTree>
    <p:extLst>
      <p:ext uri="{BB962C8B-B14F-4D97-AF65-F5344CB8AC3E}">
        <p14:creationId xmlns:p14="http://schemas.microsoft.com/office/powerpoint/2010/main" val="395285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5699-B5DA-4E18-9AD7-5C0B598BDBF0}"/>
              </a:ext>
            </a:extLst>
          </p:cNvPr>
          <p:cNvSpPr>
            <a:spLocks noGrp="1"/>
          </p:cNvSpPr>
          <p:nvPr>
            <p:ph type="title"/>
          </p:nvPr>
        </p:nvSpPr>
        <p:spPr>
          <a:xfrm>
            <a:off x="838200" y="365125"/>
            <a:ext cx="10515600" cy="666305"/>
          </a:xfrm>
        </p:spPr>
        <p:txBody>
          <a:bodyPr>
            <a:normAutofit fontScale="90000"/>
          </a:bodyPr>
          <a:lstStyle/>
          <a:p>
            <a:r>
              <a:rPr lang="en-US">
                <a:ea typeface="+mj-lt"/>
                <a:cs typeface="+mj-lt"/>
              </a:rPr>
              <a:t>Output Membership functions</a:t>
            </a:r>
            <a:endParaRPr lang="en-US"/>
          </a:p>
        </p:txBody>
      </p:sp>
      <p:sp>
        <p:nvSpPr>
          <p:cNvPr id="3" name="Content Placeholder 2">
            <a:extLst>
              <a:ext uri="{FF2B5EF4-FFF2-40B4-BE49-F238E27FC236}">
                <a16:creationId xmlns:a16="http://schemas.microsoft.com/office/drawing/2014/main" id="{63ABBB0B-3B38-4D3A-911B-17F9E3781F47}"/>
              </a:ext>
            </a:extLst>
          </p:cNvPr>
          <p:cNvSpPr>
            <a:spLocks noGrp="1"/>
          </p:cNvSpPr>
          <p:nvPr>
            <p:ph idx="1"/>
          </p:nvPr>
        </p:nvSpPr>
        <p:spPr>
          <a:xfrm>
            <a:off x="838200" y="1166367"/>
            <a:ext cx="10515600" cy="5010596"/>
          </a:xfrm>
        </p:spPr>
        <p:txBody>
          <a:bodyPr vert="horz" lIns="91440" tIns="45720" rIns="91440" bIns="45720" rtlCol="0" anchor="t">
            <a:normAutofit/>
          </a:bodyPr>
          <a:lstStyle/>
          <a:p>
            <a:endParaRPr lang="en-US" dirty="0">
              <a:ea typeface="+mn-lt"/>
              <a:cs typeface="+mn-lt"/>
            </a:endParaRPr>
          </a:p>
          <a:p>
            <a:r>
              <a:rPr lang="en-US" sz="2000">
                <a:ea typeface="+mn-lt"/>
                <a:cs typeface="+mn-lt"/>
              </a:rPr>
              <a:t>Two output - Speed and Steer </a:t>
            </a:r>
          </a:p>
          <a:p>
            <a:r>
              <a:rPr lang="en-US" sz="2000" b="1">
                <a:ea typeface="+mn-lt"/>
                <a:cs typeface="+mn-lt"/>
              </a:rPr>
              <a:t>SPEED</a:t>
            </a:r>
            <a:r>
              <a:rPr lang="en-US" sz="2000">
                <a:ea typeface="+mn-lt"/>
                <a:cs typeface="+mn-lt"/>
              </a:rPr>
              <a:t>: 3 membership functions, all the functions are Triangle functions</a:t>
            </a:r>
            <a:endParaRPr lang="en-US" sz="2000"/>
          </a:p>
          <a:p>
            <a:endParaRPr lang="en-US" b="1" dirty="0">
              <a:ea typeface="+mn-lt"/>
              <a:cs typeface="+mn-lt"/>
            </a:endParaRPr>
          </a:p>
          <a:p>
            <a:endParaRPr lang="en-US" b="1" dirty="0">
              <a:cs typeface="Segoe UI"/>
            </a:endParaRPr>
          </a:p>
          <a:p>
            <a:endParaRPr lang="en-US" b="1" dirty="0">
              <a:cs typeface="Segoe UI"/>
            </a:endParaRPr>
          </a:p>
          <a:p>
            <a:r>
              <a:rPr lang="en-US" sz="2000" b="1">
                <a:cs typeface="Segoe UI"/>
              </a:rPr>
              <a:t>STEER</a:t>
            </a:r>
            <a:r>
              <a:rPr lang="en-US" sz="2000">
                <a:cs typeface="Segoe UI"/>
              </a:rPr>
              <a:t>: 2 membership functions, all the functions are Triangle functions</a:t>
            </a:r>
            <a:endParaRPr lang="en-US" sz="2000">
              <a:ea typeface="+mn-lt"/>
              <a:cs typeface="+mn-lt"/>
            </a:endParaRPr>
          </a:p>
          <a:p>
            <a:endParaRPr lang="en-US" b="1" dirty="0">
              <a:cs typeface="Segoe UI"/>
            </a:endParaRPr>
          </a:p>
          <a:p>
            <a:endParaRPr lang="en-US" dirty="0">
              <a:cs typeface="Segoe UI"/>
            </a:endParaRPr>
          </a:p>
        </p:txBody>
      </p:sp>
      <p:graphicFrame>
        <p:nvGraphicFramePr>
          <p:cNvPr id="5" name="Table 4">
            <a:extLst>
              <a:ext uri="{FF2B5EF4-FFF2-40B4-BE49-F238E27FC236}">
                <a16:creationId xmlns:a16="http://schemas.microsoft.com/office/drawing/2014/main" id="{D3764167-61A3-40A7-ACF1-A83E789516F8}"/>
              </a:ext>
            </a:extLst>
          </p:cNvPr>
          <p:cNvGraphicFramePr>
            <a:graphicFrameLocks noGrp="1"/>
          </p:cNvGraphicFramePr>
          <p:nvPr/>
        </p:nvGraphicFramePr>
        <p:xfrm>
          <a:off x="1128876" y="2850400"/>
          <a:ext cx="6534912" cy="1254847"/>
        </p:xfrm>
        <a:graphic>
          <a:graphicData uri="http://schemas.openxmlformats.org/drawingml/2006/table">
            <a:tbl>
              <a:tblPr firstRow="1" bandRow="1">
                <a:tableStyleId>{17292A2E-F333-43FB-9621-5CBBE7FDCDCB}</a:tableStyleId>
              </a:tblPr>
              <a:tblGrid>
                <a:gridCol w="1633728">
                  <a:extLst>
                    <a:ext uri="{9D8B030D-6E8A-4147-A177-3AD203B41FA5}">
                      <a16:colId xmlns:a16="http://schemas.microsoft.com/office/drawing/2014/main" val="2524220676"/>
                    </a:ext>
                  </a:extLst>
                </a:gridCol>
                <a:gridCol w="1633728">
                  <a:extLst>
                    <a:ext uri="{9D8B030D-6E8A-4147-A177-3AD203B41FA5}">
                      <a16:colId xmlns:a16="http://schemas.microsoft.com/office/drawing/2014/main" val="3661572635"/>
                    </a:ext>
                  </a:extLst>
                </a:gridCol>
                <a:gridCol w="1633728">
                  <a:extLst>
                    <a:ext uri="{9D8B030D-6E8A-4147-A177-3AD203B41FA5}">
                      <a16:colId xmlns:a16="http://schemas.microsoft.com/office/drawing/2014/main" val="3848689666"/>
                    </a:ext>
                  </a:extLst>
                </a:gridCol>
                <a:gridCol w="1633728">
                  <a:extLst>
                    <a:ext uri="{9D8B030D-6E8A-4147-A177-3AD203B41FA5}">
                      <a16:colId xmlns:a16="http://schemas.microsoft.com/office/drawing/2014/main" val="2568828193"/>
                    </a:ext>
                  </a:extLst>
                </a:gridCol>
              </a:tblGrid>
              <a:tr h="455341">
                <a:tc>
                  <a:txBody>
                    <a:bodyPr/>
                    <a:lstStyle/>
                    <a:p>
                      <a:pPr algn="ctr"/>
                      <a:r>
                        <a:rPr lang="en-US" sz="1400"/>
                        <a:t>Slow</a:t>
                      </a:r>
                      <a:endParaRPr lang="en-US" sz="1400" dirty="0"/>
                    </a:p>
                  </a:txBody>
                  <a:tcPr anchor="ctr">
                    <a:solidFill>
                      <a:schemeClr val="accent3"/>
                    </a:solidFill>
                  </a:tcPr>
                </a:tc>
                <a:tc>
                  <a:txBody>
                    <a:bodyPr/>
                    <a:lstStyle/>
                    <a:p>
                      <a:pPr lvl="0" algn="ctr">
                        <a:buNone/>
                      </a:pPr>
                      <a:r>
                        <a:rPr lang="en-US" sz="1400" b="1" i="0" u="none" strike="noStrike" noProof="0">
                          <a:latin typeface="Segoe UI"/>
                        </a:rPr>
                        <a:t>0.0</a:t>
                      </a:r>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 0.1</a:t>
                      </a:r>
                      <a:endParaRPr lang="en-US" sz="1400" dirty="0"/>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0.2</a:t>
                      </a:r>
                      <a:endParaRPr lang="en-US" sz="1400" dirty="0"/>
                    </a:p>
                  </a:txBody>
                  <a:tcPr anchor="ctr">
                    <a:solidFill>
                      <a:schemeClr val="accent3"/>
                    </a:solidFill>
                  </a:tcPr>
                </a:tc>
                <a:extLst>
                  <a:ext uri="{0D108BD9-81ED-4DB2-BD59-A6C34878D82A}">
                    <a16:rowId xmlns:a16="http://schemas.microsoft.com/office/drawing/2014/main" val="829027673"/>
                  </a:ext>
                </a:extLst>
              </a:tr>
              <a:tr h="383503">
                <a:tc>
                  <a:txBody>
                    <a:bodyPr/>
                    <a:lstStyle/>
                    <a:p>
                      <a:pPr algn="ctr"/>
                      <a:r>
                        <a:rPr lang="en-US" sz="1400" b="1">
                          <a:solidFill>
                            <a:schemeClr val="bg1"/>
                          </a:solidFill>
                        </a:rPr>
                        <a:t>Medium</a:t>
                      </a:r>
                    </a:p>
                  </a:txBody>
                  <a:tcPr anchor="ctr">
                    <a:solidFill>
                      <a:schemeClr val="accent3"/>
                    </a:solidFill>
                  </a:tcPr>
                </a:tc>
                <a:tc>
                  <a:txBody>
                    <a:bodyPr/>
                    <a:lstStyle/>
                    <a:p>
                      <a:pPr algn="ctr"/>
                      <a:r>
                        <a:rPr lang="en-US" sz="1400" b="1">
                          <a:solidFill>
                            <a:schemeClr val="bg1"/>
                          </a:solidFill>
                        </a:rPr>
                        <a:t>0.2</a:t>
                      </a:r>
                    </a:p>
                  </a:txBody>
                  <a:tcPr anchor="ctr">
                    <a:solidFill>
                      <a:schemeClr val="accent3"/>
                    </a:solidFill>
                  </a:tcPr>
                </a:tc>
                <a:tc>
                  <a:txBody>
                    <a:bodyPr/>
                    <a:lstStyle/>
                    <a:p>
                      <a:pPr algn="ctr"/>
                      <a:r>
                        <a:rPr lang="en-US" sz="1400" b="1">
                          <a:solidFill>
                            <a:schemeClr val="bg1"/>
                          </a:solidFill>
                        </a:rPr>
                        <a:t>0.25</a:t>
                      </a: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extLst>
                  <a:ext uri="{0D108BD9-81ED-4DB2-BD59-A6C34878D82A}">
                    <a16:rowId xmlns:a16="http://schemas.microsoft.com/office/drawing/2014/main" val="2663608857"/>
                  </a:ext>
                </a:extLst>
              </a:tr>
              <a:tr h="416003">
                <a:tc>
                  <a:txBody>
                    <a:bodyPr/>
                    <a:lstStyle/>
                    <a:p>
                      <a:pPr algn="ctr"/>
                      <a:r>
                        <a:rPr lang="en-US" sz="1400" b="1">
                          <a:solidFill>
                            <a:schemeClr val="bg1"/>
                          </a:solidFill>
                        </a:rPr>
                        <a:t>Fast</a:t>
                      </a: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tc>
                  <a:txBody>
                    <a:bodyPr/>
                    <a:lstStyle/>
                    <a:p>
                      <a:pPr algn="ctr"/>
                      <a:r>
                        <a:rPr lang="en-US" sz="1400" b="1">
                          <a:solidFill>
                            <a:schemeClr val="bg1"/>
                          </a:solidFill>
                        </a:rPr>
                        <a:t>0.4</a:t>
                      </a:r>
                    </a:p>
                  </a:txBody>
                  <a:tcPr anchor="ctr">
                    <a:solidFill>
                      <a:schemeClr val="accent3"/>
                    </a:solidFill>
                  </a:tcPr>
                </a:tc>
                <a:tc>
                  <a:txBody>
                    <a:bodyPr/>
                    <a:lstStyle/>
                    <a:p>
                      <a:pPr algn="ctr"/>
                      <a:r>
                        <a:rPr lang="en-US" sz="1400" b="1">
                          <a:solidFill>
                            <a:schemeClr val="bg1"/>
                          </a:solidFill>
                        </a:rPr>
                        <a:t>0.5</a:t>
                      </a:r>
                    </a:p>
                  </a:txBody>
                  <a:tcPr anchor="ctr">
                    <a:solidFill>
                      <a:schemeClr val="accent3"/>
                    </a:solidFill>
                  </a:tcPr>
                </a:tc>
                <a:extLst>
                  <a:ext uri="{0D108BD9-81ED-4DB2-BD59-A6C34878D82A}">
                    <a16:rowId xmlns:a16="http://schemas.microsoft.com/office/drawing/2014/main" val="1771823973"/>
                  </a:ext>
                </a:extLst>
              </a:tr>
            </a:tbl>
          </a:graphicData>
        </a:graphic>
      </p:graphicFrame>
      <p:graphicFrame>
        <p:nvGraphicFramePr>
          <p:cNvPr id="6" name="Table 5">
            <a:extLst>
              <a:ext uri="{FF2B5EF4-FFF2-40B4-BE49-F238E27FC236}">
                <a16:creationId xmlns:a16="http://schemas.microsoft.com/office/drawing/2014/main" id="{AB1BD4C7-5E51-4961-975B-F3425C85E55E}"/>
              </a:ext>
            </a:extLst>
          </p:cNvPr>
          <p:cNvGraphicFramePr>
            <a:graphicFrameLocks noGrp="1"/>
          </p:cNvGraphicFramePr>
          <p:nvPr>
            <p:extLst>
              <p:ext uri="{D42A27DB-BD31-4B8C-83A1-F6EECF244321}">
                <p14:modId xmlns:p14="http://schemas.microsoft.com/office/powerpoint/2010/main" val="3202545401"/>
              </p:ext>
            </p:extLst>
          </p:nvPr>
        </p:nvGraphicFramePr>
        <p:xfrm>
          <a:off x="1172966" y="5060022"/>
          <a:ext cx="6534908" cy="799506"/>
        </p:xfrm>
        <a:graphic>
          <a:graphicData uri="http://schemas.openxmlformats.org/drawingml/2006/table">
            <a:tbl>
              <a:tblPr firstRow="1" bandRow="1">
                <a:tableStyleId>{17292A2E-F333-43FB-9621-5CBBE7FDCDCB}</a:tableStyleId>
              </a:tblPr>
              <a:tblGrid>
                <a:gridCol w="1633727">
                  <a:extLst>
                    <a:ext uri="{9D8B030D-6E8A-4147-A177-3AD203B41FA5}">
                      <a16:colId xmlns:a16="http://schemas.microsoft.com/office/drawing/2014/main" val="2524220676"/>
                    </a:ext>
                  </a:extLst>
                </a:gridCol>
                <a:gridCol w="1633727">
                  <a:extLst>
                    <a:ext uri="{9D8B030D-6E8A-4147-A177-3AD203B41FA5}">
                      <a16:colId xmlns:a16="http://schemas.microsoft.com/office/drawing/2014/main" val="3661572635"/>
                    </a:ext>
                  </a:extLst>
                </a:gridCol>
                <a:gridCol w="1633727">
                  <a:extLst>
                    <a:ext uri="{9D8B030D-6E8A-4147-A177-3AD203B41FA5}">
                      <a16:colId xmlns:a16="http://schemas.microsoft.com/office/drawing/2014/main" val="3848689666"/>
                    </a:ext>
                  </a:extLst>
                </a:gridCol>
                <a:gridCol w="1633727">
                  <a:extLst>
                    <a:ext uri="{9D8B030D-6E8A-4147-A177-3AD203B41FA5}">
                      <a16:colId xmlns:a16="http://schemas.microsoft.com/office/drawing/2014/main" val="2568828193"/>
                    </a:ext>
                  </a:extLst>
                </a:gridCol>
              </a:tblGrid>
              <a:tr h="383503">
                <a:tc>
                  <a:txBody>
                    <a:bodyPr/>
                    <a:lstStyle/>
                    <a:p>
                      <a:pPr algn="ctr"/>
                      <a:r>
                        <a:rPr lang="en-US" sz="1400" b="1">
                          <a:solidFill>
                            <a:schemeClr val="bg1"/>
                          </a:solidFill>
                        </a:rPr>
                        <a:t>Forward</a:t>
                      </a:r>
                      <a:endParaRPr lang="en-US" sz="1400" b="1" dirty="0">
                        <a:solidFill>
                          <a:schemeClr val="bg1"/>
                        </a:solidFill>
                      </a:endParaRPr>
                    </a:p>
                  </a:txBody>
                  <a:tcPr anchor="ctr">
                    <a:solidFill>
                      <a:schemeClr val="accent3"/>
                    </a:solidFill>
                  </a:tcPr>
                </a:tc>
                <a:tc>
                  <a:txBody>
                    <a:bodyPr/>
                    <a:lstStyle/>
                    <a:p>
                      <a:pPr algn="ctr"/>
                      <a:r>
                        <a:rPr lang="en-US" sz="1400" b="1" kern="1200">
                          <a:solidFill>
                            <a:schemeClr val="bg1"/>
                          </a:solidFill>
                          <a:latin typeface="+mn-lt"/>
                          <a:ea typeface="+mn-ea"/>
                          <a:cs typeface="+mn-cs"/>
                        </a:rPr>
                        <a:t>-0.3</a:t>
                      </a:r>
                    </a:p>
                  </a:txBody>
                  <a:tcPr anchor="ctr">
                    <a:solidFill>
                      <a:schemeClr val="accent3"/>
                    </a:solidFill>
                  </a:tcPr>
                </a:tc>
                <a:tc>
                  <a:txBody>
                    <a:bodyPr/>
                    <a:lstStyle/>
                    <a:p>
                      <a:pPr lvl="0" algn="ctr">
                        <a:buNone/>
                      </a:pPr>
                      <a:r>
                        <a:rPr lang="en-US" sz="1400" b="1">
                          <a:solidFill>
                            <a:schemeClr val="bg1"/>
                          </a:solidFill>
                        </a:rPr>
                        <a:t>0.0</a:t>
                      </a: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extLst>
                  <a:ext uri="{0D108BD9-81ED-4DB2-BD59-A6C34878D82A}">
                    <a16:rowId xmlns:a16="http://schemas.microsoft.com/office/drawing/2014/main" val="2663608857"/>
                  </a:ext>
                </a:extLst>
              </a:tr>
              <a:tr h="416003">
                <a:tc>
                  <a:txBody>
                    <a:bodyPr/>
                    <a:lstStyle/>
                    <a:p>
                      <a:pPr algn="ctr"/>
                      <a:r>
                        <a:rPr lang="en-US" sz="1400" b="1">
                          <a:solidFill>
                            <a:schemeClr val="bg1"/>
                          </a:solidFill>
                        </a:rPr>
                        <a:t>Left</a:t>
                      </a:r>
                      <a:endParaRPr lang="en-US" sz="1400" b="1" dirty="0">
                        <a:solidFill>
                          <a:schemeClr val="bg1"/>
                        </a:solidFill>
                      </a:endParaRPr>
                    </a:p>
                  </a:txBody>
                  <a:tcPr anchor="ctr">
                    <a:solidFill>
                      <a:schemeClr val="accent3"/>
                    </a:solidFill>
                  </a:tcPr>
                </a:tc>
                <a:tc>
                  <a:txBody>
                    <a:bodyPr/>
                    <a:lstStyle/>
                    <a:p>
                      <a:pPr algn="ctr"/>
                      <a:r>
                        <a:rPr lang="en-US" sz="1400" b="1" kern="1200">
                          <a:solidFill>
                            <a:schemeClr val="bg1"/>
                          </a:solidFill>
                          <a:latin typeface="+mn-lt"/>
                          <a:ea typeface="+mn-ea"/>
                          <a:cs typeface="+mn-cs"/>
                        </a:rPr>
                        <a:t>0.3</a:t>
                      </a:r>
                    </a:p>
                  </a:txBody>
                  <a:tcPr anchor="ctr">
                    <a:solidFill>
                      <a:schemeClr val="accent3"/>
                    </a:solidFill>
                  </a:tcPr>
                </a:tc>
                <a:tc>
                  <a:txBody>
                    <a:bodyPr/>
                    <a:lstStyle/>
                    <a:p>
                      <a:pPr algn="ctr"/>
                      <a:r>
                        <a:rPr lang="en-US" sz="1400" b="1">
                          <a:solidFill>
                            <a:schemeClr val="bg1"/>
                          </a:solidFill>
                        </a:rPr>
                        <a:t>0.8</a:t>
                      </a:r>
                    </a:p>
                  </a:txBody>
                  <a:tcPr anchor="ctr">
                    <a:solidFill>
                      <a:schemeClr val="accent3"/>
                    </a:solidFill>
                  </a:tcPr>
                </a:tc>
                <a:tc>
                  <a:txBody>
                    <a:bodyPr/>
                    <a:lstStyle/>
                    <a:p>
                      <a:pPr lvl="0" algn="ctr">
                        <a:buNone/>
                      </a:pPr>
                      <a:r>
                        <a:rPr lang="en-US" sz="1400" b="1">
                          <a:solidFill>
                            <a:schemeClr val="bg1"/>
                          </a:solidFill>
                        </a:rPr>
                        <a:t>1.3</a:t>
                      </a:r>
                    </a:p>
                  </a:txBody>
                  <a:tcPr anchor="ctr">
                    <a:solidFill>
                      <a:schemeClr val="accent3"/>
                    </a:solidFill>
                  </a:tcPr>
                </a:tc>
                <a:extLst>
                  <a:ext uri="{0D108BD9-81ED-4DB2-BD59-A6C34878D82A}">
                    <a16:rowId xmlns:a16="http://schemas.microsoft.com/office/drawing/2014/main" val="1771823973"/>
                  </a:ext>
                </a:extLst>
              </a:tr>
            </a:tbl>
          </a:graphicData>
        </a:graphic>
      </p:graphicFrame>
    </p:spTree>
    <p:extLst>
      <p:ext uri="{BB962C8B-B14F-4D97-AF65-F5344CB8AC3E}">
        <p14:creationId xmlns:p14="http://schemas.microsoft.com/office/powerpoint/2010/main" val="326526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3">
            <a:extLst>
              <a:ext uri="{FF2B5EF4-FFF2-40B4-BE49-F238E27FC236}">
                <a16:creationId xmlns:a16="http://schemas.microsoft.com/office/drawing/2014/main" id="{4169DD87-3EBE-44CA-9654-8AE0466B2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7" descr="Graphical user interface, text, application&#10;&#10;Description automatically generated">
            <a:extLst>
              <a:ext uri="{FF2B5EF4-FFF2-40B4-BE49-F238E27FC236}">
                <a16:creationId xmlns:a16="http://schemas.microsoft.com/office/drawing/2014/main" id="{626196BA-FA07-449A-8650-6C4ABDCD6573}"/>
              </a:ext>
            </a:extLst>
          </p:cNvPr>
          <p:cNvPicPr>
            <a:picLocks noChangeAspect="1"/>
          </p:cNvPicPr>
          <p:nvPr/>
        </p:nvPicPr>
        <p:blipFill rotWithShape="1">
          <a:blip r:embed="rId2"/>
          <a:srcRect l="72" t="8462" r="-72" b="20000"/>
          <a:stretch/>
        </p:blipFill>
        <p:spPr>
          <a:xfrm>
            <a:off x="196714" y="392543"/>
            <a:ext cx="5799599" cy="2946197"/>
          </a:xfrm>
          <a:prstGeom prst="rect">
            <a:avLst/>
          </a:prstGeom>
        </p:spPr>
      </p:pic>
      <p:pic>
        <p:nvPicPr>
          <p:cNvPr id="6" name="Picture 6" descr="Chart, surface chart&#10;&#10;Description automatically generated">
            <a:extLst>
              <a:ext uri="{FF2B5EF4-FFF2-40B4-BE49-F238E27FC236}">
                <a16:creationId xmlns:a16="http://schemas.microsoft.com/office/drawing/2014/main" id="{AEEA69DE-EF41-4A0A-BA82-46F37FC9E4C4}"/>
              </a:ext>
            </a:extLst>
          </p:cNvPr>
          <p:cNvPicPr>
            <a:picLocks noChangeAspect="1"/>
          </p:cNvPicPr>
          <p:nvPr/>
        </p:nvPicPr>
        <p:blipFill rotWithShape="1">
          <a:blip r:embed="rId3"/>
          <a:srcRect l="876" r="-66" b="-335"/>
          <a:stretch/>
        </p:blipFill>
        <p:spPr>
          <a:xfrm>
            <a:off x="6098694" y="420420"/>
            <a:ext cx="5892310" cy="2913489"/>
          </a:xfrm>
          <a:prstGeom prst="rect">
            <a:avLst/>
          </a:prstGeom>
        </p:spPr>
      </p:pic>
      <p:pic>
        <p:nvPicPr>
          <p:cNvPr id="5" name="Picture 5" descr="Chart, surface chart&#10;&#10;Description automatically generated">
            <a:extLst>
              <a:ext uri="{FF2B5EF4-FFF2-40B4-BE49-F238E27FC236}">
                <a16:creationId xmlns:a16="http://schemas.microsoft.com/office/drawing/2014/main" id="{F3126924-062E-413A-BFA3-40EB322D15F1}"/>
              </a:ext>
            </a:extLst>
          </p:cNvPr>
          <p:cNvPicPr>
            <a:picLocks noChangeAspect="1"/>
          </p:cNvPicPr>
          <p:nvPr/>
        </p:nvPicPr>
        <p:blipFill rotWithShape="1">
          <a:blip r:embed="rId4"/>
          <a:srcRect l="4399" b="-333"/>
          <a:stretch/>
        </p:blipFill>
        <p:spPr>
          <a:xfrm>
            <a:off x="159543" y="3514856"/>
            <a:ext cx="5835327" cy="3275834"/>
          </a:xfrm>
          <a:prstGeom prst="rect">
            <a:avLst/>
          </a:prstGeom>
        </p:spPr>
      </p:pic>
      <p:pic>
        <p:nvPicPr>
          <p:cNvPr id="8" name="Picture 8" descr="Graphical user interface, diagram&#10;&#10;Description automatically generated">
            <a:extLst>
              <a:ext uri="{FF2B5EF4-FFF2-40B4-BE49-F238E27FC236}">
                <a16:creationId xmlns:a16="http://schemas.microsoft.com/office/drawing/2014/main" id="{F472AA2C-BD63-41BA-A4DD-73BFDCC3B6B3}"/>
              </a:ext>
            </a:extLst>
          </p:cNvPr>
          <p:cNvPicPr>
            <a:picLocks noChangeAspect="1"/>
          </p:cNvPicPr>
          <p:nvPr/>
        </p:nvPicPr>
        <p:blipFill rotWithShape="1">
          <a:blip r:embed="rId5"/>
          <a:srcRect l="1282" t="11007" r="-1050" b="17910"/>
          <a:stretch/>
        </p:blipFill>
        <p:spPr>
          <a:xfrm>
            <a:off x="6102883" y="3338294"/>
            <a:ext cx="5783295" cy="3543602"/>
          </a:xfrm>
          <a:prstGeom prst="rect">
            <a:avLst/>
          </a:prstGeom>
        </p:spPr>
      </p:pic>
      <p:graphicFrame>
        <p:nvGraphicFramePr>
          <p:cNvPr id="11" name="Table 34">
            <a:extLst>
              <a:ext uri="{FF2B5EF4-FFF2-40B4-BE49-F238E27FC236}">
                <a16:creationId xmlns:a16="http://schemas.microsoft.com/office/drawing/2014/main" id="{4E62B0D0-F5EF-4933-BD3A-4451FE320D1F}"/>
              </a:ext>
            </a:extLst>
          </p:cNvPr>
          <p:cNvGraphicFramePr>
            <a:graphicFrameLocks noGrp="1"/>
          </p:cNvGraphicFramePr>
          <p:nvPr>
            <p:extLst>
              <p:ext uri="{D42A27DB-BD31-4B8C-83A1-F6EECF244321}">
                <p14:modId xmlns:p14="http://schemas.microsoft.com/office/powerpoint/2010/main" val="1973444707"/>
              </p:ext>
            </p:extLst>
          </p:nvPr>
        </p:nvGraphicFramePr>
        <p:xfrm>
          <a:off x="1561170" y="-120805"/>
          <a:ext cx="8168640" cy="557560"/>
        </p:xfrm>
        <a:graphic>
          <a:graphicData uri="http://schemas.openxmlformats.org/drawingml/2006/table">
            <a:tbl>
              <a:tblPr firstRow="1" bandRow="1">
                <a:tableStyleId>{3B4B98B0-60AC-42C2-AFA5-B58CD77FA1E5}</a:tableStyleId>
              </a:tblPr>
              <a:tblGrid>
                <a:gridCol w="8168640">
                  <a:extLst>
                    <a:ext uri="{9D8B030D-6E8A-4147-A177-3AD203B41FA5}">
                      <a16:colId xmlns:a16="http://schemas.microsoft.com/office/drawing/2014/main" val="4221596529"/>
                    </a:ext>
                  </a:extLst>
                </a:gridCol>
              </a:tblGrid>
              <a:tr h="557560">
                <a:tc>
                  <a:txBody>
                    <a:bodyPr/>
                    <a:lstStyle/>
                    <a:p>
                      <a:pPr algn="ctr"/>
                      <a:r>
                        <a:rPr lang="en-US">
                          <a:solidFill>
                            <a:schemeClr val="bg1"/>
                          </a:solidFill>
                        </a:rPr>
                        <a:t>Control Surface and Rules</a:t>
                      </a:r>
                    </a:p>
                  </a:txBody>
                  <a:tcPr anchor="ctr">
                    <a:solidFill>
                      <a:schemeClr val="accent3">
                        <a:lumMod val="75000"/>
                      </a:schemeClr>
                    </a:solidFill>
                  </a:tcPr>
                </a:tc>
                <a:extLst>
                  <a:ext uri="{0D108BD9-81ED-4DB2-BD59-A6C34878D82A}">
                    <a16:rowId xmlns:a16="http://schemas.microsoft.com/office/drawing/2014/main" val="2148982108"/>
                  </a:ext>
                </a:extLst>
              </a:tr>
            </a:tbl>
          </a:graphicData>
        </a:graphic>
      </p:graphicFrame>
    </p:spTree>
    <p:extLst>
      <p:ext uri="{BB962C8B-B14F-4D97-AF65-F5344CB8AC3E}">
        <p14:creationId xmlns:p14="http://schemas.microsoft.com/office/powerpoint/2010/main" val="54892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0472A36C-8D48-42A9-9B72-88F9C5B9A1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1" name="Freeform: Shape 17">
              <a:extLst>
                <a:ext uri="{FF2B5EF4-FFF2-40B4-BE49-F238E27FC236}">
                  <a16:creationId xmlns:a16="http://schemas.microsoft.com/office/drawing/2014/main" id="{4A9DE210-AC97-4A3F-8DB7-55E5C12F3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18">
              <a:extLst>
                <a:ext uri="{FF2B5EF4-FFF2-40B4-BE49-F238E27FC236}">
                  <a16:creationId xmlns:a16="http://schemas.microsoft.com/office/drawing/2014/main" id="{D0CD0824-5E6C-428F-B22D-6A0878B51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19">
              <a:extLst>
                <a:ext uri="{FF2B5EF4-FFF2-40B4-BE49-F238E27FC236}">
                  <a16:creationId xmlns:a16="http://schemas.microsoft.com/office/drawing/2014/main" id="{796C311B-1151-4C8F-BF7C-8963C32BB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774E0BA7-3382-44A6-818F-0FE85F0BB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21">
              <a:extLst>
                <a:ext uri="{FF2B5EF4-FFF2-40B4-BE49-F238E27FC236}">
                  <a16:creationId xmlns:a16="http://schemas.microsoft.com/office/drawing/2014/main" id="{0F5D2D72-8B9D-4345-979E-77EBE73DD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22">
              <a:extLst>
                <a:ext uri="{FF2B5EF4-FFF2-40B4-BE49-F238E27FC236}">
                  <a16:creationId xmlns:a16="http://schemas.microsoft.com/office/drawing/2014/main" id="{B77A7DBA-D3D7-4414-9709-281D70141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23">
              <a:extLst>
                <a:ext uri="{FF2B5EF4-FFF2-40B4-BE49-F238E27FC236}">
                  <a16:creationId xmlns:a16="http://schemas.microsoft.com/office/drawing/2014/main" id="{C0F5056F-D836-46AB-917A-19BF9554B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24">
              <a:extLst>
                <a:ext uri="{FF2B5EF4-FFF2-40B4-BE49-F238E27FC236}">
                  <a16:creationId xmlns:a16="http://schemas.microsoft.com/office/drawing/2014/main" id="{FC8BC1F3-24CB-49CD-BAF4-8944E0542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48" name="Bottom Right">
            <a:extLst>
              <a:ext uri="{FF2B5EF4-FFF2-40B4-BE49-F238E27FC236}">
                <a16:creationId xmlns:a16="http://schemas.microsoft.com/office/drawing/2014/main" id="{FA953E9F-25D1-4789-9B1D-51F868DAD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49" name="Graphic 157">
              <a:extLst>
                <a:ext uri="{FF2B5EF4-FFF2-40B4-BE49-F238E27FC236}">
                  <a16:creationId xmlns:a16="http://schemas.microsoft.com/office/drawing/2014/main" id="{E4C1EBF5-5C37-4674-912E-1B0742EA96C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4"/>
              <a:chOff x="4114800" y="1423987"/>
              <a:chExt cx="3961542" cy="4007547"/>
            </a:xfrm>
            <a:noFill/>
          </p:grpSpPr>
          <p:sp>
            <p:nvSpPr>
              <p:cNvPr id="30" name="Freeform: Shape 29">
                <a:extLst>
                  <a:ext uri="{FF2B5EF4-FFF2-40B4-BE49-F238E27FC236}">
                    <a16:creationId xmlns:a16="http://schemas.microsoft.com/office/drawing/2014/main" id="{835ECC46-29DB-4BC5-91B6-A3D64F0E0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5075BB92-C6AE-48B1-8134-8F4B803AE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36EFDCD-16B3-4018-824F-9334CF06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1413EE5C-6FB3-4AD8-8FAC-70402475D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F21438AC-08A0-474D-ACE1-3F9F50FF7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55127B7B-B2FF-4A7F-8008-0BA09E66A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428FE3C7-ED16-40E2-B02A-F242C2091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0" name="Freeform: Shape 28">
              <a:extLst>
                <a:ext uri="{FF2B5EF4-FFF2-40B4-BE49-F238E27FC236}">
                  <a16:creationId xmlns:a16="http://schemas.microsoft.com/office/drawing/2014/main" id="{60660A8B-0D81-4C62-B8B3-AD8CAE9FA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77914BF-A043-4F5F-94EA-71030DF28CC2}"/>
              </a:ext>
            </a:extLst>
          </p:cNvPr>
          <p:cNvSpPr>
            <a:spLocks noGrp="1"/>
          </p:cNvSpPr>
          <p:nvPr>
            <p:ph type="title"/>
          </p:nvPr>
        </p:nvSpPr>
        <p:spPr>
          <a:xfrm>
            <a:off x="823238" y="344152"/>
            <a:ext cx="6332366" cy="1279104"/>
          </a:xfrm>
        </p:spPr>
        <p:txBody>
          <a:bodyPr anchor="t">
            <a:normAutofit/>
          </a:bodyPr>
          <a:lstStyle/>
          <a:p>
            <a:r>
              <a:rPr lang="en-US" b="1"/>
              <a:t>Control Architecture</a:t>
            </a:r>
          </a:p>
        </p:txBody>
      </p:sp>
      <p:sp>
        <p:nvSpPr>
          <p:cNvPr id="7" name="Slide Number Placeholder 6">
            <a:extLst>
              <a:ext uri="{FF2B5EF4-FFF2-40B4-BE49-F238E27FC236}">
                <a16:creationId xmlns:a16="http://schemas.microsoft.com/office/drawing/2014/main" id="{4E619564-F83C-4322-825D-C263A59EB1DD}"/>
              </a:ext>
            </a:extLst>
          </p:cNvPr>
          <p:cNvSpPr>
            <a:spLocks noGrp="1"/>
          </p:cNvSpPr>
          <p:nvPr>
            <p:ph type="sldNum" sz="quarter" idx="12"/>
          </p:nvPr>
        </p:nvSpPr>
        <p:spPr>
          <a:xfrm>
            <a:off x="9906000" y="6356350"/>
            <a:ext cx="1447800" cy="365125"/>
          </a:xfrm>
        </p:spPr>
        <p:txBody>
          <a:bodyPr>
            <a:normAutofit/>
          </a:bodyPr>
          <a:lstStyle/>
          <a:p>
            <a:pPr>
              <a:spcAft>
                <a:spcPts val="600"/>
              </a:spcAft>
            </a:pPr>
            <a:fld id="{73B850FF-6169-4056-8077-06FFA93A5366}" type="slidenum">
              <a:rPr lang="en-US" smtClean="0"/>
              <a:pPr>
                <a:spcAft>
                  <a:spcPts val="600"/>
                </a:spcAft>
              </a:pPr>
              <a:t>16</a:t>
            </a:fld>
            <a:endParaRPr lang="en-US"/>
          </a:p>
        </p:txBody>
      </p:sp>
      <p:graphicFrame>
        <p:nvGraphicFramePr>
          <p:cNvPr id="51" name="Picture Placeholder 2">
            <a:extLst>
              <a:ext uri="{FF2B5EF4-FFF2-40B4-BE49-F238E27FC236}">
                <a16:creationId xmlns:a16="http://schemas.microsoft.com/office/drawing/2014/main" id="{3C56D8AB-42E6-44AF-B86B-A62FA1D297E6}"/>
              </a:ext>
            </a:extLst>
          </p:cNvPr>
          <p:cNvGraphicFramePr>
            <a:graphicFrameLocks noGrp="1"/>
          </p:cNvGraphicFramePr>
          <p:nvPr>
            <p:ph idx="1"/>
            <p:extLst>
              <p:ext uri="{D42A27DB-BD31-4B8C-83A1-F6EECF244321}">
                <p14:modId xmlns:p14="http://schemas.microsoft.com/office/powerpoint/2010/main" val="3767025509"/>
              </p:ext>
            </p:extLst>
          </p:nvPr>
        </p:nvGraphicFramePr>
        <p:xfrm>
          <a:off x="527503" y="1678260"/>
          <a:ext cx="11155582" cy="5760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852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14BF-A043-4F5F-94EA-71030DF28CC2}"/>
              </a:ext>
            </a:extLst>
          </p:cNvPr>
          <p:cNvSpPr>
            <a:spLocks noGrp="1"/>
          </p:cNvSpPr>
          <p:nvPr>
            <p:ph type="title"/>
          </p:nvPr>
        </p:nvSpPr>
        <p:spPr/>
        <p:txBody>
          <a:bodyPr>
            <a:normAutofit/>
          </a:bodyPr>
          <a:lstStyle/>
          <a:p>
            <a:r>
              <a:rPr lang="en-US" sz="3600"/>
              <a:t>Control Architecture – Membership Functions</a:t>
            </a:r>
          </a:p>
        </p:txBody>
      </p:sp>
      <p:sp>
        <p:nvSpPr>
          <p:cNvPr id="3" name="Picture Placeholder 2">
            <a:extLst>
              <a:ext uri="{FF2B5EF4-FFF2-40B4-BE49-F238E27FC236}">
                <a16:creationId xmlns:a16="http://schemas.microsoft.com/office/drawing/2014/main" id="{E8942587-B816-44C7-9D25-43972F25B141}"/>
              </a:ext>
            </a:extLst>
          </p:cNvPr>
          <p:cNvSpPr>
            <a:spLocks noGrp="1"/>
          </p:cNvSpPr>
          <p:nvPr>
            <p:ph idx="1"/>
          </p:nvPr>
        </p:nvSpPr>
        <p:spPr>
          <a:xfrm>
            <a:off x="838200" y="1825625"/>
            <a:ext cx="10515600" cy="4657996"/>
          </a:xfrm>
        </p:spPr>
        <p:txBody>
          <a:bodyPr vert="horz" lIns="91440" tIns="45720" rIns="91440" bIns="45720" rtlCol="0" anchor="t">
            <a:normAutofit fontScale="85000" lnSpcReduction="20000"/>
          </a:bodyPr>
          <a:lstStyle/>
          <a:p>
            <a:r>
              <a:rPr lang="en-US">
                <a:cs typeface="Segoe UI"/>
              </a:rPr>
              <a:t>Only two Membership functions were needed: Both are Trapezoid functions.</a:t>
            </a:r>
          </a:p>
          <a:p>
            <a:r>
              <a:rPr lang="en-US">
                <a:cs typeface="Segoe UI"/>
              </a:rPr>
              <a:t>'OA' - Obstacle Avoidance</a:t>
            </a:r>
            <a:endParaRPr lang="en-US" dirty="0">
              <a:cs typeface="Segoe UI"/>
            </a:endParaRPr>
          </a:p>
          <a:p>
            <a:r>
              <a:rPr lang="en-US">
                <a:cs typeface="Segoe UI"/>
              </a:rPr>
              <a:t>'REF' - Right Edge Following</a:t>
            </a:r>
          </a:p>
          <a:p>
            <a:endParaRPr lang="en-US" dirty="0">
              <a:cs typeface="Segoe UI"/>
            </a:endParaRPr>
          </a:p>
          <a:p>
            <a:endParaRPr lang="en-US" dirty="0">
              <a:cs typeface="Segoe UI"/>
            </a:endParaRPr>
          </a:p>
          <a:p>
            <a:endParaRPr lang="en-US" dirty="0">
              <a:cs typeface="Segoe UI"/>
            </a:endParaRPr>
          </a:p>
          <a:p>
            <a:r>
              <a:rPr lang="en-US" b="1">
                <a:cs typeface="Segoe UI"/>
              </a:rPr>
              <a:t>Near [</a:t>
            </a:r>
            <a:r>
              <a:rPr lang="en-US" b="1">
                <a:ea typeface="+mn-lt"/>
                <a:cs typeface="+mn-lt"/>
              </a:rPr>
              <a:t>0.1, 0.1, 1.0, 1.5</a:t>
            </a:r>
            <a:r>
              <a:rPr lang="en-US" b="1">
                <a:cs typeface="Segoe UI"/>
              </a:rPr>
              <a:t>] </a:t>
            </a:r>
            <a:r>
              <a:rPr lang="en-US">
                <a:cs typeface="Segoe UI"/>
              </a:rPr>
              <a:t>- Started with 0.1 because at the start of the program, sensor returns 0 value and gets the  membership value of 1 of 'Near' membership function, which is not true if the car is not close to an obstacle.</a:t>
            </a:r>
            <a:endParaRPr lang="en-US" dirty="0">
              <a:cs typeface="Segoe UI"/>
            </a:endParaRPr>
          </a:p>
          <a:p>
            <a:endParaRPr lang="en-US" dirty="0">
              <a:cs typeface="Segoe UI"/>
            </a:endParaRPr>
          </a:p>
        </p:txBody>
      </p:sp>
      <p:graphicFrame>
        <p:nvGraphicFramePr>
          <p:cNvPr id="6" name="Table 5">
            <a:extLst>
              <a:ext uri="{FF2B5EF4-FFF2-40B4-BE49-F238E27FC236}">
                <a16:creationId xmlns:a16="http://schemas.microsoft.com/office/drawing/2014/main" id="{55B4B396-6763-45B0-B87C-FC357CD8A94F}"/>
              </a:ext>
            </a:extLst>
          </p:cNvPr>
          <p:cNvGraphicFramePr>
            <a:graphicFrameLocks noGrp="1"/>
          </p:cNvGraphicFramePr>
          <p:nvPr>
            <p:extLst>
              <p:ext uri="{D42A27DB-BD31-4B8C-83A1-F6EECF244321}">
                <p14:modId xmlns:p14="http://schemas.microsoft.com/office/powerpoint/2010/main" val="2992293790"/>
              </p:ext>
            </p:extLst>
          </p:nvPr>
        </p:nvGraphicFramePr>
        <p:xfrm>
          <a:off x="1189463" y="3679902"/>
          <a:ext cx="9427854" cy="825981"/>
        </p:xfrm>
        <a:graphic>
          <a:graphicData uri="http://schemas.openxmlformats.org/drawingml/2006/table">
            <a:tbl>
              <a:tblPr firstRow="1" bandRow="1">
                <a:tableStyleId>{5C22544A-7EE6-4342-B048-85BDC9FD1C3A}</a:tableStyleId>
              </a:tblPr>
              <a:tblGrid>
                <a:gridCol w="1885571">
                  <a:extLst>
                    <a:ext uri="{9D8B030D-6E8A-4147-A177-3AD203B41FA5}">
                      <a16:colId xmlns:a16="http://schemas.microsoft.com/office/drawing/2014/main" val="856371888"/>
                    </a:ext>
                  </a:extLst>
                </a:gridCol>
                <a:gridCol w="1877121">
                  <a:extLst>
                    <a:ext uri="{9D8B030D-6E8A-4147-A177-3AD203B41FA5}">
                      <a16:colId xmlns:a16="http://schemas.microsoft.com/office/drawing/2014/main" val="44662555"/>
                    </a:ext>
                  </a:extLst>
                </a:gridCol>
                <a:gridCol w="1894020">
                  <a:extLst>
                    <a:ext uri="{9D8B030D-6E8A-4147-A177-3AD203B41FA5}">
                      <a16:colId xmlns:a16="http://schemas.microsoft.com/office/drawing/2014/main" val="2668021608"/>
                    </a:ext>
                  </a:extLst>
                </a:gridCol>
                <a:gridCol w="1885571">
                  <a:extLst>
                    <a:ext uri="{9D8B030D-6E8A-4147-A177-3AD203B41FA5}">
                      <a16:colId xmlns:a16="http://schemas.microsoft.com/office/drawing/2014/main" val="2537196232"/>
                    </a:ext>
                  </a:extLst>
                </a:gridCol>
                <a:gridCol w="1885571">
                  <a:extLst>
                    <a:ext uri="{9D8B030D-6E8A-4147-A177-3AD203B41FA5}">
                      <a16:colId xmlns:a16="http://schemas.microsoft.com/office/drawing/2014/main" val="4018054057"/>
                    </a:ext>
                  </a:extLst>
                </a:gridCol>
              </a:tblGrid>
              <a:tr h="399585">
                <a:tc>
                  <a:txBody>
                    <a:bodyPr/>
                    <a:lstStyle/>
                    <a:p>
                      <a:pPr lvl="0" algn="ctr" rtl="0">
                        <a:buNone/>
                      </a:pPr>
                      <a:r>
                        <a:rPr lang="en-US">
                          <a:effectLst/>
                        </a:rPr>
                        <a:t>OA</a:t>
                      </a:r>
                      <a:endParaRPr lang="en-US" b="0" i="0">
                        <a:solidFill>
                          <a:srgbClr val="000000"/>
                        </a:solidFill>
                        <a:effectLst/>
                      </a:endParaRPr>
                    </a:p>
                  </a:txBody>
                  <a:tcPr anchor="ctr">
                    <a:solidFill>
                      <a:schemeClr val="accent3"/>
                    </a:solidFill>
                  </a:tcPr>
                </a:tc>
                <a:tc>
                  <a:txBody>
                    <a:bodyPr/>
                    <a:lstStyle/>
                    <a:p>
                      <a:pPr lvl="0" algn="ctr">
                        <a:buNone/>
                      </a:pPr>
                      <a:r>
                        <a:rPr lang="en-US" sz="1800" kern="1200">
                          <a:solidFill>
                            <a:schemeClr val="bg1"/>
                          </a:solidFill>
                          <a:effectLst/>
                          <a:latin typeface="+mn-lt"/>
                          <a:ea typeface="+mn-ea"/>
                          <a:cs typeface="+mn-cs"/>
                        </a:rPr>
                        <a:t>0.1</a:t>
                      </a:r>
                    </a:p>
                  </a:txBody>
                  <a:tcPr anchor="ctr">
                    <a:solidFill>
                      <a:schemeClr val="accent3"/>
                    </a:solidFill>
                  </a:tcPr>
                </a:tc>
                <a:tc>
                  <a:txBody>
                    <a:bodyPr/>
                    <a:lstStyle/>
                    <a:p>
                      <a:pPr lvl="0" algn="ctr">
                        <a:buNone/>
                      </a:pPr>
                      <a:r>
                        <a:rPr lang="en-US">
                          <a:effectLst/>
                        </a:rPr>
                        <a:t>0.1</a:t>
                      </a:r>
                      <a:endParaRPr lang="en-US"/>
                    </a:p>
                  </a:txBody>
                  <a:tcPr anchor="ctr">
                    <a:solidFill>
                      <a:schemeClr val="accent3"/>
                    </a:solidFill>
                  </a:tcPr>
                </a:tc>
                <a:tc>
                  <a:txBody>
                    <a:bodyPr/>
                    <a:lstStyle/>
                    <a:p>
                      <a:pPr lvl="0" algn="ctr">
                        <a:buNone/>
                      </a:pPr>
                      <a:r>
                        <a:rPr lang="en-US">
                          <a:effectLst/>
                        </a:rPr>
                        <a:t>1.0</a:t>
                      </a:r>
                      <a:endParaRPr lang="en-US"/>
                    </a:p>
                  </a:txBody>
                  <a:tcPr anchor="ctr">
                    <a:solidFill>
                      <a:schemeClr val="accent3"/>
                    </a:solidFill>
                  </a:tcPr>
                </a:tc>
                <a:tc>
                  <a:txBody>
                    <a:bodyPr/>
                    <a:lstStyle/>
                    <a:p>
                      <a:pPr lvl="0" algn="ctr">
                        <a:buNone/>
                      </a:pPr>
                      <a:r>
                        <a:rPr lang="en-US">
                          <a:effectLst/>
                        </a:rPr>
                        <a:t>1.5</a:t>
                      </a:r>
                      <a:endParaRPr lang="en-US"/>
                    </a:p>
                  </a:txBody>
                  <a:tcPr anchor="ctr">
                    <a:solidFill>
                      <a:schemeClr val="accent3"/>
                    </a:solidFill>
                  </a:tcPr>
                </a:tc>
                <a:extLst>
                  <a:ext uri="{0D108BD9-81ED-4DB2-BD59-A6C34878D82A}">
                    <a16:rowId xmlns:a16="http://schemas.microsoft.com/office/drawing/2014/main" val="3186910084"/>
                  </a:ext>
                </a:extLst>
              </a:tr>
              <a:tr h="426396">
                <a:tc>
                  <a:txBody>
                    <a:bodyPr/>
                    <a:lstStyle/>
                    <a:p>
                      <a:pPr algn="ctr" rtl="0" fontAlgn="base"/>
                      <a:r>
                        <a:rPr lang="en-US" b="1">
                          <a:solidFill>
                            <a:schemeClr val="bg1"/>
                          </a:solidFill>
                          <a:effectLst/>
                        </a:rPr>
                        <a:t>REF​</a:t>
                      </a:r>
                      <a:endParaRPr lang="en-US" b="1" i="0">
                        <a:solidFill>
                          <a:schemeClr val="bg1"/>
                        </a:solidFill>
                        <a:effectLst/>
                      </a:endParaRPr>
                    </a:p>
                  </a:txBody>
                  <a:tcPr anchor="ctr">
                    <a:solidFill>
                      <a:schemeClr val="accent3"/>
                    </a:solidFill>
                  </a:tcPr>
                </a:tc>
                <a:tc>
                  <a:txBody>
                    <a:bodyPr/>
                    <a:lstStyle/>
                    <a:p>
                      <a:pPr algn="ctr" rtl="0" fontAlgn="base"/>
                      <a:r>
                        <a:rPr lang="en-US" sz="1800" b="1" kern="1200">
                          <a:solidFill>
                            <a:schemeClr val="bg1"/>
                          </a:solidFill>
                          <a:effectLst/>
                          <a:latin typeface="+mn-lt"/>
                          <a:ea typeface="+mn-ea"/>
                          <a:cs typeface="+mn-cs"/>
                        </a:rPr>
                        <a:t>1.0</a:t>
                      </a:r>
                    </a:p>
                  </a:txBody>
                  <a:tcPr anchor="ctr">
                    <a:solidFill>
                      <a:schemeClr val="accent3"/>
                    </a:solidFill>
                  </a:tcPr>
                </a:tc>
                <a:tc>
                  <a:txBody>
                    <a:bodyPr/>
                    <a:lstStyle/>
                    <a:p>
                      <a:pPr lvl="0" algn="ctr">
                        <a:buNone/>
                      </a:pPr>
                      <a:r>
                        <a:rPr lang="en-US" b="1">
                          <a:solidFill>
                            <a:schemeClr val="bg1"/>
                          </a:solidFill>
                          <a:effectLst/>
                        </a:rPr>
                        <a:t>1.5</a:t>
                      </a:r>
                      <a:endParaRPr lang="en-US" b="1">
                        <a:solidFill>
                          <a:schemeClr val="bg1"/>
                        </a:solidFill>
                      </a:endParaRPr>
                    </a:p>
                  </a:txBody>
                  <a:tcPr anchor="ctr">
                    <a:solidFill>
                      <a:schemeClr val="accent3"/>
                    </a:solidFill>
                  </a:tcPr>
                </a:tc>
                <a:tc>
                  <a:txBody>
                    <a:bodyPr/>
                    <a:lstStyle/>
                    <a:p>
                      <a:pPr lvl="0" algn="ctr">
                        <a:buNone/>
                      </a:pPr>
                      <a:r>
                        <a:rPr lang="en-US" b="1">
                          <a:solidFill>
                            <a:schemeClr val="bg1"/>
                          </a:solidFill>
                          <a:effectLst/>
                        </a:rPr>
                        <a:t>2.0</a:t>
                      </a:r>
                      <a:endParaRPr lang="en-US" b="1">
                        <a:solidFill>
                          <a:schemeClr val="bg1"/>
                        </a:solidFill>
                      </a:endParaRPr>
                    </a:p>
                  </a:txBody>
                  <a:tcPr anchor="ctr">
                    <a:solidFill>
                      <a:schemeClr val="accent3"/>
                    </a:solidFill>
                  </a:tcPr>
                </a:tc>
                <a:tc>
                  <a:txBody>
                    <a:bodyPr/>
                    <a:lstStyle/>
                    <a:p>
                      <a:pPr algn="ctr" rtl="0" fontAlgn="base"/>
                      <a:r>
                        <a:rPr lang="en-US" b="1">
                          <a:solidFill>
                            <a:schemeClr val="bg1"/>
                          </a:solidFill>
                          <a:effectLst/>
                        </a:rPr>
                        <a:t>3.0​</a:t>
                      </a:r>
                      <a:endParaRPr lang="en-US" b="1" i="0">
                        <a:solidFill>
                          <a:schemeClr val="bg1"/>
                        </a:solidFill>
                        <a:effectLst/>
                      </a:endParaRPr>
                    </a:p>
                  </a:txBody>
                  <a:tcPr anchor="ctr">
                    <a:solidFill>
                      <a:schemeClr val="accent3"/>
                    </a:solidFill>
                  </a:tcPr>
                </a:tc>
                <a:extLst>
                  <a:ext uri="{0D108BD9-81ED-4DB2-BD59-A6C34878D82A}">
                    <a16:rowId xmlns:a16="http://schemas.microsoft.com/office/drawing/2014/main" val="1660636820"/>
                  </a:ext>
                </a:extLst>
              </a:tr>
            </a:tbl>
          </a:graphicData>
        </a:graphic>
      </p:graphicFrame>
      <p:sp>
        <p:nvSpPr>
          <p:cNvPr id="7" name="Slide Number Placeholder 6">
            <a:extLst>
              <a:ext uri="{FF2B5EF4-FFF2-40B4-BE49-F238E27FC236}">
                <a16:creationId xmlns:a16="http://schemas.microsoft.com/office/drawing/2014/main" id="{4E619564-F83C-4322-825D-C263A59EB1DD}"/>
              </a:ext>
            </a:extLst>
          </p:cNvPr>
          <p:cNvSpPr>
            <a:spLocks noGrp="1"/>
          </p:cNvSpPr>
          <p:nvPr>
            <p:ph type="sldNum" sz="quarter" idx="12"/>
          </p:nvPr>
        </p:nvSpPr>
        <p:spPr/>
        <p:txBody>
          <a:bodyPr/>
          <a:lstStyle/>
          <a:p>
            <a:fld id="{73B850FF-6169-4056-8077-06FFA93A5366}" type="slidenum">
              <a:rPr lang="en-US" smtClean="0"/>
              <a:t>17</a:t>
            </a:fld>
            <a:endParaRPr lang="en-US"/>
          </a:p>
        </p:txBody>
      </p:sp>
    </p:spTree>
    <p:extLst>
      <p:ext uri="{BB962C8B-B14F-4D97-AF65-F5344CB8AC3E}">
        <p14:creationId xmlns:p14="http://schemas.microsoft.com/office/powerpoint/2010/main" val="114767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6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0" name="Freeform: Shape 6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1" name="Freeform: Shape 6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2" name="Freeform: Shape 7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4" name="Freeform: Shape 7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3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3" name="Freeform: Shape 8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35" name="Rectangle 9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6" name="Rectangle 9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7"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6" name="Freeform: Shape 95">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Freeform: Shape 96">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E7377B3-B329-4BEA-8D08-103D5C852FBE}"/>
              </a:ext>
            </a:extLst>
          </p:cNvPr>
          <p:cNvSpPr>
            <a:spLocks noGrp="1"/>
          </p:cNvSpPr>
          <p:nvPr>
            <p:ph type="title"/>
          </p:nvPr>
        </p:nvSpPr>
        <p:spPr>
          <a:xfrm>
            <a:off x="987713" y="-590088"/>
            <a:ext cx="5996619" cy="2065889"/>
          </a:xfrm>
        </p:spPr>
        <p:txBody>
          <a:bodyPr vert="horz" lIns="91440" tIns="45720" rIns="91440" bIns="45720" rtlCol="0" anchor="ctr">
            <a:normAutofit/>
          </a:bodyPr>
          <a:lstStyle/>
          <a:p>
            <a:r>
              <a:rPr lang="en-US" sz="4400" kern="1200">
                <a:latin typeface="+mj-lt"/>
                <a:ea typeface="+mj-ea"/>
                <a:cs typeface="+mj-cs"/>
              </a:rPr>
              <a:t>Rule Base</a:t>
            </a:r>
          </a:p>
        </p:txBody>
      </p:sp>
      <p:grpSp>
        <p:nvGrpSpPr>
          <p:cNvPr id="138"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6" name="Straight Connector 105">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07" name="Straight Connector 106">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39"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0" name="Freeform: Shape 109">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1"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3" name="Freeform: Shape 112">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2" name="Freeform: Shape 111">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5" name="Table 14">
            <a:extLst>
              <a:ext uri="{FF2B5EF4-FFF2-40B4-BE49-F238E27FC236}">
                <a16:creationId xmlns:a16="http://schemas.microsoft.com/office/drawing/2014/main" id="{53EF3B24-1E1D-47D8-A7D6-54DC45C0C71D}"/>
              </a:ext>
            </a:extLst>
          </p:cNvPr>
          <p:cNvGraphicFramePr>
            <a:graphicFrameLocks noGrp="1"/>
          </p:cNvGraphicFramePr>
          <p:nvPr>
            <p:extLst>
              <p:ext uri="{D42A27DB-BD31-4B8C-83A1-F6EECF244321}">
                <p14:modId xmlns:p14="http://schemas.microsoft.com/office/powerpoint/2010/main" val="1057524112"/>
              </p:ext>
            </p:extLst>
          </p:nvPr>
        </p:nvGraphicFramePr>
        <p:xfrm>
          <a:off x="1061662" y="818591"/>
          <a:ext cx="7209396" cy="1898735"/>
        </p:xfrm>
        <a:graphic>
          <a:graphicData uri="http://schemas.openxmlformats.org/drawingml/2006/table">
            <a:tbl>
              <a:tblPr firstRow="1" bandRow="1">
                <a:tableStyleId>{D03447BB-5D67-496B-8E87-E561075AD55C}</a:tableStyleId>
              </a:tblPr>
              <a:tblGrid>
                <a:gridCol w="3074399">
                  <a:extLst>
                    <a:ext uri="{9D8B030D-6E8A-4147-A177-3AD203B41FA5}">
                      <a16:colId xmlns:a16="http://schemas.microsoft.com/office/drawing/2014/main" val="2435102030"/>
                    </a:ext>
                  </a:extLst>
                </a:gridCol>
                <a:gridCol w="1944130">
                  <a:extLst>
                    <a:ext uri="{9D8B030D-6E8A-4147-A177-3AD203B41FA5}">
                      <a16:colId xmlns:a16="http://schemas.microsoft.com/office/drawing/2014/main" val="599170791"/>
                    </a:ext>
                  </a:extLst>
                </a:gridCol>
                <a:gridCol w="2190867">
                  <a:extLst>
                    <a:ext uri="{9D8B030D-6E8A-4147-A177-3AD203B41FA5}">
                      <a16:colId xmlns:a16="http://schemas.microsoft.com/office/drawing/2014/main" val="1474320252"/>
                    </a:ext>
                  </a:extLst>
                </a:gridCol>
              </a:tblGrid>
              <a:tr h="966439">
                <a:tc>
                  <a:txBody>
                    <a:bodyPr/>
                    <a:lstStyle/>
                    <a:p>
                      <a:pPr algn="ctr"/>
                      <a:r>
                        <a:rPr lang="en-US" sz="1300" cap="none" spc="0">
                          <a:effectLst/>
                        </a:rPr>
                        <a:t>BEHAVIOR</a:t>
                      </a:r>
                    </a:p>
                  </a:txBody>
                  <a:tcPr marL="107654" marR="0" marT="82810" marB="82810" anchor="ctr"/>
                </a:tc>
                <a:tc>
                  <a:txBody>
                    <a:bodyPr/>
                    <a:lstStyle/>
                    <a:p>
                      <a:pPr algn="ctr"/>
                      <a:r>
                        <a:rPr lang="en-US" sz="1300" cap="none" spc="0">
                          <a:effectLst/>
                        </a:rPr>
                        <a:t>SPEED</a:t>
                      </a:r>
                    </a:p>
                  </a:txBody>
                  <a:tcPr marL="107654" marR="0" marT="82810" marB="82810" anchor="ctr"/>
                </a:tc>
                <a:tc>
                  <a:txBody>
                    <a:bodyPr/>
                    <a:lstStyle/>
                    <a:p>
                      <a:pPr algn="ctr"/>
                      <a:r>
                        <a:rPr lang="en-US" sz="1300" cap="none" spc="0">
                          <a:effectLst/>
                        </a:rPr>
                        <a:t>STEER</a:t>
                      </a:r>
                    </a:p>
                  </a:txBody>
                  <a:tcPr marL="107654" marR="0" marT="82810" marB="82810" anchor="ctr"/>
                </a:tc>
                <a:extLst>
                  <a:ext uri="{0D108BD9-81ED-4DB2-BD59-A6C34878D82A}">
                    <a16:rowId xmlns:a16="http://schemas.microsoft.com/office/drawing/2014/main" val="850202095"/>
                  </a:ext>
                </a:extLst>
              </a:tr>
              <a:tr h="466148">
                <a:tc>
                  <a:txBody>
                    <a:bodyPr/>
                    <a:lstStyle/>
                    <a:p>
                      <a:pPr lvl="0" algn="ctr">
                        <a:buNone/>
                      </a:pPr>
                      <a:r>
                        <a:rPr lang="en-US" sz="1300" u="none" strike="noStrike" cap="none" spc="0" noProof="0">
                          <a:effectLst/>
                        </a:rPr>
                        <a:t>OA</a:t>
                      </a:r>
                      <a:endParaRPr lang="en-US" sz="1300" cap="none" spc="0">
                        <a:effectLst/>
                      </a:endParaRPr>
                    </a:p>
                  </a:txBody>
                  <a:tcPr marL="107654" marR="0" marT="82810" marB="82810" anchor="ctr"/>
                </a:tc>
                <a:tc>
                  <a:txBody>
                    <a:bodyPr/>
                    <a:lstStyle/>
                    <a:p>
                      <a:pPr lvl="0" algn="ctr">
                        <a:buNone/>
                      </a:pPr>
                      <a:r>
                        <a:rPr lang="en-US" sz="1300" u="none" strike="noStrike" cap="none" spc="0" noProof="0"/>
                        <a:t>Speed_OA</a:t>
                      </a:r>
                      <a:endParaRPr lang="en-US" sz="1300" cap="none" spc="0"/>
                    </a:p>
                  </a:txBody>
                  <a:tcPr marL="107654" marR="0" marT="82810" marB="82810" anchor="ctr"/>
                </a:tc>
                <a:tc>
                  <a:txBody>
                    <a:bodyPr/>
                    <a:lstStyle/>
                    <a:p>
                      <a:pPr lvl="0" algn="ctr">
                        <a:buNone/>
                      </a:pPr>
                      <a:r>
                        <a:rPr lang="en-US" sz="1300" u="none" strike="noStrike" cap="none" spc="0" noProof="0"/>
                        <a:t>Steer_OA</a:t>
                      </a:r>
                      <a:endParaRPr lang="en-US" sz="1300" cap="none" spc="0"/>
                    </a:p>
                  </a:txBody>
                  <a:tcPr marL="107654" marR="0" marT="82810" marB="82810" anchor="ctr"/>
                </a:tc>
                <a:extLst>
                  <a:ext uri="{0D108BD9-81ED-4DB2-BD59-A6C34878D82A}">
                    <a16:rowId xmlns:a16="http://schemas.microsoft.com/office/drawing/2014/main" val="3510572283"/>
                  </a:ext>
                </a:extLst>
              </a:tr>
              <a:tr h="466148">
                <a:tc>
                  <a:txBody>
                    <a:bodyPr/>
                    <a:lstStyle/>
                    <a:p>
                      <a:pPr algn="ctr"/>
                      <a:r>
                        <a:rPr lang="en-US" sz="1300" cap="none" spc="0">
                          <a:effectLst/>
                        </a:rPr>
                        <a:t>REF</a:t>
                      </a:r>
                    </a:p>
                  </a:txBody>
                  <a:tcPr marL="107654" marR="0" marT="82810" marB="82810" anchor="ctr"/>
                </a:tc>
                <a:tc>
                  <a:txBody>
                    <a:bodyPr/>
                    <a:lstStyle/>
                    <a:p>
                      <a:pPr lvl="0" algn="ctr">
                        <a:buNone/>
                      </a:pPr>
                      <a:r>
                        <a:rPr lang="en-US" sz="1300" u="none" strike="noStrike" cap="none" spc="0" noProof="0"/>
                        <a:t>Speed_REF</a:t>
                      </a:r>
                      <a:endParaRPr lang="en-US" sz="1300" cap="none" spc="0"/>
                    </a:p>
                  </a:txBody>
                  <a:tcPr marL="107654" marR="0" marT="82810" marB="82810" anchor="ctr"/>
                </a:tc>
                <a:tc>
                  <a:txBody>
                    <a:bodyPr/>
                    <a:lstStyle/>
                    <a:p>
                      <a:pPr lvl="0" algn="ctr">
                        <a:buNone/>
                      </a:pPr>
                      <a:r>
                        <a:rPr lang="en-US" sz="1300" u="none" strike="noStrike" cap="none" spc="0" noProof="0"/>
                        <a:t>Steer_REF</a:t>
                      </a:r>
                      <a:endParaRPr lang="en-US" sz="1300" cap="none" spc="0"/>
                    </a:p>
                  </a:txBody>
                  <a:tcPr marL="107654" marR="0" marT="82810" marB="82810" anchor="ctr"/>
                </a:tc>
                <a:extLst>
                  <a:ext uri="{0D108BD9-81ED-4DB2-BD59-A6C34878D82A}">
                    <a16:rowId xmlns:a16="http://schemas.microsoft.com/office/drawing/2014/main" val="904837110"/>
                  </a:ext>
                </a:extLst>
              </a:tr>
            </a:tbl>
          </a:graphicData>
        </a:graphic>
      </p:graphicFrame>
      <p:graphicFrame>
        <p:nvGraphicFramePr>
          <p:cNvPr id="3" name="Table 3">
            <a:extLst>
              <a:ext uri="{FF2B5EF4-FFF2-40B4-BE49-F238E27FC236}">
                <a16:creationId xmlns:a16="http://schemas.microsoft.com/office/drawing/2014/main" id="{993812A0-40AC-47DE-863B-BC22C7D725F2}"/>
              </a:ext>
            </a:extLst>
          </p:cNvPr>
          <p:cNvGraphicFramePr>
            <a:graphicFrameLocks noGrp="1"/>
          </p:cNvGraphicFramePr>
          <p:nvPr>
            <p:extLst>
              <p:ext uri="{D42A27DB-BD31-4B8C-83A1-F6EECF244321}">
                <p14:modId xmlns:p14="http://schemas.microsoft.com/office/powerpoint/2010/main" val="2008028335"/>
              </p:ext>
            </p:extLst>
          </p:nvPr>
        </p:nvGraphicFramePr>
        <p:xfrm>
          <a:off x="966439" y="3549805"/>
          <a:ext cx="9980794" cy="1188720"/>
        </p:xfrm>
        <a:graphic>
          <a:graphicData uri="http://schemas.openxmlformats.org/drawingml/2006/table">
            <a:tbl>
              <a:tblPr firstRow="1" bandRow="1">
                <a:tableStyleId>{D27102A9-8310-4765-A935-A1911B00CA55}</a:tableStyleId>
              </a:tblPr>
              <a:tblGrid>
                <a:gridCol w="9980794">
                  <a:extLst>
                    <a:ext uri="{9D8B030D-6E8A-4147-A177-3AD203B41FA5}">
                      <a16:colId xmlns:a16="http://schemas.microsoft.com/office/drawing/2014/main" val="3991317023"/>
                    </a:ext>
                  </a:extLst>
                </a:gridCol>
              </a:tblGrid>
              <a:tr h="734121">
                <a:tc>
                  <a:txBody>
                    <a:bodyPr/>
                    <a:lstStyle/>
                    <a:p>
                      <a:r>
                        <a:rPr lang="en-US"/>
                        <a:t>Values of Output Memebership function is dynamic in Control Architecture. SPEED &amp; STEER is calculated independently from both REF and OA behavior</a:t>
                      </a:r>
                    </a:p>
                    <a:p>
                      <a:pPr lvl="0">
                        <a:buNone/>
                      </a:pPr>
                      <a:r>
                        <a:rPr lang="en-US"/>
                        <a:t>They are then used to construct speed centre set and steer centre set. </a:t>
                      </a:r>
                    </a:p>
                    <a:p>
                      <a:pPr lvl="0">
                        <a:buNone/>
                      </a:pPr>
                      <a:r>
                        <a:rPr lang="en-US"/>
                        <a:t>Speed and Steer centre set are 2 dictionaries constructed at runtime.</a:t>
                      </a:r>
                    </a:p>
                  </a:txBody>
                  <a:tcPr/>
                </a:tc>
                <a:extLst>
                  <a:ext uri="{0D108BD9-81ED-4DB2-BD59-A6C34878D82A}">
                    <a16:rowId xmlns:a16="http://schemas.microsoft.com/office/drawing/2014/main" val="3183776897"/>
                  </a:ext>
                </a:extLst>
              </a:tr>
            </a:tbl>
          </a:graphicData>
        </a:graphic>
      </p:graphicFrame>
      <p:graphicFrame>
        <p:nvGraphicFramePr>
          <p:cNvPr id="4" name="Table 3">
            <a:extLst>
              <a:ext uri="{FF2B5EF4-FFF2-40B4-BE49-F238E27FC236}">
                <a16:creationId xmlns:a16="http://schemas.microsoft.com/office/drawing/2014/main" id="{5E09C7BE-69AC-4CC3-89CF-BE40803192AA}"/>
              </a:ext>
            </a:extLst>
          </p:cNvPr>
          <p:cNvGraphicFramePr>
            <a:graphicFrameLocks noGrp="1"/>
          </p:cNvGraphicFramePr>
          <p:nvPr>
            <p:extLst>
              <p:ext uri="{D42A27DB-BD31-4B8C-83A1-F6EECF244321}">
                <p14:modId xmlns:p14="http://schemas.microsoft.com/office/powerpoint/2010/main" val="4026824428"/>
              </p:ext>
            </p:extLst>
          </p:nvPr>
        </p:nvGraphicFramePr>
        <p:xfrm>
          <a:off x="1024283" y="5524656"/>
          <a:ext cx="3267454" cy="914400"/>
        </p:xfrm>
        <a:graphic>
          <a:graphicData uri="http://schemas.openxmlformats.org/drawingml/2006/table">
            <a:tbl>
              <a:tblPr firstRow="1" bandRow="1">
                <a:tableStyleId>{17292A2E-F333-43FB-9621-5CBBE7FDCDCB}</a:tableStyleId>
              </a:tblPr>
              <a:tblGrid>
                <a:gridCol w="1633727">
                  <a:extLst>
                    <a:ext uri="{9D8B030D-6E8A-4147-A177-3AD203B41FA5}">
                      <a16:colId xmlns:a16="http://schemas.microsoft.com/office/drawing/2014/main" val="2524220676"/>
                    </a:ext>
                  </a:extLst>
                </a:gridCol>
                <a:gridCol w="1633727">
                  <a:extLst>
                    <a:ext uri="{9D8B030D-6E8A-4147-A177-3AD203B41FA5}">
                      <a16:colId xmlns:a16="http://schemas.microsoft.com/office/drawing/2014/main" val="3661572635"/>
                    </a:ext>
                  </a:extLst>
                </a:gridCol>
              </a:tblGrid>
              <a:tr h="383503">
                <a:tc>
                  <a:txBody>
                    <a:bodyPr/>
                    <a:lstStyle/>
                    <a:p>
                      <a:pPr lvl="0" algn="ctr">
                        <a:buNone/>
                      </a:pPr>
                      <a:r>
                        <a:rPr lang="en-US" sz="1400" b="1" i="0" u="none" strike="noStrike" noProof="0">
                          <a:latin typeface="Consolas"/>
                        </a:rPr>
                        <a:t>SPEED_OA</a:t>
                      </a:r>
                    </a:p>
                  </a:txBody>
                  <a:tcPr anchor="ctr">
                    <a:solidFill>
                      <a:schemeClr val="accent3"/>
                    </a:solidFill>
                  </a:tcPr>
                </a:tc>
                <a:tc>
                  <a:txBody>
                    <a:bodyPr/>
                    <a:lstStyle/>
                    <a:p>
                      <a:pPr lvl="0" algn="ctr">
                        <a:buNone/>
                      </a:pPr>
                      <a:r>
                        <a:rPr lang="en-US" sz="1200" b="1" i="0" u="none" strike="noStrike" kern="1200" noProof="0" dirty="0">
                          <a:solidFill>
                            <a:schemeClr val="bg1"/>
                          </a:solidFill>
                          <a:latin typeface="Segoe UI"/>
                        </a:rPr>
                        <a:t>Speed </a:t>
                      </a:r>
                      <a:r>
                        <a:rPr lang="en-US" sz="1200" b="1" i="0" u="none" strike="noStrike" kern="1200" noProof="0">
                          <a:solidFill>
                            <a:schemeClr val="bg1"/>
                          </a:solidFill>
                          <a:latin typeface="Segoe UI"/>
                        </a:rPr>
                        <a:t>calculated from AO</a:t>
                      </a:r>
                      <a:endParaRPr lang="en-US" sz="1200" b="1" i="0" u="none" strike="noStrike" kern="1200" noProof="0" dirty="0">
                        <a:solidFill>
                          <a:schemeClr val="bg1"/>
                        </a:solidFill>
                        <a:latin typeface="Segoe UI"/>
                      </a:endParaRPr>
                    </a:p>
                  </a:txBody>
                  <a:tcPr anchor="ctr">
                    <a:solidFill>
                      <a:schemeClr val="accent3"/>
                    </a:solidFill>
                  </a:tcPr>
                </a:tc>
                <a:extLst>
                  <a:ext uri="{0D108BD9-81ED-4DB2-BD59-A6C34878D82A}">
                    <a16:rowId xmlns:a16="http://schemas.microsoft.com/office/drawing/2014/main" val="2663608857"/>
                  </a:ext>
                </a:extLst>
              </a:tr>
              <a:tr h="416003">
                <a:tc>
                  <a:txBody>
                    <a:bodyPr/>
                    <a:lstStyle/>
                    <a:p>
                      <a:pPr lvl="0" algn="ctr">
                        <a:buNone/>
                      </a:pPr>
                      <a:r>
                        <a:rPr lang="en-US" sz="1400" b="1" i="0" u="none" strike="noStrike" noProof="0">
                          <a:solidFill>
                            <a:schemeClr val="bg1"/>
                          </a:solidFill>
                          <a:latin typeface="Consolas"/>
                        </a:rPr>
                        <a:t>SPEED_REF</a:t>
                      </a:r>
                      <a:endParaRPr lang="en-US" b="1">
                        <a:solidFill>
                          <a:schemeClr val="bg1"/>
                        </a:solidFill>
                      </a:endParaRPr>
                    </a:p>
                  </a:txBody>
                  <a:tcPr anchor="ctr">
                    <a:solidFill>
                      <a:schemeClr val="accent3"/>
                    </a:solidFill>
                  </a:tcPr>
                </a:tc>
                <a:tc>
                  <a:txBody>
                    <a:bodyPr/>
                    <a:lstStyle/>
                    <a:p>
                      <a:pPr algn="ctr"/>
                      <a:r>
                        <a:rPr lang="en-US" sz="1200" b="1" kern="1200">
                          <a:solidFill>
                            <a:schemeClr val="bg1"/>
                          </a:solidFill>
                          <a:latin typeface="+mn-lt"/>
                          <a:ea typeface="+mn-ea"/>
                          <a:cs typeface="+mn-cs"/>
                        </a:rPr>
                        <a:t>Speed calculated from REF</a:t>
                      </a:r>
                      <a:endParaRPr lang="en-US" sz="1200" b="1" kern="1200" dirty="0">
                        <a:solidFill>
                          <a:schemeClr val="bg1"/>
                        </a:solidFill>
                        <a:latin typeface="+mn-lt"/>
                        <a:ea typeface="+mn-ea"/>
                        <a:cs typeface="+mn-cs"/>
                      </a:endParaRPr>
                    </a:p>
                  </a:txBody>
                  <a:tcPr anchor="ctr">
                    <a:solidFill>
                      <a:schemeClr val="accent3"/>
                    </a:solidFill>
                  </a:tcPr>
                </a:tc>
                <a:extLst>
                  <a:ext uri="{0D108BD9-81ED-4DB2-BD59-A6C34878D82A}">
                    <a16:rowId xmlns:a16="http://schemas.microsoft.com/office/drawing/2014/main" val="1771823973"/>
                  </a:ext>
                </a:extLst>
              </a:tr>
            </a:tbl>
          </a:graphicData>
        </a:graphic>
      </p:graphicFrame>
      <p:graphicFrame>
        <p:nvGraphicFramePr>
          <p:cNvPr id="5" name="Table 5">
            <a:extLst>
              <a:ext uri="{FF2B5EF4-FFF2-40B4-BE49-F238E27FC236}">
                <a16:creationId xmlns:a16="http://schemas.microsoft.com/office/drawing/2014/main" id="{3B85D6B6-F764-4576-9F18-11DED067BC85}"/>
              </a:ext>
            </a:extLst>
          </p:cNvPr>
          <p:cNvGraphicFramePr>
            <a:graphicFrameLocks noGrp="1"/>
          </p:cNvGraphicFramePr>
          <p:nvPr>
            <p:extLst>
              <p:ext uri="{D42A27DB-BD31-4B8C-83A1-F6EECF244321}">
                <p14:modId xmlns:p14="http://schemas.microsoft.com/office/powerpoint/2010/main" val="215755859"/>
              </p:ext>
            </p:extLst>
          </p:nvPr>
        </p:nvGraphicFramePr>
        <p:xfrm>
          <a:off x="1008070" y="5117815"/>
          <a:ext cx="3289759" cy="370840"/>
        </p:xfrm>
        <a:graphic>
          <a:graphicData uri="http://schemas.openxmlformats.org/drawingml/2006/table">
            <a:tbl>
              <a:tblPr firstRow="1" bandRow="1">
                <a:tableStyleId>{5C22544A-7EE6-4342-B048-85BDC9FD1C3A}</a:tableStyleId>
              </a:tblPr>
              <a:tblGrid>
                <a:gridCol w="3289759">
                  <a:extLst>
                    <a:ext uri="{9D8B030D-6E8A-4147-A177-3AD203B41FA5}">
                      <a16:colId xmlns:a16="http://schemas.microsoft.com/office/drawing/2014/main" val="3310200821"/>
                    </a:ext>
                  </a:extLst>
                </a:gridCol>
              </a:tblGrid>
              <a:tr h="370840">
                <a:tc>
                  <a:txBody>
                    <a:bodyPr/>
                    <a:lstStyle/>
                    <a:p>
                      <a:pPr algn="ctr"/>
                      <a:r>
                        <a:rPr lang="en-US"/>
                        <a:t>SPEED</a:t>
                      </a:r>
                    </a:p>
                  </a:txBody>
                  <a:tcPr>
                    <a:solidFill>
                      <a:schemeClr val="accent3"/>
                    </a:solidFill>
                  </a:tcPr>
                </a:tc>
                <a:extLst>
                  <a:ext uri="{0D108BD9-81ED-4DB2-BD59-A6C34878D82A}">
                    <a16:rowId xmlns:a16="http://schemas.microsoft.com/office/drawing/2014/main" val="2319046002"/>
                  </a:ext>
                </a:extLst>
              </a:tr>
            </a:tbl>
          </a:graphicData>
        </a:graphic>
      </p:graphicFrame>
      <p:graphicFrame>
        <p:nvGraphicFramePr>
          <p:cNvPr id="54" name="Table 5">
            <a:extLst>
              <a:ext uri="{FF2B5EF4-FFF2-40B4-BE49-F238E27FC236}">
                <a16:creationId xmlns:a16="http://schemas.microsoft.com/office/drawing/2014/main" id="{37318F38-9101-4397-97F7-44B2C993A6A0}"/>
              </a:ext>
            </a:extLst>
          </p:cNvPr>
          <p:cNvGraphicFramePr>
            <a:graphicFrameLocks noGrp="1"/>
          </p:cNvGraphicFramePr>
          <p:nvPr>
            <p:extLst>
              <p:ext uri="{D42A27DB-BD31-4B8C-83A1-F6EECF244321}">
                <p14:modId xmlns:p14="http://schemas.microsoft.com/office/powerpoint/2010/main" val="224088070"/>
              </p:ext>
            </p:extLst>
          </p:nvPr>
        </p:nvGraphicFramePr>
        <p:xfrm>
          <a:off x="5319875" y="5089937"/>
          <a:ext cx="3401121" cy="370840"/>
        </p:xfrm>
        <a:graphic>
          <a:graphicData uri="http://schemas.openxmlformats.org/drawingml/2006/table">
            <a:tbl>
              <a:tblPr firstRow="1" bandRow="1">
                <a:tableStyleId>{5C22544A-7EE6-4342-B048-85BDC9FD1C3A}</a:tableStyleId>
              </a:tblPr>
              <a:tblGrid>
                <a:gridCol w="3401121">
                  <a:extLst>
                    <a:ext uri="{9D8B030D-6E8A-4147-A177-3AD203B41FA5}">
                      <a16:colId xmlns:a16="http://schemas.microsoft.com/office/drawing/2014/main" val="3310200821"/>
                    </a:ext>
                  </a:extLst>
                </a:gridCol>
              </a:tblGrid>
              <a:tr h="370840">
                <a:tc>
                  <a:txBody>
                    <a:bodyPr/>
                    <a:lstStyle/>
                    <a:p>
                      <a:pPr algn="ctr"/>
                      <a:r>
                        <a:rPr lang="en-US"/>
                        <a:t>STEER</a:t>
                      </a:r>
                      <a:endParaRPr lang="en-US" dirty="0"/>
                    </a:p>
                  </a:txBody>
                  <a:tcPr>
                    <a:solidFill>
                      <a:schemeClr val="accent3"/>
                    </a:solidFill>
                  </a:tcPr>
                </a:tc>
                <a:extLst>
                  <a:ext uri="{0D108BD9-81ED-4DB2-BD59-A6C34878D82A}">
                    <a16:rowId xmlns:a16="http://schemas.microsoft.com/office/drawing/2014/main" val="2319046002"/>
                  </a:ext>
                </a:extLst>
              </a:tr>
            </a:tbl>
          </a:graphicData>
        </a:graphic>
      </p:graphicFrame>
      <p:graphicFrame>
        <p:nvGraphicFramePr>
          <p:cNvPr id="56" name="Table 55">
            <a:extLst>
              <a:ext uri="{FF2B5EF4-FFF2-40B4-BE49-F238E27FC236}">
                <a16:creationId xmlns:a16="http://schemas.microsoft.com/office/drawing/2014/main" id="{0A299970-8904-4B2D-BB67-3DEE44B979F0}"/>
              </a:ext>
            </a:extLst>
          </p:cNvPr>
          <p:cNvGraphicFramePr>
            <a:graphicFrameLocks noGrp="1"/>
          </p:cNvGraphicFramePr>
          <p:nvPr>
            <p:extLst>
              <p:ext uri="{D42A27DB-BD31-4B8C-83A1-F6EECF244321}">
                <p14:modId xmlns:p14="http://schemas.microsoft.com/office/powerpoint/2010/main" val="2934996087"/>
              </p:ext>
            </p:extLst>
          </p:nvPr>
        </p:nvGraphicFramePr>
        <p:xfrm>
          <a:off x="5336088" y="5478193"/>
          <a:ext cx="3380750" cy="914400"/>
        </p:xfrm>
        <a:graphic>
          <a:graphicData uri="http://schemas.openxmlformats.org/drawingml/2006/table">
            <a:tbl>
              <a:tblPr firstRow="1" bandRow="1">
                <a:tableStyleId>{17292A2E-F333-43FB-9621-5CBBE7FDCDCB}</a:tableStyleId>
              </a:tblPr>
              <a:tblGrid>
                <a:gridCol w="1633726">
                  <a:extLst>
                    <a:ext uri="{9D8B030D-6E8A-4147-A177-3AD203B41FA5}">
                      <a16:colId xmlns:a16="http://schemas.microsoft.com/office/drawing/2014/main" val="2524220676"/>
                    </a:ext>
                  </a:extLst>
                </a:gridCol>
                <a:gridCol w="1747024">
                  <a:extLst>
                    <a:ext uri="{9D8B030D-6E8A-4147-A177-3AD203B41FA5}">
                      <a16:colId xmlns:a16="http://schemas.microsoft.com/office/drawing/2014/main" val="3661572635"/>
                    </a:ext>
                  </a:extLst>
                </a:gridCol>
              </a:tblGrid>
              <a:tr h="383503">
                <a:tc>
                  <a:txBody>
                    <a:bodyPr/>
                    <a:lstStyle/>
                    <a:p>
                      <a:pPr lvl="0" algn="ctr">
                        <a:buNone/>
                      </a:pPr>
                      <a:r>
                        <a:rPr lang="en-US" sz="1400" b="1" i="0" u="none" strike="noStrike" noProof="0">
                          <a:latin typeface="Consolas"/>
                        </a:rPr>
                        <a:t>STEER_OA</a:t>
                      </a:r>
                    </a:p>
                  </a:txBody>
                  <a:tcPr anchor="ctr">
                    <a:solidFill>
                      <a:schemeClr val="accent3"/>
                    </a:solidFill>
                  </a:tcPr>
                </a:tc>
                <a:tc>
                  <a:txBody>
                    <a:bodyPr/>
                    <a:lstStyle/>
                    <a:p>
                      <a:pPr lvl="0" algn="ctr">
                        <a:buNone/>
                      </a:pPr>
                      <a:r>
                        <a:rPr lang="en-US" sz="1200" b="1" i="0" u="none" strike="noStrike" kern="1200" noProof="0">
                          <a:solidFill>
                            <a:schemeClr val="bg1"/>
                          </a:solidFill>
                          <a:latin typeface="Segoe UI"/>
                        </a:rPr>
                        <a:t>Steer </a:t>
                      </a:r>
                      <a:r>
                        <a:rPr lang="en-US" sz="1200" b="1" i="0" u="none" strike="noStrike" kern="1200" noProof="0" dirty="0">
                          <a:solidFill>
                            <a:schemeClr val="bg1"/>
                          </a:solidFill>
                          <a:latin typeface="Segoe UI"/>
                        </a:rPr>
                        <a:t>calculated from AO</a:t>
                      </a:r>
                    </a:p>
                  </a:txBody>
                  <a:tcPr anchor="ctr">
                    <a:solidFill>
                      <a:schemeClr val="accent3"/>
                    </a:solidFill>
                  </a:tcPr>
                </a:tc>
                <a:extLst>
                  <a:ext uri="{0D108BD9-81ED-4DB2-BD59-A6C34878D82A}">
                    <a16:rowId xmlns:a16="http://schemas.microsoft.com/office/drawing/2014/main" val="2663608857"/>
                  </a:ext>
                </a:extLst>
              </a:tr>
              <a:tr h="416003">
                <a:tc>
                  <a:txBody>
                    <a:bodyPr/>
                    <a:lstStyle/>
                    <a:p>
                      <a:pPr lvl="0" algn="ctr">
                        <a:buNone/>
                      </a:pPr>
                      <a:r>
                        <a:rPr lang="en-US" sz="1400" b="1" i="0" u="none" strike="noStrike" noProof="0">
                          <a:solidFill>
                            <a:schemeClr val="bg1"/>
                          </a:solidFill>
                          <a:latin typeface="Consolas"/>
                        </a:rPr>
                        <a:t>STEER_REF</a:t>
                      </a:r>
                      <a:endParaRPr lang="en-US" b="1">
                        <a:solidFill>
                          <a:schemeClr val="bg1"/>
                        </a:solidFill>
                      </a:endParaRPr>
                    </a:p>
                  </a:txBody>
                  <a:tcPr anchor="ctr">
                    <a:solidFill>
                      <a:schemeClr val="accent3"/>
                    </a:solidFill>
                  </a:tcPr>
                </a:tc>
                <a:tc>
                  <a:txBody>
                    <a:bodyPr/>
                    <a:lstStyle/>
                    <a:p>
                      <a:pPr algn="ctr"/>
                      <a:r>
                        <a:rPr lang="en-US" sz="1200" b="1" kern="1200">
                          <a:solidFill>
                            <a:schemeClr val="bg1"/>
                          </a:solidFill>
                          <a:latin typeface="+mn-lt"/>
                          <a:ea typeface="+mn-ea"/>
                          <a:cs typeface="+mn-cs"/>
                        </a:rPr>
                        <a:t>Steer calculated </a:t>
                      </a:r>
                      <a:r>
                        <a:rPr lang="en-US" sz="1200" b="1" kern="1200" dirty="0">
                          <a:solidFill>
                            <a:schemeClr val="bg1"/>
                          </a:solidFill>
                          <a:latin typeface="+mn-lt"/>
                          <a:ea typeface="+mn-ea"/>
                          <a:cs typeface="+mn-cs"/>
                        </a:rPr>
                        <a:t>from REF</a:t>
                      </a:r>
                    </a:p>
                  </a:txBody>
                  <a:tcPr anchor="ctr">
                    <a:solidFill>
                      <a:schemeClr val="accent3"/>
                    </a:solidFill>
                  </a:tcPr>
                </a:tc>
                <a:extLst>
                  <a:ext uri="{0D108BD9-81ED-4DB2-BD59-A6C34878D82A}">
                    <a16:rowId xmlns:a16="http://schemas.microsoft.com/office/drawing/2014/main" val="1771823973"/>
                  </a:ext>
                </a:extLst>
              </a:tr>
            </a:tbl>
          </a:graphicData>
        </a:graphic>
      </p:graphicFrame>
      <p:graphicFrame>
        <p:nvGraphicFramePr>
          <p:cNvPr id="7" name="Table 7">
            <a:extLst>
              <a:ext uri="{FF2B5EF4-FFF2-40B4-BE49-F238E27FC236}">
                <a16:creationId xmlns:a16="http://schemas.microsoft.com/office/drawing/2014/main" id="{3385EC4F-9A48-4721-A977-DE6965F69948}"/>
              </a:ext>
            </a:extLst>
          </p:cNvPr>
          <p:cNvGraphicFramePr>
            <a:graphicFrameLocks noGrp="1"/>
          </p:cNvGraphicFramePr>
          <p:nvPr>
            <p:extLst>
              <p:ext uri="{D42A27DB-BD31-4B8C-83A1-F6EECF244321}">
                <p14:modId xmlns:p14="http://schemas.microsoft.com/office/powerpoint/2010/main" val="1737300988"/>
              </p:ext>
            </p:extLst>
          </p:nvPr>
        </p:nvGraphicFramePr>
        <p:xfrm>
          <a:off x="970899" y="2980498"/>
          <a:ext cx="5343534" cy="457200"/>
        </p:xfrm>
        <a:graphic>
          <a:graphicData uri="http://schemas.openxmlformats.org/drawingml/2006/table">
            <a:tbl>
              <a:tblPr firstRow="1" bandRow="1">
                <a:tableStyleId>{2D5ABB26-0587-4C30-8999-92F81FD0307C}</a:tableStyleId>
              </a:tblPr>
              <a:tblGrid>
                <a:gridCol w="5343534">
                  <a:extLst>
                    <a:ext uri="{9D8B030D-6E8A-4147-A177-3AD203B41FA5}">
                      <a16:colId xmlns:a16="http://schemas.microsoft.com/office/drawing/2014/main" val="2592409098"/>
                    </a:ext>
                  </a:extLst>
                </a:gridCol>
              </a:tblGrid>
              <a:tr h="370840">
                <a:tc>
                  <a:txBody>
                    <a:bodyPr/>
                    <a:lstStyle/>
                    <a:p>
                      <a:r>
                        <a:rPr lang="en-US" sz="2400" b="1">
                          <a:solidFill>
                            <a:schemeClr val="accent3">
                              <a:lumMod val="75000"/>
                            </a:schemeClr>
                          </a:solidFill>
                        </a:rPr>
                        <a:t>OUTPUT MEMBERSHIP FUNCTION</a:t>
                      </a:r>
                    </a:p>
                  </a:txBody>
                  <a:tcPr/>
                </a:tc>
                <a:extLst>
                  <a:ext uri="{0D108BD9-81ED-4DB2-BD59-A6C34878D82A}">
                    <a16:rowId xmlns:a16="http://schemas.microsoft.com/office/drawing/2014/main" val="1360584993"/>
                  </a:ext>
                </a:extLst>
              </a:tr>
            </a:tbl>
          </a:graphicData>
        </a:graphic>
      </p:graphicFrame>
    </p:spTree>
    <p:extLst>
      <p:ext uri="{BB962C8B-B14F-4D97-AF65-F5344CB8AC3E}">
        <p14:creationId xmlns:p14="http://schemas.microsoft.com/office/powerpoint/2010/main" val="52401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AFDE-79CD-40B1-A7AA-1524380BEC64}"/>
              </a:ext>
            </a:extLst>
          </p:cNvPr>
          <p:cNvSpPr>
            <a:spLocks noGrp="1"/>
          </p:cNvSpPr>
          <p:nvPr>
            <p:ph type="title"/>
          </p:nvPr>
        </p:nvSpPr>
        <p:spPr/>
        <p:txBody>
          <a:bodyPr>
            <a:normAutofit fontScale="90000"/>
          </a:bodyPr>
          <a:lstStyle/>
          <a:p>
            <a:br>
              <a:rPr lang="en-US" dirty="0"/>
            </a:br>
            <a:r>
              <a:rPr lang="en-US"/>
              <a:t>Extra</a:t>
            </a:r>
          </a:p>
        </p:txBody>
      </p:sp>
      <p:sp>
        <p:nvSpPr>
          <p:cNvPr id="3" name="Content Placeholder 2">
            <a:extLst>
              <a:ext uri="{FF2B5EF4-FFF2-40B4-BE49-F238E27FC236}">
                <a16:creationId xmlns:a16="http://schemas.microsoft.com/office/drawing/2014/main" id="{088381BC-B703-4D70-96BF-BF9A80DC5DB8}"/>
              </a:ext>
            </a:extLst>
          </p:cNvPr>
          <p:cNvSpPr>
            <a:spLocks noGrp="1"/>
          </p:cNvSpPr>
          <p:nvPr>
            <p:ph idx="1"/>
          </p:nvPr>
        </p:nvSpPr>
        <p:spPr/>
        <p:txBody>
          <a:bodyPr vert="horz" lIns="91440" tIns="45720" rIns="91440" bIns="45720" rtlCol="0" anchor="t">
            <a:normAutofit/>
          </a:bodyPr>
          <a:lstStyle/>
          <a:p>
            <a:r>
              <a:rPr lang="en-US">
                <a:cs typeface="Segoe UI"/>
              </a:rPr>
              <a:t>In both PID controller and Fuzzy Logic with Control Architecture default behavior of the robot is to go around the wall and do the Right Edge following in a loop.</a:t>
            </a:r>
          </a:p>
        </p:txBody>
      </p:sp>
    </p:spTree>
    <p:extLst>
      <p:ext uri="{BB962C8B-B14F-4D97-AF65-F5344CB8AC3E}">
        <p14:creationId xmlns:p14="http://schemas.microsoft.com/office/powerpoint/2010/main" val="163725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4"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25" name="Freeform: Shape 24">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Freeform: Shape 25">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D65688F7-2C7B-4C7A-B34B-924D704FC214}"/>
              </a:ext>
            </a:extLst>
          </p:cNvPr>
          <p:cNvSpPr>
            <a:spLocks noGrp="1"/>
          </p:cNvSpPr>
          <p:nvPr>
            <p:ph type="title"/>
          </p:nvPr>
        </p:nvSpPr>
        <p:spPr>
          <a:xfrm>
            <a:off x="3570446" y="-2387546"/>
            <a:ext cx="3980254" cy="5577934"/>
          </a:xfrm>
        </p:spPr>
        <p:txBody>
          <a:bodyPr>
            <a:normAutofit/>
          </a:bodyPr>
          <a:lstStyle/>
          <a:p>
            <a:r>
              <a:rPr lang="en-US" dirty="0"/>
              <a:t>PID Controller</a:t>
            </a:r>
          </a:p>
        </p:txBody>
      </p:sp>
      <p:grpSp>
        <p:nvGrpSpPr>
          <p:cNvPr id="18"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9"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2"/>
              <a:chOff x="4114800" y="1423987"/>
              <a:chExt cx="3961542" cy="4007547"/>
            </a:xfrm>
            <a:noFill/>
          </p:grpSpPr>
          <p:sp>
            <p:nvSpPr>
              <p:cNvPr id="21" name="Freeform: Shape 36">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37">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38">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39">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0">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Shape 41">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8" name="Freeform: Shape 35">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15" name="Content Placeholder 2">
            <a:extLst>
              <a:ext uri="{FF2B5EF4-FFF2-40B4-BE49-F238E27FC236}">
                <a16:creationId xmlns:a16="http://schemas.microsoft.com/office/drawing/2014/main" id="{DA8D9DE1-55CF-4E0E-9D8E-239A27FF190E}"/>
              </a:ext>
            </a:extLst>
          </p:cNvPr>
          <p:cNvGraphicFramePr>
            <a:graphicFrameLocks noGrp="1"/>
          </p:cNvGraphicFramePr>
          <p:nvPr>
            <p:ph idx="1"/>
            <p:extLst>
              <p:ext uri="{D42A27DB-BD31-4B8C-83A1-F6EECF244321}">
                <p14:modId xmlns:p14="http://schemas.microsoft.com/office/powerpoint/2010/main" val="2630590009"/>
              </p:ext>
            </p:extLst>
          </p:nvPr>
        </p:nvGraphicFramePr>
        <p:xfrm>
          <a:off x="491932" y="1175051"/>
          <a:ext cx="11262992" cy="5225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54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7CA2-A8E8-4947-A652-95F98E491DF9}"/>
              </a:ext>
            </a:extLst>
          </p:cNvPr>
          <p:cNvSpPr>
            <a:spLocks noGrp="1"/>
          </p:cNvSpPr>
          <p:nvPr>
            <p:ph type="title"/>
          </p:nvPr>
        </p:nvSpPr>
        <p:spPr/>
        <p:txBody>
          <a:bodyPr>
            <a:normAutofit/>
          </a:bodyPr>
          <a:lstStyle/>
          <a:p>
            <a:r>
              <a:rPr lang="en-US" sz="3500" b="1"/>
              <a:t>Commands to Execute fuzzy logic-based script</a:t>
            </a:r>
          </a:p>
        </p:txBody>
      </p:sp>
      <p:sp>
        <p:nvSpPr>
          <p:cNvPr id="3" name="Content Placeholder 2">
            <a:extLst>
              <a:ext uri="{FF2B5EF4-FFF2-40B4-BE49-F238E27FC236}">
                <a16:creationId xmlns:a16="http://schemas.microsoft.com/office/drawing/2014/main" id="{9B67C45B-16DF-4D51-B35A-B676A86817D1}"/>
              </a:ext>
            </a:extLst>
          </p:cNvPr>
          <p:cNvSpPr>
            <a:spLocks noGrp="1"/>
          </p:cNvSpPr>
          <p:nvPr>
            <p:ph idx="1"/>
          </p:nvPr>
        </p:nvSpPr>
        <p:spPr/>
        <p:txBody>
          <a:bodyPr vert="horz" lIns="91440" tIns="45720" rIns="91440" bIns="45720" rtlCol="0" anchor="t">
            <a:normAutofit/>
          </a:bodyPr>
          <a:lstStyle/>
          <a:p>
            <a:r>
              <a:rPr lang="en-US" b="1">
                <a:cs typeface="Segoe UI"/>
              </a:rPr>
              <a:t>Right Edge Following:</a:t>
            </a:r>
          </a:p>
          <a:p>
            <a:pPr lvl="1"/>
            <a:r>
              <a:rPr lang="en-US">
                <a:cs typeface="Segoe UI"/>
              </a:rPr>
              <a:t>rosrun &lt;project-name&gt; </a:t>
            </a:r>
            <a:r>
              <a:rPr lang="en-US">
                <a:ea typeface="+mn-lt"/>
                <a:cs typeface="+mn-lt"/>
              </a:rPr>
              <a:t>fuzzy_OA_REF.py REF</a:t>
            </a:r>
          </a:p>
          <a:p>
            <a:pPr lvl="1"/>
            <a:endParaRPr lang="en-US" dirty="0">
              <a:cs typeface="Segoe UI"/>
            </a:endParaRPr>
          </a:p>
          <a:p>
            <a:r>
              <a:rPr lang="en-US" b="1">
                <a:ea typeface="+mn-lt"/>
                <a:cs typeface="+mn-lt"/>
              </a:rPr>
              <a:t>Obstacle Avoidance:</a:t>
            </a:r>
          </a:p>
          <a:p>
            <a:pPr lvl="1"/>
            <a:r>
              <a:rPr lang="en-US">
                <a:ea typeface="+mn-lt"/>
                <a:cs typeface="+mn-lt"/>
              </a:rPr>
              <a:t>rosrun &lt;project-name&gt; </a:t>
            </a:r>
            <a:r>
              <a:rPr lang="en-US">
                <a:cs typeface="Segoe UI"/>
              </a:rPr>
              <a:t>fuzzy_OA_REF.py OA</a:t>
            </a:r>
          </a:p>
          <a:p>
            <a:pPr lvl="1"/>
            <a:endParaRPr lang="en-US" dirty="0">
              <a:cs typeface="Segoe UI"/>
            </a:endParaRPr>
          </a:p>
          <a:p>
            <a:r>
              <a:rPr lang="en-US" b="1">
                <a:ea typeface="+mn-lt"/>
                <a:cs typeface="+mn-lt"/>
              </a:rPr>
              <a:t>Control Architecture:</a:t>
            </a:r>
          </a:p>
          <a:p>
            <a:pPr lvl="1"/>
            <a:r>
              <a:rPr lang="en-US">
                <a:ea typeface="+mn-lt"/>
                <a:cs typeface="+mn-lt"/>
              </a:rPr>
              <a:t>rosrun &lt;project-name&gt; </a:t>
            </a:r>
            <a:r>
              <a:rPr lang="en-US">
                <a:cs typeface="Segoe UI"/>
              </a:rPr>
              <a:t>fuzzy_OA_REF.py Both</a:t>
            </a:r>
            <a:endParaRPr lang="en-US"/>
          </a:p>
        </p:txBody>
      </p:sp>
    </p:spTree>
    <p:extLst>
      <p:ext uri="{BB962C8B-B14F-4D97-AF65-F5344CB8AC3E}">
        <p14:creationId xmlns:p14="http://schemas.microsoft.com/office/powerpoint/2010/main" val="237892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5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49" name="Freeform: Shape 5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56" name="Freeform: Shape 5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59" name="Freeform: Shape 5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51" name="Freeform: Shape 6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6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4"/>
            <a:chOff x="4114800" y="1423987"/>
            <a:chExt cx="3961542" cy="4007547"/>
          </a:xfrm>
          <a:noFill/>
        </p:grpSpPr>
        <p:sp>
          <p:nvSpPr>
            <p:cNvPr id="68" name="Freeform: Shape 6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76" name="Rectangle 7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8" name="Rectangle 7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0" name="Rectangle 7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688F7-2C7B-4C7A-B34B-924D704FC214}"/>
              </a:ext>
            </a:extLst>
          </p:cNvPr>
          <p:cNvSpPr>
            <a:spLocks noGrp="1"/>
          </p:cNvSpPr>
          <p:nvPr>
            <p:ph type="title"/>
          </p:nvPr>
        </p:nvSpPr>
        <p:spPr>
          <a:xfrm>
            <a:off x="996275" y="156477"/>
            <a:ext cx="10180779" cy="771677"/>
          </a:xfrm>
        </p:spPr>
        <p:txBody>
          <a:bodyPr vert="horz" lIns="91440" tIns="45720" rIns="91440" bIns="45720" rtlCol="0" anchor="b">
            <a:normAutofit fontScale="90000"/>
          </a:bodyPr>
          <a:lstStyle/>
          <a:p>
            <a:pPr algn="ctr"/>
            <a:r>
              <a:rPr lang="en-US" sz="5400" kern="1200">
                <a:solidFill>
                  <a:srgbClr val="FFFFFF"/>
                </a:solidFill>
                <a:latin typeface="+mj-lt"/>
                <a:ea typeface="+mj-ea"/>
                <a:cs typeface="+mj-cs"/>
              </a:rPr>
              <a:t>PID Tuning</a:t>
            </a:r>
          </a:p>
        </p:txBody>
      </p:sp>
      <p:grpSp>
        <p:nvGrpSpPr>
          <p:cNvPr id="8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3" name="Freeform: Shape 8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9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9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4"/>
              <a:chOff x="4114800" y="1423987"/>
              <a:chExt cx="3961542" cy="4007547"/>
            </a:xfrm>
            <a:noFill/>
          </p:grpSpPr>
          <p:sp>
            <p:nvSpPr>
              <p:cNvPr id="94" name="Freeform: Shape 9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3" name="Freeform: Shape 9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5" name="Content Placeholder 2">
            <a:extLst>
              <a:ext uri="{FF2B5EF4-FFF2-40B4-BE49-F238E27FC236}">
                <a16:creationId xmlns:a16="http://schemas.microsoft.com/office/drawing/2014/main" id="{DA8D9DE1-55CF-4E0E-9D8E-239A27FF190E}"/>
              </a:ext>
            </a:extLst>
          </p:cNvPr>
          <p:cNvGraphicFramePr>
            <a:graphicFrameLocks noGrp="1"/>
          </p:cNvGraphicFramePr>
          <p:nvPr>
            <p:ph idx="1"/>
            <p:extLst>
              <p:ext uri="{D42A27DB-BD31-4B8C-83A1-F6EECF244321}">
                <p14:modId xmlns:p14="http://schemas.microsoft.com/office/powerpoint/2010/main" val="2395614532"/>
              </p:ext>
            </p:extLst>
          </p:nvPr>
        </p:nvGraphicFramePr>
        <p:xfrm>
          <a:off x="1024054" y="864601"/>
          <a:ext cx="10515600" cy="5674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84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6"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5CF7E775-81D1-4A48-9B3C-47D8AD8AAA3C}"/>
              </a:ext>
            </a:extLst>
          </p:cNvPr>
          <p:cNvSpPr>
            <a:spLocks noGrp="1"/>
          </p:cNvSpPr>
          <p:nvPr>
            <p:ph type="title"/>
          </p:nvPr>
        </p:nvSpPr>
        <p:spPr>
          <a:xfrm>
            <a:off x="836810" y="-421464"/>
            <a:ext cx="9988166" cy="1667196"/>
          </a:xfrm>
        </p:spPr>
        <p:txBody>
          <a:bodyPr>
            <a:normAutofit/>
          </a:bodyPr>
          <a:lstStyle/>
          <a:p>
            <a:r>
              <a:rPr lang="en-US" sz="5400"/>
              <a:t>Right Edge Following</a:t>
            </a:r>
          </a:p>
        </p:txBody>
      </p:sp>
      <p:grpSp>
        <p:nvGrpSpPr>
          <p:cNvPr id="38"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43B8EEB0-EFE2-454E-9CE1-3A612A7C4654}"/>
              </a:ext>
            </a:extLst>
          </p:cNvPr>
          <p:cNvGraphicFramePr>
            <a:graphicFrameLocks noGrp="1"/>
          </p:cNvGraphicFramePr>
          <p:nvPr>
            <p:ph idx="1"/>
            <p:extLst>
              <p:ext uri="{D42A27DB-BD31-4B8C-83A1-F6EECF244321}">
                <p14:modId xmlns:p14="http://schemas.microsoft.com/office/powerpoint/2010/main" val="737666385"/>
              </p:ext>
            </p:extLst>
          </p:nvPr>
        </p:nvGraphicFramePr>
        <p:xfrm>
          <a:off x="838201" y="864600"/>
          <a:ext cx="10515600" cy="5948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020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5699-B5DA-4E18-9AD7-5C0B598BDBF0}"/>
              </a:ext>
            </a:extLst>
          </p:cNvPr>
          <p:cNvSpPr>
            <a:spLocks noGrp="1"/>
          </p:cNvSpPr>
          <p:nvPr>
            <p:ph type="title"/>
          </p:nvPr>
        </p:nvSpPr>
        <p:spPr>
          <a:xfrm>
            <a:off x="838200" y="365125"/>
            <a:ext cx="10515600" cy="666305"/>
          </a:xfrm>
        </p:spPr>
        <p:txBody>
          <a:bodyPr>
            <a:normAutofit fontScale="90000"/>
          </a:bodyPr>
          <a:lstStyle/>
          <a:p>
            <a:r>
              <a:rPr lang="en-US">
                <a:ea typeface="+mj-lt"/>
                <a:cs typeface="+mj-lt"/>
              </a:rPr>
              <a:t>Input Membership functions</a:t>
            </a:r>
            <a:endParaRPr lang="en-US"/>
          </a:p>
        </p:txBody>
      </p:sp>
      <p:sp>
        <p:nvSpPr>
          <p:cNvPr id="3" name="Content Placeholder 2">
            <a:extLst>
              <a:ext uri="{FF2B5EF4-FFF2-40B4-BE49-F238E27FC236}">
                <a16:creationId xmlns:a16="http://schemas.microsoft.com/office/drawing/2014/main" id="{63ABBB0B-3B38-4D3A-911B-17F9E3781F47}"/>
              </a:ext>
            </a:extLst>
          </p:cNvPr>
          <p:cNvSpPr>
            <a:spLocks noGrp="1"/>
          </p:cNvSpPr>
          <p:nvPr>
            <p:ph idx="1"/>
          </p:nvPr>
        </p:nvSpPr>
        <p:spPr>
          <a:xfrm>
            <a:off x="838200" y="1166367"/>
            <a:ext cx="10515600" cy="5010596"/>
          </a:xfrm>
        </p:spPr>
        <p:txBody>
          <a:bodyPr vert="horz" lIns="91440" tIns="45720" rIns="91440" bIns="45720" rtlCol="0" anchor="t">
            <a:normAutofit fontScale="55000" lnSpcReduction="20000"/>
          </a:bodyPr>
          <a:lstStyle/>
          <a:p>
            <a:endParaRPr lang="en-US" dirty="0">
              <a:ea typeface="+mn-lt"/>
              <a:cs typeface="+mn-lt"/>
            </a:endParaRPr>
          </a:p>
          <a:p>
            <a:r>
              <a:rPr lang="en-US">
                <a:ea typeface="+mn-lt"/>
                <a:cs typeface="+mn-lt"/>
              </a:rPr>
              <a:t>Front Right Sensor and Back Right Sensor have similar membership functions: </a:t>
            </a:r>
          </a:p>
          <a:p>
            <a:r>
              <a:rPr lang="en-US">
                <a:ea typeface="+mn-lt"/>
                <a:cs typeface="+mn-lt"/>
              </a:rPr>
              <a:t>3 membership functions Each, all the functions are Trapezoid functions</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b="1">
                <a:ea typeface="+mn-lt"/>
                <a:cs typeface="+mn-lt"/>
              </a:rPr>
              <a:t>Near [</a:t>
            </a:r>
            <a:r>
              <a:rPr lang="en-US" b="1">
                <a:cs typeface="Segoe UI"/>
              </a:rPr>
              <a:t>0.1, 0.1, 0.2, 0.5</a:t>
            </a:r>
            <a:r>
              <a:rPr lang="en-US" b="1">
                <a:ea typeface="+mn-lt"/>
                <a:cs typeface="+mn-lt"/>
              </a:rPr>
              <a:t>] </a:t>
            </a:r>
            <a:r>
              <a:rPr lang="en-US">
                <a:ea typeface="+mn-lt"/>
                <a:cs typeface="+mn-lt"/>
              </a:rPr>
              <a:t>- Started with 0.1 because at the start of the program, sensor returns 0 value and gets the  membership value of 1 of 'Near' membership function, which is not true if the car is not close to the wall.</a:t>
            </a:r>
          </a:p>
          <a:p>
            <a:r>
              <a:rPr lang="en-US">
                <a:ea typeface="+mn-lt"/>
                <a:cs typeface="+mn-lt"/>
              </a:rPr>
              <a:t>These values were selected after several trial and errors, making sure that the car gets enough room to make turns and perform right edge following at optimal distance from the wall.</a:t>
            </a:r>
          </a:p>
          <a:p>
            <a:r>
              <a:rPr lang="en-US">
                <a:cs typeface="Segoe UI"/>
              </a:rPr>
              <a:t>Sensor readings greater than 2, including 'inf' values were hardcoded 1.99, so that they fall under Far Membership function</a:t>
            </a:r>
            <a:endParaRPr lang="en-US" dirty="0">
              <a:cs typeface="Segoe UI"/>
            </a:endParaRPr>
          </a:p>
        </p:txBody>
      </p:sp>
      <p:graphicFrame>
        <p:nvGraphicFramePr>
          <p:cNvPr id="4" name="Table 4">
            <a:extLst>
              <a:ext uri="{FF2B5EF4-FFF2-40B4-BE49-F238E27FC236}">
                <a16:creationId xmlns:a16="http://schemas.microsoft.com/office/drawing/2014/main" id="{10E94E61-68D3-40FB-B924-BBA9CF08159A}"/>
              </a:ext>
            </a:extLst>
          </p:cNvPr>
          <p:cNvGraphicFramePr>
            <a:graphicFrameLocks noGrp="1"/>
          </p:cNvGraphicFramePr>
          <p:nvPr>
            <p:extLst>
              <p:ext uri="{D42A27DB-BD31-4B8C-83A1-F6EECF244321}">
                <p14:modId xmlns:p14="http://schemas.microsoft.com/office/powerpoint/2010/main" val="1569434721"/>
              </p:ext>
            </p:extLst>
          </p:nvPr>
        </p:nvGraphicFramePr>
        <p:xfrm>
          <a:off x="1110291" y="2450814"/>
          <a:ext cx="8168640" cy="1254510"/>
        </p:xfrm>
        <a:graphic>
          <a:graphicData uri="http://schemas.openxmlformats.org/drawingml/2006/table">
            <a:tbl>
              <a:tblPr firstRow="1" bandRow="1">
                <a:tableStyleId>{17292A2E-F333-43FB-9621-5CBBE7FDCDCB}</a:tableStyleId>
              </a:tblPr>
              <a:tblGrid>
                <a:gridCol w="1633728">
                  <a:extLst>
                    <a:ext uri="{9D8B030D-6E8A-4147-A177-3AD203B41FA5}">
                      <a16:colId xmlns:a16="http://schemas.microsoft.com/office/drawing/2014/main" val="2524220676"/>
                    </a:ext>
                  </a:extLst>
                </a:gridCol>
                <a:gridCol w="1633728">
                  <a:extLst>
                    <a:ext uri="{9D8B030D-6E8A-4147-A177-3AD203B41FA5}">
                      <a16:colId xmlns:a16="http://schemas.microsoft.com/office/drawing/2014/main" val="3661572635"/>
                    </a:ext>
                  </a:extLst>
                </a:gridCol>
                <a:gridCol w="1633728">
                  <a:extLst>
                    <a:ext uri="{9D8B030D-6E8A-4147-A177-3AD203B41FA5}">
                      <a16:colId xmlns:a16="http://schemas.microsoft.com/office/drawing/2014/main" val="3848689666"/>
                    </a:ext>
                  </a:extLst>
                </a:gridCol>
                <a:gridCol w="1633728">
                  <a:extLst>
                    <a:ext uri="{9D8B030D-6E8A-4147-A177-3AD203B41FA5}">
                      <a16:colId xmlns:a16="http://schemas.microsoft.com/office/drawing/2014/main" val="2568828193"/>
                    </a:ext>
                  </a:extLst>
                </a:gridCol>
                <a:gridCol w="1633728">
                  <a:extLst>
                    <a:ext uri="{9D8B030D-6E8A-4147-A177-3AD203B41FA5}">
                      <a16:colId xmlns:a16="http://schemas.microsoft.com/office/drawing/2014/main" val="1465176689"/>
                    </a:ext>
                  </a:extLst>
                </a:gridCol>
              </a:tblGrid>
              <a:tr h="455004">
                <a:tc>
                  <a:txBody>
                    <a:bodyPr/>
                    <a:lstStyle/>
                    <a:p>
                      <a:pPr algn="ctr"/>
                      <a:r>
                        <a:rPr lang="en-US" sz="1400"/>
                        <a:t>NEAR</a:t>
                      </a:r>
                      <a:endParaRPr lang="en-US" sz="1400" dirty="0"/>
                    </a:p>
                  </a:txBody>
                  <a:tcPr anchor="ctr">
                    <a:solidFill>
                      <a:schemeClr val="accent3"/>
                    </a:solidFill>
                  </a:tcPr>
                </a:tc>
                <a:tc>
                  <a:txBody>
                    <a:bodyPr/>
                    <a:lstStyle/>
                    <a:p>
                      <a:pPr lvl="0" algn="ctr">
                        <a:buNone/>
                      </a:pPr>
                      <a:r>
                        <a:rPr lang="en-US" sz="1400" b="1" i="0" u="none" strike="noStrike" noProof="0">
                          <a:latin typeface="Segoe UI"/>
                        </a:rPr>
                        <a:t>0.1</a:t>
                      </a:r>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 0.1</a:t>
                      </a:r>
                      <a:endParaRPr lang="en-US" sz="1400" dirty="0"/>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0.2</a:t>
                      </a:r>
                      <a:endParaRPr lang="en-US" sz="1400" dirty="0"/>
                    </a:p>
                  </a:txBody>
                  <a:tcPr anchor="ctr">
                    <a:solidFill>
                      <a:schemeClr val="accent3"/>
                    </a:solidFill>
                  </a:tcPr>
                </a:tc>
                <a:tc>
                  <a:txBody>
                    <a:bodyPr/>
                    <a:lstStyle/>
                    <a:p>
                      <a:pPr lvl="0" algn="ctr">
                        <a:buNone/>
                      </a:pPr>
                      <a:r>
                        <a:rPr lang="en-US" sz="1400"/>
                        <a:t>0.5</a:t>
                      </a:r>
                      <a:endParaRPr lang="en-US" sz="1400" dirty="0"/>
                    </a:p>
                  </a:txBody>
                  <a:tcPr anchor="ctr">
                    <a:solidFill>
                      <a:schemeClr val="accent3"/>
                    </a:solidFill>
                  </a:tcPr>
                </a:tc>
                <a:extLst>
                  <a:ext uri="{0D108BD9-81ED-4DB2-BD59-A6C34878D82A}">
                    <a16:rowId xmlns:a16="http://schemas.microsoft.com/office/drawing/2014/main" val="829027673"/>
                  </a:ext>
                </a:extLst>
              </a:tr>
              <a:tr h="383503">
                <a:tc>
                  <a:txBody>
                    <a:bodyPr/>
                    <a:lstStyle/>
                    <a:p>
                      <a:pPr algn="ctr"/>
                      <a:r>
                        <a:rPr lang="en-US" sz="1400" b="1">
                          <a:solidFill>
                            <a:schemeClr val="bg1"/>
                          </a:solidFill>
                        </a:rPr>
                        <a:t>MEDIUM</a:t>
                      </a:r>
                    </a:p>
                  </a:txBody>
                  <a:tcPr anchor="ctr">
                    <a:solidFill>
                      <a:schemeClr val="accent3"/>
                    </a:solidFill>
                  </a:tcPr>
                </a:tc>
                <a:tc>
                  <a:txBody>
                    <a:bodyPr/>
                    <a:lstStyle/>
                    <a:p>
                      <a:pPr algn="ctr"/>
                      <a:r>
                        <a:rPr lang="en-US" sz="1400" b="1">
                          <a:solidFill>
                            <a:schemeClr val="bg1"/>
                          </a:solidFill>
                        </a:rPr>
                        <a:t>0.2</a:t>
                      </a:r>
                    </a:p>
                  </a:txBody>
                  <a:tcPr anchor="ctr">
                    <a:solidFill>
                      <a:schemeClr val="accent3"/>
                    </a:solidFill>
                  </a:tcPr>
                </a:tc>
                <a:tc>
                  <a:txBody>
                    <a:bodyPr/>
                    <a:lstStyle/>
                    <a:p>
                      <a:pPr algn="ctr"/>
                      <a:r>
                        <a:rPr lang="en-US" sz="1400" b="1">
                          <a:solidFill>
                            <a:schemeClr val="bg1"/>
                          </a:solidFill>
                        </a:rPr>
                        <a:t>0.5</a:t>
                      </a:r>
                    </a:p>
                  </a:txBody>
                  <a:tcPr anchor="ctr">
                    <a:solidFill>
                      <a:schemeClr val="accent3"/>
                    </a:solidFill>
                  </a:tcPr>
                </a:tc>
                <a:tc>
                  <a:txBody>
                    <a:bodyPr/>
                    <a:lstStyle/>
                    <a:p>
                      <a:pPr algn="ctr"/>
                      <a:r>
                        <a:rPr lang="en-US" sz="1400" b="1">
                          <a:solidFill>
                            <a:schemeClr val="bg1"/>
                          </a:solidFill>
                        </a:rPr>
                        <a:t>0.5</a:t>
                      </a:r>
                    </a:p>
                  </a:txBody>
                  <a:tcPr anchor="ctr">
                    <a:solidFill>
                      <a:schemeClr val="accent3"/>
                    </a:solidFill>
                  </a:tcPr>
                </a:tc>
                <a:tc>
                  <a:txBody>
                    <a:bodyPr/>
                    <a:lstStyle/>
                    <a:p>
                      <a:pPr algn="ctr"/>
                      <a:r>
                        <a:rPr lang="en-US" sz="1400" b="1">
                          <a:solidFill>
                            <a:schemeClr val="bg1"/>
                          </a:solidFill>
                        </a:rPr>
                        <a:t>0.7</a:t>
                      </a:r>
                    </a:p>
                  </a:txBody>
                  <a:tcPr anchor="ctr">
                    <a:solidFill>
                      <a:schemeClr val="accent3"/>
                    </a:solidFill>
                  </a:tcPr>
                </a:tc>
                <a:extLst>
                  <a:ext uri="{0D108BD9-81ED-4DB2-BD59-A6C34878D82A}">
                    <a16:rowId xmlns:a16="http://schemas.microsoft.com/office/drawing/2014/main" val="2663608857"/>
                  </a:ext>
                </a:extLst>
              </a:tr>
              <a:tr h="416003">
                <a:tc>
                  <a:txBody>
                    <a:bodyPr/>
                    <a:lstStyle/>
                    <a:p>
                      <a:pPr algn="ctr"/>
                      <a:r>
                        <a:rPr lang="en-US" sz="1400" b="1">
                          <a:solidFill>
                            <a:schemeClr val="bg1"/>
                          </a:solidFill>
                        </a:rPr>
                        <a:t>FAR</a:t>
                      </a:r>
                    </a:p>
                  </a:txBody>
                  <a:tcPr anchor="ctr">
                    <a:solidFill>
                      <a:schemeClr val="accent3"/>
                    </a:solidFill>
                  </a:tcPr>
                </a:tc>
                <a:tc>
                  <a:txBody>
                    <a:bodyPr/>
                    <a:lstStyle/>
                    <a:p>
                      <a:pPr algn="ctr"/>
                      <a:r>
                        <a:rPr lang="en-US" sz="1400" b="1">
                          <a:solidFill>
                            <a:schemeClr val="bg1"/>
                          </a:solidFill>
                        </a:rPr>
                        <a:t>0.5</a:t>
                      </a:r>
                    </a:p>
                  </a:txBody>
                  <a:tcPr anchor="ctr">
                    <a:solidFill>
                      <a:schemeClr val="accent3"/>
                    </a:solidFill>
                  </a:tcPr>
                </a:tc>
                <a:tc>
                  <a:txBody>
                    <a:bodyPr/>
                    <a:lstStyle/>
                    <a:p>
                      <a:pPr algn="ctr"/>
                      <a:r>
                        <a:rPr lang="en-US" sz="1400" b="1">
                          <a:solidFill>
                            <a:schemeClr val="bg1"/>
                          </a:solidFill>
                        </a:rPr>
                        <a:t>0.7</a:t>
                      </a:r>
                    </a:p>
                  </a:txBody>
                  <a:tcPr anchor="ctr">
                    <a:solidFill>
                      <a:schemeClr val="accent3"/>
                    </a:solidFill>
                  </a:tcPr>
                </a:tc>
                <a:tc>
                  <a:txBody>
                    <a:bodyPr/>
                    <a:lstStyle/>
                    <a:p>
                      <a:pPr algn="ctr"/>
                      <a:r>
                        <a:rPr lang="en-US" sz="1400" b="1">
                          <a:solidFill>
                            <a:schemeClr val="bg1"/>
                          </a:solidFill>
                        </a:rPr>
                        <a:t>0.9</a:t>
                      </a:r>
                    </a:p>
                  </a:txBody>
                  <a:tcPr anchor="ctr">
                    <a:solidFill>
                      <a:schemeClr val="accent3"/>
                    </a:solidFill>
                  </a:tcPr>
                </a:tc>
                <a:tc>
                  <a:txBody>
                    <a:bodyPr/>
                    <a:lstStyle/>
                    <a:p>
                      <a:pPr algn="ctr"/>
                      <a:r>
                        <a:rPr lang="en-US" sz="1400" b="1">
                          <a:solidFill>
                            <a:schemeClr val="bg1"/>
                          </a:solidFill>
                        </a:rPr>
                        <a:t>2.0</a:t>
                      </a:r>
                    </a:p>
                  </a:txBody>
                  <a:tcPr anchor="ctr">
                    <a:solidFill>
                      <a:schemeClr val="accent3"/>
                    </a:solidFill>
                  </a:tcPr>
                </a:tc>
                <a:extLst>
                  <a:ext uri="{0D108BD9-81ED-4DB2-BD59-A6C34878D82A}">
                    <a16:rowId xmlns:a16="http://schemas.microsoft.com/office/drawing/2014/main" val="1771823973"/>
                  </a:ext>
                </a:extLst>
              </a:tr>
            </a:tbl>
          </a:graphicData>
        </a:graphic>
      </p:graphicFrame>
    </p:spTree>
    <p:extLst>
      <p:ext uri="{BB962C8B-B14F-4D97-AF65-F5344CB8AC3E}">
        <p14:creationId xmlns:p14="http://schemas.microsoft.com/office/powerpoint/2010/main" val="31977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6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 name="Freeform: Shape 6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7" name="Freeform: Shape 6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8" name="Freeform: Shape 6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3" name="Freeform: Shape 7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2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2" name="Freeform: Shape 8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21" name="Rectangle 8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2" name="Rectangle 9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21F54E3-1E14-4DD0-BCF3-301CB6F6DB43}"/>
              </a:ext>
            </a:extLst>
          </p:cNvPr>
          <p:cNvSpPr>
            <a:spLocks noGrp="1"/>
          </p:cNvSpPr>
          <p:nvPr>
            <p:ph type="title"/>
          </p:nvPr>
        </p:nvSpPr>
        <p:spPr>
          <a:xfrm>
            <a:off x="1356158" y="215984"/>
            <a:ext cx="10040758" cy="679549"/>
          </a:xfrm>
        </p:spPr>
        <p:txBody>
          <a:bodyPr vert="horz" lIns="91440" tIns="45720" rIns="91440" bIns="45720" rtlCol="0" anchor="ctr">
            <a:normAutofit fontScale="90000"/>
          </a:bodyPr>
          <a:lstStyle/>
          <a:p>
            <a:pPr>
              <a:lnSpc>
                <a:spcPct val="90000"/>
              </a:lnSpc>
            </a:pPr>
            <a:r>
              <a:rPr lang="en-US" sz="3400"/>
              <a:t>Membership</a:t>
            </a:r>
            <a:r>
              <a:rPr lang="en-US" sz="3400" kern="1200">
                <a:latin typeface="+mj-lt"/>
                <a:ea typeface="+mj-ea"/>
                <a:cs typeface="+mj-cs"/>
              </a:rPr>
              <a:t> functions</a:t>
            </a:r>
            <a:r>
              <a:rPr lang="en-US" sz="3400"/>
              <a:t> Visualisation</a:t>
            </a:r>
            <a:br>
              <a:rPr lang="en-US" sz="3400" kern="1200" dirty="0"/>
            </a:br>
            <a:endParaRPr lang="en-US" sz="3400" kern="1200">
              <a:solidFill>
                <a:schemeClr val="tx2"/>
              </a:solidFill>
              <a:latin typeface="+mj-lt"/>
              <a:ea typeface="+mj-ea"/>
              <a:cs typeface="+mj-cs"/>
            </a:endParaRPr>
          </a:p>
        </p:txBody>
      </p:sp>
      <p:grpSp>
        <p:nvGrpSpPr>
          <p:cNvPr id="123" name="Top left">
            <a:extLst>
              <a:ext uri="{FF2B5EF4-FFF2-40B4-BE49-F238E27FC236}">
                <a16:creationId xmlns:a16="http://schemas.microsoft.com/office/drawing/2014/main" id="{1E37CF65-082F-4CE4-B4CE-C544B3C535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96" name="Freeform: Shape 95">
              <a:extLst>
                <a:ext uri="{FF2B5EF4-FFF2-40B4-BE49-F238E27FC236}">
                  <a16:creationId xmlns:a16="http://schemas.microsoft.com/office/drawing/2014/main" id="{33B5725C-82EC-4EA5-9CEF-4D410F8A6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91926A76-7255-4463-A8B3-4B888EC6A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AC5725CE-966B-46E2-BDC2-F1B8CDE4D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3D455125-607C-4D9F-A244-37E1428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216D473E-1226-4C55-81F8-45AEDF4BC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C9F33202-31B1-4C17-BEB5-AE274669C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4AF311B0-A3D6-4351-9C7C-7817A51FF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24" name="Group 103">
            <a:extLst>
              <a:ext uri="{FF2B5EF4-FFF2-40B4-BE49-F238E27FC236}">
                <a16:creationId xmlns:a16="http://schemas.microsoft.com/office/drawing/2014/main" id="{EC4EB340-5DCE-451D-A309-BB5672901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0" y="3505200"/>
            <a:ext cx="118872" cy="118872"/>
            <a:chOff x="1175347" y="3733800"/>
            <a:chExt cx="118872" cy="118872"/>
          </a:xfrm>
        </p:grpSpPr>
        <p:cxnSp>
          <p:nvCxnSpPr>
            <p:cNvPr id="105" name="Straight Connector 104">
              <a:extLst>
                <a:ext uri="{FF2B5EF4-FFF2-40B4-BE49-F238E27FC236}">
                  <a16:creationId xmlns:a16="http://schemas.microsoft.com/office/drawing/2014/main" id="{EB1A208A-0319-41ED-A59E-E0B9FC5A6C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5" name="Straight Connector 105">
              <a:extLst>
                <a:ext uri="{FF2B5EF4-FFF2-40B4-BE49-F238E27FC236}">
                  <a16:creationId xmlns:a16="http://schemas.microsoft.com/office/drawing/2014/main" id="{A2D59DA9-FECE-4280-B818-9E01BAF228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09" name="Graphic 157">
            <a:extLst>
              <a:ext uri="{FF2B5EF4-FFF2-40B4-BE49-F238E27FC236}">
                <a16:creationId xmlns:a16="http://schemas.microsoft.com/office/drawing/2014/main" id="{5167BAD0-E2F4-4DEC-96B7-D5BA7207B21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1" name="Freeform: Shape 110">
              <a:extLst>
                <a:ext uri="{FF2B5EF4-FFF2-40B4-BE49-F238E27FC236}">
                  <a16:creationId xmlns:a16="http://schemas.microsoft.com/office/drawing/2014/main" id="{3BD2ABA6-992E-4EAD-B75B-D716D2F44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7A9AD3A3-7B88-432C-A9AB-B32A39E2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56363120-61CD-4003-BDE1-78212D87C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C9F0BB8A-1FD3-494D-B37E-135DF81D5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5566BEAD-125A-45B4-9A12-51FC224B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1600EA94-89CB-45A1-AFC8-27C936FD4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DC2EFF33-F25E-4A25-B6F2-7278C910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pic>
        <p:nvPicPr>
          <p:cNvPr id="9" name="Picture 10" descr="A picture containing diagram&#10;&#10;Description automatically generated">
            <a:extLst>
              <a:ext uri="{FF2B5EF4-FFF2-40B4-BE49-F238E27FC236}">
                <a16:creationId xmlns:a16="http://schemas.microsoft.com/office/drawing/2014/main" id="{E4DA3132-B938-4823-93E1-2C76A462B286}"/>
              </a:ext>
            </a:extLst>
          </p:cNvPr>
          <p:cNvPicPr>
            <a:picLocks noChangeAspect="1"/>
          </p:cNvPicPr>
          <p:nvPr/>
        </p:nvPicPr>
        <p:blipFill>
          <a:blip r:embed="rId2"/>
          <a:stretch>
            <a:fillRect/>
          </a:stretch>
        </p:blipFill>
        <p:spPr>
          <a:xfrm>
            <a:off x="5945247" y="1564321"/>
            <a:ext cx="4773387" cy="2453977"/>
          </a:xfrm>
          <a:prstGeom prst="rect">
            <a:avLst/>
          </a:prstGeom>
        </p:spPr>
      </p:pic>
      <p:pic>
        <p:nvPicPr>
          <p:cNvPr id="11" name="Picture 12" descr="Diagram&#10;&#10;Description automatically generated">
            <a:extLst>
              <a:ext uri="{FF2B5EF4-FFF2-40B4-BE49-F238E27FC236}">
                <a16:creationId xmlns:a16="http://schemas.microsoft.com/office/drawing/2014/main" id="{10A21600-2BF7-4EE7-A7A1-B432854350CE}"/>
              </a:ext>
            </a:extLst>
          </p:cNvPr>
          <p:cNvPicPr>
            <a:picLocks noChangeAspect="1"/>
          </p:cNvPicPr>
          <p:nvPr/>
        </p:nvPicPr>
        <p:blipFill>
          <a:blip r:embed="rId3"/>
          <a:stretch>
            <a:fillRect/>
          </a:stretch>
        </p:blipFill>
        <p:spPr>
          <a:xfrm>
            <a:off x="584070" y="1467731"/>
            <a:ext cx="4653284" cy="2545995"/>
          </a:xfrm>
          <a:prstGeom prst="rect">
            <a:avLst/>
          </a:prstGeom>
        </p:spPr>
      </p:pic>
      <p:pic>
        <p:nvPicPr>
          <p:cNvPr id="15" name="Picture 16" descr="Diagram&#10;&#10;Description automatically generated">
            <a:extLst>
              <a:ext uri="{FF2B5EF4-FFF2-40B4-BE49-F238E27FC236}">
                <a16:creationId xmlns:a16="http://schemas.microsoft.com/office/drawing/2014/main" id="{676BD714-FEBC-4597-9685-7101F420767F}"/>
              </a:ext>
            </a:extLst>
          </p:cNvPr>
          <p:cNvPicPr>
            <a:picLocks noChangeAspect="1"/>
          </p:cNvPicPr>
          <p:nvPr/>
        </p:nvPicPr>
        <p:blipFill>
          <a:blip r:embed="rId4"/>
          <a:stretch>
            <a:fillRect/>
          </a:stretch>
        </p:blipFill>
        <p:spPr>
          <a:xfrm>
            <a:off x="6099717" y="4668761"/>
            <a:ext cx="4508809" cy="2027430"/>
          </a:xfrm>
          <a:prstGeom prst="rect">
            <a:avLst/>
          </a:prstGeom>
        </p:spPr>
      </p:pic>
      <p:pic>
        <p:nvPicPr>
          <p:cNvPr id="17" name="Picture 25" descr="Chart&#10;&#10;Description automatically generated">
            <a:extLst>
              <a:ext uri="{FF2B5EF4-FFF2-40B4-BE49-F238E27FC236}">
                <a16:creationId xmlns:a16="http://schemas.microsoft.com/office/drawing/2014/main" id="{B79D7C75-9E6C-4739-8383-4CEA7F7C1919}"/>
              </a:ext>
            </a:extLst>
          </p:cNvPr>
          <p:cNvPicPr>
            <a:picLocks noChangeAspect="1"/>
          </p:cNvPicPr>
          <p:nvPr/>
        </p:nvPicPr>
        <p:blipFill>
          <a:blip r:embed="rId5"/>
          <a:stretch>
            <a:fillRect/>
          </a:stretch>
        </p:blipFill>
        <p:spPr>
          <a:xfrm>
            <a:off x="468350" y="4687481"/>
            <a:ext cx="5261517" cy="1989988"/>
          </a:xfrm>
          <a:prstGeom prst="rect">
            <a:avLst/>
          </a:prstGeom>
        </p:spPr>
      </p:pic>
      <p:graphicFrame>
        <p:nvGraphicFramePr>
          <p:cNvPr id="26" name="Table 34">
            <a:extLst>
              <a:ext uri="{FF2B5EF4-FFF2-40B4-BE49-F238E27FC236}">
                <a16:creationId xmlns:a16="http://schemas.microsoft.com/office/drawing/2014/main" id="{CF261EE5-8994-4B2E-A84B-53B370D51C0C}"/>
              </a:ext>
            </a:extLst>
          </p:cNvPr>
          <p:cNvGraphicFramePr>
            <a:graphicFrameLocks noGrp="1"/>
          </p:cNvGraphicFramePr>
          <p:nvPr>
            <p:extLst>
              <p:ext uri="{D42A27DB-BD31-4B8C-83A1-F6EECF244321}">
                <p14:modId xmlns:p14="http://schemas.microsoft.com/office/powerpoint/2010/main" val="3835362551"/>
              </p:ext>
            </p:extLst>
          </p:nvPr>
        </p:nvGraphicFramePr>
        <p:xfrm>
          <a:off x="1393902" y="808463"/>
          <a:ext cx="8168640" cy="557560"/>
        </p:xfrm>
        <a:graphic>
          <a:graphicData uri="http://schemas.openxmlformats.org/drawingml/2006/table">
            <a:tbl>
              <a:tblPr firstRow="1" bandRow="1">
                <a:tableStyleId>{C083E6E3-FA7D-4D7B-A595-EF9225AFEA82}</a:tableStyleId>
              </a:tblPr>
              <a:tblGrid>
                <a:gridCol w="8168640">
                  <a:extLst>
                    <a:ext uri="{9D8B030D-6E8A-4147-A177-3AD203B41FA5}">
                      <a16:colId xmlns:a16="http://schemas.microsoft.com/office/drawing/2014/main" val="4221596529"/>
                    </a:ext>
                  </a:extLst>
                </a:gridCol>
              </a:tblGrid>
              <a:tr h="557560">
                <a:tc>
                  <a:txBody>
                    <a:bodyPr/>
                    <a:lstStyle/>
                    <a:p>
                      <a:pPr algn="ctr"/>
                      <a:r>
                        <a:rPr lang="en-US"/>
                        <a:t>Input Membership Functions</a:t>
                      </a:r>
                    </a:p>
                  </a:txBody>
                  <a:tcPr anchor="ctr"/>
                </a:tc>
                <a:extLst>
                  <a:ext uri="{0D108BD9-81ED-4DB2-BD59-A6C34878D82A}">
                    <a16:rowId xmlns:a16="http://schemas.microsoft.com/office/drawing/2014/main" val="2148982108"/>
                  </a:ext>
                </a:extLst>
              </a:tr>
            </a:tbl>
          </a:graphicData>
        </a:graphic>
      </p:graphicFrame>
      <p:graphicFrame>
        <p:nvGraphicFramePr>
          <p:cNvPr id="126" name="Table 34">
            <a:extLst>
              <a:ext uri="{FF2B5EF4-FFF2-40B4-BE49-F238E27FC236}">
                <a16:creationId xmlns:a16="http://schemas.microsoft.com/office/drawing/2014/main" id="{37163D63-F690-49FF-92F8-D152800160A6}"/>
              </a:ext>
            </a:extLst>
          </p:cNvPr>
          <p:cNvGraphicFramePr>
            <a:graphicFrameLocks noGrp="1"/>
          </p:cNvGraphicFramePr>
          <p:nvPr>
            <p:extLst>
              <p:ext uri="{D42A27DB-BD31-4B8C-83A1-F6EECF244321}">
                <p14:modId xmlns:p14="http://schemas.microsoft.com/office/powerpoint/2010/main" val="2390398231"/>
              </p:ext>
            </p:extLst>
          </p:nvPr>
        </p:nvGraphicFramePr>
        <p:xfrm>
          <a:off x="1189463" y="4005146"/>
          <a:ext cx="8168640" cy="557560"/>
        </p:xfrm>
        <a:graphic>
          <a:graphicData uri="http://schemas.openxmlformats.org/drawingml/2006/table">
            <a:tbl>
              <a:tblPr firstRow="1" bandRow="1">
                <a:tableStyleId>{C083E6E3-FA7D-4D7B-A595-EF9225AFEA82}</a:tableStyleId>
              </a:tblPr>
              <a:tblGrid>
                <a:gridCol w="8168640">
                  <a:extLst>
                    <a:ext uri="{9D8B030D-6E8A-4147-A177-3AD203B41FA5}">
                      <a16:colId xmlns:a16="http://schemas.microsoft.com/office/drawing/2014/main" val="4221596529"/>
                    </a:ext>
                  </a:extLst>
                </a:gridCol>
              </a:tblGrid>
              <a:tr h="557560">
                <a:tc>
                  <a:txBody>
                    <a:bodyPr/>
                    <a:lstStyle/>
                    <a:p>
                      <a:pPr algn="ctr"/>
                      <a:r>
                        <a:rPr lang="en-US"/>
                        <a:t>Output Membership Functions</a:t>
                      </a:r>
                    </a:p>
                  </a:txBody>
                  <a:tcPr anchor="ctr"/>
                </a:tc>
                <a:extLst>
                  <a:ext uri="{0D108BD9-81ED-4DB2-BD59-A6C34878D82A}">
                    <a16:rowId xmlns:a16="http://schemas.microsoft.com/office/drawing/2014/main" val="2148982108"/>
                  </a:ext>
                </a:extLst>
              </a:tr>
            </a:tbl>
          </a:graphicData>
        </a:graphic>
      </p:graphicFrame>
    </p:spTree>
    <p:extLst>
      <p:ext uri="{BB962C8B-B14F-4D97-AF65-F5344CB8AC3E}">
        <p14:creationId xmlns:p14="http://schemas.microsoft.com/office/powerpoint/2010/main" val="89137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6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0" name="Freeform: Shape 6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1" name="Freeform: Shape 6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2" name="Freeform: Shape 7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4" name="Freeform: Shape 7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3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3" name="Freeform: Shape 8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35" name="Rectangle 9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6" name="Rectangle 9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7"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6" name="Freeform: Shape 95">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Freeform: Shape 96">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E7377B3-B329-4BEA-8D08-103D5C852FBE}"/>
              </a:ext>
            </a:extLst>
          </p:cNvPr>
          <p:cNvSpPr>
            <a:spLocks noGrp="1"/>
          </p:cNvSpPr>
          <p:nvPr>
            <p:ph type="title"/>
          </p:nvPr>
        </p:nvSpPr>
        <p:spPr>
          <a:xfrm>
            <a:off x="986982" y="-245528"/>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Rule Base</a:t>
            </a:r>
          </a:p>
        </p:txBody>
      </p:sp>
      <p:grpSp>
        <p:nvGrpSpPr>
          <p:cNvPr id="138"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6" name="Straight Connector 105">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07" name="Straight Connector 106">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39"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0" name="Freeform: Shape 109">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1"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3" name="Freeform: Shape 112">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2" name="Freeform: Shape 111">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5" name="Table 14">
            <a:extLst>
              <a:ext uri="{FF2B5EF4-FFF2-40B4-BE49-F238E27FC236}">
                <a16:creationId xmlns:a16="http://schemas.microsoft.com/office/drawing/2014/main" id="{53EF3B24-1E1D-47D8-A7D6-54DC45C0C71D}"/>
              </a:ext>
            </a:extLst>
          </p:cNvPr>
          <p:cNvGraphicFramePr>
            <a:graphicFrameLocks noGrp="1"/>
          </p:cNvGraphicFramePr>
          <p:nvPr>
            <p:extLst>
              <p:ext uri="{D42A27DB-BD31-4B8C-83A1-F6EECF244321}">
                <p14:modId xmlns:p14="http://schemas.microsoft.com/office/powerpoint/2010/main" val="1382545648"/>
              </p:ext>
            </p:extLst>
          </p:nvPr>
        </p:nvGraphicFramePr>
        <p:xfrm>
          <a:off x="1059365" y="1691268"/>
          <a:ext cx="10385206" cy="4850778"/>
        </p:xfrm>
        <a:graphic>
          <a:graphicData uri="http://schemas.openxmlformats.org/drawingml/2006/table">
            <a:tbl>
              <a:tblPr firstRow="1" bandRow="1">
                <a:tableStyleId>{D03447BB-5D67-496B-8E87-E561075AD55C}</a:tableStyleId>
              </a:tblPr>
              <a:tblGrid>
                <a:gridCol w="3074399">
                  <a:extLst>
                    <a:ext uri="{9D8B030D-6E8A-4147-A177-3AD203B41FA5}">
                      <a16:colId xmlns:a16="http://schemas.microsoft.com/office/drawing/2014/main" val="2435102030"/>
                    </a:ext>
                  </a:extLst>
                </a:gridCol>
                <a:gridCol w="3175810">
                  <a:extLst>
                    <a:ext uri="{9D8B030D-6E8A-4147-A177-3AD203B41FA5}">
                      <a16:colId xmlns:a16="http://schemas.microsoft.com/office/drawing/2014/main" val="49994935"/>
                    </a:ext>
                  </a:extLst>
                </a:gridCol>
                <a:gridCol w="1944130">
                  <a:extLst>
                    <a:ext uri="{9D8B030D-6E8A-4147-A177-3AD203B41FA5}">
                      <a16:colId xmlns:a16="http://schemas.microsoft.com/office/drawing/2014/main" val="599170791"/>
                    </a:ext>
                  </a:extLst>
                </a:gridCol>
                <a:gridCol w="2190867">
                  <a:extLst>
                    <a:ext uri="{9D8B030D-6E8A-4147-A177-3AD203B41FA5}">
                      <a16:colId xmlns:a16="http://schemas.microsoft.com/office/drawing/2014/main" val="1474320252"/>
                    </a:ext>
                  </a:extLst>
                </a:gridCol>
              </a:tblGrid>
              <a:tr h="1146549">
                <a:tc>
                  <a:txBody>
                    <a:bodyPr/>
                    <a:lstStyle/>
                    <a:p>
                      <a:pPr algn="ctr"/>
                      <a:r>
                        <a:rPr lang="en-US" sz="1300" cap="none" spc="0">
                          <a:effectLst/>
                        </a:rPr>
                        <a:t>RIGHT </a:t>
                      </a:r>
                      <a:r>
                        <a:rPr lang="en-US" sz="1300" u="none" strike="noStrike" cap="none" spc="0" noProof="0">
                          <a:effectLst/>
                        </a:rPr>
                        <a:t>FRONT </a:t>
                      </a:r>
                      <a:r>
                        <a:rPr lang="en-US" sz="1300" cap="none" spc="0">
                          <a:effectLst/>
                        </a:rPr>
                        <a:t>SENSOR</a:t>
                      </a:r>
                    </a:p>
                  </a:txBody>
                  <a:tcPr marL="107654" marR="0" marT="82810" marB="82810" anchor="ctr"/>
                </a:tc>
                <a:tc>
                  <a:txBody>
                    <a:bodyPr/>
                    <a:lstStyle/>
                    <a:p>
                      <a:pPr algn="ctr"/>
                      <a:r>
                        <a:rPr lang="en-US" sz="1300" cap="none" spc="0">
                          <a:effectLst/>
                        </a:rPr>
                        <a:t>RIGHT BACK SENSOR</a:t>
                      </a:r>
                    </a:p>
                  </a:txBody>
                  <a:tcPr marL="107654" marR="0" marT="82810" marB="82810" anchor="ctr"/>
                </a:tc>
                <a:tc>
                  <a:txBody>
                    <a:bodyPr/>
                    <a:lstStyle/>
                    <a:p>
                      <a:pPr algn="ctr"/>
                      <a:r>
                        <a:rPr lang="en-US" sz="1300" cap="none" spc="0">
                          <a:effectLst/>
                        </a:rPr>
                        <a:t>SPEED</a:t>
                      </a:r>
                    </a:p>
                  </a:txBody>
                  <a:tcPr marL="107654" marR="0" marT="82810" marB="82810" anchor="ctr"/>
                </a:tc>
                <a:tc>
                  <a:txBody>
                    <a:bodyPr/>
                    <a:lstStyle/>
                    <a:p>
                      <a:pPr algn="ctr"/>
                      <a:r>
                        <a:rPr lang="en-US" sz="1300" cap="none" spc="0">
                          <a:effectLst/>
                        </a:rPr>
                        <a:t>STEER</a:t>
                      </a:r>
                    </a:p>
                  </a:txBody>
                  <a:tcPr marL="107654" marR="0" marT="82810" marB="82810" anchor="ctr"/>
                </a:tc>
                <a:extLst>
                  <a:ext uri="{0D108BD9-81ED-4DB2-BD59-A6C34878D82A}">
                    <a16:rowId xmlns:a16="http://schemas.microsoft.com/office/drawing/2014/main" val="850202095"/>
                  </a:ext>
                </a:extLst>
              </a:tr>
              <a:tr h="411581">
                <a:tc>
                  <a:txBody>
                    <a:bodyPr/>
                    <a:lstStyle/>
                    <a:p>
                      <a:pPr algn="ctr"/>
                      <a:r>
                        <a:rPr lang="en-US" sz="1300" cap="none" spc="0">
                          <a:effectLst/>
                        </a:rPr>
                        <a:t>NEAR</a:t>
                      </a:r>
                    </a:p>
                  </a:txBody>
                  <a:tcPr marL="107654" marR="0" marT="82810" marB="82810" anchor="ctr"/>
                </a:tc>
                <a:tc>
                  <a:txBody>
                    <a:bodyPr/>
                    <a:lstStyle/>
                    <a:p>
                      <a:pPr algn="ctr"/>
                      <a:r>
                        <a:rPr lang="en-US" sz="1300" cap="none" spc="0"/>
                        <a:t>NEAR</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LEFT</a:t>
                      </a:r>
                    </a:p>
                  </a:txBody>
                  <a:tcPr marL="107654" marR="0" marT="82810" marB="82810" anchor="ctr"/>
                </a:tc>
                <a:extLst>
                  <a:ext uri="{0D108BD9-81ED-4DB2-BD59-A6C34878D82A}">
                    <a16:rowId xmlns:a16="http://schemas.microsoft.com/office/drawing/2014/main" val="3510572283"/>
                  </a:ext>
                </a:extLst>
              </a:tr>
              <a:tr h="411581">
                <a:tc>
                  <a:txBody>
                    <a:bodyPr/>
                    <a:lstStyle/>
                    <a:p>
                      <a:pPr algn="ctr"/>
                      <a:r>
                        <a:rPr lang="en-US" sz="1300" cap="none" spc="0">
                          <a:effectLst/>
                        </a:rPr>
                        <a:t>NEAR</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LEFT</a:t>
                      </a:r>
                    </a:p>
                  </a:txBody>
                  <a:tcPr marL="107654" marR="0" marT="82810" marB="82810" anchor="ctr"/>
                </a:tc>
                <a:extLst>
                  <a:ext uri="{0D108BD9-81ED-4DB2-BD59-A6C34878D82A}">
                    <a16:rowId xmlns:a16="http://schemas.microsoft.com/office/drawing/2014/main" val="904837110"/>
                  </a:ext>
                </a:extLst>
              </a:tr>
              <a:tr h="411581">
                <a:tc>
                  <a:txBody>
                    <a:bodyPr/>
                    <a:lstStyle/>
                    <a:p>
                      <a:pPr algn="ctr"/>
                      <a:r>
                        <a:rPr lang="en-US" sz="1300" cap="none" spc="0">
                          <a:effectLst/>
                        </a:rPr>
                        <a:t>NEAR</a:t>
                      </a:r>
                    </a:p>
                  </a:txBody>
                  <a:tcPr marL="107654" marR="0" marT="82810" marB="82810" anchor="ctr"/>
                </a:tc>
                <a:tc>
                  <a:txBody>
                    <a:bodyPr/>
                    <a:lstStyle/>
                    <a:p>
                      <a:pPr algn="ctr"/>
                      <a:r>
                        <a:rPr lang="en-US" sz="1300" cap="none" spc="0"/>
                        <a:t>FAR</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LEFT</a:t>
                      </a:r>
                    </a:p>
                  </a:txBody>
                  <a:tcPr marL="107654" marR="0" marT="82810" marB="82810" anchor="ctr"/>
                </a:tc>
                <a:extLst>
                  <a:ext uri="{0D108BD9-81ED-4DB2-BD59-A6C34878D82A}">
                    <a16:rowId xmlns:a16="http://schemas.microsoft.com/office/drawing/2014/main" val="1452461656"/>
                  </a:ext>
                </a:extLst>
              </a:tr>
              <a:tr h="411581">
                <a:tc>
                  <a:txBody>
                    <a:bodyPr/>
                    <a:lstStyle/>
                    <a:p>
                      <a:pPr algn="ctr"/>
                      <a:r>
                        <a:rPr lang="en-US" sz="1300" cap="none" spc="0">
                          <a:effectLst/>
                        </a:rPr>
                        <a:t>MEDIUM</a:t>
                      </a:r>
                    </a:p>
                  </a:txBody>
                  <a:tcPr marL="107654" marR="0" marT="82810" marB="82810" anchor="ctr"/>
                </a:tc>
                <a:tc>
                  <a:txBody>
                    <a:bodyPr/>
                    <a:lstStyle/>
                    <a:p>
                      <a:pPr algn="ctr"/>
                      <a:r>
                        <a:rPr lang="en-US" sz="1300" cap="none" spc="0"/>
                        <a:t>NEAR</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RIGHT</a:t>
                      </a:r>
                    </a:p>
                  </a:txBody>
                  <a:tcPr marL="107654" marR="0" marT="82810" marB="82810" anchor="ctr"/>
                </a:tc>
                <a:extLst>
                  <a:ext uri="{0D108BD9-81ED-4DB2-BD59-A6C34878D82A}">
                    <a16:rowId xmlns:a16="http://schemas.microsoft.com/office/drawing/2014/main" val="3108455821"/>
                  </a:ext>
                </a:extLst>
              </a:tr>
              <a:tr h="411581">
                <a:tc>
                  <a:txBody>
                    <a:bodyPr/>
                    <a:lstStyle/>
                    <a:p>
                      <a:pPr algn="ctr"/>
                      <a:r>
                        <a:rPr lang="en-US" sz="1300" cap="none" spc="0">
                          <a:effectLst/>
                        </a:rPr>
                        <a:t>MEDIUM</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FORWARD</a:t>
                      </a:r>
                    </a:p>
                  </a:txBody>
                  <a:tcPr marL="107654" marR="0" marT="82810" marB="82810" anchor="ctr"/>
                </a:tc>
                <a:extLst>
                  <a:ext uri="{0D108BD9-81ED-4DB2-BD59-A6C34878D82A}">
                    <a16:rowId xmlns:a16="http://schemas.microsoft.com/office/drawing/2014/main" val="524892158"/>
                  </a:ext>
                </a:extLst>
              </a:tr>
              <a:tr h="411581">
                <a:tc>
                  <a:txBody>
                    <a:bodyPr/>
                    <a:lstStyle/>
                    <a:p>
                      <a:pPr algn="ctr"/>
                      <a:r>
                        <a:rPr lang="en-US" sz="1300" cap="none" spc="0">
                          <a:effectLst/>
                        </a:rPr>
                        <a:t>MEDIUM</a:t>
                      </a:r>
                    </a:p>
                  </a:txBody>
                  <a:tcPr marL="107654" marR="0" marT="82810" marB="82810" anchor="ctr"/>
                </a:tc>
                <a:tc>
                  <a:txBody>
                    <a:bodyPr/>
                    <a:lstStyle/>
                    <a:p>
                      <a:pPr algn="ctr"/>
                      <a:r>
                        <a:rPr lang="en-US" sz="1300" cap="none" spc="0"/>
                        <a:t>FAR</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LEFT</a:t>
                      </a:r>
                    </a:p>
                  </a:txBody>
                  <a:tcPr marL="107654" marR="0" marT="82810" marB="82810" anchor="ctr"/>
                </a:tc>
                <a:extLst>
                  <a:ext uri="{0D108BD9-81ED-4DB2-BD59-A6C34878D82A}">
                    <a16:rowId xmlns:a16="http://schemas.microsoft.com/office/drawing/2014/main" val="1181054876"/>
                  </a:ext>
                </a:extLst>
              </a:tr>
              <a:tr h="411581">
                <a:tc>
                  <a:txBody>
                    <a:bodyPr/>
                    <a:lstStyle/>
                    <a:p>
                      <a:pPr algn="ctr"/>
                      <a:r>
                        <a:rPr lang="en-US" sz="1300" cap="none" spc="0">
                          <a:effectLst/>
                        </a:rPr>
                        <a:t>FAR</a:t>
                      </a:r>
                    </a:p>
                  </a:txBody>
                  <a:tcPr marL="107654" marR="0" marT="82810" marB="82810" anchor="ctr"/>
                </a:tc>
                <a:tc>
                  <a:txBody>
                    <a:bodyPr/>
                    <a:lstStyle/>
                    <a:p>
                      <a:pPr algn="ctr"/>
                      <a:r>
                        <a:rPr lang="en-US" sz="1300" cap="none" spc="0"/>
                        <a:t>NEAR</a:t>
                      </a:r>
                    </a:p>
                  </a:txBody>
                  <a:tcPr marL="107654" marR="0" marT="82810" marB="82810" anchor="ctr"/>
                </a:tc>
                <a:tc>
                  <a:txBody>
                    <a:bodyPr/>
                    <a:lstStyle/>
                    <a:p>
                      <a:pPr algn="ctr"/>
                      <a:r>
                        <a:rPr lang="en-US" sz="1300" cap="none" spc="0"/>
                        <a:t>SLOW</a:t>
                      </a:r>
                    </a:p>
                  </a:txBody>
                  <a:tcPr marL="107654" marR="0" marT="82810" marB="82810" anchor="ctr"/>
                </a:tc>
                <a:tc>
                  <a:txBody>
                    <a:bodyPr/>
                    <a:lstStyle/>
                    <a:p>
                      <a:pPr algn="ctr"/>
                      <a:r>
                        <a:rPr lang="en-US" sz="1300" cap="none" spc="0"/>
                        <a:t>RIGHT</a:t>
                      </a:r>
                    </a:p>
                  </a:txBody>
                  <a:tcPr marL="107654" marR="0" marT="82810" marB="82810" anchor="ctr"/>
                </a:tc>
                <a:extLst>
                  <a:ext uri="{0D108BD9-81ED-4DB2-BD59-A6C34878D82A}">
                    <a16:rowId xmlns:a16="http://schemas.microsoft.com/office/drawing/2014/main" val="1630909020"/>
                  </a:ext>
                </a:extLst>
              </a:tr>
              <a:tr h="411581">
                <a:tc>
                  <a:txBody>
                    <a:bodyPr/>
                    <a:lstStyle/>
                    <a:p>
                      <a:pPr algn="ctr"/>
                      <a:r>
                        <a:rPr lang="en-US" sz="1300" cap="none" spc="0">
                          <a:effectLst/>
                        </a:rPr>
                        <a:t>FAR</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MEDIUM</a:t>
                      </a:r>
                    </a:p>
                  </a:txBody>
                  <a:tcPr marL="107654" marR="0" marT="82810" marB="82810" anchor="ctr"/>
                </a:tc>
                <a:tc>
                  <a:txBody>
                    <a:bodyPr/>
                    <a:lstStyle/>
                    <a:p>
                      <a:pPr algn="ctr"/>
                      <a:r>
                        <a:rPr lang="en-US" sz="1300" cap="none" spc="0"/>
                        <a:t>RIGHT</a:t>
                      </a:r>
                    </a:p>
                  </a:txBody>
                  <a:tcPr marL="107654" marR="0" marT="82810" marB="82810" anchor="ctr"/>
                </a:tc>
                <a:extLst>
                  <a:ext uri="{0D108BD9-81ED-4DB2-BD59-A6C34878D82A}">
                    <a16:rowId xmlns:a16="http://schemas.microsoft.com/office/drawing/2014/main" val="2426335986"/>
                  </a:ext>
                </a:extLst>
              </a:tr>
              <a:tr h="411581">
                <a:tc>
                  <a:txBody>
                    <a:bodyPr/>
                    <a:lstStyle/>
                    <a:p>
                      <a:pPr algn="ctr"/>
                      <a:r>
                        <a:rPr lang="en-US" sz="1300" cap="none" spc="0">
                          <a:effectLst/>
                        </a:rPr>
                        <a:t>FAR</a:t>
                      </a:r>
                    </a:p>
                  </a:txBody>
                  <a:tcPr marL="107654" marR="0" marT="82810" marB="82810" anchor="ctr"/>
                </a:tc>
                <a:tc>
                  <a:txBody>
                    <a:bodyPr/>
                    <a:lstStyle/>
                    <a:p>
                      <a:pPr algn="ctr"/>
                      <a:r>
                        <a:rPr lang="en-US" sz="1300" cap="none" spc="0"/>
                        <a:t>FAR</a:t>
                      </a:r>
                    </a:p>
                  </a:txBody>
                  <a:tcPr marL="107654" marR="0" marT="82810" marB="82810" anchor="ctr"/>
                </a:tc>
                <a:tc>
                  <a:txBody>
                    <a:bodyPr/>
                    <a:lstStyle/>
                    <a:p>
                      <a:pPr algn="ctr"/>
                      <a:r>
                        <a:rPr lang="en-US" sz="1300" cap="none" spc="0"/>
                        <a:t>FAST</a:t>
                      </a:r>
                    </a:p>
                  </a:txBody>
                  <a:tcPr marL="107654" marR="0" marT="82810" marB="82810" anchor="ctr"/>
                </a:tc>
                <a:tc>
                  <a:txBody>
                    <a:bodyPr/>
                    <a:lstStyle/>
                    <a:p>
                      <a:pPr algn="ctr"/>
                      <a:r>
                        <a:rPr lang="en-US" sz="1300" cap="none" spc="0"/>
                        <a:t>RIGHT</a:t>
                      </a:r>
                    </a:p>
                  </a:txBody>
                  <a:tcPr marL="107654" marR="0" marT="82810" marB="82810" anchor="ctr"/>
                </a:tc>
                <a:extLst>
                  <a:ext uri="{0D108BD9-81ED-4DB2-BD59-A6C34878D82A}">
                    <a16:rowId xmlns:a16="http://schemas.microsoft.com/office/drawing/2014/main" val="653425229"/>
                  </a:ext>
                </a:extLst>
              </a:tr>
            </a:tbl>
          </a:graphicData>
        </a:graphic>
      </p:graphicFrame>
    </p:spTree>
    <p:extLst>
      <p:ext uri="{BB962C8B-B14F-4D97-AF65-F5344CB8AC3E}">
        <p14:creationId xmlns:p14="http://schemas.microsoft.com/office/powerpoint/2010/main" val="256924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5699-B5DA-4E18-9AD7-5C0B598BDBF0}"/>
              </a:ext>
            </a:extLst>
          </p:cNvPr>
          <p:cNvSpPr>
            <a:spLocks noGrp="1"/>
          </p:cNvSpPr>
          <p:nvPr>
            <p:ph type="title"/>
          </p:nvPr>
        </p:nvSpPr>
        <p:spPr>
          <a:xfrm>
            <a:off x="838200" y="365125"/>
            <a:ext cx="10515600" cy="666305"/>
          </a:xfrm>
        </p:spPr>
        <p:txBody>
          <a:bodyPr>
            <a:normAutofit fontScale="90000"/>
          </a:bodyPr>
          <a:lstStyle/>
          <a:p>
            <a:r>
              <a:rPr lang="en-US">
                <a:ea typeface="+mj-lt"/>
                <a:cs typeface="+mj-lt"/>
              </a:rPr>
              <a:t>Output Membership functions</a:t>
            </a:r>
            <a:endParaRPr lang="en-US"/>
          </a:p>
        </p:txBody>
      </p:sp>
      <p:sp>
        <p:nvSpPr>
          <p:cNvPr id="3" name="Content Placeholder 2">
            <a:extLst>
              <a:ext uri="{FF2B5EF4-FFF2-40B4-BE49-F238E27FC236}">
                <a16:creationId xmlns:a16="http://schemas.microsoft.com/office/drawing/2014/main" id="{63ABBB0B-3B38-4D3A-911B-17F9E3781F47}"/>
              </a:ext>
            </a:extLst>
          </p:cNvPr>
          <p:cNvSpPr>
            <a:spLocks noGrp="1"/>
          </p:cNvSpPr>
          <p:nvPr>
            <p:ph idx="1"/>
          </p:nvPr>
        </p:nvSpPr>
        <p:spPr>
          <a:xfrm>
            <a:off x="838200" y="1166367"/>
            <a:ext cx="10515600" cy="5010596"/>
          </a:xfrm>
        </p:spPr>
        <p:txBody>
          <a:bodyPr vert="horz" lIns="91440" tIns="45720" rIns="91440" bIns="45720" rtlCol="0" anchor="t">
            <a:normAutofit/>
          </a:bodyPr>
          <a:lstStyle/>
          <a:p>
            <a:endParaRPr lang="en-US" dirty="0">
              <a:ea typeface="+mn-lt"/>
              <a:cs typeface="+mn-lt"/>
            </a:endParaRPr>
          </a:p>
          <a:p>
            <a:r>
              <a:rPr lang="en-US" sz="2000">
                <a:ea typeface="+mn-lt"/>
                <a:cs typeface="+mn-lt"/>
              </a:rPr>
              <a:t>Two output - Speed and Steer </a:t>
            </a:r>
          </a:p>
          <a:p>
            <a:r>
              <a:rPr lang="en-US" sz="2000" b="1">
                <a:ea typeface="+mn-lt"/>
                <a:cs typeface="+mn-lt"/>
              </a:rPr>
              <a:t>SPEED</a:t>
            </a:r>
            <a:r>
              <a:rPr lang="en-US" sz="2000">
                <a:ea typeface="+mn-lt"/>
                <a:cs typeface="+mn-lt"/>
              </a:rPr>
              <a:t>: 3 membership functions, all the functions are Triangle functions</a:t>
            </a:r>
            <a:endParaRPr lang="en-US" sz="2000"/>
          </a:p>
          <a:p>
            <a:endParaRPr lang="en-US" b="1" dirty="0">
              <a:ea typeface="+mn-lt"/>
              <a:cs typeface="+mn-lt"/>
            </a:endParaRPr>
          </a:p>
          <a:p>
            <a:endParaRPr lang="en-US" b="1" dirty="0">
              <a:cs typeface="Segoe UI"/>
            </a:endParaRPr>
          </a:p>
          <a:p>
            <a:endParaRPr lang="en-US" b="1" dirty="0">
              <a:cs typeface="Segoe UI"/>
            </a:endParaRPr>
          </a:p>
          <a:p>
            <a:r>
              <a:rPr lang="en-US" sz="2000" b="1">
                <a:cs typeface="Segoe UI"/>
              </a:rPr>
              <a:t>STEER</a:t>
            </a:r>
            <a:r>
              <a:rPr lang="en-US" sz="2000">
                <a:cs typeface="Segoe UI"/>
              </a:rPr>
              <a:t>: 3 membership functions, all the functions are Triangle functions</a:t>
            </a:r>
            <a:endParaRPr lang="en-US" sz="2000">
              <a:ea typeface="+mn-lt"/>
              <a:cs typeface="+mn-lt"/>
            </a:endParaRPr>
          </a:p>
          <a:p>
            <a:endParaRPr lang="en-US" b="1" dirty="0">
              <a:cs typeface="Segoe UI"/>
            </a:endParaRPr>
          </a:p>
          <a:p>
            <a:endParaRPr lang="en-US" dirty="0">
              <a:cs typeface="Segoe UI"/>
            </a:endParaRPr>
          </a:p>
        </p:txBody>
      </p:sp>
      <p:graphicFrame>
        <p:nvGraphicFramePr>
          <p:cNvPr id="5" name="Table 4">
            <a:extLst>
              <a:ext uri="{FF2B5EF4-FFF2-40B4-BE49-F238E27FC236}">
                <a16:creationId xmlns:a16="http://schemas.microsoft.com/office/drawing/2014/main" id="{D3764167-61A3-40A7-ACF1-A83E789516F8}"/>
              </a:ext>
            </a:extLst>
          </p:cNvPr>
          <p:cNvGraphicFramePr>
            <a:graphicFrameLocks noGrp="1"/>
          </p:cNvGraphicFramePr>
          <p:nvPr>
            <p:extLst>
              <p:ext uri="{D42A27DB-BD31-4B8C-83A1-F6EECF244321}">
                <p14:modId xmlns:p14="http://schemas.microsoft.com/office/powerpoint/2010/main" val="694334946"/>
              </p:ext>
            </p:extLst>
          </p:nvPr>
        </p:nvGraphicFramePr>
        <p:xfrm>
          <a:off x="1128876" y="2850400"/>
          <a:ext cx="6534912" cy="1254847"/>
        </p:xfrm>
        <a:graphic>
          <a:graphicData uri="http://schemas.openxmlformats.org/drawingml/2006/table">
            <a:tbl>
              <a:tblPr firstRow="1" bandRow="1">
                <a:tableStyleId>{17292A2E-F333-43FB-9621-5CBBE7FDCDCB}</a:tableStyleId>
              </a:tblPr>
              <a:tblGrid>
                <a:gridCol w="1633728">
                  <a:extLst>
                    <a:ext uri="{9D8B030D-6E8A-4147-A177-3AD203B41FA5}">
                      <a16:colId xmlns:a16="http://schemas.microsoft.com/office/drawing/2014/main" val="2524220676"/>
                    </a:ext>
                  </a:extLst>
                </a:gridCol>
                <a:gridCol w="1633728">
                  <a:extLst>
                    <a:ext uri="{9D8B030D-6E8A-4147-A177-3AD203B41FA5}">
                      <a16:colId xmlns:a16="http://schemas.microsoft.com/office/drawing/2014/main" val="3661572635"/>
                    </a:ext>
                  </a:extLst>
                </a:gridCol>
                <a:gridCol w="1633728">
                  <a:extLst>
                    <a:ext uri="{9D8B030D-6E8A-4147-A177-3AD203B41FA5}">
                      <a16:colId xmlns:a16="http://schemas.microsoft.com/office/drawing/2014/main" val="3848689666"/>
                    </a:ext>
                  </a:extLst>
                </a:gridCol>
                <a:gridCol w="1633728">
                  <a:extLst>
                    <a:ext uri="{9D8B030D-6E8A-4147-A177-3AD203B41FA5}">
                      <a16:colId xmlns:a16="http://schemas.microsoft.com/office/drawing/2014/main" val="2568828193"/>
                    </a:ext>
                  </a:extLst>
                </a:gridCol>
              </a:tblGrid>
              <a:tr h="455341">
                <a:tc>
                  <a:txBody>
                    <a:bodyPr/>
                    <a:lstStyle/>
                    <a:p>
                      <a:pPr algn="ctr"/>
                      <a:r>
                        <a:rPr lang="en-US" sz="1400"/>
                        <a:t>Slow</a:t>
                      </a:r>
                      <a:endParaRPr lang="en-US" sz="1400" dirty="0"/>
                    </a:p>
                  </a:txBody>
                  <a:tcPr anchor="ctr">
                    <a:solidFill>
                      <a:schemeClr val="accent3"/>
                    </a:solidFill>
                  </a:tcPr>
                </a:tc>
                <a:tc>
                  <a:txBody>
                    <a:bodyPr/>
                    <a:lstStyle/>
                    <a:p>
                      <a:pPr lvl="0" algn="ctr">
                        <a:buNone/>
                      </a:pPr>
                      <a:r>
                        <a:rPr lang="en-US" sz="1400" b="1" i="0" u="none" strike="noStrike" noProof="0">
                          <a:latin typeface="Segoe UI"/>
                        </a:rPr>
                        <a:t>0.0</a:t>
                      </a:r>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 0.1</a:t>
                      </a:r>
                      <a:endParaRPr lang="en-US" sz="1400" dirty="0"/>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0.2</a:t>
                      </a:r>
                      <a:endParaRPr lang="en-US" sz="1400" dirty="0"/>
                    </a:p>
                  </a:txBody>
                  <a:tcPr anchor="ctr">
                    <a:solidFill>
                      <a:schemeClr val="accent3"/>
                    </a:solidFill>
                  </a:tcPr>
                </a:tc>
                <a:extLst>
                  <a:ext uri="{0D108BD9-81ED-4DB2-BD59-A6C34878D82A}">
                    <a16:rowId xmlns:a16="http://schemas.microsoft.com/office/drawing/2014/main" val="829027673"/>
                  </a:ext>
                </a:extLst>
              </a:tr>
              <a:tr h="383503">
                <a:tc>
                  <a:txBody>
                    <a:bodyPr/>
                    <a:lstStyle/>
                    <a:p>
                      <a:pPr algn="ctr"/>
                      <a:r>
                        <a:rPr lang="en-US" sz="1400" b="1">
                          <a:solidFill>
                            <a:schemeClr val="bg1"/>
                          </a:solidFill>
                        </a:rPr>
                        <a:t>Medium</a:t>
                      </a:r>
                    </a:p>
                  </a:txBody>
                  <a:tcPr anchor="ctr">
                    <a:solidFill>
                      <a:schemeClr val="accent3"/>
                    </a:solidFill>
                  </a:tcPr>
                </a:tc>
                <a:tc>
                  <a:txBody>
                    <a:bodyPr/>
                    <a:lstStyle/>
                    <a:p>
                      <a:pPr algn="ctr"/>
                      <a:r>
                        <a:rPr lang="en-US" sz="1400" b="1">
                          <a:solidFill>
                            <a:schemeClr val="bg1"/>
                          </a:solidFill>
                        </a:rPr>
                        <a:t>0.2</a:t>
                      </a:r>
                    </a:p>
                  </a:txBody>
                  <a:tcPr anchor="ctr">
                    <a:solidFill>
                      <a:schemeClr val="accent3"/>
                    </a:solidFill>
                  </a:tcPr>
                </a:tc>
                <a:tc>
                  <a:txBody>
                    <a:bodyPr/>
                    <a:lstStyle/>
                    <a:p>
                      <a:pPr algn="ctr"/>
                      <a:r>
                        <a:rPr lang="en-US" sz="1400" b="1">
                          <a:solidFill>
                            <a:schemeClr val="bg1"/>
                          </a:solidFill>
                        </a:rPr>
                        <a:t>0.25</a:t>
                      </a: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extLst>
                  <a:ext uri="{0D108BD9-81ED-4DB2-BD59-A6C34878D82A}">
                    <a16:rowId xmlns:a16="http://schemas.microsoft.com/office/drawing/2014/main" val="2663608857"/>
                  </a:ext>
                </a:extLst>
              </a:tr>
              <a:tr h="416003">
                <a:tc>
                  <a:txBody>
                    <a:bodyPr/>
                    <a:lstStyle/>
                    <a:p>
                      <a:pPr algn="ctr"/>
                      <a:r>
                        <a:rPr lang="en-US" sz="1400" b="1">
                          <a:solidFill>
                            <a:schemeClr val="bg1"/>
                          </a:solidFill>
                        </a:rPr>
                        <a:t>Fast</a:t>
                      </a: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tc>
                  <a:txBody>
                    <a:bodyPr/>
                    <a:lstStyle/>
                    <a:p>
                      <a:pPr algn="ctr"/>
                      <a:r>
                        <a:rPr lang="en-US" sz="1400" b="1">
                          <a:solidFill>
                            <a:schemeClr val="bg1"/>
                          </a:solidFill>
                        </a:rPr>
                        <a:t>0.4</a:t>
                      </a:r>
                    </a:p>
                  </a:txBody>
                  <a:tcPr anchor="ctr">
                    <a:solidFill>
                      <a:schemeClr val="accent3"/>
                    </a:solidFill>
                  </a:tcPr>
                </a:tc>
                <a:tc>
                  <a:txBody>
                    <a:bodyPr/>
                    <a:lstStyle/>
                    <a:p>
                      <a:pPr algn="ctr"/>
                      <a:r>
                        <a:rPr lang="en-US" sz="1400" b="1">
                          <a:solidFill>
                            <a:schemeClr val="bg1"/>
                          </a:solidFill>
                        </a:rPr>
                        <a:t>0.5</a:t>
                      </a:r>
                    </a:p>
                  </a:txBody>
                  <a:tcPr anchor="ctr">
                    <a:solidFill>
                      <a:schemeClr val="accent3"/>
                    </a:solidFill>
                  </a:tcPr>
                </a:tc>
                <a:extLst>
                  <a:ext uri="{0D108BD9-81ED-4DB2-BD59-A6C34878D82A}">
                    <a16:rowId xmlns:a16="http://schemas.microsoft.com/office/drawing/2014/main" val="1771823973"/>
                  </a:ext>
                </a:extLst>
              </a:tr>
            </a:tbl>
          </a:graphicData>
        </a:graphic>
      </p:graphicFrame>
      <p:graphicFrame>
        <p:nvGraphicFramePr>
          <p:cNvPr id="6" name="Table 5">
            <a:extLst>
              <a:ext uri="{FF2B5EF4-FFF2-40B4-BE49-F238E27FC236}">
                <a16:creationId xmlns:a16="http://schemas.microsoft.com/office/drawing/2014/main" id="{AB1BD4C7-5E51-4961-975B-F3425C85E55E}"/>
              </a:ext>
            </a:extLst>
          </p:cNvPr>
          <p:cNvGraphicFramePr>
            <a:graphicFrameLocks noGrp="1"/>
          </p:cNvGraphicFramePr>
          <p:nvPr>
            <p:extLst>
              <p:ext uri="{D42A27DB-BD31-4B8C-83A1-F6EECF244321}">
                <p14:modId xmlns:p14="http://schemas.microsoft.com/office/powerpoint/2010/main" val="890295845"/>
              </p:ext>
            </p:extLst>
          </p:nvPr>
        </p:nvGraphicFramePr>
        <p:xfrm>
          <a:off x="1175340" y="5062057"/>
          <a:ext cx="6534912" cy="1254510"/>
        </p:xfrm>
        <a:graphic>
          <a:graphicData uri="http://schemas.openxmlformats.org/drawingml/2006/table">
            <a:tbl>
              <a:tblPr firstRow="1" bandRow="1">
                <a:tableStyleId>{17292A2E-F333-43FB-9621-5CBBE7FDCDCB}</a:tableStyleId>
              </a:tblPr>
              <a:tblGrid>
                <a:gridCol w="1633728">
                  <a:extLst>
                    <a:ext uri="{9D8B030D-6E8A-4147-A177-3AD203B41FA5}">
                      <a16:colId xmlns:a16="http://schemas.microsoft.com/office/drawing/2014/main" val="2524220676"/>
                    </a:ext>
                  </a:extLst>
                </a:gridCol>
                <a:gridCol w="1633728">
                  <a:extLst>
                    <a:ext uri="{9D8B030D-6E8A-4147-A177-3AD203B41FA5}">
                      <a16:colId xmlns:a16="http://schemas.microsoft.com/office/drawing/2014/main" val="3661572635"/>
                    </a:ext>
                  </a:extLst>
                </a:gridCol>
                <a:gridCol w="1633728">
                  <a:extLst>
                    <a:ext uri="{9D8B030D-6E8A-4147-A177-3AD203B41FA5}">
                      <a16:colId xmlns:a16="http://schemas.microsoft.com/office/drawing/2014/main" val="3848689666"/>
                    </a:ext>
                  </a:extLst>
                </a:gridCol>
                <a:gridCol w="1633728">
                  <a:extLst>
                    <a:ext uri="{9D8B030D-6E8A-4147-A177-3AD203B41FA5}">
                      <a16:colId xmlns:a16="http://schemas.microsoft.com/office/drawing/2014/main" val="2568828193"/>
                    </a:ext>
                  </a:extLst>
                </a:gridCol>
              </a:tblGrid>
              <a:tr h="455004">
                <a:tc>
                  <a:txBody>
                    <a:bodyPr/>
                    <a:lstStyle/>
                    <a:p>
                      <a:pPr algn="ctr"/>
                      <a:r>
                        <a:rPr lang="en-US" sz="1400"/>
                        <a:t>Right</a:t>
                      </a:r>
                      <a:endParaRPr lang="en-US" sz="1400" dirty="0"/>
                    </a:p>
                  </a:txBody>
                  <a:tcPr anchor="ctr">
                    <a:solidFill>
                      <a:schemeClr val="accent3"/>
                    </a:solidFill>
                  </a:tcPr>
                </a:tc>
                <a:tc>
                  <a:txBody>
                    <a:bodyPr/>
                    <a:lstStyle/>
                    <a:p>
                      <a:pPr lvl="0" algn="ctr">
                        <a:buNone/>
                      </a:pPr>
                      <a:r>
                        <a:rPr lang="en-US" sz="1400" b="1" i="0" u="none" strike="noStrike" noProof="0">
                          <a:latin typeface="Segoe UI"/>
                        </a:rPr>
                        <a:t>-0.7</a:t>
                      </a:r>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-0.5</a:t>
                      </a:r>
                      <a:endParaRPr lang="en-US" sz="1400" b="1" i="0" u="none" strike="noStrike" noProof="0" dirty="0">
                        <a:latin typeface="Segoe UI"/>
                      </a:endParaRPr>
                    </a:p>
                  </a:txBody>
                  <a:tcPr anchor="ctr">
                    <a:solidFill>
                      <a:schemeClr val="accent3"/>
                    </a:solidFill>
                  </a:tcPr>
                </a:tc>
                <a:tc>
                  <a:txBody>
                    <a:bodyPr/>
                    <a:lstStyle/>
                    <a:p>
                      <a:pPr lvl="0" algn="ctr">
                        <a:lnSpc>
                          <a:spcPct val="100000"/>
                        </a:lnSpc>
                        <a:spcBef>
                          <a:spcPts val="0"/>
                        </a:spcBef>
                        <a:spcAft>
                          <a:spcPts val="0"/>
                        </a:spcAft>
                        <a:buNone/>
                      </a:pPr>
                      <a:r>
                        <a:rPr lang="en-US" sz="1400" b="1" i="0" u="none" strike="noStrike" noProof="0">
                          <a:latin typeface="Segoe UI"/>
                        </a:rPr>
                        <a:t>-0.3</a:t>
                      </a:r>
                      <a:endParaRPr lang="en-US"/>
                    </a:p>
                  </a:txBody>
                  <a:tcPr anchor="ctr">
                    <a:solidFill>
                      <a:schemeClr val="accent3"/>
                    </a:solidFill>
                  </a:tcPr>
                </a:tc>
                <a:extLst>
                  <a:ext uri="{0D108BD9-81ED-4DB2-BD59-A6C34878D82A}">
                    <a16:rowId xmlns:a16="http://schemas.microsoft.com/office/drawing/2014/main" val="829027673"/>
                  </a:ext>
                </a:extLst>
              </a:tr>
              <a:tr h="383503">
                <a:tc>
                  <a:txBody>
                    <a:bodyPr/>
                    <a:lstStyle/>
                    <a:p>
                      <a:pPr algn="ctr"/>
                      <a:r>
                        <a:rPr lang="en-US" sz="1400" b="1">
                          <a:solidFill>
                            <a:schemeClr val="bg1"/>
                          </a:solidFill>
                        </a:rPr>
                        <a:t>Forward</a:t>
                      </a:r>
                      <a:endParaRPr lang="en-US" sz="1400" b="1" dirty="0">
                        <a:solidFill>
                          <a:schemeClr val="bg1"/>
                        </a:solidFill>
                      </a:endParaRP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tc>
                  <a:txBody>
                    <a:bodyPr/>
                    <a:lstStyle/>
                    <a:p>
                      <a:pPr lvl="0" algn="ctr">
                        <a:buNone/>
                      </a:pPr>
                      <a:r>
                        <a:rPr lang="en-US" sz="1400" b="1">
                          <a:solidFill>
                            <a:schemeClr val="bg1"/>
                          </a:solidFill>
                        </a:rPr>
                        <a:t>0.0</a:t>
                      </a: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extLst>
                  <a:ext uri="{0D108BD9-81ED-4DB2-BD59-A6C34878D82A}">
                    <a16:rowId xmlns:a16="http://schemas.microsoft.com/office/drawing/2014/main" val="2663608857"/>
                  </a:ext>
                </a:extLst>
              </a:tr>
              <a:tr h="416003">
                <a:tc>
                  <a:txBody>
                    <a:bodyPr/>
                    <a:lstStyle/>
                    <a:p>
                      <a:pPr algn="ctr"/>
                      <a:r>
                        <a:rPr lang="en-US" sz="1400" b="1">
                          <a:solidFill>
                            <a:schemeClr val="bg1"/>
                          </a:solidFill>
                        </a:rPr>
                        <a:t>Left</a:t>
                      </a:r>
                      <a:endParaRPr lang="en-US" sz="1400" b="1" dirty="0">
                        <a:solidFill>
                          <a:schemeClr val="bg1"/>
                        </a:solidFill>
                      </a:endParaRPr>
                    </a:p>
                  </a:txBody>
                  <a:tcPr anchor="ctr">
                    <a:solidFill>
                      <a:schemeClr val="accent3"/>
                    </a:solidFill>
                  </a:tcPr>
                </a:tc>
                <a:tc>
                  <a:txBody>
                    <a:bodyPr/>
                    <a:lstStyle/>
                    <a:p>
                      <a:pPr algn="ctr"/>
                      <a:r>
                        <a:rPr lang="en-US" sz="1400" b="1">
                          <a:solidFill>
                            <a:schemeClr val="bg1"/>
                          </a:solidFill>
                        </a:rPr>
                        <a:t>0.3</a:t>
                      </a:r>
                    </a:p>
                  </a:txBody>
                  <a:tcPr anchor="ctr">
                    <a:solidFill>
                      <a:schemeClr val="accent3"/>
                    </a:solidFill>
                  </a:tcPr>
                </a:tc>
                <a:tc>
                  <a:txBody>
                    <a:bodyPr/>
                    <a:lstStyle/>
                    <a:p>
                      <a:pPr algn="ctr"/>
                      <a:r>
                        <a:rPr lang="en-US" sz="1400" b="1">
                          <a:solidFill>
                            <a:schemeClr val="bg1"/>
                          </a:solidFill>
                        </a:rPr>
                        <a:t>0.8</a:t>
                      </a:r>
                    </a:p>
                  </a:txBody>
                  <a:tcPr anchor="ctr">
                    <a:solidFill>
                      <a:schemeClr val="accent3"/>
                    </a:solidFill>
                  </a:tcPr>
                </a:tc>
                <a:tc>
                  <a:txBody>
                    <a:bodyPr/>
                    <a:lstStyle/>
                    <a:p>
                      <a:pPr lvl="0" algn="ctr">
                        <a:buNone/>
                      </a:pPr>
                      <a:r>
                        <a:rPr lang="en-US" sz="1400" b="1">
                          <a:solidFill>
                            <a:schemeClr val="bg1"/>
                          </a:solidFill>
                        </a:rPr>
                        <a:t>1.3</a:t>
                      </a:r>
                    </a:p>
                  </a:txBody>
                  <a:tcPr anchor="ctr">
                    <a:solidFill>
                      <a:schemeClr val="accent3"/>
                    </a:solidFill>
                  </a:tcPr>
                </a:tc>
                <a:extLst>
                  <a:ext uri="{0D108BD9-81ED-4DB2-BD59-A6C34878D82A}">
                    <a16:rowId xmlns:a16="http://schemas.microsoft.com/office/drawing/2014/main" val="1771823973"/>
                  </a:ext>
                </a:extLst>
              </a:tr>
            </a:tbl>
          </a:graphicData>
        </a:graphic>
      </p:graphicFrame>
    </p:spTree>
    <p:extLst>
      <p:ext uri="{BB962C8B-B14F-4D97-AF65-F5344CB8AC3E}">
        <p14:creationId xmlns:p14="http://schemas.microsoft.com/office/powerpoint/2010/main" val="308098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8">
            <a:extLst>
              <a:ext uri="{FF2B5EF4-FFF2-40B4-BE49-F238E27FC236}">
                <a16:creationId xmlns:a16="http://schemas.microsoft.com/office/drawing/2014/main" id="{4169DD87-3EBE-44CA-9654-8AE0466B2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0" name="Picture 80" descr="Graphical user interface, text&#10;&#10;Description automatically generated">
            <a:extLst>
              <a:ext uri="{FF2B5EF4-FFF2-40B4-BE49-F238E27FC236}">
                <a16:creationId xmlns:a16="http://schemas.microsoft.com/office/drawing/2014/main" id="{60C6E35F-C4CD-40F7-A03F-88E035E47AC6}"/>
              </a:ext>
            </a:extLst>
          </p:cNvPr>
          <p:cNvPicPr>
            <a:picLocks noChangeAspect="1"/>
          </p:cNvPicPr>
          <p:nvPr/>
        </p:nvPicPr>
        <p:blipFill rotWithShape="1">
          <a:blip r:embed="rId2"/>
          <a:srcRect r="2" b="22591"/>
          <a:stretch/>
        </p:blipFill>
        <p:spPr>
          <a:xfrm>
            <a:off x="192526" y="550518"/>
            <a:ext cx="5799477" cy="2783429"/>
          </a:xfrm>
          <a:prstGeom prst="rect">
            <a:avLst/>
          </a:prstGeom>
        </p:spPr>
      </p:pic>
      <p:pic>
        <p:nvPicPr>
          <p:cNvPr id="6" name="Picture 79" descr="Chart&#10;&#10;Description automatically generated">
            <a:extLst>
              <a:ext uri="{FF2B5EF4-FFF2-40B4-BE49-F238E27FC236}">
                <a16:creationId xmlns:a16="http://schemas.microsoft.com/office/drawing/2014/main" id="{3A2A5804-9A99-42AA-BF22-35F86F8FD6AD}"/>
              </a:ext>
            </a:extLst>
          </p:cNvPr>
          <p:cNvPicPr>
            <a:picLocks noChangeAspect="1"/>
          </p:cNvPicPr>
          <p:nvPr/>
        </p:nvPicPr>
        <p:blipFill rotWithShape="1">
          <a:blip r:embed="rId3"/>
          <a:srcRect l="6014" r="3392" b="2"/>
          <a:stretch/>
        </p:blipFill>
        <p:spPr>
          <a:xfrm>
            <a:off x="6191622" y="550517"/>
            <a:ext cx="5796945" cy="2783429"/>
          </a:xfrm>
          <a:prstGeom prst="rect">
            <a:avLst/>
          </a:prstGeom>
        </p:spPr>
      </p:pic>
      <p:pic>
        <p:nvPicPr>
          <p:cNvPr id="5" name="Picture 5" descr="Chart, diagram, surface chart&#10;&#10;Description automatically generated">
            <a:extLst>
              <a:ext uri="{FF2B5EF4-FFF2-40B4-BE49-F238E27FC236}">
                <a16:creationId xmlns:a16="http://schemas.microsoft.com/office/drawing/2014/main" id="{DAF040C3-E00F-49F9-9949-556E9089FCE1}"/>
              </a:ext>
            </a:extLst>
          </p:cNvPr>
          <p:cNvPicPr>
            <a:picLocks noGrp="1" noChangeAspect="1"/>
          </p:cNvPicPr>
          <p:nvPr>
            <p:ph type="pic" idx="1"/>
          </p:nvPr>
        </p:nvPicPr>
        <p:blipFill rotWithShape="1">
          <a:blip r:embed="rId4"/>
          <a:srcRect l="6422" r="6357" b="1"/>
          <a:stretch/>
        </p:blipFill>
        <p:spPr>
          <a:xfrm>
            <a:off x="196714" y="3514856"/>
            <a:ext cx="5799477" cy="2792626"/>
          </a:xfrm>
          <a:prstGeom prst="rect">
            <a:avLst/>
          </a:prstGeom>
        </p:spPr>
      </p:pic>
      <p:pic>
        <p:nvPicPr>
          <p:cNvPr id="81" name="Picture 81" descr="Graphical user interface, diagram&#10;&#10;Description automatically generated">
            <a:extLst>
              <a:ext uri="{FF2B5EF4-FFF2-40B4-BE49-F238E27FC236}">
                <a16:creationId xmlns:a16="http://schemas.microsoft.com/office/drawing/2014/main" id="{EE139657-61DD-44A2-8883-834F8D583287}"/>
              </a:ext>
            </a:extLst>
          </p:cNvPr>
          <p:cNvPicPr>
            <a:picLocks noChangeAspect="1"/>
          </p:cNvPicPr>
          <p:nvPr/>
        </p:nvPicPr>
        <p:blipFill rotWithShape="1">
          <a:blip r:embed="rId5"/>
          <a:srcRect l="-1675" t="-563" r="1675" b="15760"/>
          <a:stretch/>
        </p:blipFill>
        <p:spPr>
          <a:xfrm>
            <a:off x="6191623" y="3301123"/>
            <a:ext cx="5796778" cy="3552607"/>
          </a:xfrm>
          <a:prstGeom prst="rect">
            <a:avLst/>
          </a:prstGeom>
        </p:spPr>
      </p:pic>
      <p:graphicFrame>
        <p:nvGraphicFramePr>
          <p:cNvPr id="85" name="Table 34">
            <a:extLst>
              <a:ext uri="{FF2B5EF4-FFF2-40B4-BE49-F238E27FC236}">
                <a16:creationId xmlns:a16="http://schemas.microsoft.com/office/drawing/2014/main" id="{7D3DE4F6-0BE4-410D-8470-D4EE6CF287BC}"/>
              </a:ext>
            </a:extLst>
          </p:cNvPr>
          <p:cNvGraphicFramePr>
            <a:graphicFrameLocks noGrp="1"/>
          </p:cNvGraphicFramePr>
          <p:nvPr>
            <p:extLst>
              <p:ext uri="{D42A27DB-BD31-4B8C-83A1-F6EECF244321}">
                <p14:modId xmlns:p14="http://schemas.microsoft.com/office/powerpoint/2010/main" val="2372208434"/>
              </p:ext>
            </p:extLst>
          </p:nvPr>
        </p:nvGraphicFramePr>
        <p:xfrm>
          <a:off x="1561170" y="-37171"/>
          <a:ext cx="8168640" cy="557560"/>
        </p:xfrm>
        <a:graphic>
          <a:graphicData uri="http://schemas.openxmlformats.org/drawingml/2006/table">
            <a:tbl>
              <a:tblPr firstRow="1" bandRow="1">
                <a:tableStyleId>{3B4B98B0-60AC-42C2-AFA5-B58CD77FA1E5}</a:tableStyleId>
              </a:tblPr>
              <a:tblGrid>
                <a:gridCol w="8168640">
                  <a:extLst>
                    <a:ext uri="{9D8B030D-6E8A-4147-A177-3AD203B41FA5}">
                      <a16:colId xmlns:a16="http://schemas.microsoft.com/office/drawing/2014/main" val="4221596529"/>
                    </a:ext>
                  </a:extLst>
                </a:gridCol>
              </a:tblGrid>
              <a:tr h="557560">
                <a:tc>
                  <a:txBody>
                    <a:bodyPr/>
                    <a:lstStyle/>
                    <a:p>
                      <a:pPr algn="ctr"/>
                      <a:r>
                        <a:rPr lang="en-US">
                          <a:solidFill>
                            <a:schemeClr val="bg1"/>
                          </a:solidFill>
                        </a:rPr>
                        <a:t>Control Surface and Rules</a:t>
                      </a:r>
                    </a:p>
                  </a:txBody>
                  <a:tcPr anchor="ctr">
                    <a:solidFill>
                      <a:schemeClr val="accent3">
                        <a:lumMod val="75000"/>
                      </a:schemeClr>
                    </a:solidFill>
                  </a:tcPr>
                </a:tc>
                <a:extLst>
                  <a:ext uri="{0D108BD9-81ED-4DB2-BD59-A6C34878D82A}">
                    <a16:rowId xmlns:a16="http://schemas.microsoft.com/office/drawing/2014/main" val="2148982108"/>
                  </a:ext>
                </a:extLst>
              </a:tr>
            </a:tbl>
          </a:graphicData>
        </a:graphic>
      </p:graphicFrame>
    </p:spTree>
    <p:extLst>
      <p:ext uri="{BB962C8B-B14F-4D97-AF65-F5344CB8AC3E}">
        <p14:creationId xmlns:p14="http://schemas.microsoft.com/office/powerpoint/2010/main" val="87224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ExploreVTI</vt:lpstr>
      <vt:lpstr>CE801 –Intelligent Systems and Robotics</vt:lpstr>
      <vt:lpstr>PID Controller</vt:lpstr>
      <vt:lpstr>PID Tuning</vt:lpstr>
      <vt:lpstr>Right Edge Following</vt:lpstr>
      <vt:lpstr>Input Membership functions</vt:lpstr>
      <vt:lpstr>Membership functions Visualisation </vt:lpstr>
      <vt:lpstr>Rule Base</vt:lpstr>
      <vt:lpstr>Output Membership functions</vt:lpstr>
      <vt:lpstr>PowerPoint Presentation</vt:lpstr>
      <vt:lpstr>Obstacle Avoidance</vt:lpstr>
      <vt:lpstr>Input Membership functions</vt:lpstr>
      <vt:lpstr>PowerPoint Presentation</vt:lpstr>
      <vt:lpstr>Rule Base</vt:lpstr>
      <vt:lpstr>Output Membership functions</vt:lpstr>
      <vt:lpstr>PowerPoint Presentation</vt:lpstr>
      <vt:lpstr>Control Architecture</vt:lpstr>
      <vt:lpstr>Control Architecture – Membership Functions</vt:lpstr>
      <vt:lpstr>Rule Base</vt:lpstr>
      <vt:lpstr> Extra</vt:lpstr>
      <vt:lpstr>Commands to Execute fuzzy logic-based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1016</cp:revision>
  <dcterms:created xsi:type="dcterms:W3CDTF">2020-12-15T21:19:31Z</dcterms:created>
  <dcterms:modified xsi:type="dcterms:W3CDTF">2021-01-20T04:30:07Z</dcterms:modified>
</cp:coreProperties>
</file>