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6" r:id="rId2"/>
    <p:sldId id="299" r:id="rId3"/>
    <p:sldId id="301" r:id="rId4"/>
    <p:sldId id="304" r:id="rId5"/>
    <p:sldId id="300" r:id="rId6"/>
    <p:sldId id="267" r:id="rId7"/>
    <p:sldId id="264" r:id="rId8"/>
    <p:sldId id="265" r:id="rId9"/>
    <p:sldId id="279" r:id="rId10"/>
    <p:sldId id="268" r:id="rId11"/>
    <p:sldId id="282" r:id="rId12"/>
    <p:sldId id="283" r:id="rId13"/>
    <p:sldId id="287" r:id="rId14"/>
    <p:sldId id="284" r:id="rId15"/>
    <p:sldId id="286" r:id="rId16"/>
    <p:sldId id="288" r:id="rId17"/>
    <p:sldId id="285" r:id="rId18"/>
    <p:sldId id="289" r:id="rId19"/>
    <p:sldId id="290" r:id="rId20"/>
    <p:sldId id="291" r:id="rId21"/>
    <p:sldId id="292" r:id="rId22"/>
    <p:sldId id="293" r:id="rId23"/>
    <p:sldId id="294" r:id="rId24"/>
    <p:sldId id="295" r:id="rId25"/>
    <p:sldId id="296" r:id="rId26"/>
    <p:sldId id="302" r:id="rId27"/>
    <p:sldId id="297" r:id="rId28"/>
    <p:sldId id="303" r:id="rId29"/>
    <p:sldId id="276" r:id="rId30"/>
    <p:sldId id="269"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D74"/>
    <a:srgbClr val="E7713D"/>
    <a:srgbClr val="E7713E"/>
    <a:srgbClr val="FE9D4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41" autoAdjust="0"/>
  </p:normalViewPr>
  <p:slideViewPr>
    <p:cSldViewPr snapToGrid="0">
      <p:cViewPr varScale="1">
        <p:scale>
          <a:sx n="45" d="100"/>
          <a:sy n="45" d="100"/>
        </p:scale>
        <p:origin x="7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72AC6-2B10-4042-A937-EB7D44DC8E76}" type="datetimeFigureOut">
              <a:rPr lang="en-GB" smtClean="0"/>
              <a:t>04/10/2024</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520B1-229A-4FCD-9D71-6F029C7CA41F}" type="slidenum">
              <a:rPr lang="en-GB" smtClean="0"/>
              <a:t>‹Nr.›</a:t>
            </a:fld>
            <a:endParaRPr lang="en-GB"/>
          </a:p>
        </p:txBody>
      </p:sp>
    </p:spTree>
    <p:extLst>
      <p:ext uri="{BB962C8B-B14F-4D97-AF65-F5344CB8AC3E}">
        <p14:creationId xmlns:p14="http://schemas.microsoft.com/office/powerpoint/2010/main" val="20857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a:t>
            </a:fld>
            <a:endParaRPr lang="en-GB"/>
          </a:p>
        </p:txBody>
      </p:sp>
    </p:spTree>
    <p:extLst>
      <p:ext uri="{BB962C8B-B14F-4D97-AF65-F5344CB8AC3E}">
        <p14:creationId xmlns:p14="http://schemas.microsoft.com/office/powerpoint/2010/main" val="419099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23 </a:t>
            </a:r>
            <a:r>
              <a:rPr lang="de-DE" dirty="0" err="1"/>
              <a:t>unique</a:t>
            </a:r>
            <a:r>
              <a:rPr lang="de-DE" dirty="0"/>
              <a:t> </a:t>
            </a:r>
            <a:r>
              <a:rPr lang="de-DE" dirty="0" err="1"/>
              <a:t>deletions</a:t>
            </a:r>
            <a:endParaRPr lang="de-DE" dirty="0"/>
          </a:p>
          <a:p>
            <a:r>
              <a:rPr lang="de-DE" dirty="0"/>
              <a:t>1 </a:t>
            </a:r>
            <a:r>
              <a:rPr lang="de-DE" dirty="0" err="1"/>
              <a:t>unique</a:t>
            </a:r>
            <a:r>
              <a:rPr lang="de-DE" dirty="0"/>
              <a:t> </a:t>
            </a:r>
            <a:r>
              <a:rPr lang="de-DE" dirty="0" err="1"/>
              <a:t>deletion</a:t>
            </a:r>
            <a:r>
              <a:rPr lang="de-DE" dirty="0"/>
              <a:t> in </a:t>
            </a:r>
            <a:r>
              <a:rPr lang="de-DE" dirty="0" err="1"/>
              <a:t>spike</a:t>
            </a:r>
            <a:r>
              <a:rPr lang="de-DE" dirty="0"/>
              <a:t> (</a:t>
            </a:r>
            <a:r>
              <a:rPr lang="de-DE" dirty="0" err="1"/>
              <a:t>occured</a:t>
            </a:r>
            <a:r>
              <a:rPr lang="de-DE" dirty="0"/>
              <a:t> </a:t>
            </a:r>
            <a:r>
              <a:rPr lang="de-DE" dirty="0" err="1"/>
              <a:t>onl</a:t>
            </a:r>
            <a:r>
              <a:rPr lang="de-DE" dirty="0"/>
              <a:t> </a:t>
            </a:r>
            <a:r>
              <a:rPr lang="de-DE" dirty="0" err="1"/>
              <a:t>once</a:t>
            </a:r>
            <a:r>
              <a:rPr lang="de-DE" dirty="0"/>
              <a:t>)</a:t>
            </a:r>
          </a:p>
          <a:p>
            <a:r>
              <a:rPr lang="de-DE" dirty="0"/>
              <a:t>Mean </a:t>
            </a:r>
            <a:r>
              <a:rPr lang="de-DE" dirty="0" err="1"/>
              <a:t>one</a:t>
            </a:r>
            <a:r>
              <a:rPr lang="de-DE" dirty="0"/>
              <a:t> </a:t>
            </a:r>
            <a:r>
              <a:rPr lang="de-DE" dirty="0" err="1"/>
              <a:t>deletion</a:t>
            </a:r>
            <a:r>
              <a:rPr lang="de-DE" dirty="0"/>
              <a:t> per sample</a:t>
            </a:r>
          </a:p>
          <a:p>
            <a:r>
              <a:rPr lang="de-DE" dirty="0" err="1"/>
              <a:t>Each</a:t>
            </a:r>
            <a:r>
              <a:rPr lang="de-DE" dirty="0"/>
              <a:t> </a:t>
            </a:r>
            <a:r>
              <a:rPr lang="de-DE" dirty="0" err="1"/>
              <a:t>deletion</a:t>
            </a:r>
            <a:r>
              <a:rPr lang="de-DE" dirty="0"/>
              <a:t> </a:t>
            </a:r>
            <a:r>
              <a:rPr lang="de-DE" dirty="0" err="1"/>
              <a:t>approx</a:t>
            </a:r>
            <a:r>
              <a:rPr lang="de-DE" dirty="0"/>
              <a:t>. 2 </a:t>
            </a:r>
            <a:r>
              <a:rPr lang="de-DE" dirty="0" err="1"/>
              <a:t>times</a:t>
            </a:r>
            <a:endParaRPr lang="de-DE" dirty="0"/>
          </a:p>
          <a:p>
            <a:r>
              <a:rPr lang="de-DE" dirty="0"/>
              <a:t>Many </a:t>
            </a:r>
            <a:r>
              <a:rPr lang="de-DE" dirty="0" err="1"/>
              <a:t>of</a:t>
            </a:r>
            <a:r>
              <a:rPr lang="de-DE" dirty="0"/>
              <a:t> </a:t>
            </a:r>
            <a:r>
              <a:rPr lang="de-DE" dirty="0" err="1"/>
              <a:t>them</a:t>
            </a:r>
            <a:r>
              <a:rPr lang="de-DE" dirty="0"/>
              <a:t> at </a:t>
            </a:r>
            <a:r>
              <a:rPr lang="de-DE" dirty="0" err="1"/>
              <a:t>the</a:t>
            </a:r>
            <a:r>
              <a:rPr lang="de-DE" dirty="0"/>
              <a:t> end </a:t>
            </a:r>
            <a:r>
              <a:rPr lang="de-DE" dirty="0" err="1"/>
              <a:t>of</a:t>
            </a:r>
            <a:r>
              <a:rPr lang="de-DE" dirty="0"/>
              <a:t> </a:t>
            </a:r>
            <a:r>
              <a:rPr lang="de-DE" dirty="0" err="1"/>
              <a:t>the</a:t>
            </a:r>
            <a:r>
              <a:rPr lang="de-DE" dirty="0"/>
              <a:t> </a:t>
            </a:r>
            <a:r>
              <a:rPr lang="de-DE" dirty="0" err="1"/>
              <a:t>genome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Length</a:t>
            </a:r>
            <a:r>
              <a:rPr lang="de-DE" dirty="0"/>
              <a:t> </a:t>
            </a:r>
            <a:r>
              <a:rPr lang="de-DE" dirty="0" err="1"/>
              <a:t>mostly</a:t>
            </a:r>
            <a:r>
              <a:rPr lang="de-DE" dirty="0"/>
              <a:t> </a:t>
            </a:r>
            <a:r>
              <a:rPr lang="de-DE" dirty="0" err="1"/>
              <a:t>between</a:t>
            </a:r>
            <a:r>
              <a:rPr lang="de-DE" dirty="0"/>
              <a:t> </a:t>
            </a:r>
            <a:r>
              <a:rPr lang="de-DE" dirty="0" err="1"/>
              <a:t>one</a:t>
            </a:r>
            <a:r>
              <a:rPr lang="de-DE" dirty="0"/>
              <a:t> and </a:t>
            </a:r>
            <a:r>
              <a:rPr lang="de-DE" dirty="0" err="1"/>
              <a:t>ten</a:t>
            </a:r>
            <a:r>
              <a:rPr lang="de-DE" dirty="0"/>
              <a:t>, </a:t>
            </a:r>
            <a:r>
              <a:rPr lang="de-DE" dirty="0" err="1"/>
              <a:t>only</a:t>
            </a:r>
            <a:r>
              <a:rPr lang="de-DE" dirty="0"/>
              <a:t> 3 </a:t>
            </a:r>
            <a:r>
              <a:rPr lang="de-DE" dirty="0" err="1"/>
              <a:t>lenth</a:t>
            </a:r>
            <a:r>
              <a:rPr lang="de-DE" dirty="0"/>
              <a:t> </a:t>
            </a:r>
            <a:r>
              <a:rPr lang="de-DE" dirty="0" err="1"/>
              <a:t>greater</a:t>
            </a:r>
            <a:r>
              <a:rPr lang="de-DE" dirty="0"/>
              <a:t> 50</a:t>
            </a:r>
          </a:p>
          <a:p>
            <a:endParaRPr lang="de-DE" dirty="0"/>
          </a:p>
          <a:p>
            <a:endParaRPr lang="de-DE" dirty="0"/>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10</a:t>
            </a:fld>
            <a:endParaRPr lang="en-GB"/>
          </a:p>
        </p:txBody>
      </p:sp>
    </p:spTree>
    <p:extLst>
      <p:ext uri="{BB962C8B-B14F-4D97-AF65-F5344CB8AC3E}">
        <p14:creationId xmlns:p14="http://schemas.microsoft.com/office/powerpoint/2010/main" val="266107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FFFFFF"/>
                </a:solidFill>
                <a:latin typeface="+mj-lt"/>
                <a:ea typeface="+mj-ea"/>
                <a:cs typeface="+mj-cs"/>
              </a:rPr>
              <a:t>345 </a:t>
            </a:r>
            <a:r>
              <a:rPr lang="de-DE" sz="1200" dirty="0" err="1">
                <a:solidFill>
                  <a:srgbClr val="FFFFFF"/>
                </a:solidFill>
                <a:latin typeface="+mj-lt"/>
                <a:ea typeface="+mj-ea"/>
                <a:cs typeface="+mj-cs"/>
              </a:rPr>
              <a:t>unique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amino</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acid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mutations</a:t>
            </a:r>
            <a:endParaRPr lang="de-DE" sz="1200" dirty="0">
              <a:solidFill>
                <a:srgbClr val="FFFFFF"/>
              </a:solidFill>
              <a:latin typeface="+mj-lt"/>
              <a:ea typeface="+mj-ea"/>
              <a:cs typeface="+mj-cs"/>
            </a:endParaRPr>
          </a:p>
          <a:p>
            <a:r>
              <a:rPr lang="de-DE" sz="1200" dirty="0">
                <a:solidFill>
                  <a:srgbClr val="FFFFFF"/>
                </a:solidFill>
                <a:latin typeface="+mj-lt"/>
                <a:ea typeface="+mj-ea"/>
                <a:cs typeface="+mj-cs"/>
              </a:rPr>
              <a:t>65 </a:t>
            </a:r>
            <a:r>
              <a:rPr lang="de-DE" sz="1200" dirty="0" err="1">
                <a:solidFill>
                  <a:srgbClr val="FFFFFF"/>
                </a:solidFill>
                <a:latin typeface="+mj-lt"/>
                <a:ea typeface="+mj-ea"/>
                <a:cs typeface="+mj-cs"/>
              </a:rPr>
              <a:t>aa</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mutations</a:t>
            </a:r>
            <a:r>
              <a:rPr lang="de-DE" sz="1200" dirty="0">
                <a:solidFill>
                  <a:srgbClr val="FFFFFF"/>
                </a:solidFill>
                <a:latin typeface="+mj-lt"/>
                <a:ea typeface="+mj-ea"/>
                <a:cs typeface="+mj-cs"/>
              </a:rPr>
              <a:t> in </a:t>
            </a:r>
            <a:r>
              <a:rPr lang="de-DE" sz="1200" dirty="0" err="1">
                <a:solidFill>
                  <a:srgbClr val="FFFFFF"/>
                </a:solidFill>
                <a:latin typeface="+mj-lt"/>
                <a:ea typeface="+mj-ea"/>
                <a:cs typeface="+mj-cs"/>
              </a:rPr>
              <a:t>spike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among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them</a:t>
            </a:r>
            <a:r>
              <a:rPr lang="de-DE" sz="1200" dirty="0">
                <a:solidFill>
                  <a:srgbClr val="FFFFFF"/>
                </a:solidFill>
                <a:latin typeface="+mj-lt"/>
                <a:ea typeface="+mj-ea"/>
                <a:cs typeface="+mj-cs"/>
              </a:rPr>
              <a:t> 4 </a:t>
            </a:r>
            <a:r>
              <a:rPr lang="de-DE" sz="1200" dirty="0" err="1">
                <a:solidFill>
                  <a:srgbClr val="FFFFFF"/>
                </a:solidFill>
                <a:latin typeface="+mj-lt"/>
                <a:ea typeface="+mj-ea"/>
                <a:cs typeface="+mj-cs"/>
              </a:rPr>
              <a:t>deletions</a:t>
            </a:r>
            <a:endParaRPr lang="de-DE" sz="1200" dirty="0">
              <a:solidFill>
                <a:srgbClr val="FFFFFF"/>
              </a:solidFill>
              <a:latin typeface="+mj-lt"/>
              <a:ea typeface="+mj-ea"/>
              <a:cs typeface="+mj-cs"/>
            </a:endParaRPr>
          </a:p>
        </p:txBody>
      </p:sp>
      <p:sp>
        <p:nvSpPr>
          <p:cNvPr id="4" name="Foliennummernplatzhalter 3"/>
          <p:cNvSpPr>
            <a:spLocks noGrp="1"/>
          </p:cNvSpPr>
          <p:nvPr>
            <p:ph type="sldNum" sz="quarter" idx="5"/>
          </p:nvPr>
        </p:nvSpPr>
        <p:spPr/>
        <p:txBody>
          <a:bodyPr/>
          <a:lstStyle/>
          <a:p>
            <a:fld id="{358520B1-229A-4FCD-9D71-6F029C7CA41F}" type="slidenum">
              <a:rPr lang="en-GB" smtClean="0"/>
              <a:t>11</a:t>
            </a:fld>
            <a:endParaRPr lang="en-GB"/>
          </a:p>
        </p:txBody>
      </p:sp>
    </p:spTree>
    <p:extLst>
      <p:ext uri="{BB962C8B-B14F-4D97-AF65-F5344CB8AC3E}">
        <p14:creationId xmlns:p14="http://schemas.microsoft.com/office/powerpoint/2010/main" val="207447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de-DE" sz="1200" dirty="0" err="1">
                <a:solidFill>
                  <a:srgbClr val="FFFFFF"/>
                </a:solidFill>
                <a:latin typeface="+mj-lt"/>
                <a:ea typeface="+mj-ea"/>
                <a:cs typeface="+mj-cs"/>
              </a:rPr>
              <a:t>Once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were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done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with</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aligning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performed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clustering</a:t>
            </a:r>
            <a:endParaRPr lang="de-DE" sz="1200" dirty="0">
              <a:solidFill>
                <a:srgbClr val="FFFFFF"/>
              </a:solidFill>
              <a:latin typeface="+mj-lt"/>
              <a:ea typeface="+mj-ea"/>
              <a:cs typeface="+mj-cs"/>
            </a:endParaRPr>
          </a:p>
          <a:p>
            <a:pPr marL="457200" indent="-457200">
              <a:buFont typeface="Arial" panose="020B0604020202020204" pitchFamily="34" charset="0"/>
              <a:buChar char="•"/>
            </a:pP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Build</a:t>
            </a:r>
            <a:r>
              <a:rPr lang="de-DE" sz="1200" dirty="0">
                <a:solidFill>
                  <a:srgbClr val="FFFFFF"/>
                </a:solidFill>
                <a:latin typeface="+mj-lt"/>
                <a:ea typeface="+mj-ea"/>
                <a:cs typeface="+mj-cs"/>
              </a:rPr>
              <a:t> a </a:t>
            </a:r>
            <a:r>
              <a:rPr lang="de-DE" sz="1200" dirty="0" err="1">
                <a:solidFill>
                  <a:srgbClr val="FFFFFF"/>
                </a:solidFill>
                <a:latin typeface="+mj-lt"/>
                <a:ea typeface="+mj-ea"/>
                <a:cs typeface="+mj-cs"/>
              </a:rPr>
              <a:t>binary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matrix</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with</a:t>
            </a:r>
            <a:r>
              <a:rPr lang="de-DE" sz="1200" dirty="0">
                <a:solidFill>
                  <a:srgbClr val="FFFFFF"/>
                </a:solidFill>
                <a:latin typeface="+mj-lt"/>
                <a:ea typeface="+mj-ea"/>
                <a:cs typeface="+mj-cs"/>
              </a:rPr>
              <a:t> 46 </a:t>
            </a:r>
            <a:r>
              <a:rPr lang="de-DE" sz="1200" dirty="0" err="1">
                <a:solidFill>
                  <a:srgbClr val="FFFFFF"/>
                </a:solidFill>
                <a:latin typeface="+mj-lt"/>
                <a:ea typeface="+mj-ea"/>
                <a:cs typeface="+mj-cs"/>
              </a:rPr>
              <a:t>rows</a:t>
            </a:r>
            <a:r>
              <a:rPr lang="de-DE" sz="1200" dirty="0">
                <a:solidFill>
                  <a:srgbClr val="FFFFFF"/>
                </a:solidFill>
                <a:latin typeface="+mj-lt"/>
                <a:ea typeface="+mj-ea"/>
                <a:cs typeface="+mj-cs"/>
              </a:rPr>
              <a:t> and 443 </a:t>
            </a:r>
            <a:r>
              <a:rPr lang="de-DE" sz="1200" dirty="0" err="1">
                <a:solidFill>
                  <a:srgbClr val="FFFFFF"/>
                </a:solidFill>
                <a:latin typeface="+mj-lt"/>
                <a:ea typeface="+mj-ea"/>
                <a:cs typeface="+mj-cs"/>
              </a:rPr>
              <a:t>columns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similar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to</a:t>
            </a:r>
            <a:r>
              <a:rPr lang="de-DE" sz="1200" dirty="0">
                <a:solidFill>
                  <a:srgbClr val="FFFFFF"/>
                </a:solidFill>
                <a:latin typeface="+mj-lt"/>
                <a:ea typeface="+mj-ea"/>
                <a:cs typeface="+mj-cs"/>
              </a:rPr>
              <a:t> a allele </a:t>
            </a:r>
            <a:r>
              <a:rPr lang="de-DE" sz="1200" dirty="0" err="1">
                <a:solidFill>
                  <a:srgbClr val="FFFFFF"/>
                </a:solidFill>
                <a:latin typeface="+mj-lt"/>
                <a:ea typeface="+mj-ea"/>
                <a:cs typeface="+mj-cs"/>
              </a:rPr>
              <a:t>frequency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matrix</a:t>
            </a:r>
            <a:r>
              <a:rPr lang="de-DE" sz="1200" dirty="0">
                <a:solidFill>
                  <a:srgbClr val="FFFFFF"/>
                </a:solidFill>
                <a:latin typeface="+mj-lt"/>
                <a:ea typeface="+mj-ea"/>
                <a:cs typeface="+mj-cs"/>
              </a:rPr>
              <a:t> (0 </a:t>
            </a:r>
            <a:r>
              <a:rPr lang="de-DE" sz="1200" dirty="0" err="1">
                <a:solidFill>
                  <a:srgbClr val="FFFFFF"/>
                </a:solidFill>
                <a:latin typeface="+mj-lt"/>
                <a:ea typeface="+mj-ea"/>
                <a:cs typeface="+mj-cs"/>
              </a:rPr>
              <a:t>if</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no</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a:t>
            </a:r>
            <a:r>
              <a:rPr lang="de-DE" sz="1200" dirty="0">
                <a:solidFill>
                  <a:srgbClr val="FFFFFF"/>
                </a:solidFill>
                <a:latin typeface="+mj-lt"/>
                <a:ea typeface="+mj-ea"/>
                <a:cs typeface="+mj-cs"/>
              </a:rPr>
              <a:t>, 1 </a:t>
            </a:r>
            <a:r>
              <a:rPr lang="de-DE" sz="1200" dirty="0" err="1">
                <a:solidFill>
                  <a:srgbClr val="FFFFFF"/>
                </a:solidFill>
                <a:latin typeface="+mj-lt"/>
                <a:ea typeface="+mj-ea"/>
                <a:cs typeface="+mj-cs"/>
              </a:rPr>
              <a:t>if</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a:t>
            </a:r>
            <a:r>
              <a:rPr lang="de-DE" sz="1200" dirty="0">
                <a:solidFill>
                  <a:srgbClr val="FFFFFF"/>
                </a:solidFill>
                <a:latin typeface="+mj-lt"/>
                <a:ea typeface="+mj-ea"/>
                <a:cs typeface="+mj-cs"/>
              </a:rPr>
              <a:t>)</a:t>
            </a:r>
          </a:p>
          <a:p>
            <a:pPr marL="457200" indent="-457200">
              <a:buFont typeface="Arial" panose="020B0604020202020204" pitchFamily="34" charset="0"/>
              <a:buChar char="•"/>
            </a:pPr>
            <a:r>
              <a:rPr lang="de-DE" sz="1200" dirty="0" err="1">
                <a:solidFill>
                  <a:srgbClr val="FFFFFF"/>
                </a:solidFill>
                <a:latin typeface="+mj-lt"/>
                <a:ea typeface="+mj-ea"/>
                <a:cs typeface="+mj-cs"/>
              </a:rPr>
              <a:t>Coincidentallly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very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position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occured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only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once</a:t>
            </a:r>
            <a:endParaRPr lang="de-DE" sz="1200" dirty="0">
              <a:solidFill>
                <a:srgbClr val="FFFFFF"/>
              </a:solidFill>
              <a:latin typeface="+mj-lt"/>
              <a:ea typeface="+mj-ea"/>
              <a:cs typeface="+mj-cs"/>
            </a:endParaRPr>
          </a:p>
          <a:p>
            <a:pPr marL="457200" indent="-457200">
              <a:buFont typeface="Arial" panose="020B0604020202020204" pitchFamily="34" charset="0"/>
              <a:buChar char="•"/>
            </a:pPr>
            <a:r>
              <a:rPr lang="de-DE" sz="1200" dirty="0" err="1">
                <a:solidFill>
                  <a:srgbClr val="FFFFFF"/>
                </a:solidFill>
                <a:latin typeface="+mj-lt"/>
                <a:ea typeface="+mj-ea"/>
                <a:cs typeface="+mj-cs"/>
              </a:rPr>
              <a:t>Performed</a:t>
            </a:r>
            <a:r>
              <a:rPr lang="de-DE" sz="1200" dirty="0">
                <a:solidFill>
                  <a:srgbClr val="FFFFFF"/>
                </a:solidFill>
                <a:latin typeface="+mj-lt"/>
                <a:ea typeface="+mj-ea"/>
                <a:cs typeface="+mj-cs"/>
              </a:rPr>
              <a:t> PCA, </a:t>
            </a:r>
            <a:r>
              <a:rPr lang="de-DE" sz="1200" dirty="0" err="1">
                <a:solidFill>
                  <a:srgbClr val="FFFFFF"/>
                </a:solidFill>
                <a:latin typeface="+mj-lt"/>
                <a:ea typeface="+mj-ea"/>
                <a:cs typeface="+mj-cs"/>
              </a:rPr>
              <a:t>kmeans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clustering</a:t>
            </a:r>
            <a:r>
              <a:rPr lang="de-DE" sz="1200" dirty="0">
                <a:solidFill>
                  <a:srgbClr val="FFFFFF"/>
                </a:solidFill>
                <a:latin typeface="+mj-lt"/>
                <a:ea typeface="+mj-ea"/>
                <a:cs typeface="+mj-cs"/>
              </a:rPr>
              <a:t>, UMAP </a:t>
            </a:r>
            <a:r>
              <a:rPr lang="de-DE" sz="1200" dirty="0" err="1">
                <a:solidFill>
                  <a:srgbClr val="FFFFFF"/>
                </a:solidFill>
                <a:latin typeface="+mj-lt"/>
                <a:ea typeface="+mj-ea"/>
                <a:cs typeface="+mj-cs"/>
              </a:rPr>
              <a:t>visualization</a:t>
            </a:r>
            <a:r>
              <a:rPr lang="de-DE" sz="1200" dirty="0">
                <a:solidFill>
                  <a:srgbClr val="FFFFFF"/>
                </a:solidFill>
                <a:latin typeface="+mj-lt"/>
                <a:ea typeface="+mj-ea"/>
                <a:cs typeface="+mj-cs"/>
              </a:rPr>
              <a:t> and </a:t>
            </a:r>
            <a:r>
              <a:rPr lang="de-DE" sz="1200" dirty="0" err="1">
                <a:solidFill>
                  <a:srgbClr val="FFFFFF"/>
                </a:solidFill>
                <a:latin typeface="+mj-lt"/>
                <a:ea typeface="+mj-ea"/>
                <a:cs typeface="+mj-cs"/>
              </a:rPr>
              <a:t>machine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learning</a:t>
            </a:r>
            <a:r>
              <a:rPr lang="de-DE" sz="1200" dirty="0">
                <a:solidFill>
                  <a:srgbClr val="FFFFFF"/>
                </a:solidFill>
                <a:latin typeface="+mj-lt"/>
                <a:ea typeface="+mj-ea"/>
                <a:cs typeface="+mj-cs"/>
              </a:rPr>
              <a:t> on </a:t>
            </a:r>
            <a:r>
              <a:rPr lang="de-DE" sz="1200" dirty="0" err="1">
                <a:solidFill>
                  <a:srgbClr val="FFFFFF"/>
                </a:solidFill>
                <a:latin typeface="+mj-lt"/>
                <a:ea typeface="+mj-ea"/>
                <a:cs typeface="+mj-cs"/>
              </a:rPr>
              <a:t>this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matrix</a:t>
            </a:r>
            <a:endParaRPr lang="de-DE" sz="1200" dirty="0">
              <a:solidFill>
                <a:srgbClr val="FFFFFF"/>
              </a:solidFill>
              <a:latin typeface="+mj-lt"/>
              <a:ea typeface="+mj-ea"/>
              <a:cs typeface="+mj-cs"/>
            </a:endParaRPr>
          </a:p>
          <a:p>
            <a:pPr marL="457200" indent="-457200">
              <a:buFont typeface="Arial" panose="020B0604020202020204" pitchFamily="34" charset="0"/>
              <a:buChar char="•"/>
            </a:pPr>
            <a:r>
              <a:rPr lang="de-DE" sz="1200" dirty="0" err="1">
                <a:solidFill>
                  <a:srgbClr val="FFFFFF"/>
                </a:solidFill>
                <a:latin typeface="+mj-lt"/>
                <a:ea typeface="+mj-ea"/>
                <a:cs typeface="+mj-cs"/>
              </a:rPr>
              <a:t>Repeated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masked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matrix</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only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spike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positions</a:t>
            </a:r>
            <a:endParaRPr lang="de-DE" sz="1200" dirty="0">
              <a:solidFill>
                <a:srgbClr val="FFFFFF"/>
              </a:solidFill>
              <a:latin typeface="+mj-lt"/>
              <a:ea typeface="+mj-ea"/>
              <a:cs typeface="+mj-cs"/>
            </a:endParaRP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12</a:t>
            </a:fld>
            <a:endParaRPr lang="en-GB"/>
          </a:p>
        </p:txBody>
      </p:sp>
    </p:spTree>
    <p:extLst>
      <p:ext uri="{BB962C8B-B14F-4D97-AF65-F5344CB8AC3E}">
        <p14:creationId xmlns:p14="http://schemas.microsoft.com/office/powerpoint/2010/main" val="3716834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mj-lt"/>
                <a:ea typeface="+mj-ea"/>
                <a:cs typeface="+mj-cs"/>
              </a:rPr>
              <a:t>Lineages clearly visible in the </a:t>
            </a:r>
            <a:r>
              <a:rPr lang="en-GB" sz="1200" dirty="0" err="1">
                <a:solidFill>
                  <a:srgbClr val="FFFFFF"/>
                </a:solidFill>
                <a:latin typeface="+mj-lt"/>
                <a:ea typeface="+mj-ea"/>
                <a:cs typeface="+mj-cs"/>
              </a:rPr>
              <a:t>umap</a:t>
            </a:r>
            <a:r>
              <a:rPr lang="en-GB" sz="1200" dirty="0">
                <a:solidFill>
                  <a:srgbClr val="FFFFFF"/>
                </a:solidFill>
                <a:latin typeface="+mj-lt"/>
                <a:ea typeface="+mj-ea"/>
                <a:cs typeface="+mj-cs"/>
              </a:rPr>
              <a:t> plot on the binary data matrix</a:t>
            </a:r>
          </a:p>
        </p:txBody>
      </p:sp>
      <p:sp>
        <p:nvSpPr>
          <p:cNvPr id="4" name="Foliennummernplatzhalter 3"/>
          <p:cNvSpPr>
            <a:spLocks noGrp="1"/>
          </p:cNvSpPr>
          <p:nvPr>
            <p:ph type="sldNum" sz="quarter" idx="5"/>
          </p:nvPr>
        </p:nvSpPr>
        <p:spPr/>
        <p:txBody>
          <a:bodyPr/>
          <a:lstStyle/>
          <a:p>
            <a:fld id="{358520B1-229A-4FCD-9D71-6F029C7CA41F}" type="slidenum">
              <a:rPr lang="en-GB" smtClean="0"/>
              <a:t>13</a:t>
            </a:fld>
            <a:endParaRPr lang="en-GB"/>
          </a:p>
        </p:txBody>
      </p:sp>
    </p:spTree>
    <p:extLst>
      <p:ext uri="{BB962C8B-B14F-4D97-AF65-F5344CB8AC3E}">
        <p14:creationId xmlns:p14="http://schemas.microsoft.com/office/powerpoint/2010/main" val="3451680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First component explains 25 %, first 5 68 %</a:t>
            </a:r>
          </a:p>
          <a:p>
            <a:pPr marL="457200" indent="-457200">
              <a:buFont typeface="Arial" panose="020B0604020202020204" pitchFamily="34" charset="0"/>
              <a:buChar char="•"/>
            </a:pPr>
            <a:r>
              <a:rPr lang="en-GB" sz="1200" dirty="0">
                <a:solidFill>
                  <a:srgbClr val="FFFFFF"/>
                </a:solidFill>
                <a:latin typeface="+mj-lt"/>
                <a:ea typeface="+mj-ea"/>
                <a:cs typeface="+mj-cs"/>
              </a:rPr>
              <a:t>Already good result</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14</a:t>
            </a:fld>
            <a:endParaRPr lang="en-GB"/>
          </a:p>
        </p:txBody>
      </p:sp>
    </p:spTree>
    <p:extLst>
      <p:ext uri="{BB962C8B-B14F-4D97-AF65-F5344CB8AC3E}">
        <p14:creationId xmlns:p14="http://schemas.microsoft.com/office/powerpoint/2010/main" val="54642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Most </a:t>
            </a:r>
            <a:r>
              <a:rPr lang="de-DE" dirty="0" err="1"/>
              <a:t>prevalent</a:t>
            </a:r>
            <a:r>
              <a:rPr lang="de-DE" dirty="0"/>
              <a:t> </a:t>
            </a:r>
            <a:r>
              <a:rPr lang="de-DE" dirty="0" err="1"/>
              <a:t>lineages</a:t>
            </a:r>
            <a:r>
              <a:rPr lang="de-DE" dirty="0"/>
              <a:t>, B.1.17 and B.1.177 </a:t>
            </a:r>
            <a:r>
              <a:rPr lang="de-DE" dirty="0" err="1"/>
              <a:t>already</a:t>
            </a:r>
            <a:r>
              <a:rPr lang="de-DE" dirty="0"/>
              <a:t> </a:t>
            </a:r>
            <a:r>
              <a:rPr lang="de-DE" dirty="0" err="1"/>
              <a:t>clearly</a:t>
            </a:r>
            <a:r>
              <a:rPr lang="de-DE" dirty="0"/>
              <a:t> separates </a:t>
            </a:r>
            <a:r>
              <a:rPr lang="de-DE" dirty="0" err="1"/>
              <a:t>from</a:t>
            </a:r>
            <a:r>
              <a:rPr lang="de-DE" dirty="0"/>
              <a:t> </a:t>
            </a:r>
            <a:r>
              <a:rPr lang="de-DE" dirty="0" err="1"/>
              <a:t>the</a:t>
            </a:r>
            <a:r>
              <a:rPr lang="de-DE" dirty="0"/>
              <a:t> </a:t>
            </a:r>
            <a:r>
              <a:rPr lang="de-DE" dirty="0" err="1"/>
              <a:t>rest</a:t>
            </a:r>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15</a:t>
            </a:fld>
            <a:endParaRPr lang="en-GB"/>
          </a:p>
        </p:txBody>
      </p:sp>
    </p:spTree>
    <p:extLst>
      <p:ext uri="{BB962C8B-B14F-4D97-AF65-F5344CB8AC3E}">
        <p14:creationId xmlns:p14="http://schemas.microsoft.com/office/powerpoint/2010/main" val="201861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4 optimal clusters that overlap with lineages</a:t>
            </a:r>
          </a:p>
          <a:p>
            <a:pPr marL="457200" indent="-457200">
              <a:buFont typeface="Arial" panose="020B0604020202020204" pitchFamily="34" charset="0"/>
              <a:buChar char="•"/>
            </a:pPr>
            <a:r>
              <a:rPr lang="en-GB" sz="1200" dirty="0">
                <a:solidFill>
                  <a:srgbClr val="FFFFFF"/>
                </a:solidFill>
                <a:latin typeface="+mj-lt"/>
                <a:ea typeface="+mj-ea"/>
                <a:cs typeface="+mj-cs"/>
              </a:rPr>
              <a:t>B.1.1.7 clearly is again separated (different)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FFFFFF"/>
                </a:solidFill>
                <a:latin typeface="+mj-lt"/>
                <a:ea typeface="+mj-ea"/>
                <a:cs typeface="+mj-cs"/>
              </a:rPr>
              <a:t>Also is A.27 separated</a:t>
            </a:r>
          </a:p>
          <a:p>
            <a:pPr marL="457200" indent="-457200">
              <a:buFont typeface="Arial" panose="020B0604020202020204" pitchFamily="34" charset="0"/>
              <a:buChar char="•"/>
            </a:pPr>
            <a:r>
              <a:rPr lang="en-GB" sz="1200" dirty="0">
                <a:solidFill>
                  <a:srgbClr val="FFFFFF"/>
                </a:solidFill>
                <a:latin typeface="+mj-lt"/>
                <a:ea typeface="+mj-ea"/>
                <a:cs typeface="+mj-cs"/>
              </a:rPr>
              <a:t>Rest is summarized in one group</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16</a:t>
            </a:fld>
            <a:endParaRPr lang="en-GB"/>
          </a:p>
        </p:txBody>
      </p:sp>
    </p:spTree>
    <p:extLst>
      <p:ext uri="{BB962C8B-B14F-4D97-AF65-F5344CB8AC3E}">
        <p14:creationId xmlns:p14="http://schemas.microsoft.com/office/powerpoint/2010/main" val="3739848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After masking the result of the </a:t>
            </a:r>
          </a:p>
          <a:p>
            <a:pPr marL="457200" indent="-457200">
              <a:buFont typeface="Arial" panose="020B0604020202020204" pitchFamily="34" charset="0"/>
              <a:buChar char="•"/>
            </a:pPr>
            <a:r>
              <a:rPr lang="en-GB" sz="1200" dirty="0">
                <a:solidFill>
                  <a:srgbClr val="FFFFFF"/>
                </a:solidFill>
                <a:latin typeface="+mj-lt"/>
                <a:ea typeface="+mj-ea"/>
                <a:cs typeface="+mj-cs"/>
              </a:rPr>
              <a:t>PCA a bit better: 6 % and 28 %</a:t>
            </a:r>
          </a:p>
          <a:p>
            <a:pPr marL="457200" indent="-457200">
              <a:buFont typeface="Arial" panose="020B0604020202020204" pitchFamily="34" charset="0"/>
              <a:buChar char="•"/>
            </a:pPr>
            <a:r>
              <a:rPr lang="en-GB" sz="1200" dirty="0" err="1">
                <a:solidFill>
                  <a:srgbClr val="FFFFFF"/>
                </a:solidFill>
                <a:latin typeface="+mj-lt"/>
                <a:ea typeface="+mj-ea"/>
                <a:cs typeface="+mj-cs"/>
              </a:rPr>
              <a:t>kmeans</a:t>
            </a:r>
            <a:r>
              <a:rPr lang="en-GB" sz="1200" dirty="0">
                <a:solidFill>
                  <a:srgbClr val="FFFFFF"/>
                </a:solidFill>
                <a:latin typeface="+mj-lt"/>
                <a:ea typeface="+mj-ea"/>
                <a:cs typeface="+mj-cs"/>
              </a:rPr>
              <a:t> now 3 clusters, had to remove 0 cols</a:t>
            </a:r>
          </a:p>
          <a:p>
            <a:pPr marL="457200" indent="-457200">
              <a:buFont typeface="Arial" panose="020B0604020202020204" pitchFamily="34" charset="0"/>
              <a:buChar char="•"/>
            </a:pPr>
            <a:r>
              <a:rPr lang="en-GB" sz="1200" dirty="0">
                <a:solidFill>
                  <a:srgbClr val="FFFFFF"/>
                </a:solidFill>
                <a:latin typeface="+mj-lt"/>
                <a:ea typeface="+mj-ea"/>
                <a:cs typeface="+mj-cs"/>
              </a:rPr>
              <a:t>A27, BJ.1 and B.1.619 are now distinct clusters</a:t>
            </a:r>
          </a:p>
          <a:p>
            <a:pPr marL="457200" indent="-457200">
              <a:buFont typeface="Arial" panose="020B0604020202020204" pitchFamily="34" charset="0"/>
              <a:buChar char="•"/>
            </a:pPr>
            <a:r>
              <a:rPr lang="en-GB" sz="1200" dirty="0">
                <a:solidFill>
                  <a:srgbClr val="FFFFFF"/>
                </a:solidFill>
                <a:latin typeface="+mj-lt"/>
                <a:ea typeface="+mj-ea"/>
                <a:cs typeface="+mj-cs"/>
              </a:rPr>
              <a:t>greater proportion of important variables compared to rest</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17</a:t>
            </a:fld>
            <a:endParaRPr lang="en-GB"/>
          </a:p>
        </p:txBody>
      </p:sp>
    </p:spTree>
    <p:extLst>
      <p:ext uri="{BB962C8B-B14F-4D97-AF65-F5344CB8AC3E}">
        <p14:creationId xmlns:p14="http://schemas.microsoft.com/office/powerpoint/2010/main" val="3875033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until now: we found clusters (that coincide with metadata), but we do not know if these variants all have the same impact on the immune escape</a:t>
            </a:r>
          </a:p>
          <a:p>
            <a:pPr marL="457200" indent="-457200">
              <a:buFont typeface="Arial" panose="020B0604020202020204" pitchFamily="34" charset="0"/>
              <a:buChar char="•"/>
            </a:pPr>
            <a:r>
              <a:rPr lang="en-GB" sz="1200" dirty="0">
                <a:solidFill>
                  <a:srgbClr val="FFFFFF"/>
                </a:solidFill>
                <a:latin typeface="+mj-lt"/>
                <a:ea typeface="+mj-ea"/>
                <a:cs typeface="+mj-cs"/>
              </a:rPr>
              <a:t>Some background info </a:t>
            </a:r>
          </a:p>
          <a:p>
            <a:pPr marL="457200" indent="-457200">
              <a:buFont typeface="Arial" panose="020B0604020202020204" pitchFamily="34" charset="0"/>
              <a:buChar char="•"/>
            </a:pPr>
            <a:r>
              <a:rPr lang="en-GB" sz="1200" dirty="0">
                <a:solidFill>
                  <a:srgbClr val="FFFFFF"/>
                </a:solidFill>
                <a:latin typeface="+mj-lt"/>
                <a:ea typeface="+mj-ea"/>
                <a:cs typeface="+mj-cs"/>
              </a:rPr>
              <a:t>now we add escape scores to evaluate the individual risk of a genome to escape the immune response/ potential therapeutics</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18</a:t>
            </a:fld>
            <a:endParaRPr lang="en-GB"/>
          </a:p>
        </p:txBody>
      </p:sp>
    </p:spTree>
    <p:extLst>
      <p:ext uri="{BB962C8B-B14F-4D97-AF65-F5344CB8AC3E}">
        <p14:creationId xmlns:p14="http://schemas.microsoft.com/office/powerpoint/2010/main" val="1809687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Started from data from the escape calculator developed by Jesse Bloom /  escape score / bloom score </a:t>
            </a:r>
          </a:p>
          <a:p>
            <a:pPr marL="457200" indent="-457200">
              <a:buFont typeface="Arial" panose="020B0604020202020204" pitchFamily="34" charset="0"/>
              <a:buChar char="•"/>
            </a:pPr>
            <a:r>
              <a:rPr lang="en-GB" sz="1200" dirty="0">
                <a:solidFill>
                  <a:srgbClr val="FFFFFF"/>
                </a:solidFill>
                <a:latin typeface="+mj-lt"/>
                <a:ea typeface="+mj-ea"/>
                <a:cs typeface="+mj-cs"/>
              </a:rPr>
              <a:t>Deep mutational scanning</a:t>
            </a:r>
          </a:p>
          <a:p>
            <a:pPr marL="457200" indent="-457200">
              <a:buFont typeface="Arial" panose="020B0604020202020204" pitchFamily="34" charset="0"/>
              <a:buChar char="•"/>
            </a:pPr>
            <a:r>
              <a:rPr lang="en-GB" sz="1200" dirty="0">
                <a:solidFill>
                  <a:srgbClr val="FFFFFF"/>
                </a:solidFill>
                <a:latin typeface="+mj-lt"/>
                <a:ea typeface="+mj-ea"/>
                <a:cs typeface="+mj-cs"/>
              </a:rPr>
              <a:t>Escape scores for RBD in spike protein for 4089 different antibodies and aa positions -&gt; each antibody and each position has a score</a:t>
            </a:r>
          </a:p>
          <a:p>
            <a:pPr marL="457200" indent="-457200">
              <a:buFont typeface="Arial" panose="020B0604020202020204" pitchFamily="34" charset="0"/>
              <a:buChar char="•"/>
            </a:pPr>
            <a:r>
              <a:rPr lang="en-GB" sz="1200" dirty="0">
                <a:solidFill>
                  <a:srgbClr val="FFFFFF"/>
                </a:solidFill>
                <a:latin typeface="+mj-lt"/>
                <a:ea typeface="+mj-ea"/>
                <a:cs typeface="+mj-cs"/>
              </a:rPr>
              <a:t>new escape score: sum at each position -&gt; range [2,500], 187 positions</a:t>
            </a:r>
          </a:p>
          <a:p>
            <a:pPr marL="457200" indent="-457200">
              <a:buFont typeface="Arial" panose="020B0604020202020204" pitchFamily="34" charset="0"/>
              <a:buChar char="•"/>
            </a:pPr>
            <a:r>
              <a:rPr lang="en-GB" sz="1200" dirty="0">
                <a:solidFill>
                  <a:srgbClr val="FFFFFF"/>
                </a:solidFill>
                <a:latin typeface="+mj-lt"/>
                <a:ea typeface="+mj-ea"/>
                <a:cs typeface="+mj-cs"/>
              </a:rPr>
              <a:t>Matched variant position (3 positions can be affected) -&gt; for each putatively mutated position in the genome we have a score</a:t>
            </a:r>
          </a:p>
          <a:p>
            <a:pPr marL="457200" indent="-457200">
              <a:buFont typeface="Arial" panose="020B0604020202020204" pitchFamily="34" charset="0"/>
              <a:buChar char="•"/>
            </a:pPr>
            <a:r>
              <a:rPr lang="en-GB" sz="1200" dirty="0">
                <a:solidFill>
                  <a:srgbClr val="FFFFFF"/>
                </a:solidFill>
                <a:latin typeface="+mj-lt"/>
                <a:ea typeface="+mj-ea"/>
                <a:cs typeface="+mj-cs"/>
              </a:rPr>
              <a:t>perform steps like before only with scores in the matrix where provided</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19</a:t>
            </a:fld>
            <a:endParaRPr lang="en-GB"/>
          </a:p>
        </p:txBody>
      </p:sp>
    </p:spTree>
    <p:extLst>
      <p:ext uri="{BB962C8B-B14F-4D97-AF65-F5344CB8AC3E}">
        <p14:creationId xmlns:p14="http://schemas.microsoft.com/office/powerpoint/2010/main" val="66040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14350" indent="-514350">
              <a:buFont typeface="+mj-lt"/>
              <a:buAutoNum type="arabicPeriod"/>
            </a:pPr>
            <a:r>
              <a:rPr lang="de-DE" dirty="0" err="1"/>
              <a:t>Overview</a:t>
            </a:r>
            <a:r>
              <a:rPr lang="de-DE" dirty="0"/>
              <a:t> </a:t>
            </a:r>
            <a:r>
              <a:rPr lang="de-DE" dirty="0" err="1"/>
              <a:t>of</a:t>
            </a:r>
            <a:r>
              <a:rPr lang="de-DE" dirty="0"/>
              <a:t> </a:t>
            </a:r>
            <a:r>
              <a:rPr lang="de-DE" dirty="0" err="1"/>
              <a:t>project</a:t>
            </a:r>
            <a:endParaRPr lang="de-DE" dirty="0"/>
          </a:p>
          <a:p>
            <a:pPr marL="514350" indent="-514350">
              <a:buFont typeface="+mj-lt"/>
              <a:buAutoNum type="arabicPeriod"/>
            </a:pPr>
            <a:r>
              <a:rPr lang="de-DE" dirty="0" err="1"/>
              <a:t>Results</a:t>
            </a:r>
            <a:r>
              <a:rPr lang="de-DE" dirty="0"/>
              <a:t> </a:t>
            </a:r>
            <a:r>
              <a:rPr lang="de-DE" dirty="0" err="1"/>
              <a:t>of</a:t>
            </a:r>
            <a:r>
              <a:rPr lang="de-DE" dirty="0"/>
              <a:t> </a:t>
            </a:r>
            <a:r>
              <a:rPr lang="de-DE" dirty="0" err="1"/>
              <a:t>data</a:t>
            </a:r>
            <a:r>
              <a:rPr lang="de-DE" dirty="0"/>
              <a:t> </a:t>
            </a:r>
            <a:r>
              <a:rPr lang="de-DE" dirty="0" err="1"/>
              <a:t>analysis</a:t>
            </a:r>
            <a:endParaRPr lang="de-DE" dirty="0"/>
          </a:p>
          <a:p>
            <a:pPr marL="514350" indent="-514350">
              <a:buFont typeface="+mj-lt"/>
              <a:buAutoNum type="arabicPeriod"/>
            </a:pPr>
            <a:r>
              <a:rPr lang="de-DE" dirty="0" err="1"/>
              <a:t>Results</a:t>
            </a:r>
            <a:r>
              <a:rPr lang="de-DE" dirty="0"/>
              <a:t> </a:t>
            </a:r>
            <a:r>
              <a:rPr lang="de-DE" dirty="0" err="1"/>
              <a:t>of</a:t>
            </a:r>
            <a:r>
              <a:rPr lang="de-DE" dirty="0"/>
              <a:t> Clustering</a:t>
            </a:r>
          </a:p>
          <a:p>
            <a:pPr marL="514350" indent="-514350">
              <a:buFont typeface="+mj-lt"/>
              <a:buAutoNum type="arabicPeriod"/>
            </a:pPr>
            <a:r>
              <a:rPr lang="de-DE" dirty="0" err="1"/>
              <a:t>Results</a:t>
            </a:r>
            <a:r>
              <a:rPr lang="de-DE" dirty="0"/>
              <a:t> </a:t>
            </a:r>
            <a:r>
              <a:rPr lang="de-DE" dirty="0" err="1"/>
              <a:t>of</a:t>
            </a:r>
            <a:r>
              <a:rPr lang="de-DE" dirty="0"/>
              <a:t> ML</a:t>
            </a:r>
          </a:p>
          <a:p>
            <a:pPr marL="514350" indent="-514350">
              <a:buFont typeface="+mj-lt"/>
              <a:buAutoNum type="arabicPeriod"/>
            </a:pPr>
            <a:r>
              <a:rPr lang="de-DE" dirty="0"/>
              <a:t>Risk </a:t>
            </a:r>
            <a:r>
              <a:rPr lang="de-DE" dirty="0" err="1"/>
              <a:t>Asessment</a:t>
            </a:r>
            <a:endParaRPr lang="de-DE" dirty="0"/>
          </a:p>
          <a:p>
            <a:pPr marL="514350" indent="-514350">
              <a:buFont typeface="+mj-lt"/>
              <a:buAutoNum type="arabicPeriod"/>
            </a:pPr>
            <a:r>
              <a:rPr lang="de-DE" dirty="0" err="1"/>
              <a:t>Conlustion</a:t>
            </a:r>
            <a:endParaRPr lang="de-DE" dirty="0"/>
          </a:p>
        </p:txBody>
      </p:sp>
      <p:sp>
        <p:nvSpPr>
          <p:cNvPr id="4" name="Foliennummernplatzhalter 3"/>
          <p:cNvSpPr>
            <a:spLocks noGrp="1"/>
          </p:cNvSpPr>
          <p:nvPr>
            <p:ph type="sldNum" sz="quarter" idx="5"/>
          </p:nvPr>
        </p:nvSpPr>
        <p:spPr/>
        <p:txBody>
          <a:bodyPr/>
          <a:lstStyle/>
          <a:p>
            <a:fld id="{358520B1-229A-4FCD-9D71-6F029C7CA41F}" type="slidenum">
              <a:rPr lang="en-GB" smtClean="0"/>
              <a:t>2</a:t>
            </a:fld>
            <a:endParaRPr lang="en-GB"/>
          </a:p>
        </p:txBody>
      </p:sp>
    </p:spTree>
    <p:extLst>
      <p:ext uri="{BB962C8B-B14F-4D97-AF65-F5344CB8AC3E}">
        <p14:creationId xmlns:p14="http://schemas.microsoft.com/office/powerpoint/2010/main" val="305907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improvement of the PCA, first component already 42 %, first five 98%</a:t>
            </a:r>
          </a:p>
          <a:p>
            <a:pPr marL="457200" indent="-457200">
              <a:buFont typeface="Arial" panose="020B0604020202020204" pitchFamily="34" charset="0"/>
              <a:buChar char="•"/>
            </a:pPr>
            <a:r>
              <a:rPr lang="en-GB" sz="1200" dirty="0">
                <a:solidFill>
                  <a:srgbClr val="FFFFFF"/>
                </a:solidFill>
                <a:latin typeface="+mj-lt"/>
                <a:ea typeface="+mj-ea"/>
                <a:cs typeface="+mj-cs"/>
              </a:rPr>
              <a:t>with spike matrix even better (64 % for first, 99 % for first 5)</a:t>
            </a:r>
          </a:p>
          <a:p>
            <a:pPr marL="457200" indent="-457200">
              <a:buFont typeface="Arial" panose="020B0604020202020204" pitchFamily="34" charset="0"/>
              <a:buChar char="•"/>
            </a:pPr>
            <a:r>
              <a:rPr lang="en-GB" sz="1200" dirty="0">
                <a:solidFill>
                  <a:srgbClr val="FFFFFF"/>
                </a:solidFill>
                <a:latin typeface="+mj-lt"/>
                <a:ea typeface="+mj-ea"/>
                <a:cs typeface="+mj-cs"/>
              </a:rPr>
              <a:t>3 clusters in </a:t>
            </a:r>
            <a:r>
              <a:rPr lang="en-GB" sz="1200" dirty="0" err="1">
                <a:solidFill>
                  <a:srgbClr val="FFFFFF"/>
                </a:solidFill>
                <a:latin typeface="+mj-lt"/>
                <a:ea typeface="+mj-ea"/>
                <a:cs typeface="+mj-cs"/>
              </a:rPr>
              <a:t>kmeans</a:t>
            </a:r>
            <a:r>
              <a:rPr lang="en-GB" sz="1200" dirty="0">
                <a:solidFill>
                  <a:srgbClr val="FFFFFF"/>
                </a:solidFill>
                <a:latin typeface="+mj-lt"/>
                <a:ea typeface="+mj-ea"/>
                <a:cs typeface="+mj-cs"/>
              </a:rPr>
              <a:t> </a:t>
            </a:r>
            <a:endParaRPr lang="de-DE" sz="1200" dirty="0">
              <a:solidFill>
                <a:srgbClr val="FFFFFF"/>
              </a:solidFill>
              <a:latin typeface="+mj-lt"/>
              <a:ea typeface="+mj-ea"/>
              <a:cs typeface="+mj-cs"/>
            </a:endParaRPr>
          </a:p>
          <a:p>
            <a:pPr marL="457200" indent="-457200">
              <a:buFont typeface="Arial" panose="020B0604020202020204" pitchFamily="34" charset="0"/>
              <a:buChar char="•"/>
            </a:pPr>
            <a:r>
              <a:rPr lang="en-GB" sz="1200" dirty="0">
                <a:solidFill>
                  <a:srgbClr val="FFFFFF"/>
                </a:solidFill>
                <a:latin typeface="+mj-lt"/>
                <a:ea typeface="+mj-ea"/>
                <a:cs typeface="+mj-cs"/>
              </a:rPr>
              <a:t>In </a:t>
            </a:r>
            <a:r>
              <a:rPr lang="en-GB" sz="1200" dirty="0" err="1">
                <a:solidFill>
                  <a:srgbClr val="FFFFFF"/>
                </a:solidFill>
                <a:latin typeface="+mj-lt"/>
                <a:ea typeface="+mj-ea"/>
                <a:cs typeface="+mj-cs"/>
              </a:rPr>
              <a:t>umap</a:t>
            </a:r>
            <a:r>
              <a:rPr lang="en-GB" sz="1200" dirty="0">
                <a:solidFill>
                  <a:srgbClr val="FFFFFF"/>
                </a:solidFill>
                <a:latin typeface="+mj-lt"/>
                <a:ea typeface="+mj-ea"/>
                <a:cs typeface="+mj-cs"/>
              </a:rPr>
              <a:t> A.27,B.1.1.7 and rest separate</a:t>
            </a:r>
          </a:p>
          <a:p>
            <a:pPr marL="457200" indent="-457200">
              <a:buFont typeface="Arial" panose="020B0604020202020204" pitchFamily="34" charset="0"/>
              <a:buChar char="•"/>
            </a:pPr>
            <a:r>
              <a:rPr lang="en-GB" sz="1200" dirty="0">
                <a:solidFill>
                  <a:srgbClr val="FFFFFF"/>
                </a:solidFill>
                <a:latin typeface="+mj-lt"/>
                <a:ea typeface="+mj-ea"/>
                <a:cs typeface="+mj-cs"/>
              </a:rPr>
              <a:t>-&gt; pattern of 3 clusters?</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20</a:t>
            </a:fld>
            <a:endParaRPr lang="en-GB"/>
          </a:p>
        </p:txBody>
      </p:sp>
    </p:spTree>
    <p:extLst>
      <p:ext uri="{BB962C8B-B14F-4D97-AF65-F5344CB8AC3E}">
        <p14:creationId xmlns:p14="http://schemas.microsoft.com/office/powerpoint/2010/main" val="4017960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21</a:t>
            </a:fld>
            <a:endParaRPr lang="en-GB"/>
          </a:p>
        </p:txBody>
      </p:sp>
    </p:spTree>
    <p:extLst>
      <p:ext uri="{BB962C8B-B14F-4D97-AF65-F5344CB8AC3E}">
        <p14:creationId xmlns:p14="http://schemas.microsoft.com/office/powerpoint/2010/main" val="374921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en-GB" sz="1200" dirty="0">
                <a:solidFill>
                  <a:srgbClr val="FFFFFF"/>
                </a:solidFill>
                <a:latin typeface="+mj-lt"/>
                <a:ea typeface="+mj-ea"/>
                <a:cs typeface="+mj-cs"/>
              </a:rPr>
              <a:t>assigned each sample a group based on quantiles</a:t>
            </a:r>
          </a:p>
          <a:p>
            <a:pPr marL="457200" indent="-457200">
              <a:buFont typeface="Arial" panose="020B0604020202020204" pitchFamily="34" charset="0"/>
              <a:buChar char="•"/>
            </a:pPr>
            <a:r>
              <a:rPr lang="en-GB" sz="1200" dirty="0">
                <a:solidFill>
                  <a:srgbClr val="FFFFFF"/>
                </a:solidFill>
                <a:latin typeface="+mj-lt"/>
                <a:ea typeface="+mj-ea"/>
                <a:cs typeface="+mj-cs"/>
              </a:rPr>
              <a:t>most dangerous variant is B.J.1 (sample 22), but maybe sequencing error</a:t>
            </a:r>
          </a:p>
          <a:p>
            <a:pPr marL="457200" indent="-457200">
              <a:buFont typeface="Arial" panose="020B0604020202020204" pitchFamily="34" charset="0"/>
              <a:buChar char="•"/>
            </a:pPr>
            <a:r>
              <a:rPr lang="en-GB" sz="1200" dirty="0">
                <a:solidFill>
                  <a:srgbClr val="FFFFFF"/>
                </a:solidFill>
                <a:latin typeface="+mj-lt"/>
                <a:ea typeface="+mj-ea"/>
                <a:cs typeface="+mj-cs"/>
              </a:rPr>
              <a:t>second highest A.27 followed by B.1.1.7</a:t>
            </a:r>
          </a:p>
          <a:p>
            <a:pPr marL="457200" indent="-457200">
              <a:buFont typeface="Arial" panose="020B0604020202020204" pitchFamily="34" charset="0"/>
              <a:buChar char="•"/>
            </a:pPr>
            <a:r>
              <a:rPr lang="en-GB" sz="1200" dirty="0">
                <a:solidFill>
                  <a:srgbClr val="FFFFFF"/>
                </a:solidFill>
                <a:latin typeface="+mj-lt"/>
                <a:ea typeface="+mj-ea"/>
                <a:cs typeface="+mj-cs"/>
              </a:rPr>
              <a:t>lowest B.1.177</a:t>
            </a:r>
          </a:p>
          <a:p>
            <a:pPr marL="457200" indent="-457200">
              <a:buFont typeface="Arial" panose="020B0604020202020204" pitchFamily="34" charset="0"/>
              <a:buChar char="•"/>
            </a:pPr>
            <a:r>
              <a:rPr lang="en-GB" sz="1200" dirty="0">
                <a:solidFill>
                  <a:srgbClr val="FFFFFF"/>
                </a:solidFill>
                <a:latin typeface="+mj-lt"/>
                <a:ea typeface="+mj-ea"/>
                <a:cs typeface="+mj-cs"/>
              </a:rPr>
              <a:t>within lineage variance is very low</a:t>
            </a:r>
          </a:p>
          <a:p>
            <a:pPr marL="457200" indent="-457200">
              <a:buFont typeface="Arial" panose="020B0604020202020204" pitchFamily="34" charset="0"/>
              <a:buChar char="•"/>
            </a:pPr>
            <a:r>
              <a:rPr lang="en-GB" sz="1200" dirty="0">
                <a:solidFill>
                  <a:srgbClr val="FFFFFF"/>
                </a:solidFill>
                <a:latin typeface="+mj-lt"/>
                <a:ea typeface="+mj-ea"/>
                <a:cs typeface="+mj-cs"/>
              </a:rPr>
              <a:t>highest risk group coincides with variants A.27 and BJ.1</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22</a:t>
            </a:fld>
            <a:endParaRPr lang="en-GB"/>
          </a:p>
        </p:txBody>
      </p:sp>
    </p:spTree>
    <p:extLst>
      <p:ext uri="{BB962C8B-B14F-4D97-AF65-F5344CB8AC3E}">
        <p14:creationId xmlns:p14="http://schemas.microsoft.com/office/powerpoint/2010/main" val="3352110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mj-lt"/>
                <a:ea typeface="+mj-ea"/>
                <a:cs typeface="+mj-cs"/>
              </a:rPr>
              <a:t>highest risk group coincides with variants A.27 and BJ.1 also visible in PCA (highest risk group in purple on the right)</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23</a:t>
            </a:fld>
            <a:endParaRPr lang="en-GB"/>
          </a:p>
        </p:txBody>
      </p:sp>
    </p:spTree>
    <p:extLst>
      <p:ext uri="{BB962C8B-B14F-4D97-AF65-F5344CB8AC3E}">
        <p14:creationId xmlns:p14="http://schemas.microsoft.com/office/powerpoint/2010/main" val="935571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In </a:t>
            </a:r>
            <a:r>
              <a:rPr lang="de-DE" dirty="0" err="1"/>
              <a:t>the</a:t>
            </a:r>
            <a:r>
              <a:rPr lang="de-DE" dirty="0"/>
              <a:t> PCA </a:t>
            </a:r>
            <a:r>
              <a:rPr lang="de-DE" dirty="0" err="1"/>
              <a:t>We</a:t>
            </a:r>
            <a:r>
              <a:rPr lang="de-DE" dirty="0"/>
              <a:t> </a:t>
            </a:r>
            <a:r>
              <a:rPr lang="de-DE" dirty="0" err="1"/>
              <a:t>can</a:t>
            </a:r>
            <a:r>
              <a:rPr lang="de-DE" dirty="0"/>
              <a:t> </a:t>
            </a:r>
            <a:r>
              <a:rPr lang="de-DE" dirty="0" err="1"/>
              <a:t>see</a:t>
            </a:r>
            <a:r>
              <a:rPr lang="de-DE" dirty="0"/>
              <a:t> </a:t>
            </a:r>
            <a:r>
              <a:rPr lang="de-DE" dirty="0" err="1"/>
              <a:t>that</a:t>
            </a:r>
            <a:r>
              <a:rPr lang="de-DE" dirty="0"/>
              <a:t> </a:t>
            </a:r>
            <a:r>
              <a:rPr lang="de-DE" dirty="0" err="1"/>
              <a:t>mainly</a:t>
            </a:r>
            <a:r>
              <a:rPr lang="de-DE" dirty="0"/>
              <a:t> variable 405 </a:t>
            </a:r>
            <a:r>
              <a:rPr lang="de-DE" dirty="0" err="1"/>
              <a:t>is</a:t>
            </a:r>
            <a:r>
              <a:rPr lang="de-DE" dirty="0"/>
              <a:t> </a:t>
            </a:r>
            <a:r>
              <a:rPr lang="de-DE" dirty="0" err="1"/>
              <a:t>responsible</a:t>
            </a:r>
            <a:r>
              <a:rPr lang="de-DE" dirty="0"/>
              <a:t> </a:t>
            </a:r>
            <a:r>
              <a:rPr lang="de-DE" dirty="0" err="1"/>
              <a:t>for</a:t>
            </a:r>
            <a:r>
              <a:rPr lang="de-DE" dirty="0"/>
              <a:t> </a:t>
            </a:r>
            <a:r>
              <a:rPr lang="de-DE" dirty="0" err="1"/>
              <a:t>separation</a:t>
            </a:r>
            <a:r>
              <a:rPr lang="de-DE" dirty="0"/>
              <a:t> </a:t>
            </a:r>
            <a:r>
              <a:rPr lang="de-DE" dirty="0" err="1"/>
              <a:t>of</a:t>
            </a:r>
            <a:r>
              <a:rPr lang="de-DE" dirty="0"/>
              <a:t> variant A.27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And </a:t>
            </a:r>
            <a:r>
              <a:rPr lang="de-DE" dirty="0" err="1"/>
              <a:t>indeed</a:t>
            </a:r>
            <a:r>
              <a:rPr lang="de-DE" dirty="0"/>
              <a:t> </a:t>
            </a:r>
            <a:r>
              <a:rPr lang="de-DE" dirty="0" err="1"/>
              <a:t>this</a:t>
            </a:r>
            <a:r>
              <a:rPr lang="de-DE" dirty="0"/>
              <a:t> </a:t>
            </a:r>
            <a:r>
              <a:rPr lang="de-DE" dirty="0" err="1"/>
              <a:t>is</a:t>
            </a:r>
            <a:r>
              <a:rPr lang="de-DE" dirty="0"/>
              <a:t> Mutation T22917G / L452 R and </a:t>
            </a:r>
            <a:r>
              <a:rPr lang="de-DE" dirty="0" err="1"/>
              <a:t>it</a:t>
            </a:r>
            <a:r>
              <a:rPr lang="de-DE" dirty="0"/>
              <a:t> </a:t>
            </a:r>
            <a:r>
              <a:rPr lang="de-DE" dirty="0" err="1"/>
              <a:t>is</a:t>
            </a:r>
            <a:r>
              <a:rPr lang="de-DE" dirty="0"/>
              <a:t> </a:t>
            </a:r>
            <a:r>
              <a:rPr lang="de-DE" dirty="0" err="1"/>
              <a:t>is</a:t>
            </a:r>
            <a:r>
              <a:rPr lang="de-DE" dirty="0"/>
              <a:t> </a:t>
            </a:r>
            <a:r>
              <a:rPr lang="de-DE" dirty="0" err="1"/>
              <a:t>exclusivly</a:t>
            </a:r>
            <a:r>
              <a:rPr lang="de-DE" dirty="0"/>
              <a:t> </a:t>
            </a:r>
            <a:r>
              <a:rPr lang="de-DE" dirty="0" err="1"/>
              <a:t>shared</a:t>
            </a:r>
            <a:r>
              <a:rPr lang="de-DE" dirty="0"/>
              <a:t> </a:t>
            </a:r>
            <a:r>
              <a:rPr lang="de-DE" dirty="0" err="1"/>
              <a:t>by</a:t>
            </a:r>
            <a:r>
              <a:rPr lang="de-DE" dirty="0"/>
              <a:t> </a:t>
            </a:r>
            <a:r>
              <a:rPr lang="de-DE" dirty="0" err="1"/>
              <a:t>the</a:t>
            </a:r>
            <a:r>
              <a:rPr lang="de-DE" dirty="0"/>
              <a:t> </a:t>
            </a:r>
            <a:r>
              <a:rPr lang="de-DE" dirty="0" err="1"/>
              <a:t>five</a:t>
            </a:r>
            <a:r>
              <a:rPr lang="de-DE" dirty="0"/>
              <a:t> </a:t>
            </a:r>
            <a:r>
              <a:rPr lang="de-DE" dirty="0" err="1"/>
              <a:t>samples</a:t>
            </a:r>
            <a:r>
              <a:rPr lang="de-DE" dirty="0"/>
              <a:t> </a:t>
            </a:r>
            <a:r>
              <a:rPr lang="de-DE" dirty="0" err="1"/>
              <a:t>of</a:t>
            </a:r>
            <a:r>
              <a:rPr lang="de-DE" dirty="0"/>
              <a:t> variant A.27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mj-lt"/>
                <a:ea typeface="+mj-ea"/>
                <a:cs typeface="+mj-cs"/>
              </a:rPr>
              <a:t>A.27: variant A.27 is characterized by a mutational pattern in the spike gene that includes the L18F, L452R and N501Y spike amino acid substitutions found in various variants of concern but lacks the globally dominant D614G (https://www.nature.com/articles/s41467-022-28766-y)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24</a:t>
            </a:fld>
            <a:endParaRPr lang="en-GB"/>
          </a:p>
        </p:txBody>
      </p:sp>
    </p:spTree>
    <p:extLst>
      <p:ext uri="{BB962C8B-B14F-4D97-AF65-F5344CB8AC3E}">
        <p14:creationId xmlns:p14="http://schemas.microsoft.com/office/powerpoint/2010/main" val="2121172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err="1">
                <a:solidFill>
                  <a:srgbClr val="FFFFFF"/>
                </a:solidFill>
                <a:latin typeface="+mj-lt"/>
                <a:ea typeface="+mj-ea"/>
                <a:cs typeface="+mj-cs"/>
              </a:rPr>
              <a:t>To</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apply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our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reults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finally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trained</a:t>
            </a:r>
            <a:r>
              <a:rPr lang="de-DE" sz="1200" dirty="0">
                <a:solidFill>
                  <a:srgbClr val="FFFFFF"/>
                </a:solidFill>
                <a:latin typeface="+mj-lt"/>
                <a:ea typeface="+mj-ea"/>
                <a:cs typeface="+mj-cs"/>
              </a:rPr>
              <a:t> a </a:t>
            </a:r>
            <a:r>
              <a:rPr lang="de-DE" sz="1200" dirty="0" err="1">
                <a:solidFill>
                  <a:srgbClr val="FFFFFF"/>
                </a:solidFill>
                <a:latin typeface="+mj-lt"/>
                <a:ea typeface="+mj-ea"/>
                <a:cs typeface="+mj-cs"/>
              </a:rPr>
              <a:t>random</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forest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classifier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with</a:t>
            </a:r>
            <a:r>
              <a:rPr lang="de-DE" sz="1200"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binned</a:t>
            </a:r>
            <a:r>
              <a:rPr lang="de-DE" dirty="0">
                <a:solidFill>
                  <a:srgbClr val="FFFFFF"/>
                </a:solidFill>
                <a:latin typeface="+mj-lt"/>
                <a:ea typeface="+mj-ea"/>
                <a:cs typeface="+mj-cs"/>
              </a:rPr>
              <a:t> </a:t>
            </a:r>
            <a:r>
              <a:rPr lang="de-DE" dirty="0" err="1">
                <a:solidFill>
                  <a:srgbClr val="FFFFFF"/>
                </a:solidFill>
                <a:latin typeface="+mj-lt"/>
                <a:ea typeface="+mj-ea"/>
                <a:cs typeface="+mj-cs"/>
              </a:rPr>
              <a:t>summed</a:t>
            </a:r>
            <a:r>
              <a:rPr lang="de-DE" dirty="0">
                <a:solidFill>
                  <a:srgbClr val="FFFFFF"/>
                </a:solidFill>
                <a:latin typeface="+mj-lt"/>
                <a:ea typeface="+mj-ea"/>
                <a:cs typeface="+mj-cs"/>
              </a:rPr>
              <a:t> </a:t>
            </a:r>
            <a:r>
              <a:rPr lang="de-DE" dirty="0" err="1">
                <a:solidFill>
                  <a:srgbClr val="FFFFFF"/>
                </a:solidFill>
                <a:latin typeface="+mj-lt"/>
                <a:ea typeface="+mj-ea"/>
                <a:cs typeface="+mj-cs"/>
              </a:rPr>
              <a:t>up</a:t>
            </a:r>
            <a:r>
              <a:rPr lang="de-DE" dirty="0">
                <a:solidFill>
                  <a:srgbClr val="FFFFFF"/>
                </a:solidFill>
                <a:latin typeface="+mj-lt"/>
                <a:ea typeface="+mj-ea"/>
                <a:cs typeface="+mj-cs"/>
              </a:rPr>
              <a:t> </a:t>
            </a:r>
            <a:r>
              <a:rPr lang="de-DE" dirty="0" err="1">
                <a:solidFill>
                  <a:srgbClr val="FFFFFF"/>
                </a:solidFill>
                <a:latin typeface="+mj-lt"/>
                <a:ea typeface="+mj-ea"/>
                <a:cs typeface="+mj-cs"/>
              </a:rPr>
              <a:t>escape</a:t>
            </a:r>
            <a:r>
              <a:rPr lang="de-DE" dirty="0">
                <a:solidFill>
                  <a:srgbClr val="FFFFFF"/>
                </a:solidFill>
                <a:latin typeface="+mj-lt"/>
                <a:ea typeface="+mj-ea"/>
                <a:cs typeface="+mj-cs"/>
              </a:rPr>
              <a:t> </a:t>
            </a:r>
            <a:r>
              <a:rPr lang="de-DE" dirty="0" err="1">
                <a:solidFill>
                  <a:srgbClr val="FFFFFF"/>
                </a:solidFill>
                <a:latin typeface="+mj-lt"/>
                <a:ea typeface="+mj-ea"/>
                <a:cs typeface="+mj-cs"/>
              </a:rPr>
              <a:t>scores</a:t>
            </a:r>
            <a:r>
              <a:rPr lang="de-DE" dirty="0">
                <a:solidFill>
                  <a:srgbClr val="FFFFFF"/>
                </a:solidFill>
                <a:latin typeface="+mj-lt"/>
                <a:ea typeface="+mj-ea"/>
                <a:cs typeface="+mj-cs"/>
              </a:rPr>
              <a:t> </a:t>
            </a:r>
            <a:r>
              <a:rPr lang="de-DE" dirty="0" err="1">
                <a:solidFill>
                  <a:srgbClr val="FFFFFF"/>
                </a:solidFill>
                <a:latin typeface="+mj-lt"/>
                <a:ea typeface="+mj-ea"/>
                <a:cs typeface="+mj-cs"/>
              </a:rPr>
              <a:t>as</a:t>
            </a:r>
            <a:r>
              <a:rPr lang="de-DE" dirty="0">
                <a:solidFill>
                  <a:srgbClr val="FFFFFF"/>
                </a:solidFill>
                <a:latin typeface="+mj-lt"/>
                <a:ea typeface="+mj-ea"/>
                <a:cs typeface="+mj-cs"/>
              </a:rPr>
              <a:t> </a:t>
            </a:r>
            <a:r>
              <a:rPr lang="de-DE" dirty="0" err="1">
                <a:solidFill>
                  <a:srgbClr val="FFFFFF"/>
                </a:solidFill>
                <a:latin typeface="+mj-lt"/>
                <a:ea typeface="+mj-ea"/>
                <a:cs typeface="+mj-cs"/>
              </a:rPr>
              <a:t>target</a:t>
            </a:r>
            <a:r>
              <a:rPr lang="de-DE" dirty="0">
                <a:solidFill>
                  <a:srgbClr val="FFFFFF"/>
                </a:solidFill>
                <a:latin typeface="+mj-lt"/>
                <a:ea typeface="+mj-ea"/>
                <a:cs typeface="+mj-cs"/>
              </a:rPr>
              <a:t> variable (</a:t>
            </a:r>
            <a:r>
              <a:rPr lang="de-DE" dirty="0" err="1">
                <a:solidFill>
                  <a:srgbClr val="FFFFFF"/>
                </a:solidFill>
                <a:latin typeface="+mj-lt"/>
                <a:ea typeface="+mj-ea"/>
                <a:cs typeface="+mj-cs"/>
              </a:rPr>
              <a:t>which</a:t>
            </a:r>
            <a:r>
              <a:rPr lang="de-DE" dirty="0">
                <a:solidFill>
                  <a:srgbClr val="FFFFFF"/>
                </a:solidFill>
                <a:latin typeface="+mj-lt"/>
                <a:ea typeface="+mj-ea"/>
                <a:cs typeface="+mj-cs"/>
              </a:rPr>
              <a:t> </a:t>
            </a:r>
            <a:r>
              <a:rPr lang="de-DE" dirty="0" err="1">
                <a:solidFill>
                  <a:srgbClr val="FFFFFF"/>
                </a:solidFill>
                <a:latin typeface="+mj-lt"/>
                <a:ea typeface="+mj-ea"/>
                <a:cs typeface="+mj-cs"/>
              </a:rPr>
              <a:t>call</a:t>
            </a:r>
            <a:r>
              <a:rPr lang="de-DE" dirty="0">
                <a:solidFill>
                  <a:srgbClr val="FFFFFF"/>
                </a:solidFill>
                <a:latin typeface="+mj-lt"/>
                <a:ea typeface="+mj-ea"/>
                <a:cs typeface="+mj-cs"/>
              </a:rPr>
              <a:t> </a:t>
            </a:r>
            <a:r>
              <a:rPr lang="de-DE" dirty="0" err="1">
                <a:solidFill>
                  <a:srgbClr val="FFFFFF"/>
                </a:solidFill>
                <a:latin typeface="+mj-lt"/>
                <a:ea typeface="+mj-ea"/>
                <a:cs typeface="+mj-cs"/>
              </a:rPr>
              <a:t>it</a:t>
            </a:r>
            <a:r>
              <a:rPr lang="de-DE" dirty="0">
                <a:solidFill>
                  <a:srgbClr val="FFFFFF"/>
                </a:solidFill>
                <a:latin typeface="+mj-lt"/>
                <a:ea typeface="+mj-ea"/>
                <a:cs typeface="+mj-cs"/>
              </a:rPr>
              <a:t> a </a:t>
            </a:r>
            <a:r>
              <a:rPr lang="de-DE" dirty="0" err="1">
                <a:solidFill>
                  <a:srgbClr val="FFFFFF"/>
                </a:solidFill>
                <a:latin typeface="+mj-lt"/>
                <a:ea typeface="+mj-ea"/>
                <a:cs typeface="+mj-cs"/>
              </a:rPr>
              <a:t>risk</a:t>
            </a:r>
            <a:r>
              <a:rPr lang="de-DE" dirty="0">
                <a:solidFill>
                  <a:srgbClr val="FFFFFF"/>
                </a:solidFill>
                <a:latin typeface="+mj-lt"/>
                <a:ea typeface="+mj-ea"/>
                <a:cs typeface="+mj-cs"/>
              </a:rPr>
              <a:t> score)</a:t>
            </a:r>
          </a:p>
          <a:p>
            <a:r>
              <a:rPr lang="de-DE" dirty="0" err="1">
                <a:solidFill>
                  <a:srgbClr val="FFFFFF"/>
                </a:solidFill>
                <a:latin typeface="+mj-lt"/>
                <a:ea typeface="+mj-ea"/>
                <a:cs typeface="+mj-cs"/>
              </a:rPr>
              <a:t>Reason</a:t>
            </a:r>
            <a:r>
              <a:rPr lang="de-DE" dirty="0">
                <a:solidFill>
                  <a:srgbClr val="FFFFFF"/>
                </a:solidFill>
                <a:latin typeface="+mj-lt"/>
                <a:ea typeface="+mj-ea"/>
                <a:cs typeface="+mj-cs"/>
              </a:rPr>
              <a:t> </a:t>
            </a:r>
            <a:r>
              <a:rPr lang="de-DE" dirty="0" err="1">
                <a:solidFill>
                  <a:srgbClr val="FFFFFF"/>
                </a:solidFill>
                <a:latin typeface="+mj-lt"/>
                <a:ea typeface="+mj-ea"/>
                <a:cs typeface="+mj-cs"/>
              </a:rPr>
              <a:t>for</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rf</a:t>
            </a:r>
            <a:r>
              <a:rPr lang="de-DE" dirty="0">
                <a:solidFill>
                  <a:srgbClr val="FFFFFF"/>
                </a:solidFill>
                <a:latin typeface="+mj-lt"/>
                <a:ea typeface="+mj-ea"/>
                <a:cs typeface="+mj-cs"/>
              </a:rPr>
              <a:t> </a:t>
            </a:r>
            <a:r>
              <a:rPr lang="de-DE" dirty="0" err="1">
                <a:solidFill>
                  <a:srgbClr val="FFFFFF"/>
                </a:solidFill>
                <a:latin typeface="+mj-lt"/>
                <a:ea typeface="+mj-ea"/>
                <a:cs typeface="+mj-cs"/>
              </a:rPr>
              <a:t>is</a:t>
            </a:r>
            <a:r>
              <a:rPr lang="de-DE" dirty="0">
                <a:solidFill>
                  <a:srgbClr val="FFFFFF"/>
                </a:solidFill>
                <a:latin typeface="+mj-lt"/>
                <a:ea typeface="+mj-ea"/>
                <a:cs typeface="+mj-cs"/>
              </a:rPr>
              <a:t> </a:t>
            </a:r>
            <a:r>
              <a:rPr lang="de-DE" dirty="0" err="1">
                <a:solidFill>
                  <a:srgbClr val="FFFFFF"/>
                </a:solidFill>
                <a:latin typeface="+mj-lt"/>
                <a:ea typeface="+mj-ea"/>
                <a:cs typeface="+mj-cs"/>
              </a:rPr>
              <a:t>that</a:t>
            </a:r>
            <a:r>
              <a:rPr lang="de-DE" dirty="0">
                <a:solidFill>
                  <a:srgbClr val="FFFFFF"/>
                </a:solidFill>
                <a:latin typeface="+mj-lt"/>
                <a:ea typeface="+mj-ea"/>
                <a:cs typeface="+mj-cs"/>
              </a:rPr>
              <a:t> </a:t>
            </a:r>
            <a:r>
              <a:rPr lang="de-DE" dirty="0" err="1">
                <a:solidFill>
                  <a:srgbClr val="FFFFFF"/>
                </a:solidFill>
                <a:latin typeface="+mj-lt"/>
                <a:ea typeface="+mj-ea"/>
                <a:cs typeface="+mj-cs"/>
              </a:rPr>
              <a:t>with</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sum</a:t>
            </a:r>
            <a:r>
              <a:rPr lang="de-DE" dirty="0">
                <a:solidFill>
                  <a:srgbClr val="FFFFFF"/>
                </a:solidFill>
                <a:latin typeface="+mj-lt"/>
                <a:ea typeface="+mj-ea"/>
                <a:cs typeface="+mj-cs"/>
              </a:rPr>
              <a:t> </a:t>
            </a:r>
            <a:r>
              <a:rPr lang="de-DE" dirty="0" err="1">
                <a:solidFill>
                  <a:srgbClr val="FFFFFF"/>
                </a:solidFill>
                <a:latin typeface="+mj-lt"/>
                <a:ea typeface="+mj-ea"/>
                <a:cs typeface="+mj-cs"/>
              </a:rPr>
              <a:t>of</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escape</a:t>
            </a:r>
            <a:r>
              <a:rPr lang="de-DE" dirty="0">
                <a:solidFill>
                  <a:srgbClr val="FFFFFF"/>
                </a:solidFill>
                <a:latin typeface="+mj-lt"/>
                <a:ea typeface="+mj-ea"/>
                <a:cs typeface="+mj-cs"/>
              </a:rPr>
              <a:t> </a:t>
            </a:r>
            <a:r>
              <a:rPr lang="de-DE" dirty="0" err="1">
                <a:solidFill>
                  <a:srgbClr val="FFFFFF"/>
                </a:solidFill>
                <a:latin typeface="+mj-lt"/>
                <a:ea typeface="+mj-ea"/>
                <a:cs typeface="+mj-cs"/>
              </a:rPr>
              <a:t>scores</a:t>
            </a:r>
            <a:r>
              <a:rPr lang="de-DE" dirty="0">
                <a:solidFill>
                  <a:srgbClr val="FFFFFF"/>
                </a:solidFill>
                <a:latin typeface="+mj-lt"/>
                <a:ea typeface="+mj-ea"/>
                <a:cs typeface="+mj-cs"/>
              </a:rPr>
              <a:t> </a:t>
            </a:r>
            <a:r>
              <a:rPr lang="de-DE" dirty="0" err="1">
                <a:solidFill>
                  <a:srgbClr val="FFFFFF"/>
                </a:solidFill>
                <a:latin typeface="+mj-lt"/>
                <a:ea typeface="+mj-ea"/>
                <a:cs typeface="+mj-cs"/>
              </a:rPr>
              <a:t>we</a:t>
            </a:r>
            <a:r>
              <a:rPr lang="de-DE" dirty="0">
                <a:solidFill>
                  <a:srgbClr val="FFFFFF"/>
                </a:solidFill>
                <a:latin typeface="+mj-lt"/>
                <a:ea typeface="+mj-ea"/>
                <a:cs typeface="+mj-cs"/>
              </a:rPr>
              <a:t> </a:t>
            </a:r>
            <a:r>
              <a:rPr lang="de-DE" dirty="0" err="1">
                <a:solidFill>
                  <a:srgbClr val="FFFFFF"/>
                </a:solidFill>
                <a:latin typeface="+mj-lt"/>
                <a:ea typeface="+mj-ea"/>
                <a:cs typeface="+mj-cs"/>
              </a:rPr>
              <a:t>learn</a:t>
            </a:r>
            <a:r>
              <a:rPr lang="de-DE" dirty="0">
                <a:solidFill>
                  <a:srgbClr val="FFFFFF"/>
                </a:solidFill>
                <a:latin typeface="+mj-lt"/>
                <a:ea typeface="+mj-ea"/>
                <a:cs typeface="+mj-cs"/>
              </a:rPr>
              <a:t> </a:t>
            </a:r>
            <a:r>
              <a:rPr lang="de-DE" dirty="0" err="1">
                <a:solidFill>
                  <a:srgbClr val="FFFFFF"/>
                </a:solidFill>
                <a:latin typeface="+mj-lt"/>
                <a:ea typeface="+mj-ea"/>
                <a:cs typeface="+mj-cs"/>
              </a:rPr>
              <a:t>nothing</a:t>
            </a:r>
            <a:r>
              <a:rPr lang="de-DE" dirty="0">
                <a:solidFill>
                  <a:srgbClr val="FFFFFF"/>
                </a:solidFill>
                <a:latin typeface="+mj-lt"/>
                <a:ea typeface="+mj-ea"/>
                <a:cs typeface="+mj-cs"/>
              </a:rPr>
              <a:t> </a:t>
            </a:r>
            <a:r>
              <a:rPr lang="de-DE" dirty="0" err="1">
                <a:solidFill>
                  <a:srgbClr val="FFFFFF"/>
                </a:solidFill>
                <a:latin typeface="+mj-lt"/>
                <a:ea typeface="+mj-ea"/>
                <a:cs typeface="+mj-cs"/>
              </a:rPr>
              <a:t>about</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combination</a:t>
            </a:r>
            <a:r>
              <a:rPr lang="de-DE" dirty="0">
                <a:solidFill>
                  <a:srgbClr val="FFFFFF"/>
                </a:solidFill>
                <a:latin typeface="+mj-lt"/>
                <a:ea typeface="+mj-ea"/>
                <a:cs typeface="+mj-cs"/>
              </a:rPr>
              <a:t>, </a:t>
            </a:r>
            <a:r>
              <a:rPr lang="de-DE" dirty="0" err="1">
                <a:solidFill>
                  <a:srgbClr val="FFFFFF"/>
                </a:solidFill>
                <a:latin typeface="+mj-lt"/>
                <a:ea typeface="+mj-ea"/>
                <a:cs typeface="+mj-cs"/>
              </a:rPr>
              <a:t>maybe</a:t>
            </a:r>
            <a:r>
              <a:rPr lang="de-DE" dirty="0">
                <a:solidFill>
                  <a:srgbClr val="FFFFFF"/>
                </a:solidFill>
                <a:latin typeface="+mj-lt"/>
                <a:ea typeface="+mj-ea"/>
                <a:cs typeface="+mj-cs"/>
              </a:rPr>
              <a:t> </a:t>
            </a:r>
            <a:r>
              <a:rPr lang="de-DE" dirty="0" err="1">
                <a:solidFill>
                  <a:srgbClr val="FFFFFF"/>
                </a:solidFill>
                <a:latin typeface="+mj-lt"/>
                <a:ea typeface="+mj-ea"/>
                <a:cs typeface="+mj-cs"/>
              </a:rPr>
              <a:t>some</a:t>
            </a:r>
            <a:r>
              <a:rPr lang="de-DE" dirty="0">
                <a:solidFill>
                  <a:srgbClr val="FFFFFF"/>
                </a:solidFill>
                <a:latin typeface="+mj-lt"/>
                <a:ea typeface="+mj-ea"/>
                <a:cs typeface="+mj-cs"/>
              </a:rPr>
              <a:t> </a:t>
            </a:r>
            <a:r>
              <a:rPr lang="de-DE" dirty="0" err="1">
                <a:solidFill>
                  <a:srgbClr val="FFFFFF"/>
                </a:solidFill>
                <a:latin typeface="+mj-lt"/>
                <a:ea typeface="+mj-ea"/>
                <a:cs typeface="+mj-cs"/>
              </a:rPr>
              <a:t>mutations</a:t>
            </a:r>
            <a:r>
              <a:rPr lang="de-DE" dirty="0">
                <a:solidFill>
                  <a:srgbClr val="FFFFFF"/>
                </a:solidFill>
                <a:latin typeface="+mj-lt"/>
                <a:ea typeface="+mj-ea"/>
                <a:cs typeface="+mj-cs"/>
              </a:rPr>
              <a:t> </a:t>
            </a:r>
            <a:r>
              <a:rPr lang="de-DE" dirty="0" err="1">
                <a:solidFill>
                  <a:srgbClr val="FFFFFF"/>
                </a:solidFill>
                <a:latin typeface="+mj-lt"/>
                <a:ea typeface="+mj-ea"/>
                <a:cs typeface="+mj-cs"/>
              </a:rPr>
              <a:t>are</a:t>
            </a:r>
            <a:r>
              <a:rPr lang="de-DE" dirty="0">
                <a:solidFill>
                  <a:srgbClr val="FFFFFF"/>
                </a:solidFill>
                <a:latin typeface="+mj-lt"/>
                <a:ea typeface="+mj-ea"/>
                <a:cs typeface="+mj-cs"/>
              </a:rPr>
              <a:t> </a:t>
            </a:r>
            <a:r>
              <a:rPr lang="de-DE" dirty="0" err="1">
                <a:solidFill>
                  <a:srgbClr val="FFFFFF"/>
                </a:solidFill>
                <a:latin typeface="+mj-lt"/>
                <a:ea typeface="+mj-ea"/>
                <a:cs typeface="+mj-cs"/>
              </a:rPr>
              <a:t>enough</a:t>
            </a:r>
            <a:r>
              <a:rPr lang="de-DE" dirty="0">
                <a:solidFill>
                  <a:srgbClr val="FFFFFF"/>
                </a:solidFill>
                <a:latin typeface="+mj-lt"/>
                <a:ea typeface="+mj-ea"/>
                <a:cs typeface="+mj-cs"/>
              </a:rPr>
              <a:t> </a:t>
            </a:r>
            <a:r>
              <a:rPr lang="de-DE" dirty="0" err="1">
                <a:solidFill>
                  <a:srgbClr val="FFFFFF"/>
                </a:solidFill>
                <a:latin typeface="+mj-lt"/>
                <a:ea typeface="+mj-ea"/>
                <a:cs typeface="+mj-cs"/>
              </a:rPr>
              <a:t>to</a:t>
            </a:r>
            <a:r>
              <a:rPr lang="de-DE" dirty="0">
                <a:solidFill>
                  <a:srgbClr val="FFFFFF"/>
                </a:solidFill>
                <a:latin typeface="+mj-lt"/>
                <a:ea typeface="+mj-ea"/>
                <a:cs typeface="+mj-cs"/>
              </a:rPr>
              <a:t> </a:t>
            </a:r>
            <a:r>
              <a:rPr lang="de-DE" dirty="0" err="1">
                <a:solidFill>
                  <a:srgbClr val="FFFFFF"/>
                </a:solidFill>
                <a:latin typeface="+mj-lt"/>
                <a:ea typeface="+mj-ea"/>
                <a:cs typeface="+mj-cs"/>
              </a:rPr>
              <a:t>lead</a:t>
            </a:r>
            <a:r>
              <a:rPr lang="de-DE" dirty="0">
                <a:solidFill>
                  <a:srgbClr val="FFFFFF"/>
                </a:solidFill>
                <a:latin typeface="+mj-lt"/>
                <a:ea typeface="+mj-ea"/>
                <a:cs typeface="+mj-cs"/>
              </a:rPr>
              <a:t> </a:t>
            </a:r>
            <a:r>
              <a:rPr lang="de-DE" dirty="0" err="1">
                <a:solidFill>
                  <a:srgbClr val="FFFFFF"/>
                </a:solidFill>
                <a:latin typeface="+mj-lt"/>
                <a:ea typeface="+mj-ea"/>
                <a:cs typeface="+mj-cs"/>
              </a:rPr>
              <a:t>to</a:t>
            </a:r>
            <a:r>
              <a:rPr lang="de-DE" dirty="0">
                <a:solidFill>
                  <a:srgbClr val="FFFFFF"/>
                </a:solidFill>
                <a:latin typeface="+mj-lt"/>
                <a:ea typeface="+mj-ea"/>
                <a:cs typeface="+mj-cs"/>
              </a:rPr>
              <a:t> a </a:t>
            </a:r>
            <a:r>
              <a:rPr lang="de-DE" dirty="0" err="1">
                <a:solidFill>
                  <a:srgbClr val="FFFFFF"/>
                </a:solidFill>
                <a:latin typeface="+mj-lt"/>
                <a:ea typeface="+mj-ea"/>
                <a:cs typeface="+mj-cs"/>
              </a:rPr>
              <a:t>risky</a:t>
            </a:r>
            <a:r>
              <a:rPr lang="de-DE">
                <a:solidFill>
                  <a:srgbClr val="FFFFFF"/>
                </a:solidFill>
                <a:latin typeface="+mj-lt"/>
                <a:ea typeface="+mj-ea"/>
                <a:cs typeface="+mj-cs"/>
              </a:rPr>
              <a:t> variant </a:t>
            </a:r>
            <a:endParaRPr lang="de-DE" dirty="0">
              <a:solidFill>
                <a:srgbClr val="FFFFFF"/>
              </a:solidFill>
              <a:latin typeface="+mj-lt"/>
              <a:ea typeface="+mj-ea"/>
              <a:cs typeface="+mj-cs"/>
            </a:endParaRPr>
          </a:p>
          <a:p>
            <a:r>
              <a:rPr lang="de-DE" sz="1200" dirty="0">
                <a:solidFill>
                  <a:srgbClr val="FFFFFF"/>
                </a:solidFill>
                <a:latin typeface="+mj-lt"/>
                <a:ea typeface="+mj-ea"/>
                <a:cs typeface="+mj-cs"/>
              </a:rPr>
              <a:t>Dataset was </a:t>
            </a:r>
            <a:r>
              <a:rPr lang="de-DE" sz="1200" dirty="0" err="1">
                <a:solidFill>
                  <a:srgbClr val="FFFFFF"/>
                </a:solidFill>
                <a:latin typeface="+mj-lt"/>
                <a:ea typeface="+mj-ea"/>
                <a:cs typeface="+mj-cs"/>
              </a:rPr>
              <a:t>really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small</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that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purpose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only</a:t>
            </a:r>
            <a:r>
              <a:rPr lang="de-DE" sz="1200" dirty="0">
                <a:solidFill>
                  <a:srgbClr val="FFFFFF"/>
                </a:solidFill>
                <a:latin typeface="+mj-lt"/>
                <a:ea typeface="+mj-ea"/>
                <a:cs typeface="+mj-cs"/>
              </a:rPr>
              <a:t> 14 </a:t>
            </a:r>
            <a:r>
              <a:rPr lang="de-DE" sz="1200" dirty="0" err="1">
                <a:solidFill>
                  <a:srgbClr val="FFFFFF"/>
                </a:solidFill>
                <a:latin typeface="+mj-lt"/>
                <a:ea typeface="+mj-ea"/>
                <a:cs typeface="+mj-cs"/>
              </a:rPr>
              <a:t>test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samples</a:t>
            </a:r>
            <a:endParaRPr lang="de-DE" sz="1200" dirty="0">
              <a:solidFill>
                <a:srgbClr val="FFFFFF"/>
              </a:solidFill>
              <a:latin typeface="+mj-lt"/>
              <a:ea typeface="+mj-ea"/>
              <a:cs typeface="+mj-cs"/>
            </a:endParaRPr>
          </a:p>
          <a:p>
            <a:r>
              <a:rPr lang="en-GB" sz="1200" dirty="0">
                <a:solidFill>
                  <a:srgbClr val="FFFFFF"/>
                </a:solidFill>
                <a:latin typeface="+mj-lt"/>
                <a:ea typeface="+mj-ea"/>
                <a:cs typeface="+mj-cs"/>
              </a:rPr>
              <a:t>Accuracy 81%, sensitivity 100 %, specificity 67 %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Most important variables? (</a:t>
            </a:r>
            <a:r>
              <a:rPr lang="en-GB" sz="1200" dirty="0">
                <a:solidFill>
                  <a:srgbClr val="FFFFFF"/>
                </a:solidFill>
                <a:latin typeface="+mj-lt"/>
                <a:ea typeface="+mj-ea"/>
                <a:cs typeface="+mj-cs"/>
              </a:rPr>
              <a:t>5, 24, 29 )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mj-lt"/>
                <a:ea typeface="+mj-ea"/>
                <a:cs typeface="+mj-cs"/>
              </a:rPr>
              <a:t>Lowest error with </a:t>
            </a:r>
            <a:r>
              <a:rPr lang="en-GB" dirty="0" err="1">
                <a:solidFill>
                  <a:srgbClr val="FFFFFF"/>
                </a:solidFill>
                <a:latin typeface="+mj-lt"/>
                <a:ea typeface="+mj-ea"/>
                <a:cs typeface="+mj-cs"/>
              </a:rPr>
              <a:t>mtry</a:t>
            </a:r>
            <a:r>
              <a:rPr lang="en-GB" dirty="0">
                <a:solidFill>
                  <a:srgbClr val="FFFFFF"/>
                </a:solidFill>
                <a:latin typeface="+mj-lt"/>
                <a:ea typeface="+mj-ea"/>
                <a:cs typeface="+mj-cs"/>
              </a:rPr>
              <a:t> 84 ?? But 4 already works good enough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25</a:t>
            </a:fld>
            <a:endParaRPr lang="en-GB"/>
          </a:p>
        </p:txBody>
      </p:sp>
    </p:spTree>
    <p:extLst>
      <p:ext uri="{BB962C8B-B14F-4D97-AF65-F5344CB8AC3E}">
        <p14:creationId xmlns:p14="http://schemas.microsoft.com/office/powerpoint/2010/main" val="2709889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26</a:t>
            </a:fld>
            <a:endParaRPr lang="en-GB"/>
          </a:p>
        </p:txBody>
      </p:sp>
    </p:spTree>
    <p:extLst>
      <p:ext uri="{BB962C8B-B14F-4D97-AF65-F5344CB8AC3E}">
        <p14:creationId xmlns:p14="http://schemas.microsoft.com/office/powerpoint/2010/main" val="1252851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Performed</a:t>
            </a:r>
            <a:r>
              <a:rPr lang="de-DE" dirty="0"/>
              <a:t> </a:t>
            </a:r>
            <a:r>
              <a:rPr lang="de-DE" dirty="0" err="1"/>
              <a:t>alignment</a:t>
            </a:r>
            <a:r>
              <a:rPr lang="de-DE" dirty="0"/>
              <a:t> and variant </a:t>
            </a:r>
            <a:r>
              <a:rPr lang="de-DE" dirty="0" err="1"/>
              <a:t>calling</a:t>
            </a:r>
            <a:r>
              <a:rPr lang="de-DE" dirty="0"/>
              <a:t> and </a:t>
            </a:r>
            <a:r>
              <a:rPr lang="de-DE" dirty="0" err="1"/>
              <a:t>provided</a:t>
            </a:r>
            <a:r>
              <a:rPr lang="de-DE" dirty="0"/>
              <a:t> </a:t>
            </a:r>
            <a:r>
              <a:rPr lang="de-DE" dirty="0" err="1"/>
              <a:t>statistical</a:t>
            </a:r>
            <a:r>
              <a:rPr lang="de-DE" dirty="0"/>
              <a:t> </a:t>
            </a:r>
            <a:r>
              <a:rPr lang="de-DE" dirty="0" err="1"/>
              <a:t>measures</a:t>
            </a:r>
            <a:endParaRPr lang="de-DE" dirty="0"/>
          </a:p>
          <a:p>
            <a:r>
              <a:rPr lang="de-DE" dirty="0" err="1"/>
              <a:t>Performed</a:t>
            </a:r>
            <a:r>
              <a:rPr lang="de-DE" dirty="0"/>
              <a:t> </a:t>
            </a:r>
            <a:r>
              <a:rPr lang="de-DE" dirty="0" err="1"/>
              <a:t>clustering</a:t>
            </a:r>
            <a:r>
              <a:rPr lang="de-DE" dirty="0"/>
              <a:t> </a:t>
            </a:r>
            <a:r>
              <a:rPr lang="de-DE" dirty="0" err="1"/>
              <a:t>using</a:t>
            </a:r>
            <a:r>
              <a:rPr lang="de-DE" dirty="0"/>
              <a:t> </a:t>
            </a:r>
            <a:r>
              <a:rPr lang="de-DE" dirty="0" err="1"/>
              <a:t>kmeans</a:t>
            </a:r>
            <a:r>
              <a:rPr lang="de-DE" dirty="0"/>
              <a:t> and </a:t>
            </a:r>
            <a:r>
              <a:rPr lang="de-DE" dirty="0" err="1"/>
              <a:t>visualized</a:t>
            </a:r>
            <a:r>
              <a:rPr lang="de-DE" dirty="0"/>
              <a:t> </a:t>
            </a:r>
            <a:r>
              <a:rPr lang="de-DE" dirty="0" err="1"/>
              <a:t>the</a:t>
            </a:r>
            <a:r>
              <a:rPr lang="de-DE" dirty="0"/>
              <a:t> </a:t>
            </a:r>
            <a:r>
              <a:rPr lang="de-DE" dirty="0" err="1"/>
              <a:t>results</a:t>
            </a:r>
            <a:r>
              <a:rPr lang="de-DE" dirty="0"/>
              <a:t> </a:t>
            </a:r>
            <a:r>
              <a:rPr lang="de-DE" dirty="0" err="1"/>
              <a:t>using</a:t>
            </a:r>
            <a:r>
              <a:rPr lang="de-DE" dirty="0"/>
              <a:t> </a:t>
            </a:r>
            <a:r>
              <a:rPr lang="de-DE" dirty="0" err="1"/>
              <a:t>principal</a:t>
            </a:r>
            <a:r>
              <a:rPr lang="de-DE" dirty="0"/>
              <a:t> </a:t>
            </a:r>
            <a:r>
              <a:rPr lang="de-DE" dirty="0" err="1"/>
              <a:t>component</a:t>
            </a:r>
            <a:r>
              <a:rPr lang="de-DE" dirty="0"/>
              <a:t> </a:t>
            </a:r>
            <a:r>
              <a:rPr lang="de-DE" dirty="0" err="1"/>
              <a:t>analysis</a:t>
            </a:r>
            <a:r>
              <a:rPr lang="de-DE" dirty="0"/>
              <a:t> (</a:t>
            </a:r>
            <a:r>
              <a:rPr lang="de-DE" dirty="0" err="1"/>
              <a:t>which</a:t>
            </a:r>
            <a:r>
              <a:rPr lang="de-DE" dirty="0"/>
              <a:t> </a:t>
            </a:r>
            <a:r>
              <a:rPr lang="de-DE" dirty="0" err="1"/>
              <a:t>are</a:t>
            </a:r>
            <a:r>
              <a:rPr lang="de-DE" dirty="0"/>
              <a:t> </a:t>
            </a:r>
            <a:r>
              <a:rPr lang="de-DE" dirty="0" err="1"/>
              <a:t>the</a:t>
            </a:r>
            <a:r>
              <a:rPr lang="de-DE" dirty="0"/>
              <a:t> </a:t>
            </a:r>
            <a:r>
              <a:rPr lang="de-DE" dirty="0" err="1"/>
              <a:t>most</a:t>
            </a:r>
            <a:r>
              <a:rPr lang="de-DE" dirty="0"/>
              <a:t> </a:t>
            </a:r>
            <a:r>
              <a:rPr lang="de-DE" dirty="0" err="1"/>
              <a:t>impotant</a:t>
            </a:r>
            <a:r>
              <a:rPr lang="de-DE" dirty="0"/>
              <a:t> </a:t>
            </a:r>
            <a:r>
              <a:rPr lang="de-DE" dirty="0" err="1"/>
              <a:t>features</a:t>
            </a:r>
            <a:r>
              <a:rPr lang="de-DE" dirty="0"/>
              <a:t>??)</a:t>
            </a:r>
          </a:p>
          <a:p>
            <a:r>
              <a:rPr lang="de-DE" dirty="0" err="1"/>
              <a:t>Developed</a:t>
            </a:r>
            <a:r>
              <a:rPr lang="de-DE" dirty="0"/>
              <a:t> a </a:t>
            </a:r>
            <a:r>
              <a:rPr lang="de-DE" dirty="0" err="1"/>
              <a:t>risk</a:t>
            </a:r>
            <a:r>
              <a:rPr lang="de-DE" dirty="0"/>
              <a:t> score </a:t>
            </a:r>
            <a:r>
              <a:rPr lang="de-DE" dirty="0" err="1"/>
              <a:t>that</a:t>
            </a:r>
            <a:r>
              <a:rPr lang="de-DE" dirty="0"/>
              <a:t> </a:t>
            </a:r>
            <a:r>
              <a:rPr lang="de-DE" dirty="0" err="1"/>
              <a:t>summarizes</a:t>
            </a:r>
            <a:r>
              <a:rPr lang="de-DE" dirty="0"/>
              <a:t> </a:t>
            </a:r>
            <a:r>
              <a:rPr lang="de-DE" dirty="0" err="1"/>
              <a:t>the</a:t>
            </a:r>
            <a:r>
              <a:rPr lang="de-DE" dirty="0"/>
              <a:t> </a:t>
            </a:r>
            <a:r>
              <a:rPr lang="de-DE" dirty="0" err="1"/>
              <a:t>effect</a:t>
            </a:r>
            <a:r>
              <a:rPr lang="de-DE" dirty="0"/>
              <a:t> </a:t>
            </a:r>
            <a:r>
              <a:rPr lang="de-DE" dirty="0" err="1"/>
              <a:t>of</a:t>
            </a:r>
            <a:r>
              <a:rPr lang="de-DE" dirty="0"/>
              <a:t> </a:t>
            </a:r>
            <a:r>
              <a:rPr lang="de-DE" dirty="0" err="1"/>
              <a:t>mutations</a:t>
            </a:r>
            <a:r>
              <a:rPr lang="de-DE" dirty="0"/>
              <a:t> in </a:t>
            </a:r>
            <a:r>
              <a:rPr lang="de-DE" dirty="0" err="1"/>
              <a:t>the</a:t>
            </a:r>
            <a:r>
              <a:rPr lang="de-DE" dirty="0"/>
              <a:t> </a:t>
            </a:r>
            <a:r>
              <a:rPr lang="en-GB" dirty="0"/>
              <a:t>receptor binding domain (</a:t>
            </a:r>
            <a:r>
              <a:rPr lang="en-GB" i="1" dirty="0"/>
              <a:t>RBD</a:t>
            </a:r>
            <a:r>
              <a:rPr lang="en-GB" dirty="0"/>
              <a:t>) of the spike protein considering antibody escape (summary has not been done yet, does it make sense?)</a:t>
            </a:r>
          </a:p>
          <a:p>
            <a:r>
              <a:rPr lang="en-GB" dirty="0"/>
              <a:t>Categorized the </a:t>
            </a:r>
            <a:r>
              <a:rPr lang="en-GB" dirty="0" err="1"/>
              <a:t>seuences</a:t>
            </a:r>
            <a:r>
              <a:rPr lang="en-GB" dirty="0"/>
              <a:t> based on the distribution of the </a:t>
            </a:r>
            <a:r>
              <a:rPr lang="en-GB" dirty="0" err="1"/>
              <a:t>risc</a:t>
            </a:r>
            <a:r>
              <a:rPr lang="en-GB" dirty="0"/>
              <a:t> scores (quantiles) into 4 different categories / quantiles</a:t>
            </a:r>
          </a:p>
          <a:p>
            <a:r>
              <a:rPr lang="en-GB" dirty="0"/>
              <a:t>Trained a random forest classifier based on out </a:t>
            </a:r>
            <a:r>
              <a:rPr lang="en-GB" dirty="0" err="1"/>
              <a:t>datamatrix</a:t>
            </a:r>
            <a:endParaRPr lang="de-DE" dirty="0"/>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27</a:t>
            </a:fld>
            <a:endParaRPr lang="en-GB"/>
          </a:p>
        </p:txBody>
      </p:sp>
    </p:spTree>
    <p:extLst>
      <p:ext uri="{BB962C8B-B14F-4D97-AF65-F5344CB8AC3E}">
        <p14:creationId xmlns:p14="http://schemas.microsoft.com/office/powerpoint/2010/main" val="3304511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28</a:t>
            </a:fld>
            <a:endParaRPr lang="en-GB"/>
          </a:p>
        </p:txBody>
      </p:sp>
    </p:spTree>
    <p:extLst>
      <p:ext uri="{BB962C8B-B14F-4D97-AF65-F5344CB8AC3E}">
        <p14:creationId xmlns:p14="http://schemas.microsoft.com/office/powerpoint/2010/main" val="331017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FFFFFF"/>
                </a:solidFill>
                <a:latin typeface="+mj-lt"/>
                <a:ea typeface="+mj-ea"/>
                <a:cs typeface="+mj-cs"/>
              </a:rPr>
              <a:t>46 </a:t>
            </a:r>
            <a:r>
              <a:rPr lang="de-DE" sz="1200" dirty="0" err="1">
                <a:solidFill>
                  <a:srgbClr val="FFFFFF"/>
                </a:solidFill>
                <a:latin typeface="+mj-lt"/>
                <a:ea typeface="+mj-ea"/>
                <a:cs typeface="+mj-cs"/>
              </a:rPr>
              <a:t>genomes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had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to</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first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align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to</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Wuhan </a:t>
            </a:r>
            <a:r>
              <a:rPr lang="de-DE" sz="1200" dirty="0" err="1">
                <a:solidFill>
                  <a:srgbClr val="FFFFFF"/>
                </a:solidFill>
                <a:latin typeface="+mj-lt"/>
                <a:ea typeface="+mj-ea"/>
                <a:cs typeface="+mj-cs"/>
              </a:rPr>
              <a:t>seuqence</a:t>
            </a:r>
            <a:r>
              <a:rPr lang="de-DE" sz="1200" dirty="0">
                <a:solidFill>
                  <a:srgbClr val="FFFFFF"/>
                </a:solidFill>
                <a:latin typeface="+mj-lt"/>
                <a:ea typeface="+mj-ea"/>
                <a:cs typeface="+mj-cs"/>
              </a:rPr>
              <a:t> and </a:t>
            </a:r>
            <a:r>
              <a:rPr lang="de-DE" sz="1200" dirty="0" err="1">
                <a:solidFill>
                  <a:srgbClr val="FFFFFF"/>
                </a:solidFill>
                <a:latin typeface="+mj-lt"/>
                <a:ea typeface="+mj-ea"/>
                <a:cs typeface="+mj-cs"/>
              </a:rPr>
              <a:t>then</a:t>
            </a:r>
            <a:r>
              <a:rPr lang="de-DE" sz="1200" dirty="0">
                <a:solidFill>
                  <a:srgbClr val="FFFFFF"/>
                </a:solidFill>
                <a:latin typeface="+mj-lt"/>
                <a:ea typeface="+mj-ea"/>
                <a:cs typeface="+mj-cs"/>
              </a:rPr>
              <a:t> perform </a:t>
            </a:r>
            <a:r>
              <a:rPr lang="de-DE" sz="1200" dirty="0" err="1">
                <a:solidFill>
                  <a:srgbClr val="FFFFFF"/>
                </a:solidFill>
                <a:latin typeface="+mj-lt"/>
                <a:ea typeface="+mj-ea"/>
                <a:cs typeface="+mj-cs"/>
              </a:rPr>
              <a:t>statistics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Indels</a:t>
            </a:r>
            <a:r>
              <a:rPr lang="de-DE" sz="1200" dirty="0">
                <a:solidFill>
                  <a:srgbClr val="FFFFFF"/>
                </a:solidFill>
                <a:latin typeface="+mj-lt"/>
                <a:ea typeface="+mj-ea"/>
                <a:cs typeface="+mj-cs"/>
              </a:rPr>
              <a:t>, Spike </a:t>
            </a:r>
            <a:r>
              <a:rPr lang="de-DE" sz="1200" dirty="0" err="1">
                <a:solidFill>
                  <a:srgbClr val="FFFFFF"/>
                </a:solidFill>
                <a:latin typeface="+mj-lt"/>
                <a:ea typeface="+mj-ea"/>
                <a:cs typeface="+mj-cs"/>
              </a:rPr>
              <a:t>protein</a:t>
            </a:r>
            <a:r>
              <a:rPr lang="de-DE" sz="1200" dirty="0">
                <a:solidFill>
                  <a:srgbClr val="FFFFFF"/>
                </a:solidFill>
                <a:latin typeface="+mj-lt"/>
                <a:ea typeface="+mj-ea"/>
                <a:cs typeface="+mj-cs"/>
              </a:rPr>
              <a:t>)</a:t>
            </a:r>
          </a:p>
          <a:p>
            <a:r>
              <a:rPr lang="de-DE" sz="1200" dirty="0">
                <a:solidFill>
                  <a:srgbClr val="FFFFFF"/>
                </a:solidFill>
                <a:latin typeface="+mj-lt"/>
                <a:ea typeface="+mj-ea"/>
                <a:cs typeface="+mj-cs"/>
              </a:rPr>
              <a:t>Perform </a:t>
            </a:r>
            <a:r>
              <a:rPr lang="de-DE" sz="1200" dirty="0" err="1">
                <a:solidFill>
                  <a:srgbClr val="FFFFFF"/>
                </a:solidFill>
                <a:latin typeface="+mj-lt"/>
                <a:ea typeface="+mj-ea"/>
                <a:cs typeface="+mj-cs"/>
              </a:rPr>
              <a:t>clustering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to</a:t>
            </a:r>
            <a:r>
              <a:rPr lang="de-DE" sz="1200" dirty="0">
                <a:solidFill>
                  <a:srgbClr val="FFFFFF"/>
                </a:solidFill>
                <a:latin typeface="+mj-lt"/>
                <a:ea typeface="+mj-ea"/>
                <a:cs typeface="+mj-cs"/>
              </a:rPr>
              <a:t> find </a:t>
            </a:r>
            <a:r>
              <a:rPr lang="de-DE" sz="1200" dirty="0" err="1">
                <a:solidFill>
                  <a:srgbClr val="FFFFFF"/>
                </a:solidFill>
                <a:latin typeface="+mj-lt"/>
                <a:ea typeface="+mj-ea"/>
                <a:cs typeface="+mj-cs"/>
              </a:rPr>
              <a:t>similarities</a:t>
            </a:r>
            <a:r>
              <a:rPr lang="de-DE" sz="1200" dirty="0">
                <a:solidFill>
                  <a:srgbClr val="FFFFFF"/>
                </a:solidFill>
                <a:latin typeface="+mj-lt"/>
                <a:ea typeface="+mj-ea"/>
                <a:cs typeface="+mj-cs"/>
              </a:rPr>
              <a:t>)</a:t>
            </a:r>
          </a:p>
          <a:p>
            <a:r>
              <a:rPr lang="de-DE" sz="1200" dirty="0" err="1">
                <a:solidFill>
                  <a:srgbClr val="FFFFFF"/>
                </a:solidFill>
                <a:latin typeface="+mj-lt"/>
                <a:ea typeface="+mj-ea"/>
                <a:cs typeface="+mj-cs"/>
              </a:rPr>
              <a:t>develop</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advanced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escape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scores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based</a:t>
            </a:r>
            <a:r>
              <a:rPr lang="de-DE" sz="1200" dirty="0">
                <a:solidFill>
                  <a:srgbClr val="FFFFFF"/>
                </a:solidFill>
                <a:latin typeface="+mj-lt"/>
                <a:ea typeface="+mj-ea"/>
                <a:cs typeface="+mj-cs"/>
              </a:rPr>
              <a:t> on </a:t>
            </a:r>
            <a:r>
              <a:rPr lang="de-DE" sz="1200" dirty="0" err="1">
                <a:solidFill>
                  <a:srgbClr val="FFFFFF"/>
                </a:solidFill>
                <a:latin typeface="+mj-lt"/>
                <a:ea typeface="+mj-ea"/>
                <a:cs typeface="+mj-cs"/>
              </a:rPr>
              <a:t>bloom</a:t>
            </a:r>
            <a:r>
              <a:rPr lang="de-DE" sz="1200" dirty="0">
                <a:solidFill>
                  <a:srgbClr val="FFFFFF"/>
                </a:solidFill>
                <a:latin typeface="+mj-lt"/>
                <a:ea typeface="+mj-ea"/>
                <a:cs typeface="+mj-cs"/>
              </a:rPr>
              <a:t> score </a:t>
            </a:r>
            <a:r>
              <a:rPr lang="de-DE" sz="1200" dirty="0" err="1">
                <a:solidFill>
                  <a:srgbClr val="FFFFFF"/>
                </a:solidFill>
                <a:latin typeface="+mj-lt"/>
                <a:ea typeface="+mj-ea"/>
                <a:cs typeface="+mj-cs"/>
              </a:rPr>
              <a:t>that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signify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effect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of</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one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a:t>
            </a:r>
            <a:r>
              <a:rPr lang="de-DE" sz="1200" dirty="0">
                <a:solidFill>
                  <a:srgbClr val="FFFFFF"/>
                </a:solidFill>
                <a:latin typeface="+mj-lt"/>
                <a:ea typeface="+mj-ea"/>
                <a:cs typeface="+mj-cs"/>
              </a:rPr>
              <a:t> on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binding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of</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antibodies</a:t>
            </a:r>
            <a:r>
              <a:rPr lang="de-DE" sz="1200" dirty="0">
                <a:solidFill>
                  <a:srgbClr val="FFFFFF"/>
                </a:solidFill>
                <a:latin typeface="+mj-lt"/>
                <a:ea typeface="+mj-ea"/>
                <a:cs typeface="+mj-cs"/>
              </a:rPr>
              <a:t> and so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immune </a:t>
            </a:r>
            <a:r>
              <a:rPr lang="de-DE" sz="1200" dirty="0" err="1">
                <a:solidFill>
                  <a:srgbClr val="FFFFFF"/>
                </a:solidFill>
                <a:latin typeface="+mj-lt"/>
                <a:ea typeface="+mj-ea"/>
                <a:cs typeface="+mj-cs"/>
              </a:rPr>
              <a:t>escape</a:t>
            </a:r>
            <a:endParaRPr lang="de-DE" sz="1200" dirty="0">
              <a:solidFill>
                <a:srgbClr val="FFFFFF"/>
              </a:solidFill>
              <a:latin typeface="+mj-lt"/>
              <a:ea typeface="+mj-ea"/>
              <a:cs typeface="+mj-cs"/>
            </a:endParaRPr>
          </a:p>
          <a:p>
            <a:r>
              <a:rPr lang="de-DE" sz="1200" dirty="0" err="1">
                <a:solidFill>
                  <a:srgbClr val="FFFFFF"/>
                </a:solidFill>
                <a:latin typeface="+mj-lt"/>
                <a:ea typeface="+mj-ea"/>
                <a:cs typeface="+mj-cs"/>
              </a:rPr>
              <a:t>develop</a:t>
            </a:r>
            <a:r>
              <a:rPr lang="de-DE" sz="1200" dirty="0">
                <a:solidFill>
                  <a:srgbClr val="FFFFFF"/>
                </a:solidFill>
                <a:latin typeface="+mj-lt"/>
                <a:ea typeface="+mj-ea"/>
                <a:cs typeface="+mj-cs"/>
              </a:rPr>
              <a:t> a </a:t>
            </a:r>
            <a:r>
              <a:rPr lang="de-DE" sz="1200" dirty="0" err="1">
                <a:solidFill>
                  <a:srgbClr val="FFFFFF"/>
                </a:solidFill>
                <a:latin typeface="+mj-lt"/>
                <a:ea typeface="+mj-ea"/>
                <a:cs typeface="+mj-cs"/>
              </a:rPr>
              <a:t>cummulative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risk</a:t>
            </a:r>
            <a:r>
              <a:rPr lang="de-DE" sz="1200" dirty="0">
                <a:solidFill>
                  <a:srgbClr val="FFFFFF"/>
                </a:solidFill>
                <a:latin typeface="+mj-lt"/>
                <a:ea typeface="+mj-ea"/>
                <a:cs typeface="+mj-cs"/>
              </a:rPr>
              <a:t> score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each</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sequence</a:t>
            </a:r>
            <a:r>
              <a:rPr lang="de-DE" sz="1200" dirty="0">
                <a:solidFill>
                  <a:srgbClr val="FFFFFF"/>
                </a:solidFill>
                <a:latin typeface="+mj-lt"/>
                <a:ea typeface="+mj-ea"/>
                <a:cs typeface="+mj-cs"/>
              </a:rPr>
              <a:t> and find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most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dangerous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sequence</a:t>
            </a:r>
            <a:endParaRPr lang="de-DE" sz="1200" dirty="0">
              <a:solidFill>
                <a:srgbClr val="FFFFFF"/>
              </a:solidFill>
              <a:latin typeface="+mj-lt"/>
              <a:ea typeface="+mj-ea"/>
              <a:cs typeface="+mj-cs"/>
            </a:endParaRPr>
          </a:p>
        </p:txBody>
      </p:sp>
      <p:sp>
        <p:nvSpPr>
          <p:cNvPr id="4" name="Foliennummernplatzhalter 3"/>
          <p:cNvSpPr>
            <a:spLocks noGrp="1"/>
          </p:cNvSpPr>
          <p:nvPr>
            <p:ph type="sldNum" sz="quarter" idx="5"/>
          </p:nvPr>
        </p:nvSpPr>
        <p:spPr/>
        <p:txBody>
          <a:bodyPr/>
          <a:lstStyle/>
          <a:p>
            <a:fld id="{358520B1-229A-4FCD-9D71-6F029C7CA41F}" type="slidenum">
              <a:rPr lang="en-GB" smtClean="0"/>
              <a:t>3</a:t>
            </a:fld>
            <a:endParaRPr lang="en-GB"/>
          </a:p>
        </p:txBody>
      </p:sp>
    </p:spTree>
    <p:extLst>
      <p:ext uri="{BB962C8B-B14F-4D97-AF65-F5344CB8AC3E}">
        <p14:creationId xmlns:p14="http://schemas.microsoft.com/office/powerpoint/2010/main" val="206556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FFFFFF"/>
                </a:solidFill>
                <a:latin typeface="+mj-lt"/>
                <a:ea typeface="+mj-ea"/>
                <a:cs typeface="+mj-cs"/>
              </a:rPr>
              <a:t>Software </a:t>
            </a:r>
            <a:r>
              <a:rPr lang="de-DE" sz="1200" dirty="0" err="1">
                <a:solidFill>
                  <a:srgbClr val="FFFFFF"/>
                </a:solidFill>
                <a:latin typeface="+mj-lt"/>
                <a:ea typeface="+mj-ea"/>
                <a:cs typeface="+mj-cs"/>
              </a:rPr>
              <a:t>used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conda</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environment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we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installed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during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the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seminar</a:t>
            </a:r>
            <a:r>
              <a:rPr lang="de-DE" sz="1200" dirty="0">
                <a:solidFill>
                  <a:srgbClr val="FFFFFF"/>
                </a:solidFill>
                <a:latin typeface="+mj-lt"/>
                <a:ea typeface="+mj-ea"/>
                <a:cs typeface="+mj-cs"/>
              </a:rPr>
              <a:t> (minimap2, </a:t>
            </a:r>
            <a:r>
              <a:rPr lang="de-DE" sz="1200" dirty="0" err="1">
                <a:solidFill>
                  <a:srgbClr val="FFFFFF"/>
                </a:solidFill>
                <a:latin typeface="+mj-lt"/>
                <a:ea typeface="+mj-ea"/>
                <a:cs typeface="+mj-cs"/>
              </a:rPr>
              <a:t>SAMtools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BCFtools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Pangolin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lineage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annotation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Covsonar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for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mutation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profiling</a:t>
            </a:r>
            <a:r>
              <a:rPr lang="de-DE" sz="1200" dirty="0">
                <a:solidFill>
                  <a:srgbClr val="FFFFFF"/>
                </a:solidFill>
                <a:latin typeface="+mj-lt"/>
                <a:ea typeface="+mj-ea"/>
                <a:cs typeface="+mj-cs"/>
              </a:rPr>
              <a:t>); SSH </a:t>
            </a:r>
            <a:r>
              <a:rPr lang="de-DE" sz="1200" dirty="0" err="1">
                <a:solidFill>
                  <a:srgbClr val="FFFFFF"/>
                </a:solidFill>
                <a:latin typeface="+mj-lt"/>
                <a:ea typeface="+mj-ea"/>
                <a:cs typeface="+mj-cs"/>
              </a:rPr>
              <a:t>client</a:t>
            </a:r>
            <a:r>
              <a:rPr lang="de-DE" sz="1200" dirty="0">
                <a:solidFill>
                  <a:srgbClr val="FFFFFF"/>
                </a:solidFill>
                <a:latin typeface="+mj-lt"/>
                <a:ea typeface="+mj-ea"/>
                <a:cs typeface="+mj-cs"/>
              </a:rPr>
              <a:t>, Bash </a:t>
            </a:r>
            <a:r>
              <a:rPr lang="de-DE" sz="1200" dirty="0" err="1">
                <a:solidFill>
                  <a:srgbClr val="FFFFFF"/>
                </a:solidFill>
                <a:latin typeface="+mj-lt"/>
                <a:ea typeface="+mj-ea"/>
                <a:cs typeface="+mj-cs"/>
              </a:rPr>
              <a:t>script</a:t>
            </a:r>
            <a:r>
              <a:rPr lang="de-DE" sz="1200" dirty="0">
                <a:solidFill>
                  <a:srgbClr val="FFFFFF"/>
                </a:solidFill>
                <a:latin typeface="+mj-lt"/>
                <a:ea typeface="+mj-ea"/>
                <a:cs typeface="+mj-cs"/>
              </a:rPr>
              <a:t>, R </a:t>
            </a:r>
            <a:r>
              <a:rPr lang="de-DE" sz="1200" dirty="0" err="1">
                <a:solidFill>
                  <a:srgbClr val="FFFFFF"/>
                </a:solidFill>
                <a:latin typeface="+mj-lt"/>
                <a:ea typeface="+mj-ea"/>
                <a:cs typeface="+mj-cs"/>
              </a:rPr>
              <a:t>visualization</a:t>
            </a:r>
            <a:r>
              <a:rPr lang="de-DE" sz="1200" dirty="0">
                <a:solidFill>
                  <a:srgbClr val="FFFFFF"/>
                </a:solidFill>
                <a:latin typeface="+mj-lt"/>
                <a:ea typeface="+mj-ea"/>
                <a:cs typeface="+mj-cs"/>
              </a:rPr>
              <a:t> and </a:t>
            </a:r>
            <a:r>
              <a:rPr lang="de-DE" sz="1200" dirty="0" err="1">
                <a:solidFill>
                  <a:srgbClr val="FFFFFF"/>
                </a:solidFill>
                <a:latin typeface="+mj-lt"/>
                <a:ea typeface="+mj-ea"/>
                <a:cs typeface="+mj-cs"/>
              </a:rPr>
              <a:t>machine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learning</a:t>
            </a:r>
            <a:endParaRPr lang="de-DE" sz="1200" dirty="0">
              <a:solidFill>
                <a:srgbClr val="FFFFFF"/>
              </a:solidFill>
              <a:latin typeface="+mj-lt"/>
              <a:ea typeface="+mj-ea"/>
              <a:cs typeface="+mj-cs"/>
            </a:endParaRPr>
          </a:p>
        </p:txBody>
      </p:sp>
      <p:sp>
        <p:nvSpPr>
          <p:cNvPr id="4" name="Foliennummernplatzhalter 3"/>
          <p:cNvSpPr>
            <a:spLocks noGrp="1"/>
          </p:cNvSpPr>
          <p:nvPr>
            <p:ph type="sldNum" sz="quarter" idx="5"/>
          </p:nvPr>
        </p:nvSpPr>
        <p:spPr/>
        <p:txBody>
          <a:bodyPr/>
          <a:lstStyle/>
          <a:p>
            <a:fld id="{358520B1-229A-4FCD-9D71-6F029C7CA41F}" type="slidenum">
              <a:rPr lang="en-GB" smtClean="0"/>
              <a:t>4</a:t>
            </a:fld>
            <a:endParaRPr lang="en-GB"/>
          </a:p>
        </p:txBody>
      </p:sp>
    </p:spTree>
    <p:extLst>
      <p:ext uri="{BB962C8B-B14F-4D97-AF65-F5344CB8AC3E}">
        <p14:creationId xmlns:p14="http://schemas.microsoft.com/office/powerpoint/2010/main" val="93825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FFFFFF"/>
                </a:solidFill>
                <a:latin typeface="+mj-lt"/>
                <a:ea typeface="+mj-ea"/>
                <a:cs typeface="+mj-cs"/>
              </a:rPr>
              <a:t>N=46 </a:t>
            </a:r>
            <a:r>
              <a:rPr lang="de-DE" sz="1200" dirty="0" err="1">
                <a:solidFill>
                  <a:srgbClr val="FFFFFF"/>
                </a:solidFill>
                <a:latin typeface="+mj-lt"/>
                <a:ea typeface="+mj-ea"/>
                <a:cs typeface="+mj-cs"/>
              </a:rPr>
              <a:t>sequences</a:t>
            </a:r>
            <a:endParaRPr lang="de-DE" sz="1200" dirty="0">
              <a:solidFill>
                <a:srgbClr val="FFFFFF"/>
              </a:solidFill>
              <a:latin typeface="+mj-lt"/>
              <a:ea typeface="+mj-ea"/>
              <a:cs typeface="+mj-cs"/>
            </a:endParaRPr>
          </a:p>
          <a:p>
            <a:r>
              <a:rPr lang="de-DE" sz="1200" dirty="0">
                <a:solidFill>
                  <a:srgbClr val="FFFFFF"/>
                </a:solidFill>
                <a:latin typeface="+mj-lt"/>
                <a:ea typeface="+mj-ea"/>
                <a:cs typeface="+mj-cs"/>
              </a:rPr>
              <a:t>12 </a:t>
            </a:r>
            <a:r>
              <a:rPr lang="de-DE" sz="1200" dirty="0" err="1">
                <a:solidFill>
                  <a:srgbClr val="FFFFFF"/>
                </a:solidFill>
                <a:latin typeface="+mj-lt"/>
                <a:ea typeface="+mj-ea"/>
                <a:cs typeface="+mj-cs"/>
              </a:rPr>
              <a:t>proteins</a:t>
            </a:r>
            <a:endParaRPr lang="de-DE" sz="1200" dirty="0">
              <a:solidFill>
                <a:srgbClr val="FFFFFF"/>
              </a:solidFill>
              <a:latin typeface="+mj-lt"/>
              <a:ea typeface="+mj-ea"/>
              <a:cs typeface="+mj-cs"/>
            </a:endParaRPr>
          </a:p>
          <a:p>
            <a:pPr marL="0" indent="0">
              <a:buFontTx/>
              <a:buNone/>
            </a:pPr>
            <a:r>
              <a:rPr lang="de-DE" dirty="0" err="1"/>
              <a:t>visualized</a:t>
            </a:r>
            <a:r>
              <a:rPr lang="de-DE" dirty="0"/>
              <a:t> in IGV</a:t>
            </a:r>
          </a:p>
          <a:p>
            <a:pPr marL="0" indent="0">
              <a:buFontTx/>
              <a:buNone/>
            </a:pPr>
            <a:r>
              <a:rPr lang="de-DE" dirty="0" err="1"/>
              <a:t>From</a:t>
            </a:r>
            <a:r>
              <a:rPr lang="de-DE" dirty="0"/>
              <a:t> </a:t>
            </a:r>
            <a:r>
              <a:rPr lang="de-DE" dirty="0" err="1"/>
              <a:t>these</a:t>
            </a:r>
            <a:r>
              <a:rPr lang="de-DE" dirty="0"/>
              <a:t> 12 </a:t>
            </a:r>
            <a:r>
              <a:rPr lang="de-DE" dirty="0" err="1"/>
              <a:t>proteins</a:t>
            </a:r>
            <a:r>
              <a:rPr lang="de-DE" dirty="0"/>
              <a:t> </a:t>
            </a:r>
            <a:r>
              <a:rPr lang="de-DE" dirty="0" err="1"/>
              <a:t>only</a:t>
            </a:r>
            <a:r>
              <a:rPr lang="de-DE" dirty="0"/>
              <a:t> </a:t>
            </a:r>
            <a:r>
              <a:rPr lang="de-DE" dirty="0" err="1"/>
              <a:t>spike</a:t>
            </a:r>
            <a:r>
              <a:rPr lang="de-DE" dirty="0"/>
              <a:t> </a:t>
            </a:r>
            <a:r>
              <a:rPr lang="de-DE" dirty="0" err="1"/>
              <a:t>protein</a:t>
            </a:r>
            <a:r>
              <a:rPr lang="de-DE" dirty="0"/>
              <a:t> was </a:t>
            </a:r>
            <a:r>
              <a:rPr lang="de-DE" dirty="0" err="1"/>
              <a:t>interesting</a:t>
            </a:r>
            <a:endParaRPr lang="de-DE" dirty="0"/>
          </a:p>
          <a:p>
            <a:pPr marL="0" indent="0">
              <a:buFontTx/>
              <a:buNone/>
            </a:pPr>
            <a:r>
              <a:rPr lang="de-DE" dirty="0" err="1"/>
              <a:t>We</a:t>
            </a:r>
            <a:r>
              <a:rPr lang="de-DE" dirty="0"/>
              <a:t> </a:t>
            </a:r>
            <a:r>
              <a:rPr lang="de-DE" dirty="0" err="1"/>
              <a:t>intersected</a:t>
            </a:r>
            <a:r>
              <a:rPr lang="de-DE" dirty="0"/>
              <a:t> </a:t>
            </a:r>
            <a:r>
              <a:rPr lang="de-DE" dirty="0" err="1"/>
              <a:t>our</a:t>
            </a:r>
            <a:r>
              <a:rPr lang="de-DE" dirty="0"/>
              <a:t> </a:t>
            </a:r>
            <a:r>
              <a:rPr lang="de-DE" dirty="0" err="1"/>
              <a:t>files</a:t>
            </a:r>
            <a:r>
              <a:rPr lang="de-DE" dirty="0"/>
              <a:t> </a:t>
            </a:r>
            <a:r>
              <a:rPr lang="de-DE" dirty="0" err="1"/>
              <a:t>with</a:t>
            </a:r>
            <a:r>
              <a:rPr lang="de-DE" dirty="0"/>
              <a:t> a </a:t>
            </a:r>
            <a:r>
              <a:rPr lang="de-DE" dirty="0" err="1"/>
              <a:t>bed</a:t>
            </a:r>
            <a:r>
              <a:rPr lang="de-DE" dirty="0"/>
              <a:t> </a:t>
            </a:r>
            <a:r>
              <a:rPr lang="de-DE" dirty="0" err="1"/>
              <a:t>files</a:t>
            </a:r>
            <a:r>
              <a:rPr lang="de-DE" dirty="0"/>
              <a:t> </a:t>
            </a:r>
            <a:r>
              <a:rPr lang="de-DE" dirty="0" err="1"/>
              <a:t>for</a:t>
            </a:r>
            <a:r>
              <a:rPr lang="de-DE" dirty="0"/>
              <a:t> </a:t>
            </a:r>
            <a:r>
              <a:rPr lang="de-DE" dirty="0" err="1"/>
              <a:t>the</a:t>
            </a:r>
            <a:r>
              <a:rPr lang="de-DE" dirty="0"/>
              <a:t> </a:t>
            </a:r>
            <a:r>
              <a:rPr lang="de-DE" dirty="0" err="1"/>
              <a:t>positions</a:t>
            </a:r>
            <a:endParaRPr lang="de-DE" dirty="0"/>
          </a:p>
          <a:p>
            <a:pPr marL="0" indent="0">
              <a:buFontTx/>
              <a:buNone/>
            </a:pPr>
            <a:endParaRPr lang="de-DE" dirty="0"/>
          </a:p>
          <a:p>
            <a:pPr marL="171450" indent="-171450">
              <a:buFontTx/>
              <a:buChar char="-"/>
            </a:pPr>
            <a:endParaRPr lang="de-DE" dirty="0"/>
          </a:p>
          <a:p>
            <a:endParaRPr lang="de-DE" sz="1200" dirty="0">
              <a:solidFill>
                <a:srgbClr val="FFFFFF"/>
              </a:solidFill>
              <a:latin typeface="+mj-lt"/>
              <a:ea typeface="+mj-ea"/>
              <a:cs typeface="+mj-cs"/>
            </a:endParaRPr>
          </a:p>
        </p:txBody>
      </p:sp>
      <p:sp>
        <p:nvSpPr>
          <p:cNvPr id="4" name="Foliennummernplatzhalter 3"/>
          <p:cNvSpPr>
            <a:spLocks noGrp="1"/>
          </p:cNvSpPr>
          <p:nvPr>
            <p:ph type="sldNum" sz="quarter" idx="5"/>
          </p:nvPr>
        </p:nvSpPr>
        <p:spPr/>
        <p:txBody>
          <a:bodyPr/>
          <a:lstStyle/>
          <a:p>
            <a:fld id="{358520B1-229A-4FCD-9D71-6F029C7CA41F}" type="slidenum">
              <a:rPr lang="en-GB" smtClean="0"/>
              <a:t>5</a:t>
            </a:fld>
            <a:endParaRPr lang="en-GB"/>
          </a:p>
        </p:txBody>
      </p:sp>
    </p:spTree>
    <p:extLst>
      <p:ext uri="{BB962C8B-B14F-4D97-AF65-F5344CB8AC3E}">
        <p14:creationId xmlns:p14="http://schemas.microsoft.com/office/powerpoint/2010/main" val="3840524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7 different </a:t>
            </a:r>
            <a:r>
              <a:rPr lang="de-DE" dirty="0" err="1"/>
              <a:t>lineages</a:t>
            </a:r>
            <a:r>
              <a:rPr lang="de-DE" dirty="0"/>
              <a:t> </a:t>
            </a:r>
            <a:r>
              <a:rPr lang="de-DE" dirty="0" err="1"/>
              <a:t>assigned</a:t>
            </a:r>
            <a:r>
              <a:rPr lang="de-DE" dirty="0"/>
              <a:t> </a:t>
            </a:r>
            <a:r>
              <a:rPr lang="de-DE" dirty="0" err="1"/>
              <a:t>with</a:t>
            </a:r>
            <a:r>
              <a:rPr lang="de-DE" dirty="0"/>
              <a:t> </a:t>
            </a:r>
            <a:r>
              <a:rPr lang="de-DE" dirty="0" err="1"/>
              <a:t>pangolin</a:t>
            </a:r>
            <a:endParaRPr lang="de-DE" dirty="0"/>
          </a:p>
          <a:p>
            <a:pPr marL="171450" indent="-171450">
              <a:buFont typeface="Arial" panose="020B0604020202020204" pitchFamily="34" charset="0"/>
              <a:buChar char="•"/>
            </a:pPr>
            <a:r>
              <a:rPr lang="de-DE" dirty="0"/>
              <a:t>B.1.177 </a:t>
            </a:r>
            <a:r>
              <a:rPr lang="de-DE" dirty="0" err="1"/>
              <a:t>most</a:t>
            </a:r>
            <a:r>
              <a:rPr lang="de-DE" dirty="0"/>
              <a:t> </a:t>
            </a:r>
            <a:r>
              <a:rPr lang="de-DE" dirty="0" err="1"/>
              <a:t>often</a:t>
            </a:r>
            <a:endParaRPr lang="de-DE" dirty="0"/>
          </a:p>
          <a:p>
            <a:pPr marL="171450" indent="-171450">
              <a:buFont typeface="Arial" panose="020B0604020202020204" pitchFamily="34" charset="0"/>
              <a:buChar char="•"/>
            </a:pPr>
            <a:r>
              <a:rPr lang="de-DE" dirty="0" err="1"/>
              <a:t>For</a:t>
            </a:r>
            <a:r>
              <a:rPr lang="de-DE" dirty="0"/>
              <a:t> </a:t>
            </a:r>
            <a:r>
              <a:rPr lang="de-DE" dirty="0" err="1"/>
              <a:t>this</a:t>
            </a:r>
            <a:r>
              <a:rPr lang="de-DE" dirty="0"/>
              <a:t> </a:t>
            </a:r>
            <a:r>
              <a:rPr lang="de-DE" dirty="0" err="1"/>
              <a:t>we</a:t>
            </a:r>
            <a:r>
              <a:rPr lang="de-DE" dirty="0"/>
              <a:t> </a:t>
            </a:r>
            <a:r>
              <a:rPr lang="de-DE" dirty="0" err="1"/>
              <a:t>used</a:t>
            </a:r>
            <a:r>
              <a:rPr lang="de-DE" dirty="0"/>
              <a:t> a </a:t>
            </a:r>
            <a:r>
              <a:rPr lang="de-DE" dirty="0" err="1"/>
              <a:t>singularity</a:t>
            </a:r>
            <a:r>
              <a:rPr lang="de-DE" dirty="0"/>
              <a:t> </a:t>
            </a:r>
            <a:r>
              <a:rPr lang="de-DE" dirty="0" err="1"/>
              <a:t>container</a:t>
            </a:r>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6</a:t>
            </a:fld>
            <a:endParaRPr lang="en-GB"/>
          </a:p>
        </p:txBody>
      </p:sp>
    </p:spTree>
    <p:extLst>
      <p:ext uri="{BB962C8B-B14F-4D97-AF65-F5344CB8AC3E}">
        <p14:creationId xmlns:p14="http://schemas.microsoft.com/office/powerpoint/2010/main" val="235789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de-DE" sz="1200" dirty="0">
                <a:solidFill>
                  <a:srgbClr val="FFFFFF"/>
                </a:solidFill>
                <a:latin typeface="+mj-lt"/>
                <a:ea typeface="+mj-ea"/>
                <a:cs typeface="+mj-cs"/>
              </a:rPr>
              <a:t>Mean 155 </a:t>
            </a:r>
            <a:r>
              <a:rPr lang="de-DE" sz="1200" dirty="0" err="1">
                <a:solidFill>
                  <a:srgbClr val="FFFFFF"/>
                </a:solidFill>
                <a:latin typeface="+mj-lt"/>
                <a:ea typeface="+mj-ea"/>
                <a:cs typeface="+mj-cs"/>
              </a:rPr>
              <a:t>ambiguous</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nucleotides</a:t>
            </a:r>
            <a:endParaRPr lang="de-DE" sz="1200" dirty="0">
              <a:solidFill>
                <a:srgbClr val="FFFFFF"/>
              </a:solidFill>
              <a:latin typeface="+mj-lt"/>
              <a:ea typeface="+mj-ea"/>
              <a:cs typeface="+mj-cs"/>
            </a:endParaRPr>
          </a:p>
          <a:p>
            <a:pPr marL="457200" indent="-457200">
              <a:buFont typeface="Arial" panose="020B0604020202020204" pitchFamily="34" charset="0"/>
              <a:buChar char="•"/>
            </a:pPr>
            <a:r>
              <a:rPr lang="de-DE" sz="1200" dirty="0" err="1">
                <a:solidFill>
                  <a:srgbClr val="FFFFFF"/>
                </a:solidFill>
                <a:latin typeface="+mj-lt"/>
                <a:ea typeface="+mj-ea"/>
                <a:cs typeface="+mj-cs"/>
              </a:rPr>
              <a:t>mean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percentage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of</a:t>
            </a:r>
            <a:r>
              <a:rPr lang="de-DE" sz="1200" dirty="0">
                <a:solidFill>
                  <a:srgbClr val="FFFFFF"/>
                </a:solidFill>
                <a:latin typeface="+mj-lt"/>
                <a:ea typeface="+mj-ea"/>
                <a:cs typeface="+mj-cs"/>
              </a:rPr>
              <a:t> 0.5 % (</a:t>
            </a:r>
            <a:r>
              <a:rPr lang="de-DE" sz="1200" dirty="0" err="1">
                <a:solidFill>
                  <a:srgbClr val="FFFFFF"/>
                </a:solidFill>
                <a:latin typeface="+mj-lt"/>
                <a:ea typeface="+mj-ea"/>
                <a:cs typeface="+mj-cs"/>
              </a:rPr>
              <a:t>good</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quality</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between</a:t>
            </a:r>
            <a:r>
              <a:rPr lang="de-DE" sz="1200" dirty="0">
                <a:solidFill>
                  <a:srgbClr val="FFFFFF"/>
                </a:solidFill>
                <a:latin typeface="+mj-lt"/>
                <a:ea typeface="+mj-ea"/>
                <a:cs typeface="+mj-cs"/>
              </a:rPr>
              <a:t> Q20 and Q30, </a:t>
            </a:r>
            <a:r>
              <a:rPr lang="de-DE" sz="1200" dirty="0" err="1">
                <a:solidFill>
                  <a:srgbClr val="FFFFFF"/>
                </a:solidFill>
                <a:latin typeface="+mj-lt"/>
                <a:ea typeface="+mj-ea"/>
                <a:cs typeface="+mj-cs"/>
              </a:rPr>
              <a:t>over</a:t>
            </a:r>
            <a:r>
              <a:rPr lang="de-DE" sz="1200" dirty="0">
                <a:solidFill>
                  <a:srgbClr val="FFFFFF"/>
                </a:solidFill>
                <a:latin typeface="+mj-lt"/>
                <a:ea typeface="+mj-ea"/>
                <a:cs typeface="+mj-cs"/>
              </a:rPr>
              <a:t> 99 % </a:t>
            </a:r>
            <a:r>
              <a:rPr lang="de-DE" sz="1200" dirty="0" err="1">
                <a:solidFill>
                  <a:srgbClr val="FFFFFF"/>
                </a:solidFill>
                <a:latin typeface="+mj-lt"/>
                <a:ea typeface="+mj-ea"/>
                <a:cs typeface="+mj-cs"/>
              </a:rPr>
              <a:t>base</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calling</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acc</a:t>
            </a:r>
            <a:r>
              <a:rPr lang="de-DE" sz="1200" dirty="0">
                <a:solidFill>
                  <a:srgbClr val="FFFFFF"/>
                </a:solidFill>
                <a:latin typeface="+mj-lt"/>
                <a:ea typeface="+mj-ea"/>
                <a:cs typeface="+mj-cs"/>
              </a:rPr>
              <a:t>)</a:t>
            </a:r>
          </a:p>
          <a:p>
            <a:pPr marL="457200" indent="-457200">
              <a:buFont typeface="Arial" panose="020B0604020202020204" pitchFamily="34" charset="0"/>
              <a:buChar char="•"/>
            </a:pPr>
            <a:r>
              <a:rPr lang="de-DE" sz="1200" dirty="0">
                <a:solidFill>
                  <a:srgbClr val="FFFFFF"/>
                </a:solidFill>
                <a:latin typeface="+mj-lt"/>
                <a:ea typeface="+mj-ea"/>
                <a:cs typeface="+mj-cs"/>
              </a:rPr>
              <a:t>High </a:t>
            </a:r>
            <a:r>
              <a:rPr lang="de-DE" sz="1200" dirty="0" err="1">
                <a:solidFill>
                  <a:srgbClr val="FFFFFF"/>
                </a:solidFill>
                <a:latin typeface="+mj-lt"/>
                <a:ea typeface="+mj-ea"/>
                <a:cs typeface="+mj-cs"/>
              </a:rPr>
              <a:t>deviation</a:t>
            </a:r>
            <a:endParaRPr lang="de-DE" sz="1200" dirty="0">
              <a:solidFill>
                <a:srgbClr val="FFFFFF"/>
              </a:solidFill>
              <a:latin typeface="+mj-lt"/>
              <a:ea typeface="+mj-ea"/>
              <a:cs typeface="+mj-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dirty="0">
                <a:solidFill>
                  <a:srgbClr val="FFFFFF"/>
                </a:solidFill>
                <a:latin typeface="+mj-lt"/>
                <a:ea typeface="+mj-ea"/>
                <a:cs typeface="+mj-cs"/>
              </a:rPr>
              <a:t>Seq22 </a:t>
            </a:r>
            <a:r>
              <a:rPr lang="de-DE" sz="1200" dirty="0" err="1">
                <a:solidFill>
                  <a:srgbClr val="FFFFFF"/>
                </a:solidFill>
                <a:latin typeface="+mj-lt"/>
                <a:ea typeface="+mj-ea"/>
                <a:cs typeface="+mj-cs"/>
              </a:rPr>
              <a:t>has</a:t>
            </a:r>
            <a:r>
              <a:rPr lang="de-DE" sz="1200" dirty="0">
                <a:solidFill>
                  <a:srgbClr val="FFFFFF"/>
                </a:solidFill>
                <a:latin typeface="+mj-lt"/>
                <a:ea typeface="+mj-ea"/>
                <a:cs typeface="+mj-cs"/>
              </a:rPr>
              <a:t> 2. </a:t>
            </a:r>
            <a:r>
              <a:rPr lang="de-DE" sz="1200" dirty="0" err="1">
                <a:solidFill>
                  <a:srgbClr val="FFFFFF"/>
                </a:solidFill>
                <a:latin typeface="+mj-lt"/>
                <a:ea typeface="+mj-ea"/>
                <a:cs typeface="+mj-cs"/>
              </a:rPr>
              <a:t>highest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number</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of</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ns</a:t>
            </a:r>
            <a:r>
              <a:rPr lang="de-DE" sz="1200" dirty="0">
                <a:solidFill>
                  <a:srgbClr val="FFFFFF"/>
                </a:solidFill>
                <a:latin typeface="+mj-lt"/>
                <a:ea typeface="+mj-ea"/>
                <a:cs typeface="+mj-cs"/>
              </a:rPr>
              <a:t> and </a:t>
            </a:r>
            <a:r>
              <a:rPr lang="de-DE" sz="1200" dirty="0" err="1">
                <a:solidFill>
                  <a:srgbClr val="FFFFFF"/>
                </a:solidFill>
                <a:latin typeface="+mj-lt"/>
                <a:ea typeface="+mj-ea"/>
                <a:cs typeface="+mj-cs"/>
              </a:rPr>
              <a:t>highest</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proportion</a:t>
            </a:r>
            <a:r>
              <a:rPr lang="de-DE" sz="1200" dirty="0">
                <a:solidFill>
                  <a:srgbClr val="FFFFFF"/>
                </a:solidFill>
                <a:latin typeface="+mj-lt"/>
                <a:ea typeface="+mj-ea"/>
                <a:cs typeface="+mj-cs"/>
              </a:rPr>
              <a:t> (</a:t>
            </a:r>
            <a:r>
              <a:rPr lang="de-DE" sz="1200" dirty="0" err="1">
                <a:solidFill>
                  <a:srgbClr val="FFFFFF"/>
                </a:solidFill>
                <a:latin typeface="+mj-lt"/>
                <a:ea typeface="+mj-ea"/>
                <a:cs typeface="+mj-cs"/>
              </a:rPr>
              <a:t>almost</a:t>
            </a:r>
            <a:r>
              <a:rPr lang="de-DE" sz="1200" dirty="0">
                <a:solidFill>
                  <a:srgbClr val="FFFFFF"/>
                </a:solidFill>
                <a:latin typeface="+mj-lt"/>
                <a:ea typeface="+mj-ea"/>
                <a:cs typeface="+mj-cs"/>
              </a:rPr>
              <a:t> 1/10)</a:t>
            </a:r>
            <a:endParaRPr lang="en-GB" sz="1200" dirty="0">
              <a:solidFill>
                <a:srgbClr val="FFFFFF"/>
              </a:solidFill>
              <a:latin typeface="+mj-lt"/>
              <a:ea typeface="+mj-ea"/>
              <a:cs typeface="+mj-cs"/>
            </a:endParaRPr>
          </a:p>
          <a:p>
            <a:pPr marL="457200" indent="-457200">
              <a:buFont typeface="Arial" panose="020B0604020202020204" pitchFamily="34" charset="0"/>
              <a:buChar char="•"/>
            </a:pPr>
            <a:endParaRPr lang="en-GB" sz="1200" dirty="0">
              <a:solidFill>
                <a:srgbClr val="FFFFFF"/>
              </a:solidFill>
              <a:latin typeface="+mj-lt"/>
              <a:ea typeface="+mj-ea"/>
              <a:cs typeface="+mj-cs"/>
            </a:endParaRP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7</a:t>
            </a:fld>
            <a:endParaRPr lang="en-GB"/>
          </a:p>
        </p:txBody>
      </p:sp>
    </p:spTree>
    <p:extLst>
      <p:ext uri="{BB962C8B-B14F-4D97-AF65-F5344CB8AC3E}">
        <p14:creationId xmlns:p14="http://schemas.microsoft.com/office/powerpoint/2010/main" val="229487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443 </a:t>
            </a:r>
            <a:r>
              <a:rPr lang="de-DE" dirty="0" err="1"/>
              <a:t>unique</a:t>
            </a:r>
            <a:r>
              <a:rPr lang="de-DE" dirty="0"/>
              <a:t> </a:t>
            </a:r>
            <a:r>
              <a:rPr lang="de-DE" dirty="0" err="1"/>
              <a:t>mutations</a:t>
            </a:r>
            <a:r>
              <a:rPr lang="de-DE" dirty="0"/>
              <a:t> </a:t>
            </a:r>
            <a:r>
              <a:rPr lang="de-DE" dirty="0" err="1"/>
              <a:t>including</a:t>
            </a:r>
            <a:r>
              <a:rPr lang="de-DE" dirty="0"/>
              <a:t> </a:t>
            </a:r>
            <a:r>
              <a:rPr lang="de-DE" dirty="0" err="1"/>
              <a:t>deletions</a:t>
            </a:r>
            <a:r>
              <a:rPr lang="de-DE" dirty="0"/>
              <a:t> (</a:t>
            </a:r>
            <a:r>
              <a:rPr lang="de-DE" dirty="0" err="1"/>
              <a:t>no</a:t>
            </a:r>
            <a:r>
              <a:rPr lang="de-DE" dirty="0"/>
              <a:t> </a:t>
            </a:r>
            <a:r>
              <a:rPr lang="de-DE" dirty="0" err="1"/>
              <a:t>duplicates</a:t>
            </a:r>
            <a:r>
              <a:rPr lang="de-DE" dirty="0"/>
              <a:t> in </a:t>
            </a:r>
            <a:r>
              <a:rPr lang="de-DE" dirty="0" err="1"/>
              <a:t>the</a:t>
            </a:r>
            <a:r>
              <a:rPr lang="de-DE" dirty="0"/>
              <a:t> </a:t>
            </a:r>
            <a:r>
              <a:rPr lang="de-DE" dirty="0" err="1"/>
              <a:t>positions</a:t>
            </a:r>
            <a:r>
              <a:rPr lang="de-DE" dirty="0"/>
              <a:t>)</a:t>
            </a:r>
          </a:p>
          <a:p>
            <a:pPr marL="171450" indent="-171450">
              <a:buFont typeface="Arial" panose="020B0604020202020204" pitchFamily="34" charset="0"/>
              <a:buChar char="•"/>
            </a:pPr>
            <a:r>
              <a:rPr lang="de-DE" dirty="0"/>
              <a:t>73 </a:t>
            </a:r>
            <a:r>
              <a:rPr lang="de-DE" dirty="0" err="1"/>
              <a:t>unique</a:t>
            </a:r>
            <a:r>
              <a:rPr lang="de-DE" dirty="0"/>
              <a:t> </a:t>
            </a:r>
            <a:r>
              <a:rPr lang="de-DE" dirty="0" err="1"/>
              <a:t>mutations</a:t>
            </a:r>
            <a:r>
              <a:rPr lang="de-DE" dirty="0"/>
              <a:t> in </a:t>
            </a:r>
            <a:r>
              <a:rPr lang="de-DE" dirty="0" err="1"/>
              <a:t>spike</a:t>
            </a:r>
            <a:r>
              <a:rPr lang="de-DE" dirty="0"/>
              <a:t> </a:t>
            </a:r>
            <a:r>
              <a:rPr lang="de-DE" dirty="0" err="1"/>
              <a:t>protein</a:t>
            </a:r>
            <a:r>
              <a:rPr lang="de-DE" dirty="0"/>
              <a:t> </a:t>
            </a:r>
            <a:r>
              <a:rPr lang="de-DE" dirty="0" err="1"/>
              <a:t>including</a:t>
            </a:r>
            <a:r>
              <a:rPr lang="de-DE" dirty="0"/>
              <a:t> </a:t>
            </a:r>
            <a:r>
              <a:rPr lang="de-DE" dirty="0" err="1"/>
              <a:t>deletions</a:t>
            </a:r>
            <a:endParaRPr lang="de-DE" dirty="0"/>
          </a:p>
          <a:p>
            <a:pPr marL="171450" indent="-171450">
              <a:buFont typeface="Arial" panose="020B0604020202020204" pitchFamily="34" charset="0"/>
              <a:buChar char="•"/>
            </a:pPr>
            <a:r>
              <a:rPr lang="en-GB" dirty="0"/>
              <a:t>Equally distributed over genome</a:t>
            </a:r>
          </a:p>
          <a:p>
            <a:pPr marL="171450" indent="-171450">
              <a:buFont typeface="Arial" panose="020B0604020202020204" pitchFamily="34" charset="0"/>
              <a:buChar char="•"/>
            </a:pPr>
            <a:r>
              <a:rPr lang="en-GB" dirty="0"/>
              <a:t>mean 30 SNPs per sample (every 10^-3)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err="1"/>
              <a:t>seq</a:t>
            </a:r>
            <a:r>
              <a:rPr lang="en-GB" dirty="0"/>
              <a:t> 22 has most mutations (84) &amp; shortest read (only ~10 0000 bp) and the second highest amount of </a:t>
            </a:r>
            <a:r>
              <a:rPr lang="en-GB" dirty="0" err="1"/>
              <a:t>ambious</a:t>
            </a:r>
            <a:r>
              <a:rPr lang="en-GB" dirty="0"/>
              <a:t> nucleotides although it is the smallest (1/10 error) -&gt;sequencing error? Outlier!</a:t>
            </a:r>
          </a:p>
          <a:p>
            <a:pPr marL="171450" indent="-171450">
              <a:buFont typeface="Arial" panose="020B0604020202020204" pitchFamily="34" charset="0"/>
              <a:buChar char="•"/>
            </a:pPr>
            <a:endParaRPr lang="en-GB" dirty="0"/>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8</a:t>
            </a:fld>
            <a:endParaRPr lang="en-GB"/>
          </a:p>
        </p:txBody>
      </p:sp>
    </p:spTree>
    <p:extLst>
      <p:ext uri="{BB962C8B-B14F-4D97-AF65-F5344CB8AC3E}">
        <p14:creationId xmlns:p14="http://schemas.microsoft.com/office/powerpoint/2010/main" val="101292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indent="-457200">
              <a:buFont typeface="Arial" panose="020B0604020202020204" pitchFamily="34" charset="0"/>
              <a:buChar char="•"/>
            </a:pPr>
            <a:r>
              <a:rPr lang="de-DE" sz="1200" dirty="0" err="1">
                <a:solidFill>
                  <a:schemeClr val="bg1"/>
                </a:solidFill>
              </a:rPr>
              <a:t>every</a:t>
            </a:r>
            <a:r>
              <a:rPr lang="de-DE" sz="1200" dirty="0">
                <a:solidFill>
                  <a:schemeClr val="bg1"/>
                </a:solidFill>
              </a:rPr>
              <a:t> </a:t>
            </a:r>
            <a:r>
              <a:rPr lang="de-DE" sz="1200" dirty="0" err="1">
                <a:solidFill>
                  <a:schemeClr val="bg1"/>
                </a:solidFill>
              </a:rPr>
              <a:t>mutation</a:t>
            </a:r>
            <a:r>
              <a:rPr lang="de-DE" sz="1200" dirty="0">
                <a:solidFill>
                  <a:schemeClr val="bg1"/>
                </a:solidFill>
              </a:rPr>
              <a:t> </a:t>
            </a:r>
            <a:r>
              <a:rPr lang="de-DE" sz="1200" dirty="0" err="1">
                <a:solidFill>
                  <a:schemeClr val="bg1"/>
                </a:solidFill>
              </a:rPr>
              <a:t>occured</a:t>
            </a:r>
            <a:r>
              <a:rPr lang="de-DE" sz="1200" dirty="0">
                <a:solidFill>
                  <a:schemeClr val="bg1"/>
                </a:solidFill>
              </a:rPr>
              <a:t> ~ 3 </a:t>
            </a:r>
            <a:r>
              <a:rPr lang="de-DE" sz="1200" dirty="0" err="1">
                <a:solidFill>
                  <a:schemeClr val="bg1"/>
                </a:solidFill>
              </a:rPr>
              <a:t>times</a:t>
            </a:r>
            <a:endParaRPr lang="de-DE" sz="1200" dirty="0">
              <a:solidFill>
                <a:schemeClr val="bg1"/>
              </a:solidFill>
            </a:endParaRPr>
          </a:p>
          <a:p>
            <a:pPr marL="457200" indent="-457200">
              <a:buFont typeface="Arial" panose="020B0604020202020204" pitchFamily="34" charset="0"/>
              <a:buChar char="•"/>
            </a:pPr>
            <a:r>
              <a:rPr lang="en-GB" sz="1200" dirty="0">
                <a:solidFill>
                  <a:schemeClr val="bg1"/>
                </a:solidFill>
              </a:rPr>
              <a:t>mutation C3037T occurred 40 times</a:t>
            </a:r>
          </a:p>
          <a:p>
            <a:pPr marL="457200" indent="-457200">
              <a:buFont typeface="Arial" panose="020B0604020202020204" pitchFamily="34" charset="0"/>
              <a:buChar char="•"/>
            </a:pPr>
            <a:r>
              <a:rPr lang="de-DE" sz="1200" dirty="0" err="1">
                <a:solidFill>
                  <a:schemeClr val="bg1"/>
                </a:solidFill>
              </a:rPr>
              <a:t>mostly</a:t>
            </a:r>
            <a:r>
              <a:rPr lang="de-DE" sz="1200" dirty="0">
                <a:solidFill>
                  <a:schemeClr val="bg1"/>
                </a:solidFill>
              </a:rPr>
              <a:t> c&gt;T</a:t>
            </a:r>
          </a:p>
          <a:p>
            <a:endParaRPr lang="en-GB" dirty="0"/>
          </a:p>
        </p:txBody>
      </p:sp>
      <p:sp>
        <p:nvSpPr>
          <p:cNvPr id="4" name="Foliennummernplatzhalter 3"/>
          <p:cNvSpPr>
            <a:spLocks noGrp="1"/>
          </p:cNvSpPr>
          <p:nvPr>
            <p:ph type="sldNum" sz="quarter" idx="5"/>
          </p:nvPr>
        </p:nvSpPr>
        <p:spPr/>
        <p:txBody>
          <a:bodyPr/>
          <a:lstStyle/>
          <a:p>
            <a:fld id="{358520B1-229A-4FCD-9D71-6F029C7CA41F}" type="slidenum">
              <a:rPr lang="en-GB" smtClean="0"/>
              <a:t>9</a:t>
            </a:fld>
            <a:endParaRPr lang="en-GB"/>
          </a:p>
        </p:txBody>
      </p:sp>
    </p:spTree>
    <p:extLst>
      <p:ext uri="{BB962C8B-B14F-4D97-AF65-F5344CB8AC3E}">
        <p14:creationId xmlns:p14="http://schemas.microsoft.com/office/powerpoint/2010/main" val="20260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15985-08E6-CDE2-37CD-2B4B070E982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D31508EA-0383-AEE6-401C-39DCAA8C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EC588F88-7D26-AD36-E41C-C072001ED821}"/>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8C0033C8-2F2D-1E54-061D-09C359A71AD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033015F-AF63-9B17-49B4-58FB35B45F62}"/>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247116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245A18-C9FE-391B-6608-C3493A0A09FF}"/>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2836A80B-03AA-5603-3A26-FA6EB1D83BA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2F10F89D-629D-FCD0-54CF-487B12AB2C01}"/>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EFC14A7F-B362-6313-F009-A5E125CE212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9AFEE5F-30BC-57DD-E7B1-6090156FD277}"/>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337266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08D839A-AD52-FAEC-9CE9-A7AB70B157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2C8C0196-E11F-07AB-FA96-1DB4CB75354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7ACBFE2-DEB7-5250-C723-DD6BE4BF7C5B}"/>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DF765BEF-F326-4322-9E19-4F102DC9E39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DF8AE4A-DE3B-B9EC-7F02-33DA8B3AB84A}"/>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176985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3CE8C-1378-F296-A505-FB8E0B476A4A}"/>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6175A95-EC37-6F8A-5089-DA9FD69332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8415D3B9-7319-010F-0A02-670D87206513}"/>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F2F799D0-3DB3-3A60-5E43-4784356F800F}"/>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118C2FC3-F6CA-361A-B40C-F064923F9BD9}"/>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264494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24307B-A788-A4D9-23F3-B2780E2BA33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540F95A-5F2B-85BD-34CE-B9EBA7286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C1ABD2B-19AA-67DD-D49B-CFF696F1641A}"/>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A843EFCD-E5AF-7B65-8F16-EA0B15134C5D}"/>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80823A7-8606-803E-C078-03694202B69C}"/>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124069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CCAD66-4664-377C-D989-2067652BCC0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783E172E-04BB-C2DD-C01B-8B4B597A6E9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DE0B61F-ACFA-19AF-255B-A1CEEF53DC3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9C274E96-098B-5558-66FF-9BC0BB075673}"/>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6" name="Fußzeilenplatzhalter 5">
            <a:extLst>
              <a:ext uri="{FF2B5EF4-FFF2-40B4-BE49-F238E27FC236}">
                <a16:creationId xmlns:a16="http://schemas.microsoft.com/office/drawing/2014/main" id="{B7A6ED7B-3427-8133-C1D4-5A69FBAD214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0D931D13-7E9B-4CC5-B4A0-A5C9A28B4CB8}"/>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30697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4431B0-00E6-68C5-47B2-3DD5F8F86401}"/>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C265F1EC-1F5B-15D7-D6D3-046457282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6A76FCE-B138-57A7-A396-DD8645BC05B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6230F0E-31F0-DC79-DAE6-FBBA25E8F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49F702D-BFCF-6E33-D1CA-A07F4D4898C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9FD728A4-8EC5-E112-5256-1F60F82529FB}"/>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8" name="Fußzeilenplatzhalter 7">
            <a:extLst>
              <a:ext uri="{FF2B5EF4-FFF2-40B4-BE49-F238E27FC236}">
                <a16:creationId xmlns:a16="http://schemas.microsoft.com/office/drawing/2014/main" id="{6F4E120F-4E4E-7779-4F42-A51CF837D8F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448E37A1-D284-988F-52D3-5C3DC4B3384F}"/>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335403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00D57-C10C-611A-1D49-459EDA1651FF}"/>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21AA7AEC-4CC8-117D-6CC8-1905B53142B5}"/>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4" name="Fußzeilenplatzhalter 3">
            <a:extLst>
              <a:ext uri="{FF2B5EF4-FFF2-40B4-BE49-F238E27FC236}">
                <a16:creationId xmlns:a16="http://schemas.microsoft.com/office/drawing/2014/main" id="{09810C8B-21C6-0ABE-C474-D0AC8C0BF757}"/>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A40D5BD3-3201-ADA4-A717-E38125BC6119}"/>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234836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43137E-3238-59B6-558D-04E38C93EAB5}"/>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3" name="Fußzeilenplatzhalter 2">
            <a:extLst>
              <a:ext uri="{FF2B5EF4-FFF2-40B4-BE49-F238E27FC236}">
                <a16:creationId xmlns:a16="http://schemas.microsoft.com/office/drawing/2014/main" id="{F139D2EB-B07A-E537-D84D-A098DAD0D00B}"/>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0AEA2D64-25BC-1672-BE64-27A017F91C32}"/>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20428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9A9D1-E541-4D7A-3FCA-A6178A93080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6F5F356C-8F7C-C739-A93F-5F9671F95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C0A2D914-4BE9-1EF7-E13A-FED6D16DC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40C5506-9710-1360-6925-EFC24FF8AA0F}"/>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6" name="Fußzeilenplatzhalter 5">
            <a:extLst>
              <a:ext uri="{FF2B5EF4-FFF2-40B4-BE49-F238E27FC236}">
                <a16:creationId xmlns:a16="http://schemas.microsoft.com/office/drawing/2014/main" id="{0B1FD694-E93B-CDCE-841F-439051F9359D}"/>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322F887E-1988-8CCA-6A3A-B9AE9A7965B1}"/>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935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9ACE2-C4A1-CEFA-96A4-8EBC6CF8C2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D98AABAA-E026-E310-63BF-D3CDDC389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79C8D913-5E2C-24A8-4CAC-D597B2833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7A2FDC-BDE5-5C28-AFE9-1B210D9F3BA1}"/>
              </a:ext>
            </a:extLst>
          </p:cNvPr>
          <p:cNvSpPr>
            <a:spLocks noGrp="1"/>
          </p:cNvSpPr>
          <p:nvPr>
            <p:ph type="dt" sz="half" idx="10"/>
          </p:nvPr>
        </p:nvSpPr>
        <p:spPr/>
        <p:txBody>
          <a:bodyPr/>
          <a:lstStyle/>
          <a:p>
            <a:fld id="{932BB106-50E9-41F8-BAFE-FE879323668C}" type="datetimeFigureOut">
              <a:rPr lang="en-GB" smtClean="0"/>
              <a:t>04/10/2024</a:t>
            </a:fld>
            <a:endParaRPr lang="en-GB"/>
          </a:p>
        </p:txBody>
      </p:sp>
      <p:sp>
        <p:nvSpPr>
          <p:cNvPr id="6" name="Fußzeilenplatzhalter 5">
            <a:extLst>
              <a:ext uri="{FF2B5EF4-FFF2-40B4-BE49-F238E27FC236}">
                <a16:creationId xmlns:a16="http://schemas.microsoft.com/office/drawing/2014/main" id="{389AB839-1B89-342F-50E5-3493B5004AD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13A5EAA2-94CC-3341-AD43-D269899575B8}"/>
              </a:ext>
            </a:extLst>
          </p:cNvPr>
          <p:cNvSpPr>
            <a:spLocks noGrp="1"/>
          </p:cNvSpPr>
          <p:nvPr>
            <p:ph type="sldNum" sz="quarter" idx="12"/>
          </p:nvPr>
        </p:nvSpPr>
        <p:spPr/>
        <p:txBody>
          <a:bodyPr/>
          <a:lstStyle/>
          <a:p>
            <a:fld id="{E22B5BF6-5595-45CD-BFA5-004BA7CD824B}" type="slidenum">
              <a:rPr lang="en-GB" smtClean="0"/>
              <a:t>‹Nr.›</a:t>
            </a:fld>
            <a:endParaRPr lang="en-GB"/>
          </a:p>
        </p:txBody>
      </p:sp>
    </p:spTree>
    <p:extLst>
      <p:ext uri="{BB962C8B-B14F-4D97-AF65-F5344CB8AC3E}">
        <p14:creationId xmlns:p14="http://schemas.microsoft.com/office/powerpoint/2010/main" val="287307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5A44908-09F5-3D24-1A4E-0138F2C77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B2966EBA-C24C-FECD-5CFA-7CD71FF97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993F401-D715-FC55-07B2-721C7F0A3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2BB106-50E9-41F8-BAFE-FE879323668C}" type="datetimeFigureOut">
              <a:rPr lang="en-GB" smtClean="0"/>
              <a:t>04/10/2024</a:t>
            </a:fld>
            <a:endParaRPr lang="en-GB"/>
          </a:p>
        </p:txBody>
      </p:sp>
      <p:sp>
        <p:nvSpPr>
          <p:cNvPr id="5" name="Fußzeilenplatzhalter 4">
            <a:extLst>
              <a:ext uri="{FF2B5EF4-FFF2-40B4-BE49-F238E27FC236}">
                <a16:creationId xmlns:a16="http://schemas.microsoft.com/office/drawing/2014/main" id="{EB0F826B-875A-57B5-9520-D43F131EC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ED6EDCA8-6C36-E0BF-E18B-2CD25AC37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2B5BF6-5595-45CD-BFA5-004BA7CD824B}" type="slidenum">
              <a:rPr lang="en-GB" smtClean="0"/>
              <a:t>‹Nr.›</a:t>
            </a:fld>
            <a:endParaRPr lang="en-GB"/>
          </a:p>
        </p:txBody>
      </p:sp>
    </p:spTree>
    <p:extLst>
      <p:ext uri="{BB962C8B-B14F-4D97-AF65-F5344CB8AC3E}">
        <p14:creationId xmlns:p14="http://schemas.microsoft.com/office/powerpoint/2010/main" val="5132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ience.org/doi/full/10.1126/science.abf9302#core-R8" TargetMode="External"/><Relationship Id="rId2" Type="http://schemas.openxmlformats.org/officeDocument/2006/relationships/hyperlink" Target="https://www.science.org/doi/full/10.1126/science.abf9302#core-R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gital rendering of a virus formation">
            <a:extLst>
              <a:ext uri="{FF2B5EF4-FFF2-40B4-BE49-F238E27FC236}">
                <a16:creationId xmlns:a16="http://schemas.microsoft.com/office/drawing/2014/main" id="{5042981B-5198-6A92-B1C9-0CED24F3E8AB}"/>
              </a:ext>
            </a:extLst>
          </p:cNvPr>
          <p:cNvPicPr>
            <a:picLocks noChangeAspect="1"/>
          </p:cNvPicPr>
          <p:nvPr/>
        </p:nvPicPr>
        <p:blipFill>
          <a:blip r:embed="rId3"/>
          <a:srcRect l="244" r="-1" b="-1"/>
          <a:stretch/>
        </p:blipFill>
        <p:spPr>
          <a:xfrm>
            <a:off x="2513466" y="35006"/>
            <a:ext cx="9669656" cy="6858000"/>
          </a:xfrm>
          <a:prstGeom prst="rect">
            <a:avLst/>
          </a:prstGeom>
        </p:spPr>
      </p:pic>
      <p:sp>
        <p:nvSpPr>
          <p:cNvPr id="2" name="Titel 1">
            <a:extLst>
              <a:ext uri="{FF2B5EF4-FFF2-40B4-BE49-F238E27FC236}">
                <a16:creationId xmlns:a16="http://schemas.microsoft.com/office/drawing/2014/main" id="{14E39094-13BC-FE19-759C-EC7D1A630817}"/>
              </a:ext>
            </a:extLst>
          </p:cNvPr>
          <p:cNvSpPr>
            <a:spLocks noGrp="1"/>
          </p:cNvSpPr>
          <p:nvPr>
            <p:ph type="title"/>
          </p:nvPr>
        </p:nvSpPr>
        <p:spPr/>
        <p:txBody>
          <a:bodyPr/>
          <a:lstStyle/>
          <a:p>
            <a:endParaRPr lang="en-GB"/>
          </a:p>
        </p:txBody>
      </p:sp>
      <p:sp>
        <p:nvSpPr>
          <p:cNvPr id="3" name="Inhaltsplatzhalter 2">
            <a:extLst>
              <a:ext uri="{FF2B5EF4-FFF2-40B4-BE49-F238E27FC236}">
                <a16:creationId xmlns:a16="http://schemas.microsoft.com/office/drawing/2014/main" id="{DDC00FA2-7D77-FC75-2490-E7DED5D8BF1F}"/>
              </a:ext>
            </a:extLst>
          </p:cNvPr>
          <p:cNvSpPr>
            <a:spLocks noGrp="1"/>
          </p:cNvSpPr>
          <p:nvPr>
            <p:ph idx="1"/>
          </p:nvPr>
        </p:nvSpPr>
        <p:spPr/>
        <p:txBody>
          <a:bodyPr/>
          <a:lstStyle/>
          <a:p>
            <a:endParaRPr lang="en-GB" dirty="0"/>
          </a:p>
        </p:txBody>
      </p:sp>
      <p:sp>
        <p:nvSpPr>
          <p:cNvPr id="5" name="Rechteck 4">
            <a:extLst>
              <a:ext uri="{FF2B5EF4-FFF2-40B4-BE49-F238E27FC236}">
                <a16:creationId xmlns:a16="http://schemas.microsoft.com/office/drawing/2014/main" id="{5C73ACF6-99A2-820D-5C0C-1E009405A4CD}"/>
              </a:ext>
            </a:extLst>
          </p:cNvPr>
          <p:cNvSpPr/>
          <p:nvPr/>
        </p:nvSpPr>
        <p:spPr>
          <a:xfrm>
            <a:off x="32657" y="0"/>
            <a:ext cx="12192000" cy="6893006"/>
          </a:xfrm>
          <a:prstGeom prst="rect">
            <a:avLst/>
          </a:prstGeom>
          <a:gradFill flip="none" rotWithShape="1">
            <a:gsLst>
              <a:gs pos="0">
                <a:srgbClr val="E7713D"/>
              </a:gs>
              <a:gs pos="97701">
                <a:srgbClr val="0070C0">
                  <a:alpha val="0"/>
                </a:srgbClr>
              </a:gs>
              <a:gs pos="49000">
                <a:srgbClr val="F09D74"/>
              </a:gs>
            </a:gsLst>
            <a:lin ang="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el 1">
            <a:extLst>
              <a:ext uri="{FF2B5EF4-FFF2-40B4-BE49-F238E27FC236}">
                <a16:creationId xmlns:a16="http://schemas.microsoft.com/office/drawing/2014/main" id="{DF21AB5A-7C1C-A256-10D3-0DB1F316170A}"/>
              </a:ext>
            </a:extLst>
          </p:cNvPr>
          <p:cNvSpPr txBox="1">
            <a:spLocks/>
          </p:cNvSpPr>
          <p:nvPr/>
        </p:nvSpPr>
        <p:spPr>
          <a:xfrm>
            <a:off x="952228" y="743447"/>
            <a:ext cx="3973385" cy="369202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solidFill>
                  <a:schemeClr val="bg1"/>
                </a:solidFill>
              </a:rPr>
              <a:t>Development of a risk score to </a:t>
            </a:r>
            <a:r>
              <a:rPr lang="en-GB" sz="5200" dirty="0" err="1">
                <a:solidFill>
                  <a:schemeClr val="bg1"/>
                </a:solidFill>
              </a:rPr>
              <a:t>analyze</a:t>
            </a:r>
            <a:r>
              <a:rPr lang="en-GB" sz="5200" dirty="0">
                <a:solidFill>
                  <a:schemeClr val="bg1"/>
                </a:solidFill>
              </a:rPr>
              <a:t> SARS-CoV-2 genomes</a:t>
            </a:r>
          </a:p>
        </p:txBody>
      </p:sp>
      <p:sp>
        <p:nvSpPr>
          <p:cNvPr id="7" name="Untertitel 2">
            <a:extLst>
              <a:ext uri="{FF2B5EF4-FFF2-40B4-BE49-F238E27FC236}">
                <a16:creationId xmlns:a16="http://schemas.microsoft.com/office/drawing/2014/main" id="{2312C09D-9E2A-CCFD-348D-D6EC1862FB9D}"/>
              </a:ext>
            </a:extLst>
          </p:cNvPr>
          <p:cNvSpPr txBox="1">
            <a:spLocks/>
          </p:cNvSpPr>
          <p:nvPr/>
        </p:nvSpPr>
        <p:spPr>
          <a:xfrm>
            <a:off x="952228" y="4629234"/>
            <a:ext cx="7770858" cy="1485319"/>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bg1"/>
                </a:solidFill>
              </a:rPr>
              <a:t>Presentation of group project from the practical course: SARS-2 Bioinformatics &amp; Data Science</a:t>
            </a:r>
          </a:p>
          <a:p>
            <a:pPr marL="0" indent="0">
              <a:buNone/>
            </a:pPr>
            <a:endParaRPr lang="en-GB" sz="2400" b="1" dirty="0">
              <a:solidFill>
                <a:schemeClr val="bg1"/>
              </a:solidFill>
            </a:endParaRPr>
          </a:p>
          <a:p>
            <a:pPr marL="0" indent="0">
              <a:buNone/>
            </a:pPr>
            <a:r>
              <a:rPr lang="en-GB" sz="2400" b="1" dirty="0" err="1">
                <a:solidFill>
                  <a:schemeClr val="bg1"/>
                </a:solidFill>
              </a:rPr>
              <a:t>Friederike</a:t>
            </a:r>
            <a:r>
              <a:rPr lang="en-GB" sz="2400" b="1" dirty="0">
                <a:solidFill>
                  <a:schemeClr val="bg1"/>
                </a:solidFill>
              </a:rPr>
              <a:t> Wohlfarth</a:t>
            </a:r>
          </a:p>
        </p:txBody>
      </p:sp>
    </p:spTree>
    <p:extLst>
      <p:ext uri="{BB962C8B-B14F-4D97-AF65-F5344CB8AC3E}">
        <p14:creationId xmlns:p14="http://schemas.microsoft.com/office/powerpoint/2010/main" val="257195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4076460" cy="1157075"/>
          </a:xfrm>
        </p:spPr>
        <p:txBody>
          <a:bodyPr vert="horz" lIns="91440" tIns="45720" rIns="91440" bIns="45720" rtlCol="0" anchor="b">
            <a:normAutofit/>
          </a:bodyPr>
          <a:lstStyle/>
          <a:p>
            <a:pPr algn="r"/>
            <a:r>
              <a:rPr lang="en-US" sz="7400" kern="1200" dirty="0">
                <a:solidFill>
                  <a:srgbClr val="FFFFFF"/>
                </a:solidFill>
                <a:latin typeface="+mj-lt"/>
                <a:ea typeface="+mj-ea"/>
                <a:cs typeface="+mj-cs"/>
              </a:rPr>
              <a:t>Deletions</a:t>
            </a:r>
          </a:p>
        </p:txBody>
      </p:sp>
      <p:pic>
        <p:nvPicPr>
          <p:cNvPr id="5" name="Inhaltsplatzhalter 4" descr="Ein Bild, das Text, Screenshot, Schrift, Diagramm enthält.&#10;&#10;Automatisch generierte Beschreibung">
            <a:extLst>
              <a:ext uri="{FF2B5EF4-FFF2-40B4-BE49-F238E27FC236}">
                <a16:creationId xmlns:a16="http://schemas.microsoft.com/office/drawing/2014/main" id="{399114C0-CD19-D3DB-AF03-A692FD8C174F}"/>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7850252" y="3434400"/>
            <a:ext cx="4076439" cy="2658547"/>
          </a:xfrm>
          <a:prstGeom prst="rect">
            <a:avLst/>
          </a:prstGeom>
        </p:spPr>
      </p:pic>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fik 6" descr="Ein Bild, das Text, Screenshot, Schrift, Diagramm enthält.&#10;&#10;Automatisch generierte Beschreibung">
            <a:extLst>
              <a:ext uri="{FF2B5EF4-FFF2-40B4-BE49-F238E27FC236}">
                <a16:creationId xmlns:a16="http://schemas.microsoft.com/office/drawing/2014/main" id="{529D4E8E-7E43-D278-933E-9E59DE472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193" y="615421"/>
            <a:ext cx="4099664" cy="2794092"/>
          </a:xfrm>
          <a:prstGeom prst="rect">
            <a:avLst/>
          </a:prstGeom>
        </p:spPr>
      </p:pic>
      <p:sp>
        <p:nvSpPr>
          <p:cNvPr id="8" name="Textfeld 7">
            <a:extLst>
              <a:ext uri="{FF2B5EF4-FFF2-40B4-BE49-F238E27FC236}">
                <a16:creationId xmlns:a16="http://schemas.microsoft.com/office/drawing/2014/main" id="{0F1526B0-F6BF-35F1-D1BE-3CD771061337}"/>
              </a:ext>
            </a:extLst>
          </p:cNvPr>
          <p:cNvSpPr txBox="1"/>
          <p:nvPr/>
        </p:nvSpPr>
        <p:spPr>
          <a:xfrm>
            <a:off x="829322" y="1985963"/>
            <a:ext cx="7020930" cy="3662541"/>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rgbClr val="FFFFFF"/>
                </a:solidFill>
                <a:latin typeface="+mj-lt"/>
                <a:ea typeface="+mj-ea"/>
                <a:cs typeface="+mj-cs"/>
              </a:rPr>
              <a:t>23 </a:t>
            </a:r>
            <a:r>
              <a:rPr lang="de-DE" sz="2800" dirty="0" err="1">
                <a:solidFill>
                  <a:srgbClr val="FFFFFF"/>
                </a:solidFill>
                <a:latin typeface="+mj-lt"/>
                <a:ea typeface="+mj-ea"/>
                <a:cs typeface="+mj-cs"/>
              </a:rPr>
              <a:t>unique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deletions</a:t>
            </a: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de-DE" sz="2800" dirty="0">
                <a:solidFill>
                  <a:srgbClr val="FFFFFF"/>
                </a:solidFill>
                <a:latin typeface="+mj-lt"/>
                <a:ea typeface="+mj-ea"/>
                <a:cs typeface="+mj-cs"/>
              </a:rPr>
              <a:t>1 </a:t>
            </a:r>
            <a:r>
              <a:rPr lang="de-DE" sz="2800" dirty="0" err="1">
                <a:solidFill>
                  <a:srgbClr val="FFFFFF"/>
                </a:solidFill>
                <a:latin typeface="+mj-lt"/>
                <a:ea typeface="+mj-ea"/>
                <a:cs typeface="+mj-cs"/>
              </a:rPr>
              <a:t>unique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deletion</a:t>
            </a:r>
            <a:r>
              <a:rPr lang="de-DE" sz="2800" dirty="0">
                <a:solidFill>
                  <a:srgbClr val="FFFFFF"/>
                </a:solidFill>
                <a:latin typeface="+mj-lt"/>
                <a:ea typeface="+mj-ea"/>
                <a:cs typeface="+mj-cs"/>
              </a:rPr>
              <a:t> in </a:t>
            </a:r>
            <a:r>
              <a:rPr lang="de-DE" sz="2800" dirty="0" err="1">
                <a:solidFill>
                  <a:srgbClr val="FFFFFF"/>
                </a:solidFill>
                <a:latin typeface="+mj-lt"/>
                <a:ea typeface="+mj-ea"/>
                <a:cs typeface="+mj-cs"/>
              </a:rPr>
              <a:t>spike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only</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once</a:t>
            </a:r>
            <a:r>
              <a:rPr lang="de-DE" sz="2800" dirty="0">
                <a:solidFill>
                  <a:srgbClr val="FFFFFF"/>
                </a:solidFill>
                <a:latin typeface="+mj-lt"/>
                <a:ea typeface="+mj-ea"/>
                <a:cs typeface="+mj-cs"/>
              </a:rPr>
              <a:t>)</a:t>
            </a:r>
          </a:p>
          <a:p>
            <a:pPr marL="457200" indent="-457200">
              <a:buFont typeface="Arial" panose="020B0604020202020204" pitchFamily="34" charset="0"/>
              <a:buChar char="•"/>
            </a:pP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deletion</a:t>
            </a:r>
            <a:r>
              <a:rPr lang="de-DE" sz="2800" dirty="0">
                <a:solidFill>
                  <a:srgbClr val="FFFFFF"/>
                </a:solidFill>
                <a:latin typeface="+mj-lt"/>
                <a:ea typeface="+mj-ea"/>
                <a:cs typeface="+mj-cs"/>
              </a:rPr>
              <a:t> per sample</a:t>
            </a:r>
          </a:p>
          <a:p>
            <a:pPr marL="457200" indent="-457200">
              <a:buFont typeface="Arial" panose="020B0604020202020204" pitchFamily="34" charset="0"/>
              <a:buChar char="•"/>
            </a:pP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two</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genomes</a:t>
            </a:r>
            <a:r>
              <a:rPr lang="de-DE" sz="2800" dirty="0">
                <a:solidFill>
                  <a:srgbClr val="FFFFFF"/>
                </a:solidFill>
                <a:latin typeface="+mj-lt"/>
                <a:ea typeface="+mj-ea"/>
                <a:cs typeface="+mj-cs"/>
              </a:rPr>
              <a:t> per </a:t>
            </a:r>
            <a:r>
              <a:rPr lang="de-DE" sz="2800" dirty="0" err="1">
                <a:solidFill>
                  <a:srgbClr val="FFFFFF"/>
                </a:solidFill>
                <a:latin typeface="+mj-lt"/>
                <a:ea typeface="+mj-ea"/>
                <a:cs typeface="+mj-cs"/>
              </a:rPr>
              <a:t>deletion</a:t>
            </a: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de-DE" sz="2800" dirty="0" err="1">
                <a:solidFill>
                  <a:srgbClr val="FFFFFF"/>
                </a:solidFill>
                <a:latin typeface="+mj-lt"/>
                <a:ea typeface="+mj-ea"/>
                <a:cs typeface="+mj-cs"/>
              </a:rPr>
              <a:t>many</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of</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them</a:t>
            </a:r>
            <a:r>
              <a:rPr lang="de-DE" sz="2800" dirty="0">
                <a:solidFill>
                  <a:srgbClr val="FFFFFF"/>
                </a:solidFill>
                <a:latin typeface="+mj-lt"/>
                <a:ea typeface="+mj-ea"/>
                <a:cs typeface="+mj-cs"/>
              </a:rPr>
              <a:t> at </a:t>
            </a:r>
            <a:r>
              <a:rPr lang="de-DE" sz="2800" dirty="0" err="1">
                <a:solidFill>
                  <a:srgbClr val="FFFFFF"/>
                </a:solidFill>
                <a:latin typeface="+mj-lt"/>
                <a:ea typeface="+mj-ea"/>
                <a:cs typeface="+mj-cs"/>
              </a:rPr>
              <a:t>the</a:t>
            </a:r>
            <a:r>
              <a:rPr lang="de-DE" sz="2800" dirty="0">
                <a:solidFill>
                  <a:srgbClr val="FFFFFF"/>
                </a:solidFill>
                <a:latin typeface="+mj-lt"/>
                <a:ea typeface="+mj-ea"/>
                <a:cs typeface="+mj-cs"/>
              </a:rPr>
              <a:t> end </a:t>
            </a:r>
            <a:r>
              <a:rPr lang="de-DE" sz="2800" dirty="0" err="1">
                <a:solidFill>
                  <a:srgbClr val="FFFFFF"/>
                </a:solidFill>
                <a:latin typeface="+mj-lt"/>
                <a:ea typeface="+mj-ea"/>
                <a:cs typeface="+mj-cs"/>
              </a:rPr>
              <a:t>of</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the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genome</a:t>
            </a:r>
            <a:endParaRPr lang="de-DE" sz="2800" dirty="0">
              <a:solidFill>
                <a:srgbClr val="FFFFFF"/>
              </a:solidFill>
              <a:latin typeface="+mj-lt"/>
              <a:ea typeface="+mj-ea"/>
              <a:cs typeface="+mj-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800" dirty="0" err="1">
                <a:solidFill>
                  <a:srgbClr val="FFFFFF"/>
                </a:solidFill>
                <a:latin typeface="+mj-lt"/>
                <a:ea typeface="+mj-ea"/>
                <a:cs typeface="+mj-cs"/>
              </a:rPr>
              <a:t>length</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mostly</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between</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one</a:t>
            </a:r>
            <a:r>
              <a:rPr lang="de-DE" sz="2800" dirty="0">
                <a:solidFill>
                  <a:srgbClr val="FFFFFF"/>
                </a:solidFill>
                <a:latin typeface="+mj-lt"/>
                <a:ea typeface="+mj-ea"/>
                <a:cs typeface="+mj-cs"/>
              </a:rPr>
              <a:t> and </a:t>
            </a:r>
            <a:r>
              <a:rPr lang="de-DE" sz="2800" dirty="0" err="1">
                <a:solidFill>
                  <a:srgbClr val="FFFFFF"/>
                </a:solidFill>
                <a:latin typeface="+mj-lt"/>
                <a:ea typeface="+mj-ea"/>
                <a:cs typeface="+mj-cs"/>
              </a:rPr>
              <a:t>ten</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only</a:t>
            </a:r>
            <a:r>
              <a:rPr lang="de-DE" sz="2800" dirty="0">
                <a:solidFill>
                  <a:srgbClr val="FFFFFF"/>
                </a:solidFill>
                <a:latin typeface="+mj-lt"/>
                <a:ea typeface="+mj-ea"/>
                <a:cs typeface="+mj-cs"/>
              </a:rPr>
              <a:t> 3 </a:t>
            </a:r>
            <a:r>
              <a:rPr lang="de-DE" sz="2800" dirty="0" err="1">
                <a:solidFill>
                  <a:srgbClr val="FFFFFF"/>
                </a:solidFill>
                <a:latin typeface="+mj-lt"/>
                <a:ea typeface="+mj-ea"/>
                <a:cs typeface="+mj-cs"/>
              </a:rPr>
              <a:t>length</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greater</a:t>
            </a:r>
            <a:r>
              <a:rPr lang="de-DE" sz="2800" dirty="0">
                <a:solidFill>
                  <a:srgbClr val="FFFFFF"/>
                </a:solidFill>
                <a:latin typeface="+mj-lt"/>
                <a:ea typeface="+mj-ea"/>
                <a:cs typeface="+mj-cs"/>
              </a:rPr>
              <a:t> 50</a:t>
            </a:r>
          </a:p>
          <a:p>
            <a:endParaRPr lang="de-DE" dirty="0"/>
          </a:p>
          <a:p>
            <a:endParaRPr lang="de-DE" dirty="0"/>
          </a:p>
        </p:txBody>
      </p:sp>
    </p:spTree>
    <p:extLst>
      <p:ext uri="{BB962C8B-B14F-4D97-AF65-F5344CB8AC3E}">
        <p14:creationId xmlns:p14="http://schemas.microsoft.com/office/powerpoint/2010/main" val="381546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507408" y="434278"/>
            <a:ext cx="10024765" cy="1220031"/>
          </a:xfrm>
        </p:spPr>
        <p:txBody>
          <a:bodyPr vert="horz" lIns="91440" tIns="45720" rIns="91440" bIns="45720" rtlCol="0" anchor="b">
            <a:normAutofit/>
          </a:bodyPr>
          <a:lstStyle/>
          <a:p>
            <a:pPr algn="r"/>
            <a:r>
              <a:rPr lang="en-US" sz="8000" dirty="0">
                <a:solidFill>
                  <a:srgbClr val="FFFFFF"/>
                </a:solidFill>
              </a:rPr>
              <a:t>Amino Acid</a:t>
            </a:r>
            <a:r>
              <a:rPr lang="en-US" sz="8000" kern="1200" dirty="0">
                <a:solidFill>
                  <a:srgbClr val="FFFFFF"/>
                </a:solidFill>
                <a:latin typeface="+mj-lt"/>
                <a:ea typeface="+mj-ea"/>
                <a:cs typeface="+mj-cs"/>
              </a:rPr>
              <a:t> </a:t>
            </a:r>
            <a:r>
              <a:rPr lang="en-US" sz="8000" dirty="0">
                <a:solidFill>
                  <a:srgbClr val="FFFFFF"/>
                </a:solidFill>
              </a:rPr>
              <a:t>M</a:t>
            </a:r>
            <a:r>
              <a:rPr lang="en-US" sz="8000" kern="1200" dirty="0">
                <a:solidFill>
                  <a:srgbClr val="FFFFFF"/>
                </a:solidFill>
                <a:latin typeface="+mj-lt"/>
                <a:ea typeface="+mj-ea"/>
                <a:cs typeface="+mj-cs"/>
              </a:rPr>
              <a:t>utations</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BFB36AE-B826-5F68-8795-2426807309DD}"/>
              </a:ext>
            </a:extLst>
          </p:cNvPr>
          <p:cNvSpPr>
            <a:spLocks noGrp="1"/>
          </p:cNvSpPr>
          <p:nvPr>
            <p:ph idx="1"/>
          </p:nvPr>
        </p:nvSpPr>
        <p:spPr/>
        <p:txBody>
          <a:bodyPr>
            <a:normAutofit/>
          </a:bodyPr>
          <a:lstStyle/>
          <a:p>
            <a:r>
              <a:rPr lang="de-DE" sz="3200" dirty="0">
                <a:solidFill>
                  <a:srgbClr val="FFFFFF"/>
                </a:solidFill>
                <a:latin typeface="+mj-lt"/>
                <a:ea typeface="+mj-ea"/>
                <a:cs typeface="+mj-cs"/>
              </a:rPr>
              <a:t>345 </a:t>
            </a:r>
            <a:r>
              <a:rPr lang="de-DE" sz="3200" dirty="0" err="1">
                <a:solidFill>
                  <a:srgbClr val="FFFFFF"/>
                </a:solidFill>
                <a:latin typeface="+mj-lt"/>
                <a:ea typeface="+mj-ea"/>
                <a:cs typeface="+mj-cs"/>
              </a:rPr>
              <a:t>unique</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amino</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acid</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mutations</a:t>
            </a:r>
            <a:endParaRPr lang="de-DE" sz="3200" dirty="0">
              <a:solidFill>
                <a:srgbClr val="FFFFFF"/>
              </a:solidFill>
              <a:latin typeface="+mj-lt"/>
              <a:ea typeface="+mj-ea"/>
              <a:cs typeface="+mj-cs"/>
            </a:endParaRPr>
          </a:p>
          <a:p>
            <a:r>
              <a:rPr lang="de-DE" sz="3200" dirty="0">
                <a:solidFill>
                  <a:srgbClr val="FFFFFF"/>
                </a:solidFill>
                <a:latin typeface="+mj-lt"/>
                <a:ea typeface="+mj-ea"/>
                <a:cs typeface="+mj-cs"/>
              </a:rPr>
              <a:t>65 </a:t>
            </a:r>
            <a:r>
              <a:rPr lang="de-DE" sz="3200" dirty="0" err="1">
                <a:solidFill>
                  <a:srgbClr val="FFFFFF"/>
                </a:solidFill>
                <a:latin typeface="+mj-lt"/>
                <a:ea typeface="+mj-ea"/>
                <a:cs typeface="+mj-cs"/>
              </a:rPr>
              <a:t>amino</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acid</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mutations</a:t>
            </a:r>
            <a:r>
              <a:rPr lang="de-DE" sz="3200" dirty="0">
                <a:solidFill>
                  <a:srgbClr val="FFFFFF"/>
                </a:solidFill>
                <a:latin typeface="+mj-lt"/>
                <a:ea typeface="+mj-ea"/>
                <a:cs typeface="+mj-cs"/>
              </a:rPr>
              <a:t> in </a:t>
            </a:r>
            <a:r>
              <a:rPr lang="de-DE" sz="3200" dirty="0" err="1">
                <a:solidFill>
                  <a:srgbClr val="FFFFFF"/>
                </a:solidFill>
                <a:latin typeface="+mj-lt"/>
                <a:ea typeface="+mj-ea"/>
                <a:cs typeface="+mj-cs"/>
              </a:rPr>
              <a:t>spike</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protein</a:t>
            </a:r>
            <a:endParaRPr lang="de-DE" sz="3200" dirty="0">
              <a:solidFill>
                <a:srgbClr val="FFFFFF"/>
              </a:solidFill>
              <a:latin typeface="+mj-lt"/>
              <a:ea typeface="+mj-ea"/>
              <a:cs typeface="+mj-cs"/>
            </a:endParaRPr>
          </a:p>
          <a:p>
            <a:endParaRPr lang="en-GB" dirty="0"/>
          </a:p>
        </p:txBody>
      </p:sp>
    </p:spTree>
    <p:extLst>
      <p:ext uri="{BB962C8B-B14F-4D97-AF65-F5344CB8AC3E}">
        <p14:creationId xmlns:p14="http://schemas.microsoft.com/office/powerpoint/2010/main" val="341678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4076460" cy="1157075"/>
          </a:xfrm>
        </p:spPr>
        <p:txBody>
          <a:bodyPr vert="horz" lIns="91440" tIns="45720" rIns="91440" bIns="45720" rtlCol="0" anchor="b">
            <a:normAutofit/>
          </a:bodyPr>
          <a:lstStyle/>
          <a:p>
            <a:pPr algn="r"/>
            <a:r>
              <a:rPr lang="en-US" sz="7400" kern="1200" dirty="0">
                <a:solidFill>
                  <a:srgbClr val="FFFFFF"/>
                </a:solidFill>
                <a:latin typeface="+mj-lt"/>
                <a:ea typeface="+mj-ea"/>
                <a:cs typeface="+mj-cs"/>
              </a:rPr>
              <a:t>Clustering</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829321" y="1985963"/>
            <a:ext cx="10267455" cy="3662541"/>
          </a:xfrm>
          <a:prstGeom prst="rect">
            <a:avLst/>
          </a:prstGeom>
          <a:noFill/>
        </p:spPr>
        <p:txBody>
          <a:bodyPr wrap="square" rtlCol="0">
            <a:spAutoFit/>
          </a:bodyPr>
          <a:lstStyle/>
          <a:p>
            <a:pPr marL="457200" indent="-457200">
              <a:buFont typeface="Arial" panose="020B0604020202020204" pitchFamily="34" charset="0"/>
              <a:buChar char="•"/>
            </a:pPr>
            <a:r>
              <a:rPr lang="de-DE" sz="2800" dirty="0" err="1">
                <a:solidFill>
                  <a:srgbClr val="FFFFFF"/>
                </a:solidFill>
                <a:latin typeface="+mj-lt"/>
                <a:ea typeface="+mj-ea"/>
                <a:cs typeface="+mj-cs"/>
              </a:rPr>
              <a:t>binary</a:t>
            </a:r>
            <a:r>
              <a:rPr lang="de-DE" sz="2800" dirty="0">
                <a:solidFill>
                  <a:srgbClr val="FFFFFF"/>
                </a:solidFill>
                <a:latin typeface="+mj-lt"/>
                <a:ea typeface="+mj-ea"/>
                <a:cs typeface="+mj-cs"/>
              </a:rPr>
              <a:t> 46 x 443 </a:t>
            </a:r>
            <a:r>
              <a:rPr lang="de-DE" sz="2800" dirty="0" err="1">
                <a:solidFill>
                  <a:srgbClr val="FFFFFF"/>
                </a:solidFill>
                <a:latin typeface="+mj-lt"/>
                <a:ea typeface="+mj-ea"/>
                <a:cs typeface="+mj-cs"/>
              </a:rPr>
              <a:t>matrix</a:t>
            </a:r>
            <a:r>
              <a:rPr lang="de-DE" sz="2800" dirty="0">
                <a:solidFill>
                  <a:srgbClr val="FFFFFF"/>
                </a:solidFill>
                <a:latin typeface="+mj-lt"/>
                <a:ea typeface="+mj-ea"/>
                <a:cs typeface="+mj-cs"/>
              </a:rPr>
              <a:t> (0 </a:t>
            </a:r>
            <a:r>
              <a:rPr lang="de-DE" sz="2800" dirty="0" err="1">
                <a:solidFill>
                  <a:srgbClr val="FFFFFF"/>
                </a:solidFill>
                <a:latin typeface="+mj-lt"/>
                <a:ea typeface="+mj-ea"/>
                <a:cs typeface="+mj-cs"/>
              </a:rPr>
              <a:t>if</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no</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mutation</a:t>
            </a:r>
            <a:r>
              <a:rPr lang="de-DE" sz="2800" dirty="0">
                <a:solidFill>
                  <a:srgbClr val="FFFFFF"/>
                </a:solidFill>
                <a:latin typeface="+mj-lt"/>
                <a:ea typeface="+mj-ea"/>
                <a:cs typeface="+mj-cs"/>
              </a:rPr>
              <a:t>, 1 </a:t>
            </a:r>
            <a:r>
              <a:rPr lang="de-DE" sz="2800" dirty="0" err="1">
                <a:solidFill>
                  <a:srgbClr val="FFFFFF"/>
                </a:solidFill>
                <a:latin typeface="+mj-lt"/>
                <a:ea typeface="+mj-ea"/>
                <a:cs typeface="+mj-cs"/>
              </a:rPr>
              <a:t>if</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mutation</a:t>
            </a:r>
            <a:r>
              <a:rPr lang="de-DE" sz="2800" dirty="0">
                <a:solidFill>
                  <a:srgbClr val="FFFFFF"/>
                </a:solidFill>
                <a:latin typeface="+mj-lt"/>
                <a:ea typeface="+mj-ea"/>
                <a:cs typeface="+mj-cs"/>
              </a:rPr>
              <a:t>)</a:t>
            </a:r>
          </a:p>
          <a:p>
            <a:pPr marL="457200" indent="-457200">
              <a:buFont typeface="Arial" panose="020B0604020202020204" pitchFamily="34" charset="0"/>
              <a:buChar char="•"/>
            </a:pPr>
            <a:r>
              <a:rPr lang="de-DE" sz="2800" dirty="0" err="1">
                <a:solidFill>
                  <a:srgbClr val="FFFFFF"/>
                </a:solidFill>
                <a:latin typeface="+mj-lt"/>
                <a:ea typeface="+mj-ea"/>
                <a:cs typeface="+mj-cs"/>
              </a:rPr>
              <a:t>every</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position</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occured</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only</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once</a:t>
            </a: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de-DE" sz="2800" dirty="0" err="1">
                <a:solidFill>
                  <a:srgbClr val="FFFFFF"/>
                </a:solidFill>
                <a:latin typeface="+mj-lt"/>
                <a:ea typeface="+mj-ea"/>
                <a:cs typeface="+mj-cs"/>
              </a:rPr>
              <a:t>performed</a:t>
            </a:r>
            <a:r>
              <a:rPr lang="de-DE" sz="2800" dirty="0">
                <a:solidFill>
                  <a:srgbClr val="FFFFFF"/>
                </a:solidFill>
                <a:latin typeface="+mj-lt"/>
                <a:ea typeface="+mj-ea"/>
                <a:cs typeface="+mj-cs"/>
              </a:rPr>
              <a:t> PCA, </a:t>
            </a:r>
            <a:r>
              <a:rPr lang="de-DE" sz="2800" dirty="0" err="1">
                <a:solidFill>
                  <a:srgbClr val="FFFFFF"/>
                </a:solidFill>
                <a:latin typeface="+mj-lt"/>
                <a:ea typeface="+mj-ea"/>
                <a:cs typeface="+mj-cs"/>
              </a:rPr>
              <a:t>kmeans</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clustering</a:t>
            </a:r>
            <a:r>
              <a:rPr lang="de-DE" sz="2800" dirty="0">
                <a:solidFill>
                  <a:srgbClr val="FFFFFF"/>
                </a:solidFill>
                <a:latin typeface="+mj-lt"/>
                <a:ea typeface="+mj-ea"/>
                <a:cs typeface="+mj-cs"/>
              </a:rPr>
              <a:t>, UMAP </a:t>
            </a:r>
            <a:r>
              <a:rPr lang="de-DE" sz="2800" dirty="0" err="1">
                <a:solidFill>
                  <a:srgbClr val="FFFFFF"/>
                </a:solidFill>
                <a:latin typeface="+mj-lt"/>
                <a:ea typeface="+mj-ea"/>
                <a:cs typeface="+mj-cs"/>
              </a:rPr>
              <a:t>visualization</a:t>
            </a:r>
            <a:r>
              <a:rPr lang="de-DE" sz="2800" dirty="0">
                <a:solidFill>
                  <a:srgbClr val="FFFFFF"/>
                </a:solidFill>
                <a:latin typeface="+mj-lt"/>
                <a:ea typeface="+mj-ea"/>
                <a:cs typeface="+mj-cs"/>
              </a:rPr>
              <a:t> and </a:t>
            </a:r>
            <a:r>
              <a:rPr lang="de-DE" sz="2800" dirty="0" err="1">
                <a:solidFill>
                  <a:srgbClr val="FFFFFF"/>
                </a:solidFill>
                <a:latin typeface="+mj-lt"/>
                <a:ea typeface="+mj-ea"/>
                <a:cs typeface="+mj-cs"/>
              </a:rPr>
              <a:t>machine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learning</a:t>
            </a: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de-DE" sz="2800" dirty="0" err="1">
                <a:solidFill>
                  <a:srgbClr val="FFFFFF"/>
                </a:solidFill>
                <a:latin typeface="+mj-lt"/>
                <a:ea typeface="+mj-ea"/>
                <a:cs typeface="+mj-cs"/>
              </a:rPr>
              <a:t>repeated</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for</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masked</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matrix</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spike</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positions</a:t>
            </a:r>
            <a:r>
              <a:rPr lang="de-DE" sz="2800" dirty="0">
                <a:solidFill>
                  <a:srgbClr val="FFFFFF"/>
                </a:solidFill>
                <a:latin typeface="+mj-lt"/>
                <a:ea typeface="+mj-ea"/>
                <a:cs typeface="+mj-cs"/>
              </a:rPr>
              <a:t>)</a:t>
            </a: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spTree>
    <p:extLst>
      <p:ext uri="{BB962C8B-B14F-4D97-AF65-F5344CB8AC3E}">
        <p14:creationId xmlns:p14="http://schemas.microsoft.com/office/powerpoint/2010/main" val="41015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a:t>
            </a:r>
            <a:r>
              <a:rPr lang="en-US" sz="7400" dirty="0" err="1">
                <a:solidFill>
                  <a:srgbClr val="FFFFFF"/>
                </a:solidFill>
              </a:rPr>
              <a:t>Raw</a:t>
            </a:r>
            <a:r>
              <a:rPr lang="en-US" sz="7400" dirty="0">
                <a:solidFill>
                  <a:srgbClr val="FFFFFF"/>
                </a:solidFill>
              </a:rPr>
              <a:t> data</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829321" y="1985963"/>
            <a:ext cx="10267455" cy="1938992"/>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Lineages clearly visible</a:t>
            </a: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3" name="Grafik 2" descr="Ein Bild, das Text, Screenshot enthält.&#10;&#10;Automatisch generierte Beschreibung">
            <a:extLst>
              <a:ext uri="{FF2B5EF4-FFF2-40B4-BE49-F238E27FC236}">
                <a16:creationId xmlns:a16="http://schemas.microsoft.com/office/drawing/2014/main" id="{D65BC941-4AC2-47E5-8019-02C54D2D2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713" y="1647122"/>
            <a:ext cx="5384800" cy="4453659"/>
          </a:xfrm>
          <a:prstGeom prst="rect">
            <a:avLst/>
          </a:prstGeom>
        </p:spPr>
      </p:pic>
    </p:spTree>
    <p:extLst>
      <p:ext uri="{BB962C8B-B14F-4D97-AF65-F5344CB8AC3E}">
        <p14:creationId xmlns:p14="http://schemas.microsoft.com/office/powerpoint/2010/main" val="92138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Results..PCA</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829321" y="1985963"/>
            <a:ext cx="10267455" cy="2369880"/>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First component explains 25 %, first five 68 %</a:t>
            </a:r>
          </a:p>
          <a:p>
            <a:pPr marL="457200" indent="-457200">
              <a:buFont typeface="Arial" panose="020B0604020202020204" pitchFamily="34" charset="0"/>
              <a:buChar char="•"/>
            </a:pPr>
            <a:r>
              <a:rPr lang="en-GB" sz="2800" dirty="0">
                <a:solidFill>
                  <a:srgbClr val="FFFFFF"/>
                </a:solidFill>
                <a:latin typeface="+mj-lt"/>
                <a:ea typeface="+mj-ea"/>
                <a:cs typeface="+mj-cs"/>
              </a:rPr>
              <a:t>Already good result</a:t>
            </a: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5" name="Grafik 4">
            <a:extLst>
              <a:ext uri="{FF2B5EF4-FFF2-40B4-BE49-F238E27FC236}">
                <a16:creationId xmlns:a16="http://schemas.microsoft.com/office/drawing/2014/main" id="{D35DA92F-7E04-B240-C0FF-B2439E938D43}"/>
              </a:ext>
            </a:extLst>
          </p:cNvPr>
          <p:cNvPicPr>
            <a:picLocks noChangeAspect="1"/>
          </p:cNvPicPr>
          <p:nvPr/>
        </p:nvPicPr>
        <p:blipFill>
          <a:blip r:embed="rId3"/>
          <a:stretch>
            <a:fillRect/>
          </a:stretch>
        </p:blipFill>
        <p:spPr>
          <a:xfrm>
            <a:off x="1156079" y="3656373"/>
            <a:ext cx="6964960" cy="1554243"/>
          </a:xfrm>
          <a:prstGeom prst="rect">
            <a:avLst/>
          </a:prstGeom>
        </p:spPr>
      </p:pic>
    </p:spTree>
    <p:extLst>
      <p:ext uri="{BB962C8B-B14F-4D97-AF65-F5344CB8AC3E}">
        <p14:creationId xmlns:p14="http://schemas.microsoft.com/office/powerpoint/2010/main" val="376799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Results..PCA</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Grafik 3" descr="Ein Bild, das Text, Screenshot, Diagramm, Zahl enthält.&#10;&#10;Automatisch generierte Beschreibung">
            <a:extLst>
              <a:ext uri="{FF2B5EF4-FFF2-40B4-BE49-F238E27FC236}">
                <a16:creationId xmlns:a16="http://schemas.microsoft.com/office/drawing/2014/main" id="{A72B1D69-421B-8EE2-75B2-C917E7478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868" y="1637839"/>
            <a:ext cx="6395788" cy="4395096"/>
          </a:xfrm>
          <a:prstGeom prst="rect">
            <a:avLst/>
          </a:prstGeom>
        </p:spPr>
      </p:pic>
      <p:pic>
        <p:nvPicPr>
          <p:cNvPr id="6" name="Inhaltsplatzhalter 4" descr="Ein Bild, das Text, Screenshot, Diagramm, Schrift enthält.&#10;&#10;Automatisch generierte Beschreibung">
            <a:extLst>
              <a:ext uri="{FF2B5EF4-FFF2-40B4-BE49-F238E27FC236}">
                <a16:creationId xmlns:a16="http://schemas.microsoft.com/office/drawing/2014/main" id="{D6B1E9D2-ED0E-8D6E-DB5B-DCA4E77F001C}"/>
              </a:ext>
            </a:extLst>
          </p:cNvPr>
          <p:cNvPicPr>
            <a:picLocks noGrp="1" noChangeAspect="1"/>
          </p:cNvPicPr>
          <p:nvPr>
            <p:ph idx="1"/>
          </p:nvPr>
        </p:nvPicPr>
        <p:blipFill>
          <a:blip r:embed="rId4">
            <a:alphaModFix/>
            <a:extLst>
              <a:ext uri="{28A0092B-C50C-407E-A947-70E740481C1C}">
                <a14:useLocalDpi xmlns:a14="http://schemas.microsoft.com/office/drawing/2010/main" val="0"/>
              </a:ext>
            </a:extLst>
          </a:blip>
          <a:stretch>
            <a:fillRect/>
          </a:stretch>
        </p:blipFill>
        <p:spPr>
          <a:xfrm>
            <a:off x="601541" y="2040764"/>
            <a:ext cx="4130116" cy="3160983"/>
          </a:xfrm>
          <a:prstGeom prst="rect">
            <a:avLst/>
          </a:prstGeom>
        </p:spPr>
      </p:pic>
      <p:sp>
        <p:nvSpPr>
          <p:cNvPr id="7" name="Pfeil: nach links 6">
            <a:extLst>
              <a:ext uri="{FF2B5EF4-FFF2-40B4-BE49-F238E27FC236}">
                <a16:creationId xmlns:a16="http://schemas.microsoft.com/office/drawing/2014/main" id="{FCA0ED37-1642-82E6-A876-59ACEF690C11}"/>
              </a:ext>
            </a:extLst>
          </p:cNvPr>
          <p:cNvSpPr/>
          <p:nvPr/>
        </p:nvSpPr>
        <p:spPr>
          <a:xfrm rot="9149030">
            <a:off x="2881501" y="2777276"/>
            <a:ext cx="2906184" cy="47545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Gerade Verbindung mit Pfeil 10">
            <a:extLst>
              <a:ext uri="{FF2B5EF4-FFF2-40B4-BE49-F238E27FC236}">
                <a16:creationId xmlns:a16="http://schemas.microsoft.com/office/drawing/2014/main" id="{26FC072A-FFDB-0187-397B-335DE92B1DFB}"/>
              </a:ext>
            </a:extLst>
          </p:cNvPr>
          <p:cNvCxnSpPr>
            <a:cxnSpLocks/>
          </p:cNvCxnSpPr>
          <p:nvPr/>
        </p:nvCxnSpPr>
        <p:spPr>
          <a:xfrm flipV="1">
            <a:off x="2427095" y="2844800"/>
            <a:ext cx="7007191" cy="634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562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a:solidFill>
                  <a:srgbClr val="FFFFFF"/>
                </a:solidFill>
                <a:latin typeface="+mj-lt"/>
                <a:ea typeface="+mj-ea"/>
                <a:cs typeface="+mj-cs"/>
              </a:rPr>
              <a:t>Results..</a:t>
            </a:r>
            <a:r>
              <a:rPr lang="en-US" sz="7400" dirty="0" err="1">
                <a:solidFill>
                  <a:srgbClr val="FFFFFF"/>
                </a:solidFill>
              </a:rPr>
              <a:t>kmeans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829321" y="1985963"/>
            <a:ext cx="10267455" cy="2800767"/>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4 optimal clusters that overlap with lineages</a:t>
            </a:r>
          </a:p>
          <a:p>
            <a:pPr marL="457200" indent="-457200">
              <a:buFont typeface="Arial" panose="020B0604020202020204" pitchFamily="34" charset="0"/>
              <a:buChar char="•"/>
            </a:pPr>
            <a:r>
              <a:rPr lang="en-GB" sz="2800" dirty="0">
                <a:solidFill>
                  <a:srgbClr val="FFFFFF"/>
                </a:solidFill>
                <a:latin typeface="+mj-lt"/>
                <a:ea typeface="+mj-ea"/>
                <a:cs typeface="+mj-cs"/>
              </a:rPr>
              <a:t>B.1.17 and A.27 clearly separated</a:t>
            </a:r>
          </a:p>
          <a:p>
            <a:pPr marL="457200" indent="-457200">
              <a:buFont typeface="Arial" panose="020B0604020202020204" pitchFamily="34" charset="0"/>
              <a:buChar char="•"/>
            </a:pPr>
            <a:r>
              <a:rPr lang="en-GB" sz="2800" dirty="0">
                <a:solidFill>
                  <a:srgbClr val="FFFFFF"/>
                </a:solidFill>
                <a:latin typeface="+mj-lt"/>
                <a:ea typeface="+mj-ea"/>
                <a:cs typeface="+mj-cs"/>
              </a:rPr>
              <a:t>rest summarized in one group</a:t>
            </a: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de-DE" sz="2800" dirty="0">
                <a:solidFill>
                  <a:srgbClr val="FFFFFF"/>
                </a:solidFill>
                <a:latin typeface="+mj-lt"/>
                <a:ea typeface="+mj-ea"/>
                <a:cs typeface="+mj-cs"/>
              </a:rPr>
              <a:t>se</a:t>
            </a:r>
          </a:p>
          <a:p>
            <a:endParaRPr lang="de-DE" dirty="0"/>
          </a:p>
          <a:p>
            <a:endParaRPr lang="de-DE" dirty="0"/>
          </a:p>
        </p:txBody>
      </p:sp>
      <p:pic>
        <p:nvPicPr>
          <p:cNvPr id="3" name="Grafik 2" descr="Ein Bild, das Text, Screenshot, Diagramm, Zahl enthält.&#10;&#10;Automatisch generierte Beschreibung">
            <a:extLst>
              <a:ext uri="{FF2B5EF4-FFF2-40B4-BE49-F238E27FC236}">
                <a16:creationId xmlns:a16="http://schemas.microsoft.com/office/drawing/2014/main" id="{25B9BBA1-06A5-22B6-CB2E-9A5AEA1A6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224" y="3429000"/>
            <a:ext cx="3885005" cy="2727995"/>
          </a:xfrm>
          <a:prstGeom prst="rect">
            <a:avLst/>
          </a:prstGeom>
        </p:spPr>
      </p:pic>
      <p:sp>
        <p:nvSpPr>
          <p:cNvPr id="6" name="Ellipse 5">
            <a:extLst>
              <a:ext uri="{FF2B5EF4-FFF2-40B4-BE49-F238E27FC236}">
                <a16:creationId xmlns:a16="http://schemas.microsoft.com/office/drawing/2014/main" id="{46D9B7BF-30B3-15F5-44A2-A8F36CA0FE4C}"/>
              </a:ext>
            </a:extLst>
          </p:cNvPr>
          <p:cNvSpPr/>
          <p:nvPr/>
        </p:nvSpPr>
        <p:spPr>
          <a:xfrm>
            <a:off x="1230436" y="3981260"/>
            <a:ext cx="828675" cy="54338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Gerade Verbindung mit Pfeil 8">
            <a:extLst>
              <a:ext uri="{FF2B5EF4-FFF2-40B4-BE49-F238E27FC236}">
                <a16:creationId xmlns:a16="http://schemas.microsoft.com/office/drawing/2014/main" id="{F5961B39-7AE8-AE57-F1F2-22235267A6A9}"/>
              </a:ext>
            </a:extLst>
          </p:cNvPr>
          <p:cNvCxnSpPr>
            <a:cxnSpLocks/>
          </p:cNvCxnSpPr>
          <p:nvPr/>
        </p:nvCxnSpPr>
        <p:spPr>
          <a:xfrm flipH="1">
            <a:off x="4186238" y="4086225"/>
            <a:ext cx="1909762" cy="3286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feld 17">
            <a:extLst>
              <a:ext uri="{FF2B5EF4-FFF2-40B4-BE49-F238E27FC236}">
                <a16:creationId xmlns:a16="http://schemas.microsoft.com/office/drawing/2014/main" id="{71EED62D-A2F9-437A-CC3B-2B27BE01142F}"/>
              </a:ext>
            </a:extLst>
          </p:cNvPr>
          <p:cNvSpPr txBox="1"/>
          <p:nvPr/>
        </p:nvSpPr>
        <p:spPr>
          <a:xfrm>
            <a:off x="5669813" y="3732530"/>
            <a:ext cx="1479892" cy="369332"/>
          </a:xfrm>
          <a:prstGeom prst="rect">
            <a:avLst/>
          </a:prstGeom>
          <a:noFill/>
        </p:spPr>
        <p:txBody>
          <a:bodyPr wrap="none" rtlCol="0">
            <a:spAutoFit/>
          </a:bodyPr>
          <a:lstStyle/>
          <a:p>
            <a:r>
              <a:rPr lang="de-DE" dirty="0" err="1">
                <a:solidFill>
                  <a:schemeClr val="bg1"/>
                </a:solidFill>
              </a:rPr>
              <a:t>Sequence</a:t>
            </a:r>
            <a:r>
              <a:rPr lang="de-DE" dirty="0">
                <a:solidFill>
                  <a:schemeClr val="bg1"/>
                </a:solidFill>
              </a:rPr>
              <a:t> 22</a:t>
            </a:r>
            <a:endParaRPr lang="en-GB" dirty="0">
              <a:solidFill>
                <a:schemeClr val="bg1"/>
              </a:solidFill>
            </a:endParaRPr>
          </a:p>
        </p:txBody>
      </p:sp>
      <p:pic>
        <p:nvPicPr>
          <p:cNvPr id="11" name="Grafik 10">
            <a:extLst>
              <a:ext uri="{FF2B5EF4-FFF2-40B4-BE49-F238E27FC236}">
                <a16:creationId xmlns:a16="http://schemas.microsoft.com/office/drawing/2014/main" id="{5EA6BCBB-BE73-7ABD-41F7-91F6AF5D1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4983" y="3346156"/>
            <a:ext cx="2837100" cy="2837100"/>
          </a:xfrm>
          <a:prstGeom prst="rect">
            <a:avLst/>
          </a:prstGeom>
        </p:spPr>
      </p:pic>
    </p:spTree>
    <p:extLst>
      <p:ext uri="{BB962C8B-B14F-4D97-AF65-F5344CB8AC3E}">
        <p14:creationId xmlns:p14="http://schemas.microsoft.com/office/powerpoint/2010/main" val="34556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Results..Masking</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11353800" cy="3231654"/>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PCA bit better: already 28 % for first component</a:t>
            </a:r>
          </a:p>
          <a:p>
            <a:pPr marL="457200" indent="-457200">
              <a:buFont typeface="Arial" panose="020B0604020202020204" pitchFamily="34" charset="0"/>
              <a:buChar char="•"/>
            </a:pPr>
            <a:r>
              <a:rPr lang="en-GB" sz="2800" dirty="0" err="1">
                <a:solidFill>
                  <a:schemeClr val="bg1"/>
                </a:solidFill>
                <a:latin typeface="+mj-lt"/>
                <a:ea typeface="+mj-ea"/>
                <a:cs typeface="+mj-cs"/>
              </a:rPr>
              <a:t>kmeans</a:t>
            </a:r>
            <a:r>
              <a:rPr lang="en-GB" sz="2800" dirty="0">
                <a:solidFill>
                  <a:schemeClr val="bg1"/>
                </a:solidFill>
                <a:latin typeface="+mj-lt"/>
                <a:ea typeface="+mj-ea"/>
                <a:cs typeface="+mj-cs"/>
              </a:rPr>
              <a:t> finds again 4 clusters, had to remove 0 cols</a:t>
            </a:r>
          </a:p>
          <a:p>
            <a:pPr marL="457200" indent="-457200">
              <a:buFont typeface="Arial" panose="020B0604020202020204" pitchFamily="34" charset="0"/>
              <a:buChar char="•"/>
            </a:pPr>
            <a:r>
              <a:rPr lang="en-GB" sz="2800" dirty="0">
                <a:solidFill>
                  <a:schemeClr val="bg1"/>
                </a:solidFill>
                <a:latin typeface="+mj-lt"/>
                <a:ea typeface="+mj-ea"/>
                <a:cs typeface="+mj-cs"/>
              </a:rPr>
              <a:t>greater proportion of important variables</a:t>
            </a: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7" name="Grafik 6" descr="Ein Bild, das Text, Screenshot, Diagramm, Zahl enthält.&#10;&#10;Automatisch generierte Beschreibung">
            <a:extLst>
              <a:ext uri="{FF2B5EF4-FFF2-40B4-BE49-F238E27FC236}">
                <a16:creationId xmlns:a16="http://schemas.microsoft.com/office/drawing/2014/main" id="{93A3C4E0-3F92-AE4C-C3D1-6B6B60CA2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90" y="3429000"/>
            <a:ext cx="3721291" cy="2768742"/>
          </a:xfrm>
          <a:prstGeom prst="rect">
            <a:avLst/>
          </a:prstGeom>
        </p:spPr>
      </p:pic>
      <p:pic>
        <p:nvPicPr>
          <p:cNvPr id="4" name="Grafik 3">
            <a:extLst>
              <a:ext uri="{FF2B5EF4-FFF2-40B4-BE49-F238E27FC236}">
                <a16:creationId xmlns:a16="http://schemas.microsoft.com/office/drawing/2014/main" id="{D81365F7-668D-6904-82DD-E78F89B95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91" y="3378394"/>
            <a:ext cx="2857647" cy="2857647"/>
          </a:xfrm>
          <a:prstGeom prst="rect">
            <a:avLst/>
          </a:prstGeom>
        </p:spPr>
      </p:pic>
    </p:spTree>
    <p:extLst>
      <p:ext uri="{BB962C8B-B14F-4D97-AF65-F5344CB8AC3E}">
        <p14:creationId xmlns:p14="http://schemas.microsoft.com/office/powerpoint/2010/main" val="212483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r>
              <a:rPr lang="en-US" sz="7400" kern="1200" dirty="0">
                <a:solidFill>
                  <a:srgbClr val="FFFFFF"/>
                </a:solidFill>
                <a:latin typeface="+mj-lt"/>
                <a:ea typeface="+mj-ea"/>
                <a:cs typeface="+mj-cs"/>
              </a:rPr>
              <a:t>Risk scores</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11353800" cy="4093428"/>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until now: we found clusters (that coincide with metadata), but we do not know if these variants all have the same impact on the immune escape</a:t>
            </a:r>
          </a:p>
          <a:p>
            <a:pPr marL="457200" indent="-457200">
              <a:buFont typeface="Arial" panose="020B0604020202020204" pitchFamily="34" charset="0"/>
              <a:buChar char="•"/>
            </a:pPr>
            <a:r>
              <a:rPr lang="en-GB" sz="2800" dirty="0">
                <a:solidFill>
                  <a:srgbClr val="FFFFFF"/>
                </a:solidFill>
                <a:latin typeface="+mj-lt"/>
                <a:ea typeface="+mj-ea"/>
                <a:cs typeface="+mj-cs"/>
              </a:rPr>
              <a:t>Some background info </a:t>
            </a:r>
          </a:p>
          <a:p>
            <a:pPr marL="457200" indent="-457200">
              <a:buFont typeface="Arial" panose="020B0604020202020204" pitchFamily="34" charset="0"/>
              <a:buChar char="•"/>
            </a:pPr>
            <a:r>
              <a:rPr lang="en-GB" sz="2800" dirty="0">
                <a:solidFill>
                  <a:srgbClr val="FFFFFF"/>
                </a:solidFill>
                <a:latin typeface="+mj-lt"/>
                <a:ea typeface="+mj-ea"/>
                <a:cs typeface="+mj-cs"/>
              </a:rPr>
              <a:t>now we add escape scores to evaluate the individual risk of a genome to escape the immune response/ potential therapeutics</a:t>
            </a: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spTree>
    <p:extLst>
      <p:ext uri="{BB962C8B-B14F-4D97-AF65-F5344CB8AC3E}">
        <p14:creationId xmlns:p14="http://schemas.microsoft.com/office/powerpoint/2010/main" val="140259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a:t>
            </a:r>
            <a:r>
              <a:rPr lang="en-US" sz="7400" dirty="0" err="1">
                <a:solidFill>
                  <a:srgbClr val="FFFFFF"/>
                </a:solidFill>
              </a:rPr>
              <a:t>E</a:t>
            </a:r>
            <a:r>
              <a:rPr lang="en-US" sz="7400" kern="1200" dirty="0" err="1">
                <a:solidFill>
                  <a:srgbClr val="FFFFFF"/>
                </a:solidFill>
                <a:latin typeface="+mj-lt"/>
                <a:ea typeface="+mj-ea"/>
                <a:cs typeface="+mj-cs"/>
              </a:rPr>
              <a:t>scape</a:t>
            </a:r>
            <a:r>
              <a:rPr lang="en-US" sz="7400" dirty="0">
                <a:solidFill>
                  <a:srgbClr val="FFFFFF"/>
                </a:solidFill>
              </a:rPr>
              <a:t>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11353800" cy="6063198"/>
          </a:xfrm>
          <a:prstGeom prst="rect">
            <a:avLst/>
          </a:prstGeom>
          <a:noFill/>
        </p:spPr>
        <p:txBody>
          <a:bodyPr wrap="square" rtlCol="0">
            <a:spAutoFit/>
          </a:bodyPr>
          <a:lstStyle/>
          <a:p>
            <a:pPr marL="457200" indent="-457200">
              <a:buFont typeface="Arial" panose="020B0604020202020204" pitchFamily="34" charset="0"/>
              <a:buChar char="•"/>
            </a:pPr>
            <a:r>
              <a:rPr lang="en-GB" sz="3000" dirty="0">
                <a:solidFill>
                  <a:srgbClr val="FFFFFF"/>
                </a:solidFill>
                <a:latin typeface="+mj-lt"/>
                <a:ea typeface="+mj-ea"/>
                <a:cs typeface="+mj-cs"/>
              </a:rPr>
              <a:t>started from escape score provided by Jesse Bloom et al.</a:t>
            </a:r>
          </a:p>
          <a:p>
            <a:pPr marL="457200" indent="-457200">
              <a:buFont typeface="Arial" panose="020B0604020202020204" pitchFamily="34" charset="0"/>
              <a:buChar char="•"/>
            </a:pPr>
            <a:r>
              <a:rPr lang="en-GB" sz="3000" dirty="0">
                <a:solidFill>
                  <a:srgbClr val="FFFFFF"/>
                </a:solidFill>
                <a:latin typeface="+mj-lt"/>
                <a:ea typeface="+mj-ea"/>
                <a:cs typeface="+mj-cs"/>
              </a:rPr>
              <a:t>escape scores for RBD in spike protein for 4,089 different antibodies and aa positions -&gt; each antibody and each position has a score</a:t>
            </a:r>
          </a:p>
          <a:p>
            <a:pPr marL="457200" indent="-457200">
              <a:buFont typeface="Arial" panose="020B0604020202020204" pitchFamily="34" charset="0"/>
              <a:buChar char="•"/>
            </a:pPr>
            <a:r>
              <a:rPr lang="en-GB" sz="3000" dirty="0">
                <a:solidFill>
                  <a:srgbClr val="FFFFFF"/>
                </a:solidFill>
                <a:latin typeface="+mj-lt"/>
                <a:ea typeface="+mj-ea"/>
                <a:cs typeface="+mj-cs"/>
              </a:rPr>
              <a:t>new escape score: sum at each position -&gt; range [2,500]</a:t>
            </a:r>
          </a:p>
          <a:p>
            <a:pPr marL="457200" indent="-457200">
              <a:buFont typeface="Arial" panose="020B0604020202020204" pitchFamily="34" charset="0"/>
              <a:buChar char="•"/>
            </a:pPr>
            <a:r>
              <a:rPr lang="en-GB" sz="3000" dirty="0">
                <a:solidFill>
                  <a:srgbClr val="FFFFFF"/>
                </a:solidFill>
                <a:latin typeface="+mj-lt"/>
                <a:ea typeface="+mj-ea"/>
                <a:cs typeface="+mj-cs"/>
              </a:rPr>
              <a:t>matched variant position (3 positions can be affected) -&gt; for each putatively mutated position in the genome we have a score</a:t>
            </a:r>
          </a:p>
          <a:p>
            <a:pPr marL="457200" indent="-457200">
              <a:buFont typeface="Arial" panose="020B0604020202020204" pitchFamily="34" charset="0"/>
              <a:buChar char="•"/>
            </a:pPr>
            <a:r>
              <a:rPr lang="en-GB" sz="3000" dirty="0">
                <a:solidFill>
                  <a:srgbClr val="FFFFFF"/>
                </a:solidFill>
                <a:latin typeface="+mj-lt"/>
                <a:ea typeface="+mj-ea"/>
                <a:cs typeface="+mj-cs"/>
              </a:rPr>
              <a:t>perform steps like before only with scores in the matrix where provided</a:t>
            </a: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spTree>
    <p:extLst>
      <p:ext uri="{BB962C8B-B14F-4D97-AF65-F5344CB8AC3E}">
        <p14:creationId xmlns:p14="http://schemas.microsoft.com/office/powerpoint/2010/main" val="33452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7713E"/>
            </a:gs>
            <a:gs pos="46000">
              <a:srgbClr val="E7713D"/>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507409" y="434278"/>
            <a:ext cx="4076460" cy="1220031"/>
          </a:xfrm>
        </p:spPr>
        <p:txBody>
          <a:bodyPr vert="horz" lIns="91440" tIns="45720" rIns="91440" bIns="45720" rtlCol="0" anchor="b">
            <a:normAutofit/>
          </a:bodyPr>
          <a:lstStyle/>
          <a:p>
            <a:pPr algn="r"/>
            <a:r>
              <a:rPr lang="en-US" sz="8000" kern="1200" dirty="0">
                <a:solidFill>
                  <a:srgbClr val="FFFFFF"/>
                </a:solidFill>
                <a:latin typeface="+mj-lt"/>
                <a:ea typeface="+mj-ea"/>
                <a:cs typeface="+mj-cs"/>
              </a:rPr>
              <a:t>Outline</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BFB36AE-B826-5F68-8795-2426807309DD}"/>
              </a:ext>
            </a:extLst>
          </p:cNvPr>
          <p:cNvSpPr>
            <a:spLocks noGrp="1"/>
          </p:cNvSpPr>
          <p:nvPr>
            <p:ph idx="1"/>
          </p:nvPr>
        </p:nvSpPr>
        <p:spPr/>
        <p:txBody>
          <a:bodyPr>
            <a:normAutofit/>
          </a:bodyPr>
          <a:lstStyle/>
          <a:p>
            <a:pPr marL="742950" indent="-742950">
              <a:buFont typeface="+mj-lt"/>
              <a:buAutoNum type="arabicPeriod"/>
            </a:pPr>
            <a:r>
              <a:rPr lang="en-GB" sz="3600" dirty="0">
                <a:solidFill>
                  <a:srgbClr val="FFFFFF"/>
                </a:solidFill>
                <a:latin typeface="+mj-lt"/>
                <a:ea typeface="+mj-ea"/>
                <a:cs typeface="+mj-cs"/>
              </a:rPr>
              <a:t>Overview of project</a:t>
            </a:r>
          </a:p>
          <a:p>
            <a:pPr marL="742950" indent="-742950">
              <a:buFont typeface="+mj-lt"/>
              <a:buAutoNum type="arabicPeriod"/>
            </a:pPr>
            <a:r>
              <a:rPr lang="en-GB" sz="3600" dirty="0">
                <a:solidFill>
                  <a:srgbClr val="FFFFFF"/>
                </a:solidFill>
                <a:latin typeface="+mj-lt"/>
                <a:ea typeface="+mj-ea"/>
                <a:cs typeface="+mj-cs"/>
              </a:rPr>
              <a:t>Results of data analysis</a:t>
            </a:r>
          </a:p>
          <a:p>
            <a:pPr marL="742950" indent="-742950">
              <a:buFont typeface="+mj-lt"/>
              <a:buAutoNum type="arabicPeriod"/>
            </a:pPr>
            <a:r>
              <a:rPr lang="en-GB" sz="3600" dirty="0">
                <a:solidFill>
                  <a:srgbClr val="FFFFFF"/>
                </a:solidFill>
                <a:latin typeface="+mj-lt"/>
                <a:ea typeface="+mj-ea"/>
                <a:cs typeface="+mj-cs"/>
              </a:rPr>
              <a:t>Results of Clustering</a:t>
            </a:r>
          </a:p>
          <a:p>
            <a:pPr marL="742950" indent="-742950">
              <a:buFont typeface="+mj-lt"/>
              <a:buAutoNum type="arabicPeriod"/>
            </a:pPr>
            <a:r>
              <a:rPr lang="en-GB" sz="3600" dirty="0">
                <a:solidFill>
                  <a:srgbClr val="FFFFFF"/>
                </a:solidFill>
                <a:latin typeface="+mj-lt"/>
                <a:ea typeface="+mj-ea"/>
                <a:cs typeface="+mj-cs"/>
              </a:rPr>
              <a:t>Results of ML</a:t>
            </a:r>
          </a:p>
          <a:p>
            <a:pPr marL="742950" indent="-742950">
              <a:buFont typeface="+mj-lt"/>
              <a:buAutoNum type="arabicPeriod"/>
            </a:pPr>
            <a:r>
              <a:rPr lang="en-GB" sz="3600" dirty="0">
                <a:solidFill>
                  <a:srgbClr val="FFFFFF"/>
                </a:solidFill>
                <a:latin typeface="+mj-lt"/>
                <a:ea typeface="+mj-ea"/>
                <a:cs typeface="+mj-cs"/>
              </a:rPr>
              <a:t>Risk </a:t>
            </a:r>
            <a:r>
              <a:rPr lang="en-GB" sz="3600" dirty="0" err="1">
                <a:solidFill>
                  <a:srgbClr val="FFFFFF"/>
                </a:solidFill>
                <a:latin typeface="+mj-lt"/>
                <a:ea typeface="+mj-ea"/>
                <a:cs typeface="+mj-cs"/>
              </a:rPr>
              <a:t>Asessment</a:t>
            </a:r>
            <a:endParaRPr lang="en-GB" sz="3600" dirty="0">
              <a:solidFill>
                <a:srgbClr val="FFFFFF"/>
              </a:solidFill>
              <a:latin typeface="+mj-lt"/>
              <a:ea typeface="+mj-ea"/>
              <a:cs typeface="+mj-cs"/>
            </a:endParaRPr>
          </a:p>
          <a:p>
            <a:pPr marL="742950" indent="-742950">
              <a:buFont typeface="+mj-lt"/>
              <a:buAutoNum type="arabicPeriod"/>
            </a:pPr>
            <a:r>
              <a:rPr lang="en-GB" sz="3600" dirty="0" err="1">
                <a:solidFill>
                  <a:srgbClr val="FFFFFF"/>
                </a:solidFill>
                <a:latin typeface="+mj-lt"/>
                <a:ea typeface="+mj-ea"/>
                <a:cs typeface="+mj-cs"/>
              </a:rPr>
              <a:t>Conlusion</a:t>
            </a:r>
            <a:endParaRPr lang="en-GB" sz="3600" dirty="0">
              <a:solidFill>
                <a:srgbClr val="FFFFFF"/>
              </a:solidFill>
              <a:latin typeface="+mj-lt"/>
              <a:ea typeface="+mj-ea"/>
              <a:cs typeface="+mj-cs"/>
            </a:endParaRPr>
          </a:p>
          <a:p>
            <a:endParaRPr lang="en-GB" dirty="0"/>
          </a:p>
        </p:txBody>
      </p:sp>
    </p:spTree>
    <p:extLst>
      <p:ext uri="{BB962C8B-B14F-4D97-AF65-F5344CB8AC3E}">
        <p14:creationId xmlns:p14="http://schemas.microsoft.com/office/powerpoint/2010/main" val="411175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a:t>
            </a:r>
            <a:r>
              <a:rPr lang="en-US" sz="7400" dirty="0" err="1">
                <a:solidFill>
                  <a:srgbClr val="FFFFFF"/>
                </a:solidFill>
              </a:rPr>
              <a:t>Escape</a:t>
            </a:r>
            <a:r>
              <a:rPr lang="en-US" sz="7400" dirty="0">
                <a:solidFill>
                  <a:srgbClr val="FFFFFF"/>
                </a:solidFill>
              </a:rPr>
              <a:t>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11353800" cy="3231654"/>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improvement of the PCA, first component already 42 %, first five 98%</a:t>
            </a:r>
          </a:p>
          <a:p>
            <a:pPr marL="457200" indent="-457200">
              <a:buFont typeface="Arial" panose="020B0604020202020204" pitchFamily="34" charset="0"/>
              <a:buChar char="•"/>
            </a:pPr>
            <a:r>
              <a:rPr lang="en-GB" sz="2800" dirty="0">
                <a:solidFill>
                  <a:srgbClr val="FFFFFF"/>
                </a:solidFill>
                <a:latin typeface="+mj-lt"/>
                <a:ea typeface="+mj-ea"/>
                <a:cs typeface="+mj-cs"/>
              </a:rPr>
              <a:t>with spike matrix even better (64 % for first, 99 % for first 5)</a:t>
            </a:r>
          </a:p>
          <a:p>
            <a:pPr marL="457200" indent="-457200">
              <a:buFont typeface="Arial" panose="020B0604020202020204" pitchFamily="34" charset="0"/>
              <a:buChar char="•"/>
            </a:pPr>
            <a:r>
              <a:rPr lang="en-GB" sz="2800" dirty="0">
                <a:solidFill>
                  <a:srgbClr val="FFFFFF"/>
                </a:solidFill>
                <a:latin typeface="+mj-lt"/>
                <a:ea typeface="+mj-ea"/>
                <a:cs typeface="+mj-cs"/>
              </a:rPr>
              <a:t>3 clusters in </a:t>
            </a:r>
            <a:r>
              <a:rPr lang="en-GB" sz="2800" dirty="0" err="1">
                <a:solidFill>
                  <a:srgbClr val="FFFFFF"/>
                </a:solidFill>
                <a:latin typeface="+mj-lt"/>
                <a:ea typeface="+mj-ea"/>
                <a:cs typeface="+mj-cs"/>
              </a:rPr>
              <a:t>kmeans</a:t>
            </a:r>
            <a:r>
              <a:rPr lang="en-GB" sz="2800" dirty="0">
                <a:solidFill>
                  <a:srgbClr val="FFFFFF"/>
                </a:solidFill>
                <a:latin typeface="+mj-lt"/>
                <a:ea typeface="+mj-ea"/>
                <a:cs typeface="+mj-cs"/>
              </a:rPr>
              <a:t> </a:t>
            </a:r>
            <a:endParaRPr lang="de-DE" sz="2800" dirty="0">
              <a:solidFill>
                <a:srgbClr val="FFFFFF"/>
              </a:solidFill>
              <a:latin typeface="+mj-lt"/>
              <a:ea typeface="+mj-ea"/>
              <a:cs typeface="+mj-cs"/>
            </a:endParaRPr>
          </a:p>
          <a:p>
            <a:pPr marL="457200" indent="-457200">
              <a:buFont typeface="Arial" panose="020B0604020202020204" pitchFamily="34" charset="0"/>
              <a:buChar char="•"/>
            </a:pPr>
            <a:r>
              <a:rPr lang="en-GB" sz="2800" dirty="0">
                <a:solidFill>
                  <a:srgbClr val="FFFFFF"/>
                </a:solidFill>
                <a:latin typeface="+mj-lt"/>
                <a:ea typeface="+mj-ea"/>
                <a:cs typeface="+mj-cs"/>
              </a:rPr>
              <a:t>In UMAP A.27,B.1.1.7 and rest separate</a:t>
            </a:r>
          </a:p>
          <a:p>
            <a:pPr marL="457200" indent="-457200">
              <a:buFont typeface="Arial" panose="020B0604020202020204" pitchFamily="34" charset="0"/>
              <a:buChar char="•"/>
            </a:pPr>
            <a:r>
              <a:rPr lang="en-GB" sz="2800" dirty="0">
                <a:solidFill>
                  <a:srgbClr val="FFFFFF"/>
                </a:solidFill>
                <a:latin typeface="+mj-lt"/>
                <a:ea typeface="+mj-ea"/>
                <a:cs typeface="+mj-cs"/>
              </a:rPr>
              <a:t>-&gt; pattern of 3 clusters?</a:t>
            </a: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3" name="Grafik 2" descr="Ein Bild, das Text, Screenshot, Display, Schrift enthält.&#10;&#10;Automatisch generierte Beschreibung">
            <a:extLst>
              <a:ext uri="{FF2B5EF4-FFF2-40B4-BE49-F238E27FC236}">
                <a16:creationId xmlns:a16="http://schemas.microsoft.com/office/drawing/2014/main" id="{762D31E1-B3AD-2B9D-1134-0EDAC78F0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581" y="2577951"/>
            <a:ext cx="3582142" cy="3582142"/>
          </a:xfrm>
          <a:prstGeom prst="rect">
            <a:avLst/>
          </a:prstGeom>
        </p:spPr>
      </p:pic>
    </p:spTree>
    <p:extLst>
      <p:ext uri="{BB962C8B-B14F-4D97-AF65-F5344CB8AC3E}">
        <p14:creationId xmlns:p14="http://schemas.microsoft.com/office/powerpoint/2010/main" val="32600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Results..E</a:t>
            </a:r>
            <a:r>
              <a:rPr lang="en-US" sz="7400" dirty="0" err="1">
                <a:solidFill>
                  <a:srgbClr val="FFFFFF"/>
                </a:solidFill>
              </a:rPr>
              <a:t>scape</a:t>
            </a:r>
            <a:r>
              <a:rPr lang="en-US" sz="7400" dirty="0">
                <a:solidFill>
                  <a:srgbClr val="FFFFFF"/>
                </a:solidFill>
              </a:rPr>
              <a:t>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10914996" cy="236988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rgbClr val="FFFFFF"/>
                </a:solidFill>
                <a:latin typeface="+mj-lt"/>
                <a:ea typeface="+mj-ea"/>
                <a:cs typeface="+mj-cs"/>
              </a:rPr>
              <a:t>Are </a:t>
            </a:r>
            <a:r>
              <a:rPr lang="en-GB" sz="2800" dirty="0">
                <a:solidFill>
                  <a:srgbClr val="FFFFFF"/>
                </a:solidFill>
                <a:latin typeface="+mj-lt"/>
                <a:ea typeface="+mj-ea"/>
                <a:cs typeface="+mj-cs"/>
              </a:rPr>
              <a:t>A.27,B.1.1.7 distinct from the rest?</a:t>
            </a:r>
          </a:p>
          <a:p>
            <a:pPr marL="457200" indent="-457200">
              <a:buFont typeface="Arial" panose="020B0604020202020204" pitchFamily="34" charset="0"/>
              <a:buChar char="•"/>
            </a:pPr>
            <a:r>
              <a:rPr lang="en-GB" sz="2800" dirty="0">
                <a:solidFill>
                  <a:srgbClr val="FFFFFF"/>
                </a:solidFill>
                <a:latin typeface="+mj-lt"/>
                <a:ea typeface="+mj-ea"/>
                <a:cs typeface="+mj-cs"/>
              </a:rPr>
              <a:t>Both </a:t>
            </a:r>
            <a:r>
              <a:rPr lang="en-GB" sz="2800">
                <a:solidFill>
                  <a:srgbClr val="FFFFFF"/>
                </a:solidFill>
                <a:latin typeface="+mj-lt"/>
                <a:ea typeface="+mj-ea"/>
                <a:cs typeface="+mj-cs"/>
              </a:rPr>
              <a:t>were reported as VOCs!</a:t>
            </a: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4" name="Grafik 3" descr="Ein Bild, das Text, Screenshot, Display, Schrift enthält.&#10;&#10;Automatisch generierte Beschreibung">
            <a:extLst>
              <a:ext uri="{FF2B5EF4-FFF2-40B4-BE49-F238E27FC236}">
                <a16:creationId xmlns:a16="http://schemas.microsoft.com/office/drawing/2014/main" id="{955E5883-0104-D914-1814-DC8EF967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032" y="2138735"/>
            <a:ext cx="3582142" cy="3582142"/>
          </a:xfrm>
          <a:prstGeom prst="rect">
            <a:avLst/>
          </a:prstGeom>
        </p:spPr>
      </p:pic>
      <p:sp>
        <p:nvSpPr>
          <p:cNvPr id="6" name="Ellipse 5">
            <a:extLst>
              <a:ext uri="{FF2B5EF4-FFF2-40B4-BE49-F238E27FC236}">
                <a16:creationId xmlns:a16="http://schemas.microsoft.com/office/drawing/2014/main" id="{A57D848E-CCB9-F91F-BF1C-B88E20E159A7}"/>
              </a:ext>
            </a:extLst>
          </p:cNvPr>
          <p:cNvSpPr/>
          <p:nvPr/>
        </p:nvSpPr>
        <p:spPr>
          <a:xfrm>
            <a:off x="9629009" y="3846620"/>
            <a:ext cx="828675" cy="54338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llipse 6">
            <a:extLst>
              <a:ext uri="{FF2B5EF4-FFF2-40B4-BE49-F238E27FC236}">
                <a16:creationId xmlns:a16="http://schemas.microsoft.com/office/drawing/2014/main" id="{B67FDD4D-E2C4-0D69-3632-7983F8641139}"/>
              </a:ext>
            </a:extLst>
          </p:cNvPr>
          <p:cNvSpPr/>
          <p:nvPr/>
        </p:nvSpPr>
        <p:spPr>
          <a:xfrm>
            <a:off x="7650286" y="2917138"/>
            <a:ext cx="828675" cy="543384"/>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371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a:solidFill>
                  <a:srgbClr val="FF0000"/>
                </a:solidFill>
                <a:latin typeface="+mj-lt"/>
                <a:ea typeface="+mj-ea"/>
                <a:cs typeface="+mj-cs"/>
              </a:rPr>
              <a:t>Finally: </a:t>
            </a:r>
            <a:r>
              <a:rPr lang="en-US" sz="7400" kern="1200" dirty="0">
                <a:solidFill>
                  <a:srgbClr val="FFFFFF"/>
                </a:solidFill>
                <a:latin typeface="+mj-lt"/>
                <a:ea typeface="+mj-ea"/>
                <a:cs typeface="+mj-cs"/>
              </a:rPr>
              <a:t>R</a:t>
            </a:r>
            <a:r>
              <a:rPr lang="en-US" sz="7400" dirty="0">
                <a:solidFill>
                  <a:srgbClr val="FFFFFF"/>
                </a:solidFill>
              </a:rPr>
              <a:t>isk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0F1526B0-F6BF-35F1-D1BE-3CD771061337}"/>
              </a:ext>
            </a:extLst>
          </p:cNvPr>
          <p:cNvSpPr txBox="1"/>
          <p:nvPr/>
        </p:nvSpPr>
        <p:spPr>
          <a:xfrm>
            <a:off x="652890" y="1521530"/>
            <a:ext cx="7125515" cy="6678751"/>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FFFFFF"/>
                </a:solidFill>
                <a:latin typeface="+mj-lt"/>
                <a:ea typeface="+mj-ea"/>
                <a:cs typeface="+mj-cs"/>
              </a:rPr>
              <a:t>assigned each sample a group based on quantiles</a:t>
            </a:r>
          </a:p>
          <a:p>
            <a:pPr marL="457200" indent="-457200">
              <a:buFont typeface="Arial" panose="020B0604020202020204" pitchFamily="34" charset="0"/>
              <a:buChar char="•"/>
            </a:pPr>
            <a:r>
              <a:rPr lang="en-GB" sz="2800" dirty="0">
                <a:solidFill>
                  <a:srgbClr val="FFFFFF"/>
                </a:solidFill>
                <a:latin typeface="+mj-lt"/>
                <a:ea typeface="+mj-ea"/>
                <a:cs typeface="+mj-cs"/>
              </a:rPr>
              <a:t>most dangerous variant is B.J.1 (sample 22), but maybe sequencing error</a:t>
            </a:r>
          </a:p>
          <a:p>
            <a:pPr marL="457200" indent="-457200">
              <a:buFont typeface="Arial" panose="020B0604020202020204" pitchFamily="34" charset="0"/>
              <a:buChar char="•"/>
            </a:pPr>
            <a:r>
              <a:rPr lang="en-GB" sz="2800" dirty="0">
                <a:solidFill>
                  <a:srgbClr val="FFFFFF"/>
                </a:solidFill>
                <a:latin typeface="+mj-lt"/>
                <a:ea typeface="+mj-ea"/>
                <a:cs typeface="+mj-cs"/>
              </a:rPr>
              <a:t>second highest A.27 followed by B.1.1.7</a:t>
            </a:r>
          </a:p>
          <a:p>
            <a:pPr marL="457200" indent="-457200">
              <a:buFont typeface="Arial" panose="020B0604020202020204" pitchFamily="34" charset="0"/>
              <a:buChar char="•"/>
            </a:pPr>
            <a:r>
              <a:rPr lang="en-GB" sz="2800" dirty="0">
                <a:solidFill>
                  <a:srgbClr val="FFFFFF"/>
                </a:solidFill>
                <a:latin typeface="+mj-lt"/>
                <a:ea typeface="+mj-ea"/>
                <a:cs typeface="+mj-cs"/>
              </a:rPr>
              <a:t>lowest B.1.177</a:t>
            </a:r>
          </a:p>
          <a:p>
            <a:pPr marL="457200" indent="-457200">
              <a:buFont typeface="Arial" panose="020B0604020202020204" pitchFamily="34" charset="0"/>
              <a:buChar char="•"/>
            </a:pPr>
            <a:r>
              <a:rPr lang="en-GB" sz="2800" dirty="0">
                <a:solidFill>
                  <a:srgbClr val="FFFFFF"/>
                </a:solidFill>
                <a:latin typeface="+mj-lt"/>
                <a:ea typeface="+mj-ea"/>
                <a:cs typeface="+mj-cs"/>
              </a:rPr>
              <a:t>within lineage variance is very low</a:t>
            </a:r>
          </a:p>
          <a:p>
            <a:pPr marL="457200" indent="-457200">
              <a:buFont typeface="Arial" panose="020B0604020202020204" pitchFamily="34" charset="0"/>
              <a:buChar char="•"/>
            </a:pPr>
            <a:r>
              <a:rPr lang="en-GB" sz="2800" dirty="0">
                <a:solidFill>
                  <a:srgbClr val="FFFFFF"/>
                </a:solidFill>
                <a:latin typeface="+mj-lt"/>
                <a:ea typeface="+mj-ea"/>
                <a:cs typeface="+mj-cs"/>
              </a:rPr>
              <a:t>highest risk group coincides with variants A.27 and BJ.1</a:t>
            </a: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en-GB" sz="2800" dirty="0">
              <a:solidFill>
                <a:srgbClr val="FFFFFF"/>
              </a:solidFill>
              <a:latin typeface="+mj-lt"/>
              <a:ea typeface="+mj-ea"/>
              <a:cs typeface="+mj-cs"/>
            </a:endParaRPr>
          </a:p>
          <a:p>
            <a:pPr marL="457200" indent="-457200">
              <a:buFont typeface="Arial" panose="020B0604020202020204" pitchFamily="34" charset="0"/>
              <a:buChar char="•"/>
            </a:pPr>
            <a:endParaRPr lang="de-DE" sz="2800" dirty="0">
              <a:solidFill>
                <a:srgbClr val="FFFFFF"/>
              </a:solidFill>
              <a:latin typeface="+mj-lt"/>
              <a:ea typeface="+mj-ea"/>
              <a:cs typeface="+mj-cs"/>
            </a:endParaRPr>
          </a:p>
          <a:p>
            <a:endParaRPr lang="de-DE" dirty="0"/>
          </a:p>
          <a:p>
            <a:endParaRPr lang="de-DE" dirty="0"/>
          </a:p>
        </p:txBody>
      </p:sp>
      <p:pic>
        <p:nvPicPr>
          <p:cNvPr id="7" name="Grafik 6" descr="Ein Bild, das Text, Screenshot, Diagramm, Rechteck enthält.&#10;&#10;Automatisch generierte Beschreibung">
            <a:extLst>
              <a:ext uri="{FF2B5EF4-FFF2-40B4-BE49-F238E27FC236}">
                <a16:creationId xmlns:a16="http://schemas.microsoft.com/office/drawing/2014/main" id="{7853FB14-9995-3AB2-5355-30BCEF638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361" y="2138735"/>
            <a:ext cx="3048157" cy="2635385"/>
          </a:xfrm>
          <a:prstGeom prst="rect">
            <a:avLst/>
          </a:prstGeom>
        </p:spPr>
      </p:pic>
      <p:cxnSp>
        <p:nvCxnSpPr>
          <p:cNvPr id="9" name="Gerade Verbindung mit Pfeil 8">
            <a:extLst>
              <a:ext uri="{FF2B5EF4-FFF2-40B4-BE49-F238E27FC236}">
                <a16:creationId xmlns:a16="http://schemas.microsoft.com/office/drawing/2014/main" id="{E3C4D276-00E2-4DFB-FEFE-B3C85C9AD295}"/>
              </a:ext>
            </a:extLst>
          </p:cNvPr>
          <p:cNvCxnSpPr>
            <a:cxnSpLocks/>
          </p:cNvCxnSpPr>
          <p:nvPr/>
        </p:nvCxnSpPr>
        <p:spPr>
          <a:xfrm flipV="1">
            <a:off x="3171825" y="3027726"/>
            <a:ext cx="7504968" cy="21729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1776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Results..Risk</a:t>
            </a:r>
            <a:r>
              <a:rPr lang="en-US" sz="7400" dirty="0">
                <a:solidFill>
                  <a:srgbClr val="FFFFFF"/>
                </a:solidFill>
              </a:rPr>
              <a:t>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Grafik 3" descr="Ein Bild, das Text, Screenshot, Diagramm, Zahl enthält.&#10;&#10;Automatisch generierte Beschreibung">
            <a:extLst>
              <a:ext uri="{FF2B5EF4-FFF2-40B4-BE49-F238E27FC236}">
                <a16:creationId xmlns:a16="http://schemas.microsoft.com/office/drawing/2014/main" id="{EBC6A5C1-816C-8807-AED2-7B8EA1605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22" y="2138735"/>
            <a:ext cx="4383119" cy="3261160"/>
          </a:xfrm>
          <a:prstGeom prst="rect">
            <a:avLst/>
          </a:prstGeom>
        </p:spPr>
      </p:pic>
      <p:pic>
        <p:nvPicPr>
          <p:cNvPr id="5" name="Grafik 4">
            <a:extLst>
              <a:ext uri="{FF2B5EF4-FFF2-40B4-BE49-F238E27FC236}">
                <a16:creationId xmlns:a16="http://schemas.microsoft.com/office/drawing/2014/main" id="{1C100D73-C9E4-F430-C769-33211A476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082" y="2065648"/>
            <a:ext cx="4488656" cy="3334247"/>
          </a:xfrm>
          <a:prstGeom prst="rect">
            <a:avLst/>
          </a:prstGeom>
        </p:spPr>
      </p:pic>
      <p:cxnSp>
        <p:nvCxnSpPr>
          <p:cNvPr id="7" name="Gerade Verbindung mit Pfeil 6">
            <a:extLst>
              <a:ext uri="{FF2B5EF4-FFF2-40B4-BE49-F238E27FC236}">
                <a16:creationId xmlns:a16="http://schemas.microsoft.com/office/drawing/2014/main" id="{65E85AC7-7D11-BB3F-41C3-9E7687525CEA}"/>
              </a:ext>
            </a:extLst>
          </p:cNvPr>
          <p:cNvCxnSpPr>
            <a:cxnSpLocks/>
          </p:cNvCxnSpPr>
          <p:nvPr/>
        </p:nvCxnSpPr>
        <p:spPr>
          <a:xfrm flipV="1">
            <a:off x="5072063" y="3614738"/>
            <a:ext cx="1907498" cy="928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Gerade Verbindung mit Pfeil 10">
            <a:extLst>
              <a:ext uri="{FF2B5EF4-FFF2-40B4-BE49-F238E27FC236}">
                <a16:creationId xmlns:a16="http://schemas.microsoft.com/office/drawing/2014/main" id="{ED09E434-DC25-AF13-FFE0-A23606FB7A3C}"/>
              </a:ext>
            </a:extLst>
          </p:cNvPr>
          <p:cNvCxnSpPr>
            <a:cxnSpLocks/>
          </p:cNvCxnSpPr>
          <p:nvPr/>
        </p:nvCxnSpPr>
        <p:spPr>
          <a:xfrm>
            <a:off x="4887013" y="3095665"/>
            <a:ext cx="4547273" cy="1621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534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Results..Risk</a:t>
            </a:r>
            <a:r>
              <a:rPr lang="en-US" sz="7400" dirty="0">
                <a:solidFill>
                  <a:srgbClr val="FFFFFF"/>
                </a:solidFill>
              </a:rPr>
              <a:t> Scores</a:t>
            </a:r>
            <a:endParaRPr lang="en-US" sz="74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3" name="Inhaltsplatzhalter 3" descr="Ein Bild, das Text, Diagramm, Reihe, parallel enthält.&#10;&#10;Automatisch generierte Beschreibung">
            <a:extLst>
              <a:ext uri="{FF2B5EF4-FFF2-40B4-BE49-F238E27FC236}">
                <a16:creationId xmlns:a16="http://schemas.microsoft.com/office/drawing/2014/main" id="{8E3AB9CE-414B-8C3F-A1B2-9D47B3497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5439" y="1647905"/>
            <a:ext cx="4351338" cy="4351338"/>
          </a:xfrm>
          <a:prstGeom prst="rect">
            <a:avLst/>
          </a:prstGeom>
        </p:spPr>
      </p:pic>
      <p:pic>
        <p:nvPicPr>
          <p:cNvPr id="6" name="Grafik 5" descr="Ein Bild, das Text, Screenshot, Diagramm, Zahl enthält.&#10;&#10;Automatisch generierte Beschreibung">
            <a:extLst>
              <a:ext uri="{FF2B5EF4-FFF2-40B4-BE49-F238E27FC236}">
                <a16:creationId xmlns:a16="http://schemas.microsoft.com/office/drawing/2014/main" id="{B02E67E2-BBED-77CD-730B-985605C41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84" y="1529218"/>
            <a:ext cx="5776038" cy="4351338"/>
          </a:xfrm>
          <a:prstGeom prst="rect">
            <a:avLst/>
          </a:prstGeom>
        </p:spPr>
      </p:pic>
      <p:cxnSp>
        <p:nvCxnSpPr>
          <p:cNvPr id="8" name="Gerade Verbindung mit Pfeil 7">
            <a:extLst>
              <a:ext uri="{FF2B5EF4-FFF2-40B4-BE49-F238E27FC236}">
                <a16:creationId xmlns:a16="http://schemas.microsoft.com/office/drawing/2014/main" id="{6E776A54-F4D0-2DC3-5E2B-C702D48A6F69}"/>
              </a:ext>
            </a:extLst>
          </p:cNvPr>
          <p:cNvCxnSpPr>
            <a:cxnSpLocks/>
          </p:cNvCxnSpPr>
          <p:nvPr/>
        </p:nvCxnSpPr>
        <p:spPr>
          <a:xfrm flipH="1" flipV="1">
            <a:off x="5077465" y="3398277"/>
            <a:ext cx="491252" cy="1156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Gerade Verbindung mit Pfeil 12">
            <a:extLst>
              <a:ext uri="{FF2B5EF4-FFF2-40B4-BE49-F238E27FC236}">
                <a16:creationId xmlns:a16="http://schemas.microsoft.com/office/drawing/2014/main" id="{F366E924-1F32-1A4B-9632-42E22E26E436}"/>
              </a:ext>
            </a:extLst>
          </p:cNvPr>
          <p:cNvCxnSpPr>
            <a:cxnSpLocks/>
          </p:cNvCxnSpPr>
          <p:nvPr/>
        </p:nvCxnSpPr>
        <p:spPr>
          <a:xfrm flipH="1">
            <a:off x="1814286" y="2848048"/>
            <a:ext cx="3453243" cy="2130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230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err="1">
                <a:solidFill>
                  <a:srgbClr val="FFFFFF"/>
                </a:solidFill>
                <a:latin typeface="+mj-lt"/>
                <a:ea typeface="+mj-ea"/>
                <a:cs typeface="+mj-cs"/>
              </a:rPr>
              <a:t>Results..Random</a:t>
            </a:r>
            <a:r>
              <a:rPr lang="en-US" sz="7400" kern="1200" dirty="0">
                <a:solidFill>
                  <a:srgbClr val="FFFFFF"/>
                </a:solidFill>
                <a:latin typeface="+mj-lt"/>
                <a:ea typeface="+mj-ea"/>
                <a:cs typeface="+mj-cs"/>
              </a:rPr>
              <a:t> Forest</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08128AAF-93FF-A10A-A266-9B02086333A7}"/>
              </a:ext>
            </a:extLst>
          </p:cNvPr>
          <p:cNvSpPr>
            <a:spLocks noGrp="1"/>
          </p:cNvSpPr>
          <p:nvPr>
            <p:ph idx="1"/>
          </p:nvPr>
        </p:nvSpPr>
        <p:spPr/>
        <p:txBody>
          <a:bodyPr>
            <a:normAutofit/>
          </a:bodyPr>
          <a:lstStyle/>
          <a:p>
            <a:r>
              <a:rPr lang="de-DE" dirty="0" err="1">
                <a:solidFill>
                  <a:srgbClr val="FFFFFF"/>
                </a:solidFill>
                <a:latin typeface="+mj-lt"/>
                <a:ea typeface="+mj-ea"/>
                <a:cs typeface="+mj-cs"/>
              </a:rPr>
              <a:t>trained</a:t>
            </a:r>
            <a:r>
              <a:rPr lang="de-DE" dirty="0">
                <a:solidFill>
                  <a:srgbClr val="FFFFFF"/>
                </a:solidFill>
                <a:latin typeface="+mj-lt"/>
                <a:ea typeface="+mj-ea"/>
                <a:cs typeface="+mj-cs"/>
              </a:rPr>
              <a:t> a </a:t>
            </a:r>
            <a:r>
              <a:rPr lang="de-DE" dirty="0" err="1">
                <a:solidFill>
                  <a:srgbClr val="FFFFFF"/>
                </a:solidFill>
                <a:latin typeface="+mj-lt"/>
                <a:ea typeface="+mj-ea"/>
                <a:cs typeface="+mj-cs"/>
              </a:rPr>
              <a:t>random</a:t>
            </a:r>
            <a:r>
              <a:rPr lang="de-DE" dirty="0">
                <a:solidFill>
                  <a:srgbClr val="FFFFFF"/>
                </a:solidFill>
                <a:latin typeface="+mj-lt"/>
                <a:ea typeface="+mj-ea"/>
                <a:cs typeface="+mj-cs"/>
              </a:rPr>
              <a:t> </a:t>
            </a:r>
            <a:r>
              <a:rPr lang="de-DE" dirty="0" err="1">
                <a:solidFill>
                  <a:srgbClr val="FFFFFF"/>
                </a:solidFill>
                <a:latin typeface="+mj-lt"/>
                <a:ea typeface="+mj-ea"/>
                <a:cs typeface="+mj-cs"/>
              </a:rPr>
              <a:t>forest</a:t>
            </a:r>
            <a:r>
              <a:rPr lang="de-DE" dirty="0">
                <a:solidFill>
                  <a:srgbClr val="FFFFFF"/>
                </a:solidFill>
                <a:latin typeface="+mj-lt"/>
                <a:ea typeface="+mj-ea"/>
                <a:cs typeface="+mj-cs"/>
              </a:rPr>
              <a:t> </a:t>
            </a:r>
            <a:r>
              <a:rPr lang="de-DE" dirty="0" err="1">
                <a:solidFill>
                  <a:srgbClr val="FFFFFF"/>
                </a:solidFill>
                <a:latin typeface="+mj-lt"/>
                <a:ea typeface="+mj-ea"/>
                <a:cs typeface="+mj-cs"/>
              </a:rPr>
              <a:t>classifier</a:t>
            </a:r>
            <a:r>
              <a:rPr lang="de-DE" dirty="0">
                <a:solidFill>
                  <a:srgbClr val="FFFFFF"/>
                </a:solidFill>
                <a:latin typeface="+mj-lt"/>
                <a:ea typeface="+mj-ea"/>
                <a:cs typeface="+mj-cs"/>
              </a:rPr>
              <a:t> </a:t>
            </a:r>
            <a:r>
              <a:rPr lang="de-DE" dirty="0" err="1">
                <a:solidFill>
                  <a:srgbClr val="FFFFFF"/>
                </a:solidFill>
                <a:latin typeface="+mj-lt"/>
                <a:ea typeface="+mj-ea"/>
                <a:cs typeface="+mj-cs"/>
              </a:rPr>
              <a:t>with</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binned</a:t>
            </a:r>
            <a:r>
              <a:rPr lang="de-DE" dirty="0">
                <a:solidFill>
                  <a:srgbClr val="FFFFFF"/>
                </a:solidFill>
                <a:latin typeface="+mj-lt"/>
                <a:ea typeface="+mj-ea"/>
                <a:cs typeface="+mj-cs"/>
              </a:rPr>
              <a:t> </a:t>
            </a:r>
            <a:r>
              <a:rPr lang="de-DE" dirty="0" err="1">
                <a:solidFill>
                  <a:srgbClr val="FFFFFF"/>
                </a:solidFill>
                <a:latin typeface="+mj-lt"/>
                <a:ea typeface="+mj-ea"/>
                <a:cs typeface="+mj-cs"/>
              </a:rPr>
              <a:t>summed</a:t>
            </a:r>
            <a:r>
              <a:rPr lang="de-DE" dirty="0">
                <a:solidFill>
                  <a:srgbClr val="FFFFFF"/>
                </a:solidFill>
                <a:latin typeface="+mj-lt"/>
                <a:ea typeface="+mj-ea"/>
                <a:cs typeface="+mj-cs"/>
              </a:rPr>
              <a:t> </a:t>
            </a:r>
            <a:r>
              <a:rPr lang="de-DE" dirty="0" err="1">
                <a:solidFill>
                  <a:srgbClr val="FFFFFF"/>
                </a:solidFill>
                <a:latin typeface="+mj-lt"/>
                <a:ea typeface="+mj-ea"/>
                <a:cs typeface="+mj-cs"/>
              </a:rPr>
              <a:t>up</a:t>
            </a:r>
            <a:r>
              <a:rPr lang="de-DE" dirty="0">
                <a:solidFill>
                  <a:srgbClr val="FFFFFF"/>
                </a:solidFill>
                <a:latin typeface="+mj-lt"/>
                <a:ea typeface="+mj-ea"/>
                <a:cs typeface="+mj-cs"/>
              </a:rPr>
              <a:t> </a:t>
            </a:r>
            <a:r>
              <a:rPr lang="de-DE" dirty="0" err="1">
                <a:solidFill>
                  <a:srgbClr val="FFFFFF"/>
                </a:solidFill>
                <a:latin typeface="+mj-lt"/>
                <a:ea typeface="+mj-ea"/>
                <a:cs typeface="+mj-cs"/>
              </a:rPr>
              <a:t>escape</a:t>
            </a:r>
            <a:r>
              <a:rPr lang="de-DE" dirty="0">
                <a:solidFill>
                  <a:srgbClr val="FFFFFF"/>
                </a:solidFill>
                <a:latin typeface="+mj-lt"/>
                <a:ea typeface="+mj-ea"/>
                <a:cs typeface="+mj-cs"/>
              </a:rPr>
              <a:t> </a:t>
            </a:r>
            <a:r>
              <a:rPr lang="de-DE" dirty="0" err="1">
                <a:solidFill>
                  <a:srgbClr val="FFFFFF"/>
                </a:solidFill>
                <a:latin typeface="+mj-lt"/>
                <a:ea typeface="+mj-ea"/>
                <a:cs typeface="+mj-cs"/>
              </a:rPr>
              <a:t>scores</a:t>
            </a:r>
            <a:r>
              <a:rPr lang="de-DE" dirty="0">
                <a:solidFill>
                  <a:srgbClr val="FFFFFF"/>
                </a:solidFill>
                <a:latin typeface="+mj-lt"/>
                <a:ea typeface="+mj-ea"/>
                <a:cs typeface="+mj-cs"/>
              </a:rPr>
              <a:t> </a:t>
            </a:r>
            <a:r>
              <a:rPr lang="de-DE" dirty="0" err="1">
                <a:solidFill>
                  <a:srgbClr val="FFFFFF"/>
                </a:solidFill>
                <a:latin typeface="+mj-lt"/>
                <a:ea typeface="+mj-ea"/>
                <a:cs typeface="+mj-cs"/>
              </a:rPr>
              <a:t>as</a:t>
            </a:r>
            <a:r>
              <a:rPr lang="de-DE" dirty="0">
                <a:solidFill>
                  <a:srgbClr val="FFFFFF"/>
                </a:solidFill>
                <a:latin typeface="+mj-lt"/>
                <a:ea typeface="+mj-ea"/>
                <a:cs typeface="+mj-cs"/>
              </a:rPr>
              <a:t> </a:t>
            </a:r>
            <a:r>
              <a:rPr lang="de-DE" dirty="0" err="1">
                <a:solidFill>
                  <a:srgbClr val="FFFFFF"/>
                </a:solidFill>
                <a:latin typeface="+mj-lt"/>
                <a:ea typeface="+mj-ea"/>
                <a:cs typeface="+mj-cs"/>
              </a:rPr>
              <a:t>target</a:t>
            </a:r>
            <a:r>
              <a:rPr lang="de-DE" dirty="0">
                <a:solidFill>
                  <a:srgbClr val="FFFFFF"/>
                </a:solidFill>
                <a:latin typeface="+mj-lt"/>
                <a:ea typeface="+mj-ea"/>
                <a:cs typeface="+mj-cs"/>
              </a:rPr>
              <a:t> variable (</a:t>
            </a:r>
            <a:r>
              <a:rPr lang="de-DE" dirty="0" err="1">
                <a:solidFill>
                  <a:srgbClr val="FFFFFF"/>
                </a:solidFill>
                <a:latin typeface="+mj-lt"/>
                <a:ea typeface="+mj-ea"/>
                <a:cs typeface="+mj-cs"/>
              </a:rPr>
              <a:t>we</a:t>
            </a:r>
            <a:r>
              <a:rPr lang="de-DE" dirty="0">
                <a:solidFill>
                  <a:srgbClr val="FFFFFF"/>
                </a:solidFill>
                <a:latin typeface="+mj-lt"/>
                <a:ea typeface="+mj-ea"/>
                <a:cs typeface="+mj-cs"/>
              </a:rPr>
              <a:t> </a:t>
            </a:r>
            <a:r>
              <a:rPr lang="de-DE" dirty="0" err="1">
                <a:solidFill>
                  <a:srgbClr val="FFFFFF"/>
                </a:solidFill>
                <a:latin typeface="+mj-lt"/>
                <a:ea typeface="+mj-ea"/>
                <a:cs typeface="+mj-cs"/>
              </a:rPr>
              <a:t>call</a:t>
            </a:r>
            <a:r>
              <a:rPr lang="de-DE" dirty="0">
                <a:solidFill>
                  <a:srgbClr val="FFFFFF"/>
                </a:solidFill>
                <a:latin typeface="+mj-lt"/>
                <a:ea typeface="+mj-ea"/>
                <a:cs typeface="+mj-cs"/>
              </a:rPr>
              <a:t> </a:t>
            </a:r>
            <a:r>
              <a:rPr lang="de-DE" dirty="0" err="1">
                <a:solidFill>
                  <a:srgbClr val="FFFFFF"/>
                </a:solidFill>
                <a:latin typeface="+mj-lt"/>
                <a:ea typeface="+mj-ea"/>
                <a:cs typeface="+mj-cs"/>
              </a:rPr>
              <a:t>it</a:t>
            </a:r>
            <a:r>
              <a:rPr lang="de-DE" dirty="0">
                <a:solidFill>
                  <a:srgbClr val="FFFFFF"/>
                </a:solidFill>
                <a:latin typeface="+mj-lt"/>
                <a:ea typeface="+mj-ea"/>
                <a:cs typeface="+mj-cs"/>
              </a:rPr>
              <a:t> a </a:t>
            </a:r>
            <a:r>
              <a:rPr lang="de-DE" dirty="0" err="1">
                <a:solidFill>
                  <a:srgbClr val="FFFFFF"/>
                </a:solidFill>
                <a:latin typeface="+mj-lt"/>
                <a:ea typeface="+mj-ea"/>
                <a:cs typeface="+mj-cs"/>
              </a:rPr>
              <a:t>risk</a:t>
            </a:r>
            <a:r>
              <a:rPr lang="de-DE" dirty="0">
                <a:solidFill>
                  <a:srgbClr val="FFFFFF"/>
                </a:solidFill>
                <a:latin typeface="+mj-lt"/>
                <a:ea typeface="+mj-ea"/>
                <a:cs typeface="+mj-cs"/>
              </a:rPr>
              <a:t> score)</a:t>
            </a:r>
          </a:p>
          <a:p>
            <a:r>
              <a:rPr lang="en-GB" dirty="0">
                <a:solidFill>
                  <a:srgbClr val="FFFFFF"/>
                </a:solidFill>
                <a:latin typeface="+mj-lt"/>
                <a:ea typeface="+mj-ea"/>
                <a:cs typeface="+mj-cs"/>
              </a:rPr>
              <a:t>accuracy 81%, sensitivity 100 %, specificity 67 %</a:t>
            </a:r>
          </a:p>
          <a:p>
            <a:endParaRPr lang="de-DE" sz="2400" dirty="0">
              <a:solidFill>
                <a:srgbClr val="FFFFFF"/>
              </a:solidFill>
              <a:latin typeface="+mj-lt"/>
              <a:ea typeface="+mj-ea"/>
              <a:cs typeface="+mj-cs"/>
            </a:endParaRPr>
          </a:p>
          <a:p>
            <a:endParaRPr lang="en-GB" sz="2400" dirty="0">
              <a:solidFill>
                <a:srgbClr val="FFFFFF"/>
              </a:solidFill>
              <a:latin typeface="+mj-lt"/>
              <a:ea typeface="+mj-ea"/>
              <a:cs typeface="+mj-cs"/>
            </a:endParaRPr>
          </a:p>
        </p:txBody>
      </p:sp>
    </p:spTree>
    <p:extLst>
      <p:ext uri="{BB962C8B-B14F-4D97-AF65-F5344CB8AC3E}">
        <p14:creationId xmlns:p14="http://schemas.microsoft.com/office/powerpoint/2010/main" val="279668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fontScale="90000"/>
          </a:bodyPr>
          <a:lstStyle/>
          <a:p>
            <a:pPr algn="r"/>
            <a:r>
              <a:rPr lang="en-US" sz="7400" kern="1200" dirty="0">
                <a:solidFill>
                  <a:srgbClr val="FFFFFF"/>
                </a:solidFill>
                <a:latin typeface="+mj-lt"/>
                <a:ea typeface="+mj-ea"/>
                <a:cs typeface="+mj-cs"/>
              </a:rPr>
              <a:t>Discussion and Limitations</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08128AAF-93FF-A10A-A266-9B02086333A7}"/>
              </a:ext>
            </a:extLst>
          </p:cNvPr>
          <p:cNvSpPr>
            <a:spLocks noGrp="1"/>
          </p:cNvSpPr>
          <p:nvPr>
            <p:ph idx="1"/>
          </p:nvPr>
        </p:nvSpPr>
        <p:spPr/>
        <p:txBody>
          <a:bodyPr>
            <a:normAutofit/>
          </a:bodyPr>
          <a:lstStyle/>
          <a:p>
            <a:r>
              <a:rPr lang="de-DE" dirty="0" err="1">
                <a:solidFill>
                  <a:srgbClr val="FFFFFF"/>
                </a:solidFill>
                <a:latin typeface="+mj-lt"/>
                <a:ea typeface="+mj-ea"/>
                <a:cs typeface="+mj-cs"/>
              </a:rPr>
              <a:t>omit</a:t>
            </a:r>
            <a:r>
              <a:rPr lang="de-DE" dirty="0">
                <a:solidFill>
                  <a:srgbClr val="FFFFFF"/>
                </a:solidFill>
                <a:latin typeface="+mj-lt"/>
                <a:ea typeface="+mj-ea"/>
                <a:cs typeface="+mj-cs"/>
              </a:rPr>
              <a:t> </a:t>
            </a:r>
            <a:r>
              <a:rPr lang="de-DE" dirty="0" err="1">
                <a:solidFill>
                  <a:srgbClr val="FFFFFF"/>
                </a:solidFill>
                <a:latin typeface="+mj-lt"/>
                <a:ea typeface="+mj-ea"/>
                <a:cs typeface="+mj-cs"/>
              </a:rPr>
              <a:t>sequence</a:t>
            </a:r>
            <a:r>
              <a:rPr lang="de-DE" dirty="0">
                <a:solidFill>
                  <a:srgbClr val="FFFFFF"/>
                </a:solidFill>
                <a:latin typeface="+mj-lt"/>
                <a:ea typeface="+mj-ea"/>
                <a:cs typeface="+mj-cs"/>
              </a:rPr>
              <a:t> 22 -&gt; </a:t>
            </a:r>
            <a:r>
              <a:rPr lang="de-DE" dirty="0" err="1">
                <a:solidFill>
                  <a:srgbClr val="FFFFFF"/>
                </a:solidFill>
                <a:latin typeface="+mj-lt"/>
                <a:ea typeface="+mj-ea"/>
                <a:cs typeface="+mj-cs"/>
              </a:rPr>
              <a:t>seuqencing</a:t>
            </a:r>
            <a:r>
              <a:rPr lang="de-DE" dirty="0">
                <a:solidFill>
                  <a:srgbClr val="FFFFFF"/>
                </a:solidFill>
                <a:latin typeface="+mj-lt"/>
                <a:ea typeface="+mj-ea"/>
                <a:cs typeface="+mj-cs"/>
              </a:rPr>
              <a:t> </a:t>
            </a:r>
            <a:r>
              <a:rPr lang="de-DE" dirty="0" err="1">
                <a:solidFill>
                  <a:srgbClr val="FFFFFF"/>
                </a:solidFill>
                <a:latin typeface="+mj-lt"/>
                <a:ea typeface="+mj-ea"/>
                <a:cs typeface="+mj-cs"/>
              </a:rPr>
              <a:t>error</a:t>
            </a:r>
            <a:r>
              <a:rPr lang="de-DE" dirty="0">
                <a:solidFill>
                  <a:srgbClr val="FFFFFF"/>
                </a:solidFill>
                <a:latin typeface="+mj-lt"/>
                <a:ea typeface="+mj-ea"/>
                <a:cs typeface="+mj-cs"/>
              </a:rPr>
              <a:t>??</a:t>
            </a:r>
          </a:p>
          <a:p>
            <a:r>
              <a:rPr lang="de-DE" dirty="0" err="1">
                <a:solidFill>
                  <a:srgbClr val="FFFFFF"/>
                </a:solidFill>
                <a:latin typeface="+mj-lt"/>
                <a:ea typeface="+mj-ea"/>
                <a:cs typeface="+mj-cs"/>
              </a:rPr>
              <a:t>include</a:t>
            </a:r>
            <a:r>
              <a:rPr lang="de-DE" dirty="0">
                <a:solidFill>
                  <a:srgbClr val="FFFFFF"/>
                </a:solidFill>
                <a:latin typeface="+mj-lt"/>
                <a:ea typeface="+mj-ea"/>
                <a:cs typeface="+mj-cs"/>
              </a:rPr>
              <a:t> </a:t>
            </a:r>
            <a:r>
              <a:rPr lang="de-DE" dirty="0" err="1">
                <a:solidFill>
                  <a:srgbClr val="FFFFFF"/>
                </a:solidFill>
                <a:latin typeface="+mj-lt"/>
                <a:ea typeface="+mj-ea"/>
                <a:cs typeface="+mj-cs"/>
              </a:rPr>
              <a:t>weights</a:t>
            </a:r>
            <a:r>
              <a:rPr lang="de-DE" dirty="0">
                <a:solidFill>
                  <a:srgbClr val="FFFFFF"/>
                </a:solidFill>
                <a:latin typeface="+mj-lt"/>
                <a:ea typeface="+mj-ea"/>
                <a:cs typeface="+mj-cs"/>
              </a:rPr>
              <a:t> </a:t>
            </a:r>
            <a:r>
              <a:rPr lang="de-DE" dirty="0" err="1">
                <a:solidFill>
                  <a:srgbClr val="FFFFFF"/>
                </a:solidFill>
                <a:latin typeface="+mj-lt"/>
                <a:ea typeface="+mj-ea"/>
                <a:cs typeface="+mj-cs"/>
              </a:rPr>
              <a:t>for</a:t>
            </a:r>
            <a:r>
              <a:rPr lang="de-DE" dirty="0">
                <a:solidFill>
                  <a:srgbClr val="FFFFFF"/>
                </a:solidFill>
                <a:latin typeface="+mj-lt"/>
                <a:ea typeface="+mj-ea"/>
                <a:cs typeface="+mj-cs"/>
              </a:rPr>
              <a:t> </a:t>
            </a:r>
            <a:r>
              <a:rPr lang="de-DE" dirty="0" err="1">
                <a:solidFill>
                  <a:srgbClr val="FFFFFF"/>
                </a:solidFill>
                <a:latin typeface="+mj-lt"/>
                <a:ea typeface="+mj-ea"/>
                <a:cs typeface="+mj-cs"/>
              </a:rPr>
              <a:t>antibodies</a:t>
            </a:r>
            <a:r>
              <a:rPr lang="de-DE" dirty="0">
                <a:solidFill>
                  <a:srgbClr val="FFFFFF"/>
                </a:solidFill>
                <a:latin typeface="+mj-lt"/>
                <a:ea typeface="+mj-ea"/>
                <a:cs typeface="+mj-cs"/>
              </a:rPr>
              <a:t> in </a:t>
            </a:r>
            <a:r>
              <a:rPr lang="de-DE" dirty="0" err="1">
                <a:solidFill>
                  <a:srgbClr val="FFFFFF"/>
                </a:solidFill>
                <a:latin typeface="+mj-lt"/>
                <a:ea typeface="+mj-ea"/>
                <a:cs typeface="+mj-cs"/>
              </a:rPr>
              <a:t>escape</a:t>
            </a:r>
            <a:r>
              <a:rPr lang="de-DE" dirty="0">
                <a:solidFill>
                  <a:srgbClr val="FFFFFF"/>
                </a:solidFill>
                <a:latin typeface="+mj-lt"/>
                <a:ea typeface="+mj-ea"/>
                <a:cs typeface="+mj-cs"/>
              </a:rPr>
              <a:t> score and </a:t>
            </a:r>
            <a:r>
              <a:rPr lang="de-DE" dirty="0" err="1">
                <a:solidFill>
                  <a:srgbClr val="FFFFFF"/>
                </a:solidFill>
                <a:latin typeface="+mj-lt"/>
                <a:ea typeface="+mj-ea"/>
                <a:cs typeface="+mj-cs"/>
              </a:rPr>
              <a:t>inspect</a:t>
            </a:r>
            <a:r>
              <a:rPr lang="de-DE" dirty="0">
                <a:solidFill>
                  <a:srgbClr val="FFFFFF"/>
                </a:solidFill>
                <a:latin typeface="+mj-lt"/>
                <a:ea typeface="+mj-ea"/>
                <a:cs typeface="+mj-cs"/>
              </a:rPr>
              <a:t> </a:t>
            </a:r>
            <a:r>
              <a:rPr lang="de-DE" dirty="0" err="1">
                <a:solidFill>
                  <a:srgbClr val="FFFFFF"/>
                </a:solidFill>
                <a:latin typeface="+mj-lt"/>
                <a:ea typeface="+mj-ea"/>
                <a:cs typeface="+mj-cs"/>
              </a:rPr>
              <a:t>the</a:t>
            </a:r>
            <a:r>
              <a:rPr lang="de-DE" dirty="0">
                <a:solidFill>
                  <a:srgbClr val="FFFFFF"/>
                </a:solidFill>
                <a:latin typeface="+mj-lt"/>
                <a:ea typeface="+mj-ea"/>
                <a:cs typeface="+mj-cs"/>
              </a:rPr>
              <a:t> </a:t>
            </a:r>
            <a:r>
              <a:rPr lang="de-DE" dirty="0" err="1">
                <a:solidFill>
                  <a:srgbClr val="FFFFFF"/>
                </a:solidFill>
                <a:latin typeface="+mj-lt"/>
                <a:ea typeface="+mj-ea"/>
                <a:cs typeface="+mj-cs"/>
              </a:rPr>
              <a:t>antibodies</a:t>
            </a:r>
            <a:r>
              <a:rPr lang="de-DE" dirty="0">
                <a:solidFill>
                  <a:srgbClr val="FFFFFF"/>
                </a:solidFill>
                <a:latin typeface="+mj-lt"/>
                <a:ea typeface="+mj-ea"/>
                <a:cs typeface="+mj-cs"/>
              </a:rPr>
              <a:t> </a:t>
            </a:r>
            <a:r>
              <a:rPr lang="de-DE" dirty="0" err="1">
                <a:solidFill>
                  <a:srgbClr val="FFFFFF"/>
                </a:solidFill>
                <a:latin typeface="+mj-lt"/>
                <a:ea typeface="+mj-ea"/>
                <a:cs typeface="+mj-cs"/>
              </a:rPr>
              <a:t>more</a:t>
            </a:r>
            <a:r>
              <a:rPr lang="de-DE" dirty="0">
                <a:solidFill>
                  <a:srgbClr val="FFFFFF"/>
                </a:solidFill>
                <a:latin typeface="+mj-lt"/>
                <a:ea typeface="+mj-ea"/>
                <a:cs typeface="+mj-cs"/>
              </a:rPr>
              <a:t> </a:t>
            </a:r>
            <a:r>
              <a:rPr lang="de-DE" dirty="0" err="1">
                <a:solidFill>
                  <a:srgbClr val="FFFFFF"/>
                </a:solidFill>
                <a:latin typeface="+mj-lt"/>
                <a:ea typeface="+mj-ea"/>
                <a:cs typeface="+mj-cs"/>
              </a:rPr>
              <a:t>detailed</a:t>
            </a:r>
            <a:r>
              <a:rPr lang="de-DE" dirty="0">
                <a:solidFill>
                  <a:srgbClr val="FFFFFF"/>
                </a:solidFill>
                <a:latin typeface="+mj-lt"/>
                <a:ea typeface="+mj-ea"/>
                <a:cs typeface="+mj-cs"/>
              </a:rPr>
              <a:t> / </a:t>
            </a:r>
            <a:r>
              <a:rPr lang="de-DE" dirty="0" err="1">
                <a:solidFill>
                  <a:srgbClr val="FFFFFF"/>
                </a:solidFill>
                <a:latin typeface="+mj-lt"/>
                <a:ea typeface="+mj-ea"/>
                <a:cs typeface="+mj-cs"/>
              </a:rPr>
              <a:t>produce</a:t>
            </a:r>
            <a:r>
              <a:rPr lang="de-DE" dirty="0">
                <a:solidFill>
                  <a:srgbClr val="FFFFFF"/>
                </a:solidFill>
                <a:latin typeface="+mj-lt"/>
                <a:ea typeface="+mj-ea"/>
                <a:cs typeface="+mj-cs"/>
              </a:rPr>
              <a:t> a </a:t>
            </a:r>
            <a:r>
              <a:rPr lang="de-DE" dirty="0" err="1">
                <a:solidFill>
                  <a:srgbClr val="FFFFFF"/>
                </a:solidFill>
                <a:latin typeface="+mj-lt"/>
                <a:ea typeface="+mj-ea"/>
                <a:cs typeface="+mj-cs"/>
              </a:rPr>
              <a:t>population</a:t>
            </a:r>
            <a:r>
              <a:rPr lang="de-DE" dirty="0">
                <a:solidFill>
                  <a:srgbClr val="FFFFFF"/>
                </a:solidFill>
                <a:latin typeface="+mj-lt"/>
                <a:ea typeface="+mj-ea"/>
                <a:cs typeface="+mj-cs"/>
              </a:rPr>
              <a:t> </a:t>
            </a:r>
            <a:r>
              <a:rPr lang="de-DE" dirty="0" err="1">
                <a:solidFill>
                  <a:srgbClr val="FFFFFF"/>
                </a:solidFill>
                <a:latin typeface="+mj-lt"/>
                <a:ea typeface="+mj-ea"/>
                <a:cs typeface="+mj-cs"/>
              </a:rPr>
              <a:t>based</a:t>
            </a:r>
            <a:r>
              <a:rPr lang="de-DE" dirty="0">
                <a:solidFill>
                  <a:srgbClr val="FFFFFF"/>
                </a:solidFill>
                <a:latin typeface="+mj-lt"/>
                <a:ea typeface="+mj-ea"/>
                <a:cs typeface="+mj-cs"/>
              </a:rPr>
              <a:t> </a:t>
            </a:r>
            <a:r>
              <a:rPr lang="de-DE" dirty="0" err="1">
                <a:solidFill>
                  <a:srgbClr val="FFFFFF"/>
                </a:solidFill>
                <a:latin typeface="+mj-lt"/>
                <a:ea typeface="+mj-ea"/>
                <a:cs typeface="+mj-cs"/>
              </a:rPr>
              <a:t>escape</a:t>
            </a:r>
            <a:r>
              <a:rPr lang="de-DE" dirty="0">
                <a:solidFill>
                  <a:srgbClr val="FFFFFF"/>
                </a:solidFill>
                <a:latin typeface="+mj-lt"/>
                <a:ea typeface="+mj-ea"/>
                <a:cs typeface="+mj-cs"/>
              </a:rPr>
              <a:t> score</a:t>
            </a:r>
          </a:p>
          <a:p>
            <a:r>
              <a:rPr lang="en-GB" dirty="0">
                <a:solidFill>
                  <a:srgbClr val="FFFFFF"/>
                </a:solidFill>
                <a:latin typeface="+mj-lt"/>
                <a:ea typeface="+mj-ea"/>
                <a:cs typeface="+mj-cs"/>
              </a:rPr>
              <a:t>current version of escape scores work best for mutations relative to early SARS-CoV-2 strains -&gt; new study?</a:t>
            </a:r>
          </a:p>
          <a:p>
            <a:endParaRPr lang="de-DE" sz="2400" dirty="0">
              <a:solidFill>
                <a:srgbClr val="FFFFFF"/>
              </a:solidFill>
              <a:latin typeface="+mj-lt"/>
              <a:ea typeface="+mj-ea"/>
              <a:cs typeface="+mj-cs"/>
            </a:endParaRPr>
          </a:p>
          <a:p>
            <a:endParaRPr lang="en-GB" sz="2400" dirty="0">
              <a:solidFill>
                <a:srgbClr val="FFFFFF"/>
              </a:solidFill>
              <a:latin typeface="+mj-lt"/>
              <a:ea typeface="+mj-ea"/>
              <a:cs typeface="+mj-cs"/>
            </a:endParaRPr>
          </a:p>
        </p:txBody>
      </p:sp>
    </p:spTree>
    <p:extLst>
      <p:ext uri="{BB962C8B-B14F-4D97-AF65-F5344CB8AC3E}">
        <p14:creationId xmlns:p14="http://schemas.microsoft.com/office/powerpoint/2010/main" val="403132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pPr algn="r"/>
            <a:r>
              <a:rPr lang="en-US" sz="7400" kern="1200" dirty="0">
                <a:solidFill>
                  <a:srgbClr val="FFFFFF"/>
                </a:solidFill>
                <a:latin typeface="+mj-lt"/>
                <a:ea typeface="+mj-ea"/>
                <a:cs typeface="+mj-cs"/>
              </a:rPr>
              <a:t>Summary</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08128AAF-93FF-A10A-A266-9B02086333A7}"/>
              </a:ext>
            </a:extLst>
          </p:cNvPr>
          <p:cNvSpPr>
            <a:spLocks noGrp="1"/>
          </p:cNvSpPr>
          <p:nvPr>
            <p:ph idx="1"/>
          </p:nvPr>
        </p:nvSpPr>
        <p:spPr/>
        <p:txBody>
          <a:bodyPr>
            <a:normAutofit fontScale="92500"/>
          </a:bodyPr>
          <a:lstStyle/>
          <a:p>
            <a:r>
              <a:rPr lang="en-GB" dirty="0">
                <a:solidFill>
                  <a:srgbClr val="FFFFFF"/>
                </a:solidFill>
                <a:latin typeface="+mj-lt"/>
                <a:ea typeface="+mj-ea"/>
                <a:cs typeface="+mj-cs"/>
              </a:rPr>
              <a:t>performed alignment and variant calling and provided statistical measures</a:t>
            </a:r>
          </a:p>
          <a:p>
            <a:r>
              <a:rPr lang="en-GB" dirty="0">
                <a:solidFill>
                  <a:srgbClr val="FFFFFF"/>
                </a:solidFill>
                <a:latin typeface="+mj-lt"/>
                <a:ea typeface="+mj-ea"/>
                <a:cs typeface="+mj-cs"/>
              </a:rPr>
              <a:t>performed clustering using </a:t>
            </a:r>
            <a:r>
              <a:rPr lang="en-GB" dirty="0" err="1">
                <a:solidFill>
                  <a:srgbClr val="FFFFFF"/>
                </a:solidFill>
                <a:latin typeface="+mj-lt"/>
                <a:ea typeface="+mj-ea"/>
                <a:cs typeface="+mj-cs"/>
              </a:rPr>
              <a:t>kmeans</a:t>
            </a:r>
            <a:r>
              <a:rPr lang="en-GB" dirty="0">
                <a:solidFill>
                  <a:srgbClr val="FFFFFF"/>
                </a:solidFill>
                <a:latin typeface="+mj-lt"/>
                <a:ea typeface="+mj-ea"/>
                <a:cs typeface="+mj-cs"/>
              </a:rPr>
              <a:t> and visualized the results using principal component analysis (which are the most important features??)</a:t>
            </a:r>
          </a:p>
          <a:p>
            <a:r>
              <a:rPr lang="en-GB" dirty="0">
                <a:solidFill>
                  <a:srgbClr val="FFFFFF"/>
                </a:solidFill>
                <a:latin typeface="+mj-lt"/>
                <a:ea typeface="+mj-ea"/>
                <a:cs typeface="+mj-cs"/>
              </a:rPr>
              <a:t>developed a risk score that summarizes the effect of mutations in the receptor binding domain (RBD) of the spike protein considering antibody escape (summary has not been done yet, does it make sense?)</a:t>
            </a:r>
          </a:p>
          <a:p>
            <a:r>
              <a:rPr lang="en-GB" dirty="0">
                <a:solidFill>
                  <a:srgbClr val="FFFFFF"/>
                </a:solidFill>
                <a:latin typeface="+mj-lt"/>
                <a:ea typeface="+mj-ea"/>
                <a:cs typeface="+mj-cs"/>
              </a:rPr>
              <a:t>categorized the sequences based on the distribution of the risk scores (quantiles) into 4 different categories / quantiles</a:t>
            </a:r>
          </a:p>
          <a:p>
            <a:r>
              <a:rPr lang="en-GB" dirty="0">
                <a:solidFill>
                  <a:srgbClr val="FFFFFF"/>
                </a:solidFill>
                <a:latin typeface="+mj-lt"/>
                <a:ea typeface="+mj-ea"/>
                <a:cs typeface="+mj-cs"/>
              </a:rPr>
              <a:t>trained a random forest classifier based on our data matrix to predict risk for immune escape</a:t>
            </a:r>
          </a:p>
          <a:p>
            <a:endParaRPr lang="en-GB" sz="2400" dirty="0">
              <a:solidFill>
                <a:srgbClr val="FFFFFF"/>
              </a:solidFill>
              <a:latin typeface="+mj-lt"/>
              <a:ea typeface="+mj-ea"/>
              <a:cs typeface="+mj-cs"/>
            </a:endParaRPr>
          </a:p>
        </p:txBody>
      </p:sp>
    </p:spTree>
    <p:extLst>
      <p:ext uri="{BB962C8B-B14F-4D97-AF65-F5344CB8AC3E}">
        <p14:creationId xmlns:p14="http://schemas.microsoft.com/office/powerpoint/2010/main" val="76391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FEBCAA87-6269-915F-8FB8-0FE1AD9BDDDF}"/>
              </a:ext>
            </a:extLst>
          </p:cNvPr>
          <p:cNvSpPr>
            <a:spLocks noGrp="1"/>
          </p:cNvSpPr>
          <p:nvPr>
            <p:ph type="title"/>
          </p:nvPr>
        </p:nvSpPr>
        <p:spPr>
          <a:xfrm>
            <a:off x="784344" y="490830"/>
            <a:ext cx="9747830" cy="1157075"/>
          </a:xfrm>
        </p:spPr>
        <p:txBody>
          <a:bodyPr vert="horz" lIns="91440" tIns="45720" rIns="91440" bIns="45720" rtlCol="0" anchor="b">
            <a:normAutofit/>
          </a:bodyPr>
          <a:lstStyle/>
          <a:p>
            <a:r>
              <a:rPr lang="en-US" sz="7400" kern="1200" dirty="0">
                <a:solidFill>
                  <a:srgbClr val="FFFFFF"/>
                </a:solidFill>
                <a:latin typeface="+mj-lt"/>
                <a:ea typeface="+mj-ea"/>
                <a:cs typeface="+mj-cs"/>
              </a:rPr>
              <a:t>References</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08128AAF-93FF-A10A-A266-9B02086333A7}"/>
              </a:ext>
            </a:extLst>
          </p:cNvPr>
          <p:cNvSpPr>
            <a:spLocks noGrp="1"/>
          </p:cNvSpPr>
          <p:nvPr>
            <p:ph idx="1"/>
          </p:nvPr>
        </p:nvSpPr>
        <p:spPr/>
        <p:txBody>
          <a:bodyPr>
            <a:normAutofit fontScale="85000" lnSpcReduction="20000"/>
          </a:bodyPr>
          <a:lstStyle/>
          <a:p>
            <a:pPr marL="0" indent="0" algn="just">
              <a:buNone/>
            </a:pPr>
            <a:r>
              <a:rPr lang="en-GB" sz="2400" dirty="0">
                <a:solidFill>
                  <a:srgbClr val="FFFFFF"/>
                </a:solidFill>
                <a:latin typeface="+mj-lt"/>
                <a:ea typeface="+mj-ea"/>
                <a:cs typeface="+mj-cs"/>
              </a:rPr>
              <a:t>Divya Sharma et al. “Predicting the immune escape of SARS-CoV-2 neutralizing antibodies upon mutation”. In: </a:t>
            </a:r>
            <a:r>
              <a:rPr lang="en-GB" sz="2400" dirty="0" err="1">
                <a:solidFill>
                  <a:srgbClr val="FFFFFF"/>
                </a:solidFill>
                <a:latin typeface="+mj-lt"/>
                <a:ea typeface="+mj-ea"/>
                <a:cs typeface="+mj-cs"/>
              </a:rPr>
              <a:t>Biochimica</a:t>
            </a:r>
            <a:r>
              <a:rPr lang="en-GB" sz="2400" dirty="0">
                <a:solidFill>
                  <a:srgbClr val="FFFFFF"/>
                </a:solidFill>
                <a:latin typeface="+mj-lt"/>
                <a:ea typeface="+mj-ea"/>
                <a:cs typeface="+mj-cs"/>
              </a:rPr>
              <a:t> et </a:t>
            </a:r>
            <a:r>
              <a:rPr lang="en-GB" sz="2400" dirty="0" err="1">
                <a:solidFill>
                  <a:srgbClr val="FFFFFF"/>
                </a:solidFill>
                <a:latin typeface="+mj-lt"/>
                <a:ea typeface="+mj-ea"/>
                <a:cs typeface="+mj-cs"/>
              </a:rPr>
              <a:t>Biophysica</a:t>
            </a:r>
            <a:r>
              <a:rPr lang="en-GB" sz="2400" dirty="0">
                <a:solidFill>
                  <a:srgbClr val="FFFFFF"/>
                </a:solidFill>
                <a:latin typeface="+mj-lt"/>
                <a:ea typeface="+mj-ea"/>
                <a:cs typeface="+mj-cs"/>
              </a:rPr>
              <a:t> Acta (BBA) - Molecular Basis of Disease 1870.2 (Feb. 1, 2024), p. 166959. </a:t>
            </a:r>
            <a:r>
              <a:rPr lang="en-GB" sz="2400" dirty="0" err="1">
                <a:solidFill>
                  <a:srgbClr val="FFFFFF"/>
                </a:solidFill>
                <a:latin typeface="+mj-lt"/>
                <a:ea typeface="+mj-ea"/>
                <a:cs typeface="+mj-cs"/>
              </a:rPr>
              <a:t>issn</a:t>
            </a:r>
            <a:r>
              <a:rPr lang="en-GB" sz="2400" dirty="0">
                <a:solidFill>
                  <a:srgbClr val="FFFFFF"/>
                </a:solidFill>
                <a:latin typeface="+mj-lt"/>
                <a:ea typeface="+mj-ea"/>
                <a:cs typeface="+mj-cs"/>
              </a:rPr>
              <a:t>: 0925-4439. </a:t>
            </a:r>
            <a:r>
              <a:rPr lang="en-GB" sz="2400" dirty="0" err="1">
                <a:solidFill>
                  <a:srgbClr val="FFFFFF"/>
                </a:solidFill>
                <a:latin typeface="+mj-lt"/>
                <a:ea typeface="+mj-ea"/>
                <a:cs typeface="+mj-cs"/>
              </a:rPr>
              <a:t>doi</a:t>
            </a:r>
            <a:r>
              <a:rPr lang="en-GB" sz="2400" dirty="0">
                <a:solidFill>
                  <a:srgbClr val="FFFFFF"/>
                </a:solidFill>
                <a:latin typeface="+mj-lt"/>
                <a:ea typeface="+mj-ea"/>
                <a:cs typeface="+mj-cs"/>
              </a:rPr>
              <a:t>: 10.1016/j.bbadis.2023.166959. url: https://www.sciencedirect.com/science/article/pii/S0925443923003253 (visited on 10/03/2024)</a:t>
            </a:r>
          </a:p>
          <a:p>
            <a:pPr marL="0" indent="0" algn="just">
              <a:buNone/>
            </a:pPr>
            <a:endParaRPr lang="en-GB" sz="2400" dirty="0">
              <a:solidFill>
                <a:srgbClr val="FFFFFF"/>
              </a:solidFill>
              <a:latin typeface="+mj-lt"/>
              <a:ea typeface="+mj-ea"/>
              <a:cs typeface="+mj-cs"/>
            </a:endParaRPr>
          </a:p>
          <a:p>
            <a:pPr marL="0" indent="0" algn="just">
              <a:buNone/>
            </a:pPr>
            <a:r>
              <a:rPr lang="en-GB" sz="2400" dirty="0">
                <a:solidFill>
                  <a:srgbClr val="FFFFFF"/>
                </a:solidFill>
                <a:latin typeface="+mj-lt"/>
                <a:ea typeface="+mj-ea"/>
                <a:cs typeface="+mj-cs"/>
              </a:rPr>
              <a:t>Allison J Greaney, Tyler N Starr, and Jesse D Bloom. “An antibody-escape estimator for mutations to the SARS-CoV-2 receptor-binding domain”. In: Virus Evolution 8.1 (Jan. 1, 2022), veac021.issn: 2057-1577. </a:t>
            </a:r>
            <a:r>
              <a:rPr lang="en-GB" sz="2400" dirty="0" err="1">
                <a:solidFill>
                  <a:srgbClr val="FFFFFF"/>
                </a:solidFill>
                <a:latin typeface="+mj-lt"/>
                <a:ea typeface="+mj-ea"/>
                <a:cs typeface="+mj-cs"/>
              </a:rPr>
              <a:t>doi</a:t>
            </a:r>
            <a:r>
              <a:rPr lang="en-GB" sz="2400" dirty="0">
                <a:solidFill>
                  <a:srgbClr val="FFFFFF"/>
                </a:solidFill>
                <a:latin typeface="+mj-lt"/>
                <a:ea typeface="+mj-ea"/>
                <a:cs typeface="+mj-cs"/>
              </a:rPr>
              <a:t>: 10.1093/</a:t>
            </a:r>
            <a:r>
              <a:rPr lang="en-GB" sz="2400" dirty="0" err="1">
                <a:solidFill>
                  <a:srgbClr val="FFFFFF"/>
                </a:solidFill>
                <a:latin typeface="+mj-lt"/>
                <a:ea typeface="+mj-ea"/>
                <a:cs typeface="+mj-cs"/>
              </a:rPr>
              <a:t>ve</a:t>
            </a:r>
            <a:r>
              <a:rPr lang="en-GB" sz="2400" dirty="0">
                <a:solidFill>
                  <a:srgbClr val="FFFFFF"/>
                </a:solidFill>
                <a:latin typeface="+mj-lt"/>
                <a:ea typeface="+mj-ea"/>
                <a:cs typeface="+mj-cs"/>
              </a:rPr>
              <a:t>/veac021. url: https://doi.org/10.1093/ve/veac021 (visited on 10/03/2024)</a:t>
            </a:r>
          </a:p>
          <a:p>
            <a:pPr marL="0" indent="0" algn="just">
              <a:buNone/>
            </a:pPr>
            <a:endParaRPr lang="en-GB" sz="2400" dirty="0">
              <a:solidFill>
                <a:srgbClr val="FFFFFF"/>
              </a:solidFill>
              <a:latin typeface="+mj-lt"/>
              <a:ea typeface="+mj-ea"/>
              <a:cs typeface="+mj-cs"/>
            </a:endParaRPr>
          </a:p>
          <a:p>
            <a:pPr marL="0" indent="0" algn="just">
              <a:buNone/>
            </a:pPr>
            <a:r>
              <a:rPr lang="en-GB" sz="2400" dirty="0">
                <a:solidFill>
                  <a:srgbClr val="FFFFFF"/>
                </a:solidFill>
                <a:latin typeface="+mj-lt"/>
                <a:ea typeface="+mj-ea"/>
                <a:cs typeface="+mj-cs"/>
              </a:rPr>
              <a:t>Interactive structural visualizations of escape mutation maps. Prospective mapping of viral mutations that escape antibodies used to treat COVID-19. url: https://jbloomlab.github.io/SARS-CoV-2-RBD_MAP_clinical_Abs/ (visited on 10/03/2024)</a:t>
            </a:r>
          </a:p>
          <a:p>
            <a:pPr marL="0" indent="0" algn="just">
              <a:buNone/>
            </a:pPr>
            <a:endParaRPr lang="en-GB" sz="2400" dirty="0">
              <a:solidFill>
                <a:srgbClr val="FFFFFF"/>
              </a:solidFill>
              <a:latin typeface="+mj-lt"/>
              <a:ea typeface="+mj-ea"/>
              <a:cs typeface="+mj-cs"/>
            </a:endParaRPr>
          </a:p>
          <a:p>
            <a:pPr marL="0" indent="0" algn="just">
              <a:buNone/>
            </a:pPr>
            <a:r>
              <a:rPr lang="en-GB" sz="2400" dirty="0">
                <a:solidFill>
                  <a:srgbClr val="FFFFFF"/>
                </a:solidFill>
                <a:latin typeface="+mj-lt"/>
                <a:ea typeface="+mj-ea"/>
                <a:cs typeface="+mj-cs"/>
              </a:rPr>
              <a:t>Prospective mapping of viral mutations that escape antibodies used to treat COVID-19 — Science. url: https://www.science.org/doi/full/10.1126/science.abf9302 (visited on 10/03/2024)</a:t>
            </a:r>
          </a:p>
        </p:txBody>
      </p:sp>
    </p:spTree>
    <p:extLst>
      <p:ext uri="{BB962C8B-B14F-4D97-AF65-F5344CB8AC3E}">
        <p14:creationId xmlns:p14="http://schemas.microsoft.com/office/powerpoint/2010/main" val="1691300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36ACD-3A75-73D4-8DFD-0F7D0E087836}"/>
              </a:ext>
            </a:extLst>
          </p:cNvPr>
          <p:cNvSpPr>
            <a:spLocks noGrp="1"/>
          </p:cNvSpPr>
          <p:nvPr>
            <p:ph type="title"/>
          </p:nvPr>
        </p:nvSpPr>
        <p:spPr/>
        <p:txBody>
          <a:bodyPr/>
          <a:lstStyle/>
          <a:p>
            <a:endParaRPr lang="en-GB"/>
          </a:p>
        </p:txBody>
      </p:sp>
      <p:sp>
        <p:nvSpPr>
          <p:cNvPr id="3" name="Inhaltsplatzhalter 2">
            <a:extLst>
              <a:ext uri="{FF2B5EF4-FFF2-40B4-BE49-F238E27FC236}">
                <a16:creationId xmlns:a16="http://schemas.microsoft.com/office/drawing/2014/main" id="{E1A40B70-7B9F-B8F1-21D1-23D90AB665FF}"/>
              </a:ext>
            </a:extLst>
          </p:cNvPr>
          <p:cNvSpPr>
            <a:spLocks noGrp="1"/>
          </p:cNvSpPr>
          <p:nvPr>
            <p:ph idx="1"/>
          </p:nvPr>
        </p:nvSpPr>
        <p:spPr/>
        <p:txBody>
          <a:bodyPr/>
          <a:lstStyle/>
          <a:p>
            <a:r>
              <a:rPr lang="de-DE" dirty="0" err="1"/>
              <a:t>Then</a:t>
            </a:r>
            <a:r>
              <a:rPr lang="de-DE" dirty="0"/>
              <a:t> </a:t>
            </a:r>
            <a:r>
              <a:rPr lang="de-DE" dirty="0" err="1"/>
              <a:t>performed</a:t>
            </a:r>
            <a:r>
              <a:rPr lang="de-DE" dirty="0"/>
              <a:t> </a:t>
            </a:r>
            <a:r>
              <a:rPr lang="de-DE" dirty="0" err="1"/>
              <a:t>quantile</a:t>
            </a:r>
            <a:r>
              <a:rPr lang="de-DE" dirty="0"/>
              <a:t> </a:t>
            </a:r>
            <a:r>
              <a:rPr lang="de-DE" dirty="0" err="1"/>
              <a:t>filtering</a:t>
            </a:r>
            <a:r>
              <a:rPr lang="de-DE" dirty="0"/>
              <a:t> </a:t>
            </a:r>
            <a:r>
              <a:rPr lang="de-DE" dirty="0" err="1"/>
              <a:t>to</a:t>
            </a:r>
            <a:r>
              <a:rPr lang="de-DE" dirty="0"/>
              <a:t> perform </a:t>
            </a:r>
            <a:r>
              <a:rPr lang="de-DE" dirty="0" err="1"/>
              <a:t>risc</a:t>
            </a:r>
            <a:r>
              <a:rPr lang="de-DE" dirty="0"/>
              <a:t> </a:t>
            </a:r>
            <a:r>
              <a:rPr lang="de-DE" dirty="0" err="1"/>
              <a:t>assessment</a:t>
            </a:r>
            <a:r>
              <a:rPr lang="de-DE" dirty="0"/>
              <a:t> </a:t>
            </a:r>
          </a:p>
          <a:p>
            <a:r>
              <a:rPr lang="de-DE" dirty="0" err="1"/>
              <a:t>Summed</a:t>
            </a:r>
            <a:r>
              <a:rPr lang="de-DE" dirty="0"/>
              <a:t> </a:t>
            </a:r>
            <a:r>
              <a:rPr lang="de-DE" dirty="0" err="1"/>
              <a:t>up</a:t>
            </a:r>
            <a:r>
              <a:rPr lang="de-DE" dirty="0"/>
              <a:t> </a:t>
            </a:r>
            <a:r>
              <a:rPr lang="de-DE" dirty="0" err="1"/>
              <a:t>the</a:t>
            </a:r>
            <a:r>
              <a:rPr lang="de-DE" dirty="0"/>
              <a:t> </a:t>
            </a:r>
            <a:r>
              <a:rPr lang="de-DE" dirty="0" err="1"/>
              <a:t>risc</a:t>
            </a:r>
            <a:r>
              <a:rPr lang="de-DE" dirty="0"/>
              <a:t> </a:t>
            </a:r>
            <a:r>
              <a:rPr lang="de-DE" dirty="0" err="1"/>
              <a:t>scores</a:t>
            </a:r>
            <a:r>
              <a:rPr lang="de-DE" dirty="0"/>
              <a:t> </a:t>
            </a:r>
            <a:r>
              <a:rPr lang="de-DE" dirty="0" err="1"/>
              <a:t>for</a:t>
            </a:r>
            <a:r>
              <a:rPr lang="de-DE" dirty="0"/>
              <a:t> </a:t>
            </a:r>
            <a:r>
              <a:rPr lang="de-DE" dirty="0" err="1"/>
              <a:t>every</a:t>
            </a:r>
            <a:r>
              <a:rPr lang="de-DE" dirty="0"/>
              <a:t> </a:t>
            </a:r>
            <a:r>
              <a:rPr lang="de-DE" dirty="0" err="1"/>
              <a:t>samples</a:t>
            </a:r>
            <a:r>
              <a:rPr lang="de-DE" dirty="0"/>
              <a:t> and </a:t>
            </a:r>
            <a:r>
              <a:rPr lang="de-DE" dirty="0" err="1"/>
              <a:t>assigned</a:t>
            </a:r>
            <a:r>
              <a:rPr lang="de-DE" dirty="0"/>
              <a:t> </a:t>
            </a:r>
            <a:r>
              <a:rPr lang="de-DE" dirty="0" err="1"/>
              <a:t>group</a:t>
            </a:r>
            <a:r>
              <a:rPr lang="de-DE" dirty="0"/>
              <a:t> </a:t>
            </a:r>
            <a:r>
              <a:rPr lang="de-DE" dirty="0" err="1"/>
              <a:t>based</a:t>
            </a:r>
            <a:r>
              <a:rPr lang="de-DE" dirty="0"/>
              <a:t> on </a:t>
            </a:r>
            <a:r>
              <a:rPr lang="de-DE" dirty="0" err="1"/>
              <a:t>quantiles</a:t>
            </a:r>
            <a:r>
              <a:rPr lang="de-DE" dirty="0"/>
              <a:t> </a:t>
            </a:r>
            <a:r>
              <a:rPr lang="de-DE" dirty="0" err="1"/>
              <a:t>of</a:t>
            </a:r>
            <a:r>
              <a:rPr lang="de-DE" dirty="0"/>
              <a:t> </a:t>
            </a:r>
            <a:r>
              <a:rPr lang="de-DE" dirty="0" err="1"/>
              <a:t>the</a:t>
            </a:r>
            <a:r>
              <a:rPr lang="de-DE" dirty="0"/>
              <a:t> </a:t>
            </a:r>
            <a:r>
              <a:rPr lang="de-DE" dirty="0" err="1"/>
              <a:t>overall</a:t>
            </a:r>
            <a:r>
              <a:rPr lang="de-DE" dirty="0"/>
              <a:t> </a:t>
            </a:r>
            <a:r>
              <a:rPr lang="de-DE" dirty="0" err="1"/>
              <a:t>summed</a:t>
            </a:r>
            <a:r>
              <a:rPr lang="de-DE" dirty="0"/>
              <a:t> </a:t>
            </a:r>
            <a:r>
              <a:rPr lang="de-DE" dirty="0" err="1"/>
              <a:t>up</a:t>
            </a:r>
            <a:r>
              <a:rPr lang="de-DE" dirty="0"/>
              <a:t> </a:t>
            </a:r>
            <a:r>
              <a:rPr lang="de-DE" dirty="0" err="1"/>
              <a:t>risc</a:t>
            </a:r>
            <a:r>
              <a:rPr lang="de-DE" dirty="0"/>
              <a:t> score</a:t>
            </a:r>
          </a:p>
          <a:p>
            <a:r>
              <a:rPr lang="de-DE" dirty="0" err="1"/>
              <a:t>Highest</a:t>
            </a:r>
            <a:r>
              <a:rPr lang="de-DE" dirty="0"/>
              <a:t> </a:t>
            </a:r>
            <a:r>
              <a:rPr lang="de-DE" dirty="0" err="1"/>
              <a:t>risc</a:t>
            </a:r>
            <a:r>
              <a:rPr lang="de-DE" dirty="0"/>
              <a:t> </a:t>
            </a:r>
            <a:r>
              <a:rPr lang="de-DE" dirty="0" err="1"/>
              <a:t>group</a:t>
            </a:r>
            <a:r>
              <a:rPr lang="de-DE" dirty="0"/>
              <a:t> </a:t>
            </a:r>
            <a:r>
              <a:rPr lang="de-DE" dirty="0" err="1"/>
              <a:t>clearly</a:t>
            </a:r>
            <a:r>
              <a:rPr lang="de-DE" dirty="0"/>
              <a:t> </a:t>
            </a:r>
            <a:r>
              <a:rPr lang="de-DE" dirty="0" err="1"/>
              <a:t>separtes</a:t>
            </a:r>
            <a:r>
              <a:rPr lang="de-DE" dirty="0"/>
              <a:t> and </a:t>
            </a:r>
            <a:r>
              <a:rPr lang="de-DE" dirty="0" err="1"/>
              <a:t>coincides</a:t>
            </a:r>
            <a:r>
              <a:rPr lang="de-DE" dirty="0"/>
              <a:t> </a:t>
            </a:r>
            <a:r>
              <a:rPr lang="de-DE" dirty="0" err="1"/>
              <a:t>with</a:t>
            </a:r>
            <a:r>
              <a:rPr lang="de-DE" dirty="0"/>
              <a:t> a.27 and bj1.</a:t>
            </a:r>
            <a:endParaRPr lang="en-GB" dirty="0"/>
          </a:p>
        </p:txBody>
      </p:sp>
      <p:pic>
        <p:nvPicPr>
          <p:cNvPr id="5" name="Grafik 4">
            <a:extLst>
              <a:ext uri="{FF2B5EF4-FFF2-40B4-BE49-F238E27FC236}">
                <a16:creationId xmlns:a16="http://schemas.microsoft.com/office/drawing/2014/main" id="{4D2F7C73-0697-51D6-C26B-1FA02424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716" y="3862899"/>
            <a:ext cx="4419827" cy="3283119"/>
          </a:xfrm>
          <a:prstGeom prst="rect">
            <a:avLst/>
          </a:prstGeom>
        </p:spPr>
      </p:pic>
      <p:pic>
        <p:nvPicPr>
          <p:cNvPr id="7" name="Grafik 6" descr="Ein Bild, das Text, Screenshot, Display, Schrift enthält.&#10;&#10;Automatisch generierte Beschreibung">
            <a:extLst>
              <a:ext uri="{FF2B5EF4-FFF2-40B4-BE49-F238E27FC236}">
                <a16:creationId xmlns:a16="http://schemas.microsoft.com/office/drawing/2014/main" id="{B8C55C6C-5655-377F-3D10-F5D6BEDF0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176" y="261864"/>
            <a:ext cx="2857647" cy="2857647"/>
          </a:xfrm>
          <a:prstGeom prst="rect">
            <a:avLst/>
          </a:prstGeom>
        </p:spPr>
      </p:pic>
      <p:pic>
        <p:nvPicPr>
          <p:cNvPr id="11" name="Grafik 10" descr="Ein Bild, das Text, Screenshot, Diagramm, Zahl enthält.&#10;&#10;Automatisch generierte Beschreibung">
            <a:extLst>
              <a:ext uri="{FF2B5EF4-FFF2-40B4-BE49-F238E27FC236}">
                <a16:creationId xmlns:a16="http://schemas.microsoft.com/office/drawing/2014/main" id="{F35BC90A-C011-B320-D519-8B4D8C9A7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835" y="3724133"/>
            <a:ext cx="3721291" cy="2768742"/>
          </a:xfrm>
          <a:prstGeom prst="rect">
            <a:avLst/>
          </a:prstGeom>
        </p:spPr>
      </p:pic>
    </p:spTree>
    <p:extLst>
      <p:ext uri="{BB962C8B-B14F-4D97-AF65-F5344CB8AC3E}">
        <p14:creationId xmlns:p14="http://schemas.microsoft.com/office/powerpoint/2010/main" val="329060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507408" y="434278"/>
            <a:ext cx="10515599" cy="1220031"/>
          </a:xfrm>
        </p:spPr>
        <p:txBody>
          <a:bodyPr vert="horz" lIns="91440" tIns="45720" rIns="91440" bIns="45720" rtlCol="0" anchor="b">
            <a:normAutofit/>
          </a:bodyPr>
          <a:lstStyle/>
          <a:p>
            <a:pPr algn="r"/>
            <a:r>
              <a:rPr lang="en-US" sz="8000" kern="1200" dirty="0">
                <a:solidFill>
                  <a:srgbClr val="FFFFFF"/>
                </a:solidFill>
                <a:latin typeface="+mj-lt"/>
                <a:ea typeface="+mj-ea"/>
                <a:cs typeface="+mj-cs"/>
              </a:rPr>
              <a:t>Overview of the project</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BFB36AE-B826-5F68-8795-2426807309DD}"/>
              </a:ext>
            </a:extLst>
          </p:cNvPr>
          <p:cNvSpPr>
            <a:spLocks noGrp="1"/>
          </p:cNvSpPr>
          <p:nvPr>
            <p:ph idx="1"/>
          </p:nvPr>
        </p:nvSpPr>
        <p:spPr/>
        <p:txBody>
          <a:bodyPr>
            <a:normAutofit fontScale="55000" lnSpcReduction="20000"/>
          </a:bodyPr>
          <a:lstStyle/>
          <a:p>
            <a:r>
              <a:rPr lang="de-DE" sz="8000" dirty="0">
                <a:solidFill>
                  <a:srgbClr val="FFFFFF"/>
                </a:solidFill>
                <a:latin typeface="+mj-lt"/>
                <a:ea typeface="+mj-ea"/>
                <a:cs typeface="+mj-cs"/>
              </a:rPr>
              <a:t>46 </a:t>
            </a:r>
            <a:r>
              <a:rPr lang="de-DE" sz="8000" dirty="0" err="1">
                <a:solidFill>
                  <a:srgbClr val="FFFFFF"/>
                </a:solidFill>
                <a:latin typeface="+mj-lt"/>
                <a:ea typeface="+mj-ea"/>
                <a:cs typeface="+mj-cs"/>
              </a:rPr>
              <a:t>genomes</a:t>
            </a:r>
            <a:r>
              <a:rPr lang="de-DE" sz="8000" dirty="0">
                <a:solidFill>
                  <a:srgbClr val="FFFFFF"/>
                </a:solidFill>
                <a:latin typeface="+mj-lt"/>
                <a:ea typeface="+mj-ea"/>
                <a:cs typeface="+mj-cs"/>
              </a:rPr>
              <a:t> -&gt; </a:t>
            </a:r>
            <a:r>
              <a:rPr lang="de-DE" sz="8000" dirty="0" err="1">
                <a:solidFill>
                  <a:srgbClr val="FFFFFF"/>
                </a:solidFill>
                <a:latin typeface="+mj-lt"/>
                <a:ea typeface="+mj-ea"/>
                <a:cs typeface="+mj-cs"/>
              </a:rPr>
              <a:t>alignments</a:t>
            </a:r>
            <a:r>
              <a:rPr lang="de-DE" sz="8000" dirty="0">
                <a:solidFill>
                  <a:srgbClr val="FFFFFF"/>
                </a:solidFill>
                <a:latin typeface="+mj-lt"/>
                <a:ea typeface="+mj-ea"/>
                <a:cs typeface="+mj-cs"/>
              </a:rPr>
              <a:t> and </a:t>
            </a:r>
            <a:r>
              <a:rPr lang="de-DE" sz="8000" dirty="0" err="1">
                <a:solidFill>
                  <a:srgbClr val="FFFFFF"/>
                </a:solidFill>
                <a:latin typeface="+mj-lt"/>
                <a:ea typeface="+mj-ea"/>
                <a:cs typeface="+mj-cs"/>
              </a:rPr>
              <a:t>statistics</a:t>
            </a:r>
            <a:endParaRPr lang="de-DE" sz="8000" dirty="0">
              <a:solidFill>
                <a:srgbClr val="FFFFFF"/>
              </a:solidFill>
              <a:latin typeface="+mj-lt"/>
              <a:ea typeface="+mj-ea"/>
              <a:cs typeface="+mj-cs"/>
            </a:endParaRPr>
          </a:p>
          <a:p>
            <a:r>
              <a:rPr lang="de-DE" sz="8000" dirty="0">
                <a:solidFill>
                  <a:srgbClr val="FFFFFF"/>
                </a:solidFill>
                <a:latin typeface="+mj-lt"/>
                <a:ea typeface="+mj-ea"/>
                <a:cs typeface="+mj-cs"/>
              </a:rPr>
              <a:t>perform </a:t>
            </a:r>
            <a:r>
              <a:rPr lang="de-DE" sz="8000" dirty="0" err="1">
                <a:solidFill>
                  <a:srgbClr val="FFFFFF"/>
                </a:solidFill>
                <a:latin typeface="+mj-lt"/>
                <a:ea typeface="+mj-ea"/>
                <a:cs typeface="+mj-cs"/>
              </a:rPr>
              <a:t>clustering</a:t>
            </a:r>
            <a:endParaRPr lang="de-DE" sz="8000" dirty="0">
              <a:solidFill>
                <a:srgbClr val="FFFFFF"/>
              </a:solidFill>
              <a:latin typeface="+mj-lt"/>
              <a:ea typeface="+mj-ea"/>
              <a:cs typeface="+mj-cs"/>
            </a:endParaRPr>
          </a:p>
          <a:p>
            <a:r>
              <a:rPr lang="de-DE" sz="8000" dirty="0" err="1">
                <a:solidFill>
                  <a:srgbClr val="FFFFFF"/>
                </a:solidFill>
                <a:latin typeface="+mj-lt"/>
                <a:ea typeface="+mj-ea"/>
                <a:cs typeface="+mj-cs"/>
              </a:rPr>
              <a:t>develop</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advanced</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escape</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scores</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based</a:t>
            </a:r>
            <a:r>
              <a:rPr lang="de-DE" sz="8000" dirty="0">
                <a:solidFill>
                  <a:srgbClr val="FFFFFF"/>
                </a:solidFill>
                <a:latin typeface="+mj-lt"/>
                <a:ea typeface="+mj-ea"/>
                <a:cs typeface="+mj-cs"/>
              </a:rPr>
              <a:t> on </a:t>
            </a:r>
            <a:r>
              <a:rPr lang="de-DE" sz="8000" dirty="0" err="1">
                <a:solidFill>
                  <a:srgbClr val="FFFFFF"/>
                </a:solidFill>
                <a:latin typeface="+mj-lt"/>
                <a:ea typeface="+mj-ea"/>
                <a:cs typeface="+mj-cs"/>
              </a:rPr>
              <a:t>bloom</a:t>
            </a:r>
            <a:r>
              <a:rPr lang="de-DE" sz="8000" dirty="0">
                <a:solidFill>
                  <a:srgbClr val="FFFFFF"/>
                </a:solidFill>
                <a:latin typeface="+mj-lt"/>
                <a:ea typeface="+mj-ea"/>
                <a:cs typeface="+mj-cs"/>
              </a:rPr>
              <a:t> score</a:t>
            </a:r>
          </a:p>
          <a:p>
            <a:r>
              <a:rPr lang="de-DE" sz="8000" dirty="0" err="1">
                <a:solidFill>
                  <a:srgbClr val="FFFFFF"/>
                </a:solidFill>
                <a:latin typeface="+mj-lt"/>
                <a:ea typeface="+mj-ea"/>
                <a:cs typeface="+mj-cs"/>
              </a:rPr>
              <a:t>develop</a:t>
            </a:r>
            <a:r>
              <a:rPr lang="de-DE" sz="8000" dirty="0">
                <a:solidFill>
                  <a:srgbClr val="FFFFFF"/>
                </a:solidFill>
                <a:latin typeface="+mj-lt"/>
                <a:ea typeface="+mj-ea"/>
                <a:cs typeface="+mj-cs"/>
              </a:rPr>
              <a:t> a </a:t>
            </a:r>
            <a:r>
              <a:rPr lang="de-DE" sz="8000" dirty="0" err="1">
                <a:solidFill>
                  <a:srgbClr val="FFFFFF"/>
                </a:solidFill>
                <a:latin typeface="+mj-lt"/>
                <a:ea typeface="+mj-ea"/>
                <a:cs typeface="+mj-cs"/>
              </a:rPr>
              <a:t>cummulative</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risk</a:t>
            </a:r>
            <a:r>
              <a:rPr lang="de-DE" sz="8000" dirty="0">
                <a:solidFill>
                  <a:srgbClr val="FFFFFF"/>
                </a:solidFill>
                <a:latin typeface="+mj-lt"/>
                <a:ea typeface="+mj-ea"/>
                <a:cs typeface="+mj-cs"/>
              </a:rPr>
              <a:t> score </a:t>
            </a:r>
            <a:r>
              <a:rPr lang="de-DE" sz="8000" dirty="0" err="1">
                <a:solidFill>
                  <a:srgbClr val="FFFFFF"/>
                </a:solidFill>
                <a:latin typeface="+mj-lt"/>
                <a:ea typeface="+mj-ea"/>
                <a:cs typeface="+mj-cs"/>
              </a:rPr>
              <a:t>for</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each</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sequence</a:t>
            </a:r>
            <a:r>
              <a:rPr lang="de-DE" sz="8000" dirty="0">
                <a:solidFill>
                  <a:srgbClr val="FFFFFF"/>
                </a:solidFill>
                <a:latin typeface="+mj-lt"/>
                <a:ea typeface="+mj-ea"/>
                <a:cs typeface="+mj-cs"/>
              </a:rPr>
              <a:t> and find </a:t>
            </a:r>
            <a:r>
              <a:rPr lang="de-DE" sz="8000" dirty="0" err="1">
                <a:solidFill>
                  <a:srgbClr val="FFFFFF"/>
                </a:solidFill>
                <a:latin typeface="+mj-lt"/>
                <a:ea typeface="+mj-ea"/>
                <a:cs typeface="+mj-cs"/>
              </a:rPr>
              <a:t>the</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most</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dangerous</a:t>
            </a:r>
            <a:r>
              <a:rPr lang="de-DE" sz="8000" dirty="0">
                <a:solidFill>
                  <a:srgbClr val="FFFFFF"/>
                </a:solidFill>
                <a:latin typeface="+mj-lt"/>
                <a:ea typeface="+mj-ea"/>
                <a:cs typeface="+mj-cs"/>
              </a:rPr>
              <a:t> </a:t>
            </a:r>
            <a:r>
              <a:rPr lang="de-DE" sz="8000" dirty="0" err="1">
                <a:solidFill>
                  <a:srgbClr val="FFFFFF"/>
                </a:solidFill>
                <a:latin typeface="+mj-lt"/>
                <a:ea typeface="+mj-ea"/>
                <a:cs typeface="+mj-cs"/>
              </a:rPr>
              <a:t>sequence</a:t>
            </a:r>
            <a:endParaRPr lang="de-DE" sz="8000" dirty="0">
              <a:solidFill>
                <a:srgbClr val="FFFFFF"/>
              </a:solidFill>
              <a:latin typeface="+mj-lt"/>
              <a:ea typeface="+mj-ea"/>
              <a:cs typeface="+mj-cs"/>
            </a:endParaRPr>
          </a:p>
          <a:p>
            <a:endParaRPr lang="en-GB" dirty="0"/>
          </a:p>
        </p:txBody>
      </p:sp>
    </p:spTree>
    <p:extLst>
      <p:ext uri="{BB962C8B-B14F-4D97-AF65-F5344CB8AC3E}">
        <p14:creationId xmlns:p14="http://schemas.microsoft.com/office/powerpoint/2010/main" val="3871330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3C5A4-5B08-CD65-D914-B0F1FD76EC4C}"/>
              </a:ext>
            </a:extLst>
          </p:cNvPr>
          <p:cNvSpPr>
            <a:spLocks noGrp="1"/>
          </p:cNvSpPr>
          <p:nvPr>
            <p:ph type="title"/>
          </p:nvPr>
        </p:nvSpPr>
        <p:spPr/>
        <p:txBody>
          <a:bodyPr/>
          <a:lstStyle/>
          <a:p>
            <a:endParaRPr lang="en-GB"/>
          </a:p>
        </p:txBody>
      </p:sp>
      <p:sp>
        <p:nvSpPr>
          <p:cNvPr id="3" name="Inhaltsplatzhalter 2">
            <a:extLst>
              <a:ext uri="{FF2B5EF4-FFF2-40B4-BE49-F238E27FC236}">
                <a16:creationId xmlns:a16="http://schemas.microsoft.com/office/drawing/2014/main" id="{E6B2C252-7658-3A4D-360E-43CB06D57621}"/>
              </a:ext>
            </a:extLst>
          </p:cNvPr>
          <p:cNvSpPr>
            <a:spLocks noGrp="1"/>
          </p:cNvSpPr>
          <p:nvPr>
            <p:ph idx="1"/>
          </p:nvPr>
        </p:nvSpPr>
        <p:spPr/>
        <p:txBody>
          <a:bodyPr>
            <a:normAutofit fontScale="85000" lnSpcReduction="10000"/>
          </a:bodyPr>
          <a:lstStyle/>
          <a:p>
            <a:r>
              <a:rPr lang="en-GB" dirty="0"/>
              <a:t>Deep mutational scanning can systematically measure the antigenic impacts of all possible amino-acid mutations in the critical regions of the spike on monoclonal antibodies or sera</a:t>
            </a:r>
          </a:p>
          <a:p>
            <a:r>
              <a:rPr lang="en-GB" dirty="0"/>
              <a:t>Antibodies against RBD domain</a:t>
            </a:r>
          </a:p>
          <a:p>
            <a:r>
              <a:rPr lang="en-GB" dirty="0"/>
              <a:t>Most leading anti–SARS-CoV-2 antibodies target the viral receptor binding domain (RBD), which mediates binding to the angiotensin-converting enzyme 2 (ACE2) receptor</a:t>
            </a:r>
          </a:p>
          <a:p>
            <a:r>
              <a:rPr lang="en-GB" dirty="0" err="1"/>
              <a:t>tly</a:t>
            </a:r>
            <a:r>
              <a:rPr lang="en-GB" dirty="0"/>
              <a:t> developed a deep mutational scanning method to map how all mutations to the RBD affect its function and recognition by antiviral antibodies (</a:t>
            </a:r>
            <a:r>
              <a:rPr lang="en-GB" i="1" dirty="0">
                <a:hlinkClick r:id="rId2"/>
              </a:rPr>
              <a:t>7</a:t>
            </a:r>
            <a:r>
              <a:rPr lang="en-GB" dirty="0"/>
              <a:t>, </a:t>
            </a:r>
            <a:r>
              <a:rPr lang="en-GB" i="1" dirty="0">
                <a:hlinkClick r:id="rId3"/>
              </a:rPr>
              <a:t>8</a:t>
            </a:r>
            <a:r>
              <a:rPr lang="en-GB" dirty="0"/>
              <a:t>). This method involves creating libraries of RBD mutants, expressing them on the surface of yeast, and using fluorescence-activated cell sorting and deep sequencing to quantify how each mutation affects RBD folding, ACE2 affinity (measured across a titration series), and antibody binding</a:t>
            </a:r>
          </a:p>
        </p:txBody>
      </p:sp>
    </p:spTree>
    <p:extLst>
      <p:ext uri="{BB962C8B-B14F-4D97-AF65-F5344CB8AC3E}">
        <p14:creationId xmlns:p14="http://schemas.microsoft.com/office/powerpoint/2010/main" val="78656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23872-AA5A-9617-647E-32CFB04E9804}"/>
              </a:ext>
            </a:extLst>
          </p:cNvPr>
          <p:cNvSpPr>
            <a:spLocks noGrp="1"/>
          </p:cNvSpPr>
          <p:nvPr>
            <p:ph type="title"/>
          </p:nvPr>
        </p:nvSpPr>
        <p:spPr/>
        <p:txBody>
          <a:bodyPr/>
          <a:lstStyle/>
          <a:p>
            <a:endParaRPr lang="en-GB"/>
          </a:p>
        </p:txBody>
      </p:sp>
      <p:sp>
        <p:nvSpPr>
          <p:cNvPr id="3" name="Inhaltsplatzhalter 2">
            <a:extLst>
              <a:ext uri="{FF2B5EF4-FFF2-40B4-BE49-F238E27FC236}">
                <a16:creationId xmlns:a16="http://schemas.microsoft.com/office/drawing/2014/main" id="{D7D2C6C3-E21B-80DB-F1DA-511FC3EFD839}"/>
              </a:ext>
            </a:extLst>
          </p:cNvPr>
          <p:cNvSpPr>
            <a:spLocks noGrp="1"/>
          </p:cNvSpPr>
          <p:nvPr>
            <p:ph idx="1"/>
          </p:nvPr>
        </p:nvSpPr>
        <p:spPr/>
        <p:txBody>
          <a:bodyPr/>
          <a:lstStyle/>
          <a:p>
            <a:r>
              <a:rPr lang="de-DE" dirty="0" err="1"/>
              <a:t>They</a:t>
            </a:r>
            <a:r>
              <a:rPr lang="de-DE" dirty="0"/>
              <a:t> </a:t>
            </a:r>
            <a:r>
              <a:rPr lang="de-DE" dirty="0" err="1"/>
              <a:t>showed</a:t>
            </a:r>
            <a:r>
              <a:rPr lang="de-DE" dirty="0"/>
              <a:t> </a:t>
            </a:r>
            <a:r>
              <a:rPr lang="de-DE" dirty="0" err="1"/>
              <a:t>that</a:t>
            </a:r>
            <a:r>
              <a:rPr lang="de-DE" dirty="0"/>
              <a:t> </a:t>
            </a:r>
            <a:r>
              <a:rPr lang="de-DE" dirty="0" err="1"/>
              <a:t>nonoverlapping</a:t>
            </a:r>
            <a:r>
              <a:rPr lang="de-DE" dirty="0"/>
              <a:t> </a:t>
            </a:r>
            <a:r>
              <a:rPr lang="de-DE" dirty="0" err="1"/>
              <a:t>sets</a:t>
            </a:r>
            <a:r>
              <a:rPr lang="de-DE" dirty="0"/>
              <a:t> </a:t>
            </a:r>
            <a:r>
              <a:rPr lang="de-DE" dirty="0" err="1"/>
              <a:t>of</a:t>
            </a:r>
            <a:r>
              <a:rPr lang="de-DE" dirty="0"/>
              <a:t> </a:t>
            </a:r>
            <a:r>
              <a:rPr lang="de-DE" dirty="0" err="1"/>
              <a:t>mutations</a:t>
            </a:r>
            <a:r>
              <a:rPr lang="de-DE" dirty="0"/>
              <a:t>  </a:t>
            </a:r>
            <a:r>
              <a:rPr lang="de-DE" dirty="0" err="1"/>
              <a:t>escape</a:t>
            </a:r>
            <a:r>
              <a:rPr lang="de-DE" dirty="0"/>
              <a:t>  </a:t>
            </a:r>
            <a:r>
              <a:rPr lang="de-DE" dirty="0" err="1"/>
              <a:t>distice</a:t>
            </a:r>
            <a:r>
              <a:rPr lang="de-DE" dirty="0"/>
              <a:t> </a:t>
            </a:r>
            <a:r>
              <a:rPr lang="de-DE" dirty="0" err="1"/>
              <a:t>antoibodies</a:t>
            </a:r>
            <a:r>
              <a:rPr lang="de-DE" dirty="0"/>
              <a:t> (</a:t>
            </a:r>
            <a:r>
              <a:rPr lang="de-DE" dirty="0" err="1"/>
              <a:t>bc</a:t>
            </a:r>
            <a:r>
              <a:rPr lang="de-DE" dirty="0"/>
              <a:t> </a:t>
            </a:r>
            <a:r>
              <a:rPr lang="de-DE" dirty="0" err="1"/>
              <a:t>they</a:t>
            </a:r>
            <a:r>
              <a:rPr lang="de-DE" dirty="0"/>
              <a:t> </a:t>
            </a:r>
            <a:r>
              <a:rPr lang="de-DE" dirty="0" err="1"/>
              <a:t>target</a:t>
            </a:r>
            <a:r>
              <a:rPr lang="de-DE" dirty="0"/>
              <a:t> different </a:t>
            </a:r>
            <a:r>
              <a:rPr lang="de-DE" dirty="0" err="1"/>
              <a:t>epitopes</a:t>
            </a:r>
            <a:r>
              <a:rPr lang="de-DE" dirty="0"/>
              <a:t>)</a:t>
            </a:r>
          </a:p>
          <a:p>
            <a:r>
              <a:rPr lang="en-GB" dirty="0"/>
              <a:t>These escape fractions represent the estimated fraction of cells expressing that specific variant that fall in the antibody escape bin, so a value of 0 means the variant is always bound by antibody and a value of 1 means that it always escapes antibody binding. B</a:t>
            </a:r>
          </a:p>
        </p:txBody>
      </p:sp>
    </p:spTree>
    <p:extLst>
      <p:ext uri="{BB962C8B-B14F-4D97-AF65-F5344CB8AC3E}">
        <p14:creationId xmlns:p14="http://schemas.microsoft.com/office/powerpoint/2010/main" val="66791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507408" y="434278"/>
            <a:ext cx="10515599" cy="1220031"/>
          </a:xfrm>
        </p:spPr>
        <p:txBody>
          <a:bodyPr vert="horz" lIns="91440" tIns="45720" rIns="91440" bIns="45720" rtlCol="0" anchor="b">
            <a:normAutofit/>
          </a:bodyPr>
          <a:lstStyle/>
          <a:p>
            <a:pPr algn="r"/>
            <a:r>
              <a:rPr lang="en-US" sz="8000" kern="1200" dirty="0">
                <a:solidFill>
                  <a:srgbClr val="FFFFFF"/>
                </a:solidFill>
                <a:latin typeface="+mj-lt"/>
                <a:ea typeface="+mj-ea"/>
                <a:cs typeface="+mj-cs"/>
              </a:rPr>
              <a:t>Software and tools</a:t>
            </a: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BFB36AE-B826-5F68-8795-2426807309DD}"/>
              </a:ext>
            </a:extLst>
          </p:cNvPr>
          <p:cNvSpPr>
            <a:spLocks noGrp="1"/>
          </p:cNvSpPr>
          <p:nvPr>
            <p:ph idx="1"/>
          </p:nvPr>
        </p:nvSpPr>
        <p:spPr/>
        <p:txBody>
          <a:bodyPr>
            <a:normAutofit/>
          </a:bodyPr>
          <a:lstStyle/>
          <a:p>
            <a:r>
              <a:rPr lang="de-DE" sz="3200" dirty="0" err="1">
                <a:solidFill>
                  <a:srgbClr val="FFFFFF"/>
                </a:solidFill>
                <a:latin typeface="+mj-lt"/>
                <a:ea typeface="+mj-ea"/>
                <a:cs typeface="+mj-cs"/>
              </a:rPr>
              <a:t>conda</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environment</a:t>
            </a:r>
            <a:r>
              <a:rPr lang="de-DE" sz="3200" dirty="0">
                <a:solidFill>
                  <a:srgbClr val="FFFFFF"/>
                </a:solidFill>
                <a:latin typeface="+mj-lt"/>
                <a:ea typeface="+mj-ea"/>
                <a:cs typeface="+mj-cs"/>
              </a:rPr>
              <a:t>: minimap2, </a:t>
            </a:r>
            <a:r>
              <a:rPr lang="de-DE" sz="3200" dirty="0" err="1">
                <a:solidFill>
                  <a:srgbClr val="FFFFFF"/>
                </a:solidFill>
                <a:latin typeface="+mj-lt"/>
                <a:ea typeface="+mj-ea"/>
                <a:cs typeface="+mj-cs"/>
              </a:rPr>
              <a:t>SAMtools</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BCFtools</a:t>
            </a:r>
            <a:r>
              <a:rPr lang="de-DE" sz="3200" dirty="0">
                <a:solidFill>
                  <a:srgbClr val="FFFFFF"/>
                </a:solidFill>
                <a:latin typeface="+mj-lt"/>
                <a:ea typeface="+mj-ea"/>
                <a:cs typeface="+mj-cs"/>
              </a:rPr>
              <a:t>, etc.</a:t>
            </a:r>
          </a:p>
          <a:p>
            <a:r>
              <a:rPr lang="de-DE" sz="3200" dirty="0" err="1">
                <a:solidFill>
                  <a:srgbClr val="FFFFFF"/>
                </a:solidFill>
                <a:latin typeface="+mj-lt"/>
                <a:ea typeface="+mj-ea"/>
                <a:cs typeface="+mj-cs"/>
              </a:rPr>
              <a:t>Pangolin</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for</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lineage</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annotation</a:t>
            </a:r>
            <a:endParaRPr lang="de-DE" sz="3200" dirty="0">
              <a:solidFill>
                <a:srgbClr val="FFFFFF"/>
              </a:solidFill>
              <a:latin typeface="+mj-lt"/>
              <a:ea typeface="+mj-ea"/>
              <a:cs typeface="+mj-cs"/>
            </a:endParaRPr>
          </a:p>
          <a:p>
            <a:r>
              <a:rPr lang="de-DE" sz="3200" dirty="0" err="1">
                <a:solidFill>
                  <a:srgbClr val="FFFFFF"/>
                </a:solidFill>
                <a:latin typeface="+mj-lt"/>
                <a:ea typeface="+mj-ea"/>
                <a:cs typeface="+mj-cs"/>
              </a:rPr>
              <a:t>Covsonar</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for</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mutation</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profiling</a:t>
            </a:r>
            <a:endParaRPr lang="de-DE" sz="3200" dirty="0">
              <a:solidFill>
                <a:srgbClr val="FFFFFF"/>
              </a:solidFill>
              <a:latin typeface="+mj-lt"/>
              <a:ea typeface="+mj-ea"/>
              <a:cs typeface="+mj-cs"/>
            </a:endParaRPr>
          </a:p>
          <a:p>
            <a:r>
              <a:rPr lang="de-DE" sz="3200" dirty="0">
                <a:solidFill>
                  <a:srgbClr val="FFFFFF"/>
                </a:solidFill>
                <a:latin typeface="+mj-lt"/>
                <a:ea typeface="+mj-ea"/>
                <a:cs typeface="+mj-cs"/>
              </a:rPr>
              <a:t>SSH </a:t>
            </a:r>
            <a:r>
              <a:rPr lang="de-DE" sz="3200" dirty="0" err="1">
                <a:solidFill>
                  <a:srgbClr val="FFFFFF"/>
                </a:solidFill>
                <a:latin typeface="+mj-lt"/>
                <a:ea typeface="+mj-ea"/>
                <a:cs typeface="+mj-cs"/>
              </a:rPr>
              <a:t>client</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for</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communication</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with</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server</a:t>
            </a:r>
            <a:endParaRPr lang="de-DE" sz="3200" dirty="0">
              <a:solidFill>
                <a:srgbClr val="FFFFFF"/>
              </a:solidFill>
              <a:latin typeface="+mj-lt"/>
              <a:ea typeface="+mj-ea"/>
              <a:cs typeface="+mj-cs"/>
            </a:endParaRPr>
          </a:p>
          <a:p>
            <a:r>
              <a:rPr lang="de-DE" sz="3200" dirty="0">
                <a:solidFill>
                  <a:srgbClr val="FFFFFF"/>
                </a:solidFill>
                <a:latin typeface="+mj-lt"/>
                <a:ea typeface="+mj-ea"/>
                <a:cs typeface="+mj-cs"/>
              </a:rPr>
              <a:t>Bash </a:t>
            </a:r>
            <a:r>
              <a:rPr lang="de-DE" sz="3200" dirty="0" err="1">
                <a:solidFill>
                  <a:srgbClr val="FFFFFF"/>
                </a:solidFill>
                <a:latin typeface="+mj-lt"/>
                <a:ea typeface="+mj-ea"/>
                <a:cs typeface="+mj-cs"/>
              </a:rPr>
              <a:t>script</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awk</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grep</a:t>
            </a:r>
            <a:endParaRPr lang="de-DE" sz="3200" dirty="0">
              <a:solidFill>
                <a:srgbClr val="FFFFFF"/>
              </a:solidFill>
              <a:latin typeface="+mj-lt"/>
              <a:ea typeface="+mj-ea"/>
              <a:cs typeface="+mj-cs"/>
            </a:endParaRPr>
          </a:p>
          <a:p>
            <a:r>
              <a:rPr lang="de-DE" sz="3200" dirty="0">
                <a:solidFill>
                  <a:srgbClr val="FFFFFF"/>
                </a:solidFill>
                <a:latin typeface="+mj-lt"/>
                <a:ea typeface="+mj-ea"/>
                <a:cs typeface="+mj-cs"/>
              </a:rPr>
              <a:t>R </a:t>
            </a:r>
            <a:r>
              <a:rPr lang="de-DE" sz="3200" dirty="0" err="1">
                <a:solidFill>
                  <a:srgbClr val="FFFFFF"/>
                </a:solidFill>
                <a:latin typeface="+mj-lt"/>
                <a:ea typeface="+mj-ea"/>
                <a:cs typeface="+mj-cs"/>
              </a:rPr>
              <a:t>for</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visualization</a:t>
            </a:r>
            <a:r>
              <a:rPr lang="de-DE" sz="3200" dirty="0">
                <a:solidFill>
                  <a:srgbClr val="FFFFFF"/>
                </a:solidFill>
                <a:latin typeface="+mj-lt"/>
                <a:ea typeface="+mj-ea"/>
                <a:cs typeface="+mj-cs"/>
              </a:rPr>
              <a:t> and </a:t>
            </a:r>
            <a:r>
              <a:rPr lang="de-DE" sz="3200" dirty="0" err="1">
                <a:solidFill>
                  <a:srgbClr val="FFFFFF"/>
                </a:solidFill>
                <a:latin typeface="+mj-lt"/>
                <a:ea typeface="+mj-ea"/>
                <a:cs typeface="+mj-cs"/>
              </a:rPr>
              <a:t>machine</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learning</a:t>
            </a:r>
            <a:endParaRPr lang="de-DE" sz="3200" dirty="0">
              <a:solidFill>
                <a:srgbClr val="FFFFFF"/>
              </a:solidFill>
              <a:latin typeface="+mj-lt"/>
              <a:ea typeface="+mj-ea"/>
              <a:cs typeface="+mj-cs"/>
            </a:endParaRPr>
          </a:p>
          <a:p>
            <a:endParaRPr lang="en-GB" dirty="0"/>
          </a:p>
        </p:txBody>
      </p:sp>
    </p:spTree>
    <p:extLst>
      <p:ext uri="{BB962C8B-B14F-4D97-AF65-F5344CB8AC3E}">
        <p14:creationId xmlns:p14="http://schemas.microsoft.com/office/powerpoint/2010/main" val="113246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646024" y="583658"/>
            <a:ext cx="10024470" cy="973272"/>
          </a:xfrm>
        </p:spPr>
        <p:txBody>
          <a:bodyPr vert="horz" lIns="91440" tIns="45720" rIns="91440" bIns="45720" rtlCol="0" anchor="b">
            <a:noAutofit/>
          </a:bodyPr>
          <a:lstStyle/>
          <a:p>
            <a:pPr algn="r"/>
            <a:r>
              <a:rPr lang="en-GB" sz="6600" kern="1200" dirty="0">
                <a:solidFill>
                  <a:srgbClr val="FFFFFF"/>
                </a:solidFill>
                <a:latin typeface="+mj-lt"/>
                <a:ea typeface="+mj-ea"/>
                <a:cs typeface="+mj-cs"/>
              </a:rPr>
              <a:t>Alignment</a:t>
            </a:r>
            <a:endParaRPr lang="en-US" sz="66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BFB36AE-B826-5F68-8795-2426807309DD}"/>
              </a:ext>
            </a:extLst>
          </p:cNvPr>
          <p:cNvSpPr>
            <a:spLocks noGrp="1"/>
          </p:cNvSpPr>
          <p:nvPr>
            <p:ph idx="1"/>
          </p:nvPr>
        </p:nvSpPr>
        <p:spPr/>
        <p:txBody>
          <a:bodyPr>
            <a:normAutofit/>
          </a:bodyPr>
          <a:lstStyle/>
          <a:p>
            <a:r>
              <a:rPr lang="de-DE" sz="3200" dirty="0">
                <a:solidFill>
                  <a:srgbClr val="FFFFFF"/>
                </a:solidFill>
                <a:latin typeface="+mj-lt"/>
                <a:ea typeface="+mj-ea"/>
                <a:cs typeface="+mj-cs"/>
              </a:rPr>
              <a:t>N=46 </a:t>
            </a:r>
            <a:r>
              <a:rPr lang="de-DE" sz="3200" dirty="0" err="1">
                <a:solidFill>
                  <a:srgbClr val="FFFFFF"/>
                </a:solidFill>
                <a:latin typeface="+mj-lt"/>
                <a:ea typeface="+mj-ea"/>
                <a:cs typeface="+mj-cs"/>
              </a:rPr>
              <a:t>sequences</a:t>
            </a:r>
            <a:endParaRPr lang="de-DE" sz="3200" dirty="0">
              <a:solidFill>
                <a:srgbClr val="FFFFFF"/>
              </a:solidFill>
              <a:latin typeface="+mj-lt"/>
              <a:ea typeface="+mj-ea"/>
              <a:cs typeface="+mj-cs"/>
            </a:endParaRPr>
          </a:p>
          <a:p>
            <a:r>
              <a:rPr lang="de-DE" sz="3200" dirty="0">
                <a:solidFill>
                  <a:srgbClr val="FFFFFF"/>
                </a:solidFill>
                <a:latin typeface="+mj-lt"/>
                <a:ea typeface="+mj-ea"/>
                <a:cs typeface="+mj-cs"/>
              </a:rPr>
              <a:t>12 </a:t>
            </a:r>
            <a:r>
              <a:rPr lang="de-DE" sz="3200" dirty="0" err="1">
                <a:solidFill>
                  <a:srgbClr val="FFFFFF"/>
                </a:solidFill>
                <a:latin typeface="+mj-lt"/>
                <a:ea typeface="+mj-ea"/>
                <a:cs typeface="+mj-cs"/>
              </a:rPr>
              <a:t>proteins</a:t>
            </a:r>
            <a:endParaRPr lang="de-DE" sz="3200" dirty="0">
              <a:solidFill>
                <a:srgbClr val="FFFFFF"/>
              </a:solidFill>
              <a:latin typeface="+mj-lt"/>
              <a:ea typeface="+mj-ea"/>
              <a:cs typeface="+mj-cs"/>
            </a:endParaRPr>
          </a:p>
        </p:txBody>
      </p:sp>
      <p:pic>
        <p:nvPicPr>
          <p:cNvPr id="3" name="Inhaltsplatzhalter 4" descr="Ein Bild, das Screenshot, Text, Reihe, Diagramm enthält.&#10;&#10;Automatisch generierte Beschreibung">
            <a:extLst>
              <a:ext uri="{FF2B5EF4-FFF2-40B4-BE49-F238E27FC236}">
                <a16:creationId xmlns:a16="http://schemas.microsoft.com/office/drawing/2014/main" id="{857E6C21-2871-EBFD-57ED-9832CAA7A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02374"/>
            <a:ext cx="9162143" cy="3034816"/>
          </a:xfrm>
          <a:prstGeom prst="rect">
            <a:avLst/>
          </a:prstGeom>
        </p:spPr>
      </p:pic>
      <p:sp>
        <p:nvSpPr>
          <p:cNvPr id="5" name="Rechteck: abgerundete Ecken 4">
            <a:extLst>
              <a:ext uri="{FF2B5EF4-FFF2-40B4-BE49-F238E27FC236}">
                <a16:creationId xmlns:a16="http://schemas.microsoft.com/office/drawing/2014/main" id="{8DEA0336-5C61-3B24-71D5-F38CA6871B08}"/>
              </a:ext>
            </a:extLst>
          </p:cNvPr>
          <p:cNvSpPr/>
          <p:nvPr/>
        </p:nvSpPr>
        <p:spPr>
          <a:xfrm>
            <a:off x="6986588" y="3957638"/>
            <a:ext cx="1500187" cy="2079552"/>
          </a:xfrm>
          <a:prstGeom prst="roundRect">
            <a:avLst/>
          </a:prstGeom>
          <a:solidFill>
            <a:srgbClr val="FF0000">
              <a:alpha val="3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85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5DE7750-B6EE-869E-1208-64FCE07CE99B}"/>
              </a:ext>
            </a:extLst>
          </p:cNvPr>
          <p:cNvSpPr>
            <a:spLocks noGrp="1"/>
          </p:cNvSpPr>
          <p:nvPr>
            <p:ph type="title"/>
          </p:nvPr>
        </p:nvSpPr>
        <p:spPr>
          <a:xfrm>
            <a:off x="507409" y="434278"/>
            <a:ext cx="4076460" cy="1220031"/>
          </a:xfrm>
        </p:spPr>
        <p:txBody>
          <a:bodyPr vert="horz" lIns="91440" tIns="45720" rIns="91440" bIns="45720" rtlCol="0" anchor="b">
            <a:normAutofit/>
          </a:bodyPr>
          <a:lstStyle/>
          <a:p>
            <a:pPr algn="r"/>
            <a:r>
              <a:rPr lang="en-US" sz="8000" kern="1200" dirty="0">
                <a:solidFill>
                  <a:srgbClr val="FFFFFF"/>
                </a:solidFill>
                <a:latin typeface="+mj-lt"/>
                <a:ea typeface="+mj-ea"/>
                <a:cs typeface="+mj-cs"/>
              </a:rPr>
              <a:t>Lineages</a:t>
            </a:r>
          </a:p>
        </p:txBody>
      </p:sp>
      <p:pic>
        <p:nvPicPr>
          <p:cNvPr id="5" name="Inhaltsplatzhalter 4" descr="Ein Bild, das Text, Screenshot, Diagramm, Schrift enthält.&#10;&#10;Automatisch generierte Beschreibung">
            <a:extLst>
              <a:ext uri="{FF2B5EF4-FFF2-40B4-BE49-F238E27FC236}">
                <a16:creationId xmlns:a16="http://schemas.microsoft.com/office/drawing/2014/main" id="{28E81573-B492-BDD9-04F1-3C6E438EFD31}"/>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5457027" y="1973093"/>
            <a:ext cx="6194967" cy="3754525"/>
          </a:xfrm>
          <a:prstGeom prst="rect">
            <a:avLst/>
          </a:prstGeom>
        </p:spPr>
      </p:pic>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25DC29DF-2D7E-A020-ED94-AE1C07784A59}"/>
              </a:ext>
            </a:extLst>
          </p:cNvPr>
          <p:cNvSpPr txBox="1"/>
          <p:nvPr/>
        </p:nvSpPr>
        <p:spPr>
          <a:xfrm>
            <a:off x="713900" y="1873136"/>
            <a:ext cx="4328466" cy="4401205"/>
          </a:xfrm>
          <a:prstGeom prst="rect">
            <a:avLst/>
          </a:prstGeom>
          <a:noFill/>
        </p:spPr>
        <p:txBody>
          <a:bodyPr wrap="square" rtlCol="0">
            <a:spAutoFit/>
          </a:bodyPr>
          <a:lstStyle/>
          <a:p>
            <a:pPr marL="285750" indent="-285750">
              <a:buFont typeface="Arial" panose="020B0604020202020204" pitchFamily="34" charset="0"/>
              <a:buChar char="•"/>
            </a:pPr>
            <a:r>
              <a:rPr lang="de-DE" sz="2800" dirty="0" err="1">
                <a:solidFill>
                  <a:srgbClr val="FFFFFF"/>
                </a:solidFill>
                <a:latin typeface="+mj-lt"/>
                <a:ea typeface="+mj-ea"/>
                <a:cs typeface="+mj-cs"/>
              </a:rPr>
              <a:t>genomes</a:t>
            </a:r>
            <a:r>
              <a:rPr lang="de-DE" sz="2800" dirty="0">
                <a:solidFill>
                  <a:srgbClr val="FFFFFF"/>
                </a:solidFill>
                <a:latin typeface="+mj-lt"/>
                <a:ea typeface="+mj-ea"/>
                <a:cs typeface="+mj-cs"/>
              </a:rPr>
              <a:t> </a:t>
            </a:r>
            <a:r>
              <a:rPr lang="de-DE" sz="2800" dirty="0" err="1">
                <a:solidFill>
                  <a:srgbClr val="FFFFFF"/>
                </a:solidFill>
                <a:latin typeface="+mj-lt"/>
                <a:ea typeface="+mj-ea"/>
                <a:cs typeface="+mj-cs"/>
              </a:rPr>
              <a:t>from</a:t>
            </a:r>
            <a:r>
              <a:rPr lang="de-DE" sz="2800" dirty="0">
                <a:solidFill>
                  <a:srgbClr val="FFFFFF"/>
                </a:solidFill>
                <a:latin typeface="+mj-lt"/>
                <a:ea typeface="+mj-ea"/>
                <a:cs typeface="+mj-cs"/>
              </a:rPr>
              <a:t> 7 different </a:t>
            </a:r>
            <a:r>
              <a:rPr lang="de-DE" sz="2800" dirty="0" err="1">
                <a:solidFill>
                  <a:srgbClr val="FFFFFF"/>
                </a:solidFill>
                <a:latin typeface="+mj-lt"/>
                <a:ea typeface="+mj-ea"/>
                <a:cs typeface="+mj-cs"/>
              </a:rPr>
              <a:t>lineages</a:t>
            </a:r>
            <a:r>
              <a:rPr lang="de-DE" sz="2800" dirty="0">
                <a:solidFill>
                  <a:srgbClr val="FFFFFF"/>
                </a:solidFill>
                <a:latin typeface="+mj-lt"/>
                <a:ea typeface="+mj-ea"/>
                <a:cs typeface="+mj-cs"/>
              </a:rPr>
              <a:t>:</a:t>
            </a:r>
          </a:p>
          <a:p>
            <a:pPr marL="742950" lvl="1" indent="-285750">
              <a:buFont typeface="Arial" panose="020B0604020202020204" pitchFamily="34" charset="0"/>
              <a:buChar char="•"/>
            </a:pPr>
            <a:r>
              <a:rPr lang="de-DE" sz="2800" dirty="0">
                <a:solidFill>
                  <a:srgbClr val="FFFFFF"/>
                </a:solidFill>
                <a:latin typeface="+mj-lt"/>
                <a:ea typeface="+mj-ea"/>
                <a:cs typeface="+mj-cs"/>
              </a:rPr>
              <a:t>A.27</a:t>
            </a:r>
          </a:p>
          <a:p>
            <a:pPr marL="742950" lvl="1" indent="-285750">
              <a:buFont typeface="Arial" panose="020B0604020202020204" pitchFamily="34" charset="0"/>
              <a:buChar char="•"/>
            </a:pPr>
            <a:r>
              <a:rPr lang="de-DE" sz="2800" dirty="0">
                <a:solidFill>
                  <a:srgbClr val="FFFFFF"/>
                </a:solidFill>
                <a:latin typeface="+mj-lt"/>
                <a:ea typeface="+mj-ea"/>
                <a:cs typeface="+mj-cs"/>
              </a:rPr>
              <a:t>B.1</a:t>
            </a:r>
          </a:p>
          <a:p>
            <a:pPr marL="742950" lvl="1" indent="-285750">
              <a:buFont typeface="Arial" panose="020B0604020202020204" pitchFamily="34" charset="0"/>
              <a:buChar char="•"/>
            </a:pPr>
            <a:r>
              <a:rPr lang="de-DE" sz="2800" dirty="0">
                <a:solidFill>
                  <a:srgbClr val="FFFFFF"/>
                </a:solidFill>
                <a:latin typeface="+mj-lt"/>
                <a:ea typeface="+mj-ea"/>
                <a:cs typeface="+mj-cs"/>
              </a:rPr>
              <a:t>B.1.1.7</a:t>
            </a:r>
          </a:p>
          <a:p>
            <a:pPr marL="742950" lvl="1" indent="-285750">
              <a:buFont typeface="Arial" panose="020B0604020202020204" pitchFamily="34" charset="0"/>
              <a:buChar char="•"/>
            </a:pPr>
            <a:r>
              <a:rPr lang="de-DE" sz="2800" dirty="0">
                <a:solidFill>
                  <a:srgbClr val="FFFFFF"/>
                </a:solidFill>
                <a:latin typeface="+mj-lt"/>
                <a:ea typeface="+mj-ea"/>
                <a:cs typeface="+mj-cs"/>
              </a:rPr>
              <a:t>B.1.177</a:t>
            </a:r>
          </a:p>
          <a:p>
            <a:pPr marL="742950" lvl="1" indent="-285750">
              <a:buFont typeface="Arial" panose="020B0604020202020204" pitchFamily="34" charset="0"/>
              <a:buChar char="•"/>
            </a:pPr>
            <a:r>
              <a:rPr lang="de-DE" sz="2800" dirty="0">
                <a:solidFill>
                  <a:srgbClr val="FFFFFF"/>
                </a:solidFill>
                <a:latin typeface="+mj-lt"/>
                <a:ea typeface="+mj-ea"/>
                <a:cs typeface="+mj-cs"/>
              </a:rPr>
              <a:t>B.1.258</a:t>
            </a:r>
          </a:p>
          <a:p>
            <a:pPr marL="742950" lvl="1" indent="-285750">
              <a:buFont typeface="Arial" panose="020B0604020202020204" pitchFamily="34" charset="0"/>
              <a:buChar char="•"/>
            </a:pPr>
            <a:r>
              <a:rPr lang="de-DE" sz="2800" dirty="0">
                <a:solidFill>
                  <a:srgbClr val="FFFFFF"/>
                </a:solidFill>
                <a:latin typeface="+mj-lt"/>
                <a:ea typeface="+mj-ea"/>
                <a:cs typeface="+mj-cs"/>
              </a:rPr>
              <a:t>B.1.619</a:t>
            </a:r>
          </a:p>
          <a:p>
            <a:pPr marL="742950" lvl="1" indent="-285750">
              <a:buFont typeface="Arial" panose="020B0604020202020204" pitchFamily="34" charset="0"/>
              <a:buChar char="•"/>
            </a:pPr>
            <a:r>
              <a:rPr lang="de-DE" sz="2800" dirty="0">
                <a:solidFill>
                  <a:srgbClr val="FFFFFF"/>
                </a:solidFill>
                <a:latin typeface="+mj-lt"/>
                <a:ea typeface="+mj-ea"/>
                <a:cs typeface="+mj-cs"/>
              </a:rPr>
              <a:t>BJ.1</a:t>
            </a:r>
          </a:p>
          <a:p>
            <a:endParaRPr lang="en-GB" sz="2800" dirty="0"/>
          </a:p>
        </p:txBody>
      </p:sp>
    </p:spTree>
    <p:extLst>
      <p:ext uri="{BB962C8B-B14F-4D97-AF65-F5344CB8AC3E}">
        <p14:creationId xmlns:p14="http://schemas.microsoft.com/office/powerpoint/2010/main" val="266697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CE4DE7A0-B9F6-0684-D945-063DDBB0FA38}"/>
              </a:ext>
            </a:extLst>
          </p:cNvPr>
          <p:cNvSpPr>
            <a:spLocks noGrp="1"/>
          </p:cNvSpPr>
          <p:nvPr>
            <p:ph type="title"/>
          </p:nvPr>
        </p:nvSpPr>
        <p:spPr>
          <a:xfrm>
            <a:off x="435429" y="471626"/>
            <a:ext cx="11216565" cy="1236474"/>
          </a:xfrm>
        </p:spPr>
        <p:txBody>
          <a:bodyPr vert="horz" lIns="91440" tIns="45720" rIns="91440" bIns="45720" rtlCol="0" anchor="b">
            <a:normAutofit/>
          </a:bodyPr>
          <a:lstStyle/>
          <a:p>
            <a:pPr algn="r"/>
            <a:r>
              <a:rPr lang="en-US" sz="6200" kern="1200" dirty="0">
                <a:solidFill>
                  <a:srgbClr val="FFFFFF"/>
                </a:solidFill>
                <a:latin typeface="+mj-lt"/>
                <a:ea typeface="+mj-ea"/>
                <a:cs typeface="+mj-cs"/>
              </a:rPr>
              <a:t>Ambiguous Nucleotides</a:t>
            </a:r>
          </a:p>
        </p:txBody>
      </p:sp>
      <p:pic>
        <p:nvPicPr>
          <p:cNvPr id="5" name="Inhaltsplatzhalter 4" descr="Ein Bild, das Text, Screenshot, Diagramm, Reihe enthält.&#10;&#10;Automatisch generierte Beschreibung">
            <a:extLst>
              <a:ext uri="{FF2B5EF4-FFF2-40B4-BE49-F238E27FC236}">
                <a16:creationId xmlns:a16="http://schemas.microsoft.com/office/drawing/2014/main" id="{53E61DD1-F72C-726A-0201-E98272083DFD}"/>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9715090" y="2481583"/>
            <a:ext cx="2153887" cy="1311176"/>
          </a:xfrm>
          <a:prstGeom prst="rect">
            <a:avLst/>
          </a:prstGeom>
        </p:spPr>
      </p:pic>
      <p:grpSp>
        <p:nvGrpSpPr>
          <p:cNvPr id="14" name="Group 13">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F0689F6B-73BA-248A-2EFF-5030D6A33092}"/>
              </a:ext>
            </a:extLst>
          </p:cNvPr>
          <p:cNvSpPr txBox="1"/>
          <p:nvPr/>
        </p:nvSpPr>
        <p:spPr>
          <a:xfrm>
            <a:off x="657679" y="2179726"/>
            <a:ext cx="6091464" cy="2554545"/>
          </a:xfrm>
          <a:prstGeom prst="rect">
            <a:avLst/>
          </a:prstGeom>
          <a:noFill/>
        </p:spPr>
        <p:txBody>
          <a:bodyPr wrap="square" rtlCol="0">
            <a:spAutoFit/>
          </a:bodyPr>
          <a:lstStyle/>
          <a:p>
            <a:pPr marL="457200" indent="-457200">
              <a:buFont typeface="Arial" panose="020B0604020202020204" pitchFamily="34" charset="0"/>
              <a:buChar char="•"/>
            </a:pPr>
            <a:r>
              <a:rPr lang="de-DE" sz="3200" dirty="0">
                <a:solidFill>
                  <a:srgbClr val="FFFFFF"/>
                </a:solidFill>
                <a:latin typeface="+mj-lt"/>
                <a:ea typeface="+mj-ea"/>
                <a:cs typeface="+mj-cs"/>
              </a:rPr>
              <a:t>in </a:t>
            </a:r>
            <a:r>
              <a:rPr lang="de-DE" sz="3200" dirty="0" err="1">
                <a:solidFill>
                  <a:srgbClr val="FFFFFF"/>
                </a:solidFill>
                <a:latin typeface="+mj-lt"/>
                <a:ea typeface="+mj-ea"/>
                <a:cs typeface="+mj-cs"/>
              </a:rPr>
              <a:t>average</a:t>
            </a:r>
            <a:r>
              <a:rPr lang="de-DE" sz="3200" dirty="0">
                <a:solidFill>
                  <a:srgbClr val="FFFFFF"/>
                </a:solidFill>
                <a:latin typeface="+mj-lt"/>
                <a:ea typeface="+mj-ea"/>
                <a:cs typeface="+mj-cs"/>
              </a:rPr>
              <a:t> 155 </a:t>
            </a:r>
            <a:r>
              <a:rPr lang="de-DE" sz="3200" dirty="0" err="1">
                <a:solidFill>
                  <a:srgbClr val="FFFFFF"/>
                </a:solidFill>
                <a:latin typeface="+mj-lt"/>
                <a:ea typeface="+mj-ea"/>
                <a:cs typeface="+mj-cs"/>
              </a:rPr>
              <a:t>ambiguous</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nucleotides</a:t>
            </a:r>
            <a:r>
              <a:rPr lang="de-DE" sz="3200" dirty="0">
                <a:solidFill>
                  <a:srgbClr val="FFFFFF"/>
                </a:solidFill>
                <a:latin typeface="+mj-lt"/>
                <a:ea typeface="+mj-ea"/>
                <a:cs typeface="+mj-cs"/>
              </a:rPr>
              <a:t> per </a:t>
            </a:r>
            <a:r>
              <a:rPr lang="de-DE" sz="3200" dirty="0" err="1">
                <a:solidFill>
                  <a:srgbClr val="FFFFFF"/>
                </a:solidFill>
                <a:latin typeface="+mj-lt"/>
                <a:ea typeface="+mj-ea"/>
                <a:cs typeface="+mj-cs"/>
              </a:rPr>
              <a:t>genome</a:t>
            </a:r>
            <a:r>
              <a:rPr lang="de-DE" sz="3200" dirty="0">
                <a:solidFill>
                  <a:srgbClr val="FFFFFF"/>
                </a:solidFill>
                <a:latin typeface="+mj-lt"/>
                <a:ea typeface="+mj-ea"/>
                <a:cs typeface="+mj-cs"/>
              </a:rPr>
              <a:t> (0.5 %)</a:t>
            </a:r>
          </a:p>
          <a:p>
            <a:pPr marL="457200" indent="-457200">
              <a:buFont typeface="Arial" panose="020B0604020202020204" pitchFamily="34" charset="0"/>
              <a:buChar char="•"/>
            </a:pPr>
            <a:r>
              <a:rPr lang="de-DE" sz="3200" dirty="0" err="1">
                <a:solidFill>
                  <a:srgbClr val="FFFFFF"/>
                </a:solidFill>
                <a:latin typeface="+mj-lt"/>
                <a:ea typeface="+mj-ea"/>
                <a:cs typeface="+mj-cs"/>
              </a:rPr>
              <a:t>good</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quality</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over</a:t>
            </a:r>
            <a:r>
              <a:rPr lang="de-DE" sz="3200" dirty="0">
                <a:solidFill>
                  <a:srgbClr val="FFFFFF"/>
                </a:solidFill>
                <a:latin typeface="+mj-lt"/>
                <a:ea typeface="+mj-ea"/>
                <a:cs typeface="+mj-cs"/>
              </a:rPr>
              <a:t> 99 % </a:t>
            </a:r>
            <a:r>
              <a:rPr lang="de-DE" sz="3200" dirty="0" err="1">
                <a:solidFill>
                  <a:srgbClr val="FFFFFF"/>
                </a:solidFill>
                <a:latin typeface="+mj-lt"/>
                <a:ea typeface="+mj-ea"/>
                <a:cs typeface="+mj-cs"/>
              </a:rPr>
              <a:t>base</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calling</a:t>
            </a:r>
            <a:r>
              <a:rPr lang="de-DE" sz="3200" dirty="0">
                <a:solidFill>
                  <a:srgbClr val="FFFFFF"/>
                </a:solidFill>
                <a:latin typeface="+mj-lt"/>
                <a:ea typeface="+mj-ea"/>
                <a:cs typeface="+mj-cs"/>
              </a:rPr>
              <a:t> </a:t>
            </a:r>
            <a:r>
              <a:rPr lang="de-DE" sz="3200" dirty="0" err="1">
                <a:solidFill>
                  <a:srgbClr val="FFFFFF"/>
                </a:solidFill>
                <a:latin typeface="+mj-lt"/>
                <a:ea typeface="+mj-ea"/>
                <a:cs typeface="+mj-cs"/>
              </a:rPr>
              <a:t>accuracy</a:t>
            </a:r>
            <a:r>
              <a:rPr lang="de-DE" sz="3200" dirty="0">
                <a:solidFill>
                  <a:srgbClr val="FFFFFF"/>
                </a:solidFill>
                <a:latin typeface="+mj-lt"/>
                <a:ea typeface="+mj-ea"/>
                <a:cs typeface="+mj-cs"/>
              </a:rPr>
              <a:t>)</a:t>
            </a:r>
          </a:p>
          <a:p>
            <a:pPr marL="457200" indent="-457200">
              <a:buFont typeface="Arial" panose="020B0604020202020204" pitchFamily="34" charset="0"/>
              <a:buChar char="•"/>
            </a:pPr>
            <a:r>
              <a:rPr lang="de-DE" sz="3200" dirty="0">
                <a:solidFill>
                  <a:srgbClr val="FFFFFF"/>
                </a:solidFill>
                <a:latin typeface="+mj-lt"/>
                <a:ea typeface="+mj-ea"/>
                <a:cs typeface="+mj-cs"/>
              </a:rPr>
              <a:t>high </a:t>
            </a:r>
            <a:r>
              <a:rPr lang="de-DE" sz="3200" dirty="0" err="1">
                <a:solidFill>
                  <a:srgbClr val="FFFFFF"/>
                </a:solidFill>
                <a:latin typeface="+mj-lt"/>
                <a:ea typeface="+mj-ea"/>
                <a:cs typeface="+mj-cs"/>
              </a:rPr>
              <a:t>deviation</a:t>
            </a:r>
            <a:endParaRPr lang="de-DE" sz="3200" dirty="0">
              <a:solidFill>
                <a:srgbClr val="FFFFFF"/>
              </a:solidFill>
              <a:latin typeface="+mj-lt"/>
              <a:ea typeface="+mj-ea"/>
              <a:cs typeface="+mj-cs"/>
            </a:endParaRPr>
          </a:p>
        </p:txBody>
      </p:sp>
      <p:pic>
        <p:nvPicPr>
          <p:cNvPr id="11" name="Grafik 10" descr="Ein Bild, das Text, Screenshot, Diagramm, Rechteck enthält.&#10;&#10;Automatisch generierte Beschreibung">
            <a:extLst>
              <a:ext uri="{FF2B5EF4-FFF2-40B4-BE49-F238E27FC236}">
                <a16:creationId xmlns:a16="http://schemas.microsoft.com/office/drawing/2014/main" id="{5821C66A-D7F7-E901-E887-C8F9096A83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518" y="2392668"/>
            <a:ext cx="2582549" cy="2622194"/>
          </a:xfrm>
          <a:prstGeom prst="rect">
            <a:avLst/>
          </a:prstGeom>
        </p:spPr>
      </p:pic>
    </p:spTree>
    <p:extLst>
      <p:ext uri="{BB962C8B-B14F-4D97-AF65-F5344CB8AC3E}">
        <p14:creationId xmlns:p14="http://schemas.microsoft.com/office/powerpoint/2010/main" val="77340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1771C38A-994F-DEBF-2785-D56716916EB0}"/>
              </a:ext>
            </a:extLst>
          </p:cNvPr>
          <p:cNvSpPr>
            <a:spLocks noGrp="1"/>
          </p:cNvSpPr>
          <p:nvPr>
            <p:ph type="title"/>
          </p:nvPr>
        </p:nvSpPr>
        <p:spPr>
          <a:xfrm>
            <a:off x="8839199" y="485359"/>
            <a:ext cx="2773062" cy="1098284"/>
          </a:xfrm>
        </p:spPr>
        <p:txBody>
          <a:bodyPr vert="horz" lIns="91440" tIns="45720" rIns="91440" bIns="45720" rtlCol="0" anchor="t">
            <a:normAutofit fontScale="90000"/>
          </a:bodyPr>
          <a:lstStyle/>
          <a:p>
            <a:pPr algn="r"/>
            <a:r>
              <a:rPr lang="en-US" sz="8000" kern="1200" dirty="0">
                <a:solidFill>
                  <a:srgbClr val="FFFFFF"/>
                </a:solidFill>
                <a:latin typeface="+mj-lt"/>
                <a:ea typeface="+mj-ea"/>
                <a:cs typeface="+mj-cs"/>
              </a:rPr>
              <a:t>SNPs</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Textfeld 16">
            <a:extLst>
              <a:ext uri="{FF2B5EF4-FFF2-40B4-BE49-F238E27FC236}">
                <a16:creationId xmlns:a16="http://schemas.microsoft.com/office/drawing/2014/main" id="{A1F5260B-0E5C-EEA7-18E4-53C4F12965DA}"/>
              </a:ext>
            </a:extLst>
          </p:cNvPr>
          <p:cNvSpPr txBox="1"/>
          <p:nvPr/>
        </p:nvSpPr>
        <p:spPr>
          <a:xfrm>
            <a:off x="735736" y="1485875"/>
            <a:ext cx="11032515" cy="397031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800" dirty="0">
                <a:solidFill>
                  <a:schemeClr val="bg1"/>
                </a:solidFill>
              </a:rPr>
              <a:t>443 </a:t>
            </a:r>
            <a:r>
              <a:rPr lang="de-DE" sz="2800" dirty="0" err="1">
                <a:solidFill>
                  <a:schemeClr val="bg1"/>
                </a:solidFill>
              </a:rPr>
              <a:t>unique</a:t>
            </a:r>
            <a:r>
              <a:rPr lang="de-DE" sz="2800" dirty="0">
                <a:solidFill>
                  <a:schemeClr val="bg1"/>
                </a:solidFill>
              </a:rPr>
              <a:t> </a:t>
            </a:r>
            <a:r>
              <a:rPr lang="de-DE" sz="2800" dirty="0" err="1">
                <a:solidFill>
                  <a:schemeClr val="bg1"/>
                </a:solidFill>
              </a:rPr>
              <a:t>mutations</a:t>
            </a:r>
            <a:r>
              <a:rPr lang="de-DE" sz="2800" dirty="0">
                <a:solidFill>
                  <a:schemeClr val="bg1"/>
                </a:solidFill>
              </a:rPr>
              <a:t> </a:t>
            </a:r>
            <a:r>
              <a:rPr lang="de-DE" sz="2800" dirty="0" err="1">
                <a:solidFill>
                  <a:schemeClr val="bg1"/>
                </a:solidFill>
              </a:rPr>
              <a:t>including</a:t>
            </a:r>
            <a:r>
              <a:rPr lang="de-DE" sz="2800" dirty="0">
                <a:solidFill>
                  <a:schemeClr val="bg1"/>
                </a:solidFill>
              </a:rPr>
              <a:t> </a:t>
            </a:r>
            <a:r>
              <a:rPr lang="de-DE" sz="2800" dirty="0" err="1">
                <a:solidFill>
                  <a:schemeClr val="bg1"/>
                </a:solidFill>
              </a:rPr>
              <a:t>deletions</a:t>
            </a:r>
            <a:r>
              <a:rPr lang="de-DE" sz="2800" dirty="0">
                <a:solidFill>
                  <a:schemeClr val="bg1"/>
                </a:solidFill>
              </a:rPr>
              <a:t> (</a:t>
            </a:r>
            <a:r>
              <a:rPr lang="de-DE" sz="2800" dirty="0" err="1">
                <a:solidFill>
                  <a:schemeClr val="bg1"/>
                </a:solidFill>
              </a:rPr>
              <a:t>no</a:t>
            </a:r>
            <a:r>
              <a:rPr lang="de-DE" sz="2800" dirty="0">
                <a:solidFill>
                  <a:schemeClr val="bg1"/>
                </a:solidFill>
              </a:rPr>
              <a:t> </a:t>
            </a:r>
            <a:r>
              <a:rPr lang="de-DE" sz="2800" dirty="0" err="1">
                <a:solidFill>
                  <a:schemeClr val="bg1"/>
                </a:solidFill>
              </a:rPr>
              <a:t>duplicates</a:t>
            </a:r>
            <a:r>
              <a:rPr lang="de-DE" sz="2800" dirty="0">
                <a:solidFill>
                  <a:schemeClr val="bg1"/>
                </a:solidFill>
              </a:rPr>
              <a:t> in </a:t>
            </a:r>
            <a:r>
              <a:rPr lang="de-DE" sz="2800" dirty="0" err="1">
                <a:solidFill>
                  <a:schemeClr val="bg1"/>
                </a:solidFill>
              </a:rPr>
              <a:t>the</a:t>
            </a:r>
            <a:r>
              <a:rPr lang="de-DE" sz="2800" dirty="0">
                <a:solidFill>
                  <a:schemeClr val="bg1"/>
                </a:solidFill>
              </a:rPr>
              <a:t> </a:t>
            </a:r>
            <a:r>
              <a:rPr lang="de-DE" sz="2800" dirty="0" err="1">
                <a:solidFill>
                  <a:schemeClr val="bg1"/>
                </a:solidFill>
              </a:rPr>
              <a:t>positions</a:t>
            </a:r>
            <a:r>
              <a:rPr lang="de-DE" sz="2800" dirty="0">
                <a:solidFill>
                  <a:schemeClr val="bg1"/>
                </a:solidFill>
              </a:rPr>
              <a:t>)</a:t>
            </a:r>
          </a:p>
          <a:p>
            <a:pPr marL="457200" indent="-457200">
              <a:buFont typeface="Arial" panose="020B0604020202020204" pitchFamily="34" charset="0"/>
              <a:buChar char="•"/>
            </a:pPr>
            <a:r>
              <a:rPr lang="de-DE" sz="2800" dirty="0">
                <a:solidFill>
                  <a:schemeClr val="bg1"/>
                </a:solidFill>
              </a:rPr>
              <a:t>73 </a:t>
            </a:r>
            <a:r>
              <a:rPr lang="de-DE" sz="2800" dirty="0" err="1">
                <a:solidFill>
                  <a:schemeClr val="bg1"/>
                </a:solidFill>
              </a:rPr>
              <a:t>unique</a:t>
            </a:r>
            <a:r>
              <a:rPr lang="de-DE" sz="2800" dirty="0">
                <a:solidFill>
                  <a:schemeClr val="bg1"/>
                </a:solidFill>
              </a:rPr>
              <a:t> </a:t>
            </a:r>
            <a:r>
              <a:rPr lang="de-DE" sz="2800" dirty="0" err="1">
                <a:solidFill>
                  <a:schemeClr val="bg1"/>
                </a:solidFill>
              </a:rPr>
              <a:t>mutations</a:t>
            </a:r>
            <a:r>
              <a:rPr lang="de-DE" sz="2800" dirty="0">
                <a:solidFill>
                  <a:schemeClr val="bg1"/>
                </a:solidFill>
              </a:rPr>
              <a:t> in </a:t>
            </a:r>
            <a:r>
              <a:rPr lang="de-DE" sz="2800" dirty="0" err="1">
                <a:solidFill>
                  <a:schemeClr val="bg1"/>
                </a:solidFill>
              </a:rPr>
              <a:t>spike</a:t>
            </a:r>
            <a:r>
              <a:rPr lang="de-DE" sz="2800" dirty="0">
                <a:solidFill>
                  <a:schemeClr val="bg1"/>
                </a:solidFill>
              </a:rPr>
              <a:t> </a:t>
            </a:r>
            <a:r>
              <a:rPr lang="de-DE" sz="2800" dirty="0" err="1">
                <a:solidFill>
                  <a:schemeClr val="bg1"/>
                </a:solidFill>
              </a:rPr>
              <a:t>protein</a:t>
            </a:r>
            <a:r>
              <a:rPr lang="de-DE" sz="2800" dirty="0">
                <a:solidFill>
                  <a:schemeClr val="bg1"/>
                </a:solidFill>
              </a:rPr>
              <a:t> </a:t>
            </a:r>
            <a:r>
              <a:rPr lang="de-DE" sz="2800" dirty="0" err="1">
                <a:solidFill>
                  <a:schemeClr val="bg1"/>
                </a:solidFill>
              </a:rPr>
              <a:t>including</a:t>
            </a:r>
            <a:r>
              <a:rPr lang="de-DE" sz="2800" dirty="0">
                <a:solidFill>
                  <a:schemeClr val="bg1"/>
                </a:solidFill>
              </a:rPr>
              <a:t> </a:t>
            </a:r>
            <a:r>
              <a:rPr lang="de-DE" sz="2800" dirty="0" err="1">
                <a:solidFill>
                  <a:schemeClr val="bg1"/>
                </a:solidFill>
              </a:rPr>
              <a:t>deletions</a:t>
            </a:r>
            <a:endParaRPr lang="de-DE" sz="2800" dirty="0">
              <a:solidFill>
                <a:schemeClr val="bg1"/>
              </a:solidFill>
            </a:endParaRPr>
          </a:p>
          <a:p>
            <a:pPr marL="457200" indent="-457200">
              <a:buFont typeface="Arial" panose="020B0604020202020204" pitchFamily="34" charset="0"/>
              <a:buChar char="•"/>
            </a:pPr>
            <a:endParaRPr lang="de-DE" sz="2800" dirty="0">
              <a:solidFill>
                <a:schemeClr val="bg1"/>
              </a:solidFill>
            </a:endParaRPr>
          </a:p>
          <a:p>
            <a:pPr marL="6545263" lvl="8" indent="-457200">
              <a:buFont typeface="Arial" panose="020B0604020202020204" pitchFamily="34" charset="0"/>
              <a:buChar char="•"/>
            </a:pPr>
            <a:r>
              <a:rPr lang="en-GB" sz="2800" dirty="0">
                <a:solidFill>
                  <a:schemeClr val="bg1"/>
                </a:solidFill>
              </a:rPr>
              <a:t>equally distributed over the genomes</a:t>
            </a:r>
          </a:p>
          <a:p>
            <a:pPr marL="6545263" lvl="8" indent="-457200">
              <a:buFont typeface="Arial" panose="020B0604020202020204" pitchFamily="34" charset="0"/>
              <a:buChar char="•"/>
            </a:pPr>
            <a:r>
              <a:rPr lang="de-DE" sz="2800" dirty="0">
                <a:solidFill>
                  <a:schemeClr val="bg1"/>
                </a:solidFill>
              </a:rPr>
              <a:t>in </a:t>
            </a:r>
            <a:r>
              <a:rPr lang="de-DE" sz="2800" dirty="0" err="1">
                <a:solidFill>
                  <a:schemeClr val="bg1"/>
                </a:solidFill>
              </a:rPr>
              <a:t>average</a:t>
            </a:r>
            <a:r>
              <a:rPr lang="de-DE" sz="2800" dirty="0">
                <a:solidFill>
                  <a:schemeClr val="bg1"/>
                </a:solidFill>
              </a:rPr>
              <a:t> 30 SNPs per sample (</a:t>
            </a:r>
            <a:r>
              <a:rPr lang="de-DE" sz="2800" dirty="0" err="1">
                <a:solidFill>
                  <a:schemeClr val="bg1"/>
                </a:solidFill>
              </a:rPr>
              <a:t>every</a:t>
            </a:r>
            <a:r>
              <a:rPr lang="de-DE" sz="2800" dirty="0">
                <a:solidFill>
                  <a:schemeClr val="bg1"/>
                </a:solidFill>
              </a:rPr>
              <a:t> 10^-3)</a:t>
            </a:r>
          </a:p>
          <a:p>
            <a:pPr marL="457200" indent="-457200">
              <a:buFontTx/>
              <a:buChar char="-"/>
            </a:pPr>
            <a:endParaRPr lang="de-DE" sz="2800" dirty="0">
              <a:solidFill>
                <a:schemeClr val="bg1"/>
              </a:solidFill>
            </a:endParaRPr>
          </a:p>
        </p:txBody>
      </p:sp>
      <p:pic>
        <p:nvPicPr>
          <p:cNvPr id="21" name="Grafik 20">
            <a:extLst>
              <a:ext uri="{FF2B5EF4-FFF2-40B4-BE49-F238E27FC236}">
                <a16:creationId xmlns:a16="http://schemas.microsoft.com/office/drawing/2014/main" id="{8F98E0B3-9CBB-3DE2-66C3-14F9F3173B46}"/>
              </a:ext>
            </a:extLst>
          </p:cNvPr>
          <p:cNvPicPr>
            <a:picLocks noChangeAspect="1"/>
          </p:cNvPicPr>
          <p:nvPr/>
        </p:nvPicPr>
        <p:blipFill>
          <a:blip r:embed="rId3"/>
          <a:stretch>
            <a:fillRect/>
          </a:stretch>
        </p:blipFill>
        <p:spPr>
          <a:xfrm>
            <a:off x="1048028" y="3210222"/>
            <a:ext cx="5771719" cy="3157879"/>
          </a:xfrm>
          <a:prstGeom prst="rect">
            <a:avLst/>
          </a:prstGeom>
        </p:spPr>
      </p:pic>
      <p:sp>
        <p:nvSpPr>
          <p:cNvPr id="6" name="Pfeil: nach links 5">
            <a:extLst>
              <a:ext uri="{FF2B5EF4-FFF2-40B4-BE49-F238E27FC236}">
                <a16:creationId xmlns:a16="http://schemas.microsoft.com/office/drawing/2014/main" id="{1060F306-DE49-4BDE-1DCD-34499D1B3B16}"/>
              </a:ext>
            </a:extLst>
          </p:cNvPr>
          <p:cNvSpPr/>
          <p:nvPr/>
        </p:nvSpPr>
        <p:spPr>
          <a:xfrm rot="19744811">
            <a:off x="3096734" y="5118506"/>
            <a:ext cx="1563947" cy="819561"/>
          </a:xfrm>
          <a:prstGeom prst="leftArrow">
            <a:avLst/>
          </a:prstGeom>
          <a:solidFill>
            <a:srgbClr val="FF0000"/>
          </a:solid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3812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1771C38A-994F-DEBF-2785-D56716916EB0}"/>
              </a:ext>
            </a:extLst>
          </p:cNvPr>
          <p:cNvSpPr>
            <a:spLocks noGrp="1"/>
          </p:cNvSpPr>
          <p:nvPr>
            <p:ph type="title"/>
          </p:nvPr>
        </p:nvSpPr>
        <p:spPr>
          <a:xfrm>
            <a:off x="8839199" y="485359"/>
            <a:ext cx="2773062" cy="1098284"/>
          </a:xfrm>
        </p:spPr>
        <p:txBody>
          <a:bodyPr vert="horz" lIns="91440" tIns="45720" rIns="91440" bIns="45720" rtlCol="0" anchor="t">
            <a:normAutofit fontScale="90000"/>
          </a:bodyPr>
          <a:lstStyle/>
          <a:p>
            <a:pPr algn="r"/>
            <a:r>
              <a:rPr lang="en-US" sz="8000" kern="1200" dirty="0">
                <a:solidFill>
                  <a:srgbClr val="FFFFFF"/>
                </a:solidFill>
                <a:latin typeface="+mj-lt"/>
                <a:ea typeface="+mj-ea"/>
                <a:cs typeface="+mj-cs"/>
              </a:rPr>
              <a:t>SNPs</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5" name="Grafik 4" descr="Ein Bild, das Text, Screenshot, Diagramm, Schrift enthält.&#10;&#10;Automatisch generierte Beschreibung">
            <a:extLst>
              <a:ext uri="{FF2B5EF4-FFF2-40B4-BE49-F238E27FC236}">
                <a16:creationId xmlns:a16="http://schemas.microsoft.com/office/drawing/2014/main" id="{E71A895B-E630-6500-42ED-A7EEDCE18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081" y="2320162"/>
            <a:ext cx="3063845" cy="2116839"/>
          </a:xfrm>
          <a:prstGeom prst="rect">
            <a:avLst/>
          </a:prstGeom>
        </p:spPr>
      </p:pic>
      <p:pic>
        <p:nvPicPr>
          <p:cNvPr id="15" name="Grafik 14" descr="Ein Bild, das Text, Screenshot, Diagramm, Schrift enthält.&#10;&#10;Automatisch generierte Beschreibung">
            <a:extLst>
              <a:ext uri="{FF2B5EF4-FFF2-40B4-BE49-F238E27FC236}">
                <a16:creationId xmlns:a16="http://schemas.microsoft.com/office/drawing/2014/main" id="{2FE23B13-3C50-63E4-35B2-4EBE566BF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2960" y="4121190"/>
            <a:ext cx="3063845" cy="2116839"/>
          </a:xfrm>
          <a:prstGeom prst="rect">
            <a:avLst/>
          </a:prstGeom>
        </p:spPr>
      </p:pic>
      <p:sp>
        <p:nvSpPr>
          <p:cNvPr id="17" name="Textfeld 16">
            <a:extLst>
              <a:ext uri="{FF2B5EF4-FFF2-40B4-BE49-F238E27FC236}">
                <a16:creationId xmlns:a16="http://schemas.microsoft.com/office/drawing/2014/main" id="{A1F5260B-0E5C-EEA7-18E4-53C4F12965DA}"/>
              </a:ext>
            </a:extLst>
          </p:cNvPr>
          <p:cNvSpPr txBox="1"/>
          <p:nvPr/>
        </p:nvSpPr>
        <p:spPr>
          <a:xfrm>
            <a:off x="971624" y="1385338"/>
            <a:ext cx="9435117" cy="1815882"/>
          </a:xfrm>
          <a:prstGeom prst="rect">
            <a:avLst/>
          </a:prstGeom>
          <a:noFill/>
        </p:spPr>
        <p:txBody>
          <a:bodyPr wrap="square" rtlCol="0">
            <a:spAutoFit/>
          </a:bodyPr>
          <a:lstStyle/>
          <a:p>
            <a:pPr marL="457200" indent="-457200">
              <a:buFont typeface="Arial" panose="020B0604020202020204" pitchFamily="34" charset="0"/>
              <a:buChar char="•"/>
            </a:pPr>
            <a:r>
              <a:rPr lang="de-DE" sz="2800" dirty="0" err="1">
                <a:solidFill>
                  <a:schemeClr val="bg1"/>
                </a:solidFill>
              </a:rPr>
              <a:t>every</a:t>
            </a:r>
            <a:r>
              <a:rPr lang="de-DE" sz="2800" dirty="0">
                <a:solidFill>
                  <a:schemeClr val="bg1"/>
                </a:solidFill>
              </a:rPr>
              <a:t> </a:t>
            </a:r>
            <a:r>
              <a:rPr lang="de-DE" sz="2800" dirty="0" err="1">
                <a:solidFill>
                  <a:schemeClr val="bg1"/>
                </a:solidFill>
              </a:rPr>
              <a:t>mutation</a:t>
            </a:r>
            <a:r>
              <a:rPr lang="de-DE" sz="2800" dirty="0">
                <a:solidFill>
                  <a:schemeClr val="bg1"/>
                </a:solidFill>
              </a:rPr>
              <a:t> </a:t>
            </a:r>
            <a:r>
              <a:rPr lang="de-DE" sz="2800" dirty="0" err="1">
                <a:solidFill>
                  <a:schemeClr val="bg1"/>
                </a:solidFill>
              </a:rPr>
              <a:t>occured</a:t>
            </a:r>
            <a:r>
              <a:rPr lang="de-DE" sz="2800" dirty="0">
                <a:solidFill>
                  <a:schemeClr val="bg1"/>
                </a:solidFill>
              </a:rPr>
              <a:t> ~ 3 </a:t>
            </a:r>
            <a:r>
              <a:rPr lang="de-DE" sz="2800" dirty="0" err="1">
                <a:solidFill>
                  <a:schemeClr val="bg1"/>
                </a:solidFill>
              </a:rPr>
              <a:t>times</a:t>
            </a:r>
            <a:endParaRPr lang="de-DE" sz="2800" dirty="0">
              <a:solidFill>
                <a:schemeClr val="bg1"/>
              </a:solidFill>
            </a:endParaRPr>
          </a:p>
          <a:p>
            <a:pPr marL="457200" indent="-457200">
              <a:buFont typeface="Arial" panose="020B0604020202020204" pitchFamily="34" charset="0"/>
              <a:buChar char="•"/>
            </a:pPr>
            <a:r>
              <a:rPr lang="en-GB" sz="2800" dirty="0">
                <a:solidFill>
                  <a:schemeClr val="bg1"/>
                </a:solidFill>
              </a:rPr>
              <a:t>mutation C3037T occurred 40 times</a:t>
            </a:r>
          </a:p>
          <a:p>
            <a:pPr marL="457200" indent="-457200">
              <a:buFont typeface="Arial" panose="020B0604020202020204" pitchFamily="34" charset="0"/>
              <a:buChar char="•"/>
            </a:pPr>
            <a:r>
              <a:rPr lang="de-DE" sz="2800" dirty="0" err="1">
                <a:solidFill>
                  <a:schemeClr val="bg1"/>
                </a:solidFill>
              </a:rPr>
              <a:t>mostly</a:t>
            </a:r>
            <a:r>
              <a:rPr lang="de-DE" sz="2800" dirty="0">
                <a:solidFill>
                  <a:schemeClr val="bg1"/>
                </a:solidFill>
              </a:rPr>
              <a:t> C&gt;T</a:t>
            </a:r>
          </a:p>
          <a:p>
            <a:pPr marL="457200" indent="-457200">
              <a:buFontTx/>
              <a:buChar char="-"/>
            </a:pPr>
            <a:endParaRPr lang="en-GB" sz="2800" dirty="0">
              <a:solidFill>
                <a:schemeClr val="bg1"/>
              </a:solidFill>
            </a:endParaRPr>
          </a:p>
        </p:txBody>
      </p:sp>
      <p:pic>
        <p:nvPicPr>
          <p:cNvPr id="4" name="Grafik 3" descr="Ein Bild, das Text, Diagramm, Screenshot, Schrift enthält.&#10;&#10;Automatisch generierte Beschreibung">
            <a:extLst>
              <a:ext uri="{FF2B5EF4-FFF2-40B4-BE49-F238E27FC236}">
                <a16:creationId xmlns:a16="http://schemas.microsoft.com/office/drawing/2014/main" id="{6EDCBA1B-7C7F-167D-1365-F31966455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8374" y="3378582"/>
            <a:ext cx="3203237" cy="2907326"/>
          </a:xfrm>
          <a:prstGeom prst="rect">
            <a:avLst/>
          </a:prstGeom>
        </p:spPr>
      </p:pic>
    </p:spTree>
    <p:extLst>
      <p:ext uri="{BB962C8B-B14F-4D97-AF65-F5344CB8AC3E}">
        <p14:creationId xmlns:p14="http://schemas.microsoft.com/office/powerpoint/2010/main" val="297941630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2513</Words>
  <Application>Microsoft Office PowerPoint</Application>
  <PresentationFormat>Breitbild</PresentationFormat>
  <Paragraphs>286</Paragraphs>
  <Slides>31</Slides>
  <Notes>28</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Aptos</vt:lpstr>
      <vt:lpstr>Aptos Display</vt:lpstr>
      <vt:lpstr>Arial</vt:lpstr>
      <vt:lpstr>Office</vt:lpstr>
      <vt:lpstr>PowerPoint-Präsentation</vt:lpstr>
      <vt:lpstr>Outline</vt:lpstr>
      <vt:lpstr>Overview of the project</vt:lpstr>
      <vt:lpstr>Software and tools</vt:lpstr>
      <vt:lpstr>Alignment</vt:lpstr>
      <vt:lpstr>Lineages</vt:lpstr>
      <vt:lpstr>Ambiguous Nucleotides</vt:lpstr>
      <vt:lpstr>SNPs</vt:lpstr>
      <vt:lpstr>SNPs</vt:lpstr>
      <vt:lpstr>Deletions</vt:lpstr>
      <vt:lpstr>Amino Acid Mutations</vt:lpstr>
      <vt:lpstr>Clustering</vt:lpstr>
      <vt:lpstr>Results..Raw data</vt:lpstr>
      <vt:lpstr>Results..PCA</vt:lpstr>
      <vt:lpstr>Results..PCA</vt:lpstr>
      <vt:lpstr>Results..kmeans</vt:lpstr>
      <vt:lpstr>Results..Masking</vt:lpstr>
      <vt:lpstr>Risk scores</vt:lpstr>
      <vt:lpstr>Results..Escape Scores</vt:lpstr>
      <vt:lpstr>Results..Escape Scores</vt:lpstr>
      <vt:lpstr>Results..Escape Scores</vt:lpstr>
      <vt:lpstr>Finally: Risk Scores</vt:lpstr>
      <vt:lpstr>Results..Risk Scores</vt:lpstr>
      <vt:lpstr>Results..Risk Scores</vt:lpstr>
      <vt:lpstr>Results..Random Forest</vt:lpstr>
      <vt:lpstr>Discussion and Limitations</vt:lpstr>
      <vt:lpstr>Summary</vt:lpstr>
      <vt:lpstr>References</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nyzBBZ3ceF7GpcZH@microsoft.pseudonym.fu-berlin.de</dc:creator>
  <cp:lastModifiedBy>nyzBBZ3ceF7GpcZH@microsoft.pseudonym.fu-berlin.de</cp:lastModifiedBy>
  <cp:revision>50</cp:revision>
  <dcterms:created xsi:type="dcterms:W3CDTF">2024-10-01T09:51:53Z</dcterms:created>
  <dcterms:modified xsi:type="dcterms:W3CDTF">2024-10-04T07:56:56Z</dcterms:modified>
</cp:coreProperties>
</file>