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3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4" r:id="rId16"/>
    <p:sldId id="271" r:id="rId17"/>
    <p:sldId id="272" r:id="rId18"/>
    <p:sldId id="273" r:id="rId19"/>
    <p:sldId id="275" r:id="rId20"/>
    <p:sldId id="276" r:id="rId21"/>
    <p:sldId id="278"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p:restoredTop sz="94667"/>
  </p:normalViewPr>
  <p:slideViewPr>
    <p:cSldViewPr snapToGrid="0" snapToObjects="1">
      <p:cViewPr varScale="1">
        <p:scale>
          <a:sx n="159" d="100"/>
          <a:sy n="159" d="100"/>
        </p:scale>
        <p:origin x="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F85AF-C5D7-5F44-9086-89040588939F}" type="datetimeFigureOut">
              <a:rPr lang="en-US" smtClean="0"/>
              <a:t>9/19/19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D613F-F9C8-364D-87B3-0E240A68570B}" type="slidenum">
              <a:rPr lang="en-US" smtClean="0"/>
              <a:t>‹#›</a:t>
            </a:fld>
            <a:endParaRPr lang="en-US"/>
          </a:p>
        </p:txBody>
      </p:sp>
    </p:spTree>
    <p:extLst>
      <p:ext uri="{BB962C8B-B14F-4D97-AF65-F5344CB8AC3E}">
        <p14:creationId xmlns:p14="http://schemas.microsoft.com/office/powerpoint/2010/main" val="999343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D613F-F9C8-364D-87B3-0E240A68570B}" type="slidenum">
              <a:rPr lang="en-US" smtClean="0"/>
              <a:t>9</a:t>
            </a:fld>
            <a:endParaRPr lang="en-US"/>
          </a:p>
        </p:txBody>
      </p:sp>
    </p:spTree>
    <p:extLst>
      <p:ext uri="{BB962C8B-B14F-4D97-AF65-F5344CB8AC3E}">
        <p14:creationId xmlns:p14="http://schemas.microsoft.com/office/powerpoint/2010/main" val="49376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D613F-F9C8-364D-87B3-0E240A68570B}" type="slidenum">
              <a:rPr lang="en-US" smtClean="0"/>
              <a:t>34</a:t>
            </a:fld>
            <a:endParaRPr lang="en-US"/>
          </a:p>
        </p:txBody>
      </p:sp>
    </p:spTree>
    <p:extLst>
      <p:ext uri="{BB962C8B-B14F-4D97-AF65-F5344CB8AC3E}">
        <p14:creationId xmlns:p14="http://schemas.microsoft.com/office/powerpoint/2010/main" val="1449909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4166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D613F-F9C8-364D-87B3-0E240A68570B}" type="slidenum">
              <a:rPr lang="en-US" smtClean="0"/>
              <a:t>10</a:t>
            </a:fld>
            <a:endParaRPr lang="en-US"/>
          </a:p>
        </p:txBody>
      </p:sp>
    </p:spTree>
    <p:extLst>
      <p:ext uri="{BB962C8B-B14F-4D97-AF65-F5344CB8AC3E}">
        <p14:creationId xmlns:p14="http://schemas.microsoft.com/office/powerpoint/2010/main" val="120499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D613F-F9C8-364D-87B3-0E240A68570B}" type="slidenum">
              <a:rPr lang="en-US" smtClean="0"/>
              <a:t>15</a:t>
            </a:fld>
            <a:endParaRPr lang="en-US"/>
          </a:p>
        </p:txBody>
      </p:sp>
    </p:spTree>
    <p:extLst>
      <p:ext uri="{BB962C8B-B14F-4D97-AF65-F5344CB8AC3E}">
        <p14:creationId xmlns:p14="http://schemas.microsoft.com/office/powerpoint/2010/main" val="175610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D613F-F9C8-364D-87B3-0E240A68570B}" type="slidenum">
              <a:rPr lang="en-US" smtClean="0"/>
              <a:t>19</a:t>
            </a:fld>
            <a:endParaRPr lang="en-US"/>
          </a:p>
        </p:txBody>
      </p:sp>
    </p:spTree>
    <p:extLst>
      <p:ext uri="{BB962C8B-B14F-4D97-AF65-F5344CB8AC3E}">
        <p14:creationId xmlns:p14="http://schemas.microsoft.com/office/powerpoint/2010/main" val="682545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D613F-F9C8-364D-87B3-0E240A68570B}" type="slidenum">
              <a:rPr lang="en-US" smtClean="0"/>
              <a:t>25</a:t>
            </a:fld>
            <a:endParaRPr lang="en-US"/>
          </a:p>
        </p:txBody>
      </p:sp>
    </p:spTree>
    <p:extLst>
      <p:ext uri="{BB962C8B-B14F-4D97-AF65-F5344CB8AC3E}">
        <p14:creationId xmlns:p14="http://schemas.microsoft.com/office/powerpoint/2010/main" val="1719763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333D6DC-E761-4C8E-97A9-B59C297A3110}" type="slidenum">
              <a:rPr lang="en-US" smtClean="0"/>
              <a:pPr>
                <a:defRPr/>
              </a:pPr>
              <a:t>26</a:t>
            </a:fld>
            <a:endParaRPr lang="en-US" dirty="0"/>
          </a:p>
        </p:txBody>
      </p:sp>
    </p:spTree>
    <p:extLst>
      <p:ext uri="{BB962C8B-B14F-4D97-AF65-F5344CB8AC3E}">
        <p14:creationId xmlns:p14="http://schemas.microsoft.com/office/powerpoint/2010/main" val="1156960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D613F-F9C8-364D-87B3-0E240A68570B}" type="slidenum">
              <a:rPr lang="en-US" smtClean="0"/>
              <a:t>30</a:t>
            </a:fld>
            <a:endParaRPr lang="en-US"/>
          </a:p>
        </p:txBody>
      </p:sp>
    </p:spTree>
    <p:extLst>
      <p:ext uri="{BB962C8B-B14F-4D97-AF65-F5344CB8AC3E}">
        <p14:creationId xmlns:p14="http://schemas.microsoft.com/office/powerpoint/2010/main" val="1149567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333D6DC-E761-4C8E-97A9-B59C297A3110}" type="slidenum">
              <a:rPr lang="en-US" smtClean="0"/>
              <a:pPr>
                <a:defRPr/>
              </a:pPr>
              <a:t>31</a:t>
            </a:fld>
            <a:endParaRPr lang="en-US" dirty="0"/>
          </a:p>
        </p:txBody>
      </p:sp>
    </p:spTree>
    <p:extLst>
      <p:ext uri="{BB962C8B-B14F-4D97-AF65-F5344CB8AC3E}">
        <p14:creationId xmlns:p14="http://schemas.microsoft.com/office/powerpoint/2010/main" val="1300330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made single quotes</a:t>
            </a:r>
            <a:r>
              <a:rPr lang="en-US" baseline="0" dirty="0"/>
              <a:t> double quotes</a:t>
            </a:r>
            <a:endParaRPr lang="en-US" dirty="0"/>
          </a:p>
        </p:txBody>
      </p:sp>
      <p:sp>
        <p:nvSpPr>
          <p:cNvPr id="4" name="Slide Number Placeholder 3"/>
          <p:cNvSpPr>
            <a:spLocks noGrp="1"/>
          </p:cNvSpPr>
          <p:nvPr>
            <p:ph type="sldNum" sz="quarter" idx="10"/>
          </p:nvPr>
        </p:nvSpPr>
        <p:spPr/>
        <p:txBody>
          <a:bodyPr/>
          <a:lstStyle/>
          <a:p>
            <a:pPr>
              <a:defRPr/>
            </a:pPr>
            <a:fld id="{B333D6DC-E761-4C8E-97A9-B59C297A3110}" type="slidenum">
              <a:rPr lang="en-US" smtClean="0"/>
              <a:pPr>
                <a:defRPr/>
              </a:pPr>
              <a:t>32</a:t>
            </a:fld>
            <a:endParaRPr lang="en-US" dirty="0"/>
          </a:p>
        </p:txBody>
      </p:sp>
    </p:spTree>
    <p:extLst>
      <p:ext uri="{BB962C8B-B14F-4D97-AF65-F5344CB8AC3E}">
        <p14:creationId xmlns:p14="http://schemas.microsoft.com/office/powerpoint/2010/main" val="34719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68CF5FF7-8991-B948-A997-2EA63F348176}" type="datetime1">
              <a:rPr lang="en-US" smtClean="0"/>
              <a:t>9/19/19</a:t>
            </a:fld>
            <a:endParaRPr lang="en-US"/>
          </a:p>
        </p:txBody>
      </p:sp>
      <p:sp>
        <p:nvSpPr>
          <p:cNvPr id="20" name="Footer Placeholder 19"/>
          <p:cNvSpPr>
            <a:spLocks noGrp="1"/>
          </p:cNvSpPr>
          <p:nvPr>
            <p:ph type="ftr" sz="quarter" idx="11"/>
          </p:nvPr>
        </p:nvSpPr>
        <p:spPr/>
        <p:txBody>
          <a:bodyPr/>
          <a:lstStyle/>
          <a:p>
            <a:r>
              <a:rPr lang="en-US"/>
              <a:t>© Oxford University Press</a:t>
            </a:r>
          </a:p>
        </p:txBody>
      </p:sp>
      <p:sp>
        <p:nvSpPr>
          <p:cNvPr id="10" name="Slide Number Placeholder 9"/>
          <p:cNvSpPr>
            <a:spLocks noGrp="1"/>
          </p:cNvSpPr>
          <p:nvPr>
            <p:ph type="sldNum" sz="quarter" idx="12"/>
          </p:nvPr>
        </p:nvSpPr>
        <p:spPr/>
        <p:txBody>
          <a:bodyPr/>
          <a:lstStyle/>
          <a:p>
            <a:fld id="{E3BDA0BD-1BA6-8346-8D41-90464345B470}"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50376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defTabSz="457200"/>
            <a:fld id="{2460812F-BA17-2C4C-A824-D7017469DBC8}" type="datetime1">
              <a:rPr lang="en-US" smtClean="0"/>
              <a:t>9/19/19</a:t>
            </a:fld>
            <a:endParaRPr lang="en-US"/>
          </a:p>
        </p:txBody>
      </p:sp>
      <p:sp>
        <p:nvSpPr>
          <p:cNvPr id="5" name="Footer Placeholder 4"/>
          <p:cNvSpPr>
            <a:spLocks noGrp="1"/>
          </p:cNvSpPr>
          <p:nvPr>
            <p:ph type="ftr" sz="quarter" idx="11"/>
          </p:nvPr>
        </p:nvSpPr>
        <p:spPr/>
        <p:txBody>
          <a:bodyPr/>
          <a:lstStyle/>
          <a:p>
            <a:pPr defTabSz="457200"/>
            <a:r>
              <a:rPr lang="en-US"/>
              <a:t>© Oxford University Press</a:t>
            </a:r>
          </a:p>
        </p:txBody>
      </p:sp>
      <p:sp>
        <p:nvSpPr>
          <p:cNvPr id="6" name="Slide Number Placeholder 5"/>
          <p:cNvSpPr>
            <a:spLocks noGrp="1"/>
          </p:cNvSpPr>
          <p:nvPr>
            <p:ph type="sldNum" sz="quarter" idx="12"/>
          </p:nvPr>
        </p:nvSpPr>
        <p:spPr/>
        <p:txBody>
          <a:bodyPr/>
          <a:lstStyle/>
          <a:p>
            <a:pPr defTabSz="457200"/>
            <a:fld id="{E3BDA0BD-1BA6-8346-8D41-90464345B470}" type="slidenum">
              <a:rPr lang="en-US" smtClean="0"/>
              <a:pPr defTabSz="457200"/>
              <a:t>‹#›</a:t>
            </a:fld>
            <a:endParaRPr lang="en-US"/>
          </a:p>
        </p:txBody>
      </p:sp>
    </p:spTree>
    <p:extLst>
      <p:ext uri="{BB962C8B-B14F-4D97-AF65-F5344CB8AC3E}">
        <p14:creationId xmlns:p14="http://schemas.microsoft.com/office/powerpoint/2010/main" val="42417020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defTabSz="457200"/>
            <a:fld id="{2460812F-BA17-2C4C-A824-D7017469DBC8}" type="datetime1">
              <a:rPr lang="en-US" smtClean="0"/>
              <a:t>9/19/19</a:t>
            </a:fld>
            <a:endParaRPr lang="en-US"/>
          </a:p>
        </p:txBody>
      </p:sp>
      <p:sp>
        <p:nvSpPr>
          <p:cNvPr id="5" name="Footer Placeholder 4"/>
          <p:cNvSpPr>
            <a:spLocks noGrp="1"/>
          </p:cNvSpPr>
          <p:nvPr>
            <p:ph type="ftr" sz="quarter" idx="11"/>
          </p:nvPr>
        </p:nvSpPr>
        <p:spPr/>
        <p:txBody>
          <a:bodyPr/>
          <a:lstStyle/>
          <a:p>
            <a:pPr defTabSz="457200"/>
            <a:r>
              <a:rPr lang="en-US"/>
              <a:t>© Oxford University Press</a:t>
            </a:r>
          </a:p>
        </p:txBody>
      </p:sp>
      <p:sp>
        <p:nvSpPr>
          <p:cNvPr id="6" name="Slide Number Placeholder 5"/>
          <p:cNvSpPr>
            <a:spLocks noGrp="1"/>
          </p:cNvSpPr>
          <p:nvPr>
            <p:ph type="sldNum" sz="quarter" idx="12"/>
          </p:nvPr>
        </p:nvSpPr>
        <p:spPr/>
        <p:txBody>
          <a:bodyPr/>
          <a:lstStyle/>
          <a:p>
            <a:pPr defTabSz="457200"/>
            <a:fld id="{E3BDA0BD-1BA6-8346-8D41-90464345B470}" type="slidenum">
              <a:rPr lang="en-US" smtClean="0"/>
              <a:pPr defTabSz="457200"/>
              <a:t>‹#›</a:t>
            </a:fld>
            <a:endParaRPr lang="en-US"/>
          </a:p>
        </p:txBody>
      </p:sp>
    </p:spTree>
    <p:extLst>
      <p:ext uri="{BB962C8B-B14F-4D97-AF65-F5344CB8AC3E}">
        <p14:creationId xmlns:p14="http://schemas.microsoft.com/office/powerpoint/2010/main" val="48950195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defTabSz="457200"/>
            <a:fld id="{2460812F-BA17-2C4C-A824-D7017469DBC8}" type="datetime1">
              <a:rPr lang="en-US" smtClean="0"/>
              <a:t>9/19/19</a:t>
            </a:fld>
            <a:endParaRPr lang="en-US"/>
          </a:p>
        </p:txBody>
      </p:sp>
      <p:sp>
        <p:nvSpPr>
          <p:cNvPr id="5" name="Footer Placeholder 4"/>
          <p:cNvSpPr>
            <a:spLocks noGrp="1"/>
          </p:cNvSpPr>
          <p:nvPr>
            <p:ph type="ftr" sz="quarter" idx="11"/>
          </p:nvPr>
        </p:nvSpPr>
        <p:spPr/>
        <p:txBody>
          <a:bodyPr/>
          <a:lstStyle/>
          <a:p>
            <a:pPr defTabSz="457200"/>
            <a:r>
              <a:rPr lang="en-US"/>
              <a:t>© Oxford University Press</a:t>
            </a:r>
          </a:p>
        </p:txBody>
      </p:sp>
      <p:sp>
        <p:nvSpPr>
          <p:cNvPr id="6" name="Slide Number Placeholder 5"/>
          <p:cNvSpPr>
            <a:spLocks noGrp="1"/>
          </p:cNvSpPr>
          <p:nvPr>
            <p:ph type="sldNum" sz="quarter" idx="12"/>
          </p:nvPr>
        </p:nvSpPr>
        <p:spPr/>
        <p:txBody>
          <a:bodyPr/>
          <a:lstStyle/>
          <a:p>
            <a:pPr defTabSz="457200"/>
            <a:fld id="{E3BDA0BD-1BA6-8346-8D41-90464345B470}" type="slidenum">
              <a:rPr lang="en-US" smtClean="0"/>
              <a:pPr defTabSz="457200"/>
              <a:t>‹#›</a:t>
            </a:fld>
            <a:endParaRPr lang="en-US"/>
          </a:p>
        </p:txBody>
      </p:sp>
    </p:spTree>
    <p:extLst>
      <p:ext uri="{BB962C8B-B14F-4D97-AF65-F5344CB8AC3E}">
        <p14:creationId xmlns:p14="http://schemas.microsoft.com/office/powerpoint/2010/main" val="7290139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5230F18E-80BE-6649-9F36-48CD071459A7}" type="datetime1">
              <a:rPr lang="en-US" smtClean="0"/>
              <a:t>9/19/19</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E3BDA0BD-1BA6-8346-8D41-90464345B470}"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29116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defTabSz="457200"/>
            <a:fld id="{2460812F-BA17-2C4C-A824-D7017469DBC8}" type="datetime1">
              <a:rPr lang="en-US" smtClean="0"/>
              <a:t>9/19/19</a:t>
            </a:fld>
            <a:endParaRPr lang="en-US"/>
          </a:p>
        </p:txBody>
      </p:sp>
      <p:sp>
        <p:nvSpPr>
          <p:cNvPr id="6" name="Footer Placeholder 5"/>
          <p:cNvSpPr>
            <a:spLocks noGrp="1"/>
          </p:cNvSpPr>
          <p:nvPr>
            <p:ph type="ftr" sz="quarter" idx="11"/>
          </p:nvPr>
        </p:nvSpPr>
        <p:spPr/>
        <p:txBody>
          <a:bodyPr/>
          <a:lstStyle/>
          <a:p>
            <a:pPr defTabSz="457200"/>
            <a:r>
              <a:rPr lang="en-US"/>
              <a:t>© Oxford University Press</a:t>
            </a:r>
          </a:p>
        </p:txBody>
      </p:sp>
      <p:sp>
        <p:nvSpPr>
          <p:cNvPr id="7" name="Slide Number Placeholder 6"/>
          <p:cNvSpPr>
            <a:spLocks noGrp="1"/>
          </p:cNvSpPr>
          <p:nvPr>
            <p:ph type="sldNum" sz="quarter" idx="12"/>
          </p:nvPr>
        </p:nvSpPr>
        <p:spPr/>
        <p:txBody>
          <a:bodyPr/>
          <a:lstStyle/>
          <a:p>
            <a:pPr defTabSz="457200"/>
            <a:fld id="{E3BDA0BD-1BA6-8346-8D41-90464345B470}" type="slidenum">
              <a:rPr lang="en-US" smtClean="0"/>
              <a:pPr defTabSz="457200"/>
              <a:t>‹#›</a:t>
            </a:fld>
            <a:endParaRPr lang="en-US"/>
          </a:p>
        </p:txBody>
      </p:sp>
    </p:spTree>
    <p:extLst>
      <p:ext uri="{BB962C8B-B14F-4D97-AF65-F5344CB8AC3E}">
        <p14:creationId xmlns:p14="http://schemas.microsoft.com/office/powerpoint/2010/main" val="31097784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defTabSz="457200"/>
            <a:fld id="{2460812F-BA17-2C4C-A824-D7017469DBC8}" type="datetime1">
              <a:rPr lang="en-US" smtClean="0"/>
              <a:t>9/19/19</a:t>
            </a:fld>
            <a:endParaRPr lang="en-US"/>
          </a:p>
        </p:txBody>
      </p:sp>
      <p:sp>
        <p:nvSpPr>
          <p:cNvPr id="8" name="Footer Placeholder 7"/>
          <p:cNvSpPr>
            <a:spLocks noGrp="1"/>
          </p:cNvSpPr>
          <p:nvPr>
            <p:ph type="ftr" sz="quarter" idx="11"/>
          </p:nvPr>
        </p:nvSpPr>
        <p:spPr/>
        <p:txBody>
          <a:bodyPr/>
          <a:lstStyle/>
          <a:p>
            <a:pPr defTabSz="457200"/>
            <a:r>
              <a:rPr lang="en-US"/>
              <a:t>© Oxford University Press</a:t>
            </a:r>
          </a:p>
        </p:txBody>
      </p:sp>
      <p:sp>
        <p:nvSpPr>
          <p:cNvPr id="9" name="Slide Number Placeholder 8"/>
          <p:cNvSpPr>
            <a:spLocks noGrp="1"/>
          </p:cNvSpPr>
          <p:nvPr>
            <p:ph type="sldNum" sz="quarter" idx="12"/>
          </p:nvPr>
        </p:nvSpPr>
        <p:spPr/>
        <p:txBody>
          <a:bodyPr/>
          <a:lstStyle/>
          <a:p>
            <a:pPr defTabSz="457200"/>
            <a:fld id="{E3BDA0BD-1BA6-8346-8D41-90464345B470}" type="slidenum">
              <a:rPr lang="en-US" smtClean="0"/>
              <a:pPr defTabSz="457200"/>
              <a:t>‹#›</a:t>
            </a:fld>
            <a:endParaRPr lang="en-US"/>
          </a:p>
        </p:txBody>
      </p:sp>
    </p:spTree>
    <p:extLst>
      <p:ext uri="{BB962C8B-B14F-4D97-AF65-F5344CB8AC3E}">
        <p14:creationId xmlns:p14="http://schemas.microsoft.com/office/powerpoint/2010/main" val="4143772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B70F4AA-3AB9-DE42-98FB-1B2AD88FD30E}" type="datetime1">
              <a:rPr lang="en-US" smtClean="0"/>
              <a:t>9/19/19</a:t>
            </a:fld>
            <a:endParaRPr lang="en-US"/>
          </a:p>
        </p:txBody>
      </p:sp>
      <p:sp>
        <p:nvSpPr>
          <p:cNvPr id="4" name="Footer Placeholder 3"/>
          <p:cNvSpPr>
            <a:spLocks noGrp="1"/>
          </p:cNvSpPr>
          <p:nvPr>
            <p:ph type="ftr" sz="quarter" idx="11"/>
          </p:nvPr>
        </p:nvSpPr>
        <p:spPr/>
        <p:txBody>
          <a:bodyPr/>
          <a:lstStyle/>
          <a:p>
            <a:r>
              <a:rPr lang="en-US"/>
              <a:t>© Oxford University Press</a:t>
            </a:r>
          </a:p>
        </p:txBody>
      </p:sp>
      <p:sp>
        <p:nvSpPr>
          <p:cNvPr id="5" name="Slide Number Placeholder 4"/>
          <p:cNvSpPr>
            <a:spLocks noGrp="1"/>
          </p:cNvSpPr>
          <p:nvPr>
            <p:ph type="sldNum" sz="quarter" idx="12"/>
          </p:nvPr>
        </p:nvSpPr>
        <p:spPr/>
        <p:txBody>
          <a:bodyPr/>
          <a:lstStyle/>
          <a:p>
            <a:fld id="{E3BDA0BD-1BA6-8346-8D41-90464345B470}" type="slidenum">
              <a:rPr lang="en-US" smtClean="0"/>
              <a:pPr/>
              <a:t>‹#›</a:t>
            </a:fld>
            <a:endParaRPr lang="en-US"/>
          </a:p>
        </p:txBody>
      </p:sp>
    </p:spTree>
    <p:extLst>
      <p:ext uri="{BB962C8B-B14F-4D97-AF65-F5344CB8AC3E}">
        <p14:creationId xmlns:p14="http://schemas.microsoft.com/office/powerpoint/2010/main" val="158702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BCD229CB-BA0C-E040-8B0C-78692E3CE85D}" type="datetime1">
              <a:rPr lang="en-US" smtClean="0"/>
              <a:t>9/19/19</a:t>
            </a:fld>
            <a:endParaRPr lang="en-US"/>
          </a:p>
        </p:txBody>
      </p:sp>
      <p:sp>
        <p:nvSpPr>
          <p:cNvPr id="3" name="Footer Placeholder 2"/>
          <p:cNvSpPr>
            <a:spLocks noGrp="1"/>
          </p:cNvSpPr>
          <p:nvPr>
            <p:ph type="ftr" sz="quarter" idx="11"/>
          </p:nvPr>
        </p:nvSpPr>
        <p:spPr/>
        <p:txBody>
          <a:bodyPr/>
          <a:lstStyle/>
          <a:p>
            <a:r>
              <a:rPr lang="en-US"/>
              <a:t>© Oxford University Press</a:t>
            </a:r>
          </a:p>
        </p:txBody>
      </p:sp>
      <p:sp>
        <p:nvSpPr>
          <p:cNvPr id="4" name="Slide Number Placeholder 3"/>
          <p:cNvSpPr>
            <a:spLocks noGrp="1"/>
          </p:cNvSpPr>
          <p:nvPr>
            <p:ph type="sldNum" sz="quarter" idx="12"/>
          </p:nvPr>
        </p:nvSpPr>
        <p:spPr/>
        <p:txBody>
          <a:bodyPr/>
          <a:lstStyle/>
          <a:p>
            <a:fld id="{E3BDA0BD-1BA6-8346-8D41-90464345B470}"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20312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defTabSz="457200"/>
            <a:fld id="{2460812F-BA17-2C4C-A824-D7017469DBC8}" type="datetime1">
              <a:rPr lang="en-US" smtClean="0"/>
              <a:t>9/19/19</a:t>
            </a:fld>
            <a:endParaRPr lang="en-US"/>
          </a:p>
        </p:txBody>
      </p:sp>
      <p:sp>
        <p:nvSpPr>
          <p:cNvPr id="6" name="Footer Placeholder 5"/>
          <p:cNvSpPr>
            <a:spLocks noGrp="1"/>
          </p:cNvSpPr>
          <p:nvPr>
            <p:ph type="ftr" sz="quarter" idx="11"/>
          </p:nvPr>
        </p:nvSpPr>
        <p:spPr/>
        <p:txBody>
          <a:bodyPr/>
          <a:lstStyle/>
          <a:p>
            <a:pPr defTabSz="457200"/>
            <a:r>
              <a:rPr lang="en-US"/>
              <a:t>© Oxford University Press</a:t>
            </a:r>
          </a:p>
        </p:txBody>
      </p:sp>
      <p:sp>
        <p:nvSpPr>
          <p:cNvPr id="7" name="Slide Number Placeholder 6"/>
          <p:cNvSpPr>
            <a:spLocks noGrp="1"/>
          </p:cNvSpPr>
          <p:nvPr>
            <p:ph type="sldNum" sz="quarter" idx="12"/>
          </p:nvPr>
        </p:nvSpPr>
        <p:spPr/>
        <p:txBody>
          <a:bodyPr/>
          <a:lstStyle/>
          <a:p>
            <a:pPr defTabSz="457200"/>
            <a:fld id="{E3BDA0BD-1BA6-8346-8D41-90464345B470}" type="slidenum">
              <a:rPr lang="en-US" smtClean="0"/>
              <a:pPr defTabSz="457200"/>
              <a:t>‹#›</a:t>
            </a:fld>
            <a:endParaRPr lang="en-US"/>
          </a:p>
        </p:txBody>
      </p:sp>
    </p:spTree>
    <p:extLst>
      <p:ext uri="{BB962C8B-B14F-4D97-AF65-F5344CB8AC3E}">
        <p14:creationId xmlns:p14="http://schemas.microsoft.com/office/powerpoint/2010/main" val="19001331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17FF6FA-FD40-D040-B073-AC37B44EAEF3}" type="datetime1">
              <a:rPr lang="en-US" smtClean="0"/>
              <a:t>9/19/19</a:t>
            </a:fld>
            <a:endParaRPr lang="en-US"/>
          </a:p>
        </p:txBody>
      </p:sp>
      <p:sp>
        <p:nvSpPr>
          <p:cNvPr id="6" name="Footer Placeholder 5"/>
          <p:cNvSpPr>
            <a:spLocks noGrp="1"/>
          </p:cNvSpPr>
          <p:nvPr>
            <p:ph type="ftr" sz="quarter" idx="11"/>
          </p:nvPr>
        </p:nvSpPr>
        <p:spPr/>
        <p:txBody>
          <a:bodyPr/>
          <a:lstStyle/>
          <a:p>
            <a:r>
              <a:rPr lang="en-US"/>
              <a:t>© Oxford University Press</a:t>
            </a:r>
          </a:p>
        </p:txBody>
      </p:sp>
      <p:sp>
        <p:nvSpPr>
          <p:cNvPr id="7" name="Slide Number Placeholder 6"/>
          <p:cNvSpPr>
            <a:spLocks noGrp="1"/>
          </p:cNvSpPr>
          <p:nvPr>
            <p:ph type="sldNum" sz="quarter" idx="12"/>
          </p:nvPr>
        </p:nvSpPr>
        <p:spPr/>
        <p:txBody>
          <a:bodyPr/>
          <a:lstStyle/>
          <a:p>
            <a:fld id="{E3BDA0BD-1BA6-8346-8D41-90464345B470}"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Tree>
    <p:extLst>
      <p:ext uri="{BB962C8B-B14F-4D97-AF65-F5344CB8AC3E}">
        <p14:creationId xmlns:p14="http://schemas.microsoft.com/office/powerpoint/2010/main" val="402327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defTabSz="457200"/>
            <a:fld id="{2460812F-BA17-2C4C-A824-D7017469DBC8}" type="datetime1">
              <a:rPr lang="en-US" smtClean="0"/>
              <a:t>9/19/19</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defTabSz="457200"/>
            <a:r>
              <a:rPr lang="en-US"/>
              <a:t>© Oxford University Press</a:t>
            </a: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defTabSz="457200"/>
            <a:fld id="{E3BDA0BD-1BA6-8346-8D41-90464345B470}" type="slidenum">
              <a:rPr lang="en-US" smtClean="0"/>
              <a:pPr defTabSz="457200"/>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90938374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 201</a:t>
            </a:r>
          </a:p>
        </p:txBody>
      </p:sp>
      <p:sp>
        <p:nvSpPr>
          <p:cNvPr id="3" name="Subtitle 2"/>
          <p:cNvSpPr>
            <a:spLocks noGrp="1"/>
          </p:cNvSpPr>
          <p:nvPr>
            <p:ph type="subTitle" idx="1"/>
          </p:nvPr>
        </p:nvSpPr>
        <p:spPr/>
        <p:txBody>
          <a:bodyPr/>
          <a:lstStyle/>
          <a:p>
            <a:r>
              <a:rPr lang="en-US" dirty="0"/>
              <a:t>Chapter 5</a:t>
            </a:r>
          </a:p>
          <a:p>
            <a:r>
              <a:rPr lang="en-US" dirty="0"/>
              <a:t>Categorical Propositions</a:t>
            </a:r>
          </a:p>
        </p:txBody>
      </p:sp>
    </p:spTree>
    <p:extLst>
      <p:ext uri="{BB962C8B-B14F-4D97-AF65-F5344CB8AC3E}">
        <p14:creationId xmlns:p14="http://schemas.microsoft.com/office/powerpoint/2010/main" val="1421434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    Quantity, Quality, and Distribution</a:t>
            </a:r>
          </a:p>
        </p:txBody>
      </p:sp>
      <p:sp>
        <p:nvSpPr>
          <p:cNvPr id="3" name="Content Placeholder 2"/>
          <p:cNvSpPr>
            <a:spLocks noGrp="1"/>
          </p:cNvSpPr>
          <p:nvPr>
            <p:ph idx="1"/>
          </p:nvPr>
        </p:nvSpPr>
        <p:spPr/>
        <p:txBody>
          <a:bodyPr/>
          <a:lstStyle/>
          <a:p>
            <a:pPr marL="82296" indent="0">
              <a:buNone/>
            </a:pPr>
            <a:endParaRPr lang="en-US" dirty="0"/>
          </a:p>
        </p:txBody>
      </p:sp>
      <p:pic>
        <p:nvPicPr>
          <p:cNvPr id="33795" name="Picture 2"/>
          <p:cNvPicPr>
            <a:picLocks noChangeAspect="1" noChangeArrowheads="1"/>
          </p:cNvPicPr>
          <p:nvPr/>
        </p:nvPicPr>
        <p:blipFill>
          <a:blip r:embed="rId3"/>
          <a:srcRect/>
          <a:stretch>
            <a:fillRect/>
          </a:stretch>
        </p:blipFill>
        <p:spPr bwMode="auto">
          <a:xfrm>
            <a:off x="2351836" y="2444857"/>
            <a:ext cx="9122056" cy="2806486"/>
          </a:xfrm>
          <a:prstGeom prst="rect">
            <a:avLst/>
          </a:prstGeom>
          <a:noFill/>
          <a:ln w="9525">
            <a:noFill/>
            <a:miter lim="800000"/>
            <a:headEnd/>
            <a:tailEnd/>
          </a:ln>
        </p:spPr>
      </p:pic>
    </p:spTree>
    <p:extLst>
      <p:ext uri="{BB962C8B-B14F-4D97-AF65-F5344CB8AC3E}">
        <p14:creationId xmlns:p14="http://schemas.microsoft.com/office/powerpoint/2010/main" val="1766195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5B</a:t>
            </a:r>
          </a:p>
        </p:txBody>
      </p:sp>
      <p:sp>
        <p:nvSpPr>
          <p:cNvPr id="3" name="Content Placeholder 2"/>
          <p:cNvSpPr>
            <a:spLocks noGrp="1"/>
          </p:cNvSpPr>
          <p:nvPr>
            <p:ph idx="1"/>
          </p:nvPr>
        </p:nvSpPr>
        <p:spPr/>
        <p:txBody>
          <a:bodyPr>
            <a:normAutofit/>
          </a:bodyPr>
          <a:lstStyle/>
          <a:p>
            <a:pPr marL="0" indent="0">
              <a:buNone/>
            </a:pPr>
            <a:r>
              <a:rPr lang="en-US" sz="2800" dirty="0"/>
              <a:t>Example I: </a:t>
            </a:r>
          </a:p>
          <a:p>
            <a:pPr marL="457200" lvl="1" indent="0">
              <a:buNone/>
            </a:pPr>
            <a:r>
              <a:rPr lang="en-US" sz="2400" dirty="0"/>
              <a:t>State quality, quantity, and distribution:</a:t>
            </a:r>
          </a:p>
          <a:p>
            <a:pPr marL="914400" lvl="2" indent="0">
              <a:buNone/>
            </a:pPr>
            <a:r>
              <a:rPr lang="en-US" sz="1800" dirty="0"/>
              <a:t>Some protein supplements are not healthy diet aids.</a:t>
            </a:r>
          </a:p>
          <a:p>
            <a:pPr marL="457200" lvl="1" indent="0">
              <a:buNone/>
            </a:pPr>
            <a:r>
              <a:rPr lang="en-US" sz="2400" dirty="0"/>
              <a:t>Answer: </a:t>
            </a:r>
          </a:p>
          <a:p>
            <a:pPr marL="914400" lvl="2" indent="0">
              <a:buNone/>
            </a:pPr>
            <a:r>
              <a:rPr lang="en-US" sz="1800" dirty="0"/>
              <a:t>Particular negative; subject undistributed; predicate term distributed</a:t>
            </a:r>
          </a:p>
          <a:p>
            <a:pPr marL="0" indent="0">
              <a:buNone/>
            </a:pPr>
            <a:r>
              <a:rPr lang="en-US" sz="2800" dirty="0"/>
              <a:t>Example II:</a:t>
            </a:r>
          </a:p>
          <a:p>
            <a:pPr marL="457200" lvl="1" indent="0">
              <a:buNone/>
            </a:pPr>
            <a:r>
              <a:rPr lang="en-US" sz="2400" dirty="0"/>
              <a:t>Change quality but not quantity:</a:t>
            </a:r>
          </a:p>
          <a:p>
            <a:pPr marL="914400" lvl="2" indent="0">
              <a:buNone/>
            </a:pPr>
            <a:r>
              <a:rPr lang="en-US" sz="1800" dirty="0"/>
              <a:t>Some protein supplements are not healthy diet aids.</a:t>
            </a:r>
          </a:p>
          <a:p>
            <a:pPr marL="457200" lvl="1" indent="0">
              <a:buNone/>
            </a:pPr>
            <a:r>
              <a:rPr lang="en-US" sz="2400" dirty="0"/>
              <a:t>Answer: </a:t>
            </a:r>
          </a:p>
          <a:p>
            <a:pPr marL="914400" lvl="2" indent="0">
              <a:buNone/>
            </a:pPr>
            <a:r>
              <a:rPr lang="en-US" sz="1800" dirty="0"/>
              <a:t>Some protein supplements are healthy diet aids.</a:t>
            </a:r>
          </a:p>
        </p:txBody>
      </p:sp>
    </p:spTree>
    <p:extLst>
      <p:ext uri="{BB962C8B-B14F-4D97-AF65-F5344CB8AC3E}">
        <p14:creationId xmlns:p14="http://schemas.microsoft.com/office/powerpoint/2010/main" val="178238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5B</a:t>
            </a:r>
          </a:p>
        </p:txBody>
      </p:sp>
      <p:sp>
        <p:nvSpPr>
          <p:cNvPr id="3" name="Content Placeholder 2"/>
          <p:cNvSpPr>
            <a:spLocks noGrp="1"/>
          </p:cNvSpPr>
          <p:nvPr>
            <p:ph idx="1"/>
          </p:nvPr>
        </p:nvSpPr>
        <p:spPr/>
        <p:txBody>
          <a:bodyPr>
            <a:normAutofit/>
          </a:bodyPr>
          <a:lstStyle/>
          <a:p>
            <a:pPr marL="0" indent="0">
              <a:buNone/>
            </a:pPr>
            <a:r>
              <a:rPr lang="en-US" sz="2800" dirty="0"/>
              <a:t>Example III:</a:t>
            </a:r>
          </a:p>
          <a:p>
            <a:pPr marL="457200" lvl="1" indent="0">
              <a:buNone/>
            </a:pPr>
            <a:r>
              <a:rPr lang="en-US" sz="2400" dirty="0"/>
              <a:t>Change quantity but not quality:</a:t>
            </a:r>
          </a:p>
          <a:p>
            <a:pPr marL="914400" lvl="2" indent="0">
              <a:buNone/>
            </a:pPr>
            <a:r>
              <a:rPr lang="en-US" sz="1800" dirty="0"/>
              <a:t>Some protein supplements are not healthy diet aids.</a:t>
            </a:r>
          </a:p>
          <a:p>
            <a:pPr marL="457200" lvl="1" indent="0">
              <a:buNone/>
            </a:pPr>
            <a:r>
              <a:rPr lang="en-US" sz="2400" dirty="0"/>
              <a:t>Answer: </a:t>
            </a:r>
          </a:p>
          <a:p>
            <a:pPr marL="914400" lvl="2" indent="0">
              <a:buNone/>
            </a:pPr>
            <a:r>
              <a:rPr lang="en-US" sz="1800" dirty="0"/>
              <a:t>No protein supplements are healthy diet aids.</a:t>
            </a:r>
          </a:p>
          <a:p>
            <a:pPr marL="0" indent="0">
              <a:buNone/>
            </a:pPr>
            <a:r>
              <a:rPr lang="en-US" sz="2800" dirty="0"/>
              <a:t>Example IV:</a:t>
            </a:r>
          </a:p>
          <a:p>
            <a:pPr marL="457200" lvl="1" indent="0">
              <a:buNone/>
            </a:pPr>
            <a:r>
              <a:rPr lang="en-US" sz="2400" dirty="0"/>
              <a:t>Change both quantity and quality:</a:t>
            </a:r>
          </a:p>
          <a:p>
            <a:pPr marL="914400" lvl="2" indent="0">
              <a:buNone/>
            </a:pPr>
            <a:r>
              <a:rPr lang="en-US" sz="1800" dirty="0"/>
              <a:t>Some protein supplements are not healthy diet aids.</a:t>
            </a:r>
          </a:p>
          <a:p>
            <a:pPr marL="457200" lvl="1" indent="0">
              <a:buNone/>
            </a:pPr>
            <a:r>
              <a:rPr lang="en-US" sz="2400" dirty="0"/>
              <a:t>Answer: </a:t>
            </a:r>
          </a:p>
          <a:p>
            <a:pPr marL="914400" lvl="2" indent="0">
              <a:buNone/>
            </a:pPr>
            <a:r>
              <a:rPr lang="en-US" sz="1800" dirty="0"/>
              <a:t>All protein supplements are healthy diet aids.</a:t>
            </a:r>
          </a:p>
        </p:txBody>
      </p:sp>
    </p:spTree>
    <p:extLst>
      <p:ext uri="{BB962C8B-B14F-4D97-AF65-F5344CB8AC3E}">
        <p14:creationId xmlns:p14="http://schemas.microsoft.com/office/powerpoint/2010/main" val="9994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Existential Import</a:t>
            </a:r>
            <a:endParaRPr lang="en-US" dirty="0">
              <a:ea typeface="+mj-ea"/>
            </a:endParaRPr>
          </a:p>
        </p:txBody>
      </p:sp>
      <p:sp>
        <p:nvSpPr>
          <p:cNvPr id="3" name="Content Placeholder 2"/>
          <p:cNvSpPr>
            <a:spLocks noGrp="1"/>
          </p:cNvSpPr>
          <p:nvPr>
            <p:ph idx="1"/>
          </p:nvPr>
        </p:nvSpPr>
        <p:spPr>
          <a:xfrm>
            <a:off x="1730638" y="1417638"/>
            <a:ext cx="10068330" cy="4814720"/>
          </a:xfrm>
        </p:spPr>
        <p:txBody>
          <a:bodyPr>
            <a:normAutofit fontScale="70000" lnSpcReduction="20000"/>
          </a:bodyPr>
          <a:lstStyle/>
          <a:p>
            <a:pPr>
              <a:lnSpc>
                <a:spcPct val="90000"/>
              </a:lnSpc>
            </a:pPr>
            <a:r>
              <a:rPr lang="en-US" altLang="x-none" dirty="0"/>
              <a:t>The logical machinery we are developing will provide a formal, objective means of determining an argument</a:t>
            </a:r>
            <a:r>
              <a:rPr lang="en-US" altLang="en-US" dirty="0"/>
              <a:t>’</a:t>
            </a:r>
            <a:r>
              <a:rPr lang="en-US" altLang="x-none" dirty="0"/>
              <a:t>s validity, with one important concern.</a:t>
            </a:r>
          </a:p>
          <a:p>
            <a:pPr>
              <a:lnSpc>
                <a:spcPct val="90000"/>
              </a:lnSpc>
            </a:pPr>
            <a:r>
              <a:rPr lang="en-US" altLang="x-none" dirty="0"/>
              <a:t>It turns out that the formal analysis of the connections between sets of standard form CPs is importantly constrained by a semantic ambiguity in universal form statements. </a:t>
            </a:r>
          </a:p>
          <a:p>
            <a:pPr>
              <a:lnSpc>
                <a:spcPct val="90000"/>
              </a:lnSpc>
            </a:pPr>
            <a:r>
              <a:rPr lang="en-US" dirty="0"/>
              <a:t>Compare:</a:t>
            </a:r>
          </a:p>
          <a:p>
            <a:pPr lvl="1"/>
            <a:r>
              <a:rPr lang="en-US" sz="2600" dirty="0"/>
              <a:t>All horses are mammals. (True since horses exist?)</a:t>
            </a:r>
          </a:p>
          <a:p>
            <a:pPr lvl="1"/>
            <a:r>
              <a:rPr lang="en-US" sz="2600" dirty="0"/>
              <a:t>All unicorns are mammals. (False since unicorns do not exist?)</a:t>
            </a:r>
            <a:endParaRPr lang="en-US" altLang="x-none" sz="2600" dirty="0"/>
          </a:p>
          <a:p>
            <a:r>
              <a:rPr lang="en-US" altLang="x-none" sz="3100" dirty="0"/>
              <a:t>Universal propositions that assert inclusion or exclusion about an actually existing subject term have what is called </a:t>
            </a:r>
            <a:r>
              <a:rPr lang="en-US" altLang="en-US" sz="3100" dirty="0"/>
              <a:t>“</a:t>
            </a:r>
            <a:r>
              <a:rPr lang="en-US" altLang="x-none" sz="3100" dirty="0"/>
              <a:t>existential import,</a:t>
            </a:r>
            <a:r>
              <a:rPr lang="en-US" altLang="en-US" sz="3100" dirty="0"/>
              <a:t>”</a:t>
            </a:r>
            <a:r>
              <a:rPr lang="en-US" altLang="x-none" sz="3100" dirty="0"/>
              <a:t> that is, it says something about something that actually exists. If the subject term doesn</a:t>
            </a:r>
            <a:r>
              <a:rPr lang="en-US" altLang="en-US" sz="3100" dirty="0"/>
              <a:t>’</a:t>
            </a:r>
            <a:r>
              <a:rPr lang="en-US" altLang="x-none" sz="3100" dirty="0"/>
              <a:t>t exist, that the universal proposition doesn</a:t>
            </a:r>
            <a:r>
              <a:rPr lang="en-US" altLang="en-US" sz="3100" dirty="0"/>
              <a:t>’</a:t>
            </a:r>
            <a:r>
              <a:rPr lang="en-US" altLang="x-none" sz="3100" dirty="0"/>
              <a:t>t have existential import.</a:t>
            </a:r>
          </a:p>
          <a:p>
            <a:pPr>
              <a:lnSpc>
                <a:spcPct val="90000"/>
              </a:lnSpc>
            </a:pPr>
            <a:r>
              <a:rPr lang="en-US" altLang="x-none" dirty="0"/>
              <a:t>Aristotle developed a categorical logic that handled the difference between CPs with EI and CPs without; a more contemporary point of view (Boolean) denies that any universal form propositions have existential import.</a:t>
            </a:r>
          </a:p>
          <a:p>
            <a:pPr lvl="1">
              <a:lnSpc>
                <a:spcPct val="90000"/>
              </a:lnSpc>
            </a:pPr>
            <a:r>
              <a:rPr lang="en-US" altLang="x-none" sz="2600" dirty="0"/>
              <a:t>Reflecting the difference, logicians say that Aristotle</a:t>
            </a:r>
            <a:r>
              <a:rPr lang="en-US" altLang="en-US" sz="2600" dirty="0"/>
              <a:t>’</a:t>
            </a:r>
            <a:r>
              <a:rPr lang="en-US" altLang="x-none" sz="2600" dirty="0"/>
              <a:t>s system is open to existence and that the modern/Boolean form is closed to existence.</a:t>
            </a:r>
          </a:p>
        </p:txBody>
      </p:sp>
    </p:spTree>
    <p:extLst>
      <p:ext uri="{BB962C8B-B14F-4D97-AF65-F5344CB8AC3E}">
        <p14:creationId xmlns:p14="http://schemas.microsoft.com/office/powerpoint/2010/main" val="1140488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a:defRPr/>
            </a:pPr>
            <a:r>
              <a:rPr lang="en-US" sz="3200" dirty="0"/>
              <a:t>Venn Diagrams</a:t>
            </a:r>
          </a:p>
        </p:txBody>
      </p:sp>
      <p:sp>
        <p:nvSpPr>
          <p:cNvPr id="26627" name="Rectangle 3"/>
          <p:cNvSpPr>
            <a:spLocks noGrp="1" noChangeArrowheads="1"/>
          </p:cNvSpPr>
          <p:nvPr>
            <p:ph idx="1"/>
          </p:nvPr>
        </p:nvSpPr>
        <p:spPr>
          <a:xfrm>
            <a:off x="1547132" y="1417638"/>
            <a:ext cx="10364452" cy="5145505"/>
          </a:xfrm>
        </p:spPr>
        <p:txBody>
          <a:bodyPr>
            <a:normAutofit/>
          </a:bodyPr>
          <a:lstStyle/>
          <a:p>
            <a:r>
              <a:rPr lang="en-US" altLang="x-none" sz="2800" dirty="0"/>
              <a:t>We are going to start with the modern/Boolean interpretation, because it</a:t>
            </a:r>
            <a:r>
              <a:rPr lang="en-US" altLang="en-US" sz="2800" dirty="0"/>
              <a:t>’</a:t>
            </a:r>
            <a:r>
              <a:rPr lang="en-US" altLang="x-none" sz="2800" dirty="0"/>
              <a:t>s simpler and we can see the basic logical relations very easily.</a:t>
            </a:r>
          </a:p>
          <a:p>
            <a:r>
              <a:rPr lang="en-US" altLang="x-none" sz="2800" dirty="0"/>
              <a:t>A tool that logicians use to represent the meaning of standard form CPs is called a Venn Diagrams. </a:t>
            </a:r>
          </a:p>
          <a:p>
            <a:pPr lvl="1"/>
            <a:r>
              <a:rPr lang="en-US" altLang="x-none" sz="1600" dirty="0"/>
              <a:t>A VD is a graphical way or representing the relationship that exists between the categories named in the proposition.</a:t>
            </a:r>
          </a:p>
          <a:p>
            <a:pPr lvl="1"/>
            <a:r>
              <a:rPr lang="en-US" altLang="x-none" sz="1600" dirty="0"/>
              <a:t>Circles are used to represent the categories, and they are drawn overlapping so that we can capture the relationship articulated in the proposition.</a:t>
            </a:r>
          </a:p>
          <a:p>
            <a:pPr lvl="1"/>
            <a:r>
              <a:rPr lang="en-US" altLang="x-none" sz="1600" dirty="0"/>
              <a:t>The VD for a CP is composed of two overlapping circles (for the two classes named in the proposition).</a:t>
            </a:r>
          </a:p>
          <a:p>
            <a:pPr lvl="1"/>
            <a:r>
              <a:rPr lang="en-US" altLang="x-none" sz="1600" dirty="0"/>
              <a:t>Each standard form CP has a characteristic VD. </a:t>
            </a:r>
          </a:p>
          <a:p>
            <a:pPr lvl="1" algn="ctr">
              <a:buFont typeface="Arial" charset="0"/>
              <a:buNone/>
            </a:pPr>
            <a:endParaRPr lang="en-US" altLang="x-none" dirty="0"/>
          </a:p>
        </p:txBody>
      </p:sp>
      <p:pic>
        <p:nvPicPr>
          <p:cNvPr id="5" name="Picture 2"/>
          <p:cNvPicPr>
            <a:picLocks noChangeAspect="1" noChangeArrowheads="1"/>
          </p:cNvPicPr>
          <p:nvPr/>
        </p:nvPicPr>
        <p:blipFill>
          <a:blip r:embed="rId2"/>
          <a:srcRect/>
          <a:stretch>
            <a:fillRect/>
          </a:stretch>
        </p:blipFill>
        <p:spPr bwMode="auto">
          <a:xfrm>
            <a:off x="7126705" y="5347954"/>
            <a:ext cx="2441842" cy="1215189"/>
          </a:xfrm>
          <a:prstGeom prst="rect">
            <a:avLst/>
          </a:prstGeom>
          <a:noFill/>
          <a:ln w="9525">
            <a:noFill/>
            <a:miter lim="800000"/>
            <a:headEnd/>
            <a:tailEnd/>
          </a:ln>
        </p:spPr>
      </p:pic>
    </p:spTree>
    <p:extLst>
      <p:ext uri="{BB962C8B-B14F-4D97-AF65-F5344CB8AC3E}">
        <p14:creationId xmlns:p14="http://schemas.microsoft.com/office/powerpoint/2010/main" val="186566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normAutofit/>
          </a:bodyPr>
          <a:lstStyle/>
          <a:p>
            <a:pPr eaLnBrk="1" hangingPunct="1"/>
            <a:r>
              <a:rPr lang="en-US" sz="3200" dirty="0"/>
              <a:t>Venn Diagrams for Categorical Propositions (Boolean Interpretation)</a:t>
            </a:r>
            <a:endParaRPr lang="en-US" sz="3200" dirty="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595" y="1810291"/>
            <a:ext cx="2914534" cy="178440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3818037"/>
            <a:ext cx="3048000" cy="209304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0595" y="4029941"/>
            <a:ext cx="3006743" cy="188114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3600" y="1810291"/>
            <a:ext cx="3048000" cy="1934817"/>
          </a:xfrm>
          <a:prstGeom prst="rect">
            <a:avLst/>
          </a:prstGeom>
        </p:spPr>
      </p:pic>
    </p:spTree>
    <p:extLst>
      <p:ext uri="{BB962C8B-B14F-4D97-AF65-F5344CB8AC3E}">
        <p14:creationId xmlns:p14="http://schemas.microsoft.com/office/powerpoint/2010/main" val="182920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sz="3600" dirty="0"/>
              <a:t>The Modern Square of Opposition</a:t>
            </a:r>
          </a:p>
        </p:txBody>
      </p:sp>
      <p:sp>
        <p:nvSpPr>
          <p:cNvPr id="5122" name="Rectangle 3"/>
          <p:cNvSpPr>
            <a:spLocks noGrp="1" noChangeArrowheads="1"/>
          </p:cNvSpPr>
          <p:nvPr>
            <p:ph idx="1"/>
          </p:nvPr>
        </p:nvSpPr>
        <p:spPr>
          <a:xfrm>
            <a:off x="1547132" y="1417637"/>
            <a:ext cx="10364452" cy="5023267"/>
          </a:xfrm>
        </p:spPr>
        <p:txBody>
          <a:bodyPr>
            <a:normAutofit/>
          </a:bodyPr>
          <a:lstStyle/>
          <a:p>
            <a:r>
              <a:rPr lang="en-US" altLang="x-none" sz="2400" dirty="0"/>
              <a:t>The VDs for the standard form CPs help us see how the CPs are related to each other.</a:t>
            </a:r>
          </a:p>
          <a:p>
            <a:pPr lvl="1"/>
            <a:r>
              <a:rPr lang="en-US" altLang="x-none" sz="2000" dirty="0"/>
              <a:t>Compare the VDs for the A and the O form propositions. Notice that they assert contradictory relations. The A says that all of the subject class is in the predicate class; whereas the O says that there is at least one member of the subject class that is not in the predicate class. </a:t>
            </a:r>
          </a:p>
          <a:p>
            <a:pPr lvl="1"/>
            <a:r>
              <a:rPr lang="en-US" altLang="x-none" sz="2000" dirty="0"/>
              <a:t>What this shows us is that there is an explicit logical relationship between the A and the O form statements. If the A form statement is true, then the O form statement has got to be false.</a:t>
            </a:r>
          </a:p>
          <a:p>
            <a:pPr lvl="2"/>
            <a:r>
              <a:rPr lang="en-US" altLang="x-none" sz="1600" dirty="0"/>
              <a:t>The same relationship exists between the E and the I form statements.</a:t>
            </a:r>
          </a:p>
          <a:p>
            <a:pPr lvl="1"/>
            <a:r>
              <a:rPr lang="en-US" altLang="x-none" sz="2000" dirty="0"/>
              <a:t>This relationship is called the Contradictory relation, and it is represented in the diagrammatic expression of the logical relations operative in the Boolean context: the Modern Square of Opposition.</a:t>
            </a:r>
          </a:p>
        </p:txBody>
      </p:sp>
    </p:spTree>
    <p:extLst>
      <p:ext uri="{BB962C8B-B14F-4D97-AF65-F5344CB8AC3E}">
        <p14:creationId xmlns:p14="http://schemas.microsoft.com/office/powerpoint/2010/main" val="80608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The Modern Square</a:t>
            </a:r>
          </a:p>
        </p:txBody>
      </p:sp>
      <p:sp>
        <p:nvSpPr>
          <p:cNvPr id="4" name="Content Placeholder 3"/>
          <p:cNvSpPr>
            <a:spLocks noGrp="1"/>
          </p:cNvSpPr>
          <p:nvPr>
            <p:ph sz="half" idx="1"/>
          </p:nvPr>
        </p:nvSpPr>
        <p:spPr>
          <a:xfrm>
            <a:off x="1582553" y="1734187"/>
            <a:ext cx="4573604" cy="4514182"/>
          </a:xfrm>
        </p:spPr>
        <p:txBody>
          <a:bodyPr rtlCol="0">
            <a:normAutofit fontScale="85000" lnSpcReduction="20000"/>
          </a:bodyPr>
          <a:lstStyle/>
          <a:p>
            <a:pPr>
              <a:spcAft>
                <a:spcPts val="0"/>
              </a:spcAft>
              <a:defRPr/>
            </a:pPr>
            <a:r>
              <a:rPr lang="en-US" dirty="0">
                <a:ea typeface="+mn-ea"/>
              </a:rPr>
              <a:t>Because it is closed to existence, the only logical relation that the modern interpretation permits is the contradictory relation.</a:t>
            </a:r>
          </a:p>
          <a:p>
            <a:pPr lvl="1">
              <a:spcAft>
                <a:spcPts val="0"/>
              </a:spcAft>
              <a:defRPr/>
            </a:pPr>
            <a:r>
              <a:rPr lang="en-US" dirty="0">
                <a:ea typeface="+mn-ea"/>
              </a:rPr>
              <a:t>It allows us to infer that if an A statement is true, the corresponding O is false, and vice versa.</a:t>
            </a:r>
          </a:p>
          <a:p>
            <a:pPr lvl="1">
              <a:spcAft>
                <a:spcPts val="0"/>
              </a:spcAft>
              <a:defRPr/>
            </a:pPr>
            <a:r>
              <a:rPr lang="en-US" dirty="0">
                <a:ea typeface="+mn-ea"/>
              </a:rPr>
              <a:t>The same is obviously the case for </a:t>
            </a:r>
            <a:r>
              <a:rPr lang="en-US" dirty="0" err="1">
                <a:ea typeface="+mn-ea"/>
              </a:rPr>
              <a:t>Es</a:t>
            </a:r>
            <a:r>
              <a:rPr lang="en-US" dirty="0">
                <a:ea typeface="+mn-ea"/>
              </a:rPr>
              <a:t> and Is.</a:t>
            </a:r>
          </a:p>
          <a:p>
            <a:pPr>
              <a:spcAft>
                <a:spcPts val="0"/>
              </a:spcAft>
              <a:defRPr/>
            </a:pPr>
            <a:r>
              <a:rPr lang="en-US" dirty="0">
                <a:ea typeface="+mn-ea"/>
              </a:rPr>
              <a:t>All other possible relations between categorical propositions have no truth implications, and thus no logical determinacy.</a:t>
            </a:r>
          </a:p>
        </p:txBody>
      </p:sp>
      <p:pic>
        <p:nvPicPr>
          <p:cNvPr id="6" name="Picture 4" descr="04p21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56467" b="-56467"/>
          <a:stretch>
            <a:fillRect/>
          </a:stretch>
        </p:blipFill>
        <p:spPr>
          <a:xfrm>
            <a:off x="6813883" y="1734187"/>
            <a:ext cx="4584032" cy="4514182"/>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3600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ea typeface="+mj-ea"/>
              </a:rPr>
              <a:t>Putting It To Work</a:t>
            </a:r>
          </a:p>
        </p:txBody>
      </p:sp>
      <p:sp>
        <p:nvSpPr>
          <p:cNvPr id="22530" name="Content Placeholder 5"/>
          <p:cNvSpPr>
            <a:spLocks noGrp="1"/>
          </p:cNvSpPr>
          <p:nvPr>
            <p:ph idx="1"/>
          </p:nvPr>
        </p:nvSpPr>
        <p:spPr>
          <a:xfrm>
            <a:off x="1748589" y="1447800"/>
            <a:ext cx="10162995" cy="4800600"/>
          </a:xfrm>
        </p:spPr>
        <p:txBody>
          <a:bodyPr>
            <a:normAutofit/>
          </a:bodyPr>
          <a:lstStyle/>
          <a:p>
            <a:r>
              <a:rPr lang="en-US" altLang="x-none" sz="2400" dirty="0"/>
              <a:t>We can use the contradictory relation highlighted by the modern square to specify the truth values of related propositions and to test what are called </a:t>
            </a:r>
            <a:r>
              <a:rPr lang="en-US" altLang="en-US" sz="2400" dirty="0"/>
              <a:t>“</a:t>
            </a:r>
            <a:r>
              <a:rPr lang="en-US" altLang="x-none" sz="2400" dirty="0"/>
              <a:t>immediate inferences.</a:t>
            </a:r>
            <a:r>
              <a:rPr lang="en-US" altLang="en-US" sz="2400" dirty="0"/>
              <a:t>”</a:t>
            </a:r>
          </a:p>
          <a:p>
            <a:r>
              <a:rPr lang="en-US" altLang="x-none" sz="2400" dirty="0"/>
              <a:t>If the truth value of a particular CP is specified, the square can be used to make determinations about the truth value of related propositions. </a:t>
            </a:r>
          </a:p>
          <a:p>
            <a:r>
              <a:rPr lang="en-US" altLang="x-none" sz="2400" dirty="0"/>
              <a:t>These are very simple arguments, one premise and a conclusion. If the inference relies on one of the contradictory relations and we know the truth value of the premise, we can specify the truth value of the conclusion and thus determine if the truth of the premise guarantees the truth of the conclusion (determine if it</a:t>
            </a:r>
            <a:r>
              <a:rPr lang="en-US" altLang="en-US" sz="2400" dirty="0"/>
              <a:t>’</a:t>
            </a:r>
            <a:r>
              <a:rPr lang="en-US" altLang="x-none" sz="2400" dirty="0"/>
              <a:t>s a valid inference).</a:t>
            </a:r>
          </a:p>
        </p:txBody>
      </p:sp>
    </p:spTree>
    <p:extLst>
      <p:ext uri="{BB962C8B-B14F-4D97-AF65-F5344CB8AC3E}">
        <p14:creationId xmlns:p14="http://schemas.microsoft.com/office/powerpoint/2010/main" val="679600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i="1" dirty="0"/>
              <a:t>Exercises  5D</a:t>
            </a:r>
            <a:endParaRPr lang="en-US" dirty="0"/>
          </a:p>
        </p:txBody>
      </p:sp>
      <p:sp>
        <p:nvSpPr>
          <p:cNvPr id="3" name="Content Placeholder 2"/>
          <p:cNvSpPr>
            <a:spLocks noGrp="1"/>
          </p:cNvSpPr>
          <p:nvPr>
            <p:ph idx="1"/>
          </p:nvPr>
        </p:nvSpPr>
        <p:spPr/>
        <p:txBody>
          <a:bodyPr rtlCol="0">
            <a:normAutofit/>
          </a:bodyPr>
          <a:lstStyle/>
          <a:p>
            <a:pPr marL="0" indent="0">
              <a:spcAft>
                <a:spcPts val="0"/>
              </a:spcAft>
              <a:buNone/>
              <a:defRPr/>
            </a:pPr>
            <a:r>
              <a:rPr lang="en-US" sz="2800" b="1" dirty="0"/>
              <a:t>Example</a:t>
            </a:r>
          </a:p>
          <a:p>
            <a:pPr marL="400050" lvl="1" indent="0">
              <a:spcAft>
                <a:spcPts val="0"/>
              </a:spcAft>
              <a:buNone/>
              <a:defRPr/>
            </a:pPr>
            <a:r>
              <a:rPr lang="en-US" sz="2400" dirty="0"/>
              <a:t>Some violinists are not musicians with perfect pitch.</a:t>
            </a:r>
          </a:p>
          <a:p>
            <a:pPr marL="400050" lvl="1" indent="0">
              <a:spcAft>
                <a:spcPts val="0"/>
              </a:spcAft>
              <a:buNone/>
              <a:defRPr/>
            </a:pPr>
            <a:endParaRPr lang="en-US" sz="2400" dirty="0"/>
          </a:p>
          <a:p>
            <a:pPr marL="0" indent="0">
              <a:spcAft>
                <a:spcPts val="0"/>
              </a:spcAft>
              <a:buNone/>
              <a:defRPr/>
            </a:pPr>
            <a:r>
              <a:rPr lang="en-US" sz="2800" b="1" dirty="0"/>
              <a:t>Answer</a:t>
            </a:r>
          </a:p>
          <a:p>
            <a:pPr marL="400050" lvl="1" indent="0">
              <a:spcAft>
                <a:spcPts val="0"/>
              </a:spcAft>
              <a:buNone/>
              <a:defRPr/>
            </a:pPr>
            <a:r>
              <a:rPr lang="en-US" sz="2400" dirty="0"/>
              <a:t>Let V = violinists,  and P = musicians with perfect pitch.</a:t>
            </a:r>
          </a:p>
        </p:txBody>
      </p:sp>
    </p:spTree>
    <p:extLst>
      <p:ext uri="{BB962C8B-B14F-4D97-AF65-F5344CB8AC3E}">
        <p14:creationId xmlns:p14="http://schemas.microsoft.com/office/powerpoint/2010/main" val="170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Categorical Logic</a:t>
            </a:r>
          </a:p>
        </p:txBody>
      </p:sp>
      <p:sp>
        <p:nvSpPr>
          <p:cNvPr id="3" name="Content Placeholder 2"/>
          <p:cNvSpPr>
            <a:spLocks noGrp="1"/>
          </p:cNvSpPr>
          <p:nvPr>
            <p:ph idx="1"/>
          </p:nvPr>
        </p:nvSpPr>
        <p:spPr>
          <a:xfrm>
            <a:off x="1914144" y="1417638"/>
            <a:ext cx="9652214" cy="4750551"/>
          </a:xfrm>
        </p:spPr>
        <p:txBody>
          <a:bodyPr>
            <a:normAutofit/>
          </a:bodyPr>
          <a:lstStyle/>
          <a:p>
            <a:r>
              <a:rPr lang="en-US" altLang="x-none" sz="2200" dirty="0"/>
              <a:t>Up to this point we have been relying on a seat of our pants analysis of arguments. This sort of thing is often very useful, but it fails in tough cases (like when people disagree about the validity of an argument). </a:t>
            </a:r>
          </a:p>
          <a:p>
            <a:r>
              <a:rPr lang="en-US" altLang="x-none" sz="2200" dirty="0"/>
              <a:t>What we need is a certain and objective method of evaluation.</a:t>
            </a:r>
          </a:p>
          <a:p>
            <a:pPr lvl="1"/>
            <a:r>
              <a:rPr lang="en-US" altLang="x-none" sz="1900" dirty="0"/>
              <a:t>Any such system should be able to: 1)clarify our language; 2)reveal its logical structure; 3)define the concepts of logic; 4)evaluate arguments.</a:t>
            </a:r>
          </a:p>
          <a:p>
            <a:r>
              <a:rPr lang="en-US" altLang="x-none" sz="2200" dirty="0"/>
              <a:t>Categorical logic is one such system. It originated over 2000 years ago in the work of a Greek philosopher named Aristotle.</a:t>
            </a:r>
          </a:p>
          <a:p>
            <a:r>
              <a:rPr lang="en-US" altLang="x-none" sz="2200" dirty="0"/>
              <a:t>Categorical logic focuses on one particular form of deductive argument—categorical syllogisms. CSs are arguments whose constituent elements are categorical propositions.</a:t>
            </a:r>
          </a:p>
        </p:txBody>
      </p:sp>
    </p:spTree>
    <p:extLst>
      <p:ext uri="{BB962C8B-B14F-4D97-AF65-F5344CB8AC3E}">
        <p14:creationId xmlns:p14="http://schemas.microsoft.com/office/powerpoint/2010/main" val="774910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a:defRPr/>
            </a:pPr>
            <a:r>
              <a:rPr lang="en-US" sz="3600" dirty="0"/>
              <a:t>The Operations</a:t>
            </a:r>
          </a:p>
        </p:txBody>
      </p:sp>
      <p:sp>
        <p:nvSpPr>
          <p:cNvPr id="28675" name="Rectangle 3"/>
          <p:cNvSpPr>
            <a:spLocks noGrp="1" noChangeArrowheads="1"/>
          </p:cNvSpPr>
          <p:nvPr>
            <p:ph idx="1"/>
          </p:nvPr>
        </p:nvSpPr>
        <p:spPr>
          <a:xfrm>
            <a:off x="1547132" y="1505869"/>
            <a:ext cx="10364452" cy="4870867"/>
          </a:xfrm>
        </p:spPr>
        <p:txBody>
          <a:bodyPr>
            <a:normAutofit/>
          </a:bodyPr>
          <a:lstStyle/>
          <a:p>
            <a:pPr>
              <a:lnSpc>
                <a:spcPct val="100000"/>
              </a:lnSpc>
            </a:pPr>
            <a:r>
              <a:rPr lang="en-US" altLang="x-none" sz="2200" dirty="0"/>
              <a:t>The system of logical evaluation made possible by the Boolean interpretation seems pretty limited. Only the contradictory relationship allows for any evaluation.</a:t>
            </a:r>
          </a:p>
          <a:p>
            <a:pPr>
              <a:lnSpc>
                <a:spcPct val="100000"/>
              </a:lnSpc>
            </a:pPr>
            <a:r>
              <a:rPr lang="en-US" altLang="x-none" sz="2200" dirty="0"/>
              <a:t>We can extend the system quite a bit to cover inferences to and from statements that don</a:t>
            </a:r>
            <a:r>
              <a:rPr lang="en-US" altLang="en-US" sz="2200" dirty="0"/>
              <a:t>’</a:t>
            </a:r>
            <a:r>
              <a:rPr lang="en-US" altLang="x-none" sz="2200" dirty="0"/>
              <a:t>t at first glance seem to be contradictories by noting relations of logical equivalence between standard and non-standard form propositions.</a:t>
            </a:r>
          </a:p>
          <a:p>
            <a:pPr lvl="1">
              <a:lnSpc>
                <a:spcPct val="100000"/>
              </a:lnSpc>
            </a:pPr>
            <a:r>
              <a:rPr lang="en-US" altLang="x-none" sz="1900" dirty="0"/>
              <a:t>These are relations of logical synonymy. The propositions in question will always have the same truth value, so they can be plugged in for each other in an argument without changing the logical analysis of the argument.</a:t>
            </a:r>
          </a:p>
          <a:p>
            <a:pPr>
              <a:lnSpc>
                <a:spcPct val="100000"/>
              </a:lnSpc>
            </a:pPr>
            <a:r>
              <a:rPr lang="en-US" altLang="x-none" sz="2200" dirty="0"/>
              <a:t>There are three operations that can be used (in certain instances) to create such logical equivalencies. Here</a:t>
            </a:r>
            <a:r>
              <a:rPr lang="en-US" altLang="en-US" sz="2200" dirty="0"/>
              <a:t>’</a:t>
            </a:r>
            <a:r>
              <a:rPr lang="en-US" altLang="x-none" sz="2200" dirty="0"/>
              <a:t>s the first.</a:t>
            </a:r>
          </a:p>
          <a:p>
            <a:pPr lvl="1">
              <a:lnSpc>
                <a:spcPct val="100000"/>
              </a:lnSpc>
            </a:pPr>
            <a:r>
              <a:rPr lang="en-US" altLang="x-none" sz="1900" dirty="0"/>
              <a:t>Conversion</a:t>
            </a:r>
          </a:p>
          <a:p>
            <a:pPr lvl="2">
              <a:lnSpc>
                <a:spcPct val="100000"/>
              </a:lnSpc>
            </a:pPr>
            <a:r>
              <a:rPr lang="en-US" altLang="x-none" sz="1700" dirty="0"/>
              <a:t>Operation: Switch the subject and predicate terms of the proposition.</a:t>
            </a:r>
          </a:p>
          <a:p>
            <a:pPr lvl="2">
              <a:lnSpc>
                <a:spcPct val="100000"/>
              </a:lnSpc>
            </a:pPr>
            <a:r>
              <a:rPr lang="en-US" altLang="x-none" sz="1700" dirty="0"/>
              <a:t>Range: produces logically equivalent propositions of E and I form statements. </a:t>
            </a:r>
          </a:p>
        </p:txBody>
      </p:sp>
    </p:spTree>
    <p:extLst>
      <p:ext uri="{BB962C8B-B14F-4D97-AF65-F5344CB8AC3E}">
        <p14:creationId xmlns:p14="http://schemas.microsoft.com/office/powerpoint/2010/main" val="2074870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dirty="0"/>
              <a:t>Conversion</a:t>
            </a:r>
            <a:r>
              <a:rPr lang="en-US" i="1" dirty="0"/>
              <a:t>               </a:t>
            </a:r>
            <a:endParaRPr lang="en-US" dirty="0"/>
          </a:p>
        </p:txBody>
      </p:sp>
      <p:sp>
        <p:nvSpPr>
          <p:cNvPr id="59394" name="Content Placeholder 2"/>
          <p:cNvSpPr>
            <a:spLocks noGrp="1"/>
          </p:cNvSpPr>
          <p:nvPr>
            <p:ph idx="1"/>
          </p:nvPr>
        </p:nvSpPr>
        <p:spPr>
          <a:xfrm>
            <a:off x="1538437" y="1417638"/>
            <a:ext cx="10373147" cy="5199730"/>
          </a:xfrm>
        </p:spPr>
        <p:txBody>
          <a:bodyPr>
            <a:normAutofit/>
          </a:bodyPr>
          <a:lstStyle/>
          <a:p>
            <a:r>
              <a:rPr lang="en-US" dirty="0"/>
              <a:t>In addition to representing standard form CPs, Venn diagrams can be used to illustrate the validity and invalidity of immediate inferences.</a:t>
            </a:r>
          </a:p>
          <a:p>
            <a:r>
              <a:rPr lang="en-US" dirty="0"/>
              <a:t>Here is the the modern interpretation illustrating conversion.</a:t>
            </a:r>
          </a:p>
        </p:txBody>
      </p:sp>
      <p:pic>
        <p:nvPicPr>
          <p:cNvPr id="59396" name="Picture 2"/>
          <p:cNvPicPr>
            <a:picLocks noChangeAspect="1" noChangeArrowheads="1"/>
          </p:cNvPicPr>
          <p:nvPr/>
        </p:nvPicPr>
        <p:blipFill>
          <a:blip r:embed="rId2"/>
          <a:srcRect/>
          <a:stretch>
            <a:fillRect/>
          </a:stretch>
        </p:blipFill>
        <p:spPr bwMode="auto">
          <a:xfrm>
            <a:off x="3902402" y="3618300"/>
            <a:ext cx="7924800" cy="2686009"/>
          </a:xfrm>
          <a:prstGeom prst="rect">
            <a:avLst/>
          </a:prstGeom>
          <a:noFill/>
          <a:ln w="9525">
            <a:noFill/>
            <a:miter lim="800000"/>
            <a:headEnd/>
            <a:tailEnd/>
          </a:ln>
        </p:spPr>
      </p:pic>
    </p:spTree>
    <p:extLst>
      <p:ext uri="{BB962C8B-B14F-4D97-AF65-F5344CB8AC3E}">
        <p14:creationId xmlns:p14="http://schemas.microsoft.com/office/powerpoint/2010/main" val="982731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a:defRPr/>
            </a:pPr>
            <a:r>
              <a:rPr lang="en-US" sz="3600" dirty="0" err="1"/>
              <a:t>Obversion</a:t>
            </a:r>
            <a:r>
              <a:rPr lang="en-US" sz="3600" dirty="0"/>
              <a:t> and Contraposition</a:t>
            </a:r>
          </a:p>
        </p:txBody>
      </p:sp>
      <p:sp>
        <p:nvSpPr>
          <p:cNvPr id="29699" name="Rectangle 3"/>
          <p:cNvSpPr>
            <a:spLocks noGrp="1" noChangeArrowheads="1"/>
          </p:cNvSpPr>
          <p:nvPr>
            <p:ph idx="1"/>
          </p:nvPr>
        </p:nvSpPr>
        <p:spPr/>
        <p:txBody>
          <a:bodyPr rtlCol="0">
            <a:normAutofit/>
          </a:bodyPr>
          <a:lstStyle/>
          <a:p>
            <a:pPr>
              <a:spcAft>
                <a:spcPts val="0"/>
              </a:spcAft>
              <a:defRPr/>
            </a:pPr>
            <a:r>
              <a:rPr lang="en-US" sz="2400" dirty="0">
                <a:ea typeface="+mn-ea"/>
              </a:rPr>
              <a:t>Here are the other two: </a:t>
            </a:r>
            <a:r>
              <a:rPr lang="en-US" sz="2400" dirty="0" err="1">
                <a:ea typeface="+mn-ea"/>
              </a:rPr>
              <a:t>obversion</a:t>
            </a:r>
            <a:r>
              <a:rPr lang="en-US" sz="2400" dirty="0">
                <a:ea typeface="+mn-ea"/>
              </a:rPr>
              <a:t> and contraposition.</a:t>
            </a:r>
          </a:p>
          <a:p>
            <a:pPr>
              <a:spcAft>
                <a:spcPts val="0"/>
              </a:spcAft>
              <a:defRPr/>
            </a:pPr>
            <a:r>
              <a:rPr lang="en-US" sz="2400" dirty="0" err="1">
                <a:ea typeface="+mn-ea"/>
              </a:rPr>
              <a:t>Obversion</a:t>
            </a:r>
            <a:endParaRPr lang="en-US" sz="2400" dirty="0">
              <a:ea typeface="+mn-ea"/>
            </a:endParaRPr>
          </a:p>
          <a:p>
            <a:pPr lvl="1">
              <a:spcAft>
                <a:spcPts val="0"/>
              </a:spcAft>
              <a:defRPr/>
            </a:pPr>
            <a:r>
              <a:rPr lang="en-US" sz="2000" dirty="0">
                <a:ea typeface="+mn-ea"/>
              </a:rPr>
              <a:t>Operation: This is a two step operation. Step 1 is to change the quality of the proposition (affirmative to negative, or vice versa). Step 2 is to replace the predicate term with its Term Complement (usually formed by appending non-to the term).</a:t>
            </a:r>
          </a:p>
          <a:p>
            <a:pPr lvl="1">
              <a:spcAft>
                <a:spcPts val="0"/>
              </a:spcAft>
              <a:defRPr/>
            </a:pPr>
            <a:r>
              <a:rPr lang="en-US" sz="2000" dirty="0">
                <a:ea typeface="+mn-ea"/>
              </a:rPr>
              <a:t>Range: </a:t>
            </a:r>
            <a:r>
              <a:rPr lang="en-US" sz="2000" dirty="0" err="1">
                <a:ea typeface="+mn-ea"/>
              </a:rPr>
              <a:t>Obversion</a:t>
            </a:r>
            <a:r>
              <a:rPr lang="en-US" sz="2000" dirty="0">
                <a:ea typeface="+mn-ea"/>
              </a:rPr>
              <a:t> creates logically equivalent statements with all standard form CPs.</a:t>
            </a:r>
          </a:p>
          <a:p>
            <a:pPr>
              <a:spcAft>
                <a:spcPts val="0"/>
              </a:spcAft>
              <a:defRPr/>
            </a:pPr>
            <a:r>
              <a:rPr lang="en-US" sz="2400" dirty="0">
                <a:ea typeface="+mn-ea"/>
              </a:rPr>
              <a:t>Contraposition</a:t>
            </a:r>
          </a:p>
          <a:p>
            <a:pPr lvl="1">
              <a:spcAft>
                <a:spcPts val="0"/>
              </a:spcAft>
              <a:defRPr/>
            </a:pPr>
            <a:r>
              <a:rPr lang="en-US" sz="2000" dirty="0">
                <a:ea typeface="+mn-ea"/>
              </a:rPr>
              <a:t>Operation: Another two step operation. Step 1 is to switch the subject and predicate terms. Step 2 is to replace each term with its term complement.</a:t>
            </a:r>
          </a:p>
          <a:p>
            <a:pPr lvl="1">
              <a:spcAft>
                <a:spcPts val="0"/>
              </a:spcAft>
              <a:defRPr/>
            </a:pPr>
            <a:r>
              <a:rPr lang="en-US" sz="2000" dirty="0">
                <a:ea typeface="+mn-ea"/>
              </a:rPr>
              <a:t>Range: Contraposition creates logically equivalent statements with A form and O form statements.</a:t>
            </a:r>
          </a:p>
        </p:txBody>
      </p:sp>
    </p:spTree>
    <p:extLst>
      <p:ext uri="{BB962C8B-B14F-4D97-AF65-F5344CB8AC3E}">
        <p14:creationId xmlns:p14="http://schemas.microsoft.com/office/powerpoint/2010/main" val="1508999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normAutofit fontScale="90000"/>
          </a:bodyPr>
          <a:lstStyle/>
          <a:p>
            <a:pPr eaLnBrk="1" hangingPunct="1"/>
            <a:br>
              <a:rPr lang="en-US" dirty="0"/>
            </a:br>
            <a:r>
              <a:rPr lang="en-US" dirty="0" err="1"/>
              <a:t>Obversion</a:t>
            </a:r>
            <a:r>
              <a:rPr lang="en-US" i="1" dirty="0"/>
              <a:t>       </a:t>
            </a:r>
            <a:endParaRPr lang="en-US" dirty="0"/>
          </a:p>
        </p:txBody>
      </p:sp>
      <p:sp>
        <p:nvSpPr>
          <p:cNvPr id="60418" name="Content Placeholder 2"/>
          <p:cNvSpPr>
            <a:spLocks noGrp="1"/>
          </p:cNvSpPr>
          <p:nvPr>
            <p:ph idx="1"/>
          </p:nvPr>
        </p:nvSpPr>
        <p:spPr/>
        <p:txBody>
          <a:bodyPr/>
          <a:lstStyle/>
          <a:p>
            <a:pPr eaLnBrk="1" hangingPunct="1"/>
            <a:r>
              <a:rPr lang="en-US" sz="2800" dirty="0"/>
              <a:t>Here’s the modern interpretation of </a:t>
            </a:r>
            <a:r>
              <a:rPr lang="en-US" sz="2800" dirty="0" err="1"/>
              <a:t>Obversion</a:t>
            </a:r>
            <a:r>
              <a:rPr lang="en-US" sz="2800" dirty="0"/>
              <a:t>.</a:t>
            </a:r>
          </a:p>
        </p:txBody>
      </p:sp>
      <p:pic>
        <p:nvPicPr>
          <p:cNvPr id="60420" name="Picture 2"/>
          <p:cNvPicPr>
            <a:picLocks noChangeAspect="1" noChangeArrowheads="1"/>
          </p:cNvPicPr>
          <p:nvPr/>
        </p:nvPicPr>
        <p:blipFill>
          <a:blip r:embed="rId2"/>
          <a:srcRect/>
          <a:stretch>
            <a:fillRect/>
          </a:stretch>
        </p:blipFill>
        <p:spPr bwMode="auto">
          <a:xfrm>
            <a:off x="2470885" y="2232568"/>
            <a:ext cx="8001000" cy="3231064"/>
          </a:xfrm>
          <a:prstGeom prst="rect">
            <a:avLst/>
          </a:prstGeom>
          <a:noFill/>
          <a:ln w="9525">
            <a:noFill/>
            <a:miter lim="800000"/>
            <a:headEnd/>
            <a:tailEnd/>
          </a:ln>
        </p:spPr>
      </p:pic>
    </p:spTree>
    <p:extLst>
      <p:ext uri="{BB962C8B-B14F-4D97-AF65-F5344CB8AC3E}">
        <p14:creationId xmlns:p14="http://schemas.microsoft.com/office/powerpoint/2010/main" val="51774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normAutofit fontScale="90000"/>
          </a:bodyPr>
          <a:lstStyle/>
          <a:p>
            <a:pPr eaLnBrk="1" hangingPunct="1"/>
            <a:br>
              <a:rPr lang="en-US" dirty="0"/>
            </a:br>
            <a:r>
              <a:rPr lang="en-US" dirty="0"/>
              <a:t>Contraposition</a:t>
            </a:r>
            <a:br>
              <a:rPr lang="en-US" dirty="0"/>
            </a:br>
            <a:r>
              <a:rPr lang="en-US" i="1" dirty="0"/>
              <a:t>               </a:t>
            </a:r>
            <a:endParaRPr lang="en-US" dirty="0"/>
          </a:p>
        </p:txBody>
      </p:sp>
      <p:sp>
        <p:nvSpPr>
          <p:cNvPr id="61442" name="Content Placeholder 2"/>
          <p:cNvSpPr>
            <a:spLocks noGrp="1"/>
          </p:cNvSpPr>
          <p:nvPr>
            <p:ph idx="1"/>
          </p:nvPr>
        </p:nvSpPr>
        <p:spPr/>
        <p:txBody>
          <a:bodyPr/>
          <a:lstStyle/>
          <a:p>
            <a:pPr eaLnBrk="1" hangingPunct="1"/>
            <a:r>
              <a:rPr lang="en-US" sz="2800" dirty="0"/>
              <a:t>And here is the modern interpretation of Contraposition.</a:t>
            </a:r>
            <a:endParaRPr lang="en-US" sz="2800" b="1" dirty="0">
              <a:solidFill>
                <a:srgbClr val="FF0000"/>
              </a:solidFill>
            </a:endParaRPr>
          </a:p>
        </p:txBody>
      </p:sp>
      <p:pic>
        <p:nvPicPr>
          <p:cNvPr id="61444" name="Picture 2"/>
          <p:cNvPicPr>
            <a:picLocks noChangeAspect="1" noChangeArrowheads="1"/>
          </p:cNvPicPr>
          <p:nvPr/>
        </p:nvPicPr>
        <p:blipFill>
          <a:blip r:embed="rId2"/>
          <a:srcRect/>
          <a:stretch>
            <a:fillRect/>
          </a:stretch>
        </p:blipFill>
        <p:spPr bwMode="auto">
          <a:xfrm>
            <a:off x="2791684" y="2266392"/>
            <a:ext cx="7840663" cy="3163416"/>
          </a:xfrm>
          <a:prstGeom prst="rect">
            <a:avLst/>
          </a:prstGeom>
          <a:noFill/>
          <a:ln w="9525">
            <a:noFill/>
            <a:miter lim="800000"/>
            <a:headEnd/>
            <a:tailEnd/>
          </a:ln>
        </p:spPr>
      </p:pic>
    </p:spTree>
    <p:extLst>
      <p:ext uri="{BB962C8B-B14F-4D97-AF65-F5344CB8AC3E}">
        <p14:creationId xmlns:p14="http://schemas.microsoft.com/office/powerpoint/2010/main" val="21229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1604210" y="381000"/>
            <a:ext cx="9135979" cy="1143000"/>
          </a:xfrm>
        </p:spPr>
        <p:txBody>
          <a:bodyPr>
            <a:noAutofit/>
          </a:bodyPr>
          <a:lstStyle/>
          <a:p>
            <a:pPr eaLnBrk="1" hangingPunct="1"/>
            <a:r>
              <a:rPr lang="en-US" sz="3200" dirty="0"/>
              <a:t>Summary of Conversion, </a:t>
            </a:r>
            <a:r>
              <a:rPr lang="en-US" sz="3200" dirty="0" err="1"/>
              <a:t>Obversion</a:t>
            </a:r>
            <a:r>
              <a:rPr lang="en-US" sz="3200" dirty="0"/>
              <a:t>, and Contraposition</a:t>
            </a:r>
            <a:endParaRPr lang="en-US" sz="3200" dirty="0">
              <a:solidFill>
                <a:srgbClr val="FF0000"/>
              </a:solidFill>
            </a:endParaRPr>
          </a:p>
        </p:txBody>
      </p:sp>
      <p:pic>
        <p:nvPicPr>
          <p:cNvPr id="2" name="Picture 1"/>
          <p:cNvPicPr>
            <a:picLocks noChangeAspect="1"/>
          </p:cNvPicPr>
          <p:nvPr/>
        </p:nvPicPr>
        <p:blipFill>
          <a:blip r:embed="rId3"/>
          <a:stretch>
            <a:fillRect/>
          </a:stretch>
        </p:blipFill>
        <p:spPr>
          <a:xfrm>
            <a:off x="1854199" y="1892968"/>
            <a:ext cx="8635999" cy="4191000"/>
          </a:xfrm>
          <a:prstGeom prst="rect">
            <a:avLst/>
          </a:prstGeom>
        </p:spPr>
      </p:pic>
    </p:spTree>
    <p:extLst>
      <p:ext uri="{BB962C8B-B14F-4D97-AF65-F5344CB8AC3E}">
        <p14:creationId xmlns:p14="http://schemas.microsoft.com/office/powerpoint/2010/main" val="1580426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dirty="0"/>
              <a:t>Exercise  5E</a:t>
            </a:r>
          </a:p>
        </p:txBody>
      </p:sp>
      <p:sp>
        <p:nvSpPr>
          <p:cNvPr id="3" name="Content Placeholder 2"/>
          <p:cNvSpPr>
            <a:spLocks noGrp="1"/>
          </p:cNvSpPr>
          <p:nvPr>
            <p:ph idx="1"/>
          </p:nvPr>
        </p:nvSpPr>
        <p:spPr/>
        <p:txBody>
          <a:bodyPr>
            <a:normAutofit/>
          </a:bodyPr>
          <a:lstStyle/>
          <a:p>
            <a:pPr marL="0" indent="0" eaLnBrk="1" hangingPunct="1">
              <a:lnSpc>
                <a:spcPct val="80000"/>
              </a:lnSpc>
              <a:buNone/>
            </a:pPr>
            <a:r>
              <a:rPr lang="en-US" sz="3200" dirty="0"/>
              <a:t>Example</a:t>
            </a:r>
          </a:p>
          <a:p>
            <a:pPr marL="800100" lvl="2" indent="0">
              <a:lnSpc>
                <a:spcPct val="80000"/>
              </a:lnSpc>
              <a:buNone/>
            </a:pPr>
            <a:r>
              <a:rPr lang="en-US" sz="2000" dirty="0"/>
              <a:t>Some martial arts teachers are not tournament winners.</a:t>
            </a:r>
          </a:p>
          <a:p>
            <a:pPr marL="400050" lvl="1" indent="0">
              <a:lnSpc>
                <a:spcPct val="80000"/>
              </a:lnSpc>
              <a:buNone/>
            </a:pPr>
            <a:endParaRPr lang="en-US" sz="2400" i="1" dirty="0"/>
          </a:p>
          <a:p>
            <a:pPr marL="0" indent="0" eaLnBrk="1" hangingPunct="1">
              <a:lnSpc>
                <a:spcPct val="80000"/>
              </a:lnSpc>
              <a:buNone/>
            </a:pPr>
            <a:r>
              <a:rPr lang="en-US" sz="3200" dirty="0"/>
              <a:t>Answer</a:t>
            </a:r>
          </a:p>
          <a:p>
            <a:pPr marL="800100" lvl="2" indent="0">
              <a:lnSpc>
                <a:spcPct val="80000"/>
              </a:lnSpc>
              <a:buNone/>
            </a:pPr>
            <a:r>
              <a:rPr lang="en-US" sz="2000" dirty="0"/>
              <a:t>Converse: Some tournament winners are not martial arts teachers.</a:t>
            </a:r>
          </a:p>
          <a:p>
            <a:pPr marL="800100" lvl="2" indent="0">
              <a:lnSpc>
                <a:spcPct val="80000"/>
              </a:lnSpc>
              <a:buNone/>
            </a:pPr>
            <a:r>
              <a:rPr lang="en-US" sz="2000" dirty="0"/>
              <a:t>Obverse: Some martial arts teachers are non-tournament winners.</a:t>
            </a:r>
          </a:p>
          <a:p>
            <a:pPr marL="800100" lvl="2" indent="0">
              <a:lnSpc>
                <a:spcPct val="80000"/>
              </a:lnSpc>
              <a:buNone/>
            </a:pPr>
            <a:r>
              <a:rPr lang="en-US" sz="2000" dirty="0"/>
              <a:t>Contrapositive: Some non-tournament winners are not non-martial arts teachers.</a:t>
            </a:r>
          </a:p>
          <a:p>
            <a:pPr marL="800100" lvl="2" indent="0">
              <a:lnSpc>
                <a:spcPct val="80000"/>
              </a:lnSpc>
              <a:buNone/>
            </a:pPr>
            <a:endParaRPr lang="en-US" sz="2000" dirty="0"/>
          </a:p>
          <a:p>
            <a:pPr marL="800100" lvl="2" indent="0">
              <a:lnSpc>
                <a:spcPct val="80000"/>
              </a:lnSpc>
              <a:buNone/>
            </a:pPr>
            <a:r>
              <a:rPr lang="en-US" sz="2000" dirty="0"/>
              <a:t>(Conversion does not produce a logical synonym for O-propositions.) </a:t>
            </a:r>
          </a:p>
        </p:txBody>
      </p:sp>
    </p:spTree>
    <p:extLst>
      <p:ext uri="{BB962C8B-B14F-4D97-AF65-F5344CB8AC3E}">
        <p14:creationId xmlns:p14="http://schemas.microsoft.com/office/powerpoint/2010/main" val="914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sz="3200" dirty="0"/>
              <a:t>The Traditional (Aristotelian) Square of Opposition </a:t>
            </a:r>
          </a:p>
        </p:txBody>
      </p:sp>
      <p:sp>
        <p:nvSpPr>
          <p:cNvPr id="30723" name="Rectangle 3"/>
          <p:cNvSpPr>
            <a:spLocks noGrp="1" noChangeArrowheads="1"/>
          </p:cNvSpPr>
          <p:nvPr>
            <p:ph sz="half" idx="1"/>
          </p:nvPr>
        </p:nvSpPr>
        <p:spPr>
          <a:xfrm>
            <a:off x="1764230" y="1576942"/>
            <a:ext cx="4685899" cy="4462912"/>
          </a:xfrm>
        </p:spPr>
        <p:txBody>
          <a:bodyPr>
            <a:normAutofit/>
          </a:bodyPr>
          <a:lstStyle/>
          <a:p>
            <a:pPr>
              <a:lnSpc>
                <a:spcPct val="80000"/>
              </a:lnSpc>
            </a:pPr>
            <a:r>
              <a:rPr lang="en-US" altLang="x-none" sz="2200" dirty="0"/>
              <a:t>The openness to existence of the Aristotelian standpoint produces a much richer field of logical evaluation.</a:t>
            </a:r>
          </a:p>
          <a:p>
            <a:pPr>
              <a:lnSpc>
                <a:spcPct val="80000"/>
              </a:lnSpc>
            </a:pPr>
            <a:r>
              <a:rPr lang="en-US" altLang="x-none" sz="2200" dirty="0"/>
              <a:t>The traditional square reveals this richness.</a:t>
            </a:r>
          </a:p>
          <a:p>
            <a:pPr lvl="1">
              <a:lnSpc>
                <a:spcPct val="80000"/>
              </a:lnSpc>
            </a:pPr>
            <a:r>
              <a:rPr lang="en-US" altLang="x-none" sz="1900" dirty="0"/>
              <a:t>Contradictories: A-O and E-I (same as modern square)</a:t>
            </a:r>
          </a:p>
          <a:p>
            <a:pPr lvl="1">
              <a:lnSpc>
                <a:spcPct val="80000"/>
              </a:lnSpc>
            </a:pPr>
            <a:r>
              <a:rPr lang="en-US" altLang="x-none" sz="1900" dirty="0"/>
              <a:t>Contraries: A-E (can</a:t>
            </a:r>
            <a:r>
              <a:rPr lang="en-US" altLang="en-US" sz="1900" dirty="0"/>
              <a:t>’</a:t>
            </a:r>
            <a:r>
              <a:rPr lang="en-US" altLang="x-none" sz="1900" dirty="0"/>
              <a:t>t both be true, can both be false).</a:t>
            </a:r>
          </a:p>
          <a:p>
            <a:pPr lvl="1">
              <a:lnSpc>
                <a:spcPct val="70000"/>
              </a:lnSpc>
            </a:pPr>
            <a:r>
              <a:rPr lang="en-US" altLang="x-none" sz="1900" dirty="0" err="1"/>
              <a:t>Subcontraries</a:t>
            </a:r>
            <a:r>
              <a:rPr lang="en-US" altLang="x-none" sz="1900" dirty="0"/>
              <a:t>: I-O (can both be true, can</a:t>
            </a:r>
            <a:r>
              <a:rPr lang="en-US" altLang="en-US" sz="1900" dirty="0"/>
              <a:t>’</a:t>
            </a:r>
            <a:r>
              <a:rPr lang="en-US" altLang="x-none" sz="1900" dirty="0"/>
              <a:t>t both be false)</a:t>
            </a:r>
          </a:p>
          <a:p>
            <a:pPr lvl="1">
              <a:lnSpc>
                <a:spcPct val="70000"/>
              </a:lnSpc>
            </a:pPr>
            <a:r>
              <a:rPr lang="en-US" altLang="x-none" sz="1900" dirty="0" err="1"/>
              <a:t>Subalternation</a:t>
            </a:r>
            <a:r>
              <a:rPr lang="en-US" altLang="x-none" sz="1900" dirty="0"/>
              <a:t>:</a:t>
            </a:r>
          </a:p>
          <a:p>
            <a:pPr lvl="2">
              <a:lnSpc>
                <a:spcPct val="70000"/>
              </a:lnSpc>
            </a:pPr>
            <a:r>
              <a:rPr lang="en-US" altLang="x-none" sz="1600" dirty="0"/>
              <a:t>Truth </a:t>
            </a:r>
            <a:r>
              <a:rPr lang="ja-JP" altLang="en-US" sz="1600" dirty="0"/>
              <a:t>“</a:t>
            </a:r>
            <a:r>
              <a:rPr lang="en-US" altLang="ja-JP" sz="1600" dirty="0"/>
              <a:t>Flows Down</a:t>
            </a:r>
            <a:r>
              <a:rPr lang="ja-JP" altLang="en-US" sz="1600" dirty="0"/>
              <a:t>”</a:t>
            </a:r>
            <a:r>
              <a:rPr lang="en-US" altLang="ja-JP" sz="1600" dirty="0"/>
              <a:t> from A-I and E-O</a:t>
            </a:r>
          </a:p>
          <a:p>
            <a:pPr lvl="2">
              <a:lnSpc>
                <a:spcPct val="70000"/>
              </a:lnSpc>
            </a:pPr>
            <a:r>
              <a:rPr lang="en-US" altLang="x-none" sz="1600" dirty="0"/>
              <a:t>Falsity </a:t>
            </a:r>
            <a:r>
              <a:rPr lang="ja-JP" altLang="en-US" sz="1600" dirty="0"/>
              <a:t>“</a:t>
            </a:r>
            <a:r>
              <a:rPr lang="en-US" altLang="ja-JP" sz="1600" dirty="0"/>
              <a:t>Flows Up</a:t>
            </a:r>
            <a:r>
              <a:rPr lang="ja-JP" altLang="en-US" sz="1600" dirty="0"/>
              <a:t>”</a:t>
            </a:r>
            <a:r>
              <a:rPr lang="en-US" altLang="ja-JP" sz="1600" dirty="0"/>
              <a:t> from I-A and O-E</a:t>
            </a:r>
          </a:p>
          <a:p>
            <a:pPr lvl="1">
              <a:lnSpc>
                <a:spcPct val="80000"/>
              </a:lnSpc>
            </a:pPr>
            <a:endParaRPr lang="en-US" altLang="x-none" sz="1900" dirty="0"/>
          </a:p>
          <a:p>
            <a:pPr>
              <a:lnSpc>
                <a:spcPct val="80000"/>
              </a:lnSpc>
              <a:buFont typeface="Wingdings" charset="2"/>
              <a:buNone/>
            </a:pPr>
            <a:endParaRPr lang="en-US" altLang="x-none" sz="2200" dirty="0"/>
          </a:p>
        </p:txBody>
      </p:sp>
      <p:pic>
        <p:nvPicPr>
          <p:cNvPr id="5" name="Content Placeholder 4" descr="04p22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80976" b="-80976"/>
          <a:stretch>
            <a:fillRect/>
          </a:stretch>
        </p:blipFill>
        <p:spPr>
          <a:xfrm>
            <a:off x="7188066" y="1638702"/>
            <a:ext cx="4038600" cy="4339391"/>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8080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87904" y="441159"/>
            <a:ext cx="9841832" cy="925513"/>
          </a:xfrm>
        </p:spPr>
        <p:txBody>
          <a:bodyPr>
            <a:normAutofit fontScale="90000"/>
          </a:bodyPr>
          <a:lstStyle/>
          <a:p>
            <a:pPr>
              <a:defRPr/>
            </a:pPr>
            <a:r>
              <a:rPr lang="en-US" sz="3200" dirty="0"/>
              <a:t>Immediate Inferences and Fallacies with the Traditional Square</a:t>
            </a:r>
          </a:p>
        </p:txBody>
      </p:sp>
      <p:sp>
        <p:nvSpPr>
          <p:cNvPr id="31747" name="Rectangle 3"/>
          <p:cNvSpPr>
            <a:spLocks noGrp="1" noChangeArrowheads="1"/>
          </p:cNvSpPr>
          <p:nvPr>
            <p:ph idx="1"/>
          </p:nvPr>
        </p:nvSpPr>
        <p:spPr>
          <a:xfrm>
            <a:off x="1487904" y="1524891"/>
            <a:ext cx="10058401" cy="4627255"/>
          </a:xfrm>
        </p:spPr>
        <p:txBody>
          <a:bodyPr>
            <a:normAutofit fontScale="92500" lnSpcReduction="10000"/>
          </a:bodyPr>
          <a:lstStyle/>
          <a:p>
            <a:pPr>
              <a:lnSpc>
                <a:spcPct val="110000"/>
              </a:lnSpc>
            </a:pPr>
            <a:r>
              <a:rPr lang="en-US" altLang="x-none" sz="2800" dirty="0"/>
              <a:t>Like we did with the modern or Boolean square, we can use the Traditional Square of opposition to test immediate inferences.</a:t>
            </a:r>
          </a:p>
          <a:p>
            <a:pPr lvl="1">
              <a:lnSpc>
                <a:spcPct val="110000"/>
              </a:lnSpc>
            </a:pPr>
            <a:r>
              <a:rPr lang="en-US" altLang="x-none" sz="2000" dirty="0"/>
              <a:t>Now, however, the range of inferences that we can successfully evaluate is much broader, because it includes all of the possible inferences captured in the contrary, </a:t>
            </a:r>
            <a:r>
              <a:rPr lang="en-US" altLang="x-none" sz="2000" dirty="0" err="1"/>
              <a:t>subcontrary</a:t>
            </a:r>
            <a:r>
              <a:rPr lang="en-US" altLang="x-none" sz="2000" dirty="0"/>
              <a:t> and </a:t>
            </a:r>
            <a:r>
              <a:rPr lang="en-US" altLang="x-none" sz="2000" dirty="0" err="1"/>
              <a:t>subalternate</a:t>
            </a:r>
            <a:r>
              <a:rPr lang="en-US" altLang="x-none" sz="2000" dirty="0"/>
              <a:t> relations.</a:t>
            </a:r>
          </a:p>
          <a:p>
            <a:pPr>
              <a:lnSpc>
                <a:spcPct val="110000"/>
              </a:lnSpc>
            </a:pPr>
            <a:r>
              <a:rPr lang="en-US" altLang="x-none" sz="2800" dirty="0"/>
              <a:t>There is also a broader range of formal fallacies that reference this expanded range of relationships: illicit contrary, illicit </a:t>
            </a:r>
            <a:r>
              <a:rPr lang="en-US" altLang="x-none" sz="2800" dirty="0" err="1"/>
              <a:t>subcontrary</a:t>
            </a:r>
            <a:r>
              <a:rPr lang="en-US" altLang="x-none" sz="2800" dirty="0"/>
              <a:t>, and illicit </a:t>
            </a:r>
            <a:r>
              <a:rPr lang="en-US" altLang="x-none" sz="2800" dirty="0" err="1"/>
              <a:t>subalternation</a:t>
            </a:r>
            <a:r>
              <a:rPr lang="en-US" altLang="x-none" sz="2800" dirty="0"/>
              <a:t>.</a:t>
            </a:r>
            <a:endParaRPr lang="en-US" altLang="x-none" sz="2400" dirty="0"/>
          </a:p>
          <a:p>
            <a:pPr lvl="1">
              <a:lnSpc>
                <a:spcPct val="110000"/>
              </a:lnSpc>
            </a:pPr>
            <a:r>
              <a:rPr lang="en-US" altLang="x-none" sz="2000" dirty="0"/>
              <a:t>There is also a version of the existential fallacy specific to the Aristotelian interpretation. In instances when this fallacy is possibility, we can establish conditional validity and then determine if the class named by the subject term of the universal proposition has any actual members.</a:t>
            </a:r>
          </a:p>
        </p:txBody>
      </p:sp>
    </p:spTree>
    <p:extLst>
      <p:ext uri="{BB962C8B-B14F-4D97-AF65-F5344CB8AC3E}">
        <p14:creationId xmlns:p14="http://schemas.microsoft.com/office/powerpoint/2010/main" val="426902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en-US" sz="3600" dirty="0"/>
              <a:t>Venn Diagrams and the Traditional Standpoint </a:t>
            </a:r>
          </a:p>
        </p:txBody>
      </p:sp>
      <p:sp>
        <p:nvSpPr>
          <p:cNvPr id="33795" name="Rectangle 3"/>
          <p:cNvSpPr>
            <a:spLocks noGrp="1" noChangeArrowheads="1"/>
          </p:cNvSpPr>
          <p:nvPr>
            <p:ph sz="half" idx="1"/>
          </p:nvPr>
        </p:nvSpPr>
        <p:spPr>
          <a:xfrm>
            <a:off x="1620253" y="1673225"/>
            <a:ext cx="4824663" cy="4535102"/>
          </a:xfrm>
        </p:spPr>
        <p:txBody>
          <a:bodyPr>
            <a:normAutofit/>
          </a:bodyPr>
          <a:lstStyle/>
          <a:p>
            <a:pPr>
              <a:lnSpc>
                <a:spcPct val="80000"/>
              </a:lnSpc>
            </a:pPr>
            <a:r>
              <a:rPr lang="en-US" altLang="x-none" sz="2600" dirty="0"/>
              <a:t>The Aristotelian standpoint requires that we add a new symbol to our Venn diagrams.</a:t>
            </a:r>
          </a:p>
          <a:p>
            <a:pPr lvl="1">
              <a:lnSpc>
                <a:spcPct val="80000"/>
              </a:lnSpc>
            </a:pPr>
            <a:r>
              <a:rPr lang="en-US" altLang="x-none" sz="2200" dirty="0"/>
              <a:t>A circled </a:t>
            </a:r>
            <a:r>
              <a:rPr lang="en-US" altLang="en-US" sz="2200" dirty="0"/>
              <a:t>‘</a:t>
            </a:r>
            <a:r>
              <a:rPr lang="en-US" altLang="x-none" sz="2200" dirty="0"/>
              <a:t>x</a:t>
            </a:r>
            <a:r>
              <a:rPr lang="en-US" altLang="en-US" sz="2200" dirty="0"/>
              <a:t>’</a:t>
            </a:r>
            <a:r>
              <a:rPr lang="en-US" altLang="x-none" sz="2200" dirty="0"/>
              <a:t>  represents the existential assumption that is made by the Aristotelian standpoint .</a:t>
            </a:r>
          </a:p>
          <a:p>
            <a:pPr>
              <a:lnSpc>
                <a:spcPct val="80000"/>
              </a:lnSpc>
            </a:pPr>
            <a:r>
              <a:rPr lang="en-US" altLang="x-none" sz="2600" dirty="0"/>
              <a:t>We can use our modified Venn diagrams to test the traditional square of opposition and as another way of testing immediate inferences.</a:t>
            </a:r>
          </a:p>
        </p:txBody>
      </p:sp>
      <p:pic>
        <p:nvPicPr>
          <p:cNvPr id="5" name="Content Placeholder 4" descr="04p23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35153" b="-35153"/>
          <a:stretch>
            <a:fillRect/>
          </a:stretch>
        </p:blipFill>
        <p:spPr>
          <a:xfrm>
            <a:off x="7054516" y="1581751"/>
            <a:ext cx="4038600" cy="471805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461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960604"/>
          </a:xfrm>
        </p:spPr>
        <p:txBody>
          <a:bodyPr>
            <a:noAutofit/>
          </a:bodyPr>
          <a:lstStyle/>
          <a:p>
            <a:pPr>
              <a:defRPr/>
            </a:pPr>
            <a:r>
              <a:rPr lang="en-US" sz="4000" dirty="0"/>
              <a:t>The Components of Categorical Propositions </a:t>
            </a:r>
          </a:p>
        </p:txBody>
      </p:sp>
      <p:sp>
        <p:nvSpPr>
          <p:cNvPr id="19458" name="Content Placeholder 2"/>
          <p:cNvSpPr>
            <a:spLocks noGrp="1"/>
          </p:cNvSpPr>
          <p:nvPr>
            <p:ph idx="1"/>
          </p:nvPr>
        </p:nvSpPr>
        <p:spPr>
          <a:xfrm>
            <a:off x="1730638" y="1380503"/>
            <a:ext cx="9996141" cy="4691433"/>
          </a:xfrm>
        </p:spPr>
        <p:txBody>
          <a:bodyPr>
            <a:normAutofit/>
          </a:bodyPr>
          <a:lstStyle/>
          <a:p>
            <a:r>
              <a:rPr lang="en-US" altLang="x-none" sz="2800" dirty="0"/>
              <a:t>A </a:t>
            </a:r>
            <a:r>
              <a:rPr lang="en-US" altLang="x-none" sz="2800" u="sng" dirty="0"/>
              <a:t>categorical proposition </a:t>
            </a:r>
            <a:r>
              <a:rPr lang="en-US" altLang="x-none" sz="2800" dirty="0"/>
              <a:t>is a proposition (statement) that relates two categories.</a:t>
            </a:r>
          </a:p>
          <a:p>
            <a:pPr lvl="1"/>
            <a:r>
              <a:rPr lang="en-US" altLang="x-none" sz="2400" dirty="0"/>
              <a:t>A </a:t>
            </a:r>
            <a:r>
              <a:rPr lang="en-US" altLang="x-none" sz="2400" u="sng" dirty="0"/>
              <a:t>category</a:t>
            </a:r>
            <a:r>
              <a:rPr lang="en-US" altLang="x-none" sz="2400" dirty="0"/>
              <a:t> is a class or group of things.</a:t>
            </a:r>
          </a:p>
          <a:p>
            <a:pPr lvl="1"/>
            <a:r>
              <a:rPr lang="en-US" altLang="x-none" sz="2400" dirty="0"/>
              <a:t>It is important to recognize that categories aren</a:t>
            </a:r>
            <a:r>
              <a:rPr lang="en-US" altLang="en-US" sz="2400" dirty="0"/>
              <a:t>’</a:t>
            </a:r>
            <a:r>
              <a:rPr lang="en-US" altLang="x-none" sz="2400" dirty="0"/>
              <a:t>t necessarily objective features of our experience, but just ways of carving up the world. When our goals change, our categories often change with them.</a:t>
            </a:r>
          </a:p>
          <a:p>
            <a:r>
              <a:rPr lang="en-US" altLang="x-none" sz="2800" dirty="0"/>
              <a:t>All CPs have a subject class/term (what you are relating) and a predicate class/term (what you are relating the subject class to). </a:t>
            </a:r>
          </a:p>
          <a:p>
            <a:pPr lvl="1"/>
            <a:r>
              <a:rPr lang="en-US" altLang="x-none" sz="2400" dirty="0"/>
              <a:t>The proposition asserts that all or some of the subject class are included in or excluded from the predicate class.</a:t>
            </a:r>
          </a:p>
        </p:txBody>
      </p:sp>
    </p:spTree>
    <p:extLst>
      <p:ext uri="{BB962C8B-B14F-4D97-AF65-F5344CB8AC3E}">
        <p14:creationId xmlns:p14="http://schemas.microsoft.com/office/powerpoint/2010/main" val="1573013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450206" y="222436"/>
            <a:ext cx="10058400" cy="1313595"/>
          </a:xfrm>
        </p:spPr>
        <p:txBody>
          <a:bodyPr/>
          <a:lstStyle/>
          <a:p>
            <a:pPr eaLnBrk="1" hangingPunct="1"/>
            <a:r>
              <a:rPr lang="en-US" sz="4000" dirty="0"/>
              <a:t>Immediate Inferences in the Traditional Square</a:t>
            </a:r>
          </a:p>
        </p:txBody>
      </p:sp>
      <p:sp>
        <p:nvSpPr>
          <p:cNvPr id="3" name="Content Placeholder 2"/>
          <p:cNvSpPr>
            <a:spLocks noGrp="1"/>
          </p:cNvSpPr>
          <p:nvPr>
            <p:ph idx="1"/>
          </p:nvPr>
        </p:nvSpPr>
        <p:spPr>
          <a:xfrm>
            <a:off x="1546459" y="1600200"/>
            <a:ext cx="9739162" cy="4458577"/>
          </a:xfrm>
        </p:spPr>
        <p:txBody>
          <a:bodyPr>
            <a:normAutofit fontScale="92500" lnSpcReduction="20000"/>
          </a:bodyPr>
          <a:lstStyle/>
          <a:p>
            <a:r>
              <a:rPr lang="en-US" sz="3200" dirty="0"/>
              <a:t>We can use the traditional square, just like we used the modern one, to test the validity of immediate inferences.</a:t>
            </a:r>
            <a:endParaRPr lang="en-US" sz="1600" dirty="0"/>
          </a:p>
          <a:p>
            <a:pPr lvl="1"/>
            <a:r>
              <a:rPr lang="en-US" sz="2400" dirty="0"/>
              <a:t>Premise: All clowns are scary people. </a:t>
            </a:r>
          </a:p>
          <a:p>
            <a:pPr lvl="1"/>
            <a:r>
              <a:rPr lang="en-US" sz="2400" dirty="0"/>
              <a:t>Conclusion: Some clowns are scary people. </a:t>
            </a:r>
          </a:p>
          <a:p>
            <a:pPr lvl="2"/>
            <a:r>
              <a:rPr lang="en-US" sz="2000" dirty="0"/>
              <a:t>This argument is valid in the traditional perspective, because a true A specifies the truth of the corresponding I by the </a:t>
            </a:r>
            <a:r>
              <a:rPr lang="en-US" sz="2000" dirty="0" err="1"/>
              <a:t>subalternate</a:t>
            </a:r>
            <a:r>
              <a:rPr lang="en-US" sz="2000" dirty="0"/>
              <a:t> relationship. </a:t>
            </a:r>
          </a:p>
          <a:p>
            <a:pPr lvl="2"/>
            <a:r>
              <a:rPr lang="en-US" sz="2000" dirty="0"/>
              <a:t>It is invalid from the modern perspective.</a:t>
            </a:r>
          </a:p>
          <a:p>
            <a:r>
              <a:rPr lang="en-US" sz="3200" dirty="0"/>
              <a:t>Compare:</a:t>
            </a:r>
          </a:p>
          <a:p>
            <a:pPr lvl="1"/>
            <a:r>
              <a:rPr lang="en-US" sz="2400" dirty="0"/>
              <a:t>All clowns are scary people. Therefore, no clowns are scary people.</a:t>
            </a:r>
          </a:p>
          <a:p>
            <a:pPr lvl="2"/>
            <a:r>
              <a:rPr lang="en-US" sz="2000" dirty="0"/>
              <a:t>In this case, the contrary relationship says that corresponding As and </a:t>
            </a:r>
            <a:r>
              <a:rPr lang="en-US" sz="2000" dirty="0" err="1"/>
              <a:t>Es</a:t>
            </a:r>
            <a:r>
              <a:rPr lang="en-US" sz="2000" i="1" dirty="0"/>
              <a:t> </a:t>
            </a:r>
            <a:r>
              <a:rPr lang="en-US" sz="2000" dirty="0"/>
              <a:t>cannot both be true, so if the A is true, the E has to be false. But the conclusion says the E is true, so this is an invalid argument.</a:t>
            </a:r>
          </a:p>
          <a:p>
            <a:pPr lvl="2"/>
            <a:r>
              <a:rPr lang="en-US" sz="2000" dirty="0"/>
              <a:t>It obviously invalid from the modern perspective as well. </a:t>
            </a:r>
          </a:p>
        </p:txBody>
      </p:sp>
    </p:spTree>
    <p:extLst>
      <p:ext uri="{BB962C8B-B14F-4D97-AF65-F5344CB8AC3E}">
        <p14:creationId xmlns:p14="http://schemas.microsoft.com/office/powerpoint/2010/main" val="357375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471863" y="424809"/>
            <a:ext cx="8229600" cy="868362"/>
          </a:xfrm>
        </p:spPr>
        <p:txBody>
          <a:bodyPr/>
          <a:lstStyle/>
          <a:p>
            <a:pPr eaLnBrk="1" hangingPunct="1"/>
            <a:r>
              <a:rPr lang="en-US" dirty="0"/>
              <a:t>Exercises  5F</a:t>
            </a:r>
          </a:p>
        </p:txBody>
      </p:sp>
      <p:sp>
        <p:nvSpPr>
          <p:cNvPr id="3" name="Content Placeholder 2"/>
          <p:cNvSpPr>
            <a:spLocks noGrp="1"/>
          </p:cNvSpPr>
          <p:nvPr>
            <p:ph sz="half" idx="1"/>
          </p:nvPr>
        </p:nvSpPr>
        <p:spPr>
          <a:xfrm>
            <a:off x="1620253" y="2759243"/>
            <a:ext cx="4038600" cy="2566735"/>
          </a:xfrm>
        </p:spPr>
        <p:txBody>
          <a:bodyPr rtlCol="0">
            <a:noAutofit/>
          </a:bodyPr>
          <a:lstStyle/>
          <a:p>
            <a:pPr>
              <a:spcAft>
                <a:spcPts val="0"/>
              </a:spcAft>
              <a:defRPr/>
            </a:pPr>
            <a:r>
              <a:rPr lang="en-US" b="1" dirty="0">
                <a:latin typeface="Arial" panose="020B0604020202020204" pitchFamily="34" charset="0"/>
                <a:cs typeface="Arial" panose="020B0604020202020204" pitchFamily="34" charset="0"/>
              </a:rPr>
              <a:t>Answer (comparison)</a:t>
            </a:r>
          </a:p>
          <a:p>
            <a:pPr marL="400050" lvl="1" indent="0">
              <a:spcAft>
                <a:spcPts val="0"/>
              </a:spcAft>
              <a:buNone/>
              <a:defRPr/>
            </a:pPr>
            <a:r>
              <a:rPr lang="en-US" sz="2000" u="sng" dirty="0"/>
              <a:t>Modern interpretation</a:t>
            </a:r>
            <a:r>
              <a:rPr lang="en-US" sz="2000" dirty="0"/>
              <a:t>	</a:t>
            </a:r>
            <a:endParaRPr lang="en-US" u="sng" dirty="0"/>
          </a:p>
          <a:p>
            <a:pPr marL="400050" lvl="1" indent="0">
              <a:spcAft>
                <a:spcPts val="0"/>
              </a:spcAft>
              <a:buNone/>
              <a:defRPr/>
            </a:pPr>
            <a:endParaRPr lang="en-US" u="sng" dirty="0"/>
          </a:p>
          <a:p>
            <a:pPr marL="400050" lvl="1" indent="0">
              <a:spcAft>
                <a:spcPts val="0"/>
              </a:spcAft>
              <a:buNone/>
              <a:defRPr/>
            </a:pPr>
            <a:endParaRPr lang="en-US" u="sng" dirty="0"/>
          </a:p>
          <a:p>
            <a:pPr marL="400050" lvl="1" indent="0">
              <a:spcAft>
                <a:spcPts val="0"/>
              </a:spcAft>
              <a:buNone/>
              <a:defRPr/>
            </a:pPr>
            <a:endParaRPr lang="en-US" u="sng" dirty="0"/>
          </a:p>
          <a:p>
            <a:pPr marL="400050" lvl="1" indent="0">
              <a:spcAft>
                <a:spcPts val="0"/>
              </a:spcAft>
              <a:buNone/>
              <a:defRPr/>
            </a:pPr>
            <a:endParaRPr lang="en-US" b="1" dirty="0"/>
          </a:p>
          <a:p>
            <a:pPr marL="400050" lvl="1" indent="0">
              <a:spcAft>
                <a:spcPts val="0"/>
              </a:spcAft>
              <a:buNone/>
              <a:defRPr/>
            </a:pPr>
            <a:r>
              <a:rPr lang="en-US" sz="2000" b="1" dirty="0"/>
              <a:t>INVALID</a:t>
            </a:r>
            <a:r>
              <a:rPr lang="en-US" sz="2000" dirty="0"/>
              <a:t>: The </a:t>
            </a:r>
            <a:r>
              <a:rPr lang="en-US" sz="2000" b="1" dirty="0"/>
              <a:t>I</a:t>
            </a:r>
            <a:r>
              <a:rPr lang="en-US" sz="2000" dirty="0"/>
              <a:t>-proposition requires an “X” in the area between S  and P.</a:t>
            </a:r>
          </a:p>
        </p:txBody>
      </p:sp>
      <p:sp>
        <p:nvSpPr>
          <p:cNvPr id="8" name="Content Placeholder 7"/>
          <p:cNvSpPr>
            <a:spLocks noGrp="1"/>
          </p:cNvSpPr>
          <p:nvPr>
            <p:ph sz="half" idx="2"/>
          </p:nvPr>
        </p:nvSpPr>
        <p:spPr>
          <a:xfrm>
            <a:off x="6172200" y="3260557"/>
            <a:ext cx="4038600" cy="2261936"/>
          </a:xfrm>
        </p:spPr>
        <p:txBody>
          <a:bodyPr>
            <a:noAutofit/>
          </a:bodyPr>
          <a:lstStyle/>
          <a:p>
            <a:pPr marL="0" lvl="1" indent="0">
              <a:buNone/>
            </a:pPr>
            <a:endParaRPr lang="en-US" sz="2000" u="sng" dirty="0"/>
          </a:p>
          <a:p>
            <a:pPr marL="0" lvl="1" indent="0">
              <a:buNone/>
            </a:pPr>
            <a:r>
              <a:rPr lang="en-US" sz="2000" dirty="0"/>
              <a:t>    </a:t>
            </a:r>
            <a:r>
              <a:rPr lang="en-US" sz="2000" u="sng" dirty="0"/>
              <a:t>Traditional interpretation</a:t>
            </a:r>
          </a:p>
          <a:p>
            <a:endParaRPr lang="en-US" dirty="0"/>
          </a:p>
          <a:p>
            <a:endParaRPr lang="en-US" dirty="0"/>
          </a:p>
          <a:p>
            <a:pPr marL="0" lvl="1" indent="0">
              <a:buNone/>
            </a:pPr>
            <a:endParaRPr lang="en-US" sz="2000" b="1" dirty="0"/>
          </a:p>
          <a:p>
            <a:pPr marL="0" lvl="1" indent="0">
              <a:buNone/>
            </a:pPr>
            <a:r>
              <a:rPr lang="en-US" sz="2000" b="1" dirty="0"/>
              <a:t>PROVISIONALLY VALID</a:t>
            </a:r>
            <a:r>
              <a:rPr lang="en-US" sz="2000" dirty="0"/>
              <a:t>: The </a:t>
            </a:r>
            <a:r>
              <a:rPr lang="en-US" sz="2000" b="1" dirty="0"/>
              <a:t>I</a:t>
            </a:r>
            <a:r>
              <a:rPr lang="en-US" sz="2000" dirty="0"/>
              <a:t>-proposition follows based on the assumption of existence.</a:t>
            </a:r>
          </a:p>
          <a:p>
            <a:endParaRPr lang="en-US" dirty="0"/>
          </a:p>
        </p:txBody>
      </p:sp>
      <p:pic>
        <p:nvPicPr>
          <p:cNvPr id="65541" name="Picture 2"/>
          <p:cNvPicPr>
            <a:picLocks noChangeAspect="1" noChangeArrowheads="1"/>
          </p:cNvPicPr>
          <p:nvPr/>
        </p:nvPicPr>
        <p:blipFill>
          <a:blip r:embed="rId3"/>
          <a:srcRect/>
          <a:stretch>
            <a:fillRect/>
          </a:stretch>
        </p:blipFill>
        <p:spPr bwMode="auto">
          <a:xfrm>
            <a:off x="2243215" y="4259178"/>
            <a:ext cx="2185987" cy="1338047"/>
          </a:xfrm>
          <a:prstGeom prst="rect">
            <a:avLst/>
          </a:prstGeom>
          <a:noFill/>
          <a:ln w="9525">
            <a:noFill/>
            <a:miter lim="800000"/>
            <a:headEnd/>
            <a:tailEnd/>
          </a:ln>
        </p:spPr>
      </p:pic>
      <p:pic>
        <p:nvPicPr>
          <p:cNvPr id="65542" name="Picture 2"/>
          <p:cNvPicPr>
            <a:picLocks noChangeAspect="1" noChangeArrowheads="1"/>
          </p:cNvPicPr>
          <p:nvPr/>
        </p:nvPicPr>
        <p:blipFill>
          <a:blip r:embed="rId4"/>
          <a:srcRect/>
          <a:stretch>
            <a:fillRect/>
          </a:stretch>
        </p:blipFill>
        <p:spPr bwMode="auto">
          <a:xfrm>
            <a:off x="6666825" y="4098757"/>
            <a:ext cx="2337846" cy="1227221"/>
          </a:xfrm>
          <a:prstGeom prst="rect">
            <a:avLst/>
          </a:prstGeom>
          <a:noFill/>
          <a:ln w="9525">
            <a:noFill/>
            <a:miter lim="800000"/>
            <a:headEnd/>
            <a:tailEnd/>
          </a:ln>
        </p:spPr>
      </p:pic>
      <p:sp>
        <p:nvSpPr>
          <p:cNvPr id="9" name="TextBox 8"/>
          <p:cNvSpPr txBox="1"/>
          <p:nvPr/>
        </p:nvSpPr>
        <p:spPr>
          <a:xfrm>
            <a:off x="1620253" y="1540623"/>
            <a:ext cx="8815137" cy="1077218"/>
          </a:xfrm>
          <a:prstGeom prst="rect">
            <a:avLst/>
          </a:prstGeom>
          <a:noFill/>
        </p:spPr>
        <p:txBody>
          <a:bodyPr wrap="square" rtlCol="0">
            <a:spAutoFit/>
          </a:bodyPr>
          <a:lstStyle/>
          <a:p>
            <a:pPr>
              <a:defRPr/>
            </a:pPr>
            <a:r>
              <a:rPr lang="en-US" sz="2000" b="1" dirty="0">
                <a:solidFill>
                  <a:schemeClr val="tx1">
                    <a:lumMod val="75000"/>
                    <a:lumOff val="25000"/>
                  </a:schemeClr>
                </a:solidFill>
              </a:rPr>
              <a:t> </a:t>
            </a:r>
            <a:r>
              <a:rPr lang="en-US" sz="2400" b="1" dirty="0">
                <a:solidFill>
                  <a:schemeClr val="tx1">
                    <a:lumMod val="75000"/>
                    <a:lumOff val="25000"/>
                  </a:schemeClr>
                </a:solidFill>
              </a:rPr>
              <a:t>Example </a:t>
            </a:r>
          </a:p>
          <a:p>
            <a:pPr>
              <a:defRPr/>
            </a:pPr>
            <a:r>
              <a:rPr lang="en-US" sz="2000" dirty="0">
                <a:solidFill>
                  <a:schemeClr val="tx1">
                    <a:lumMod val="75000"/>
                    <a:lumOff val="25000"/>
                  </a:schemeClr>
                </a:solidFill>
              </a:rPr>
              <a:t>	All world travelers are cosmopolitan persons. </a:t>
            </a:r>
          </a:p>
          <a:p>
            <a:pPr indent="-114300">
              <a:defRPr/>
            </a:pPr>
            <a:r>
              <a:rPr lang="en-US" sz="2000" dirty="0">
                <a:solidFill>
                  <a:schemeClr val="tx1">
                    <a:lumMod val="75000"/>
                    <a:lumOff val="25000"/>
                  </a:schemeClr>
                </a:solidFill>
              </a:rPr>
              <a:t>	Therefore, some world travelers are cosmopolitan persons</a:t>
            </a:r>
            <a:r>
              <a:rPr lang="en-US" dirty="0">
                <a:solidFill>
                  <a:schemeClr val="tx1">
                    <a:lumMod val="75000"/>
                    <a:lumOff val="25000"/>
                  </a:schemeClr>
                </a:solidFill>
              </a:rPr>
              <a:t>.</a:t>
            </a:r>
          </a:p>
        </p:txBody>
      </p:sp>
    </p:spTree>
    <p:extLst>
      <p:ext uri="{BB962C8B-B14F-4D97-AF65-F5344CB8AC3E}">
        <p14:creationId xmlns:p14="http://schemas.microsoft.com/office/powerpoint/2010/main" val="205262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 calcmode="lin" valueType="num">
                                      <p:cBhvr additive="base">
                                        <p:cTn id="2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Conversion, </a:t>
            </a:r>
            <a:r>
              <a:rPr lang="en-US" sz="4000" dirty="0" err="1"/>
              <a:t>Obversion</a:t>
            </a:r>
            <a:r>
              <a:rPr lang="en-US" sz="4000" dirty="0"/>
              <a:t>, Contraposition in the Traditional Square</a:t>
            </a:r>
          </a:p>
        </p:txBody>
      </p:sp>
      <p:sp>
        <p:nvSpPr>
          <p:cNvPr id="3" name="Content Placeholder 2"/>
          <p:cNvSpPr>
            <a:spLocks noGrp="1"/>
          </p:cNvSpPr>
          <p:nvPr>
            <p:ph idx="1"/>
          </p:nvPr>
        </p:nvSpPr>
        <p:spPr>
          <a:xfrm>
            <a:off x="1668378" y="1751301"/>
            <a:ext cx="9625263" cy="3903542"/>
          </a:xfrm>
        </p:spPr>
        <p:txBody>
          <a:bodyPr>
            <a:normAutofit/>
          </a:bodyPr>
          <a:lstStyle/>
          <a:p>
            <a:r>
              <a:rPr lang="en-US" sz="3600" dirty="0"/>
              <a:t>Conversion: has “Conversion by limitation”</a:t>
            </a:r>
          </a:p>
          <a:p>
            <a:r>
              <a:rPr lang="en-US" sz="3600" dirty="0" err="1"/>
              <a:t>Obversion</a:t>
            </a:r>
            <a:r>
              <a:rPr lang="en-US" sz="3600" dirty="0"/>
              <a:t>: same as in Modern Square</a:t>
            </a:r>
          </a:p>
          <a:p>
            <a:r>
              <a:rPr lang="en-US" sz="3600" dirty="0"/>
              <a:t>Contraposition: has ‘Contraposition by limitation’</a:t>
            </a:r>
          </a:p>
        </p:txBody>
      </p:sp>
    </p:spTree>
    <p:extLst>
      <p:ext uri="{BB962C8B-B14F-4D97-AF65-F5344CB8AC3E}">
        <p14:creationId xmlns:p14="http://schemas.microsoft.com/office/powerpoint/2010/main" val="127762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752600" y="304800"/>
            <a:ext cx="8686800" cy="1143000"/>
          </a:xfrm>
        </p:spPr>
        <p:txBody>
          <a:bodyPr>
            <a:normAutofit/>
          </a:bodyPr>
          <a:lstStyle/>
          <a:p>
            <a:pPr eaLnBrk="1" hangingPunct="1"/>
            <a:r>
              <a:rPr lang="en-US" sz="4000" dirty="0"/>
              <a:t>Conversion in the Traditional Square</a:t>
            </a:r>
            <a:endParaRPr lang="en-US" sz="4000" dirty="0">
              <a:solidFill>
                <a:srgbClr val="FF0000"/>
              </a:solidFill>
            </a:endParaRPr>
          </a:p>
        </p:txBody>
      </p:sp>
      <p:sp>
        <p:nvSpPr>
          <p:cNvPr id="3" name="Content Placeholder 2"/>
          <p:cNvSpPr>
            <a:spLocks noGrp="1"/>
          </p:cNvSpPr>
          <p:nvPr>
            <p:ph idx="1"/>
          </p:nvPr>
        </p:nvSpPr>
        <p:spPr>
          <a:xfrm>
            <a:off x="1752600" y="1676400"/>
            <a:ext cx="9520990" cy="4403558"/>
          </a:xfrm>
        </p:spPr>
        <p:txBody>
          <a:bodyPr>
            <a:normAutofit/>
          </a:bodyPr>
          <a:lstStyle/>
          <a:p>
            <a:pPr eaLnBrk="1" hangingPunct="1">
              <a:lnSpc>
                <a:spcPct val="90000"/>
              </a:lnSpc>
            </a:pPr>
            <a:r>
              <a:rPr lang="en-US" sz="2800" b="1" dirty="0"/>
              <a:t>Conversion valid (E, I):</a:t>
            </a:r>
            <a:r>
              <a:rPr lang="en-US" sz="2800" dirty="0"/>
              <a:t> Interchange subject and predicate terms</a:t>
            </a:r>
          </a:p>
          <a:p>
            <a:pPr eaLnBrk="1" hangingPunct="1">
              <a:lnSpc>
                <a:spcPct val="90000"/>
              </a:lnSpc>
            </a:pPr>
            <a:r>
              <a:rPr lang="en-US" sz="2800" b="1" dirty="0"/>
              <a:t>Conversion by limitation valid (A): </a:t>
            </a:r>
            <a:r>
              <a:rPr lang="en-US" sz="2600" dirty="0"/>
              <a:t>Change </a:t>
            </a:r>
            <a:r>
              <a:rPr lang="en-US" sz="2600" b="1" dirty="0"/>
              <a:t>A</a:t>
            </a:r>
            <a:r>
              <a:rPr lang="en-US" sz="2600" dirty="0"/>
              <a:t>-proposition into its corresponding </a:t>
            </a:r>
            <a:r>
              <a:rPr lang="en-US" sz="2600" b="1" dirty="0"/>
              <a:t>I</a:t>
            </a:r>
            <a:r>
              <a:rPr lang="en-US" sz="2600" dirty="0"/>
              <a:t>-proposition, then convert</a:t>
            </a:r>
          </a:p>
          <a:p>
            <a:pPr marL="800100" lvl="1" indent="-342900"/>
            <a:r>
              <a:rPr lang="en-US" sz="2000" dirty="0" err="1"/>
              <a:t>Convertend</a:t>
            </a:r>
            <a:r>
              <a:rPr lang="en-US" sz="2000" dirty="0"/>
              <a:t>  		A:  All carrots are vegetables. </a:t>
            </a:r>
          </a:p>
          <a:p>
            <a:pPr marL="800100" lvl="1" indent="-342900"/>
            <a:r>
              <a:rPr lang="en-US" sz="2000" dirty="0"/>
              <a:t>Corresponding particular  	I: Some carrots are vegetables. </a:t>
            </a:r>
          </a:p>
          <a:p>
            <a:pPr marL="800100" lvl="1" indent="-342900"/>
            <a:r>
              <a:rPr lang="en-US" sz="2000" dirty="0"/>
              <a:t>Converse   		I: Some vegetables are carrots. </a:t>
            </a:r>
          </a:p>
          <a:p>
            <a:pPr eaLnBrk="1" hangingPunct="1">
              <a:lnSpc>
                <a:spcPct val="90000"/>
              </a:lnSpc>
            </a:pPr>
            <a:r>
              <a:rPr lang="en-US" sz="2800" b="1" dirty="0"/>
              <a:t>Conversion not valid (O)</a:t>
            </a:r>
          </a:p>
          <a:p>
            <a:pPr marL="800100" lvl="1" indent="-342900"/>
            <a:r>
              <a:rPr lang="en-US" sz="2000" dirty="0" err="1"/>
              <a:t>Convertend</a:t>
            </a:r>
            <a:r>
              <a:rPr lang="en-US" sz="2000" dirty="0"/>
              <a:t>  O: Some vegetables are not carrots.		</a:t>
            </a:r>
          </a:p>
          <a:p>
            <a:pPr marL="800100" lvl="1" indent="-342900"/>
            <a:r>
              <a:rPr lang="en-US" sz="2000" dirty="0"/>
              <a:t>Converse      O: Some carrots are not vegetables. (not a valid immediate inference)   </a:t>
            </a:r>
          </a:p>
        </p:txBody>
      </p:sp>
    </p:spTree>
    <p:extLst>
      <p:ext uri="{BB962C8B-B14F-4D97-AF65-F5344CB8AC3E}">
        <p14:creationId xmlns:p14="http://schemas.microsoft.com/office/powerpoint/2010/main" val="597514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normAutofit/>
          </a:bodyPr>
          <a:lstStyle/>
          <a:p>
            <a:pPr eaLnBrk="1" hangingPunct="1"/>
            <a:r>
              <a:rPr lang="en-US" sz="4000" dirty="0"/>
              <a:t>Contraposition in the Traditional Square</a:t>
            </a:r>
            <a:endParaRPr lang="en-US" sz="4000" dirty="0">
              <a:solidFill>
                <a:srgbClr val="FF0000"/>
              </a:solidFill>
            </a:endParaRPr>
          </a:p>
        </p:txBody>
      </p:sp>
      <p:sp>
        <p:nvSpPr>
          <p:cNvPr id="3" name="Content Placeholder 2"/>
          <p:cNvSpPr>
            <a:spLocks noGrp="1"/>
          </p:cNvSpPr>
          <p:nvPr>
            <p:ph idx="1"/>
          </p:nvPr>
        </p:nvSpPr>
        <p:spPr>
          <a:xfrm>
            <a:off x="1644316" y="1520794"/>
            <a:ext cx="9633284" cy="4535102"/>
          </a:xfrm>
        </p:spPr>
        <p:txBody>
          <a:bodyPr>
            <a:normAutofit lnSpcReduction="10000"/>
          </a:bodyPr>
          <a:lstStyle/>
          <a:p>
            <a:pPr eaLnBrk="1" hangingPunct="1"/>
            <a:r>
              <a:rPr lang="en-US" sz="2400" b="1" dirty="0"/>
              <a:t>Contraposition valid (A, O):</a:t>
            </a:r>
            <a:r>
              <a:rPr lang="en-US" sz="2400" dirty="0"/>
              <a:t> Exchange subject with predicate; then replace each with term complements</a:t>
            </a:r>
          </a:p>
          <a:p>
            <a:pPr marL="1200150" lvl="2" indent="-342900"/>
            <a:r>
              <a:rPr lang="en-US" sz="2000" dirty="0"/>
              <a:t>A:  All S are P.		</a:t>
            </a:r>
          </a:p>
          <a:p>
            <a:pPr marL="1200150" lvl="2" indent="-342900"/>
            <a:r>
              <a:rPr lang="en-US" sz="2000" dirty="0"/>
              <a:t>Contrapositive A:  All non-P are non-S.	</a:t>
            </a:r>
            <a:r>
              <a:rPr lang="en-US" sz="1800" dirty="0"/>
              <a:t>	</a:t>
            </a:r>
            <a:endParaRPr lang="en-US" sz="2000" dirty="0"/>
          </a:p>
          <a:p>
            <a:pPr eaLnBrk="1" hangingPunct="1"/>
            <a:r>
              <a:rPr lang="en-US" sz="2400" b="1" dirty="0"/>
              <a:t>Contraposition by limitation valid (E): </a:t>
            </a:r>
            <a:r>
              <a:rPr lang="en-US" sz="2400" dirty="0"/>
              <a:t>Change an </a:t>
            </a:r>
            <a:r>
              <a:rPr lang="en-US" sz="2400" b="1" dirty="0"/>
              <a:t>E</a:t>
            </a:r>
            <a:r>
              <a:rPr lang="en-US" sz="2400" dirty="0"/>
              <a:t>-proposition into its corresponding </a:t>
            </a:r>
            <a:r>
              <a:rPr lang="en-US" sz="2400" b="1" dirty="0"/>
              <a:t>O</a:t>
            </a:r>
            <a:r>
              <a:rPr lang="en-US" sz="2400" dirty="0"/>
              <a:t>-proposition; then apply contraposition</a:t>
            </a:r>
          </a:p>
          <a:p>
            <a:pPr marL="1200150" lvl="2" indent="-342900"/>
            <a:r>
              <a:rPr lang="en-US" sz="2000" dirty="0"/>
              <a:t> E: No gorillas are lions. </a:t>
            </a:r>
          </a:p>
          <a:p>
            <a:pPr marL="1200150" lvl="2" indent="-342900"/>
            <a:r>
              <a:rPr lang="en-US" sz="2000" dirty="0"/>
              <a:t>Corresponding particular O: Some gorillas are not lions. </a:t>
            </a:r>
          </a:p>
          <a:p>
            <a:pPr marL="1200150" lvl="2" indent="-342900"/>
            <a:r>
              <a:rPr lang="en-US" sz="2000" dirty="0"/>
              <a:t>Contrapositive  I: Some non-lions are not non-gorillas. </a:t>
            </a:r>
          </a:p>
          <a:p>
            <a:pPr eaLnBrk="1" hangingPunct="1"/>
            <a:r>
              <a:rPr lang="en-US" sz="2400" b="1" i="1" dirty="0"/>
              <a:t>Contraposition not valid (I)</a:t>
            </a:r>
          </a:p>
          <a:p>
            <a:pPr marL="1200150" lvl="2" indent="-342900"/>
            <a:r>
              <a:rPr lang="en-US" sz="2000" i="1" dirty="0"/>
              <a:t>I: Some humans are non-registered voters.		</a:t>
            </a:r>
          </a:p>
          <a:p>
            <a:pPr marL="1200150" lvl="2" indent="-342900"/>
            <a:r>
              <a:rPr lang="en-US" sz="2000" i="1" dirty="0"/>
              <a:t>Contrapositive I: Some registered voters are non-humans.    </a:t>
            </a:r>
          </a:p>
        </p:txBody>
      </p:sp>
    </p:spTree>
    <p:extLst>
      <p:ext uri="{BB962C8B-B14F-4D97-AF65-F5344CB8AC3E}">
        <p14:creationId xmlns:p14="http://schemas.microsoft.com/office/powerpoint/2010/main" val="79532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br>
              <a:rPr lang="en-US" dirty="0"/>
            </a:br>
            <a:r>
              <a:rPr lang="en-US" i="1" dirty="0"/>
              <a:t>Exercises  5G</a:t>
            </a:r>
            <a:br>
              <a:rPr lang="en-US" dirty="0"/>
            </a:br>
            <a:endParaRPr lang="en-US" dirty="0"/>
          </a:p>
        </p:txBody>
      </p:sp>
      <p:sp>
        <p:nvSpPr>
          <p:cNvPr id="3" name="Content Placeholder 2"/>
          <p:cNvSpPr>
            <a:spLocks noGrp="1"/>
          </p:cNvSpPr>
          <p:nvPr>
            <p:ph idx="1"/>
          </p:nvPr>
        </p:nvSpPr>
        <p:spPr/>
        <p:txBody>
          <a:bodyPr rtlCol="0">
            <a:normAutofit/>
          </a:bodyPr>
          <a:lstStyle/>
          <a:p>
            <a:pPr>
              <a:spcAft>
                <a:spcPts val="0"/>
              </a:spcAft>
              <a:defRPr/>
            </a:pPr>
            <a:r>
              <a:rPr lang="en-US" sz="2800" b="1" dirty="0"/>
              <a:t>Example I</a:t>
            </a:r>
          </a:p>
          <a:p>
            <a:pPr>
              <a:spcAft>
                <a:spcPts val="0"/>
              </a:spcAft>
              <a:defRPr/>
            </a:pPr>
            <a:r>
              <a:rPr lang="en-US" sz="2200" dirty="0"/>
              <a:t>    The </a:t>
            </a:r>
            <a:r>
              <a:rPr lang="en-US" sz="2200" b="1" dirty="0"/>
              <a:t>subcontrary</a:t>
            </a:r>
            <a:r>
              <a:rPr lang="en-US" sz="2200" dirty="0"/>
              <a:t> of “Some columnists are coffee drinkers” is</a:t>
            </a:r>
          </a:p>
          <a:p>
            <a:pPr>
              <a:spcAft>
                <a:spcPts val="0"/>
              </a:spcAft>
              <a:defRPr/>
            </a:pPr>
            <a:r>
              <a:rPr lang="en-US" sz="2200" dirty="0"/>
              <a:t>          (a) All columnists are coffee drinkers.</a:t>
            </a:r>
          </a:p>
          <a:p>
            <a:pPr>
              <a:spcAft>
                <a:spcPts val="0"/>
              </a:spcAft>
              <a:defRPr/>
            </a:pPr>
            <a:r>
              <a:rPr lang="en-US" sz="2200" dirty="0"/>
              <a:t>          (b) No columnists are coffee drinkers.</a:t>
            </a:r>
          </a:p>
          <a:p>
            <a:pPr>
              <a:spcAft>
                <a:spcPts val="0"/>
              </a:spcAft>
              <a:defRPr/>
            </a:pPr>
            <a:r>
              <a:rPr lang="en-US" sz="2200" dirty="0"/>
              <a:t>          (c) Some columnists are not coffee drinkers.</a:t>
            </a:r>
          </a:p>
          <a:p>
            <a:pPr>
              <a:spcAft>
                <a:spcPts val="0"/>
              </a:spcAft>
              <a:defRPr/>
            </a:pPr>
            <a:r>
              <a:rPr lang="en-US" sz="2800" b="1" dirty="0"/>
              <a:t>Answer</a:t>
            </a:r>
          </a:p>
          <a:p>
            <a:pPr marL="742950" lvl="1" indent="-342900">
              <a:spcAft>
                <a:spcPts val="0"/>
              </a:spcAft>
              <a:defRPr/>
            </a:pPr>
            <a:r>
              <a:rPr lang="en-US" sz="2200" dirty="0"/>
              <a:t> (c) is correct.  Since “Some columnists are coffee drinkers” is an </a:t>
            </a:r>
            <a:r>
              <a:rPr lang="en-US" sz="2200" b="1" dirty="0"/>
              <a:t>I-</a:t>
            </a:r>
            <a:r>
              <a:rPr lang="en-US" sz="2200" dirty="0"/>
              <a:t>proposition, its subcontrary must be an </a:t>
            </a:r>
            <a:r>
              <a:rPr lang="en-US" sz="2200" b="1" dirty="0"/>
              <a:t>O-</a:t>
            </a:r>
            <a:r>
              <a:rPr lang="en-US" sz="2200" dirty="0"/>
              <a:t>proposition. </a:t>
            </a:r>
          </a:p>
          <a:p>
            <a:pPr marL="742950" lvl="1" indent="-342900">
              <a:spcAft>
                <a:spcPts val="0"/>
              </a:spcAft>
              <a:defRPr/>
            </a:pPr>
            <a:r>
              <a:rPr lang="en-US" sz="2200" dirty="0"/>
              <a:t>(a) is an </a:t>
            </a:r>
            <a:r>
              <a:rPr lang="en-US" sz="2200" b="1" dirty="0"/>
              <a:t>A-</a:t>
            </a:r>
            <a:r>
              <a:rPr lang="en-US" sz="2200" dirty="0"/>
              <a:t>proposition, the superaltern of an </a:t>
            </a:r>
            <a:r>
              <a:rPr lang="en-US" sz="2200" b="1" dirty="0"/>
              <a:t>I-</a:t>
            </a:r>
            <a:r>
              <a:rPr lang="en-US" sz="2200" dirty="0"/>
              <a:t>proposition. </a:t>
            </a:r>
          </a:p>
          <a:p>
            <a:pPr marL="742950" lvl="1" indent="-342900">
              <a:spcAft>
                <a:spcPts val="0"/>
              </a:spcAft>
              <a:defRPr/>
            </a:pPr>
            <a:r>
              <a:rPr lang="en-US" sz="2200" dirty="0"/>
              <a:t>(b) is an </a:t>
            </a:r>
            <a:r>
              <a:rPr lang="en-US" sz="2200" b="1" dirty="0"/>
              <a:t>E-</a:t>
            </a:r>
            <a:r>
              <a:rPr lang="en-US" sz="2200" dirty="0"/>
              <a:t>proposition, the contradictory of an </a:t>
            </a:r>
            <a:r>
              <a:rPr lang="en-US" sz="2200" b="1" dirty="0"/>
              <a:t>I-</a:t>
            </a:r>
            <a:r>
              <a:rPr lang="en-US" sz="2200" dirty="0"/>
              <a:t>proposition.</a:t>
            </a:r>
            <a:endParaRPr lang="en-US" sz="2200" b="1" dirty="0"/>
          </a:p>
        </p:txBody>
      </p:sp>
    </p:spTree>
    <p:extLst>
      <p:ext uri="{BB962C8B-B14F-4D97-AF65-F5344CB8AC3E}">
        <p14:creationId xmlns:p14="http://schemas.microsoft.com/office/powerpoint/2010/main" val="106609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br>
              <a:rPr lang="en-US" dirty="0"/>
            </a:br>
            <a:r>
              <a:rPr lang="en-US" i="1"/>
              <a:t>Exercises  5G</a:t>
            </a:r>
            <a:br>
              <a:rPr lang="en-US" dirty="0"/>
            </a:br>
            <a:endParaRPr lang="en-US" dirty="0"/>
          </a:p>
        </p:txBody>
      </p:sp>
      <p:sp>
        <p:nvSpPr>
          <p:cNvPr id="3" name="Content Placeholder 2"/>
          <p:cNvSpPr>
            <a:spLocks noGrp="1"/>
          </p:cNvSpPr>
          <p:nvPr>
            <p:ph idx="1"/>
          </p:nvPr>
        </p:nvSpPr>
        <p:spPr/>
        <p:txBody>
          <a:bodyPr rtlCol="0">
            <a:normAutofit/>
          </a:bodyPr>
          <a:lstStyle/>
          <a:p>
            <a:pPr>
              <a:spcAft>
                <a:spcPts val="0"/>
              </a:spcAft>
              <a:defRPr/>
            </a:pPr>
            <a:r>
              <a:rPr lang="en-US" sz="2800" b="1" dirty="0"/>
              <a:t>Example II</a:t>
            </a:r>
          </a:p>
          <a:p>
            <a:pPr marL="742950" lvl="1" indent="-342900">
              <a:spcAft>
                <a:spcPts val="0"/>
              </a:spcAft>
              <a:defRPr/>
            </a:pPr>
            <a:r>
              <a:rPr lang="en-US" sz="2400" dirty="0"/>
              <a:t>If it is true that “Some physicians are not good communicators,” then the proposition “No physicians are good communicators” is</a:t>
            </a:r>
          </a:p>
          <a:p>
            <a:pPr marL="1085850" lvl="2" indent="-285750">
              <a:spcAft>
                <a:spcPts val="0"/>
              </a:spcAft>
              <a:defRPr/>
            </a:pPr>
            <a:r>
              <a:rPr lang="en-US" sz="2400" dirty="0"/>
              <a:t>True</a:t>
            </a:r>
          </a:p>
          <a:p>
            <a:pPr marL="1085850" lvl="2" indent="-285750">
              <a:spcAft>
                <a:spcPts val="0"/>
              </a:spcAft>
              <a:defRPr/>
            </a:pPr>
            <a:r>
              <a:rPr lang="en-US" sz="2400" dirty="0"/>
              <a:t>False</a:t>
            </a:r>
          </a:p>
          <a:p>
            <a:pPr marL="1085850" lvl="2" indent="-285750">
              <a:spcAft>
                <a:spcPts val="0"/>
              </a:spcAft>
              <a:defRPr/>
            </a:pPr>
            <a:r>
              <a:rPr lang="en-US" sz="2400" dirty="0"/>
              <a:t>Undetermined</a:t>
            </a:r>
          </a:p>
          <a:p>
            <a:pPr>
              <a:spcAft>
                <a:spcPts val="0"/>
              </a:spcAft>
              <a:defRPr/>
            </a:pPr>
            <a:r>
              <a:rPr lang="en-US" sz="2800" b="1" dirty="0"/>
              <a:t>Answer</a:t>
            </a:r>
          </a:p>
          <a:p>
            <a:pPr marL="742950" lvl="1" indent="-342900">
              <a:spcAft>
                <a:spcPts val="0"/>
              </a:spcAft>
              <a:defRPr/>
            </a:pPr>
            <a:r>
              <a:rPr lang="en-US" sz="2400" dirty="0"/>
              <a:t>c. Undetermined. The first is an </a:t>
            </a:r>
            <a:r>
              <a:rPr lang="en-US" sz="2400" b="1" dirty="0"/>
              <a:t>O-</a:t>
            </a:r>
            <a:r>
              <a:rPr lang="en-US" sz="2400" dirty="0"/>
              <a:t>proposition, and if true, its superaltern, the </a:t>
            </a:r>
            <a:r>
              <a:rPr lang="en-US" sz="2400" b="1" dirty="0"/>
              <a:t>E-</a:t>
            </a:r>
            <a:r>
              <a:rPr lang="en-US" sz="2400" dirty="0"/>
              <a:t>proposition, could be true or false.</a:t>
            </a:r>
            <a:r>
              <a:rPr lang="en-US" sz="2600" dirty="0"/>
              <a:t> </a:t>
            </a:r>
            <a:endParaRPr lang="en-US" dirty="0"/>
          </a:p>
        </p:txBody>
      </p:sp>
    </p:spTree>
    <p:extLst>
      <p:ext uri="{BB962C8B-B14F-4D97-AF65-F5344CB8AC3E}">
        <p14:creationId xmlns:p14="http://schemas.microsoft.com/office/powerpoint/2010/main" val="14481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en-US" dirty="0"/>
              <a:t>Standard Form CPs</a:t>
            </a:r>
          </a:p>
        </p:txBody>
      </p:sp>
      <p:sp>
        <p:nvSpPr>
          <p:cNvPr id="1026" name="Rectangle 3"/>
          <p:cNvSpPr>
            <a:spLocks noGrp="1" noChangeArrowheads="1"/>
          </p:cNvSpPr>
          <p:nvPr>
            <p:ph idx="1"/>
          </p:nvPr>
        </p:nvSpPr>
        <p:spPr>
          <a:xfrm>
            <a:off x="1730638" y="1476757"/>
            <a:ext cx="9859783" cy="4723517"/>
          </a:xfrm>
        </p:spPr>
        <p:txBody>
          <a:bodyPr>
            <a:normAutofit/>
          </a:bodyPr>
          <a:lstStyle/>
          <a:p>
            <a:r>
              <a:rPr lang="en-US" altLang="x-none" sz="2800" dirty="0"/>
              <a:t>Given that we can say something about all or some of the subject class, and that it can be included or excluded in the predicate class, we have 4 different ways in which categories can be related in CPs.</a:t>
            </a:r>
          </a:p>
          <a:p>
            <a:r>
              <a:rPr lang="en-US" altLang="x-none" sz="2800" dirty="0"/>
              <a:t>These 4 ways are called the </a:t>
            </a:r>
            <a:r>
              <a:rPr lang="en-US" altLang="x-none" sz="2800" u="sng" dirty="0"/>
              <a:t>Standard Form</a:t>
            </a:r>
            <a:r>
              <a:rPr lang="en-US" altLang="x-none" sz="2800" dirty="0"/>
              <a:t> categorical propositions. To create them we need four elements: </a:t>
            </a:r>
          </a:p>
          <a:p>
            <a:pPr marL="730250" lvl="1" indent="-457200">
              <a:buFont typeface="Arial" charset="0"/>
              <a:buAutoNum type="arabicPeriod"/>
            </a:pPr>
            <a:r>
              <a:rPr lang="en-US" altLang="x-none" sz="2400" dirty="0"/>
              <a:t>Quantifiers: </a:t>
            </a:r>
            <a:r>
              <a:rPr lang="ja-JP" altLang="en-US" sz="2400" dirty="0"/>
              <a:t>“</a:t>
            </a:r>
            <a:r>
              <a:rPr lang="en-US" altLang="ja-JP" sz="2400" dirty="0"/>
              <a:t>All,</a:t>
            </a:r>
            <a:r>
              <a:rPr lang="ja-JP" altLang="en-US" sz="2400" dirty="0"/>
              <a:t>”</a:t>
            </a:r>
            <a:r>
              <a:rPr lang="en-US" altLang="ja-JP" sz="2400" dirty="0"/>
              <a:t> </a:t>
            </a:r>
            <a:r>
              <a:rPr lang="ja-JP" altLang="en-US" sz="2400" dirty="0"/>
              <a:t>“</a:t>
            </a:r>
            <a:r>
              <a:rPr lang="en-US" altLang="ja-JP" sz="2400" dirty="0"/>
              <a:t>No,</a:t>
            </a:r>
            <a:r>
              <a:rPr lang="ja-JP" altLang="en-US" sz="2400" dirty="0"/>
              <a:t>”</a:t>
            </a:r>
            <a:r>
              <a:rPr lang="en-US" altLang="ja-JP" sz="2400" dirty="0"/>
              <a:t> or </a:t>
            </a:r>
            <a:r>
              <a:rPr lang="ja-JP" altLang="en-US" sz="2400" dirty="0"/>
              <a:t>“</a:t>
            </a:r>
            <a:r>
              <a:rPr lang="en-US" altLang="ja-JP" sz="2400" dirty="0"/>
              <a:t>Some</a:t>
            </a:r>
            <a:r>
              <a:rPr lang="ja-JP" altLang="en-US" sz="2400" dirty="0"/>
              <a:t>”</a:t>
            </a:r>
            <a:endParaRPr lang="en-US" altLang="ja-JP" sz="2400" dirty="0"/>
          </a:p>
          <a:p>
            <a:pPr marL="730250" lvl="1" indent="-457200">
              <a:buFont typeface="Arial" charset="0"/>
              <a:buAutoNum type="arabicPeriod"/>
            </a:pPr>
            <a:r>
              <a:rPr lang="en-US" altLang="x-none" sz="2400" dirty="0"/>
              <a:t>Subject Term: Noun or Noun Phrase</a:t>
            </a:r>
          </a:p>
          <a:p>
            <a:pPr marL="730250" lvl="1" indent="-457200">
              <a:buFont typeface="Arial" charset="0"/>
              <a:buAutoNum type="arabicPeriod"/>
            </a:pPr>
            <a:r>
              <a:rPr lang="en-US" altLang="x-none" sz="2400" dirty="0"/>
              <a:t>Copula: </a:t>
            </a:r>
            <a:r>
              <a:rPr lang="ja-JP" altLang="en-US" sz="2400" dirty="0"/>
              <a:t>“</a:t>
            </a:r>
            <a:r>
              <a:rPr lang="en-US" altLang="ja-JP" sz="2400" dirty="0"/>
              <a:t>are</a:t>
            </a:r>
            <a:r>
              <a:rPr lang="ja-JP" altLang="en-US" sz="2400" dirty="0"/>
              <a:t>”</a:t>
            </a:r>
            <a:r>
              <a:rPr lang="en-US" altLang="ja-JP" sz="2400" dirty="0"/>
              <a:t> or </a:t>
            </a:r>
            <a:r>
              <a:rPr lang="ja-JP" altLang="en-US" sz="2400" dirty="0"/>
              <a:t>“</a:t>
            </a:r>
            <a:r>
              <a:rPr lang="en-US" altLang="ja-JP" sz="2400" dirty="0"/>
              <a:t>are not</a:t>
            </a:r>
            <a:r>
              <a:rPr lang="ja-JP" altLang="en-US" sz="2400" dirty="0"/>
              <a:t>”</a:t>
            </a:r>
            <a:endParaRPr lang="en-US" altLang="ja-JP" sz="2400" dirty="0"/>
          </a:p>
          <a:p>
            <a:pPr marL="730250" lvl="1" indent="-457200">
              <a:buFont typeface="Arial" charset="0"/>
              <a:buAutoNum type="arabicPeriod"/>
            </a:pPr>
            <a:r>
              <a:rPr lang="en-US" altLang="x-none" sz="2400" dirty="0"/>
              <a:t>Predicate Term: Noun or Noun Phrase</a:t>
            </a:r>
          </a:p>
        </p:txBody>
      </p:sp>
    </p:spTree>
    <p:extLst>
      <p:ext uri="{BB962C8B-B14F-4D97-AF65-F5344CB8AC3E}">
        <p14:creationId xmlns:p14="http://schemas.microsoft.com/office/powerpoint/2010/main" val="211601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The Four Categorical Forms</a:t>
            </a:r>
          </a:p>
        </p:txBody>
      </p:sp>
      <p:sp>
        <p:nvSpPr>
          <p:cNvPr id="3" name="Content Placeholder 2"/>
          <p:cNvSpPr>
            <a:spLocks noGrp="1"/>
          </p:cNvSpPr>
          <p:nvPr>
            <p:ph sz="half" idx="1"/>
          </p:nvPr>
        </p:nvSpPr>
        <p:spPr>
          <a:xfrm>
            <a:off x="1769765" y="1417320"/>
            <a:ext cx="4876800" cy="4663440"/>
          </a:xfrm>
        </p:spPr>
        <p:txBody>
          <a:bodyPr rtlCol="0">
            <a:normAutofit/>
          </a:bodyPr>
          <a:lstStyle/>
          <a:p>
            <a:pPr>
              <a:spcAft>
                <a:spcPts val="0"/>
              </a:spcAft>
              <a:defRPr/>
            </a:pPr>
            <a:r>
              <a:rPr lang="en-US" sz="2800" dirty="0">
                <a:ea typeface="+mn-ea"/>
              </a:rPr>
              <a:t>All CPs are resolvable into one of four forms, symbolized by the corresponding capital letter:</a:t>
            </a:r>
          </a:p>
          <a:p>
            <a:pPr>
              <a:spcAft>
                <a:spcPts val="0"/>
              </a:spcAft>
              <a:defRPr/>
            </a:pPr>
            <a:endParaRPr lang="en-US" dirty="0">
              <a:ea typeface="+mn-ea"/>
            </a:endParaRPr>
          </a:p>
          <a:p>
            <a:pPr marL="292608" lvl="1" indent="0">
              <a:spcAft>
                <a:spcPts val="0"/>
              </a:spcAft>
              <a:buNone/>
              <a:defRPr/>
            </a:pPr>
            <a:r>
              <a:rPr lang="en-US" sz="2200" dirty="0">
                <a:ea typeface="+mn-ea"/>
              </a:rPr>
              <a:t>   </a:t>
            </a:r>
            <a:r>
              <a:rPr lang="en-US" sz="2000" u="sng" dirty="0"/>
              <a:t>CP</a:t>
            </a:r>
            <a:r>
              <a:rPr lang="en-US" sz="2000" dirty="0"/>
              <a:t>	      </a:t>
            </a:r>
            <a:r>
              <a:rPr lang="en-US" sz="2000" u="sng" dirty="0"/>
              <a:t>Symbol </a:t>
            </a:r>
            <a:r>
              <a:rPr lang="en-US" sz="2000" dirty="0"/>
              <a:t>   </a:t>
            </a:r>
            <a:r>
              <a:rPr lang="en-US" sz="2000" u="sng" dirty="0"/>
              <a:t>Quantity</a:t>
            </a:r>
            <a:r>
              <a:rPr lang="en-US" sz="2000" dirty="0"/>
              <a:t>      </a:t>
            </a:r>
            <a:r>
              <a:rPr lang="en-US" sz="2000" u="sng" dirty="0"/>
              <a:t>Quality</a:t>
            </a:r>
          </a:p>
          <a:p>
            <a:pPr marL="292608" lvl="1" indent="0">
              <a:spcAft>
                <a:spcPts val="0"/>
              </a:spcAft>
              <a:buNone/>
              <a:defRPr/>
            </a:pPr>
            <a:r>
              <a:rPr lang="en-US" sz="1900" dirty="0"/>
              <a:t>All S are P.     (A)   Universal  Affirmative</a:t>
            </a:r>
          </a:p>
          <a:p>
            <a:pPr marL="292608" lvl="1" indent="0">
              <a:spcAft>
                <a:spcPts val="0"/>
              </a:spcAft>
              <a:buNone/>
              <a:defRPr/>
            </a:pPr>
            <a:r>
              <a:rPr lang="en-US" sz="1900" dirty="0"/>
              <a:t>No S are P    (E)    Universal      Negative</a:t>
            </a:r>
          </a:p>
          <a:p>
            <a:pPr marL="292608" lvl="1" indent="0">
              <a:spcAft>
                <a:spcPts val="0"/>
              </a:spcAft>
              <a:buNone/>
              <a:defRPr/>
            </a:pPr>
            <a:r>
              <a:rPr lang="en-US" sz="1900" dirty="0"/>
              <a:t>Some S are P.  (I)    Particular   Affirmative</a:t>
            </a:r>
          </a:p>
          <a:p>
            <a:pPr marL="292608" lvl="1" indent="0">
              <a:spcAft>
                <a:spcPts val="0"/>
              </a:spcAft>
              <a:buNone/>
              <a:defRPr/>
            </a:pPr>
            <a:r>
              <a:rPr lang="en-US" sz="1900" dirty="0"/>
              <a:t>Some S are not P. (O) Particular  Negative</a:t>
            </a:r>
          </a:p>
          <a:p>
            <a:pPr marL="292608" lvl="1" indent="0">
              <a:spcAft>
                <a:spcPts val="0"/>
              </a:spcAft>
              <a:buNone/>
              <a:defRPr/>
            </a:pPr>
            <a:endParaRPr lang="en-US" sz="2400" dirty="0"/>
          </a:p>
        </p:txBody>
      </p:sp>
      <p:sp>
        <p:nvSpPr>
          <p:cNvPr id="5" name="Content Placeholder 4"/>
          <p:cNvSpPr>
            <a:spLocks noGrp="1"/>
          </p:cNvSpPr>
          <p:nvPr>
            <p:ph sz="half" idx="2"/>
          </p:nvPr>
        </p:nvSpPr>
        <p:spPr/>
        <p:txBody>
          <a:bodyPr>
            <a:normAutofit/>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7276057" y="2350169"/>
            <a:ext cx="4394253" cy="2759242"/>
          </a:xfrm>
          <a:prstGeom prst="rect">
            <a:avLst/>
          </a:prstGeom>
          <a:noFill/>
          <a:ln w="9525">
            <a:noFill/>
            <a:miter lim="800000"/>
            <a:headEnd/>
            <a:tailEnd/>
          </a:ln>
        </p:spPr>
      </p:pic>
    </p:spTree>
    <p:extLst>
      <p:ext uri="{BB962C8B-B14F-4D97-AF65-F5344CB8AC3E}">
        <p14:creationId xmlns:p14="http://schemas.microsoft.com/office/powerpoint/2010/main" val="1536356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5A</a:t>
            </a:r>
          </a:p>
        </p:txBody>
      </p:sp>
      <p:sp>
        <p:nvSpPr>
          <p:cNvPr id="3" name="Content Placeholder 2"/>
          <p:cNvSpPr>
            <a:spLocks noGrp="1"/>
          </p:cNvSpPr>
          <p:nvPr>
            <p:ph idx="1"/>
          </p:nvPr>
        </p:nvSpPr>
        <p:spPr/>
        <p:txBody>
          <a:bodyPr>
            <a:normAutofit/>
          </a:bodyPr>
          <a:lstStyle/>
          <a:p>
            <a:r>
              <a:rPr lang="en-US" sz="2800" dirty="0"/>
              <a:t>Example</a:t>
            </a:r>
          </a:p>
          <a:p>
            <a:pPr lvl="1"/>
            <a:r>
              <a:rPr lang="en-US" sz="2400" dirty="0"/>
              <a:t>Some political documentaries are shows deserving of acclaim. </a:t>
            </a:r>
          </a:p>
          <a:p>
            <a:endParaRPr lang="en-US" sz="2800" dirty="0"/>
          </a:p>
          <a:p>
            <a:r>
              <a:rPr lang="en-US" sz="2800" dirty="0"/>
              <a:t>Answer</a:t>
            </a:r>
          </a:p>
          <a:p>
            <a:pPr lvl="1"/>
            <a:r>
              <a:rPr lang="en-US" sz="2400" dirty="0"/>
              <a:t>Subject: political documentaries </a:t>
            </a:r>
          </a:p>
          <a:p>
            <a:pPr lvl="1"/>
            <a:r>
              <a:rPr lang="en-US" sz="2400" dirty="0"/>
              <a:t>Predicate: shows deserving of acclaim      </a:t>
            </a:r>
          </a:p>
          <a:p>
            <a:pPr lvl="1"/>
            <a:r>
              <a:rPr lang="en-US" sz="2400" dirty="0"/>
              <a:t>This is an example of an I-proposition.</a:t>
            </a:r>
          </a:p>
        </p:txBody>
      </p:sp>
    </p:spTree>
    <p:extLst>
      <p:ext uri="{BB962C8B-B14F-4D97-AF65-F5344CB8AC3E}">
        <p14:creationId xmlns:p14="http://schemas.microsoft.com/office/powerpoint/2010/main" val="114638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a:defRPr/>
            </a:pPr>
            <a:r>
              <a:rPr lang="en-US" dirty="0"/>
              <a:t>Quality, Quantity and Distribution</a:t>
            </a:r>
          </a:p>
        </p:txBody>
      </p:sp>
      <p:sp>
        <p:nvSpPr>
          <p:cNvPr id="2050" name="Rectangle 3"/>
          <p:cNvSpPr>
            <a:spLocks noGrp="1" noChangeArrowheads="1"/>
          </p:cNvSpPr>
          <p:nvPr>
            <p:ph idx="1"/>
          </p:nvPr>
        </p:nvSpPr>
        <p:spPr>
          <a:xfrm>
            <a:off x="1644316" y="1417638"/>
            <a:ext cx="10267268" cy="4878888"/>
          </a:xfrm>
        </p:spPr>
        <p:txBody>
          <a:bodyPr>
            <a:normAutofit/>
          </a:bodyPr>
          <a:lstStyle/>
          <a:p>
            <a:r>
              <a:rPr lang="en-US" altLang="x-none" sz="2800" dirty="0"/>
              <a:t>As the table on the last slide reveals, all categorical propositions can be characterized by both their Quality and their Quantity.</a:t>
            </a:r>
          </a:p>
          <a:p>
            <a:r>
              <a:rPr lang="en-US" altLang="x-none" sz="2800" u="sng" dirty="0"/>
              <a:t>Quality</a:t>
            </a:r>
            <a:r>
              <a:rPr lang="en-US" altLang="x-none" sz="2800" dirty="0"/>
              <a:t> characterizes whether the categorical form of the proposition is inclusive (Affirmative) or  exclusive (Negative).</a:t>
            </a:r>
          </a:p>
          <a:p>
            <a:pPr lvl="1"/>
            <a:r>
              <a:rPr lang="en-US" altLang="x-none" sz="2400" dirty="0"/>
              <a:t>A and I form propositions are affirmative, E and O form propositions are negative.</a:t>
            </a:r>
          </a:p>
          <a:p>
            <a:r>
              <a:rPr lang="en-US" altLang="x-none" sz="2800" u="sng" dirty="0"/>
              <a:t>Quantity</a:t>
            </a:r>
            <a:r>
              <a:rPr lang="en-US" altLang="x-none" sz="2800" dirty="0"/>
              <a:t> characterizes whether it is all (Universal) or part (Particular) of the subject class that is affirmatively or negatively related to the predicate class.</a:t>
            </a:r>
          </a:p>
          <a:p>
            <a:pPr lvl="1"/>
            <a:r>
              <a:rPr lang="en-US" altLang="x-none" sz="2400" dirty="0"/>
              <a:t>A and E form statements are universal, I and O form propositions are particular.</a:t>
            </a:r>
          </a:p>
        </p:txBody>
      </p:sp>
    </p:spTree>
    <p:extLst>
      <p:ext uri="{BB962C8B-B14F-4D97-AF65-F5344CB8AC3E}">
        <p14:creationId xmlns:p14="http://schemas.microsoft.com/office/powerpoint/2010/main" val="137239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defRPr/>
            </a:pPr>
            <a:r>
              <a:rPr lang="en-US" dirty="0"/>
              <a:t>Distribution</a:t>
            </a:r>
          </a:p>
        </p:txBody>
      </p:sp>
      <p:sp>
        <p:nvSpPr>
          <p:cNvPr id="25603" name="Rectangle 3"/>
          <p:cNvSpPr>
            <a:spLocks noGrp="1" noChangeArrowheads="1"/>
          </p:cNvSpPr>
          <p:nvPr>
            <p:ph idx="1"/>
          </p:nvPr>
        </p:nvSpPr>
        <p:spPr>
          <a:xfrm>
            <a:off x="1914143" y="1417638"/>
            <a:ext cx="9596068" cy="4766594"/>
          </a:xfrm>
        </p:spPr>
        <p:txBody>
          <a:bodyPr rtlCol="0">
            <a:normAutofit/>
          </a:bodyPr>
          <a:lstStyle/>
          <a:p>
            <a:pPr>
              <a:spcAft>
                <a:spcPts val="0"/>
              </a:spcAft>
              <a:defRPr/>
            </a:pPr>
            <a:r>
              <a:rPr lang="en-US" sz="2800" dirty="0">
                <a:ea typeface="+mn-ea"/>
              </a:rPr>
              <a:t>Our analysis of the standard form CPs reveals more than just the quantity and quality of the propositions, it also reveals something about the categories related in the propositions.</a:t>
            </a:r>
          </a:p>
          <a:p>
            <a:pPr>
              <a:spcAft>
                <a:spcPts val="0"/>
              </a:spcAft>
              <a:defRPr/>
            </a:pPr>
            <a:r>
              <a:rPr lang="en-US" sz="2800" u="sng" dirty="0">
                <a:ea typeface="+mn-ea"/>
              </a:rPr>
              <a:t>Distribution</a:t>
            </a:r>
            <a:r>
              <a:rPr lang="en-US" sz="2800" dirty="0">
                <a:ea typeface="+mn-ea"/>
              </a:rPr>
              <a:t> refers to whether a proposition says something about the whole class or category or not.</a:t>
            </a:r>
          </a:p>
          <a:p>
            <a:pPr lvl="1">
              <a:spcAft>
                <a:spcPts val="0"/>
              </a:spcAft>
              <a:defRPr/>
            </a:pPr>
            <a:r>
              <a:rPr lang="en-US" sz="2400" dirty="0">
                <a:ea typeface="+mn-ea"/>
              </a:rPr>
              <a:t>A term is said to be distributed if the proposition makes an assertion about every member of the category named by the term; otherwise, it is undistributed.</a:t>
            </a:r>
          </a:p>
        </p:txBody>
      </p:sp>
    </p:spTree>
    <p:extLst>
      <p:ext uri="{BB962C8B-B14F-4D97-AF65-F5344CB8AC3E}">
        <p14:creationId xmlns:p14="http://schemas.microsoft.com/office/powerpoint/2010/main" val="183489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dirty="0"/>
              <a:t>Review of Distribution</a:t>
            </a:r>
          </a:p>
        </p:txBody>
      </p:sp>
      <p:sp>
        <p:nvSpPr>
          <p:cNvPr id="31746" name="Content Placeholder 2"/>
          <p:cNvSpPr>
            <a:spLocks noGrp="1"/>
          </p:cNvSpPr>
          <p:nvPr>
            <p:ph idx="1"/>
          </p:nvPr>
        </p:nvSpPr>
        <p:spPr>
          <a:xfrm>
            <a:off x="1547132" y="1417637"/>
            <a:ext cx="10364452" cy="4758573"/>
          </a:xfrm>
        </p:spPr>
        <p:txBody>
          <a:bodyPr>
            <a:normAutofit fontScale="85000" lnSpcReduction="20000"/>
          </a:bodyPr>
          <a:lstStyle/>
          <a:p>
            <a:pPr eaLnBrk="1" hangingPunct="1"/>
            <a:r>
              <a:rPr lang="en-US" sz="3100" b="1" dirty="0"/>
              <a:t>A-propositions: </a:t>
            </a:r>
            <a:r>
              <a:rPr lang="en-US" sz="3100" dirty="0"/>
              <a:t>All </a:t>
            </a:r>
            <a:r>
              <a:rPr lang="en-US" sz="3100" b="1" dirty="0"/>
              <a:t>cats</a:t>
            </a:r>
            <a:r>
              <a:rPr lang="en-US" sz="3100" dirty="0"/>
              <a:t> are mammals.</a:t>
            </a:r>
          </a:p>
          <a:p>
            <a:pPr lvl="1"/>
            <a:r>
              <a:rPr lang="en-US" sz="2300" dirty="0"/>
              <a:t>Subject “cats” is </a:t>
            </a:r>
            <a:r>
              <a:rPr lang="en-US" sz="2300" b="1" dirty="0"/>
              <a:t>distributed</a:t>
            </a:r>
            <a:r>
              <a:rPr lang="en-US" sz="2300" dirty="0"/>
              <a:t>; the proposition asserts that every cat is a mammal.</a:t>
            </a:r>
          </a:p>
          <a:p>
            <a:pPr lvl="1"/>
            <a:r>
              <a:rPr lang="en-US" sz="2300" dirty="0"/>
              <a:t>Predicate “mammals” is </a:t>
            </a:r>
            <a:r>
              <a:rPr lang="en-US" sz="2300" b="1" dirty="0"/>
              <a:t>undistributed</a:t>
            </a:r>
            <a:r>
              <a:rPr lang="en-US" sz="2300" dirty="0"/>
              <a:t>; the proposition does not make an assertion about every mammal.</a:t>
            </a:r>
          </a:p>
          <a:p>
            <a:pPr eaLnBrk="1" hangingPunct="1"/>
            <a:r>
              <a:rPr lang="en-US" sz="3100" b="1" dirty="0"/>
              <a:t>E-propositions: </a:t>
            </a:r>
            <a:r>
              <a:rPr lang="en-US" sz="3100" dirty="0"/>
              <a:t>No </a:t>
            </a:r>
            <a:r>
              <a:rPr lang="en-US" sz="3100" b="1" dirty="0"/>
              <a:t>turtles</a:t>
            </a:r>
            <a:r>
              <a:rPr lang="en-US" sz="3100" dirty="0"/>
              <a:t> are </a:t>
            </a:r>
            <a:r>
              <a:rPr lang="en-US" sz="3100" b="1" dirty="0"/>
              <a:t>mammals</a:t>
            </a:r>
            <a:r>
              <a:rPr lang="en-US" sz="3100" dirty="0"/>
              <a:t>.</a:t>
            </a:r>
          </a:p>
          <a:p>
            <a:pPr lvl="1"/>
            <a:r>
              <a:rPr lang="en-US" sz="2300" dirty="0"/>
              <a:t>Both subject and predicate are </a:t>
            </a:r>
            <a:r>
              <a:rPr lang="en-US" sz="2300" b="1" dirty="0"/>
              <a:t>distributed</a:t>
            </a:r>
            <a:r>
              <a:rPr lang="en-US" sz="2300" dirty="0"/>
              <a:t>; the proposition asserts that not even one turtle is a mammal and not even one mammal is a turtle.</a:t>
            </a:r>
          </a:p>
          <a:p>
            <a:pPr>
              <a:spcAft>
                <a:spcPts val="0"/>
              </a:spcAft>
              <a:defRPr/>
            </a:pPr>
            <a:r>
              <a:rPr lang="en-US" sz="3100" b="1" dirty="0"/>
              <a:t>I-propositions: </a:t>
            </a:r>
            <a:r>
              <a:rPr lang="en-US" sz="3100" dirty="0"/>
              <a:t>Some students are sophomores.</a:t>
            </a:r>
          </a:p>
          <a:p>
            <a:pPr lvl="1">
              <a:spcAft>
                <a:spcPts val="0"/>
              </a:spcAft>
              <a:defRPr/>
            </a:pPr>
            <a:r>
              <a:rPr lang="en-US" sz="2300" dirty="0"/>
              <a:t>Both subject and predicate are </a:t>
            </a:r>
            <a:r>
              <a:rPr lang="en-US" sz="2300" b="1" dirty="0"/>
              <a:t>undistributed</a:t>
            </a:r>
            <a:r>
              <a:rPr lang="en-US" sz="2300" dirty="0"/>
              <a:t>; the proposition does not make an assertion about every student or every sophomore.</a:t>
            </a:r>
          </a:p>
          <a:p>
            <a:pPr>
              <a:spcAft>
                <a:spcPts val="0"/>
              </a:spcAft>
              <a:defRPr/>
            </a:pPr>
            <a:r>
              <a:rPr lang="en-US" sz="3100" b="1" dirty="0"/>
              <a:t>O-propositions: </a:t>
            </a:r>
            <a:r>
              <a:rPr lang="en-US" sz="3100" dirty="0"/>
              <a:t>Some cars are not </a:t>
            </a:r>
            <a:r>
              <a:rPr lang="en-US" sz="3100" b="1" dirty="0"/>
              <a:t>fuel-efficient vehicles</a:t>
            </a:r>
            <a:r>
              <a:rPr lang="en-US" sz="3100" dirty="0"/>
              <a:t>.</a:t>
            </a:r>
          </a:p>
          <a:p>
            <a:pPr lvl="1">
              <a:spcAft>
                <a:spcPts val="0"/>
              </a:spcAft>
              <a:defRPr/>
            </a:pPr>
            <a:r>
              <a:rPr lang="en-US" sz="2300" dirty="0"/>
              <a:t>Subject “cars” is </a:t>
            </a:r>
            <a:r>
              <a:rPr lang="en-US" sz="2300" b="1" dirty="0"/>
              <a:t>undistributed</a:t>
            </a:r>
            <a:r>
              <a:rPr lang="en-US" sz="2300" dirty="0"/>
              <a:t>; the proposition does not make an assertion about every car.</a:t>
            </a:r>
          </a:p>
          <a:p>
            <a:pPr lvl="1">
              <a:spcAft>
                <a:spcPts val="0"/>
              </a:spcAft>
              <a:defRPr/>
            </a:pPr>
            <a:r>
              <a:rPr lang="en-US" sz="2300" dirty="0"/>
              <a:t>Predicate is </a:t>
            </a:r>
            <a:r>
              <a:rPr lang="en-US" sz="2300" b="1" dirty="0"/>
              <a:t>distributed</a:t>
            </a:r>
            <a:r>
              <a:rPr lang="en-US" sz="2300" dirty="0"/>
              <a:t>, since at least one member of “cars” is excluded from every member of “fuel-efficient vehicles.”</a:t>
            </a:r>
          </a:p>
          <a:p>
            <a:endParaRPr lang="en-US" sz="2600" dirty="0"/>
          </a:p>
        </p:txBody>
      </p:sp>
    </p:spTree>
    <p:extLst>
      <p:ext uri="{BB962C8B-B14F-4D97-AF65-F5344CB8AC3E}">
        <p14:creationId xmlns:p14="http://schemas.microsoft.com/office/powerpoint/2010/main" val="1557181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24F15">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224F15</Template>
  <TotalTime>1367</TotalTime>
  <Words>2725</Words>
  <Application>Microsoft Macintosh PowerPoint</Application>
  <PresentationFormat>Widescreen</PresentationFormat>
  <Paragraphs>252</Paragraphs>
  <Slides>36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ゴシック</vt:lpstr>
      <vt:lpstr>Arial</vt:lpstr>
      <vt:lpstr>Calibri</vt:lpstr>
      <vt:lpstr>Gill Sans MT</vt:lpstr>
      <vt:lpstr>Verdana</vt:lpstr>
      <vt:lpstr>Wingdings</vt:lpstr>
      <vt:lpstr>Wingdings 2</vt:lpstr>
      <vt:lpstr>224F15</vt:lpstr>
      <vt:lpstr>PHIL 201</vt:lpstr>
      <vt:lpstr>Categorical Logic</vt:lpstr>
      <vt:lpstr>The Components of Categorical Propositions </vt:lpstr>
      <vt:lpstr>Standard Form CPs</vt:lpstr>
      <vt:lpstr>The Four Categorical Forms</vt:lpstr>
      <vt:lpstr>Exercise 5A</vt:lpstr>
      <vt:lpstr>Quality, Quantity and Distribution</vt:lpstr>
      <vt:lpstr>Distribution</vt:lpstr>
      <vt:lpstr>Review of Distribution</vt:lpstr>
      <vt:lpstr>    Quantity, Quality, and Distribution</vt:lpstr>
      <vt:lpstr>Exercise 5B</vt:lpstr>
      <vt:lpstr>Exercise 5B</vt:lpstr>
      <vt:lpstr>Existential Import</vt:lpstr>
      <vt:lpstr>Venn Diagrams</vt:lpstr>
      <vt:lpstr>Venn Diagrams for Categorical Propositions (Boolean Interpretation)</vt:lpstr>
      <vt:lpstr>The Modern Square of Opposition</vt:lpstr>
      <vt:lpstr>The Modern Square</vt:lpstr>
      <vt:lpstr>Putting It To Work</vt:lpstr>
      <vt:lpstr>Exercises  5D</vt:lpstr>
      <vt:lpstr>The Operations</vt:lpstr>
      <vt:lpstr>Conversion               </vt:lpstr>
      <vt:lpstr>Obversion and Contraposition</vt:lpstr>
      <vt:lpstr> Obversion       </vt:lpstr>
      <vt:lpstr> Contraposition                </vt:lpstr>
      <vt:lpstr>Summary of Conversion, Obversion, and Contraposition</vt:lpstr>
      <vt:lpstr>Exercise  5E</vt:lpstr>
      <vt:lpstr>The Traditional (Aristotelian) Square of Opposition </vt:lpstr>
      <vt:lpstr>Immediate Inferences and Fallacies with the Traditional Square</vt:lpstr>
      <vt:lpstr>Venn Diagrams and the Traditional Standpoint </vt:lpstr>
      <vt:lpstr>Immediate Inferences in the Traditional Square</vt:lpstr>
      <vt:lpstr>Exercises  5F</vt:lpstr>
      <vt:lpstr>Conversion, Obversion, Contraposition in the Traditional Square</vt:lpstr>
      <vt:lpstr>Conversion in the Traditional Square</vt:lpstr>
      <vt:lpstr>Contraposition in the Traditional Square</vt:lpstr>
      <vt:lpstr> Exercises  5G </vt:lpstr>
      <vt:lpstr> Exercises  5G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201</dc:title>
  <dc:creator>Philip Maloney</dc:creator>
  <cp:lastModifiedBy>Philip J. Maloney</cp:lastModifiedBy>
  <cp:revision>17</cp:revision>
  <dcterms:created xsi:type="dcterms:W3CDTF">2018-02-07T15:05:56Z</dcterms:created>
  <dcterms:modified xsi:type="dcterms:W3CDTF">2019-09-19T20:54:22Z</dcterms:modified>
</cp:coreProperties>
</file>