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46"/>
  </p:notesMasterIdLst>
  <p:sldIdLst>
    <p:sldId id="257" r:id="rId2"/>
    <p:sldId id="447" r:id="rId3"/>
    <p:sldId id="258" r:id="rId4"/>
    <p:sldId id="259" r:id="rId5"/>
    <p:sldId id="260" r:id="rId6"/>
    <p:sldId id="466" r:id="rId7"/>
    <p:sldId id="261" r:id="rId8"/>
    <p:sldId id="262" r:id="rId9"/>
    <p:sldId id="263" r:id="rId10"/>
    <p:sldId id="264" r:id="rId11"/>
    <p:sldId id="269" r:id="rId12"/>
    <p:sldId id="270" r:id="rId13"/>
    <p:sldId id="467" r:id="rId14"/>
    <p:sldId id="370" r:id="rId15"/>
    <p:sldId id="399" r:id="rId16"/>
    <p:sldId id="405" r:id="rId17"/>
    <p:sldId id="265" r:id="rId18"/>
    <p:sldId id="266" r:id="rId19"/>
    <p:sldId id="268" r:id="rId20"/>
    <p:sldId id="406" r:id="rId21"/>
    <p:sldId id="401" r:id="rId22"/>
    <p:sldId id="407" r:id="rId23"/>
    <p:sldId id="271" r:id="rId24"/>
    <p:sldId id="272" r:id="rId25"/>
    <p:sldId id="273" r:id="rId26"/>
    <p:sldId id="409" r:id="rId27"/>
    <p:sldId id="411" r:id="rId28"/>
    <p:sldId id="274" r:id="rId29"/>
    <p:sldId id="275" r:id="rId30"/>
    <p:sldId id="276" r:id="rId31"/>
    <p:sldId id="413" r:id="rId32"/>
    <p:sldId id="462" r:id="rId33"/>
    <p:sldId id="410" r:id="rId34"/>
    <p:sldId id="463" r:id="rId35"/>
    <p:sldId id="277" r:id="rId36"/>
    <p:sldId id="430" r:id="rId37"/>
    <p:sldId id="434" r:id="rId38"/>
    <p:sldId id="436" r:id="rId39"/>
    <p:sldId id="431" r:id="rId40"/>
    <p:sldId id="464" r:id="rId41"/>
    <p:sldId id="278" r:id="rId42"/>
    <p:sldId id="465" r:id="rId43"/>
    <p:sldId id="438" r:id="rId44"/>
    <p:sldId id="44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97"/>
    <p:restoredTop sz="94667"/>
  </p:normalViewPr>
  <p:slideViewPr>
    <p:cSldViewPr snapToGrid="0" snapToObjects="1">
      <p:cViewPr varScale="1">
        <p:scale>
          <a:sx n="155" d="100"/>
          <a:sy n="155" d="100"/>
        </p:scale>
        <p:origin x="20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5B1A1-EB08-844D-95FB-9C79C2BC57E2}"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2DD51-82B4-184E-B5E5-A8E8A35B5B3E}" type="slidenum">
              <a:rPr lang="en-US" smtClean="0"/>
              <a:t>‹#›</a:t>
            </a:fld>
            <a:endParaRPr lang="en-US"/>
          </a:p>
        </p:txBody>
      </p:sp>
    </p:spTree>
    <p:extLst>
      <p:ext uri="{BB962C8B-B14F-4D97-AF65-F5344CB8AC3E}">
        <p14:creationId xmlns:p14="http://schemas.microsoft.com/office/powerpoint/2010/main" val="279510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2</a:t>
            </a:fld>
            <a:endParaRPr lang="en-US" dirty="0"/>
          </a:p>
        </p:txBody>
      </p:sp>
    </p:spTree>
    <p:extLst>
      <p:ext uri="{BB962C8B-B14F-4D97-AF65-F5344CB8AC3E}">
        <p14:creationId xmlns:p14="http://schemas.microsoft.com/office/powerpoint/2010/main" val="3107573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27</a:t>
            </a:fld>
            <a:endParaRPr lang="en-US" dirty="0"/>
          </a:p>
        </p:txBody>
      </p:sp>
    </p:spTree>
    <p:extLst>
      <p:ext uri="{BB962C8B-B14F-4D97-AF65-F5344CB8AC3E}">
        <p14:creationId xmlns:p14="http://schemas.microsoft.com/office/powerpoint/2010/main" val="14290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r>
              <a:rPr lang="en-US" dirty="0"/>
              <a:t>Exercise</a:t>
            </a:r>
          </a:p>
        </p:txBody>
      </p:sp>
    </p:spTree>
    <p:extLst>
      <p:ext uri="{BB962C8B-B14F-4D97-AF65-F5344CB8AC3E}">
        <p14:creationId xmlns:p14="http://schemas.microsoft.com/office/powerpoint/2010/main" val="390257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39</a:t>
            </a:fld>
            <a:endParaRPr lang="en-US" dirty="0"/>
          </a:p>
        </p:txBody>
      </p:sp>
    </p:spTree>
    <p:extLst>
      <p:ext uri="{BB962C8B-B14F-4D97-AF65-F5344CB8AC3E}">
        <p14:creationId xmlns:p14="http://schemas.microsoft.com/office/powerpoint/2010/main" val="88771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43</a:t>
            </a:fld>
            <a:endParaRPr lang="en-US" dirty="0"/>
          </a:p>
        </p:txBody>
      </p:sp>
    </p:spTree>
    <p:extLst>
      <p:ext uri="{BB962C8B-B14F-4D97-AF65-F5344CB8AC3E}">
        <p14:creationId xmlns:p14="http://schemas.microsoft.com/office/powerpoint/2010/main" val="4151041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44</a:t>
            </a:fld>
            <a:endParaRPr lang="en-US" dirty="0"/>
          </a:p>
        </p:txBody>
      </p:sp>
    </p:spTree>
    <p:extLst>
      <p:ext uri="{BB962C8B-B14F-4D97-AF65-F5344CB8AC3E}">
        <p14:creationId xmlns:p14="http://schemas.microsoft.com/office/powerpoint/2010/main" val="21341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14</a:t>
            </a:fld>
            <a:endParaRPr lang="en-US" dirty="0"/>
          </a:p>
        </p:txBody>
      </p:sp>
    </p:spTree>
    <p:extLst>
      <p:ext uri="{BB962C8B-B14F-4D97-AF65-F5344CB8AC3E}">
        <p14:creationId xmlns:p14="http://schemas.microsoft.com/office/powerpoint/2010/main" val="213939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16</a:t>
            </a:fld>
            <a:endParaRPr lang="en-US" dirty="0"/>
          </a:p>
        </p:txBody>
      </p:sp>
    </p:spTree>
    <p:extLst>
      <p:ext uri="{BB962C8B-B14F-4D97-AF65-F5344CB8AC3E}">
        <p14:creationId xmlns:p14="http://schemas.microsoft.com/office/powerpoint/2010/main" val="177166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2DF6512-D934-EF42-9D3E-FAC7CA3B94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3BCE173-8398-5645-808E-AC56AC0A154C}" type="slidenum">
              <a:rPr lang="en-US" altLang="en-US" sz="1200">
                <a:latin typeface="Calibri" panose="020F0502020204030204" pitchFamily="34" charset="0"/>
              </a:rPr>
              <a:pPr eaLnBrk="1" hangingPunct="1"/>
              <a:t>17</a:t>
            </a:fld>
            <a:endParaRPr lang="en-US" altLang="en-US" sz="1200">
              <a:latin typeface="Calibri" panose="020F0502020204030204" pitchFamily="34" charset="0"/>
            </a:endParaRPr>
          </a:p>
        </p:txBody>
      </p:sp>
      <p:sp>
        <p:nvSpPr>
          <p:cNvPr id="24579" name="Rectangle 2">
            <a:extLst>
              <a:ext uri="{FF2B5EF4-FFF2-40B4-BE49-F238E27FC236}">
                <a16:creationId xmlns:a16="http://schemas.microsoft.com/office/drawing/2014/main" id="{2878EA99-C1AA-B34D-8E7A-3608AF018B40}"/>
              </a:ext>
            </a:extLst>
          </p:cNvPr>
          <p:cNvSpPr>
            <a:spLocks noGrp="1" noRot="1" noChangeAspect="1" noChangeArrowheads="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F17BDAA3-1A08-E149-898D-E9AC05E7396F}"/>
              </a:ext>
            </a:extLst>
          </p:cNvPr>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4" rIns="91426" bIns="45714" numCol="1" anchor="t" anchorCtr="0" compatLnSpc="1">
            <a:prstTxWarp prst="textNoShape">
              <a:avLst/>
            </a:prstTxWarp>
          </a:bodyPr>
          <a:lstStyle/>
          <a:p>
            <a:pPr eaLnBrk="1" hangingPunct="1">
              <a:spcBef>
                <a:spcPct val="0"/>
              </a:spcBef>
            </a:pPr>
            <a:endParaRPr lang="el-GR"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05660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EA79ACF-FAED-7941-924E-039C7714A4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6D23C6-2DBF-6246-9EED-DF4A2F00F924}" type="slidenum">
              <a:rPr lang="en-US" altLang="en-US" sz="1200">
                <a:latin typeface="Calibri" panose="020F0502020204030204" pitchFamily="34" charset="0"/>
              </a:rPr>
              <a:pPr eaLnBrk="1" hangingPunct="1"/>
              <a:t>18</a:t>
            </a:fld>
            <a:endParaRPr lang="en-US" altLang="en-US" sz="1200">
              <a:latin typeface="Calibri" panose="020F0502020204030204" pitchFamily="34" charset="0"/>
            </a:endParaRPr>
          </a:p>
        </p:txBody>
      </p:sp>
      <p:sp>
        <p:nvSpPr>
          <p:cNvPr id="26627" name="Rectangle 2">
            <a:extLst>
              <a:ext uri="{FF2B5EF4-FFF2-40B4-BE49-F238E27FC236}">
                <a16:creationId xmlns:a16="http://schemas.microsoft.com/office/drawing/2014/main" id="{9AC5978C-D1F9-154B-8FF7-B3589E68CDF2}"/>
              </a:ext>
            </a:extLst>
          </p:cNvPr>
          <p:cNvSpPr>
            <a:spLocks noGrp="1" noRot="1" noChangeAspect="1" noChangeArrowheads="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4604804D-E01B-484B-AB5A-E7A440CD2DD1}"/>
              </a:ext>
            </a:extLst>
          </p:cNvPr>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4" rIns="91426" bIns="45714" numCol="1" anchor="t" anchorCtr="0" compatLnSpc="1">
            <a:prstTxWarp prst="textNoShape">
              <a:avLst/>
            </a:prstTxWarp>
          </a:bodyPr>
          <a:lstStyle/>
          <a:p>
            <a:pPr eaLnBrk="1" hangingPunct="1">
              <a:spcBef>
                <a:spcPct val="0"/>
              </a:spcBef>
            </a:pPr>
            <a:endParaRPr lang="el-GR"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04914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A33CE884-0B42-EF4E-88E1-B449FFFB02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664DA8-486E-6540-8A50-50E9720BEE25}" type="slidenum">
              <a:rPr lang="en-US" altLang="en-US" sz="1200">
                <a:latin typeface="Calibri" panose="020F0502020204030204" pitchFamily="34" charset="0"/>
              </a:rPr>
              <a:pPr eaLnBrk="1" hangingPunct="1"/>
              <a:t>19</a:t>
            </a:fld>
            <a:endParaRPr lang="en-US" altLang="en-US" sz="1200">
              <a:latin typeface="Calibri" panose="020F0502020204030204" pitchFamily="34" charset="0"/>
            </a:endParaRPr>
          </a:p>
        </p:txBody>
      </p:sp>
      <p:sp>
        <p:nvSpPr>
          <p:cNvPr id="28675" name="Rectangle 2">
            <a:extLst>
              <a:ext uri="{FF2B5EF4-FFF2-40B4-BE49-F238E27FC236}">
                <a16:creationId xmlns:a16="http://schemas.microsoft.com/office/drawing/2014/main" id="{4AE85130-68AB-3F41-80F3-2C9B20ECF500}"/>
              </a:ext>
            </a:extLst>
          </p:cNvPr>
          <p:cNvSpPr>
            <a:spLocks noGrp="1" noRot="1" noChangeAspect="1" noChangeArrowheads="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45235096-61D8-184F-802D-2BEEA3700B97}"/>
              </a:ext>
            </a:extLst>
          </p:cNvPr>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4" rIns="91426" bIns="45714" numCol="1" anchor="t" anchorCtr="0" compatLnSpc="1">
            <a:prstTxWarp prst="textNoShape">
              <a:avLst/>
            </a:prstTxWarp>
          </a:bodyPr>
          <a:lstStyle/>
          <a:p>
            <a:pPr eaLnBrk="1" hangingPunct="1">
              <a:spcBef>
                <a:spcPct val="0"/>
              </a:spcBef>
            </a:pPr>
            <a:endParaRPr lang="el-GR"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93561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6612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Exercises</a:t>
            </a:r>
            <a:r>
              <a:rPr lang="en-US" baseline="0" dirty="0"/>
              <a:t> to Exercise</a:t>
            </a:r>
            <a:endParaRPr lang="en-US" dirty="0"/>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22</a:t>
            </a:fld>
            <a:endParaRPr lang="en-US" dirty="0"/>
          </a:p>
        </p:txBody>
      </p:sp>
    </p:spTree>
    <p:extLst>
      <p:ext uri="{BB962C8B-B14F-4D97-AF65-F5344CB8AC3E}">
        <p14:creationId xmlns:p14="http://schemas.microsoft.com/office/powerpoint/2010/main" val="685865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a:t>
            </a:r>
          </a:p>
        </p:txBody>
      </p:sp>
      <p:sp>
        <p:nvSpPr>
          <p:cNvPr id="4" name="Slide Number Placeholder 3"/>
          <p:cNvSpPr>
            <a:spLocks noGrp="1"/>
          </p:cNvSpPr>
          <p:nvPr>
            <p:ph type="sldNum" sz="quarter" idx="10"/>
          </p:nvPr>
        </p:nvSpPr>
        <p:spPr/>
        <p:txBody>
          <a:bodyPr/>
          <a:lstStyle/>
          <a:p>
            <a:pPr>
              <a:defRPr/>
            </a:pPr>
            <a:fld id="{08C96C1C-6887-4E05-A2E9-ECAEFAED488D}" type="slidenum">
              <a:rPr lang="en-US" smtClean="0"/>
              <a:pPr>
                <a:defRPr/>
              </a:pPr>
              <a:t>26</a:t>
            </a:fld>
            <a:endParaRPr lang="en-US" dirty="0"/>
          </a:p>
        </p:txBody>
      </p:sp>
    </p:spTree>
    <p:extLst>
      <p:ext uri="{BB962C8B-B14F-4D97-AF65-F5344CB8AC3E}">
        <p14:creationId xmlns:p14="http://schemas.microsoft.com/office/powerpoint/2010/main" val="358362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A0F71BD-D33F-9441-AA92-354213ACD749}" type="datetime1">
              <a:rPr lang="en-US" smtClean="0"/>
              <a:t>10/24/19</a:t>
            </a:fld>
            <a:endParaRPr lang="en-US"/>
          </a:p>
        </p:txBody>
      </p:sp>
      <p:sp>
        <p:nvSpPr>
          <p:cNvPr id="20" name="Footer Placeholder 19"/>
          <p:cNvSpPr>
            <a:spLocks noGrp="1"/>
          </p:cNvSpPr>
          <p:nvPr>
            <p:ph type="ftr" sz="quarter" idx="11"/>
          </p:nvPr>
        </p:nvSpPr>
        <p:spPr/>
        <p:txBody>
          <a:bodyPr/>
          <a:lstStyle/>
          <a:p>
            <a:r>
              <a:rPr lang="en-US"/>
              <a:t>© Oxford University Press</a:t>
            </a:r>
          </a:p>
        </p:txBody>
      </p:sp>
      <p:sp>
        <p:nvSpPr>
          <p:cNvPr id="10" name="Slide Number Placeholder 9"/>
          <p:cNvSpPr>
            <a:spLocks noGrp="1"/>
          </p:cNvSpPr>
          <p:nvPr>
            <p:ph type="sldNum" sz="quarter" idx="12"/>
          </p:nvPr>
        </p:nvSpPr>
        <p:spPr/>
        <p:txBody>
          <a:bodyPr/>
          <a:lstStyle/>
          <a:p>
            <a:fld id="{A89C8706-7353-0B4A-BEB5-438CF581CE99}"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62421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AB0DF5-65AD-2B4E-B07E-43A1F85C868D}" type="datetime1">
              <a:rPr lang="en-US" smtClean="0"/>
              <a:t>10/24/19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6447573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AB0DF5-65AD-2B4E-B07E-43A1F85C868D}" type="datetime1">
              <a:rPr lang="en-US" smtClean="0"/>
              <a:t>10/24/19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8212061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AB0DF5-65AD-2B4E-B07E-43A1F85C868D}" type="datetime1">
              <a:rPr lang="en-US" smtClean="0"/>
              <a:t>10/24/19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2813762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6B60DA8-3877-3144-8DCA-544F2A4911BD}" type="datetime1">
              <a:rPr lang="en-US" smtClean="0"/>
              <a:t>10/24/19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87331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AB0DF5-65AD-2B4E-B07E-43A1F85C868D}" type="datetime1">
              <a:rPr lang="en-US" smtClean="0"/>
              <a:t>10/24/19</a:t>
            </a:fld>
            <a:endParaRPr lang="en-US"/>
          </a:p>
        </p:txBody>
      </p:sp>
      <p:sp>
        <p:nvSpPr>
          <p:cNvPr id="6" name="Footer Placeholder 5"/>
          <p:cNvSpPr>
            <a:spLocks noGrp="1"/>
          </p:cNvSpPr>
          <p:nvPr>
            <p:ph type="ftr" sz="quarter" idx="11"/>
          </p:nvPr>
        </p:nvSpPr>
        <p:spPr/>
        <p:txBody>
          <a:bodyPr/>
          <a:lstStyle/>
          <a:p>
            <a:r>
              <a:rPr lang="en-US"/>
              <a:t>© Oxford University Press</a:t>
            </a:r>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9559560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AAB0DF5-65AD-2B4E-B07E-43A1F85C868D}" type="datetime1">
              <a:rPr lang="en-US" smtClean="0"/>
              <a:t>10/24/19</a:t>
            </a:fld>
            <a:endParaRPr lang="en-US"/>
          </a:p>
        </p:txBody>
      </p:sp>
      <p:sp>
        <p:nvSpPr>
          <p:cNvPr id="8" name="Footer Placeholder 7"/>
          <p:cNvSpPr>
            <a:spLocks noGrp="1"/>
          </p:cNvSpPr>
          <p:nvPr>
            <p:ph type="ftr" sz="quarter" idx="11"/>
          </p:nvPr>
        </p:nvSpPr>
        <p:spPr/>
        <p:txBody>
          <a:bodyPr/>
          <a:lstStyle/>
          <a:p>
            <a:r>
              <a:rPr lang="en-US"/>
              <a:t>© Oxford University Press</a:t>
            </a:r>
          </a:p>
        </p:txBody>
      </p:sp>
      <p:sp>
        <p:nvSpPr>
          <p:cNvPr id="9" name="Slide Number Placeholder 8"/>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4091799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AC2518C-62A7-154D-BBF8-EC7B69431AA7}" type="datetime1">
              <a:rPr lang="en-US" smtClean="0"/>
              <a:t>10/24/19</a:t>
            </a:fld>
            <a:endParaRPr lang="en-US"/>
          </a:p>
        </p:txBody>
      </p:sp>
      <p:sp>
        <p:nvSpPr>
          <p:cNvPr id="4" name="Footer Placeholder 3"/>
          <p:cNvSpPr>
            <a:spLocks noGrp="1"/>
          </p:cNvSpPr>
          <p:nvPr>
            <p:ph type="ftr" sz="quarter" idx="11"/>
          </p:nvPr>
        </p:nvSpPr>
        <p:spPr/>
        <p:txBody>
          <a:bodyPr/>
          <a:lstStyle/>
          <a:p>
            <a:r>
              <a:rPr lang="en-US"/>
              <a:t>© Oxford University Press</a:t>
            </a:r>
          </a:p>
        </p:txBody>
      </p:sp>
      <p:sp>
        <p:nvSpPr>
          <p:cNvPr id="5" name="Slide Number Placeholder 4"/>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90154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B85CF5E8-ED00-0841-8F21-C4AAC0666B78}" type="datetime1">
              <a:rPr lang="en-US" smtClean="0"/>
              <a:t>10/24/19</a:t>
            </a:fld>
            <a:endParaRPr lang="en-US"/>
          </a:p>
        </p:txBody>
      </p:sp>
      <p:sp>
        <p:nvSpPr>
          <p:cNvPr id="3" name="Footer Placeholder 2"/>
          <p:cNvSpPr>
            <a:spLocks noGrp="1"/>
          </p:cNvSpPr>
          <p:nvPr>
            <p:ph type="ftr" sz="quarter" idx="11"/>
          </p:nvPr>
        </p:nvSpPr>
        <p:spPr/>
        <p:txBody>
          <a:bodyPr/>
          <a:lstStyle/>
          <a:p>
            <a:r>
              <a:rPr lang="en-US"/>
              <a:t>© Oxford University Press</a:t>
            </a:r>
          </a:p>
        </p:txBody>
      </p:sp>
      <p:sp>
        <p:nvSpPr>
          <p:cNvPr id="4" name="Slide Number Placeholder 3"/>
          <p:cNvSpPr>
            <a:spLocks noGrp="1"/>
          </p:cNvSpPr>
          <p:nvPr>
            <p:ph type="sldNum" sz="quarter" idx="12"/>
          </p:nvPr>
        </p:nvSpPr>
        <p:spPr/>
        <p:txBody>
          <a:bodyPr/>
          <a:lstStyle/>
          <a:p>
            <a:fld id="{A89C8706-7353-0B4A-BEB5-438CF581CE99}"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42891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AB0DF5-65AD-2B4E-B07E-43A1F85C868D}" type="datetime1">
              <a:rPr lang="en-US" smtClean="0"/>
              <a:t>10/24/19</a:t>
            </a:fld>
            <a:endParaRPr lang="en-US"/>
          </a:p>
        </p:txBody>
      </p:sp>
      <p:sp>
        <p:nvSpPr>
          <p:cNvPr id="6" name="Footer Placeholder 5"/>
          <p:cNvSpPr>
            <a:spLocks noGrp="1"/>
          </p:cNvSpPr>
          <p:nvPr>
            <p:ph type="ftr" sz="quarter" idx="11"/>
          </p:nvPr>
        </p:nvSpPr>
        <p:spPr/>
        <p:txBody>
          <a:bodyPr/>
          <a:lstStyle/>
          <a:p>
            <a:r>
              <a:rPr lang="en-US"/>
              <a:t>© Oxford University Press</a:t>
            </a:r>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1277238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909735C-7E17-4B4F-A6D0-5D58F2516169}" type="datetime1">
              <a:rPr lang="en-US" smtClean="0"/>
              <a:t>10/24/19</a:t>
            </a:fld>
            <a:endParaRPr lang="en-US"/>
          </a:p>
        </p:txBody>
      </p:sp>
      <p:sp>
        <p:nvSpPr>
          <p:cNvPr id="6" name="Footer Placeholder 5"/>
          <p:cNvSpPr>
            <a:spLocks noGrp="1"/>
          </p:cNvSpPr>
          <p:nvPr>
            <p:ph type="ftr" sz="quarter" idx="11"/>
          </p:nvPr>
        </p:nvSpPr>
        <p:spPr/>
        <p:txBody>
          <a:bodyPr/>
          <a:lstStyle/>
          <a:p>
            <a:r>
              <a:rPr lang="en-US"/>
              <a:t>© Oxford University Press</a:t>
            </a:r>
            <a:endParaRPr lang="en-US" dirty="0"/>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Tree>
    <p:extLst>
      <p:ext uri="{BB962C8B-B14F-4D97-AF65-F5344CB8AC3E}">
        <p14:creationId xmlns:p14="http://schemas.microsoft.com/office/powerpoint/2010/main" val="366718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AAB0DF5-65AD-2B4E-B07E-43A1F85C868D}" type="datetime1">
              <a:rPr lang="en-US" smtClean="0"/>
              <a:t>10/24/19</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 Oxford University Press</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89C8706-7353-0B4A-BEB5-438CF581CE99}"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9732122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 201</a:t>
            </a:r>
          </a:p>
        </p:txBody>
      </p:sp>
      <p:sp>
        <p:nvSpPr>
          <p:cNvPr id="3" name="Subtitle 2"/>
          <p:cNvSpPr>
            <a:spLocks noGrp="1"/>
          </p:cNvSpPr>
          <p:nvPr>
            <p:ph type="subTitle" idx="1"/>
          </p:nvPr>
        </p:nvSpPr>
        <p:spPr/>
        <p:txBody>
          <a:bodyPr/>
          <a:lstStyle/>
          <a:p>
            <a:r>
              <a:rPr lang="en-US" dirty="0"/>
              <a:t>Chapter 7</a:t>
            </a:r>
          </a:p>
          <a:p>
            <a:r>
              <a:rPr lang="en-US" dirty="0"/>
              <a:t>Propositional Logic</a:t>
            </a:r>
          </a:p>
        </p:txBody>
      </p:sp>
    </p:spTree>
    <p:extLst>
      <p:ext uri="{BB962C8B-B14F-4D97-AF65-F5344CB8AC3E}">
        <p14:creationId xmlns:p14="http://schemas.microsoft.com/office/powerpoint/2010/main" val="296338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FAE7-F078-764D-A705-FEE3A7CA89DC}"/>
              </a:ext>
            </a:extLst>
          </p:cNvPr>
          <p:cNvSpPr>
            <a:spLocks noGrp="1"/>
          </p:cNvSpPr>
          <p:nvPr>
            <p:ph type="title"/>
          </p:nvPr>
        </p:nvSpPr>
        <p:spPr/>
        <p:txBody>
          <a:bodyPr/>
          <a:lstStyle/>
          <a:p>
            <a:pPr>
              <a:defRPr/>
            </a:pPr>
            <a:r>
              <a:rPr lang="en-US" dirty="0">
                <a:ea typeface="+mj-ea"/>
                <a:cs typeface="+mj-cs"/>
              </a:rPr>
              <a:t>Symbolization of Statements</a:t>
            </a:r>
          </a:p>
        </p:txBody>
      </p:sp>
      <p:sp>
        <p:nvSpPr>
          <p:cNvPr id="22530" name="Content Placeholder 2">
            <a:extLst>
              <a:ext uri="{FF2B5EF4-FFF2-40B4-BE49-F238E27FC236}">
                <a16:creationId xmlns:a16="http://schemas.microsoft.com/office/drawing/2014/main" id="{ED70AFD5-93A4-9045-81F4-CA977379414A}"/>
              </a:ext>
            </a:extLst>
          </p:cNvPr>
          <p:cNvSpPr>
            <a:spLocks noGrp="1"/>
          </p:cNvSpPr>
          <p:nvPr>
            <p:ph idx="1"/>
          </p:nvPr>
        </p:nvSpPr>
        <p:spPr/>
        <p:txBody>
          <a:bodyPr>
            <a:normAutofit fontScale="85000" lnSpcReduction="10000"/>
          </a:bodyPr>
          <a:lstStyle/>
          <a:p>
            <a:pPr eaLnBrk="1" hangingPunct="1"/>
            <a:r>
              <a:rPr lang="en-US" altLang="en-US">
                <a:ea typeface="ＭＳ Ｐゴシック" panose="020B0600070205080204" pitchFamily="34" charset="-128"/>
              </a:rPr>
              <a:t>We can translate any natural language statement, simple or compound, into our symbolic system using these symbols. The purpose of symbolization is to reveal the form of the statement and prepare it for logical analysis.</a:t>
            </a:r>
          </a:p>
          <a:p>
            <a:pPr eaLnBrk="1" hangingPunct="1"/>
            <a:r>
              <a:rPr lang="en-US" altLang="en-US">
                <a:ea typeface="ＭＳ Ｐゴシック" panose="020B0600070205080204" pitchFamily="34" charset="-128"/>
              </a:rPr>
              <a:t>There are four steps for any symbolization:</a:t>
            </a:r>
          </a:p>
          <a:p>
            <a:pPr marL="730250" lvl="1" indent="-457200">
              <a:buFont typeface="Arial" panose="020B0604020202020204" pitchFamily="34" charset="0"/>
              <a:buAutoNum type="arabicPeriod"/>
            </a:pPr>
            <a:r>
              <a:rPr lang="en-US" altLang="en-US">
                <a:ea typeface="ＭＳ Ｐゴシック" panose="020B0600070205080204" pitchFamily="34" charset="-128"/>
              </a:rPr>
              <a:t>Identify the simple statement or statements.</a:t>
            </a:r>
          </a:p>
          <a:p>
            <a:pPr marL="730250" lvl="1" indent="-457200">
              <a:buFont typeface="Arial" panose="020B0604020202020204" pitchFamily="34" charset="0"/>
              <a:buAutoNum type="arabicPeriod"/>
            </a:pPr>
            <a:r>
              <a:rPr lang="en-US" altLang="en-US">
                <a:ea typeface="ＭＳ Ｐゴシック" panose="020B0600070205080204" pitchFamily="34" charset="-128"/>
              </a:rPr>
              <a:t>Choose capital letters to symbolize the statements. Choose letters that are reflective of the statement being symbolized and apply your symbolization consistently.</a:t>
            </a:r>
          </a:p>
          <a:p>
            <a:pPr marL="730250" lvl="1" indent="-457200">
              <a:buFont typeface="Arial" panose="020B0604020202020204" pitchFamily="34" charset="0"/>
              <a:buAutoNum type="arabicPeriod"/>
            </a:pPr>
            <a:r>
              <a:rPr lang="en-US" altLang="en-US">
                <a:ea typeface="ＭＳ Ｐゴシック" panose="020B0600070205080204" pitchFamily="34" charset="-128"/>
              </a:rPr>
              <a:t>For compound statements, supply the appropriate symbol for the logical operator</a:t>
            </a:r>
          </a:p>
          <a:p>
            <a:pPr marL="730250" lvl="1" indent="-457200">
              <a:buFont typeface="Arial" panose="020B0604020202020204" pitchFamily="34" charset="0"/>
              <a:buAutoNum type="arabicPeriod"/>
            </a:pPr>
            <a:r>
              <a:rPr lang="en-US" altLang="en-US">
                <a:ea typeface="ＭＳ Ｐゴシック" panose="020B0600070205080204" pitchFamily="34" charset="-128"/>
              </a:rPr>
              <a:t>Use the punctuation symbols to make your translation unambiguous.</a:t>
            </a: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1332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81909A-5B9D-C342-A614-877BC7B84B08}"/>
              </a:ext>
            </a:extLst>
          </p:cNvPr>
          <p:cNvSpPr>
            <a:spLocks noGrp="1"/>
          </p:cNvSpPr>
          <p:nvPr>
            <p:ph type="title"/>
          </p:nvPr>
        </p:nvSpPr>
        <p:spPr/>
        <p:txBody>
          <a:bodyPr>
            <a:normAutofit fontScale="90000"/>
          </a:bodyPr>
          <a:lstStyle/>
          <a:p>
            <a:pPr>
              <a:defRPr/>
            </a:pPr>
            <a:r>
              <a:rPr lang="en-US" dirty="0">
                <a:ea typeface="+mj-ea"/>
                <a:cs typeface="+mj-cs"/>
              </a:rPr>
              <a:t>Translating Tips: Negations, Conjunctions and Disjunctions</a:t>
            </a:r>
          </a:p>
        </p:txBody>
      </p:sp>
      <p:sp>
        <p:nvSpPr>
          <p:cNvPr id="4" name="Content Placeholder 3">
            <a:extLst>
              <a:ext uri="{FF2B5EF4-FFF2-40B4-BE49-F238E27FC236}">
                <a16:creationId xmlns:a16="http://schemas.microsoft.com/office/drawing/2014/main" id="{40A1E23A-6264-E943-8D40-5296558571A3}"/>
              </a:ext>
            </a:extLst>
          </p:cNvPr>
          <p:cNvSpPr>
            <a:spLocks noGrp="1"/>
          </p:cNvSpPr>
          <p:nvPr>
            <p:ph idx="1"/>
          </p:nvPr>
        </p:nvSpPr>
        <p:spPr/>
        <p:txBody>
          <a:bodyPr>
            <a:normAutofit/>
          </a:bodyPr>
          <a:lstStyle/>
          <a:p>
            <a:pPr eaLnBrk="1" hangingPunct="1"/>
            <a:r>
              <a:rPr lang="en-US" altLang="en-US" sz="2800" dirty="0">
                <a:ea typeface="ＭＳ Ｐゴシック" panose="020B0600070205080204" pitchFamily="34" charset="-128"/>
              </a:rPr>
              <a:t>The scope of a negation is whatever immediately follows it. </a:t>
            </a:r>
          </a:p>
          <a:p>
            <a:pPr lvl="1" eaLnBrk="1" hangingPunct="1"/>
            <a:r>
              <a:rPr lang="en-US" altLang="en-US" sz="2400" dirty="0">
                <a:ea typeface="ＭＳ Ｐゴシック" panose="020B0600070205080204" pitchFamily="34" charset="-128"/>
              </a:rPr>
              <a:t>If what follows is a simple, the negation operates only on that simple. If what follows is a punctuated compound (A v B) the negation operates on the entire compound.</a:t>
            </a:r>
          </a:p>
          <a:p>
            <a:pPr eaLnBrk="1" hangingPunct="1"/>
            <a:r>
              <a:rPr lang="en-US" altLang="en-US" sz="2800" dirty="0">
                <a:ea typeface="ＭＳ Ｐゴシック" panose="020B0600070205080204" pitchFamily="34" charset="-128"/>
              </a:rPr>
              <a:t>Variations on the Conjunction and Disjunction</a:t>
            </a:r>
          </a:p>
          <a:p>
            <a:pPr lvl="1" eaLnBrk="1" hangingPunct="1">
              <a:buFont typeface="Arial" panose="020B0604020202020204" pitchFamily="34" charset="0"/>
              <a:buAutoNum type="arabicPeriod"/>
            </a:pP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neither p nor q</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both p and q are not</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etc.—translate as either ~(p v q) or ~p </a:t>
            </a:r>
            <a:r>
              <a:rPr lang="en-US" altLang="ja-JP" sz="2400" dirty="0">
                <a:ea typeface="ＭＳ Ｐゴシック" panose="020B0600070205080204" pitchFamily="34" charset="-128"/>
                <a:sym typeface="Symbol" pitchFamily="2" charset="2"/>
              </a:rPr>
              <a:t></a:t>
            </a:r>
            <a:r>
              <a:rPr lang="en-US" altLang="ja-JP" sz="2400" dirty="0">
                <a:ea typeface="ＭＳ Ｐゴシック" panose="020B0600070205080204" pitchFamily="34" charset="-128"/>
              </a:rPr>
              <a:t> ~q.</a:t>
            </a:r>
          </a:p>
          <a:p>
            <a:pPr lvl="1" eaLnBrk="1" hangingPunct="1">
              <a:buFont typeface="Arial" panose="020B0604020202020204" pitchFamily="34" charset="0"/>
              <a:buAutoNum type="arabicPeriod"/>
            </a:pP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not both p and q</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not p or not q</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etc.—translate as either ~(p </a:t>
            </a:r>
            <a:r>
              <a:rPr lang="en-US" altLang="ja-JP" sz="2400" dirty="0">
                <a:ea typeface="ＭＳ Ｐゴシック" panose="020B0600070205080204" pitchFamily="34" charset="-128"/>
                <a:sym typeface="Symbol" pitchFamily="2" charset="2"/>
              </a:rPr>
              <a:t> </a:t>
            </a:r>
            <a:r>
              <a:rPr lang="en-US" altLang="ja-JP" sz="2400" dirty="0">
                <a:ea typeface="ＭＳ Ｐゴシック" panose="020B0600070205080204" pitchFamily="34" charset="-128"/>
              </a:rPr>
              <a:t>q) or ~p v ~q.</a:t>
            </a:r>
          </a:p>
          <a:p>
            <a:pPr lvl="1" eaLnBrk="1" hangingPunct="1">
              <a:buFont typeface="Arial" panose="020B0604020202020204" pitchFamily="34" charset="0"/>
              <a:buAutoNum type="arabicPeriod"/>
            </a:pP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either p or q, but not both</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(the exclusive disjunction—see above)—translate as (p v q) + ~(p + q).</a:t>
            </a:r>
          </a:p>
        </p:txBody>
      </p:sp>
    </p:spTree>
    <p:extLst>
      <p:ext uri="{BB962C8B-B14F-4D97-AF65-F5344CB8AC3E}">
        <p14:creationId xmlns:p14="http://schemas.microsoft.com/office/powerpoint/2010/main" val="118991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FD2C-C3A4-6149-9EDB-37AA5D446D8E}"/>
              </a:ext>
            </a:extLst>
          </p:cNvPr>
          <p:cNvSpPr>
            <a:spLocks noGrp="1"/>
          </p:cNvSpPr>
          <p:nvPr>
            <p:ph type="title"/>
          </p:nvPr>
        </p:nvSpPr>
        <p:spPr/>
        <p:txBody>
          <a:bodyPr/>
          <a:lstStyle/>
          <a:p>
            <a:pPr>
              <a:defRPr/>
            </a:pPr>
            <a:r>
              <a:rPr lang="en-US" dirty="0">
                <a:ea typeface="+mj-ea"/>
                <a:cs typeface="+mj-cs"/>
              </a:rPr>
              <a:t>Translating Tips: Conditional</a:t>
            </a:r>
          </a:p>
        </p:txBody>
      </p:sp>
      <p:sp>
        <p:nvSpPr>
          <p:cNvPr id="30722" name="Content Placeholder 2">
            <a:extLst>
              <a:ext uri="{FF2B5EF4-FFF2-40B4-BE49-F238E27FC236}">
                <a16:creationId xmlns:a16="http://schemas.microsoft.com/office/drawing/2014/main" id="{EFB1A0A7-2922-9847-A182-1A7B321D9AA4}"/>
              </a:ext>
            </a:extLst>
          </p:cNvPr>
          <p:cNvSpPr>
            <a:spLocks noGrp="1"/>
          </p:cNvSpPr>
          <p:nvPr>
            <p:ph idx="1"/>
          </p:nvPr>
        </p:nvSpPr>
        <p:spPr/>
        <p:txBody>
          <a:bodyPr/>
          <a:lstStyle/>
          <a:p>
            <a:pPr eaLnBrk="1" hangingPunct="1"/>
            <a:r>
              <a:rPr lang="en-US" altLang="en-US" dirty="0">
                <a:ea typeface="ＭＳ Ｐゴシック" panose="020B0600070205080204" pitchFamily="34" charset="-128"/>
              </a:rPr>
              <a:t>Variations on the Conditional</a:t>
            </a:r>
          </a:p>
          <a:p>
            <a:pPr marL="730250" lvl="1" indent="-457200">
              <a:buFont typeface="Arial" panose="020B0604020202020204" pitchFamily="34" charset="0"/>
              <a:buAutoNum type="arabicPeriod"/>
            </a:pPr>
            <a:r>
              <a:rPr lang="en-US" altLang="en-US" sz="2400" dirty="0">
                <a:ea typeface="ＭＳ Ｐゴシック" panose="020B0600070205080204" pitchFamily="34" charset="-128"/>
              </a:rPr>
              <a:t>Necessary and sufficient conditions—a sufficient condition is the antecedent of a conditional, a necessary condition is the consequent.</a:t>
            </a:r>
          </a:p>
          <a:p>
            <a:pPr lvl="3" eaLnBrk="1" hangingPunct="1"/>
            <a:r>
              <a:rPr lang="en-US" altLang="en-US" sz="1800" dirty="0">
                <a:ea typeface="ＭＳ Ｐゴシック" panose="020B0600070205080204" pitchFamily="34" charset="-128"/>
              </a:rPr>
              <a:t>p is a sufficient condition for q: p </a:t>
            </a:r>
            <a:r>
              <a:rPr lang="en-US" altLang="en-US" sz="1800" dirty="0">
                <a:ea typeface="ＭＳ Ｐゴシック" panose="020B0600070205080204" pitchFamily="34" charset="-128"/>
                <a:sym typeface="Symbol" pitchFamily="2" charset="2"/>
              </a:rPr>
              <a:t></a:t>
            </a:r>
            <a:r>
              <a:rPr lang="en-US" altLang="en-US" sz="1800" dirty="0">
                <a:ea typeface="ＭＳ Ｐゴシック" panose="020B0600070205080204" pitchFamily="34" charset="-128"/>
              </a:rPr>
              <a:t> q</a:t>
            </a:r>
          </a:p>
          <a:p>
            <a:pPr lvl="3" eaLnBrk="1" hangingPunct="1"/>
            <a:r>
              <a:rPr lang="en-US" altLang="en-US" sz="1800" dirty="0">
                <a:ea typeface="ＭＳ Ｐゴシック" panose="020B0600070205080204" pitchFamily="34" charset="-128"/>
              </a:rPr>
              <a:t>p is a necessary condition for q: q </a:t>
            </a:r>
            <a:r>
              <a:rPr lang="en-US" altLang="en-US" sz="1800" dirty="0">
                <a:ea typeface="ＭＳ Ｐゴシック" panose="020B0600070205080204" pitchFamily="34" charset="-128"/>
                <a:sym typeface="Symbol" pitchFamily="2" charset="2"/>
              </a:rPr>
              <a:t></a:t>
            </a:r>
            <a:r>
              <a:rPr lang="en-US" altLang="en-US" sz="1800" dirty="0">
                <a:ea typeface="ＭＳ Ｐゴシック" panose="020B0600070205080204" pitchFamily="34" charset="-128"/>
              </a:rPr>
              <a:t> p</a:t>
            </a:r>
          </a:p>
          <a:p>
            <a:pPr lvl="3" eaLnBrk="1" hangingPunct="1"/>
            <a:r>
              <a:rPr lang="en-US" altLang="en-US" sz="1800" dirty="0">
                <a:ea typeface="ＭＳ Ｐゴシック" panose="020B0600070205080204" pitchFamily="34" charset="-128"/>
              </a:rPr>
              <a:t>p is a necessary and sufficient cond. for q—p </a:t>
            </a:r>
            <a:r>
              <a:rPr lang="en-US" altLang="en-US" sz="1800" dirty="0">
                <a:solidFill>
                  <a:srgbClr val="000000"/>
                </a:solidFill>
                <a:latin typeface="Symbol" pitchFamily="2" charset="2"/>
                <a:ea typeface="ＭＳ Ｐゴシック" panose="020B0600070205080204" pitchFamily="34" charset="-128"/>
              </a:rPr>
              <a:t>º </a:t>
            </a:r>
            <a:r>
              <a:rPr lang="en-US" altLang="en-US" sz="1800" dirty="0">
                <a:ea typeface="ＭＳ Ｐゴシック" panose="020B0600070205080204" pitchFamily="34" charset="-128"/>
              </a:rPr>
              <a:t>q</a:t>
            </a:r>
          </a:p>
          <a:p>
            <a:pPr marL="730250" lvl="1" indent="-457200">
              <a:buFont typeface="Arial" panose="020B0604020202020204" pitchFamily="34" charset="0"/>
              <a:buAutoNum type="arabicPeriod"/>
            </a:pPr>
            <a:r>
              <a:rPr lang="en-US" altLang="en-US" sz="2400" dirty="0">
                <a:ea typeface="ＭＳ Ｐゴシック" panose="020B0600070205080204" pitchFamily="34" charset="-128"/>
              </a:rPr>
              <a:t>‘p or else q’; ‘p unless q’—translate with a disjunction p v q</a:t>
            </a:r>
          </a:p>
          <a:p>
            <a:pPr marL="730250" lvl="1" indent="-457200">
              <a:buFont typeface="Arial" panose="020B0604020202020204" pitchFamily="34" charset="0"/>
              <a:buAutoNum type="arabicPeriod"/>
            </a:pP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implies</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or </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is implied by</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p implies q</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 p </a:t>
            </a:r>
            <a:r>
              <a:rPr lang="en-US" altLang="ja-JP" sz="2400" dirty="0">
                <a:ea typeface="ＭＳ Ｐゴシック" panose="020B0600070205080204" pitchFamily="34" charset="-128"/>
                <a:sym typeface="Symbol" pitchFamily="2" charset="2"/>
              </a:rPr>
              <a:t></a:t>
            </a:r>
            <a:r>
              <a:rPr lang="en-US" altLang="ja-JP" sz="2400" dirty="0">
                <a:ea typeface="ＭＳ Ｐゴシック" panose="020B0600070205080204" pitchFamily="34" charset="-128"/>
              </a:rPr>
              <a:t> q; p is implied by q</a:t>
            </a:r>
            <a:r>
              <a:rPr lang="en-US" altLang="en-US" sz="2400" dirty="0">
                <a:ea typeface="ＭＳ Ｐゴシック" panose="020B0600070205080204" pitchFamily="34" charset="-128"/>
              </a:rPr>
              <a:t>’</a:t>
            </a:r>
            <a:r>
              <a:rPr lang="en-US" altLang="ja-JP" sz="2400" dirty="0">
                <a:ea typeface="ＭＳ Ｐゴシック" panose="020B0600070205080204" pitchFamily="34" charset="-128"/>
              </a:rPr>
              <a:t> = q </a:t>
            </a:r>
            <a:r>
              <a:rPr lang="en-US" altLang="ja-JP" sz="2400" dirty="0">
                <a:ea typeface="ＭＳ Ｐゴシック" panose="020B0600070205080204" pitchFamily="34" charset="-128"/>
                <a:sym typeface="Symbol" pitchFamily="2" charset="2"/>
              </a:rPr>
              <a:t></a:t>
            </a:r>
            <a:r>
              <a:rPr lang="en-US" altLang="ja-JP" sz="2400" dirty="0">
                <a:ea typeface="ＭＳ Ｐゴシック" panose="020B0600070205080204" pitchFamily="34" charset="-128"/>
              </a:rPr>
              <a:t> p.</a:t>
            </a:r>
          </a:p>
          <a:p>
            <a:pPr eaLnBrk="1" hangingPunct="1">
              <a:buFont typeface="Arial" panose="020B0604020202020204" pitchFamily="34" charset="0"/>
              <a:buNone/>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8401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7CCB-2EAA-F542-B129-10498108EB19}"/>
              </a:ext>
            </a:extLst>
          </p:cNvPr>
          <p:cNvSpPr>
            <a:spLocks noGrp="1"/>
          </p:cNvSpPr>
          <p:nvPr>
            <p:ph type="title"/>
          </p:nvPr>
        </p:nvSpPr>
        <p:spPr/>
        <p:txBody>
          <a:bodyPr/>
          <a:lstStyle/>
          <a:p>
            <a:r>
              <a:rPr lang="en-US" dirty="0"/>
              <a:t>A Reminder</a:t>
            </a:r>
          </a:p>
        </p:txBody>
      </p:sp>
      <p:pic>
        <p:nvPicPr>
          <p:cNvPr id="4" name="Picture 4" descr="06p317a">
            <a:extLst>
              <a:ext uri="{FF2B5EF4-FFF2-40B4-BE49-F238E27FC236}">
                <a16:creationId xmlns:a16="http://schemas.microsoft.com/office/drawing/2014/main" id="{8400FEB3-97F8-974E-8A66-00F6EA4D83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525" y="2621864"/>
            <a:ext cx="9996488" cy="24524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4407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i="1" dirty="0"/>
              <a:t> Exercise  7A</a:t>
            </a:r>
            <a:endParaRPr lang="en-US" dirty="0"/>
          </a:p>
        </p:txBody>
      </p:sp>
      <p:sp>
        <p:nvSpPr>
          <p:cNvPr id="3" name="Content Placeholder 2"/>
          <p:cNvSpPr>
            <a:spLocks noGrp="1"/>
          </p:cNvSpPr>
          <p:nvPr>
            <p:ph idx="1"/>
          </p:nvPr>
        </p:nvSpPr>
        <p:spPr/>
        <p:txBody>
          <a:bodyPr rtlCol="0">
            <a:normAutofit/>
          </a:bodyPr>
          <a:lstStyle/>
          <a:p>
            <a:pPr>
              <a:spcAft>
                <a:spcPts val="0"/>
              </a:spcAft>
              <a:defRPr/>
            </a:pPr>
            <a:r>
              <a:rPr lang="en-US" sz="2800" b="1" dirty="0"/>
              <a:t>Example </a:t>
            </a:r>
          </a:p>
          <a:p>
            <a:pPr marL="742950" lvl="1" indent="-342900">
              <a:spcAft>
                <a:spcPts val="0"/>
              </a:spcAft>
              <a:defRPr/>
            </a:pPr>
            <a:r>
              <a:rPr lang="en-US" sz="2400" i="1" dirty="0"/>
              <a:t> I will stop by to visit only if I have finished my homework.  </a:t>
            </a:r>
          </a:p>
          <a:p>
            <a:pPr>
              <a:spcAft>
                <a:spcPts val="0"/>
              </a:spcAft>
              <a:defRPr/>
            </a:pPr>
            <a:r>
              <a:rPr lang="en-US" sz="2800" b="1" dirty="0"/>
              <a:t>Answer:</a:t>
            </a:r>
          </a:p>
          <a:p>
            <a:pPr marL="742950" lvl="1" indent="-342900">
              <a:spcAft>
                <a:spcPts val="0"/>
              </a:spcAft>
              <a:defRPr/>
            </a:pPr>
            <a:r>
              <a:rPr lang="en-US" sz="2400" i="1" dirty="0"/>
              <a:t>Let V = I will stop by to visit, and H = I have finished my homework.   </a:t>
            </a:r>
          </a:p>
          <a:p>
            <a:pPr marL="571500" lvl="1" indent="-171450">
              <a:spcAft>
                <a:spcPts val="0"/>
              </a:spcAft>
              <a:defRPr/>
            </a:pPr>
            <a:endParaRPr lang="en-US" sz="800" i="1" dirty="0"/>
          </a:p>
          <a:p>
            <a:pPr marL="742950" lvl="1" indent="-342900">
              <a:spcAft>
                <a:spcPts val="0"/>
              </a:spcAft>
              <a:defRPr/>
            </a:pPr>
            <a:r>
              <a:rPr lang="en-US" sz="2400" i="1" dirty="0"/>
              <a:t>V only if H</a:t>
            </a:r>
          </a:p>
          <a:p>
            <a:pPr marL="571500" lvl="1" indent="-171450">
              <a:spcAft>
                <a:spcPts val="0"/>
              </a:spcAft>
              <a:defRPr/>
            </a:pPr>
            <a:endParaRPr lang="en-US" sz="800" b="1" i="1" dirty="0"/>
          </a:p>
          <a:p>
            <a:pPr marL="742950" lvl="1" indent="-342900">
              <a:spcAft>
                <a:spcPts val="0"/>
              </a:spcAft>
              <a:defRPr/>
            </a:pPr>
            <a:r>
              <a:rPr lang="en-US" sz="2400" b="1" i="1" dirty="0"/>
              <a:t>V  </a:t>
            </a:r>
            <a:r>
              <a:rPr lang="en-US" sz="2400" b="1" i="1" dirty="0">
                <a:sym typeface="Symbol"/>
              </a:rPr>
              <a:t>  H</a:t>
            </a:r>
          </a:p>
        </p:txBody>
      </p:sp>
    </p:spTree>
    <p:extLst>
      <p:ext uri="{BB962C8B-B14F-4D97-AF65-F5344CB8AC3E}">
        <p14:creationId xmlns:p14="http://schemas.microsoft.com/office/powerpoint/2010/main" val="10426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dirty="0"/>
              <a:t>Well-formed formulas (WFFs)</a:t>
            </a:r>
          </a:p>
        </p:txBody>
      </p:sp>
      <p:sp>
        <p:nvSpPr>
          <p:cNvPr id="27650" name="Content Placeholder 2"/>
          <p:cNvSpPr>
            <a:spLocks noGrp="1"/>
          </p:cNvSpPr>
          <p:nvPr>
            <p:ph idx="1"/>
          </p:nvPr>
        </p:nvSpPr>
        <p:spPr/>
        <p:txBody>
          <a:bodyPr>
            <a:normAutofit fontScale="85000" lnSpcReduction="10000"/>
          </a:bodyPr>
          <a:lstStyle/>
          <a:p>
            <a:r>
              <a:rPr lang="en-US" sz="2100" dirty="0"/>
              <a:t>A WFF is a compound statement forms that is correct according to the grammar of our symbolic system.</a:t>
            </a:r>
          </a:p>
          <a:p>
            <a:r>
              <a:rPr lang="en-US" sz="2100" dirty="0"/>
              <a:t>This grammar is specified by the following rules. </a:t>
            </a:r>
          </a:p>
          <a:p>
            <a:pPr marL="806958" lvl="1" indent="-514350">
              <a:buFont typeface="+mj-lt"/>
              <a:buAutoNum type="arabicPeriod"/>
            </a:pPr>
            <a:r>
              <a:rPr lang="en-US" sz="1700" dirty="0"/>
              <a:t>The dot, wedge, horseshoe, and triple bar symbols must go between two statements (either simple or compound). </a:t>
            </a:r>
          </a:p>
          <a:p>
            <a:pPr marL="800100" lvl="2" indent="0">
              <a:buNone/>
            </a:pPr>
            <a:r>
              <a:rPr lang="en-US" sz="1700" dirty="0"/>
              <a:t>WFFs:       ( P  v  Q )  </a:t>
            </a:r>
            <a:r>
              <a:rPr lang="en-US" sz="1700" dirty="0">
                <a:sym typeface="Symbol" pitchFamily="18" charset="2"/>
              </a:rPr>
              <a:t></a:t>
            </a:r>
            <a:r>
              <a:rPr lang="en-US" sz="1700" dirty="0"/>
              <a:t>  ~ R           ( S </a:t>
            </a:r>
            <a:r>
              <a:rPr lang="en-US" sz="1700" b="1" dirty="0"/>
              <a:t>·</a:t>
            </a:r>
            <a:r>
              <a:rPr lang="en-US" sz="1700" dirty="0"/>
              <a:t> P )  v  ( Q </a:t>
            </a:r>
            <a:r>
              <a:rPr lang="en-US" sz="1700" b="1" dirty="0"/>
              <a:t>·</a:t>
            </a:r>
            <a:r>
              <a:rPr lang="en-US" sz="1700" dirty="0"/>
              <a:t> S ) </a:t>
            </a:r>
          </a:p>
          <a:p>
            <a:pPr marL="800100" lvl="2" indent="0">
              <a:buNone/>
            </a:pPr>
            <a:r>
              <a:rPr lang="en-US" sz="1700" dirty="0"/>
              <a:t>Not WFFs:     </a:t>
            </a:r>
            <a:r>
              <a:rPr lang="en-US" sz="1700" b="1" dirty="0"/>
              <a:t>· </a:t>
            </a:r>
            <a:r>
              <a:rPr lang="en-US" sz="1700" dirty="0"/>
              <a:t>P      P Q v      </a:t>
            </a:r>
            <a:r>
              <a:rPr lang="en-US" sz="1700" dirty="0">
                <a:sym typeface="Symbol" pitchFamily="18" charset="2"/>
              </a:rPr>
              <a:t></a:t>
            </a:r>
            <a:r>
              <a:rPr lang="en-US" sz="1700" dirty="0"/>
              <a:t> P      P Q </a:t>
            </a:r>
            <a:r>
              <a:rPr lang="en-US" sz="1700" b="1" dirty="0"/>
              <a:t>≡</a:t>
            </a:r>
            <a:r>
              <a:rPr lang="en-US" sz="1700" dirty="0"/>
              <a:t> </a:t>
            </a:r>
          </a:p>
          <a:p>
            <a:pPr marL="800100" lvl="2" indent="0">
              <a:buNone/>
            </a:pPr>
            <a:endParaRPr lang="en-US" sz="1700" dirty="0"/>
          </a:p>
          <a:p>
            <a:pPr marL="806958" lvl="1" indent="-514350">
              <a:spcAft>
                <a:spcPts val="0"/>
              </a:spcAft>
              <a:buFont typeface="+mj-lt"/>
              <a:buAutoNum type="arabicPeriod" startAt="2"/>
              <a:defRPr/>
            </a:pPr>
            <a:r>
              <a:rPr lang="en-US" sz="1700" dirty="0"/>
              <a:t>The tilde (~) goes in front of the statement it is meant to negate.</a:t>
            </a:r>
          </a:p>
          <a:p>
            <a:pPr marL="765810" lvl="3" indent="0">
              <a:spcAft>
                <a:spcPts val="0"/>
              </a:spcAft>
              <a:buNone/>
              <a:defRPr/>
            </a:pPr>
            <a:r>
              <a:rPr lang="en-US" sz="1700" dirty="0"/>
              <a:t> WFFs:      ~ ( P  v  Q )  </a:t>
            </a:r>
            <a:r>
              <a:rPr lang="en-US" sz="1700" dirty="0">
                <a:sym typeface="Symbol"/>
              </a:rPr>
              <a:t></a:t>
            </a:r>
            <a:r>
              <a:rPr lang="en-US" sz="1700" dirty="0"/>
              <a:t>  ~ R           ( S </a:t>
            </a:r>
            <a:r>
              <a:rPr lang="en-US" sz="1700" b="1" dirty="0"/>
              <a:t>·</a:t>
            </a:r>
            <a:r>
              <a:rPr lang="en-US" sz="1700" dirty="0"/>
              <a:t> P )  v  ~ ( ~ Q </a:t>
            </a:r>
            <a:r>
              <a:rPr lang="en-US" sz="1700" b="1" dirty="0"/>
              <a:t>·</a:t>
            </a:r>
            <a:r>
              <a:rPr lang="en-US" sz="1700" dirty="0"/>
              <a:t> S )</a:t>
            </a:r>
          </a:p>
          <a:p>
            <a:pPr marL="765810" lvl="3" indent="0">
              <a:spcAft>
                <a:spcPts val="0"/>
              </a:spcAft>
              <a:buNone/>
              <a:defRPr/>
            </a:pPr>
            <a:r>
              <a:rPr lang="en-US" sz="1700" dirty="0"/>
              <a:t> Not WFFs:     P ~                ( P v Q ) ~                 ~ ( S </a:t>
            </a:r>
            <a:r>
              <a:rPr lang="en-US" sz="1700" b="1" dirty="0"/>
              <a:t>·</a:t>
            </a:r>
            <a:r>
              <a:rPr lang="en-US" sz="1700" dirty="0"/>
              <a:t> P ) ~</a:t>
            </a:r>
          </a:p>
          <a:p>
            <a:pPr marL="765810" lvl="3" indent="0">
              <a:spcAft>
                <a:spcPts val="0"/>
              </a:spcAft>
              <a:buNone/>
              <a:defRPr/>
            </a:pPr>
            <a:endParaRPr lang="en-US" sz="1700" dirty="0"/>
          </a:p>
          <a:p>
            <a:pPr marL="806958" lvl="1" indent="-514350">
              <a:spcAft>
                <a:spcPts val="0"/>
              </a:spcAft>
              <a:buFont typeface="+mj-lt"/>
              <a:buAutoNum type="arabicPeriod" startAt="2"/>
              <a:defRPr/>
            </a:pPr>
            <a:r>
              <a:rPr lang="en-US" sz="1700" dirty="0"/>
              <a:t>The tilde (~) cannot, by itself, go between two statements. </a:t>
            </a:r>
          </a:p>
          <a:p>
            <a:pPr marL="765810" lvl="3" indent="0">
              <a:spcAft>
                <a:spcPts val="0"/>
              </a:spcAft>
              <a:buNone/>
              <a:defRPr/>
            </a:pPr>
            <a:r>
              <a:rPr lang="en-US" sz="1700" dirty="0"/>
              <a:t> WFF:          P  v  ~ Q                   </a:t>
            </a:r>
          </a:p>
          <a:p>
            <a:pPr marL="765810" lvl="3" indent="0">
              <a:spcAft>
                <a:spcPts val="0"/>
              </a:spcAft>
              <a:buNone/>
              <a:defRPr/>
            </a:pPr>
            <a:r>
              <a:rPr lang="en-US" sz="1700" dirty="0"/>
              <a:t> Not a WFF:      P ~ Q</a:t>
            </a:r>
          </a:p>
          <a:p>
            <a:pPr marL="765810" lvl="3" indent="0">
              <a:spcAft>
                <a:spcPts val="0"/>
              </a:spcAft>
              <a:buNone/>
              <a:defRPr/>
            </a:pPr>
            <a:endParaRPr lang="en-US" sz="1700" dirty="0"/>
          </a:p>
          <a:p>
            <a:pPr marL="806958" lvl="1" indent="-514350">
              <a:spcAft>
                <a:spcPts val="0"/>
              </a:spcAft>
              <a:buFont typeface="+mj-lt"/>
              <a:buAutoNum type="arabicPeriod" startAt="4"/>
              <a:defRPr/>
            </a:pPr>
            <a:r>
              <a:rPr lang="en-US" sz="1700" dirty="0"/>
              <a:t>Parentheses, brackets, and braces are required in order to eliminate ambiguity in a complex statement. </a:t>
            </a:r>
          </a:p>
          <a:p>
            <a:pPr marL="765810" lvl="3" indent="0">
              <a:spcAft>
                <a:spcPts val="0"/>
              </a:spcAft>
              <a:buNone/>
              <a:defRPr/>
            </a:pPr>
            <a:r>
              <a:rPr lang="en-US" sz="1700" dirty="0"/>
              <a:t> WFFs:      P v ( Q </a:t>
            </a:r>
            <a:r>
              <a:rPr lang="en-US" sz="1700" b="1" dirty="0"/>
              <a:t>·</a:t>
            </a:r>
            <a:r>
              <a:rPr lang="en-US" sz="1700" dirty="0"/>
              <a:t> R )             ~ [ ( P  v  Q ) </a:t>
            </a:r>
            <a:r>
              <a:rPr lang="en-US" sz="1700" b="1" dirty="0"/>
              <a:t>·</a:t>
            </a:r>
            <a:r>
              <a:rPr lang="en-US" sz="1700" dirty="0"/>
              <a:t> ( ~ R  </a:t>
            </a:r>
            <a:r>
              <a:rPr lang="en-US" sz="1700" dirty="0">
                <a:sym typeface="Symbol"/>
              </a:rPr>
              <a:t></a:t>
            </a:r>
            <a:r>
              <a:rPr lang="en-US" sz="1700" dirty="0"/>
              <a:t>  S  ) ]</a:t>
            </a:r>
          </a:p>
          <a:p>
            <a:pPr marL="765810" lvl="3" indent="0">
              <a:spcAft>
                <a:spcPts val="0"/>
              </a:spcAft>
              <a:buNone/>
              <a:defRPr/>
            </a:pPr>
            <a:r>
              <a:rPr lang="en-US" sz="1700" dirty="0"/>
              <a:t> Not a WFF:     P v Q ( </a:t>
            </a:r>
            <a:r>
              <a:rPr lang="en-US" sz="1700" b="1" dirty="0"/>
              <a:t>·</a:t>
            </a:r>
            <a:r>
              <a:rPr lang="en-US" sz="1700" dirty="0"/>
              <a:t> R ) </a:t>
            </a:r>
          </a:p>
        </p:txBody>
      </p:sp>
    </p:spTree>
    <p:extLst>
      <p:ext uri="{BB962C8B-B14F-4D97-AF65-F5344CB8AC3E}">
        <p14:creationId xmlns:p14="http://schemas.microsoft.com/office/powerpoint/2010/main" val="406955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i="1" dirty="0"/>
              <a:t> Exercise  7B.1</a:t>
            </a:r>
            <a:endParaRPr lang="en-US" dirty="0"/>
          </a:p>
        </p:txBody>
      </p:sp>
      <p:sp>
        <p:nvSpPr>
          <p:cNvPr id="3" name="Content Placeholder 2"/>
          <p:cNvSpPr>
            <a:spLocks noGrp="1"/>
          </p:cNvSpPr>
          <p:nvPr>
            <p:ph idx="1"/>
          </p:nvPr>
        </p:nvSpPr>
        <p:spPr/>
        <p:txBody>
          <a:bodyPr rtlCol="0">
            <a:normAutofit/>
          </a:bodyPr>
          <a:lstStyle/>
          <a:p>
            <a:pPr>
              <a:spcAft>
                <a:spcPts val="0"/>
              </a:spcAft>
              <a:defRPr/>
            </a:pPr>
            <a:r>
              <a:rPr lang="en-US" sz="2800" dirty="0"/>
              <a:t>Example</a:t>
            </a:r>
          </a:p>
          <a:p>
            <a:pPr marL="857250" lvl="1" indent="-457200">
              <a:spcAft>
                <a:spcPts val="0"/>
              </a:spcAft>
              <a:buFont typeface="+mj-lt"/>
              <a:buAutoNum type="alphaLcPeriod"/>
              <a:defRPr/>
            </a:pPr>
            <a:r>
              <a:rPr lang="en-US" sz="2400" dirty="0"/>
              <a:t>[ S  v  (Q   ·  ~ P ) ]  </a:t>
            </a:r>
            <a:r>
              <a:rPr lang="en-US" sz="2400" dirty="0">
                <a:sym typeface="Symbol"/>
              </a:rPr>
              <a:t></a:t>
            </a:r>
            <a:r>
              <a:rPr lang="en-US" sz="2400" dirty="0"/>
              <a:t>  ~ R</a:t>
            </a:r>
          </a:p>
          <a:p>
            <a:pPr marL="857250" lvl="1" indent="-457200">
              <a:spcAft>
                <a:spcPts val="0"/>
              </a:spcAft>
              <a:buFont typeface="+mj-lt"/>
              <a:buAutoNum type="alphaLcPeriod"/>
              <a:defRPr/>
            </a:pPr>
            <a:r>
              <a:rPr lang="en-US" sz="2400" dirty="0"/>
              <a:t>~ [ ( S  </a:t>
            </a:r>
            <a:r>
              <a:rPr lang="en-US" sz="2400" dirty="0">
                <a:sym typeface="Symbol"/>
              </a:rPr>
              <a:t></a:t>
            </a:r>
            <a:r>
              <a:rPr lang="en-US" sz="2400" dirty="0"/>
              <a:t>  R ) v (Q   ·  P ) ] </a:t>
            </a:r>
          </a:p>
          <a:p>
            <a:pPr marL="857250" lvl="1" indent="-457200">
              <a:spcAft>
                <a:spcPts val="0"/>
              </a:spcAft>
              <a:buFont typeface="+mj-lt"/>
              <a:buAutoNum type="alphaLcPeriod"/>
              <a:defRPr/>
            </a:pPr>
            <a:r>
              <a:rPr lang="en-US" sz="2400" dirty="0"/>
              <a:t>( R · ~ S  v  P )</a:t>
            </a:r>
          </a:p>
          <a:p>
            <a:pPr marL="857250" lvl="1" indent="-457200">
              <a:spcAft>
                <a:spcPts val="0"/>
              </a:spcAft>
              <a:buFont typeface="+mj-lt"/>
              <a:buAutoNum type="alphaLcPeriod"/>
              <a:defRPr/>
            </a:pPr>
            <a:r>
              <a:rPr lang="en-US" sz="2400" dirty="0"/>
              <a:t>( P ~ )  ·  [ ~ S  v ( R </a:t>
            </a:r>
            <a:r>
              <a:rPr lang="en-US" sz="2400" dirty="0">
                <a:sym typeface="Symbol"/>
              </a:rPr>
              <a:t>  Q ) ]</a:t>
            </a:r>
            <a:endParaRPr lang="en-US" sz="2400" dirty="0"/>
          </a:p>
          <a:p>
            <a:pPr>
              <a:spcAft>
                <a:spcPts val="0"/>
              </a:spcAft>
              <a:defRPr/>
            </a:pPr>
            <a:r>
              <a:rPr lang="en-US" sz="2800" dirty="0"/>
              <a:t>Answer</a:t>
            </a:r>
          </a:p>
          <a:p>
            <a:pPr marL="857250" lvl="1" indent="-457200">
              <a:spcAft>
                <a:spcPts val="0"/>
              </a:spcAft>
              <a:buFont typeface="+mj-lt"/>
              <a:buAutoNum type="alphaLcPeriod"/>
              <a:defRPr/>
            </a:pPr>
            <a:r>
              <a:rPr lang="en-US" sz="2400" dirty="0"/>
              <a:t>WFF      </a:t>
            </a:r>
          </a:p>
          <a:p>
            <a:pPr marL="857250" lvl="1" indent="-457200">
              <a:spcAft>
                <a:spcPts val="0"/>
              </a:spcAft>
              <a:buFont typeface="+mj-lt"/>
              <a:buAutoNum type="alphaLcPeriod"/>
              <a:defRPr/>
            </a:pPr>
            <a:r>
              <a:rPr lang="en-US" sz="2400" dirty="0"/>
              <a:t>WFF      </a:t>
            </a:r>
          </a:p>
          <a:p>
            <a:pPr marL="857250" lvl="1" indent="-457200">
              <a:spcAft>
                <a:spcPts val="0"/>
              </a:spcAft>
              <a:buFont typeface="+mj-lt"/>
              <a:buAutoNum type="alphaLcPeriod"/>
              <a:defRPr/>
            </a:pPr>
            <a:r>
              <a:rPr lang="en-US" sz="2400" dirty="0"/>
              <a:t>Not a WFF</a:t>
            </a:r>
          </a:p>
          <a:p>
            <a:pPr marL="857250" lvl="1" indent="-457200">
              <a:spcAft>
                <a:spcPts val="0"/>
              </a:spcAft>
              <a:buFont typeface="+mj-lt"/>
              <a:buAutoNum type="alphaLcPeriod"/>
              <a:defRPr/>
            </a:pPr>
            <a:r>
              <a:rPr lang="en-US" sz="2400" dirty="0"/>
              <a:t>Not a WFF</a:t>
            </a:r>
            <a:endParaRPr lang="en-US" dirty="0"/>
          </a:p>
          <a:p>
            <a:pPr>
              <a:spcAft>
                <a:spcPts val="0"/>
              </a:spcAft>
              <a:defRPr/>
            </a:pPr>
            <a:endParaRPr lang="en-US" dirty="0"/>
          </a:p>
        </p:txBody>
      </p:sp>
    </p:spTree>
    <p:extLst>
      <p:ext uri="{BB962C8B-B14F-4D97-AF65-F5344CB8AC3E}">
        <p14:creationId xmlns:p14="http://schemas.microsoft.com/office/powerpoint/2010/main" val="270661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06p312">
            <a:extLst>
              <a:ext uri="{FF2B5EF4-FFF2-40B4-BE49-F238E27FC236}">
                <a16:creationId xmlns:a16="http://schemas.microsoft.com/office/drawing/2014/main" id="{D2D04367-BBDC-314C-97D1-3CE0F1F1C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257" y="4391947"/>
            <a:ext cx="7556500" cy="2081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itle 1">
            <a:extLst>
              <a:ext uri="{FF2B5EF4-FFF2-40B4-BE49-F238E27FC236}">
                <a16:creationId xmlns:a16="http://schemas.microsoft.com/office/drawing/2014/main" id="{FD183710-259C-704C-8297-A04CB3784619}"/>
              </a:ext>
            </a:extLst>
          </p:cNvPr>
          <p:cNvSpPr>
            <a:spLocks noGrp="1"/>
          </p:cNvSpPr>
          <p:nvPr>
            <p:ph type="title"/>
          </p:nvPr>
        </p:nvSpPr>
        <p:spPr/>
        <p:txBody>
          <a:bodyPr/>
          <a:lstStyle/>
          <a:p>
            <a:pPr>
              <a:defRPr/>
            </a:pPr>
            <a:r>
              <a:rPr lang="en-US" dirty="0">
                <a:ea typeface="+mj-ea"/>
                <a:cs typeface="+mj-cs"/>
              </a:rPr>
              <a:t>Main Operators</a:t>
            </a:r>
          </a:p>
        </p:txBody>
      </p:sp>
      <p:sp>
        <p:nvSpPr>
          <p:cNvPr id="23555" name="Content Placeholder 2">
            <a:extLst>
              <a:ext uri="{FF2B5EF4-FFF2-40B4-BE49-F238E27FC236}">
                <a16:creationId xmlns:a16="http://schemas.microsoft.com/office/drawing/2014/main" id="{EEA64A6D-C9D0-A04B-A8DE-4B43931EB3A4}"/>
              </a:ext>
            </a:extLst>
          </p:cNvPr>
          <p:cNvSpPr>
            <a:spLocks noGrp="1"/>
          </p:cNvSpPr>
          <p:nvPr>
            <p:ph idx="1"/>
          </p:nvPr>
        </p:nvSpPr>
        <p:spPr/>
        <p:txBody>
          <a:bodyPr/>
          <a:lstStyle/>
          <a:p>
            <a:pPr eaLnBrk="1" hangingPunct="1"/>
            <a:r>
              <a:rPr lang="en-US" altLang="en-US">
                <a:ea typeface="ＭＳ Ｐゴシック" panose="020B0600070205080204" pitchFamily="34" charset="-128"/>
              </a:rPr>
              <a:t>When translating complex compound statements (compounds with more than one operator) it is important to identify the main operator.</a:t>
            </a:r>
          </a:p>
          <a:p>
            <a:pPr lvl="1" eaLnBrk="1" hangingPunct="1"/>
            <a:r>
              <a:rPr lang="en-US" altLang="en-US">
                <a:ea typeface="ＭＳ Ｐゴシック" panose="020B0600070205080204" pitchFamily="34" charset="-128"/>
              </a:rPr>
              <a:t>The main operator is the operator which has as its scope everything else in the statement. It specifies what kind of compound the statement is.</a:t>
            </a:r>
          </a:p>
        </p:txBody>
      </p:sp>
    </p:spTree>
    <p:extLst>
      <p:ext uri="{BB962C8B-B14F-4D97-AF65-F5344CB8AC3E}">
        <p14:creationId xmlns:p14="http://schemas.microsoft.com/office/powerpoint/2010/main" val="26175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06p313">
            <a:extLst>
              <a:ext uri="{FF2B5EF4-FFF2-40B4-BE49-F238E27FC236}">
                <a16:creationId xmlns:a16="http://schemas.microsoft.com/office/drawing/2014/main" id="{4BD55BBA-AB42-7147-A97E-B2BB35A17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449" y="880762"/>
            <a:ext cx="8991600" cy="222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5" name="Picture 4" descr="06p314">
            <a:extLst>
              <a:ext uri="{FF2B5EF4-FFF2-40B4-BE49-F238E27FC236}">
                <a16:creationId xmlns:a16="http://schemas.microsoft.com/office/drawing/2014/main" id="{1607A805-0E6D-2A48-B5D4-9C59EB1B7D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449" y="3641033"/>
            <a:ext cx="8991600" cy="222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1823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06p315">
            <a:extLst>
              <a:ext uri="{FF2B5EF4-FFF2-40B4-BE49-F238E27FC236}">
                <a16:creationId xmlns:a16="http://schemas.microsoft.com/office/drawing/2014/main" id="{8395C422-3273-0E40-A7E3-550A3D389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032" y="772211"/>
            <a:ext cx="8991600" cy="2578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5" name="Picture 4" descr="06p316">
            <a:extLst>
              <a:ext uri="{FF2B5EF4-FFF2-40B4-BE49-F238E27FC236}">
                <a16:creationId xmlns:a16="http://schemas.microsoft.com/office/drawing/2014/main" id="{2FBEB1F4-F81F-7143-9ADD-9E06A907B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1032" y="3581865"/>
            <a:ext cx="8991600" cy="2578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6240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t>Propositional Logic</a:t>
            </a:r>
          </a:p>
        </p:txBody>
      </p:sp>
      <p:sp>
        <p:nvSpPr>
          <p:cNvPr id="3" name="Content Placeholder 2"/>
          <p:cNvSpPr>
            <a:spLocks noGrp="1"/>
          </p:cNvSpPr>
          <p:nvPr>
            <p:ph idx="1"/>
          </p:nvPr>
        </p:nvSpPr>
        <p:spPr/>
        <p:txBody>
          <a:bodyPr rtlCol="0">
            <a:normAutofit fontScale="70000" lnSpcReduction="20000"/>
          </a:bodyPr>
          <a:lstStyle/>
          <a:p>
            <a:pPr>
              <a:spcAft>
                <a:spcPts val="0"/>
              </a:spcAft>
              <a:defRPr/>
            </a:pPr>
            <a:r>
              <a:rPr lang="en-US" dirty="0"/>
              <a:t>Though working with categorical logic seems to involve us in language and argument forms that aren’t very common in our everyday lives, this appearance is misleading.</a:t>
            </a:r>
          </a:p>
          <a:p>
            <a:pPr lvl="1">
              <a:spcAft>
                <a:spcPts val="0"/>
              </a:spcAft>
              <a:defRPr/>
            </a:pPr>
            <a:r>
              <a:rPr lang="en-US" dirty="0"/>
              <a:t>Not only can most ordinary language statements be given a categorical interpretation (rewriting them as categorical propositions), but many arguments that are not apparently syllogisms can be appropriately interpreted as chains of syllogisms.</a:t>
            </a:r>
          </a:p>
          <a:p>
            <a:pPr>
              <a:spcAft>
                <a:spcPts val="0"/>
              </a:spcAft>
              <a:defRPr/>
            </a:pPr>
            <a:r>
              <a:rPr lang="en-US" dirty="0"/>
              <a:t>However, there are a number of arguments for which categorical analysis seems to give counter-intuitive results (arguments which seem clearly valid, but which from the categorical standpoint are judged invalid).</a:t>
            </a:r>
          </a:p>
          <a:p>
            <a:pPr>
              <a:spcAft>
                <a:spcPts val="0"/>
              </a:spcAft>
              <a:defRPr/>
            </a:pPr>
            <a:r>
              <a:rPr lang="en-US" dirty="0"/>
              <a:t>Recognizing this and other limitations, logicians developed a new logical framework: propositional logic. Some of the obvious differences between propositional logic and categorical logic include: </a:t>
            </a:r>
          </a:p>
          <a:p>
            <a:pPr lvl="1">
              <a:spcAft>
                <a:spcPts val="0"/>
              </a:spcAft>
              <a:defRPr/>
            </a:pPr>
            <a:r>
              <a:rPr lang="en-US" dirty="0"/>
              <a:t>PL provides precise definitions for sentences containing and, or, not, if, and only if.</a:t>
            </a:r>
          </a:p>
          <a:p>
            <a:pPr lvl="1">
              <a:spcAft>
                <a:spcPts val="0"/>
              </a:spcAft>
              <a:defRPr/>
            </a:pPr>
            <a:r>
              <a:rPr lang="en-US" dirty="0"/>
              <a:t>PL captures much more of ordinary language than is possible with CL.</a:t>
            </a:r>
          </a:p>
          <a:p>
            <a:pPr lvl="1">
              <a:spcAft>
                <a:spcPts val="0"/>
              </a:spcAft>
              <a:defRPr/>
            </a:pPr>
            <a:r>
              <a:rPr lang="en-US" dirty="0"/>
              <a:t>PL’s basic elements are statements rather than classes.</a:t>
            </a:r>
          </a:p>
          <a:p>
            <a:pPr lvl="1">
              <a:spcAft>
                <a:spcPts val="0"/>
              </a:spcAft>
              <a:defRPr/>
            </a:pPr>
            <a:r>
              <a:rPr lang="en-US" dirty="0"/>
              <a:t>Unlike A, E, I, O, contains an </a:t>
            </a:r>
            <a:r>
              <a:rPr lang="en-US" i="1" dirty="0"/>
              <a:t>unlimited</a:t>
            </a:r>
            <a:r>
              <a:rPr lang="en-US" dirty="0"/>
              <a:t> number of complex statements. </a:t>
            </a:r>
          </a:p>
        </p:txBody>
      </p:sp>
    </p:spTree>
    <p:extLst>
      <p:ext uri="{BB962C8B-B14F-4D97-AF65-F5344CB8AC3E}">
        <p14:creationId xmlns:p14="http://schemas.microsoft.com/office/powerpoint/2010/main" val="253006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i="1" dirty="0"/>
              <a:t> Exercises  7B.2</a:t>
            </a:r>
            <a:endParaRPr lang="en-US" dirty="0"/>
          </a:p>
        </p:txBody>
      </p:sp>
      <p:sp>
        <p:nvSpPr>
          <p:cNvPr id="3" name="Content Placeholder 2"/>
          <p:cNvSpPr>
            <a:spLocks noGrp="1"/>
          </p:cNvSpPr>
          <p:nvPr>
            <p:ph idx="1"/>
          </p:nvPr>
        </p:nvSpPr>
        <p:spPr>
          <a:xfrm>
            <a:off x="1097280" y="1892968"/>
            <a:ext cx="9113520" cy="4098758"/>
          </a:xfrm>
        </p:spPr>
        <p:txBody>
          <a:bodyPr rtlCol="0">
            <a:normAutofit/>
          </a:bodyPr>
          <a:lstStyle/>
          <a:p>
            <a:pPr>
              <a:spcAft>
                <a:spcPts val="0"/>
              </a:spcAft>
              <a:defRPr/>
            </a:pPr>
            <a:r>
              <a:rPr lang="en-US" sz="2800" b="1" dirty="0"/>
              <a:t>Example</a:t>
            </a:r>
          </a:p>
          <a:p>
            <a:pPr marL="742950" lvl="1" indent="-342900">
              <a:spcAft>
                <a:spcPts val="0"/>
              </a:spcAft>
              <a:defRPr/>
            </a:pPr>
            <a:r>
              <a:rPr lang="en-US" sz="2400" i="1" dirty="0"/>
              <a:t>~ [ ( A  </a:t>
            </a:r>
            <a:r>
              <a:rPr lang="en-US" sz="2400" b="1" i="1" dirty="0"/>
              <a:t>·</a:t>
            </a:r>
            <a:r>
              <a:rPr lang="en-US" sz="2400" i="1" dirty="0"/>
              <a:t> C )  </a:t>
            </a:r>
            <a:r>
              <a:rPr lang="en-US" sz="2400" b="1" i="1" dirty="0">
                <a:sym typeface="Symbol"/>
              </a:rPr>
              <a:t></a:t>
            </a:r>
            <a:r>
              <a:rPr lang="en-US" sz="2400" b="1" i="1" dirty="0"/>
              <a:t> </a:t>
            </a:r>
            <a:r>
              <a:rPr lang="en-US" sz="2400" i="1" dirty="0"/>
              <a:t> ( B  v  D ) ]</a:t>
            </a:r>
            <a:endParaRPr lang="en-US" sz="2400" b="1" i="1" dirty="0"/>
          </a:p>
          <a:p>
            <a:pPr>
              <a:spcAft>
                <a:spcPts val="0"/>
              </a:spcAft>
              <a:defRPr/>
            </a:pPr>
            <a:r>
              <a:rPr lang="en-US" sz="2800" b="1" dirty="0"/>
              <a:t>Answer</a:t>
            </a:r>
          </a:p>
          <a:p>
            <a:pPr marL="742950" lvl="1" indent="-342900">
              <a:spcAft>
                <a:spcPts val="0"/>
              </a:spcAft>
              <a:defRPr/>
            </a:pPr>
            <a:r>
              <a:rPr lang="en-US" sz="2400" i="1" dirty="0"/>
              <a:t>The main operator is the (~) sign.</a:t>
            </a:r>
          </a:p>
          <a:p>
            <a:pPr marL="400050" lvl="1" indent="0">
              <a:spcAft>
                <a:spcPts val="0"/>
              </a:spcAft>
              <a:buNone/>
              <a:defRPr/>
            </a:pPr>
            <a:endParaRPr lang="en-US" sz="800" b="1" i="1" dirty="0"/>
          </a:p>
          <a:p>
            <a:pPr>
              <a:spcAft>
                <a:spcPts val="0"/>
              </a:spcAft>
              <a:defRPr/>
            </a:pPr>
            <a:r>
              <a:rPr lang="en-US" sz="2800" b="1" dirty="0"/>
              <a:t>Example</a:t>
            </a:r>
          </a:p>
          <a:p>
            <a:pPr marL="685800" lvl="2" indent="-285750">
              <a:spcAft>
                <a:spcPts val="0"/>
              </a:spcAft>
              <a:defRPr/>
            </a:pPr>
            <a:r>
              <a:rPr lang="en-US" sz="2400" i="1" dirty="0"/>
              <a:t> [ ( A  </a:t>
            </a:r>
            <a:r>
              <a:rPr lang="en-US" sz="2400" b="1" i="1" dirty="0"/>
              <a:t>·</a:t>
            </a:r>
            <a:r>
              <a:rPr lang="en-US" sz="2400" i="1" dirty="0"/>
              <a:t>  C )  </a:t>
            </a:r>
            <a:r>
              <a:rPr lang="en-US" sz="2400" b="1" i="1" dirty="0">
                <a:sym typeface="Symbol"/>
              </a:rPr>
              <a:t></a:t>
            </a:r>
            <a:r>
              <a:rPr lang="en-US" sz="2400" b="1" i="1" dirty="0"/>
              <a:t>  </a:t>
            </a:r>
            <a:r>
              <a:rPr lang="en-US" sz="2400" i="1" dirty="0"/>
              <a:t>~ B  ]  v  D </a:t>
            </a:r>
            <a:endParaRPr lang="en-US" sz="2400" b="1" i="1" dirty="0"/>
          </a:p>
          <a:p>
            <a:pPr>
              <a:spcAft>
                <a:spcPts val="0"/>
              </a:spcAft>
              <a:defRPr/>
            </a:pPr>
            <a:r>
              <a:rPr lang="en-US" sz="2800" b="1" dirty="0"/>
              <a:t>Answer</a:t>
            </a:r>
          </a:p>
          <a:p>
            <a:pPr marL="685800" lvl="2" indent="-285750">
              <a:spcAft>
                <a:spcPts val="0"/>
              </a:spcAft>
              <a:defRPr/>
            </a:pPr>
            <a:r>
              <a:rPr lang="en-US" sz="2400" i="1" dirty="0"/>
              <a:t>The main operator is the (v) sign.</a:t>
            </a:r>
            <a:endParaRPr lang="en-US" sz="2400" b="1" i="1" dirty="0"/>
          </a:p>
          <a:p>
            <a:pPr>
              <a:spcAft>
                <a:spcPts val="0"/>
              </a:spcAft>
              <a:defRPr/>
            </a:pPr>
            <a:endParaRPr lang="en-US" dirty="0"/>
          </a:p>
        </p:txBody>
      </p:sp>
    </p:spTree>
    <p:extLst>
      <p:ext uri="{BB962C8B-B14F-4D97-AF65-F5344CB8AC3E}">
        <p14:creationId xmlns:p14="http://schemas.microsoft.com/office/powerpoint/2010/main" val="284466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br>
              <a:rPr lang="en-US" dirty="0"/>
            </a:br>
            <a:r>
              <a:rPr lang="en-US" dirty="0"/>
              <a:t>Translations and the Main Operator</a:t>
            </a:r>
            <a:br>
              <a:rPr lang="en-US" dirty="0"/>
            </a:br>
            <a:endParaRPr lang="en-US" dirty="0"/>
          </a:p>
        </p:txBody>
      </p:sp>
      <p:sp>
        <p:nvSpPr>
          <p:cNvPr id="32770" name="Content Placeholder 2"/>
          <p:cNvSpPr>
            <a:spLocks noGrp="1"/>
          </p:cNvSpPr>
          <p:nvPr>
            <p:ph idx="1"/>
          </p:nvPr>
        </p:nvSpPr>
        <p:spPr>
          <a:xfrm>
            <a:off x="1647568" y="1447800"/>
            <a:ext cx="10264016" cy="4800600"/>
          </a:xfrm>
        </p:spPr>
        <p:txBody>
          <a:bodyPr>
            <a:normAutofit/>
          </a:bodyPr>
          <a:lstStyle/>
          <a:p>
            <a:r>
              <a:rPr lang="en-US" sz="2800" dirty="0"/>
              <a:t>Locating the main operator helps to translate sentences and place parentheses accurately:</a:t>
            </a:r>
          </a:p>
          <a:p>
            <a:endParaRPr lang="en-US" sz="2800" dirty="0"/>
          </a:p>
          <a:p>
            <a:pPr marL="0" indent="0" algn="ctr">
              <a:buNone/>
            </a:pPr>
            <a:r>
              <a:rPr lang="en-US" sz="2400" dirty="0"/>
              <a:t>Either Tracy or Becky owns a DVD player, but  Sophie owns one for sure. </a:t>
            </a:r>
          </a:p>
          <a:p>
            <a:pPr marL="400050" lvl="1" indent="0">
              <a:buNone/>
            </a:pPr>
            <a:r>
              <a:rPr lang="en-US" sz="2400" i="1" dirty="0"/>
              <a:t>                                     </a:t>
            </a:r>
          </a:p>
          <a:p>
            <a:pPr marL="400050" lvl="1" indent="0" algn="ctr">
              <a:buNone/>
            </a:pPr>
            <a:r>
              <a:rPr lang="en-US" sz="2400" i="1" dirty="0"/>
              <a:t>( T v B ) </a:t>
            </a:r>
            <a:r>
              <a:rPr lang="en-US" sz="2400" b="1" i="1" dirty="0"/>
              <a:t>·</a:t>
            </a:r>
            <a:r>
              <a:rPr lang="en-US" sz="2400" i="1" dirty="0"/>
              <a:t>  S </a:t>
            </a:r>
          </a:p>
          <a:p>
            <a:pPr marL="400050" lvl="1" indent="0" algn="ctr">
              <a:buNone/>
            </a:pPr>
            <a:endParaRPr lang="en-US" sz="2400" i="1" dirty="0"/>
          </a:p>
          <a:p>
            <a:pPr marL="400050" lvl="1" indent="0" algn="ctr">
              <a:buNone/>
            </a:pPr>
            <a:r>
              <a:rPr lang="en-US" sz="2600" dirty="0"/>
              <a:t>Not both Suzuki and Honda are Japanese-owned companies.</a:t>
            </a:r>
          </a:p>
          <a:p>
            <a:pPr marL="400050" lvl="1" indent="0" algn="ctr">
              <a:buNone/>
            </a:pPr>
            <a:endParaRPr lang="en-US" sz="2600" dirty="0"/>
          </a:p>
          <a:p>
            <a:pPr marL="400050" lvl="1" indent="0" algn="ctr">
              <a:buNone/>
            </a:pPr>
            <a:r>
              <a:rPr lang="en-US" sz="2400" dirty="0"/>
              <a:t>~ ( </a:t>
            </a:r>
            <a:r>
              <a:rPr lang="en-US" sz="2400" i="1" dirty="0"/>
              <a:t>S</a:t>
            </a:r>
            <a:r>
              <a:rPr lang="en-US" sz="2400" dirty="0"/>
              <a:t>  </a:t>
            </a:r>
            <a:r>
              <a:rPr lang="en-US" sz="2400" b="1" dirty="0"/>
              <a:t>· </a:t>
            </a:r>
            <a:r>
              <a:rPr lang="en-US" sz="2400" i="1" dirty="0"/>
              <a:t>H </a:t>
            </a:r>
            <a:r>
              <a:rPr lang="en-US" sz="2400" dirty="0"/>
              <a:t>) </a:t>
            </a:r>
            <a:endParaRPr lang="en-US" sz="2400" i="1" dirty="0"/>
          </a:p>
        </p:txBody>
      </p:sp>
    </p:spTree>
    <p:extLst>
      <p:ext uri="{BB962C8B-B14F-4D97-AF65-F5344CB8AC3E}">
        <p14:creationId xmlns:p14="http://schemas.microsoft.com/office/powerpoint/2010/main" val="2002776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i="1" dirty="0"/>
              <a:t> Exercise  7B.3</a:t>
            </a:r>
            <a:endParaRPr lang="en-US" dirty="0"/>
          </a:p>
        </p:txBody>
      </p:sp>
      <p:sp>
        <p:nvSpPr>
          <p:cNvPr id="3" name="Content Placeholder 2"/>
          <p:cNvSpPr>
            <a:spLocks noGrp="1"/>
          </p:cNvSpPr>
          <p:nvPr>
            <p:ph idx="1"/>
          </p:nvPr>
        </p:nvSpPr>
        <p:spPr/>
        <p:txBody>
          <a:bodyPr rtlCol="0">
            <a:normAutofit/>
          </a:bodyPr>
          <a:lstStyle/>
          <a:p>
            <a:pPr>
              <a:spcAft>
                <a:spcPts val="0"/>
              </a:spcAft>
              <a:buFont typeface="Arial" pitchFamily="34" charset="0"/>
              <a:buChar char="•"/>
              <a:defRPr/>
            </a:pPr>
            <a:r>
              <a:rPr lang="en-US" sz="2800" b="1" dirty="0"/>
              <a:t>Example </a:t>
            </a:r>
          </a:p>
          <a:p>
            <a:pPr marL="400050" lvl="1" indent="0">
              <a:spcAft>
                <a:spcPts val="0"/>
              </a:spcAft>
              <a:buNone/>
              <a:defRPr/>
            </a:pPr>
            <a:r>
              <a:rPr lang="en-US" sz="2400" dirty="0"/>
              <a:t>If Julian does not become a lifeguard at the YMCA or get the job driving school buses, then he will keep working at the bookstore in San Francisco and clean houses part time.</a:t>
            </a:r>
          </a:p>
          <a:p>
            <a:pPr marL="457200" indent="-457200">
              <a:spcAft>
                <a:spcPts val="0"/>
              </a:spcAft>
              <a:buFont typeface="Arial" pitchFamily="34" charset="0"/>
              <a:buChar char="•"/>
              <a:defRPr/>
            </a:pPr>
            <a:r>
              <a:rPr lang="en-US" sz="2800" b="1" dirty="0"/>
              <a:t>Answer</a:t>
            </a:r>
          </a:p>
          <a:p>
            <a:pPr marL="400050" lvl="1" indent="0">
              <a:spcAft>
                <a:spcPts val="0"/>
              </a:spcAft>
              <a:buNone/>
              <a:defRPr/>
            </a:pPr>
            <a:r>
              <a:rPr lang="en-US" sz="2400" dirty="0"/>
              <a:t>If  Julian does not become a </a:t>
            </a:r>
            <a:r>
              <a:rPr lang="en-US" sz="2400" u="sng" dirty="0"/>
              <a:t>lifeguard</a:t>
            </a:r>
            <a:r>
              <a:rPr lang="en-US" sz="2400" dirty="0"/>
              <a:t> at the YMCA or get the job </a:t>
            </a:r>
            <a:r>
              <a:rPr lang="en-US" sz="2400" u="sng" dirty="0"/>
              <a:t>driving</a:t>
            </a:r>
            <a:r>
              <a:rPr lang="en-US" sz="2400" dirty="0"/>
              <a:t> school buses, then he will keep working at the </a:t>
            </a:r>
            <a:r>
              <a:rPr lang="en-US" sz="2400" u="sng" dirty="0"/>
              <a:t>bookstore</a:t>
            </a:r>
            <a:r>
              <a:rPr lang="en-US" sz="2400" dirty="0"/>
              <a:t> in San Francisco and </a:t>
            </a:r>
            <a:r>
              <a:rPr lang="en-US" sz="2400" u="sng" dirty="0"/>
              <a:t>clean</a:t>
            </a:r>
            <a:r>
              <a:rPr lang="en-US" sz="2400" dirty="0"/>
              <a:t> houses part time.</a:t>
            </a:r>
          </a:p>
          <a:p>
            <a:pPr marL="0" indent="0">
              <a:spcAft>
                <a:spcPts val="0"/>
              </a:spcAft>
              <a:buNone/>
              <a:defRPr/>
            </a:pPr>
            <a:endParaRPr lang="en-US" sz="1000" b="1" dirty="0"/>
          </a:p>
          <a:p>
            <a:pPr marL="0" lvl="2" indent="0">
              <a:spcAft>
                <a:spcPts val="0"/>
              </a:spcAft>
              <a:buNone/>
              <a:defRPr/>
            </a:pPr>
            <a:r>
              <a:rPr lang="en-US" dirty="0"/>
              <a:t>       		</a:t>
            </a:r>
            <a:r>
              <a:rPr lang="en-US" sz="2000" dirty="0"/>
              <a:t> ~ ( L  v  D )  </a:t>
            </a:r>
            <a:r>
              <a:rPr lang="en-US" sz="2000" b="1" dirty="0">
                <a:sym typeface="Symbol"/>
              </a:rPr>
              <a:t></a:t>
            </a:r>
            <a:r>
              <a:rPr lang="en-US" sz="2000" b="1" dirty="0"/>
              <a:t>  </a:t>
            </a:r>
            <a:r>
              <a:rPr lang="en-US" sz="2000" dirty="0"/>
              <a:t>( B  ·  C )  </a:t>
            </a:r>
          </a:p>
          <a:p>
            <a:pPr>
              <a:spcAft>
                <a:spcPts val="0"/>
              </a:spcAft>
              <a:buFont typeface="Arial" pitchFamily="34" charset="0"/>
              <a:buChar char="•"/>
              <a:defRPr/>
            </a:pPr>
            <a:endParaRPr lang="en-US" dirty="0"/>
          </a:p>
        </p:txBody>
      </p:sp>
    </p:spTree>
    <p:extLst>
      <p:ext uri="{BB962C8B-B14F-4D97-AF65-F5344CB8AC3E}">
        <p14:creationId xmlns:p14="http://schemas.microsoft.com/office/powerpoint/2010/main" val="44664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9CD3-029E-2C4E-AFA2-96FD0477A83B}"/>
              </a:ext>
            </a:extLst>
          </p:cNvPr>
          <p:cNvSpPr>
            <a:spLocks noGrp="1"/>
          </p:cNvSpPr>
          <p:nvPr>
            <p:ph type="title"/>
          </p:nvPr>
        </p:nvSpPr>
        <p:spPr/>
        <p:txBody>
          <a:bodyPr/>
          <a:lstStyle/>
          <a:p>
            <a:pPr>
              <a:defRPr/>
            </a:pPr>
            <a:r>
              <a:rPr lang="en-US" dirty="0">
                <a:ea typeface="+mj-ea"/>
                <a:cs typeface="+mj-cs"/>
              </a:rPr>
              <a:t>Truth-Functional Compounds</a:t>
            </a:r>
          </a:p>
        </p:txBody>
      </p:sp>
      <p:sp>
        <p:nvSpPr>
          <p:cNvPr id="31746" name="Content Placeholder 2">
            <a:extLst>
              <a:ext uri="{FF2B5EF4-FFF2-40B4-BE49-F238E27FC236}">
                <a16:creationId xmlns:a16="http://schemas.microsoft.com/office/drawing/2014/main" id="{114916F5-A887-8E4D-BF35-3E25242124B2}"/>
              </a:ext>
            </a:extLst>
          </p:cNvPr>
          <p:cNvSpPr>
            <a:spLocks noGrp="1"/>
          </p:cNvSpPr>
          <p:nvPr>
            <p:ph idx="1"/>
          </p:nvPr>
        </p:nvSpPr>
        <p:spPr/>
        <p:txBody>
          <a:bodyPr>
            <a:normAutofit fontScale="85000" lnSpcReduction="20000"/>
          </a:bodyPr>
          <a:lstStyle/>
          <a:p>
            <a:pPr eaLnBrk="1" hangingPunct="1"/>
            <a:r>
              <a:rPr lang="en-US" altLang="en-US" dirty="0">
                <a:ea typeface="ＭＳ Ｐゴシック" panose="020B0600070205080204" pitchFamily="34" charset="-128"/>
              </a:rPr>
              <a:t>Compound statements formed by our operators are called a truth-functional compounds  because the truth value of the compound is determined by the truth value of the simple statements that make up the compound in conjunction with the operators.</a:t>
            </a:r>
          </a:p>
          <a:p>
            <a:pPr lvl="1"/>
            <a:r>
              <a:rPr lang="en-US" altLang="en-US" u="sng" dirty="0">
                <a:ea typeface="ＭＳ Ｐゴシック" panose="020B0600070205080204" pitchFamily="34" charset="-128"/>
              </a:rPr>
              <a:t>Truth Functionality</a:t>
            </a:r>
            <a:r>
              <a:rPr lang="en-US" altLang="en-US" dirty="0">
                <a:ea typeface="ＭＳ Ｐゴシック" panose="020B0600070205080204" pitchFamily="34" charset="-128"/>
              </a:rPr>
              <a:t>: </a:t>
            </a:r>
            <a:r>
              <a:rPr lang="en-US" dirty="0"/>
              <a:t>When a truth value of a compound proposition is determined by the truth values of its components and by the logical operators.</a:t>
            </a: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The notion of truth functionality allows us to specify the truth-functional definitions of our operators.</a:t>
            </a:r>
          </a:p>
          <a:p>
            <a:pPr lvl="1"/>
            <a:r>
              <a:rPr lang="en-US" altLang="en-US" u="sng" dirty="0">
                <a:ea typeface="ＭＳ Ｐゴシック" panose="020B0600070205080204" pitchFamily="34" charset="-128"/>
              </a:rPr>
              <a:t>Truth Functional Definition</a:t>
            </a:r>
            <a:r>
              <a:rPr lang="en-US" altLang="en-US" dirty="0">
                <a:ea typeface="ＭＳ Ｐゴシック" panose="020B0600070205080204" pitchFamily="34" charset="-128"/>
              </a:rPr>
              <a:t>: How an operator specifies the truth value of a compound given specified truth values of the simples that make up the compound.</a:t>
            </a:r>
          </a:p>
          <a:p>
            <a:pPr eaLnBrk="1" hangingPunct="1"/>
            <a:r>
              <a:rPr lang="en-US" altLang="en-US" dirty="0">
                <a:ea typeface="ＭＳ Ｐゴシック" panose="020B0600070205080204" pitchFamily="34" charset="-128"/>
              </a:rPr>
              <a:t>We do this using a device called a </a:t>
            </a:r>
            <a:r>
              <a:rPr lang="en-US" altLang="en-US" u="sng" dirty="0">
                <a:ea typeface="ＭＳ Ｐゴシック" panose="020B0600070205080204" pitchFamily="34" charset="-128"/>
              </a:rPr>
              <a:t>truth table</a:t>
            </a:r>
            <a:r>
              <a:rPr lang="en-US" altLang="en-US" dirty="0">
                <a:ea typeface="ＭＳ Ｐゴシック" panose="020B0600070205080204" pitchFamily="34" charset="-128"/>
              </a:rPr>
              <a:t>: a table highlighting the conditions under which a statement is true or false. </a:t>
            </a:r>
          </a:p>
        </p:txBody>
      </p:sp>
    </p:spTree>
    <p:extLst>
      <p:ext uri="{BB962C8B-B14F-4D97-AF65-F5344CB8AC3E}">
        <p14:creationId xmlns:p14="http://schemas.microsoft.com/office/powerpoint/2010/main" val="120544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2519-5A8B-FF4B-86E4-AB7272FE5119}"/>
              </a:ext>
            </a:extLst>
          </p:cNvPr>
          <p:cNvSpPr>
            <a:spLocks noGrp="1"/>
          </p:cNvSpPr>
          <p:nvPr>
            <p:ph type="title"/>
          </p:nvPr>
        </p:nvSpPr>
        <p:spPr/>
        <p:txBody>
          <a:bodyPr>
            <a:normAutofit fontScale="90000"/>
          </a:bodyPr>
          <a:lstStyle/>
          <a:p>
            <a:pPr>
              <a:defRPr/>
            </a:pPr>
            <a:r>
              <a:rPr lang="en-US" dirty="0">
                <a:ea typeface="+mj-ea"/>
                <a:cs typeface="+mj-cs"/>
              </a:rPr>
              <a:t>Truth Functional Definitions of the Negation, Conjunction and Disjunction </a:t>
            </a:r>
          </a:p>
        </p:txBody>
      </p:sp>
      <p:sp>
        <p:nvSpPr>
          <p:cNvPr id="3" name="Content Placeholder 2">
            <a:extLst>
              <a:ext uri="{FF2B5EF4-FFF2-40B4-BE49-F238E27FC236}">
                <a16:creationId xmlns:a16="http://schemas.microsoft.com/office/drawing/2014/main" id="{40B08205-57CE-FD40-9339-EED9190C8512}"/>
              </a:ext>
            </a:extLst>
          </p:cNvPr>
          <p:cNvSpPr>
            <a:spLocks noGrp="1"/>
          </p:cNvSpPr>
          <p:nvPr>
            <p:ph idx="1"/>
          </p:nvPr>
        </p:nvSpPr>
        <p:spPr/>
        <p:txBody>
          <a:bodyPr>
            <a:normAutofit/>
          </a:bodyPr>
          <a:lstStyle/>
          <a:p>
            <a:pPr eaLnBrk="1" hangingPunct="1">
              <a:lnSpc>
                <a:spcPct val="80000"/>
              </a:lnSpc>
            </a:pPr>
            <a:r>
              <a:rPr lang="en-US" altLang="en-US" sz="1400" dirty="0">
                <a:ea typeface="ＭＳ Ｐゴシック" panose="020B0600070205080204" pitchFamily="34" charset="-128"/>
              </a:rPr>
              <a:t>Negation: the truth-value of the negation is the opposite of the truth-value of the statement. We can see this in the truth table for the negation.</a:t>
            </a:r>
          </a:p>
          <a:p>
            <a:pPr marL="547688" lvl="2" indent="0">
              <a:lnSpc>
                <a:spcPct val="80000"/>
              </a:lnSpc>
              <a:buNone/>
            </a:pPr>
            <a:r>
              <a:rPr lang="en-US" altLang="en-US" sz="1000" dirty="0">
                <a:ea typeface="ＭＳ Ｐゴシック" panose="020B0600070205080204" pitchFamily="34" charset="-128"/>
              </a:rPr>
              <a:t>p	~p</a:t>
            </a:r>
          </a:p>
          <a:p>
            <a:pPr marL="547688" lvl="2" indent="0">
              <a:lnSpc>
                <a:spcPct val="80000"/>
              </a:lnSpc>
              <a:buNone/>
            </a:pPr>
            <a:r>
              <a:rPr lang="en-US" altLang="en-US" sz="1000" dirty="0">
                <a:ea typeface="ＭＳ Ｐゴシック" panose="020B0600070205080204" pitchFamily="34" charset="-128"/>
              </a:rPr>
              <a:t>----------</a:t>
            </a:r>
          </a:p>
          <a:p>
            <a:pPr marL="547688" lvl="2" indent="0">
              <a:lnSpc>
                <a:spcPct val="80000"/>
              </a:lnSpc>
              <a:buNone/>
            </a:pPr>
            <a:r>
              <a:rPr lang="en-US" altLang="en-US" sz="1000" dirty="0">
                <a:ea typeface="ＭＳ Ｐゴシック" panose="020B0600070205080204" pitchFamily="34" charset="-128"/>
              </a:rPr>
              <a:t>T	 F</a:t>
            </a:r>
          </a:p>
          <a:p>
            <a:pPr marL="547688" lvl="2" indent="0">
              <a:lnSpc>
                <a:spcPct val="80000"/>
              </a:lnSpc>
              <a:buNone/>
            </a:pPr>
            <a:r>
              <a:rPr lang="en-US" altLang="en-US" sz="1000" dirty="0">
                <a:ea typeface="ＭＳ Ｐゴシック" panose="020B0600070205080204" pitchFamily="34" charset="-128"/>
              </a:rPr>
              <a:t>F	 T</a:t>
            </a:r>
          </a:p>
          <a:p>
            <a:pPr eaLnBrk="1" hangingPunct="1">
              <a:lnSpc>
                <a:spcPct val="80000"/>
              </a:lnSpc>
            </a:pPr>
            <a:r>
              <a:rPr lang="en-US" altLang="en-US" sz="1400" dirty="0">
                <a:ea typeface="ＭＳ Ｐゴシック" panose="020B0600070205080204" pitchFamily="34" charset="-128"/>
              </a:rPr>
              <a:t>Conjunction: A conjunction is true only if both of the conjuncts are true; otherwise the value of the conjunction is false.</a:t>
            </a:r>
          </a:p>
          <a:p>
            <a:pPr marL="273050" lvl="1" indent="0">
              <a:lnSpc>
                <a:spcPct val="80000"/>
              </a:lnSpc>
              <a:buNone/>
            </a:pPr>
            <a:r>
              <a:rPr lang="en-US" altLang="en-US" sz="1100" dirty="0">
                <a:ea typeface="ＭＳ Ｐゴシック" panose="020B0600070205080204" pitchFamily="34" charset="-128"/>
              </a:rPr>
              <a:t>p       </a:t>
            </a:r>
            <a:r>
              <a:rPr lang="en-US" altLang="en-US" sz="1100" dirty="0">
                <a:ea typeface="ＭＳ Ｐゴシック" panose="020B0600070205080204" pitchFamily="34" charset="-128"/>
                <a:sym typeface="Symbol" pitchFamily="2" charset="2"/>
              </a:rPr>
              <a:t>       </a:t>
            </a:r>
            <a:r>
              <a:rPr lang="en-US" altLang="en-US" sz="1100" dirty="0">
                <a:ea typeface="ＭＳ Ｐゴシック" panose="020B0600070205080204" pitchFamily="34" charset="-128"/>
              </a:rPr>
              <a:t>q</a:t>
            </a:r>
          </a:p>
          <a:p>
            <a:pPr marL="273050" lvl="1" indent="0">
              <a:lnSpc>
                <a:spcPct val="80000"/>
              </a:lnSpc>
              <a:buNone/>
            </a:pPr>
            <a:r>
              <a:rPr lang="en-US" altLang="en-US" sz="1100" dirty="0">
                <a:ea typeface="ＭＳ Ｐゴシック" panose="020B0600070205080204" pitchFamily="34" charset="-128"/>
              </a:rPr>
              <a:t>-------------------</a:t>
            </a:r>
          </a:p>
          <a:p>
            <a:pPr marL="273050" lvl="1" indent="0">
              <a:lnSpc>
                <a:spcPct val="80000"/>
              </a:lnSpc>
              <a:buNone/>
            </a:pPr>
            <a:r>
              <a:rPr lang="en-US" altLang="en-US" sz="1100" dirty="0">
                <a:ea typeface="ＭＳ Ｐゴシック" panose="020B0600070205080204" pitchFamily="34" charset="-128"/>
              </a:rPr>
              <a:t>T       T       T</a:t>
            </a:r>
          </a:p>
          <a:p>
            <a:pPr marL="273050" lvl="1" indent="0">
              <a:lnSpc>
                <a:spcPct val="80000"/>
              </a:lnSpc>
              <a:buNone/>
            </a:pPr>
            <a:r>
              <a:rPr lang="en-US" altLang="en-US" sz="1100" dirty="0">
                <a:ea typeface="ＭＳ Ｐゴシック" panose="020B0600070205080204" pitchFamily="34" charset="-128"/>
              </a:rPr>
              <a:t>T       F       F</a:t>
            </a:r>
          </a:p>
          <a:p>
            <a:pPr marL="273050" lvl="1" indent="0">
              <a:lnSpc>
                <a:spcPct val="80000"/>
              </a:lnSpc>
              <a:buNone/>
            </a:pPr>
            <a:r>
              <a:rPr lang="en-US" altLang="en-US" sz="1100" dirty="0">
                <a:ea typeface="ＭＳ Ｐゴシック" panose="020B0600070205080204" pitchFamily="34" charset="-128"/>
              </a:rPr>
              <a:t>F       F       T</a:t>
            </a:r>
          </a:p>
          <a:p>
            <a:pPr marL="273050" lvl="1" indent="0">
              <a:lnSpc>
                <a:spcPct val="80000"/>
              </a:lnSpc>
              <a:buNone/>
            </a:pPr>
            <a:r>
              <a:rPr lang="en-US" altLang="en-US" sz="1100" dirty="0">
                <a:ea typeface="ＭＳ Ｐゴシック" panose="020B0600070205080204" pitchFamily="34" charset="-128"/>
              </a:rPr>
              <a:t>F       F       F</a:t>
            </a:r>
            <a:endParaRPr lang="en-US" altLang="en-US" sz="1400" dirty="0">
              <a:ea typeface="ＭＳ Ｐゴシック" panose="020B0600070205080204" pitchFamily="34" charset="-128"/>
            </a:endParaRPr>
          </a:p>
          <a:p>
            <a:pPr eaLnBrk="1" hangingPunct="1">
              <a:lnSpc>
                <a:spcPct val="80000"/>
              </a:lnSpc>
            </a:pPr>
            <a:r>
              <a:rPr lang="en-US" altLang="en-US" sz="1400" dirty="0">
                <a:ea typeface="ＭＳ Ｐゴシック" panose="020B0600070205080204" pitchFamily="34" charset="-128"/>
              </a:rPr>
              <a:t>3)Disjunction: A disjunction is true if at least one of the </a:t>
            </a:r>
            <a:r>
              <a:rPr lang="en-US" altLang="en-US" sz="1400" dirty="0" err="1">
                <a:ea typeface="ＭＳ Ｐゴシック" panose="020B0600070205080204" pitchFamily="34" charset="-128"/>
              </a:rPr>
              <a:t>disjuncts</a:t>
            </a:r>
            <a:r>
              <a:rPr lang="en-US" altLang="en-US" sz="1400" dirty="0">
                <a:ea typeface="ＭＳ Ｐゴシック" panose="020B0600070205080204" pitchFamily="34" charset="-128"/>
              </a:rPr>
              <a:t> is true; it is false if both are false.</a:t>
            </a:r>
          </a:p>
          <a:p>
            <a:pPr marL="273050" lvl="1" indent="0">
              <a:lnSpc>
                <a:spcPct val="80000"/>
              </a:lnSpc>
              <a:buNone/>
            </a:pPr>
            <a:r>
              <a:rPr lang="en-US" altLang="en-US" sz="1100" dirty="0">
                <a:ea typeface="ＭＳ Ｐゴシック" panose="020B0600070205080204" pitchFamily="34" charset="-128"/>
              </a:rPr>
              <a:t>P      v      q</a:t>
            </a:r>
          </a:p>
          <a:p>
            <a:pPr marL="273050" lvl="1" indent="0">
              <a:lnSpc>
                <a:spcPct val="80000"/>
              </a:lnSpc>
              <a:buNone/>
            </a:pPr>
            <a:r>
              <a:rPr lang="en-US" altLang="en-US" sz="1100" dirty="0">
                <a:ea typeface="ＭＳ Ｐゴシック" panose="020B0600070205080204" pitchFamily="34" charset="-128"/>
              </a:rPr>
              <a:t>---------------</a:t>
            </a:r>
          </a:p>
          <a:p>
            <a:pPr marL="273050" lvl="1" indent="0">
              <a:lnSpc>
                <a:spcPct val="80000"/>
              </a:lnSpc>
              <a:buNone/>
            </a:pPr>
            <a:r>
              <a:rPr lang="en-US" altLang="en-US" sz="1100" dirty="0">
                <a:ea typeface="ＭＳ Ｐゴシック" panose="020B0600070205080204" pitchFamily="34" charset="-128"/>
              </a:rPr>
              <a:t>T      T      T</a:t>
            </a:r>
          </a:p>
          <a:p>
            <a:pPr marL="273050" lvl="1" indent="0">
              <a:lnSpc>
                <a:spcPct val="80000"/>
              </a:lnSpc>
              <a:buNone/>
            </a:pPr>
            <a:r>
              <a:rPr lang="en-US" altLang="en-US" sz="1100" dirty="0">
                <a:ea typeface="ＭＳ Ｐゴシック" panose="020B0600070205080204" pitchFamily="34" charset="-128"/>
              </a:rPr>
              <a:t>T      T      T</a:t>
            </a:r>
          </a:p>
          <a:p>
            <a:pPr marL="273050" lvl="1" indent="0">
              <a:lnSpc>
                <a:spcPct val="80000"/>
              </a:lnSpc>
              <a:buNone/>
            </a:pPr>
            <a:r>
              <a:rPr lang="en-US" altLang="en-US" sz="1100" dirty="0">
                <a:ea typeface="ＭＳ Ｐゴシック" panose="020B0600070205080204" pitchFamily="34" charset="-128"/>
              </a:rPr>
              <a:t>F      T      T</a:t>
            </a:r>
          </a:p>
          <a:p>
            <a:pPr marL="273050" lvl="1" indent="0">
              <a:lnSpc>
                <a:spcPct val="80000"/>
              </a:lnSpc>
              <a:buNone/>
            </a:pPr>
            <a:r>
              <a:rPr lang="en-US" altLang="en-US" sz="1100" dirty="0">
                <a:ea typeface="ＭＳ Ｐゴシック" panose="020B0600070205080204" pitchFamily="34" charset="-128"/>
              </a:rPr>
              <a:t>F      F      F</a:t>
            </a:r>
          </a:p>
        </p:txBody>
      </p:sp>
    </p:spTree>
    <p:extLst>
      <p:ext uri="{BB962C8B-B14F-4D97-AF65-F5344CB8AC3E}">
        <p14:creationId xmlns:p14="http://schemas.microsoft.com/office/powerpoint/2010/main" val="3674356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0804-AB75-0B44-B4FD-B57826635D67}"/>
              </a:ext>
            </a:extLst>
          </p:cNvPr>
          <p:cNvSpPr>
            <a:spLocks noGrp="1"/>
          </p:cNvSpPr>
          <p:nvPr>
            <p:ph type="title"/>
          </p:nvPr>
        </p:nvSpPr>
        <p:spPr/>
        <p:txBody>
          <a:bodyPr>
            <a:normAutofit fontScale="90000"/>
          </a:bodyPr>
          <a:lstStyle/>
          <a:p>
            <a:pPr>
              <a:defRPr/>
            </a:pPr>
            <a:r>
              <a:rPr lang="en-US" dirty="0">
                <a:ea typeface="+mj-ea"/>
                <a:cs typeface="+mj-cs"/>
              </a:rPr>
              <a:t>Truth-Functional Definitions of the Conditional and Biconditional</a:t>
            </a:r>
          </a:p>
        </p:txBody>
      </p:sp>
      <p:sp>
        <p:nvSpPr>
          <p:cNvPr id="3" name="Content Placeholder 2">
            <a:extLst>
              <a:ext uri="{FF2B5EF4-FFF2-40B4-BE49-F238E27FC236}">
                <a16:creationId xmlns:a16="http://schemas.microsoft.com/office/drawing/2014/main" id="{27D30764-152F-5F47-A10C-3070E1CC70ED}"/>
              </a:ext>
            </a:extLst>
          </p:cNvPr>
          <p:cNvSpPr>
            <a:spLocks noGrp="1"/>
          </p:cNvSpPr>
          <p:nvPr>
            <p:ph idx="1"/>
          </p:nvPr>
        </p:nvSpPr>
        <p:spPr/>
        <p:txBody>
          <a:bodyPr>
            <a:normAutofit fontScale="85000" lnSpcReduction="10000"/>
          </a:bodyPr>
          <a:lstStyle/>
          <a:p>
            <a:pPr eaLnBrk="1" hangingPunct="1">
              <a:lnSpc>
                <a:spcPct val="90000"/>
              </a:lnSpc>
            </a:pPr>
            <a:r>
              <a:rPr lang="en-US" altLang="en-US">
                <a:ea typeface="ＭＳ Ｐゴシック" panose="020B0600070205080204" pitchFamily="34" charset="-128"/>
              </a:rPr>
              <a:t>Conditional: A conditional is true in all cases except those in which p is true and q is false (the situation excluded by the if…then).</a:t>
            </a:r>
          </a:p>
          <a:p>
            <a:pPr marL="273050" lvl="1" indent="0">
              <a:buNone/>
            </a:pPr>
            <a:r>
              <a:rPr lang="en-US" altLang="en-US" sz="1700">
                <a:ea typeface="ＭＳ Ｐゴシック" panose="020B0600070205080204" pitchFamily="34" charset="-128"/>
              </a:rPr>
              <a:t>p      </a:t>
            </a:r>
            <a:r>
              <a:rPr lang="en-US" altLang="en-US" sz="1700">
                <a:ea typeface="ＭＳ Ｐゴシック" panose="020B0600070205080204" pitchFamily="34" charset="-128"/>
                <a:sym typeface="Symbol" pitchFamily="2" charset="2"/>
              </a:rPr>
              <a:t></a:t>
            </a:r>
            <a:r>
              <a:rPr lang="en-US" altLang="en-US" sz="1700">
                <a:ea typeface="ＭＳ Ｐゴシック" panose="020B0600070205080204" pitchFamily="34" charset="-128"/>
              </a:rPr>
              <a:t>      q</a:t>
            </a:r>
          </a:p>
          <a:p>
            <a:pPr marL="273050" lvl="1" indent="0">
              <a:buNone/>
            </a:pPr>
            <a:r>
              <a:rPr lang="en-US" altLang="en-US" sz="1700">
                <a:ea typeface="ＭＳ Ｐゴシック" panose="020B0600070205080204" pitchFamily="34" charset="-128"/>
              </a:rPr>
              <a:t>---------------</a:t>
            </a:r>
          </a:p>
          <a:p>
            <a:pPr marL="273050" lvl="1" indent="0">
              <a:buNone/>
            </a:pPr>
            <a:r>
              <a:rPr lang="en-US" altLang="en-US" sz="1700">
                <a:ea typeface="ＭＳ Ｐゴシック" panose="020B0600070205080204" pitchFamily="34" charset="-128"/>
              </a:rPr>
              <a:t>T      T      T</a:t>
            </a:r>
          </a:p>
          <a:p>
            <a:pPr marL="273050" lvl="1" indent="0">
              <a:buNone/>
            </a:pPr>
            <a:r>
              <a:rPr lang="en-US" altLang="en-US" sz="1700">
                <a:ea typeface="ＭＳ Ｐゴシック" panose="020B0600070205080204" pitchFamily="34" charset="-128"/>
              </a:rPr>
              <a:t>T      F      F</a:t>
            </a:r>
          </a:p>
          <a:p>
            <a:pPr marL="273050" lvl="1" indent="0">
              <a:buNone/>
            </a:pPr>
            <a:r>
              <a:rPr lang="en-US" altLang="en-US" sz="1700">
                <a:ea typeface="ＭＳ Ｐゴシック" panose="020B0600070205080204" pitchFamily="34" charset="-128"/>
              </a:rPr>
              <a:t>F      T      T</a:t>
            </a:r>
          </a:p>
          <a:p>
            <a:pPr marL="273050" lvl="1" indent="0">
              <a:buNone/>
            </a:pPr>
            <a:r>
              <a:rPr lang="en-US" altLang="en-US" sz="1700">
                <a:ea typeface="ＭＳ Ｐゴシック" panose="020B0600070205080204" pitchFamily="34" charset="-128"/>
              </a:rPr>
              <a:t>F      T      F</a:t>
            </a:r>
          </a:p>
          <a:p>
            <a:pPr eaLnBrk="1" hangingPunct="1">
              <a:lnSpc>
                <a:spcPct val="90000"/>
              </a:lnSpc>
            </a:pPr>
            <a:r>
              <a:rPr lang="en-US" altLang="en-US">
                <a:ea typeface="ＭＳ Ｐゴシック" panose="020B0600070205080204" pitchFamily="34" charset="-128"/>
              </a:rPr>
              <a:t>Biconditional: A biconditional is true only when the truth-values of both conditions are the same; it’s false when they are different.</a:t>
            </a:r>
          </a:p>
          <a:p>
            <a:pPr marL="273050" lvl="1" indent="0">
              <a:buNone/>
            </a:pPr>
            <a:r>
              <a:rPr lang="en-US" altLang="en-US" sz="1700">
                <a:ea typeface="ＭＳ Ｐゴシック" panose="020B0600070205080204" pitchFamily="34" charset="-128"/>
              </a:rPr>
              <a:t>p      </a:t>
            </a:r>
            <a:r>
              <a:rPr lang="en-US" altLang="en-US" sz="1700">
                <a:solidFill>
                  <a:srgbClr val="000000"/>
                </a:solidFill>
                <a:latin typeface="Symbol" pitchFamily="2" charset="2"/>
                <a:ea typeface="Times New Roman" panose="02020603050405020304" pitchFamily="18" charset="0"/>
              </a:rPr>
              <a:t>º      </a:t>
            </a:r>
            <a:r>
              <a:rPr lang="en-US" altLang="en-US" sz="1700">
                <a:ea typeface="ＭＳ Ｐゴシック" panose="020B0600070205080204" pitchFamily="34" charset="-128"/>
              </a:rPr>
              <a:t>q</a:t>
            </a:r>
          </a:p>
          <a:p>
            <a:pPr marL="273050" lvl="1" indent="0">
              <a:buNone/>
            </a:pPr>
            <a:r>
              <a:rPr lang="en-US" altLang="en-US" sz="1700">
                <a:ea typeface="ＭＳ Ｐゴシック" panose="020B0600070205080204" pitchFamily="34" charset="-128"/>
              </a:rPr>
              <a:t>---------------</a:t>
            </a:r>
          </a:p>
          <a:p>
            <a:pPr marL="273050" lvl="1" indent="0">
              <a:buNone/>
            </a:pPr>
            <a:r>
              <a:rPr lang="en-US" altLang="en-US" sz="1700">
                <a:ea typeface="ＭＳ Ｐゴシック" panose="020B0600070205080204" pitchFamily="34" charset="-128"/>
              </a:rPr>
              <a:t>T      T      T</a:t>
            </a:r>
          </a:p>
          <a:p>
            <a:pPr marL="273050" lvl="1" indent="0">
              <a:buNone/>
            </a:pPr>
            <a:r>
              <a:rPr lang="en-US" altLang="en-US" sz="1700">
                <a:ea typeface="ＭＳ Ｐゴシック" panose="020B0600070205080204" pitchFamily="34" charset="-128"/>
              </a:rPr>
              <a:t>T      F      F</a:t>
            </a:r>
          </a:p>
          <a:p>
            <a:pPr marL="273050" lvl="1" indent="0">
              <a:buNone/>
            </a:pPr>
            <a:r>
              <a:rPr lang="en-US" altLang="en-US" sz="1700">
                <a:ea typeface="ＭＳ Ｐゴシック" panose="020B0600070205080204" pitchFamily="34" charset="-128"/>
              </a:rPr>
              <a:t>F      F      T</a:t>
            </a:r>
          </a:p>
          <a:p>
            <a:pPr marL="273050" lvl="1" indent="0">
              <a:buNone/>
            </a:pPr>
            <a:r>
              <a:rPr lang="en-US" altLang="en-US" sz="1700">
                <a:ea typeface="ＭＳ Ｐゴシック" panose="020B0600070205080204" pitchFamily="34" charset="-128"/>
              </a:rPr>
              <a:t>F      T      F</a:t>
            </a:r>
          </a:p>
          <a:p>
            <a:pPr eaLnBrk="1" hangingPunct="1">
              <a:lnSpc>
                <a:spcPct val="90000"/>
              </a:lnSpc>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184450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i="1" dirty="0"/>
              <a:t> Exercise  7C.1</a:t>
            </a:r>
            <a:endParaRPr lang="en-US" dirty="0"/>
          </a:p>
        </p:txBody>
      </p:sp>
      <p:sp>
        <p:nvSpPr>
          <p:cNvPr id="3" name="Content Placeholder 2"/>
          <p:cNvSpPr>
            <a:spLocks noGrp="1"/>
          </p:cNvSpPr>
          <p:nvPr>
            <p:ph idx="1"/>
          </p:nvPr>
        </p:nvSpPr>
        <p:spPr>
          <a:xfrm>
            <a:off x="1097280" y="1737360"/>
            <a:ext cx="9113520" cy="4342598"/>
          </a:xfrm>
        </p:spPr>
        <p:txBody>
          <a:bodyPr rtlCol="0">
            <a:normAutofit/>
          </a:bodyPr>
          <a:lstStyle/>
          <a:p>
            <a:pPr marL="0" indent="0">
              <a:spcAft>
                <a:spcPts val="0"/>
              </a:spcAft>
              <a:buNone/>
              <a:defRPr/>
            </a:pPr>
            <a:r>
              <a:rPr lang="en-US" sz="2800" b="1" dirty="0"/>
              <a:t>Example</a:t>
            </a:r>
          </a:p>
          <a:p>
            <a:pPr marL="800100" lvl="2" indent="0">
              <a:spcAft>
                <a:spcPts val="0"/>
              </a:spcAft>
              <a:buNone/>
              <a:defRPr/>
            </a:pPr>
            <a:r>
              <a:rPr lang="en-US" sz="2400" i="1" dirty="0"/>
              <a:t>If “R </a:t>
            </a:r>
            <a:r>
              <a:rPr lang="en-US" sz="2400" i="1" dirty="0">
                <a:sym typeface="Symbol"/>
              </a:rPr>
              <a:t></a:t>
            </a:r>
            <a:r>
              <a:rPr lang="en-US" sz="2400" i="1" dirty="0"/>
              <a:t> S” is </a:t>
            </a:r>
            <a:r>
              <a:rPr lang="en-US" sz="2400" b="1" i="1" dirty="0"/>
              <a:t>true</a:t>
            </a:r>
            <a:r>
              <a:rPr lang="en-US" sz="2400" i="1" dirty="0"/>
              <a:t>, then which of the following is correct?</a:t>
            </a:r>
          </a:p>
          <a:p>
            <a:pPr marL="800100" lvl="2" indent="0">
              <a:spcAft>
                <a:spcPts val="0"/>
              </a:spcAft>
              <a:buNone/>
              <a:defRPr/>
            </a:pPr>
            <a:r>
              <a:rPr lang="en-US" sz="2400" i="1" dirty="0"/>
              <a:t>       (a)  R must be true.  </a:t>
            </a:r>
          </a:p>
          <a:p>
            <a:pPr marL="800100" lvl="2" indent="0">
              <a:spcAft>
                <a:spcPts val="0"/>
              </a:spcAft>
              <a:buNone/>
              <a:defRPr/>
            </a:pPr>
            <a:r>
              <a:rPr lang="en-US" sz="2400" i="1" dirty="0"/>
              <a:t>       (b)  R must be false. </a:t>
            </a:r>
          </a:p>
          <a:p>
            <a:pPr marL="800100" lvl="2" indent="0">
              <a:spcAft>
                <a:spcPts val="0"/>
              </a:spcAft>
              <a:buNone/>
              <a:defRPr/>
            </a:pPr>
            <a:r>
              <a:rPr lang="en-US" sz="2400" i="1" dirty="0"/>
              <a:t>       (c)  R could be true or false.</a:t>
            </a:r>
          </a:p>
          <a:p>
            <a:pPr marL="0" indent="0">
              <a:spcAft>
                <a:spcPts val="0"/>
              </a:spcAft>
              <a:buNone/>
              <a:defRPr/>
            </a:pPr>
            <a:r>
              <a:rPr lang="en-US" sz="2800" b="1" dirty="0"/>
              <a:t>Answer</a:t>
            </a:r>
          </a:p>
          <a:p>
            <a:pPr marL="457200" lvl="3" indent="0">
              <a:spcAft>
                <a:spcPts val="0"/>
              </a:spcAft>
              <a:buNone/>
              <a:defRPr/>
            </a:pPr>
            <a:r>
              <a:rPr lang="en-US" sz="2400" i="1" dirty="0"/>
              <a:t>      (c)  R could be true or false.</a:t>
            </a:r>
          </a:p>
        </p:txBody>
      </p:sp>
    </p:spTree>
    <p:extLst>
      <p:ext uri="{BB962C8B-B14F-4D97-AF65-F5344CB8AC3E}">
        <p14:creationId xmlns:p14="http://schemas.microsoft.com/office/powerpoint/2010/main" val="17130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i="1" dirty="0"/>
              <a:t> Exercise  7C.2</a:t>
            </a:r>
            <a:endParaRPr lang="en-US" dirty="0"/>
          </a:p>
        </p:txBody>
      </p:sp>
      <p:sp>
        <p:nvSpPr>
          <p:cNvPr id="3" name="Content Placeholder 2"/>
          <p:cNvSpPr>
            <a:spLocks noGrp="1"/>
          </p:cNvSpPr>
          <p:nvPr>
            <p:ph idx="1"/>
          </p:nvPr>
        </p:nvSpPr>
        <p:spPr/>
        <p:txBody>
          <a:bodyPr rtlCol="0">
            <a:normAutofit/>
          </a:bodyPr>
          <a:lstStyle/>
          <a:p>
            <a:pPr marL="0" indent="0">
              <a:spcAft>
                <a:spcPts val="0"/>
              </a:spcAft>
              <a:buNone/>
              <a:defRPr/>
            </a:pPr>
            <a:r>
              <a:rPr lang="en-US" sz="2800" b="1" dirty="0"/>
              <a:t>Example</a:t>
            </a:r>
          </a:p>
          <a:p>
            <a:pPr marL="400050" lvl="1" indent="0">
              <a:spcAft>
                <a:spcPts val="0"/>
              </a:spcAft>
              <a:buNone/>
              <a:defRPr/>
            </a:pPr>
            <a:r>
              <a:rPr lang="en-US" sz="2400" i="1" dirty="0"/>
              <a:t>P = true, Q = false, R = unassigned </a:t>
            </a:r>
          </a:p>
          <a:p>
            <a:pPr marL="400050" lvl="1" indent="0">
              <a:spcAft>
                <a:spcPts val="0"/>
              </a:spcAft>
              <a:buNone/>
              <a:defRPr/>
            </a:pPr>
            <a:r>
              <a:rPr lang="en-US" sz="2400" i="1" dirty="0"/>
              <a:t>P</a:t>
            </a:r>
            <a:r>
              <a:rPr lang="en-US" sz="2400" dirty="0"/>
              <a:t>   </a:t>
            </a:r>
            <a:r>
              <a:rPr lang="en-US" sz="2400" b="1" dirty="0">
                <a:sym typeface="Symbol"/>
              </a:rPr>
              <a:t></a:t>
            </a:r>
            <a:r>
              <a:rPr lang="en-US" sz="2400" b="1" dirty="0"/>
              <a:t>  </a:t>
            </a:r>
            <a:r>
              <a:rPr lang="en-US" sz="2400" dirty="0"/>
              <a:t> ( ~ </a:t>
            </a:r>
            <a:r>
              <a:rPr lang="en-US" sz="2400" i="1" dirty="0"/>
              <a:t>Q  v </a:t>
            </a:r>
            <a:r>
              <a:rPr lang="en-US" sz="2400" dirty="0"/>
              <a:t> </a:t>
            </a:r>
            <a:r>
              <a:rPr lang="en-US" sz="2400" i="1" dirty="0"/>
              <a:t>R</a:t>
            </a:r>
            <a:r>
              <a:rPr lang="en-US" sz="2400" dirty="0"/>
              <a:t> )</a:t>
            </a:r>
          </a:p>
          <a:p>
            <a:pPr marL="0" indent="0">
              <a:spcAft>
                <a:spcPts val="0"/>
              </a:spcAft>
              <a:buNone/>
              <a:defRPr/>
            </a:pPr>
            <a:r>
              <a:rPr lang="en-US" sz="2800" b="1" dirty="0"/>
              <a:t>Answer</a:t>
            </a:r>
          </a:p>
          <a:p>
            <a:pPr marL="400050" lvl="1" indent="0">
              <a:spcAft>
                <a:spcPts val="0"/>
              </a:spcAft>
              <a:buNone/>
              <a:defRPr/>
            </a:pPr>
            <a:r>
              <a:rPr lang="en-US" sz="2400" i="1" dirty="0"/>
              <a:t>True</a:t>
            </a:r>
          </a:p>
          <a:p>
            <a:pPr marL="0" lvl="1" indent="0">
              <a:spcAft>
                <a:spcPts val="0"/>
              </a:spcAft>
              <a:buNone/>
              <a:defRPr/>
            </a:pPr>
            <a:r>
              <a:rPr lang="en-US" sz="2400" i="1" dirty="0"/>
              <a:t>                  </a:t>
            </a:r>
          </a:p>
          <a:p>
            <a:pPr marL="1314450" lvl="4" indent="0">
              <a:spcAft>
                <a:spcPts val="0"/>
              </a:spcAft>
              <a:buNone/>
              <a:defRPr/>
            </a:pPr>
            <a:r>
              <a:rPr lang="en-US" sz="2400" i="1" dirty="0"/>
              <a:t>P   Q    R        P </a:t>
            </a:r>
            <a:r>
              <a:rPr lang="en-US" sz="2400" b="1" i="1" dirty="0">
                <a:sym typeface="Symbol"/>
              </a:rPr>
              <a:t></a:t>
            </a:r>
            <a:r>
              <a:rPr lang="en-US" sz="2400" i="1" dirty="0"/>
              <a:t>  ( </a:t>
            </a:r>
            <a:r>
              <a:rPr lang="en-US" sz="2400" dirty="0"/>
              <a:t>~ </a:t>
            </a:r>
            <a:r>
              <a:rPr lang="en-US" sz="2400" i="1" dirty="0"/>
              <a:t>Q   v   R )</a:t>
            </a:r>
          </a:p>
          <a:p>
            <a:pPr marL="0" indent="0">
              <a:spcAft>
                <a:spcPts val="0"/>
              </a:spcAft>
              <a:buNone/>
              <a:defRPr/>
            </a:pPr>
            <a:r>
              <a:rPr lang="en-US" sz="2400" dirty="0"/>
              <a:t>                    T   F     ?            T     </a:t>
            </a:r>
            <a:r>
              <a:rPr lang="en-US" sz="2400" dirty="0" err="1"/>
              <a:t>T</a:t>
            </a:r>
            <a:r>
              <a:rPr lang="en-US" sz="2400" dirty="0"/>
              <a:t>       </a:t>
            </a:r>
            <a:r>
              <a:rPr lang="en-US" sz="2400" dirty="0" err="1"/>
              <a:t>T</a:t>
            </a:r>
            <a:endParaRPr lang="en-US" b="1" dirty="0"/>
          </a:p>
          <a:p>
            <a:pPr marL="0" indent="0">
              <a:spcAft>
                <a:spcPts val="0"/>
              </a:spcAft>
              <a:buNone/>
              <a:defRPr/>
            </a:pPr>
            <a:endParaRPr lang="en-US" dirty="0"/>
          </a:p>
        </p:txBody>
      </p:sp>
      <p:cxnSp>
        <p:nvCxnSpPr>
          <p:cNvPr id="6" name="Straight Connector 5"/>
          <p:cNvCxnSpPr/>
          <p:nvPr/>
        </p:nvCxnSpPr>
        <p:spPr>
          <a:xfrm>
            <a:off x="2352759" y="4680285"/>
            <a:ext cx="381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689684" y="4146885"/>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180724" y="4680285"/>
            <a:ext cx="31908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3362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4369-243F-5C4C-9EBD-A82F16961D01}"/>
              </a:ext>
            </a:extLst>
          </p:cNvPr>
          <p:cNvSpPr>
            <a:spLocks noGrp="1"/>
          </p:cNvSpPr>
          <p:nvPr>
            <p:ph type="title"/>
          </p:nvPr>
        </p:nvSpPr>
        <p:spPr/>
        <p:txBody>
          <a:bodyPr>
            <a:normAutofit fontScale="90000"/>
          </a:bodyPr>
          <a:lstStyle/>
          <a:p>
            <a:pPr>
              <a:defRPr/>
            </a:pPr>
            <a:r>
              <a:rPr lang="en-US" dirty="0">
                <a:ea typeface="+mj-ea"/>
                <a:cs typeface="+mj-cs"/>
              </a:rPr>
              <a:t>Computing the Truth Value of Longer Statements</a:t>
            </a:r>
          </a:p>
        </p:txBody>
      </p:sp>
      <p:sp>
        <p:nvSpPr>
          <p:cNvPr id="3" name="Content Placeholder 2">
            <a:extLst>
              <a:ext uri="{FF2B5EF4-FFF2-40B4-BE49-F238E27FC236}">
                <a16:creationId xmlns:a16="http://schemas.microsoft.com/office/drawing/2014/main" id="{0CDE4261-E662-DF47-9C71-8FBFA457F3C1}"/>
              </a:ext>
            </a:extLst>
          </p:cNvPr>
          <p:cNvSpPr>
            <a:spLocks noGrp="1"/>
          </p:cNvSpPr>
          <p:nvPr>
            <p:ph idx="1"/>
          </p:nvPr>
        </p:nvSpPr>
        <p:spPr/>
        <p:txBody>
          <a:bodyPr rtlCol="0">
            <a:normAutofit fontScale="85000" lnSpcReduction="10000"/>
          </a:bodyPr>
          <a:lstStyle/>
          <a:p>
            <a:pPr marL="182880" indent="-182880">
              <a:spcAft>
                <a:spcPts val="0"/>
              </a:spcAft>
              <a:defRPr/>
            </a:pPr>
            <a:r>
              <a:rPr lang="en-US" dirty="0">
                <a:ea typeface="+mn-ea"/>
                <a:cs typeface="+mn-cs"/>
              </a:rPr>
              <a:t>If we know the truth values of the component simple statements, we can use these definitions of the truth value of the operators to determine the truth value of complex compound statements.</a:t>
            </a:r>
          </a:p>
          <a:p>
            <a:pPr marL="182880" indent="-182880">
              <a:spcAft>
                <a:spcPts val="0"/>
              </a:spcAft>
              <a:defRPr/>
            </a:pPr>
            <a:r>
              <a:rPr lang="en-US" dirty="0">
                <a:ea typeface="+mn-ea"/>
                <a:cs typeface="+mn-cs"/>
              </a:rPr>
              <a:t>To do this, we begin by determining the truth value of the nested operators (the operators located within punctuating brackets) and then work our way outward until we have the values we need to determine the truth value of the main operator.</a:t>
            </a:r>
          </a:p>
          <a:p>
            <a:pPr marL="182880" indent="-182880">
              <a:spcAft>
                <a:spcPts val="0"/>
              </a:spcAft>
              <a:defRPr/>
            </a:pPr>
            <a:r>
              <a:rPr lang="en-US" dirty="0">
                <a:ea typeface="+mn-ea"/>
                <a:cs typeface="+mn-cs"/>
              </a:rPr>
              <a:t>This value (the truth value of the main operator) is the the truth value of the statement as a whole, under the conditions specified by the assigned truth values of the simple statements involved.</a:t>
            </a:r>
          </a:p>
        </p:txBody>
      </p:sp>
    </p:spTree>
    <p:extLst>
      <p:ext uri="{BB962C8B-B14F-4D97-AF65-F5344CB8AC3E}">
        <p14:creationId xmlns:p14="http://schemas.microsoft.com/office/powerpoint/2010/main" val="3894920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CCB7-6DD7-964A-A85F-AA3774347C49}"/>
              </a:ext>
            </a:extLst>
          </p:cNvPr>
          <p:cNvSpPr>
            <a:spLocks noGrp="1"/>
          </p:cNvSpPr>
          <p:nvPr>
            <p:ph type="title"/>
          </p:nvPr>
        </p:nvSpPr>
        <p:spPr/>
        <p:txBody>
          <a:bodyPr/>
          <a:lstStyle/>
          <a:p>
            <a:pPr>
              <a:defRPr/>
            </a:pPr>
            <a:r>
              <a:rPr lang="en-US" dirty="0">
                <a:ea typeface="+mj-ea"/>
                <a:cs typeface="+mj-cs"/>
              </a:rPr>
              <a:t>Truth Tables for Propositions</a:t>
            </a:r>
          </a:p>
        </p:txBody>
      </p:sp>
      <p:sp>
        <p:nvSpPr>
          <p:cNvPr id="35842" name="Content Placeholder 2">
            <a:extLst>
              <a:ext uri="{FF2B5EF4-FFF2-40B4-BE49-F238E27FC236}">
                <a16:creationId xmlns:a16="http://schemas.microsoft.com/office/drawing/2014/main" id="{D4F14E65-EB4A-9247-9469-13D859F86256}"/>
              </a:ext>
            </a:extLst>
          </p:cNvPr>
          <p:cNvSpPr>
            <a:spLocks noGrp="1"/>
          </p:cNvSpPr>
          <p:nvPr>
            <p:ph idx="1"/>
          </p:nvPr>
        </p:nvSpPr>
        <p:spPr/>
        <p:txBody>
          <a:bodyPr>
            <a:normAutofit/>
          </a:bodyPr>
          <a:lstStyle/>
          <a:p>
            <a:pPr eaLnBrk="1" hangingPunct="1"/>
            <a:r>
              <a:rPr lang="en-US" altLang="en-US" sz="2400" dirty="0">
                <a:ea typeface="ＭＳ Ｐゴシック" panose="020B0600070205080204" pitchFamily="34" charset="-128"/>
              </a:rPr>
              <a:t>Constructing truth tables for the operations is only scratching the surface of the power of these devices. </a:t>
            </a:r>
          </a:p>
          <a:p>
            <a:pPr lvl="1" eaLnBrk="1" hangingPunct="1"/>
            <a:r>
              <a:rPr lang="en-US" altLang="en-US" sz="2000" dirty="0">
                <a:ea typeface="ＭＳ Ｐゴシック" panose="020B0600070205080204" pitchFamily="34" charset="-128"/>
              </a:rPr>
              <a:t>In the next section, we will use them as part of a proof structure for valid arguments.</a:t>
            </a:r>
          </a:p>
          <a:p>
            <a:pPr eaLnBrk="1" hangingPunct="1"/>
            <a:r>
              <a:rPr lang="en-US" altLang="en-US" sz="2400" dirty="0">
                <a:ea typeface="ＭＳ Ｐゴシック" panose="020B0600070205080204" pitchFamily="34" charset="-128"/>
              </a:rPr>
              <a:t>The point of constructing a truth table for a proposition is to display all of the possible truth values for the compound statement.</a:t>
            </a:r>
          </a:p>
          <a:p>
            <a:pPr eaLnBrk="1" hangingPunct="1"/>
            <a:r>
              <a:rPr lang="en-US" altLang="en-US" sz="2400" dirty="0">
                <a:ea typeface="ＭＳ Ｐゴシック" panose="020B0600070205080204" pitchFamily="34" charset="-128"/>
              </a:rPr>
              <a:t>In order to do this, we need to develop some rules for constructing truth tables in a way that exhausts all of the possibilities. </a:t>
            </a:r>
          </a:p>
          <a:p>
            <a:pPr lvl="1" eaLnBrk="1" hangingPunct="1"/>
            <a:r>
              <a:rPr lang="en-US" altLang="en-US" sz="2000" dirty="0">
                <a:ea typeface="ＭＳ Ｐゴシック" panose="020B0600070205080204" pitchFamily="34" charset="-128"/>
              </a:rPr>
              <a:t>Our goal is to display all of the possible combinations of true and false values.</a:t>
            </a:r>
          </a:p>
          <a:p>
            <a:pPr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9682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2E30-ED6B-8440-8C18-FF91B9B6FEDA}"/>
              </a:ext>
            </a:extLst>
          </p:cNvPr>
          <p:cNvSpPr>
            <a:spLocks noGrp="1"/>
          </p:cNvSpPr>
          <p:nvPr>
            <p:ph type="title"/>
          </p:nvPr>
        </p:nvSpPr>
        <p:spPr/>
        <p:txBody>
          <a:bodyPr/>
          <a:lstStyle/>
          <a:p>
            <a:pPr>
              <a:defRPr/>
            </a:pPr>
            <a:r>
              <a:rPr lang="en-US" dirty="0">
                <a:ea typeface="+mj-ea"/>
                <a:cs typeface="+mj-cs"/>
              </a:rPr>
              <a:t>Statements</a:t>
            </a:r>
          </a:p>
        </p:txBody>
      </p:sp>
      <p:sp>
        <p:nvSpPr>
          <p:cNvPr id="3" name="Content Placeholder 2">
            <a:extLst>
              <a:ext uri="{FF2B5EF4-FFF2-40B4-BE49-F238E27FC236}">
                <a16:creationId xmlns:a16="http://schemas.microsoft.com/office/drawing/2014/main" id="{BA9D3B30-6B0C-B04C-A621-C0532923FEA4}"/>
              </a:ext>
            </a:extLst>
          </p:cNvPr>
          <p:cNvSpPr>
            <a:spLocks noGrp="1"/>
          </p:cNvSpPr>
          <p:nvPr>
            <p:ph idx="1"/>
          </p:nvPr>
        </p:nvSpPr>
        <p:spPr/>
        <p:txBody>
          <a:bodyPr>
            <a:normAutofit fontScale="92500"/>
          </a:bodyPr>
          <a:lstStyle/>
          <a:p>
            <a:pPr eaLnBrk="1" hangingPunct="1">
              <a:lnSpc>
                <a:spcPct val="90000"/>
              </a:lnSpc>
            </a:pPr>
            <a:r>
              <a:rPr lang="en-US" altLang="en-US" sz="2800" dirty="0">
                <a:ea typeface="ＭＳ Ｐゴシック" panose="020B0600070205080204" pitchFamily="34" charset="-128"/>
              </a:rPr>
              <a:t>A proposition (or statement) is any sentence/sentence fragment that can be true or false.</a:t>
            </a:r>
          </a:p>
          <a:p>
            <a:pPr eaLnBrk="1" hangingPunct="1">
              <a:lnSpc>
                <a:spcPct val="90000"/>
              </a:lnSpc>
            </a:pPr>
            <a:r>
              <a:rPr lang="en-US" altLang="en-US" sz="2800" dirty="0">
                <a:ea typeface="ＭＳ Ｐゴシック" panose="020B0600070205080204" pitchFamily="34" charset="-128"/>
              </a:rPr>
              <a:t>We can divide all propositions up into one of two classes:</a:t>
            </a:r>
          </a:p>
          <a:p>
            <a:pPr lvl="1" eaLnBrk="1" hangingPunct="1">
              <a:lnSpc>
                <a:spcPct val="90000"/>
              </a:lnSpc>
            </a:pPr>
            <a:r>
              <a:rPr lang="en-US" altLang="en-US" sz="2400" u="sng" dirty="0">
                <a:ea typeface="ＭＳ Ｐゴシック" panose="020B0600070205080204" pitchFamily="34" charset="-128"/>
              </a:rPr>
              <a:t>Simple</a:t>
            </a:r>
            <a:r>
              <a:rPr lang="en-US" altLang="en-US" sz="2400" dirty="0">
                <a:ea typeface="ＭＳ Ｐゴシック" panose="020B0600070205080204" pitchFamily="34" charset="-128"/>
              </a:rPr>
              <a:t>: a proposition that does not contain any other propositions as a part.</a:t>
            </a:r>
          </a:p>
          <a:p>
            <a:pPr lvl="2" eaLnBrk="1" hangingPunct="1">
              <a:lnSpc>
                <a:spcPct val="90000"/>
              </a:lnSpc>
            </a:pPr>
            <a:r>
              <a:rPr lang="en-US" altLang="en-US" sz="2000" dirty="0">
                <a:ea typeface="ＭＳ Ｐゴシック" panose="020B0600070205080204" pitchFamily="34" charset="-128"/>
              </a:rPr>
              <a:t>Examples: Max is a philosopher; Today is Monday; The ball is red.</a:t>
            </a:r>
          </a:p>
          <a:p>
            <a:pPr lvl="1" eaLnBrk="1" hangingPunct="1">
              <a:lnSpc>
                <a:spcPct val="90000"/>
              </a:lnSpc>
            </a:pPr>
            <a:r>
              <a:rPr lang="en-US" altLang="en-US" sz="2400" u="sng" dirty="0">
                <a:ea typeface="ＭＳ Ｐゴシック" panose="020B0600070205080204" pitchFamily="34" charset="-128"/>
              </a:rPr>
              <a:t>Compound</a:t>
            </a:r>
            <a:r>
              <a:rPr lang="en-US" altLang="en-US" sz="2400" dirty="0">
                <a:ea typeface="ＭＳ Ｐゴシック" panose="020B0600070205080204" pitchFamily="34" charset="-128"/>
              </a:rPr>
              <a:t>: a proposition that does contain at least one other proposition as a part.</a:t>
            </a:r>
          </a:p>
          <a:p>
            <a:pPr lvl="2" eaLnBrk="1" hangingPunct="1">
              <a:lnSpc>
                <a:spcPct val="90000"/>
              </a:lnSpc>
            </a:pPr>
            <a:r>
              <a:rPr lang="en-US" altLang="en-US" sz="2000" dirty="0">
                <a:ea typeface="ＭＳ Ｐゴシック" panose="020B0600070205080204" pitchFamily="34" charset="-128"/>
              </a:rPr>
              <a:t>Examples: Max is a philosopher and he is hungry; Jack did the dishes or he watched TV. </a:t>
            </a:r>
          </a:p>
          <a:p>
            <a:pPr eaLnBrk="1" hangingPunct="1">
              <a:lnSpc>
                <a:spcPct val="90000"/>
              </a:lnSpc>
            </a:pPr>
            <a:r>
              <a:rPr lang="en-US" altLang="en-US" sz="2800" dirty="0">
                <a:ea typeface="ＭＳ Ｐゴシック" panose="020B0600070205080204" pitchFamily="34" charset="-128"/>
              </a:rPr>
              <a:t>Compound propositions are formed from simple propositions using logical operators.</a:t>
            </a:r>
          </a:p>
          <a:p>
            <a:pPr lvl="1" eaLnBrk="1" hangingPunct="1">
              <a:lnSpc>
                <a:spcPct val="90000"/>
              </a:lnSpc>
            </a:pPr>
            <a:r>
              <a:rPr lang="en-US" altLang="en-US" sz="2400" dirty="0">
                <a:ea typeface="ＭＳ Ｐゴシック" panose="020B0600070205080204" pitchFamily="34" charset="-128"/>
              </a:rPr>
              <a:t>A </a:t>
            </a:r>
            <a:r>
              <a:rPr lang="en-US" altLang="en-US" sz="2400" u="sng" dirty="0">
                <a:ea typeface="ＭＳ Ｐゴシック" panose="020B0600070205080204" pitchFamily="34" charset="-128"/>
              </a:rPr>
              <a:t>Logical Operators</a:t>
            </a:r>
            <a:r>
              <a:rPr lang="en-US" altLang="en-US" sz="2400" dirty="0">
                <a:ea typeface="ＭＳ Ｐゴシック" panose="020B0600070205080204" pitchFamily="34" charset="-128"/>
              </a:rPr>
              <a:t> is a logical device for expressing defined logical relations among propositions.</a:t>
            </a:r>
          </a:p>
          <a:p>
            <a:pPr lvl="1" eaLnBrk="1" hangingPunct="1">
              <a:lnSpc>
                <a:spcPct val="90000"/>
              </a:lnSpc>
            </a:pPr>
            <a:r>
              <a:rPr lang="en-US" altLang="en-US" sz="2400" dirty="0">
                <a:ea typeface="ＭＳ Ｐゴシック" panose="020B0600070205080204" pitchFamily="34" charset="-128"/>
              </a:rPr>
              <a:t>The operators in the examples above are ‘and’ and ‘or.’</a:t>
            </a:r>
          </a:p>
        </p:txBody>
      </p:sp>
    </p:spTree>
    <p:extLst>
      <p:ext uri="{BB962C8B-B14F-4D97-AF65-F5344CB8AC3E}">
        <p14:creationId xmlns:p14="http://schemas.microsoft.com/office/powerpoint/2010/main" val="2638489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276B-9F57-1948-BE6B-A2B527D23238}"/>
              </a:ext>
            </a:extLst>
          </p:cNvPr>
          <p:cNvSpPr>
            <a:spLocks noGrp="1"/>
          </p:cNvSpPr>
          <p:nvPr>
            <p:ph type="title"/>
          </p:nvPr>
        </p:nvSpPr>
        <p:spPr/>
        <p:txBody>
          <a:bodyPr>
            <a:normAutofit fontScale="90000"/>
          </a:bodyPr>
          <a:lstStyle/>
          <a:p>
            <a:pPr>
              <a:defRPr/>
            </a:pPr>
            <a:r>
              <a:rPr lang="en-US" dirty="0">
                <a:ea typeface="+mj-ea"/>
                <a:cs typeface="+mj-cs"/>
              </a:rPr>
              <a:t>Rules for the Construction of Proposition Truth Tables</a:t>
            </a:r>
          </a:p>
        </p:txBody>
      </p:sp>
      <p:sp>
        <p:nvSpPr>
          <p:cNvPr id="3" name="Content Placeholder 2">
            <a:extLst>
              <a:ext uri="{FF2B5EF4-FFF2-40B4-BE49-F238E27FC236}">
                <a16:creationId xmlns:a16="http://schemas.microsoft.com/office/drawing/2014/main" id="{6385D96F-DFDA-3D43-B042-D2D855C3EFEC}"/>
              </a:ext>
            </a:extLst>
          </p:cNvPr>
          <p:cNvSpPr>
            <a:spLocks noGrp="1"/>
          </p:cNvSpPr>
          <p:nvPr>
            <p:ph idx="1"/>
          </p:nvPr>
        </p:nvSpPr>
        <p:spPr/>
        <p:txBody>
          <a:bodyPr>
            <a:normAutofit/>
          </a:bodyPr>
          <a:lstStyle/>
          <a:p>
            <a:pPr eaLnBrk="1" hangingPunct="1">
              <a:lnSpc>
                <a:spcPct val="80000"/>
              </a:lnSpc>
            </a:pPr>
            <a:r>
              <a:rPr lang="en-US" altLang="en-US" sz="1700" dirty="0">
                <a:ea typeface="ＭＳ Ｐゴシック" panose="020B0600070205080204" pitchFamily="34" charset="-128"/>
              </a:rPr>
              <a:t>Following these steps, you can be sure that the truth table you produce an exhaustive display of the truth values for the proposition.</a:t>
            </a:r>
          </a:p>
          <a:p>
            <a:pPr eaLnBrk="1" hangingPunct="1">
              <a:lnSpc>
                <a:spcPct val="80000"/>
              </a:lnSpc>
            </a:pPr>
            <a:r>
              <a:rPr lang="en-US" altLang="en-US" sz="1700" dirty="0">
                <a:ea typeface="ＭＳ Ｐゴシック" panose="020B0600070205080204" pitchFamily="34" charset="-128"/>
              </a:rPr>
              <a:t>Step 1: Determine the number of lines or rows needed. Horizontal lines are rows, vertical lines are columns. To determine the number of rows needed to exhaust all of the possible combinations of truth-values, there is a simple formula:</a:t>
            </a:r>
          </a:p>
          <a:p>
            <a:pPr lvl="1" eaLnBrk="1" hangingPunct="1">
              <a:lnSpc>
                <a:spcPct val="80000"/>
              </a:lnSpc>
            </a:pPr>
            <a:r>
              <a:rPr lang="en-US" altLang="en-US" sz="1400" b="1" dirty="0">
                <a:ea typeface="ＭＳ Ｐゴシック" panose="020B0600070205080204" pitchFamily="34" charset="-128"/>
              </a:rPr>
              <a:t>#lines=2</a:t>
            </a:r>
            <a:r>
              <a:rPr lang="en-US" altLang="en-US" sz="1400" b="1" baseline="30000" dirty="0">
                <a:ea typeface="ＭＳ Ｐゴシック" panose="020B0600070205080204" pitchFamily="34" charset="-128"/>
              </a:rPr>
              <a:t>n</a:t>
            </a:r>
            <a:r>
              <a:rPr lang="en-US" altLang="en-US" sz="1400" dirty="0">
                <a:ea typeface="ＭＳ Ｐゴシック" panose="020B0600070205080204" pitchFamily="34" charset="-128"/>
              </a:rPr>
              <a:t>, where n=number of different simple statements involved.</a:t>
            </a:r>
          </a:p>
          <a:p>
            <a:pPr eaLnBrk="1" hangingPunct="1">
              <a:lnSpc>
                <a:spcPct val="80000"/>
              </a:lnSpc>
            </a:pPr>
            <a:r>
              <a:rPr lang="en-US" altLang="en-US" sz="1700" dirty="0">
                <a:ea typeface="ＭＳ Ｐゴシック" panose="020B0600070205080204" pitchFamily="34" charset="-128"/>
              </a:rPr>
              <a:t> Step 2: Fill in </a:t>
            </a:r>
            <a:r>
              <a:rPr lang="en-US" altLang="en-US" sz="1700" dirty="0" err="1">
                <a:ea typeface="ＭＳ Ｐゴシック" panose="020B0600070205080204" pitchFamily="34" charset="-128"/>
              </a:rPr>
              <a:t>Ts</a:t>
            </a:r>
            <a:r>
              <a:rPr lang="en-US" altLang="en-US" sz="1700" dirty="0">
                <a:ea typeface="ＭＳ Ｐゴシック" panose="020B0600070205080204" pitchFamily="34" charset="-128"/>
              </a:rPr>
              <a:t> and Fs for each simple statement. To make sure that you do this in an exhaustive fashion, follow this simple procedure.</a:t>
            </a:r>
          </a:p>
          <a:p>
            <a:pPr lvl="1" eaLnBrk="1" hangingPunct="1">
              <a:lnSpc>
                <a:spcPct val="80000"/>
              </a:lnSpc>
              <a:buFont typeface="Arial" panose="020B0604020202020204" pitchFamily="34" charset="0"/>
              <a:buAutoNum type="arabicPeriod"/>
            </a:pPr>
            <a:r>
              <a:rPr lang="en-US" altLang="en-US" sz="1400" dirty="0">
                <a:ea typeface="ＭＳ Ｐゴシック" panose="020B0600070205080204" pitchFamily="34" charset="-128"/>
              </a:rPr>
              <a:t>Divide the total number of rows by 2 and beginning with the leftmost simple statement put the resulting number of </a:t>
            </a:r>
            <a:r>
              <a:rPr lang="en-US" altLang="en-US" sz="1400" dirty="0" err="1">
                <a:ea typeface="ＭＳ Ｐゴシック" panose="020B0600070205080204" pitchFamily="34" charset="-128"/>
              </a:rPr>
              <a:t>Ts</a:t>
            </a:r>
            <a:r>
              <a:rPr lang="en-US" altLang="en-US" sz="1400" dirty="0">
                <a:ea typeface="ＭＳ Ｐゴシック" panose="020B0600070205080204" pitchFamily="34" charset="-128"/>
              </a:rPr>
              <a:t> followed by the same number of Fs.</a:t>
            </a:r>
          </a:p>
          <a:p>
            <a:pPr lvl="1" eaLnBrk="1" hangingPunct="1">
              <a:lnSpc>
                <a:spcPct val="80000"/>
              </a:lnSpc>
              <a:buFont typeface="Arial" panose="020B0604020202020204" pitchFamily="34" charset="0"/>
              <a:buAutoNum type="arabicPeriod"/>
            </a:pPr>
            <a:r>
              <a:rPr lang="en-US" altLang="en-US" sz="1400" dirty="0">
                <a:ea typeface="ＭＳ Ｐゴシック" panose="020B0600070205080204" pitchFamily="34" charset="-128"/>
              </a:rPr>
              <a:t>For each simple statement after the first, divide the proceeding result in half and alternate that number of </a:t>
            </a:r>
            <a:r>
              <a:rPr lang="en-US" altLang="en-US" sz="1400" dirty="0" err="1">
                <a:ea typeface="ＭＳ Ｐゴシック" panose="020B0600070205080204" pitchFamily="34" charset="-128"/>
              </a:rPr>
              <a:t>Ts</a:t>
            </a:r>
            <a:r>
              <a:rPr lang="en-US" altLang="en-US" sz="1400" dirty="0">
                <a:ea typeface="ＭＳ Ｐゴシック" panose="020B0600070205080204" pitchFamily="34" charset="-128"/>
              </a:rPr>
              <a:t> and Fs.</a:t>
            </a:r>
          </a:p>
          <a:p>
            <a:pPr lvl="1" eaLnBrk="1" hangingPunct="1">
              <a:lnSpc>
                <a:spcPct val="80000"/>
              </a:lnSpc>
              <a:buFont typeface="Arial" panose="020B0604020202020204" pitchFamily="34" charset="0"/>
              <a:buAutoNum type="arabicPeriod"/>
            </a:pPr>
            <a:r>
              <a:rPr lang="en-US" altLang="en-US" sz="1400" dirty="0">
                <a:ea typeface="ＭＳ Ｐゴシック" panose="020B0600070205080204" pitchFamily="34" charset="-128"/>
              </a:rPr>
              <a:t>Do this until you have completed a column for each simple statement. It is important to remember that each simple statement gets only one assignment of truth-values. If a simple statement appears twice in a compound, give it the same assignment of truth-values each time.</a:t>
            </a:r>
          </a:p>
          <a:p>
            <a:pPr eaLnBrk="1" hangingPunct="1">
              <a:lnSpc>
                <a:spcPct val="80000"/>
              </a:lnSpc>
            </a:pPr>
            <a:r>
              <a:rPr lang="en-US" altLang="en-US" sz="1700" dirty="0">
                <a:ea typeface="ＭＳ Ｐゴシック" panose="020B0600070205080204" pitchFamily="34" charset="-128"/>
              </a:rPr>
              <a:t>Step 3: Supply the truth-values of all negations of simple statements.</a:t>
            </a:r>
          </a:p>
          <a:p>
            <a:pPr eaLnBrk="1" hangingPunct="1">
              <a:lnSpc>
                <a:spcPct val="80000"/>
              </a:lnSpc>
            </a:pPr>
            <a:r>
              <a:rPr lang="en-US" altLang="en-US" sz="1700" dirty="0">
                <a:ea typeface="ＭＳ Ｐゴシック" panose="020B0600070205080204" pitchFamily="34" charset="-128"/>
              </a:rPr>
              <a:t>Step 4: Working from the inside of parentheses out, supply truth-values to the compound statements.</a:t>
            </a:r>
          </a:p>
          <a:p>
            <a:pPr eaLnBrk="1" hangingPunct="1">
              <a:lnSpc>
                <a:spcPct val="80000"/>
              </a:lnSpc>
            </a:pPr>
            <a:r>
              <a:rPr lang="en-US" altLang="en-US" sz="1700" dirty="0">
                <a:ea typeface="ＭＳ Ｐゴシック" panose="020B0600070205080204" pitchFamily="34" charset="-128"/>
              </a:rPr>
              <a:t>Step 5: Supply the truth-values for the other operators, beginning with nested compounds, then the negations of compounds and ending with the main operator.</a:t>
            </a:r>
          </a:p>
          <a:p>
            <a:pPr eaLnBrk="1" hangingPunct="1">
              <a:lnSpc>
                <a:spcPct val="80000"/>
              </a:lnSpc>
            </a:pPr>
            <a:endParaRPr lang="en-US" altLang="en-US" sz="1700" dirty="0">
              <a:ea typeface="ＭＳ Ｐゴシック" panose="020B0600070205080204" pitchFamily="34" charset="-128"/>
            </a:endParaRPr>
          </a:p>
        </p:txBody>
      </p:sp>
    </p:spTree>
    <p:extLst>
      <p:ext uri="{BB962C8B-B14F-4D97-AF65-F5344CB8AC3E}">
        <p14:creationId xmlns:p14="http://schemas.microsoft.com/office/powerpoint/2010/main" val="2064718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br>
              <a:rPr lang="en-US" dirty="0"/>
            </a:br>
            <a:r>
              <a:rPr lang="en-US" dirty="0"/>
              <a:t>The Order of Operations</a:t>
            </a:r>
            <a:br>
              <a:rPr lang="en-US" dirty="0"/>
            </a:br>
            <a:endParaRPr lang="en-US" dirty="0"/>
          </a:p>
        </p:txBody>
      </p:sp>
      <p:sp>
        <p:nvSpPr>
          <p:cNvPr id="46082" name="Content Placeholder 2"/>
          <p:cNvSpPr>
            <a:spLocks noGrp="1"/>
          </p:cNvSpPr>
          <p:nvPr>
            <p:ph idx="1"/>
          </p:nvPr>
        </p:nvSpPr>
        <p:spPr/>
        <p:txBody>
          <a:bodyPr/>
          <a:lstStyle/>
          <a:p>
            <a:r>
              <a:rPr lang="en-US" sz="2800" dirty="0"/>
              <a:t>The order of handling the logical operators provides a step-by-step method of generating the truth table.</a:t>
            </a:r>
          </a:p>
          <a:p>
            <a:r>
              <a:rPr lang="en-US" sz="2800" dirty="0"/>
              <a:t>The </a:t>
            </a:r>
            <a:r>
              <a:rPr lang="en-US" sz="2800" b="1" dirty="0"/>
              <a:t>main operator </a:t>
            </a:r>
            <a:r>
              <a:rPr lang="en-US" sz="2800" dirty="0"/>
              <a:t>will be the last step.</a:t>
            </a:r>
          </a:p>
          <a:p>
            <a:pPr marL="914400" lvl="1" indent="-457200">
              <a:buFont typeface="Calibri" pitchFamily="34" charset="0"/>
              <a:buAutoNum type="arabicPeriod"/>
            </a:pPr>
            <a:r>
              <a:rPr lang="en-US" sz="2400" dirty="0"/>
              <a:t>First, determine truth values under the dot:</a:t>
            </a:r>
          </a:p>
          <a:p>
            <a:pPr marL="914400" lvl="1" indent="-457200">
              <a:buFont typeface="Calibri" pitchFamily="34" charset="0"/>
              <a:buAutoNum type="arabicPeriod"/>
            </a:pPr>
            <a:endParaRPr lang="en-US" sz="2400" dirty="0"/>
          </a:p>
        </p:txBody>
      </p:sp>
      <p:pic>
        <p:nvPicPr>
          <p:cNvPr id="46084" name="Picture 2"/>
          <p:cNvPicPr>
            <a:picLocks noChangeAspect="1" noChangeArrowheads="1"/>
          </p:cNvPicPr>
          <p:nvPr/>
        </p:nvPicPr>
        <p:blipFill>
          <a:blip r:embed="rId2"/>
          <a:srcRect/>
          <a:stretch>
            <a:fillRect/>
          </a:stretch>
        </p:blipFill>
        <p:spPr bwMode="auto">
          <a:xfrm>
            <a:off x="2646947" y="3671994"/>
            <a:ext cx="3581400" cy="2197100"/>
          </a:xfrm>
          <a:prstGeom prst="rect">
            <a:avLst/>
          </a:prstGeom>
          <a:noFill/>
          <a:ln w="9525">
            <a:noFill/>
            <a:miter lim="800000"/>
            <a:headEnd/>
            <a:tailEnd/>
          </a:ln>
        </p:spPr>
      </p:pic>
    </p:spTree>
    <p:extLst>
      <p:ext uri="{BB962C8B-B14F-4D97-AF65-F5344CB8AC3E}">
        <p14:creationId xmlns:p14="http://schemas.microsoft.com/office/powerpoint/2010/main" val="397860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br>
              <a:rPr lang="en-US" dirty="0"/>
            </a:br>
            <a:r>
              <a:rPr lang="en-US" dirty="0"/>
              <a:t>The Order of Operations</a:t>
            </a:r>
            <a:br>
              <a:rPr lang="en-US" dirty="0"/>
            </a:br>
            <a:endParaRPr lang="en-US" dirty="0"/>
          </a:p>
        </p:txBody>
      </p:sp>
      <p:sp>
        <p:nvSpPr>
          <p:cNvPr id="3" name="Content Placeholder 2"/>
          <p:cNvSpPr>
            <a:spLocks noGrp="1"/>
          </p:cNvSpPr>
          <p:nvPr>
            <p:ph idx="1"/>
          </p:nvPr>
        </p:nvSpPr>
        <p:spPr>
          <a:xfrm>
            <a:off x="1097280" y="1737360"/>
            <a:ext cx="10348762" cy="4567187"/>
          </a:xfrm>
        </p:spPr>
        <p:txBody>
          <a:bodyPr rtlCol="0">
            <a:normAutofit/>
          </a:bodyPr>
          <a:lstStyle/>
          <a:p>
            <a:pPr marL="914400" lvl="1" indent="-457200">
              <a:spcAft>
                <a:spcPts val="0"/>
              </a:spcAft>
              <a:buFont typeface="+mj-lt"/>
              <a:buAutoNum type="arabicPeriod" startAt="2"/>
              <a:defRPr/>
            </a:pPr>
            <a:r>
              <a:rPr lang="en-US" sz="2400" dirty="0"/>
              <a:t>Next, determine truth values under the tilde:</a:t>
            </a:r>
          </a:p>
          <a:p>
            <a:pPr marL="914400" lvl="1" indent="-457200">
              <a:spcAft>
                <a:spcPts val="0"/>
              </a:spcAft>
              <a:buFont typeface="+mj-lt"/>
              <a:buAutoNum type="arabicPeriod" startAt="2"/>
              <a:defRPr/>
            </a:pPr>
            <a:endParaRPr lang="en-US" sz="2400" dirty="0"/>
          </a:p>
          <a:p>
            <a:pPr marL="914400" lvl="1" indent="-457200">
              <a:spcAft>
                <a:spcPts val="0"/>
              </a:spcAft>
              <a:buFont typeface="+mj-lt"/>
              <a:buAutoNum type="arabicPeriod" startAt="2"/>
              <a:defRPr/>
            </a:pPr>
            <a:endParaRPr lang="en-US" sz="2400" dirty="0"/>
          </a:p>
          <a:p>
            <a:pPr marL="914400" lvl="1" indent="-457200">
              <a:spcAft>
                <a:spcPts val="0"/>
              </a:spcAft>
              <a:buFont typeface="+mj-lt"/>
              <a:buAutoNum type="arabicPeriod" startAt="2"/>
              <a:defRPr/>
            </a:pPr>
            <a:endParaRPr lang="en-US" sz="2400" dirty="0"/>
          </a:p>
          <a:p>
            <a:pPr marL="457200" lvl="1" indent="0">
              <a:spcAft>
                <a:spcPts val="0"/>
              </a:spcAft>
              <a:buNone/>
              <a:defRPr/>
            </a:pPr>
            <a:endParaRPr lang="en-US" sz="2400" dirty="0"/>
          </a:p>
          <a:p>
            <a:pPr marL="914400" lvl="1" indent="-457200">
              <a:spcAft>
                <a:spcPts val="0"/>
              </a:spcAft>
              <a:buFont typeface="+mj-lt"/>
              <a:buAutoNum type="arabicPeriod" startAt="3"/>
              <a:defRPr/>
            </a:pPr>
            <a:r>
              <a:rPr lang="en-US" sz="2400" dirty="0"/>
              <a:t>Finally, determine truth values under the wedge:</a:t>
            </a:r>
          </a:p>
        </p:txBody>
      </p:sp>
      <p:pic>
        <p:nvPicPr>
          <p:cNvPr id="47108" name="Picture 2"/>
          <p:cNvPicPr>
            <a:picLocks noChangeAspect="1" noChangeArrowheads="1"/>
          </p:cNvPicPr>
          <p:nvPr/>
        </p:nvPicPr>
        <p:blipFill>
          <a:blip r:embed="rId2"/>
          <a:srcRect/>
          <a:stretch>
            <a:fillRect/>
          </a:stretch>
        </p:blipFill>
        <p:spPr bwMode="auto">
          <a:xfrm>
            <a:off x="2743201" y="4211053"/>
            <a:ext cx="3624263" cy="1919987"/>
          </a:xfrm>
          <a:prstGeom prst="rect">
            <a:avLst/>
          </a:prstGeom>
          <a:noFill/>
          <a:ln w="9525">
            <a:noFill/>
            <a:miter lim="800000"/>
            <a:headEnd/>
            <a:tailEnd/>
          </a:ln>
        </p:spPr>
      </p:pic>
      <p:pic>
        <p:nvPicPr>
          <p:cNvPr id="47109" name="Picture 3"/>
          <p:cNvPicPr>
            <a:picLocks noChangeAspect="1" noChangeArrowheads="1"/>
          </p:cNvPicPr>
          <p:nvPr/>
        </p:nvPicPr>
        <p:blipFill>
          <a:blip r:embed="rId3"/>
          <a:srcRect/>
          <a:stretch>
            <a:fillRect/>
          </a:stretch>
        </p:blipFill>
        <p:spPr bwMode="auto">
          <a:xfrm>
            <a:off x="2873292" y="2167607"/>
            <a:ext cx="3116262" cy="1401761"/>
          </a:xfrm>
          <a:prstGeom prst="rect">
            <a:avLst/>
          </a:prstGeom>
          <a:noFill/>
          <a:ln w="9525">
            <a:noFill/>
            <a:miter lim="800000"/>
            <a:headEnd/>
            <a:tailEnd/>
          </a:ln>
        </p:spPr>
      </p:pic>
    </p:spTree>
    <p:extLst>
      <p:ext uri="{BB962C8B-B14F-4D97-AF65-F5344CB8AC3E}">
        <p14:creationId xmlns:p14="http://schemas.microsoft.com/office/powerpoint/2010/main" val="1668112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i="1" dirty="0"/>
              <a:t> Exercise  7D</a:t>
            </a:r>
            <a:endParaRPr lang="en-US" dirty="0"/>
          </a:p>
        </p:txBody>
      </p:sp>
      <p:sp>
        <p:nvSpPr>
          <p:cNvPr id="3" name="Content Placeholder 2"/>
          <p:cNvSpPr>
            <a:spLocks noGrp="1"/>
          </p:cNvSpPr>
          <p:nvPr>
            <p:ph idx="1"/>
          </p:nvPr>
        </p:nvSpPr>
        <p:spPr/>
        <p:txBody>
          <a:bodyPr rtlCol="0">
            <a:normAutofit/>
          </a:bodyPr>
          <a:lstStyle/>
          <a:p>
            <a:pPr marL="0" indent="0">
              <a:spcAft>
                <a:spcPts val="0"/>
              </a:spcAft>
              <a:buNone/>
              <a:defRPr/>
            </a:pPr>
            <a:r>
              <a:rPr lang="en-US" sz="2800" b="1" dirty="0"/>
              <a:t>Example</a:t>
            </a:r>
          </a:p>
          <a:p>
            <a:pPr marL="400050" lvl="1" indent="0">
              <a:spcAft>
                <a:spcPts val="0"/>
              </a:spcAft>
              <a:buNone/>
              <a:defRPr/>
            </a:pPr>
            <a:r>
              <a:rPr lang="en-US" dirty="0"/>
              <a:t>P  v  ( Q  </a:t>
            </a:r>
            <a:r>
              <a:rPr lang="en-US" b="1" dirty="0">
                <a:sym typeface="Symbol"/>
              </a:rPr>
              <a:t></a:t>
            </a:r>
            <a:r>
              <a:rPr lang="en-US" b="1" dirty="0"/>
              <a:t> </a:t>
            </a:r>
            <a:r>
              <a:rPr lang="en-US" dirty="0"/>
              <a:t> ~ P )</a:t>
            </a:r>
            <a:endParaRPr lang="en-US" b="1" dirty="0"/>
          </a:p>
          <a:p>
            <a:pPr marL="0" indent="0">
              <a:spcAft>
                <a:spcPts val="0"/>
              </a:spcAft>
              <a:buNone/>
              <a:defRPr/>
            </a:pPr>
            <a:r>
              <a:rPr lang="en-US" sz="2800" b="1" dirty="0"/>
              <a:t>Answer</a:t>
            </a:r>
          </a:p>
          <a:p>
            <a:pPr marL="400050" lvl="1" indent="0">
              <a:spcAft>
                <a:spcPts val="0"/>
              </a:spcAft>
              <a:buNone/>
              <a:defRPr/>
            </a:pPr>
            <a:r>
              <a:rPr lang="en-US" sz="2400" dirty="0"/>
              <a:t>Order of operations: tilde, horseshoe, wedge</a:t>
            </a:r>
          </a:p>
          <a:p>
            <a:pPr marL="0" lvl="1" indent="0">
              <a:spcAft>
                <a:spcPts val="0"/>
              </a:spcAft>
              <a:buNone/>
              <a:defRPr/>
            </a:pPr>
            <a:r>
              <a:rPr lang="en-US" sz="2400" dirty="0"/>
              <a:t>                   P    Q       P   v  ( Q  </a:t>
            </a:r>
            <a:r>
              <a:rPr lang="en-US" sz="2400" b="1" dirty="0">
                <a:sym typeface="Symbol"/>
              </a:rPr>
              <a:t></a:t>
            </a:r>
            <a:r>
              <a:rPr lang="en-US" sz="2400" b="1" dirty="0"/>
              <a:t> </a:t>
            </a:r>
            <a:r>
              <a:rPr lang="en-US" sz="2400" dirty="0"/>
              <a:t>  ~ P )</a:t>
            </a:r>
          </a:p>
          <a:p>
            <a:pPr marL="0" indent="0">
              <a:spcAft>
                <a:spcPts val="0"/>
              </a:spcAft>
              <a:buNone/>
              <a:defRPr/>
            </a:pPr>
            <a:r>
              <a:rPr lang="en-US" sz="2400" dirty="0"/>
              <a:t>                   T    </a:t>
            </a:r>
            <a:r>
              <a:rPr lang="en-US" sz="2400" dirty="0" err="1"/>
              <a:t>T</a:t>
            </a:r>
            <a:r>
              <a:rPr lang="en-US" sz="2400" dirty="0"/>
              <a:t>             </a:t>
            </a:r>
            <a:r>
              <a:rPr lang="en-US" sz="2400" dirty="0" err="1"/>
              <a:t>T</a:t>
            </a:r>
            <a:r>
              <a:rPr lang="en-US" sz="2400" dirty="0"/>
              <a:t>         F     </a:t>
            </a:r>
            <a:r>
              <a:rPr lang="en-US" sz="2400" dirty="0" err="1"/>
              <a:t>F</a:t>
            </a:r>
            <a:endParaRPr lang="en-US" sz="2400" dirty="0"/>
          </a:p>
          <a:p>
            <a:pPr marL="0" indent="0">
              <a:spcAft>
                <a:spcPts val="0"/>
              </a:spcAft>
              <a:buNone/>
              <a:defRPr/>
            </a:pPr>
            <a:r>
              <a:rPr lang="en-US" sz="2400" dirty="0"/>
              <a:t>                   T    F             T         </a:t>
            </a:r>
            <a:r>
              <a:rPr lang="en-US" sz="2400" dirty="0" err="1"/>
              <a:t>T</a:t>
            </a:r>
            <a:r>
              <a:rPr lang="en-US" sz="2400" dirty="0"/>
              <a:t>     F</a:t>
            </a:r>
          </a:p>
          <a:p>
            <a:pPr marL="0" indent="0">
              <a:spcAft>
                <a:spcPts val="0"/>
              </a:spcAft>
              <a:buNone/>
              <a:defRPr/>
            </a:pPr>
            <a:r>
              <a:rPr lang="en-US" sz="2400" dirty="0"/>
              <a:t>                   F    T             </a:t>
            </a:r>
            <a:r>
              <a:rPr lang="en-US" sz="2400" dirty="0" err="1"/>
              <a:t>T</a:t>
            </a:r>
            <a:r>
              <a:rPr lang="en-US" sz="2400" dirty="0"/>
              <a:t>         T     T          </a:t>
            </a:r>
          </a:p>
          <a:p>
            <a:pPr marL="0" indent="0">
              <a:spcAft>
                <a:spcPts val="0"/>
              </a:spcAft>
              <a:buNone/>
              <a:defRPr/>
            </a:pPr>
            <a:r>
              <a:rPr lang="en-US" sz="2400" dirty="0"/>
              <a:t>                   F    F             T         T     T  </a:t>
            </a:r>
          </a:p>
        </p:txBody>
      </p:sp>
      <p:cxnSp>
        <p:nvCxnSpPr>
          <p:cNvPr id="6" name="Straight Connector 5"/>
          <p:cNvCxnSpPr/>
          <p:nvPr/>
        </p:nvCxnSpPr>
        <p:spPr>
          <a:xfrm>
            <a:off x="2205790" y="3857414"/>
            <a:ext cx="381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272589" y="3481137"/>
            <a:ext cx="0" cy="2133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729790" y="3857414"/>
            <a:ext cx="3810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9482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0DE8-3789-124B-809A-440352358984}"/>
              </a:ext>
            </a:extLst>
          </p:cNvPr>
          <p:cNvSpPr>
            <a:spLocks noGrp="1"/>
          </p:cNvSpPr>
          <p:nvPr>
            <p:ph type="title"/>
          </p:nvPr>
        </p:nvSpPr>
        <p:spPr/>
        <p:txBody>
          <a:bodyPr/>
          <a:lstStyle/>
          <a:p>
            <a:pPr algn="ctr"/>
            <a:r>
              <a:rPr lang="en-US" dirty="0"/>
              <a:t>We are skipping 7E and 7F!</a:t>
            </a:r>
          </a:p>
        </p:txBody>
      </p:sp>
      <p:sp>
        <p:nvSpPr>
          <p:cNvPr id="3" name="Content Placeholder 2">
            <a:extLst>
              <a:ext uri="{FF2B5EF4-FFF2-40B4-BE49-F238E27FC236}">
                <a16:creationId xmlns:a16="http://schemas.microsoft.com/office/drawing/2014/main" id="{1EB9B1A7-FB5A-594A-882F-66721EF135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5852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E2E1-E8A6-2C4B-A183-EF808FCF1B89}"/>
              </a:ext>
            </a:extLst>
          </p:cNvPr>
          <p:cNvSpPr>
            <a:spLocks noGrp="1"/>
          </p:cNvSpPr>
          <p:nvPr>
            <p:ph type="title"/>
          </p:nvPr>
        </p:nvSpPr>
        <p:spPr/>
        <p:txBody>
          <a:bodyPr/>
          <a:lstStyle/>
          <a:p>
            <a:pPr>
              <a:defRPr/>
            </a:pPr>
            <a:r>
              <a:rPr lang="en-US" dirty="0">
                <a:ea typeface="+mj-ea"/>
                <a:cs typeface="+mj-cs"/>
              </a:rPr>
              <a:t>Truth Tables for Arguments</a:t>
            </a:r>
          </a:p>
        </p:txBody>
      </p:sp>
      <p:sp>
        <p:nvSpPr>
          <p:cNvPr id="3" name="Content Placeholder 2">
            <a:extLst>
              <a:ext uri="{FF2B5EF4-FFF2-40B4-BE49-F238E27FC236}">
                <a16:creationId xmlns:a16="http://schemas.microsoft.com/office/drawing/2014/main" id="{C0B43BE1-77FB-AC44-A405-AD4A255CD3F2}"/>
              </a:ext>
            </a:extLst>
          </p:cNvPr>
          <p:cNvSpPr>
            <a:spLocks noGrp="1"/>
          </p:cNvSpPr>
          <p:nvPr>
            <p:ph idx="1"/>
          </p:nvPr>
        </p:nvSpPr>
        <p:spPr/>
        <p:txBody>
          <a:bodyPr>
            <a:normAutofit/>
          </a:bodyPr>
          <a:lstStyle/>
          <a:p>
            <a:pPr eaLnBrk="1" hangingPunct="1">
              <a:lnSpc>
                <a:spcPct val="80000"/>
              </a:lnSpc>
            </a:pPr>
            <a:r>
              <a:rPr lang="en-US" altLang="en-US" sz="1900">
                <a:ea typeface="ＭＳ Ｐゴシック" panose="020B0600070205080204" pitchFamily="34" charset="-128"/>
              </a:rPr>
              <a:t>We can use truth tables to evaluate deductive arguments for validity or invalidity. This is our first proof procedure in our propositional logic.</a:t>
            </a:r>
          </a:p>
          <a:p>
            <a:pPr eaLnBrk="1" hangingPunct="1">
              <a:lnSpc>
                <a:spcPct val="80000"/>
              </a:lnSpc>
            </a:pPr>
            <a:r>
              <a:rPr lang="en-US" altLang="en-US" sz="1900">
                <a:ea typeface="ＭＳ Ｐゴシック" panose="020B0600070205080204" pitchFamily="34" charset="-128"/>
              </a:rPr>
              <a:t>The key to the procedure is to remember the definition of validity that we began with: an argument is valid if and only if, assuming the truth of the premise(s), the conclusion is necessarily true.</a:t>
            </a:r>
          </a:p>
          <a:p>
            <a:pPr eaLnBrk="1" hangingPunct="1">
              <a:lnSpc>
                <a:spcPct val="80000"/>
              </a:lnSpc>
            </a:pPr>
            <a:r>
              <a:rPr lang="en-US" altLang="en-US" sz="1900">
                <a:ea typeface="ＭＳ Ｐゴシック" panose="020B0600070205080204" pitchFamily="34" charset="-128"/>
              </a:rPr>
              <a:t>Given that a truth table displays all possible combinations of truth value, it is easy to see if it is possible for an argument to have all true premises and a false conclusion. If it isn’t possible, the argument is valid; if it is possible, the argument is invalid.</a:t>
            </a:r>
          </a:p>
          <a:p>
            <a:pPr eaLnBrk="1" hangingPunct="1">
              <a:lnSpc>
                <a:spcPct val="80000"/>
              </a:lnSpc>
            </a:pPr>
            <a:r>
              <a:rPr lang="en-US" altLang="en-US" sz="1900">
                <a:ea typeface="ＭＳ Ｐゴシック" panose="020B0600070205080204" pitchFamily="34" charset="-128"/>
              </a:rPr>
              <a:t>The method has three steps:</a:t>
            </a:r>
          </a:p>
          <a:p>
            <a:pPr marL="730250" lvl="1" indent="-457200">
              <a:lnSpc>
                <a:spcPct val="80000"/>
              </a:lnSpc>
              <a:buFont typeface="Arial" panose="020B0604020202020204" pitchFamily="34" charset="0"/>
              <a:buAutoNum type="arabicPeriod"/>
            </a:pPr>
            <a:r>
              <a:rPr lang="en-US" altLang="en-US" sz="1600">
                <a:ea typeface="ＭＳ Ｐゴシック" panose="020B0600070205080204" pitchFamily="34" charset="-128"/>
              </a:rPr>
              <a:t>Translate the statements of the argument into symbolic form.</a:t>
            </a:r>
          </a:p>
          <a:p>
            <a:pPr marL="730250" lvl="1" indent="-457200">
              <a:lnSpc>
                <a:spcPct val="80000"/>
              </a:lnSpc>
              <a:buFont typeface="Arial" panose="020B0604020202020204" pitchFamily="34" charset="0"/>
              <a:buAutoNum type="arabicPeriod"/>
            </a:pPr>
            <a:r>
              <a:rPr lang="en-US" altLang="en-US" sz="1600">
                <a:ea typeface="ＭＳ Ｐゴシック" panose="020B0600070205080204" pitchFamily="34" charset="-128"/>
              </a:rPr>
              <a:t>Construct a truth table for the whole argument. You do this by laying out the premises and conclusion in a straight line, with a slash separating each premise and a double-slash separating the premises from the conclusion. You then treat the whole argument as a long complex statement (ignoring the slashes), constructing a truth table just as you would for a proposition.</a:t>
            </a:r>
          </a:p>
          <a:p>
            <a:pPr marL="730250" lvl="1" indent="-457200">
              <a:lnSpc>
                <a:spcPct val="80000"/>
              </a:lnSpc>
              <a:buFont typeface="Arial" panose="020B0604020202020204" pitchFamily="34" charset="0"/>
              <a:buAutoNum type="arabicPeriod"/>
            </a:pPr>
            <a:r>
              <a:rPr lang="en-US" altLang="en-US" sz="1600">
                <a:ea typeface="ＭＳ Ｐゴシック" panose="020B0600070205080204" pitchFamily="34" charset="-128"/>
              </a:rPr>
              <a:t>Identify those rows in which all of the premises are true. In those rows, check to see if the conclusion is ever false. If there is a row with true premises and a false conclusion, the argument is invalid. If there is no such row, the argument is valid.</a:t>
            </a:r>
          </a:p>
        </p:txBody>
      </p:sp>
    </p:spTree>
    <p:extLst>
      <p:ext uri="{BB962C8B-B14F-4D97-AF65-F5344CB8AC3E}">
        <p14:creationId xmlns:p14="http://schemas.microsoft.com/office/powerpoint/2010/main" val="3686755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dirty="0"/>
              <a:t>The Procedure</a:t>
            </a:r>
          </a:p>
        </p:txBody>
      </p:sp>
      <p:sp>
        <p:nvSpPr>
          <p:cNvPr id="3" name="Content Placeholder 2"/>
          <p:cNvSpPr>
            <a:spLocks noGrp="1"/>
          </p:cNvSpPr>
          <p:nvPr>
            <p:ph idx="1"/>
          </p:nvPr>
        </p:nvSpPr>
        <p:spPr/>
        <p:txBody>
          <a:bodyPr rtlCol="0">
            <a:normAutofit/>
          </a:bodyPr>
          <a:lstStyle/>
          <a:p>
            <a:pPr marL="857250" lvl="1" indent="-457200">
              <a:spcAft>
                <a:spcPts val="0"/>
              </a:spcAft>
              <a:buFont typeface="+mj-lt"/>
              <a:buAutoNum type="arabicPeriod"/>
              <a:defRPr/>
            </a:pPr>
            <a:r>
              <a:rPr lang="en-US" sz="2400" dirty="0"/>
              <a:t>Set up the truth table:</a:t>
            </a:r>
          </a:p>
          <a:p>
            <a:pPr marL="0" indent="0">
              <a:spcAft>
                <a:spcPts val="0"/>
              </a:spcAft>
              <a:buNone/>
              <a:defRPr/>
            </a:pPr>
            <a:r>
              <a:rPr lang="en-US" sz="2400" dirty="0"/>
              <a:t>                            	     Premise         Premise     Conclusion</a:t>
            </a:r>
          </a:p>
          <a:p>
            <a:pPr>
              <a:spcAft>
                <a:spcPts val="0"/>
              </a:spcAft>
              <a:buFont typeface="Arial" pitchFamily="34" charset="0"/>
              <a:buChar char="•"/>
              <a:defRPr/>
            </a:pPr>
            <a:endParaRPr lang="en-US" dirty="0"/>
          </a:p>
        </p:txBody>
      </p:sp>
      <p:pic>
        <p:nvPicPr>
          <p:cNvPr id="60420" name="Picture 2"/>
          <p:cNvPicPr>
            <a:picLocks noChangeAspect="1" noChangeArrowheads="1"/>
          </p:cNvPicPr>
          <p:nvPr/>
        </p:nvPicPr>
        <p:blipFill>
          <a:blip r:embed="rId2"/>
          <a:srcRect/>
          <a:stretch>
            <a:fillRect/>
          </a:stretch>
        </p:blipFill>
        <p:spPr bwMode="auto">
          <a:xfrm>
            <a:off x="2693068" y="2678695"/>
            <a:ext cx="5562600" cy="2357438"/>
          </a:xfrm>
          <a:prstGeom prst="rect">
            <a:avLst/>
          </a:prstGeom>
          <a:noFill/>
          <a:ln w="9525">
            <a:noFill/>
            <a:miter lim="800000"/>
            <a:headEnd/>
            <a:tailEnd/>
          </a:ln>
        </p:spPr>
      </p:pic>
    </p:spTree>
    <p:extLst>
      <p:ext uri="{BB962C8B-B14F-4D97-AF65-F5344CB8AC3E}">
        <p14:creationId xmlns:p14="http://schemas.microsoft.com/office/powerpoint/2010/main" val="2524685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a:t>The Evaluation</a:t>
            </a:r>
          </a:p>
        </p:txBody>
      </p:sp>
      <p:sp>
        <p:nvSpPr>
          <p:cNvPr id="61442" name="Content Placeholder 2"/>
          <p:cNvSpPr>
            <a:spLocks noGrp="1"/>
          </p:cNvSpPr>
          <p:nvPr>
            <p:ph idx="1"/>
          </p:nvPr>
        </p:nvSpPr>
        <p:spPr>
          <a:xfrm>
            <a:off x="1097280" y="1737360"/>
            <a:ext cx="9113520" cy="4591251"/>
          </a:xfrm>
        </p:spPr>
        <p:txBody>
          <a:bodyPr>
            <a:normAutofit lnSpcReduction="10000"/>
          </a:bodyPr>
          <a:lstStyle/>
          <a:p>
            <a:pPr marL="914400" lvl="1" indent="-514350">
              <a:buFont typeface="Calibri" pitchFamily="34" charset="0"/>
              <a:buAutoNum type="arabicPeriod" startAt="2"/>
            </a:pPr>
            <a:r>
              <a:rPr lang="en-US" sz="2400" dirty="0"/>
              <a:t>Follow order of operations and main logical operator procedures.</a:t>
            </a:r>
          </a:p>
          <a:p>
            <a:pPr marL="914400" lvl="1" indent="-514350">
              <a:buFont typeface="Calibri" pitchFamily="34" charset="0"/>
              <a:buAutoNum type="arabicPeriod" startAt="2"/>
            </a:pPr>
            <a:r>
              <a:rPr lang="en-US" sz="2400" dirty="0"/>
              <a:t>Check for line(s) with true premises and a false conclusion. If no such lines exist, the argument is valid.</a:t>
            </a:r>
          </a:p>
          <a:p>
            <a:pPr marL="914400" lvl="1" indent="-514350">
              <a:buFont typeface="Calibri" pitchFamily="34" charset="0"/>
              <a:buAutoNum type="arabicPeriod" startAt="2"/>
            </a:pPr>
            <a:endParaRPr lang="en-US" sz="2400" dirty="0"/>
          </a:p>
          <a:p>
            <a:pPr marL="914400" lvl="1" indent="-514350">
              <a:buFont typeface="Calibri" pitchFamily="34" charset="0"/>
              <a:buAutoNum type="arabicPeriod" startAt="2"/>
            </a:pPr>
            <a:endParaRPr lang="en-US" sz="2400" dirty="0"/>
          </a:p>
          <a:p>
            <a:pPr marL="914400" lvl="1" indent="-514350">
              <a:buFont typeface="Calibri" pitchFamily="34" charset="0"/>
              <a:buAutoNum type="arabicPeriod" startAt="2"/>
            </a:pPr>
            <a:endParaRPr lang="en-US" sz="2400" dirty="0"/>
          </a:p>
          <a:p>
            <a:pPr marL="914400" lvl="1" indent="-514350">
              <a:buFont typeface="Calibri" pitchFamily="34" charset="0"/>
              <a:buAutoNum type="arabicPeriod" startAt="2"/>
            </a:pPr>
            <a:endParaRPr lang="en-US" sz="2400" dirty="0"/>
          </a:p>
          <a:p>
            <a:pPr marL="914400" lvl="1" indent="-514350">
              <a:buFont typeface="Calibri" pitchFamily="34" charset="0"/>
              <a:buAutoNum type="arabicPeriod" startAt="2"/>
            </a:pPr>
            <a:endParaRPr lang="en-US" sz="2400" dirty="0"/>
          </a:p>
          <a:p>
            <a:pPr marL="914400" lvl="1" indent="-514350">
              <a:buFont typeface="Calibri" pitchFamily="34" charset="0"/>
              <a:buAutoNum type="arabicPeriod" startAt="2"/>
            </a:pPr>
            <a:endParaRPr lang="en-US" sz="2400" dirty="0"/>
          </a:p>
          <a:p>
            <a:pPr marL="914400" lvl="1" indent="-514350">
              <a:buFont typeface="Calibri" pitchFamily="34" charset="0"/>
              <a:buAutoNum type="arabicPeriod" startAt="2"/>
            </a:pPr>
            <a:r>
              <a:rPr lang="en-US" sz="2400" dirty="0"/>
              <a:t>This argument is INVALID (checkmark on line 2).</a:t>
            </a:r>
          </a:p>
        </p:txBody>
      </p:sp>
      <p:pic>
        <p:nvPicPr>
          <p:cNvPr id="61444" name="Picture 2"/>
          <p:cNvPicPr>
            <a:picLocks noChangeAspect="1" noChangeArrowheads="1"/>
          </p:cNvPicPr>
          <p:nvPr/>
        </p:nvPicPr>
        <p:blipFill>
          <a:blip r:embed="rId2"/>
          <a:srcRect/>
          <a:stretch>
            <a:fillRect/>
          </a:stretch>
        </p:blipFill>
        <p:spPr bwMode="auto">
          <a:xfrm>
            <a:off x="2834640" y="3015917"/>
            <a:ext cx="5638800" cy="2201863"/>
          </a:xfrm>
          <a:prstGeom prst="rect">
            <a:avLst/>
          </a:prstGeom>
          <a:noFill/>
          <a:ln w="9525">
            <a:noFill/>
            <a:miter lim="800000"/>
            <a:headEnd/>
            <a:tailEnd/>
          </a:ln>
        </p:spPr>
      </p:pic>
    </p:spTree>
    <p:extLst>
      <p:ext uri="{BB962C8B-B14F-4D97-AF65-F5344CB8AC3E}">
        <p14:creationId xmlns:p14="http://schemas.microsoft.com/office/powerpoint/2010/main" val="762454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t>Technical Validity</a:t>
            </a:r>
          </a:p>
        </p:txBody>
      </p:sp>
      <p:sp>
        <p:nvSpPr>
          <p:cNvPr id="3" name="Content Placeholder 2"/>
          <p:cNvSpPr>
            <a:spLocks noGrp="1"/>
          </p:cNvSpPr>
          <p:nvPr>
            <p:ph idx="1"/>
          </p:nvPr>
        </p:nvSpPr>
        <p:spPr>
          <a:xfrm>
            <a:off x="1097280" y="1737360"/>
            <a:ext cx="9265920" cy="4160204"/>
          </a:xfrm>
        </p:spPr>
        <p:txBody>
          <a:bodyPr rtlCol="0">
            <a:normAutofit/>
          </a:bodyPr>
          <a:lstStyle/>
          <a:p>
            <a:pPr>
              <a:spcAft>
                <a:spcPts val="0"/>
              </a:spcAft>
              <a:defRPr/>
            </a:pPr>
            <a:r>
              <a:rPr lang="en-US" sz="2800" b="1" dirty="0"/>
              <a:t>Technical validity </a:t>
            </a:r>
            <a:r>
              <a:rPr lang="en-US" sz="2800" dirty="0"/>
              <a:t>exists in three cases:</a:t>
            </a:r>
          </a:p>
          <a:p>
            <a:pPr marL="914400" lvl="1" indent="-514350">
              <a:spcAft>
                <a:spcPts val="0"/>
              </a:spcAft>
              <a:buFont typeface="+mj-lt"/>
              <a:buAutoNum type="arabicPeriod"/>
              <a:defRPr/>
            </a:pPr>
            <a:r>
              <a:rPr lang="en-US" sz="2400" dirty="0"/>
              <a:t>When the conclusion is a </a:t>
            </a:r>
            <a:r>
              <a:rPr lang="en-US" sz="2400" i="1" dirty="0"/>
              <a:t>tautology</a:t>
            </a:r>
            <a:r>
              <a:rPr lang="en-US" sz="2400" dirty="0"/>
              <a:t>.</a:t>
            </a:r>
          </a:p>
          <a:p>
            <a:pPr marL="914400" lvl="1" indent="-514350">
              <a:spcAft>
                <a:spcPts val="0"/>
              </a:spcAft>
              <a:buFont typeface="+mj-lt"/>
              <a:buAutoNum type="arabicPeriod"/>
              <a:defRPr/>
            </a:pPr>
            <a:r>
              <a:rPr lang="en-US" sz="2400" dirty="0"/>
              <a:t>When one of the premises is a </a:t>
            </a:r>
            <a:r>
              <a:rPr lang="en-US" sz="2400" i="1" dirty="0"/>
              <a:t>self-contradiction</a:t>
            </a:r>
            <a:r>
              <a:rPr lang="en-US" sz="2400" dirty="0"/>
              <a:t>.</a:t>
            </a:r>
          </a:p>
          <a:p>
            <a:pPr marL="914400" lvl="1" indent="-514350">
              <a:spcAft>
                <a:spcPts val="0"/>
              </a:spcAft>
              <a:buFont typeface="+mj-lt"/>
              <a:buAutoNum type="arabicPeriod"/>
              <a:defRPr/>
            </a:pPr>
            <a:r>
              <a:rPr lang="en-US" sz="2400" dirty="0"/>
              <a:t>When the premises are </a:t>
            </a:r>
            <a:r>
              <a:rPr lang="en-US" sz="2400" i="1" dirty="0"/>
              <a:t>contradictory</a:t>
            </a:r>
            <a:r>
              <a:rPr lang="en-US" sz="2400" dirty="0"/>
              <a:t>.</a:t>
            </a:r>
          </a:p>
          <a:p>
            <a:pPr marL="107442" indent="0">
              <a:spcAft>
                <a:spcPts val="0"/>
              </a:spcAft>
              <a:buNone/>
              <a:defRPr/>
            </a:pPr>
            <a:r>
              <a:rPr lang="en-US" sz="2800" dirty="0"/>
              <a:t>No line will exist with true premises and a false conclusion.</a:t>
            </a:r>
          </a:p>
          <a:p>
            <a:pPr marL="107442" indent="0">
              <a:spcAft>
                <a:spcPts val="0"/>
              </a:spcAft>
              <a:buNone/>
              <a:defRPr/>
            </a:pPr>
            <a:r>
              <a:rPr lang="en-US" sz="2600" dirty="0"/>
              <a:t>However, these valid arguments are either </a:t>
            </a:r>
            <a:r>
              <a:rPr lang="en-US" sz="2600" i="1" dirty="0"/>
              <a:t>trivial</a:t>
            </a:r>
            <a:r>
              <a:rPr lang="en-US" sz="2600" dirty="0"/>
              <a:t> (1) or </a:t>
            </a:r>
            <a:r>
              <a:rPr lang="en-US" sz="2600" i="1" dirty="0"/>
              <a:t>unsound</a:t>
            </a:r>
            <a:r>
              <a:rPr lang="en-US" sz="2600" dirty="0"/>
              <a:t> (2, 3).</a:t>
            </a:r>
          </a:p>
        </p:txBody>
      </p:sp>
    </p:spTree>
    <p:extLst>
      <p:ext uri="{BB962C8B-B14F-4D97-AF65-F5344CB8AC3E}">
        <p14:creationId xmlns:p14="http://schemas.microsoft.com/office/powerpoint/2010/main" val="309869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i="1" dirty="0"/>
              <a:t> Exercise  7G</a:t>
            </a:r>
            <a:endParaRPr lang="en-US" dirty="0"/>
          </a:p>
        </p:txBody>
      </p:sp>
      <p:sp>
        <p:nvSpPr>
          <p:cNvPr id="3" name="Content Placeholder 2"/>
          <p:cNvSpPr>
            <a:spLocks noGrp="1"/>
          </p:cNvSpPr>
          <p:nvPr>
            <p:ph idx="1"/>
          </p:nvPr>
        </p:nvSpPr>
        <p:spPr>
          <a:xfrm>
            <a:off x="1203158" y="1737360"/>
            <a:ext cx="9952522" cy="4610259"/>
          </a:xfrm>
        </p:spPr>
        <p:txBody>
          <a:bodyPr rtlCol="0">
            <a:normAutofit fontScale="92500" lnSpcReduction="10000"/>
          </a:bodyPr>
          <a:lstStyle/>
          <a:p>
            <a:pPr marL="0" indent="0">
              <a:spcAft>
                <a:spcPts val="0"/>
              </a:spcAft>
              <a:buNone/>
              <a:defRPr/>
            </a:pPr>
            <a:r>
              <a:rPr lang="en-US" sz="2800" b="1" dirty="0"/>
              <a:t>Example I</a:t>
            </a:r>
            <a:endParaRPr lang="en-US" sz="2800" i="1" dirty="0"/>
          </a:p>
          <a:p>
            <a:pPr marL="400050" lvl="1" indent="0">
              <a:spcAft>
                <a:spcPts val="0"/>
              </a:spcAft>
              <a:buNone/>
              <a:defRPr/>
            </a:pPr>
            <a:r>
              <a:rPr lang="en-US" sz="2400" i="1" dirty="0"/>
              <a:t>   ∼ R   </a:t>
            </a:r>
            <a:r>
              <a:rPr lang="en-US" sz="2400" dirty="0"/>
              <a:t>v</a:t>
            </a:r>
            <a:r>
              <a:rPr lang="en-US" sz="2400" i="1" dirty="0"/>
              <a:t>   S             ∼  S	           /  ∼  R</a:t>
            </a:r>
          </a:p>
          <a:p>
            <a:pPr marL="0" indent="0">
              <a:spcAft>
                <a:spcPts val="0"/>
              </a:spcAft>
              <a:buNone/>
              <a:defRPr/>
            </a:pPr>
            <a:r>
              <a:rPr lang="en-US" sz="2800" b="1" dirty="0"/>
              <a:t>Answer</a:t>
            </a:r>
            <a:endParaRPr lang="en-US" b="1" dirty="0"/>
          </a:p>
          <a:p>
            <a:pPr marL="0" lvl="1" indent="0">
              <a:spcAft>
                <a:spcPts val="0"/>
              </a:spcAft>
              <a:buNone/>
              <a:defRPr/>
            </a:pPr>
            <a:r>
              <a:rPr lang="en-US" sz="2400" i="1" dirty="0"/>
              <a:t>     R  S            </a:t>
            </a:r>
            <a:r>
              <a:rPr lang="en-US" sz="2000" i="1" dirty="0"/>
              <a:t>∼   R   </a:t>
            </a:r>
            <a:r>
              <a:rPr lang="en-US" sz="2000" dirty="0"/>
              <a:t>v</a:t>
            </a:r>
            <a:r>
              <a:rPr lang="en-US" sz="2000" i="1" dirty="0"/>
              <a:t>   S             ∼  S	           /  ∼  R</a:t>
            </a:r>
            <a:endParaRPr lang="en-US" sz="2400" dirty="0"/>
          </a:p>
          <a:p>
            <a:pPr marL="0" indent="0">
              <a:spcAft>
                <a:spcPts val="0"/>
              </a:spcAft>
              <a:buNone/>
              <a:defRPr/>
            </a:pPr>
            <a:r>
              <a:rPr lang="en-US" sz="2400" dirty="0"/>
              <a:t>     T  T             F       T                F                   	 F          </a:t>
            </a:r>
          </a:p>
          <a:p>
            <a:pPr marL="0" indent="0">
              <a:spcAft>
                <a:spcPts val="0"/>
              </a:spcAft>
              <a:buNone/>
              <a:defRPr/>
            </a:pPr>
            <a:r>
              <a:rPr lang="en-US" sz="2400" dirty="0"/>
              <a:t>     T  F             F       F                T                  	 F   </a:t>
            </a:r>
          </a:p>
          <a:p>
            <a:pPr marL="0" indent="0">
              <a:spcAft>
                <a:spcPts val="0"/>
              </a:spcAft>
              <a:buNone/>
              <a:defRPr/>
            </a:pPr>
            <a:r>
              <a:rPr lang="en-US" sz="2400" dirty="0"/>
              <a:t>     F  T             T       T                F                    	T </a:t>
            </a:r>
          </a:p>
          <a:p>
            <a:pPr marL="0" indent="0">
              <a:spcAft>
                <a:spcPts val="0"/>
              </a:spcAft>
              <a:buNone/>
              <a:defRPr/>
            </a:pPr>
            <a:r>
              <a:rPr lang="en-US" sz="2400" dirty="0"/>
              <a:t>     F  F             T       T                T                    	T  </a:t>
            </a:r>
          </a:p>
          <a:p>
            <a:pPr marL="0" indent="0">
              <a:spcAft>
                <a:spcPts val="0"/>
              </a:spcAft>
              <a:buNone/>
              <a:defRPr/>
            </a:pPr>
            <a:r>
              <a:rPr lang="en-US" sz="2400" i="1" dirty="0"/>
              <a:t>  </a:t>
            </a:r>
          </a:p>
          <a:p>
            <a:pPr marL="0" indent="0">
              <a:spcAft>
                <a:spcPts val="0"/>
              </a:spcAft>
              <a:buNone/>
              <a:defRPr/>
            </a:pPr>
            <a:r>
              <a:rPr lang="en-US" dirty="0"/>
              <a:t>The argument is VALID: there are no lines with true premises and a false conclusion.</a:t>
            </a:r>
            <a:endParaRPr lang="en-US" sz="2400" dirty="0"/>
          </a:p>
        </p:txBody>
      </p:sp>
      <p:cxnSp>
        <p:nvCxnSpPr>
          <p:cNvPr id="6" name="Straight Connector 5"/>
          <p:cNvCxnSpPr/>
          <p:nvPr/>
        </p:nvCxnSpPr>
        <p:spPr>
          <a:xfrm>
            <a:off x="2277979" y="3060032"/>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87905" y="3505200"/>
            <a:ext cx="632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94109" y="3501190"/>
            <a:ext cx="381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626343" y="3501190"/>
            <a:ext cx="381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6620577" y="3501190"/>
            <a:ext cx="381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22150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A9EE-4076-6D44-A371-3850BC0A642B}"/>
              </a:ext>
            </a:extLst>
          </p:cNvPr>
          <p:cNvSpPr>
            <a:spLocks noGrp="1"/>
          </p:cNvSpPr>
          <p:nvPr>
            <p:ph type="title"/>
          </p:nvPr>
        </p:nvSpPr>
        <p:spPr/>
        <p:txBody>
          <a:bodyPr/>
          <a:lstStyle/>
          <a:p>
            <a:pPr>
              <a:defRPr/>
            </a:pPr>
            <a:r>
              <a:rPr lang="en-US" dirty="0">
                <a:ea typeface="+mj-ea"/>
                <a:cs typeface="+mj-cs"/>
              </a:rPr>
              <a:t>Operators: The Negation</a:t>
            </a:r>
          </a:p>
        </p:txBody>
      </p:sp>
      <p:sp>
        <p:nvSpPr>
          <p:cNvPr id="17410" name="Content Placeholder 2">
            <a:extLst>
              <a:ext uri="{FF2B5EF4-FFF2-40B4-BE49-F238E27FC236}">
                <a16:creationId xmlns:a16="http://schemas.microsoft.com/office/drawing/2014/main" id="{0B752076-B60B-344B-B860-0EBD3E144FD0}"/>
              </a:ext>
            </a:extLst>
          </p:cNvPr>
          <p:cNvSpPr>
            <a:spLocks noGrp="1"/>
          </p:cNvSpPr>
          <p:nvPr>
            <p:ph idx="1"/>
          </p:nvPr>
        </p:nvSpPr>
        <p:spPr/>
        <p:txBody>
          <a:bodyPr>
            <a:normAutofit/>
          </a:bodyPr>
          <a:lstStyle/>
          <a:p>
            <a:pPr eaLnBrk="1" hangingPunct="1"/>
            <a:r>
              <a:rPr lang="en-US" altLang="en-US" sz="2800" dirty="0">
                <a:ea typeface="ＭＳ Ｐゴシック" panose="020B0600070205080204" pitchFamily="34" charset="-128"/>
              </a:rPr>
              <a:t>The system of propositional logic that we will be working with contains 5 operators: ‘not’ ‘and’ ‘or’ ‘if…then’ and ‘if and only if’. </a:t>
            </a:r>
          </a:p>
          <a:p>
            <a:pPr eaLnBrk="1" hangingPunct="1"/>
            <a:r>
              <a:rPr lang="en-US" altLang="en-US" sz="2800" dirty="0">
                <a:ea typeface="ＭＳ Ｐゴシック" panose="020B0600070205080204" pitchFamily="34" charset="-128"/>
              </a:rPr>
              <a:t>These operators represent 5 logically distinct ways to form compound statements.</a:t>
            </a:r>
          </a:p>
          <a:p>
            <a:pPr eaLnBrk="1" hangingPunct="1"/>
            <a:r>
              <a:rPr lang="en-US" altLang="en-US" sz="2800" dirty="0">
                <a:ea typeface="ＭＳ Ｐゴシック" panose="020B0600070205080204" pitchFamily="34" charset="-128"/>
              </a:rPr>
              <a:t>The first of the operators is the ‘NOT’ or the Negation. The operator ‘not’ serves to negate a statement. </a:t>
            </a:r>
          </a:p>
          <a:p>
            <a:pPr lvl="1" eaLnBrk="1" hangingPunct="1"/>
            <a:r>
              <a:rPr lang="en-US" altLang="en-US" sz="2400" dirty="0">
                <a:ea typeface="ＭＳ Ｐゴシック" panose="020B0600070205080204" pitchFamily="34" charset="-128"/>
              </a:rPr>
              <a:t>Since every statement is either true or false, negating a statement changes its truth value.</a:t>
            </a:r>
          </a:p>
          <a:p>
            <a:pPr eaLnBrk="1" hangingPunct="1"/>
            <a:r>
              <a:rPr lang="en-US" altLang="en-US" sz="2800" dirty="0">
                <a:ea typeface="ＭＳ Ｐゴシック" panose="020B0600070205080204" pitchFamily="34" charset="-128"/>
              </a:rPr>
              <a:t>Terms commonly translated as negations ‘it is not true that…’ ‘it is not the case that…’ ‘…is not so.’</a:t>
            </a:r>
            <a:endParaRPr lang="en-US" altLang="ja-JP" sz="2800" dirty="0">
              <a:ea typeface="ＭＳ Ｐゴシック" panose="020B0600070205080204" pitchFamily="34" charset="-128"/>
            </a:endParaRPr>
          </a:p>
        </p:txBody>
      </p:sp>
    </p:spTree>
    <p:extLst>
      <p:ext uri="{BB962C8B-B14F-4D97-AF65-F5344CB8AC3E}">
        <p14:creationId xmlns:p14="http://schemas.microsoft.com/office/powerpoint/2010/main" val="2620132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i="1" dirty="0"/>
              <a:t> Exercises  7G</a:t>
            </a:r>
            <a:endParaRPr lang="en-US" dirty="0"/>
          </a:p>
        </p:txBody>
      </p:sp>
      <p:sp>
        <p:nvSpPr>
          <p:cNvPr id="3" name="Content Placeholder 2"/>
          <p:cNvSpPr>
            <a:spLocks noGrp="1"/>
          </p:cNvSpPr>
          <p:nvPr>
            <p:ph idx="1"/>
          </p:nvPr>
        </p:nvSpPr>
        <p:spPr>
          <a:xfrm>
            <a:off x="1097280" y="1737360"/>
            <a:ext cx="10058400" cy="4131734"/>
          </a:xfrm>
        </p:spPr>
        <p:txBody>
          <a:bodyPr rtlCol="0">
            <a:normAutofit fontScale="85000" lnSpcReduction="20000"/>
          </a:bodyPr>
          <a:lstStyle/>
          <a:p>
            <a:pPr marL="0" indent="0">
              <a:spcAft>
                <a:spcPts val="0"/>
              </a:spcAft>
              <a:buNone/>
              <a:defRPr/>
            </a:pPr>
            <a:r>
              <a:rPr lang="en-US" sz="2800" b="1" dirty="0"/>
              <a:t>Example II</a:t>
            </a:r>
            <a:endParaRPr lang="en-US" sz="2800" dirty="0"/>
          </a:p>
          <a:p>
            <a:pPr marL="400050" lvl="1" indent="0">
              <a:spcAft>
                <a:spcPts val="0"/>
              </a:spcAft>
              <a:buNone/>
              <a:defRPr/>
            </a:pPr>
            <a:r>
              <a:rPr lang="en-US" sz="2400" dirty="0"/>
              <a:t>If the </a:t>
            </a:r>
            <a:r>
              <a:rPr lang="en-US" sz="2400" u="sng" dirty="0"/>
              <a:t>governmen</a:t>
            </a:r>
            <a:r>
              <a:rPr lang="en-US" sz="2400" dirty="0"/>
              <a:t>t helped with student loan debt, students would not try to get good </a:t>
            </a:r>
            <a:r>
              <a:rPr lang="en-US" sz="2400" u="sng" dirty="0"/>
              <a:t>jobs</a:t>
            </a:r>
            <a:r>
              <a:rPr lang="en-US" sz="2400" dirty="0"/>
              <a:t>. The government is not helping with student loan debt. I guess that’s why students don’t try to get good jobs.</a:t>
            </a:r>
          </a:p>
          <a:p>
            <a:pPr marL="0" indent="0">
              <a:spcAft>
                <a:spcPts val="0"/>
              </a:spcAft>
              <a:buNone/>
              <a:defRPr/>
            </a:pPr>
            <a:r>
              <a:rPr lang="en-US" sz="2800" b="1" dirty="0"/>
              <a:t>Answer  </a:t>
            </a:r>
            <a:r>
              <a:rPr lang="en-US" sz="2800" dirty="0"/>
              <a:t>               </a:t>
            </a:r>
            <a:endParaRPr lang="en-US" sz="2800" b="1" dirty="0"/>
          </a:p>
          <a:p>
            <a:pPr marL="0" indent="0">
              <a:spcAft>
                <a:spcPts val="0"/>
              </a:spcAft>
              <a:buNone/>
              <a:defRPr/>
            </a:pPr>
            <a:r>
              <a:rPr lang="en-US" sz="2600" dirty="0"/>
              <a:t>     G  J            G </a:t>
            </a:r>
            <a:r>
              <a:rPr lang="en-US" sz="2600" b="1" dirty="0">
                <a:sym typeface="Symbol"/>
              </a:rPr>
              <a:t>  </a:t>
            </a:r>
            <a:r>
              <a:rPr lang="en-US" sz="2600" dirty="0"/>
              <a:t>∼ J                ∼  G </a:t>
            </a:r>
            <a:r>
              <a:rPr lang="en-US" sz="2600" b="1" dirty="0"/>
              <a:t>	</a:t>
            </a:r>
            <a:r>
              <a:rPr lang="en-US" sz="2600" dirty="0"/>
              <a:t>      /          ∼  J</a:t>
            </a:r>
          </a:p>
          <a:p>
            <a:pPr marL="0" indent="0">
              <a:spcAft>
                <a:spcPts val="0"/>
              </a:spcAft>
              <a:buNone/>
              <a:defRPr/>
            </a:pPr>
            <a:r>
              <a:rPr lang="en-US" sz="2600" dirty="0"/>
              <a:t>     T   </a:t>
            </a:r>
            <a:r>
              <a:rPr lang="en-US" sz="2600" dirty="0" err="1"/>
              <a:t>T</a:t>
            </a:r>
            <a:r>
              <a:rPr lang="en-US" sz="2600" dirty="0"/>
              <a:t>                F    </a:t>
            </a:r>
            <a:r>
              <a:rPr lang="en-US" sz="2600" dirty="0" err="1"/>
              <a:t>F</a:t>
            </a:r>
            <a:r>
              <a:rPr lang="en-US" sz="2600" dirty="0"/>
              <a:t>                  </a:t>
            </a:r>
            <a:r>
              <a:rPr lang="en-US" sz="2600" dirty="0" err="1"/>
              <a:t>F</a:t>
            </a:r>
            <a:r>
              <a:rPr lang="en-US" sz="2600" dirty="0"/>
              <a:t>                          </a:t>
            </a:r>
            <a:r>
              <a:rPr lang="en-US" sz="2600" dirty="0" err="1"/>
              <a:t>F</a:t>
            </a:r>
            <a:r>
              <a:rPr lang="en-US" sz="2600" dirty="0"/>
              <a:t>          </a:t>
            </a:r>
          </a:p>
          <a:p>
            <a:pPr marL="0" indent="0">
              <a:spcAft>
                <a:spcPts val="0"/>
              </a:spcAft>
              <a:buNone/>
              <a:defRPr/>
            </a:pPr>
            <a:r>
              <a:rPr lang="en-US" sz="2600" dirty="0"/>
              <a:t>     T   F                T    </a:t>
            </a:r>
            <a:r>
              <a:rPr lang="en-US" sz="2600" dirty="0" err="1"/>
              <a:t>T</a:t>
            </a:r>
            <a:r>
              <a:rPr lang="en-US" sz="2600" dirty="0"/>
              <a:t>                  F                          T   </a:t>
            </a:r>
          </a:p>
          <a:p>
            <a:pPr marL="0" indent="0">
              <a:spcAft>
                <a:spcPts val="0"/>
              </a:spcAft>
              <a:buNone/>
              <a:defRPr/>
            </a:pPr>
            <a:r>
              <a:rPr lang="en-US" sz="2600" dirty="0"/>
              <a:t>     F   T                </a:t>
            </a:r>
            <a:r>
              <a:rPr lang="en-US" sz="2600" dirty="0" err="1"/>
              <a:t>T</a:t>
            </a:r>
            <a:r>
              <a:rPr lang="en-US" sz="2600" dirty="0"/>
              <a:t>    F                  T                          F    </a:t>
            </a:r>
            <a:r>
              <a:rPr lang="en-US" sz="2600" dirty="0">
                <a:sym typeface="Wingdings"/>
              </a:rPr>
              <a:t></a:t>
            </a:r>
            <a:endParaRPr lang="en-US" sz="2600" dirty="0"/>
          </a:p>
          <a:p>
            <a:pPr marL="0" indent="0">
              <a:spcAft>
                <a:spcPts val="0"/>
              </a:spcAft>
              <a:buNone/>
              <a:defRPr/>
            </a:pPr>
            <a:r>
              <a:rPr lang="en-US" sz="2600" dirty="0"/>
              <a:t>     F   </a:t>
            </a:r>
            <a:r>
              <a:rPr lang="en-US" sz="2600" dirty="0" err="1"/>
              <a:t>F</a:t>
            </a:r>
            <a:r>
              <a:rPr lang="en-US" sz="2600" dirty="0"/>
              <a:t>                T    </a:t>
            </a:r>
            <a:r>
              <a:rPr lang="en-US" sz="2600" dirty="0" err="1"/>
              <a:t>T</a:t>
            </a:r>
            <a:r>
              <a:rPr lang="en-US" sz="2600" dirty="0"/>
              <a:t>                  </a:t>
            </a:r>
            <a:r>
              <a:rPr lang="en-US" sz="2600" dirty="0" err="1"/>
              <a:t>T</a:t>
            </a:r>
            <a:r>
              <a:rPr lang="en-US" sz="2600" dirty="0"/>
              <a:t>                          </a:t>
            </a:r>
            <a:r>
              <a:rPr lang="en-US" sz="2600" dirty="0" err="1"/>
              <a:t>T</a:t>
            </a:r>
            <a:r>
              <a:rPr lang="en-US" sz="2600" dirty="0"/>
              <a:t>  </a:t>
            </a:r>
          </a:p>
          <a:p>
            <a:pPr marL="0" indent="0">
              <a:spcAft>
                <a:spcPts val="0"/>
              </a:spcAft>
              <a:buNone/>
              <a:defRPr/>
            </a:pPr>
            <a:r>
              <a:rPr lang="en-US" sz="2600" dirty="0"/>
              <a:t>     </a:t>
            </a:r>
          </a:p>
          <a:p>
            <a:pPr marL="0" indent="0">
              <a:spcAft>
                <a:spcPts val="0"/>
              </a:spcAft>
              <a:buNone/>
              <a:defRPr/>
            </a:pPr>
            <a:r>
              <a:rPr lang="en-US" sz="2600" dirty="0"/>
              <a:t>    The argument is INVALID (line 3).</a:t>
            </a:r>
          </a:p>
        </p:txBody>
      </p:sp>
      <p:cxnSp>
        <p:nvCxnSpPr>
          <p:cNvPr id="6" name="Straight Connector 5"/>
          <p:cNvCxnSpPr/>
          <p:nvPr/>
        </p:nvCxnSpPr>
        <p:spPr>
          <a:xfrm>
            <a:off x="2157663" y="3216442"/>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95576" y="3469105"/>
            <a:ext cx="632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19060" y="3469106"/>
            <a:ext cx="381000" cy="1600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flipH="1">
            <a:off x="2575886" y="3469105"/>
            <a:ext cx="381000" cy="1592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flipH="1">
            <a:off x="4076876" y="3469105"/>
            <a:ext cx="381000" cy="1592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1290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152F-A33E-494C-B5A0-669E9039E9B7}"/>
              </a:ext>
            </a:extLst>
          </p:cNvPr>
          <p:cNvSpPr>
            <a:spLocks noGrp="1"/>
          </p:cNvSpPr>
          <p:nvPr>
            <p:ph type="title"/>
          </p:nvPr>
        </p:nvSpPr>
        <p:spPr/>
        <p:txBody>
          <a:bodyPr/>
          <a:lstStyle/>
          <a:p>
            <a:pPr>
              <a:defRPr/>
            </a:pPr>
            <a:r>
              <a:rPr lang="en-US" dirty="0">
                <a:ea typeface="+mj-ea"/>
                <a:cs typeface="+mj-cs"/>
              </a:rPr>
              <a:t>Indirect Truth Tables</a:t>
            </a:r>
          </a:p>
        </p:txBody>
      </p:sp>
      <p:sp>
        <p:nvSpPr>
          <p:cNvPr id="38914" name="Content Placeholder 2">
            <a:extLst>
              <a:ext uri="{FF2B5EF4-FFF2-40B4-BE49-F238E27FC236}">
                <a16:creationId xmlns:a16="http://schemas.microsoft.com/office/drawing/2014/main" id="{5FB728C0-98E2-5A47-A083-80BAEB0AB4DD}"/>
              </a:ext>
            </a:extLst>
          </p:cNvPr>
          <p:cNvSpPr>
            <a:spLocks noGrp="1"/>
          </p:cNvSpPr>
          <p:nvPr>
            <p:ph idx="1"/>
          </p:nvPr>
        </p:nvSpPr>
        <p:spPr/>
        <p:txBody>
          <a:bodyPr>
            <a:normAutofit fontScale="92500"/>
          </a:bodyPr>
          <a:lstStyle/>
          <a:p>
            <a:r>
              <a:rPr lang="en-US" altLang="en-US" sz="2800" dirty="0">
                <a:ea typeface="ＭＳ Ｐゴシック" panose="020B0600070205080204" pitchFamily="34" charset="-128"/>
              </a:rPr>
              <a:t>When implemented correctly, the truth table method is foolproof.</a:t>
            </a:r>
          </a:p>
          <a:p>
            <a:pPr lvl="1"/>
            <a:r>
              <a:rPr lang="en-US" altLang="en-US" sz="2000" dirty="0">
                <a:ea typeface="ＭＳ Ｐゴシック" panose="020B0600070205080204" pitchFamily="34" charset="-128"/>
              </a:rPr>
              <a:t>Unfortunately, it can get cumbersome very quickly. Any truth table containing over 6 simple statements is mind-numbingly long.</a:t>
            </a:r>
          </a:p>
          <a:p>
            <a:r>
              <a:rPr lang="en-US" altLang="en-US" sz="2800" dirty="0">
                <a:ea typeface="ＭＳ Ｐゴシック" panose="020B0600070205080204" pitchFamily="34" charset="-128"/>
              </a:rPr>
              <a:t>Fortunately, there is a shorter method, called the indirect truth table method. </a:t>
            </a:r>
          </a:p>
          <a:p>
            <a:pPr lvl="1"/>
            <a:r>
              <a:rPr lang="en-US" sz="2000" dirty="0"/>
              <a:t>The truth table for an invalid argument includes at least one line with all true premise(s) and a false conclusion</a:t>
            </a:r>
            <a:r>
              <a:rPr lang="en-US" dirty="0"/>
              <a:t>.</a:t>
            </a:r>
          </a:p>
          <a:p>
            <a:pPr lvl="1"/>
            <a:r>
              <a:rPr lang="en-US" altLang="en-US" sz="2000" dirty="0">
                <a:ea typeface="ＭＳ Ｐゴシック" panose="020B0600070205080204" pitchFamily="34" charset="-128"/>
              </a:rPr>
              <a:t>Rather than create an entire truth table, the indirect truth table method attempts to specify which particular line(s) in the truth table exhibits this condition.</a:t>
            </a:r>
          </a:p>
          <a:p>
            <a:pPr lvl="1"/>
            <a:r>
              <a:rPr lang="en-US" altLang="en-US" sz="2000" dirty="0">
                <a:ea typeface="ＭＳ Ｐゴシック" panose="020B0600070205080204" pitchFamily="34" charset="-128"/>
              </a:rPr>
              <a:t>If it can be specified, the argument has been proven invalid. If the attempt to specify it produces a contradiction, then the argument has been proven invalid.</a:t>
            </a:r>
          </a:p>
          <a:p>
            <a:pPr lvl="2"/>
            <a:r>
              <a:rPr lang="en-US" altLang="en-US" sz="1800" dirty="0">
                <a:ea typeface="ＭＳ Ｐゴシック" panose="020B0600070205080204" pitchFamily="34" charset="-128"/>
              </a:rPr>
              <a:t>A contradiction is an instance when one and the same statement is claimed to be both true and false.</a:t>
            </a:r>
          </a:p>
        </p:txBody>
      </p:sp>
    </p:spTree>
    <p:extLst>
      <p:ext uri="{BB962C8B-B14F-4D97-AF65-F5344CB8AC3E}">
        <p14:creationId xmlns:p14="http://schemas.microsoft.com/office/powerpoint/2010/main" val="237814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795-275C-3D4C-85F5-02AF0CF73787}"/>
              </a:ext>
            </a:extLst>
          </p:cNvPr>
          <p:cNvSpPr>
            <a:spLocks noGrp="1"/>
          </p:cNvSpPr>
          <p:nvPr>
            <p:ph type="title"/>
          </p:nvPr>
        </p:nvSpPr>
        <p:spPr/>
        <p:txBody>
          <a:bodyPr/>
          <a:lstStyle/>
          <a:p>
            <a:r>
              <a:rPr lang="en-US" dirty="0"/>
              <a:t>The Method</a:t>
            </a:r>
          </a:p>
        </p:txBody>
      </p:sp>
      <p:sp>
        <p:nvSpPr>
          <p:cNvPr id="3" name="Content Placeholder 2">
            <a:extLst>
              <a:ext uri="{FF2B5EF4-FFF2-40B4-BE49-F238E27FC236}">
                <a16:creationId xmlns:a16="http://schemas.microsoft.com/office/drawing/2014/main" id="{A7182016-AE97-4847-BE89-4763F2AB5293}"/>
              </a:ext>
            </a:extLst>
          </p:cNvPr>
          <p:cNvSpPr>
            <a:spLocks noGrp="1"/>
          </p:cNvSpPr>
          <p:nvPr>
            <p:ph idx="1"/>
          </p:nvPr>
        </p:nvSpPr>
        <p:spPr/>
        <p:txBody>
          <a:bodyPr>
            <a:normAutofit fontScale="85000" lnSpcReduction="20000"/>
          </a:bodyPr>
          <a:lstStyle/>
          <a:p>
            <a:r>
              <a:rPr lang="en-US" altLang="en-US" sz="2400" dirty="0">
                <a:ea typeface="ＭＳ Ｐゴシック" panose="020B0600070205080204" pitchFamily="34" charset="-128"/>
              </a:rPr>
              <a:t>The method is straightforward, but not automatic, like the construction of a truth table is. </a:t>
            </a:r>
          </a:p>
          <a:p>
            <a:pPr marL="617537" lvl="1" indent="-342900">
              <a:buFont typeface="+mj-lt"/>
              <a:buAutoNum type="arabicPeriod"/>
            </a:pPr>
            <a:r>
              <a:rPr lang="en-US" altLang="en-US" dirty="0">
                <a:ea typeface="ＭＳ Ｐゴシック" panose="020B0600070205080204" pitchFamily="34" charset="-128"/>
              </a:rPr>
              <a:t>It first requires that we make the assumption that the argument is invalid. That is, that there is a line in the truth table for the argument in which all the premises are true and the conclusion is false.</a:t>
            </a:r>
          </a:p>
          <a:p>
            <a:pPr lvl="2"/>
            <a:r>
              <a:rPr lang="en-US" altLang="en-US" sz="1600" dirty="0">
                <a:ea typeface="ＭＳ Ｐゴシック" panose="020B0600070205080204" pitchFamily="34" charset="-128"/>
              </a:rPr>
              <a:t>We mark this assumption in our table above the major operators of the various statements in the argument. If there is no operator, the simple is marked.</a:t>
            </a:r>
          </a:p>
          <a:p>
            <a:pPr marL="617537" lvl="1" indent="-342900">
              <a:buFont typeface="+mj-lt"/>
              <a:buAutoNum type="arabicPeriod"/>
            </a:pPr>
            <a:r>
              <a:rPr lang="en-US" altLang="en-US" dirty="0">
                <a:ea typeface="ＭＳ Ｐゴシック" panose="020B0600070205080204" pitchFamily="34" charset="-128"/>
              </a:rPr>
              <a:t>We then then try to develop a consistent assignment of truth values to the simple statements in the argument, on the basis of our operative assumption.</a:t>
            </a:r>
          </a:p>
          <a:p>
            <a:pPr lvl="2"/>
            <a:r>
              <a:rPr lang="en-US" altLang="en-US" sz="1600" dirty="0">
                <a:ea typeface="ＭＳ Ｐゴシック" panose="020B0600070205080204" pitchFamily="34" charset="-128"/>
              </a:rPr>
              <a:t>We can do this using our knowledge of the truth functional definitions of the logical operators.</a:t>
            </a:r>
          </a:p>
          <a:p>
            <a:pPr marL="617537" lvl="1" indent="-342900">
              <a:buFont typeface="+mj-lt"/>
              <a:buAutoNum type="arabicPeriod"/>
            </a:pPr>
            <a:r>
              <a:rPr lang="en-US" altLang="en-US" dirty="0">
                <a:ea typeface="ＭＳ Ｐゴシック" panose="020B0600070205080204" pitchFamily="34" charset="-128"/>
              </a:rPr>
              <a:t>If we can do this, then we have proven that the argument is invalid, if we can’t (if a contradiction between our assumption and our assignments appears) then the argument is valid.</a:t>
            </a:r>
          </a:p>
          <a:p>
            <a:r>
              <a:rPr lang="en-US" altLang="en-US" sz="2400" dirty="0">
                <a:ea typeface="ＭＳ Ｐゴシック" panose="020B0600070205080204" pitchFamily="34" charset="-128"/>
              </a:rPr>
              <a:t>One potential problem is that it is not always easy to assign truth values to all of the simples. Sometimes we have to try out a number of assignments to see if any of them amount to a consistent set.</a:t>
            </a:r>
          </a:p>
        </p:txBody>
      </p:sp>
    </p:spTree>
    <p:extLst>
      <p:ext uri="{BB962C8B-B14F-4D97-AF65-F5344CB8AC3E}">
        <p14:creationId xmlns:p14="http://schemas.microsoft.com/office/powerpoint/2010/main" val="2041405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i="1" dirty="0"/>
              <a:t> Exercise  7H</a:t>
            </a:r>
            <a:endParaRPr lang="en-US" dirty="0"/>
          </a:p>
        </p:txBody>
      </p:sp>
      <p:sp>
        <p:nvSpPr>
          <p:cNvPr id="3" name="Content Placeholder 2"/>
          <p:cNvSpPr>
            <a:spLocks noGrp="1"/>
          </p:cNvSpPr>
          <p:nvPr>
            <p:ph idx="1"/>
          </p:nvPr>
        </p:nvSpPr>
        <p:spPr>
          <a:xfrm>
            <a:off x="1097280" y="1845734"/>
            <a:ext cx="10058400" cy="3863088"/>
          </a:xfrm>
        </p:spPr>
        <p:txBody>
          <a:bodyPr>
            <a:normAutofit fontScale="92500" lnSpcReduction="10000"/>
          </a:bodyPr>
          <a:lstStyle/>
          <a:p>
            <a:r>
              <a:rPr lang="en-US" sz="2800" b="1" dirty="0"/>
              <a:t>Example </a:t>
            </a:r>
          </a:p>
          <a:p>
            <a:pPr marL="400050" lvl="1" indent="0">
              <a:buNone/>
            </a:pPr>
            <a:r>
              <a:rPr lang="es-ES" sz="2400" i="1" dirty="0"/>
              <a:t>( E  v   F )  </a:t>
            </a:r>
            <a:r>
              <a:rPr lang="en-US" sz="2400" dirty="0">
                <a:sym typeface="Symbol" pitchFamily="18" charset="2"/>
              </a:rPr>
              <a:t></a:t>
            </a:r>
            <a:r>
              <a:rPr lang="es-ES" sz="2400" i="1" dirty="0"/>
              <a:t>  D               ~ D </a:t>
            </a:r>
            <a:r>
              <a:rPr lang="en-US" sz="2400" i="1" dirty="0"/>
              <a:t>                  </a:t>
            </a:r>
            <a:r>
              <a:rPr lang="es-ES" sz="2400" i="1" dirty="0"/>
              <a:t>/   ~ ( E  v   F ) </a:t>
            </a:r>
            <a:endParaRPr lang="en-US" b="1" dirty="0"/>
          </a:p>
          <a:p>
            <a:r>
              <a:rPr lang="en-US" sz="2800" b="1" dirty="0"/>
              <a:t>Answer</a:t>
            </a:r>
          </a:p>
          <a:p>
            <a:pPr marL="400050" lvl="1" indent="0">
              <a:buNone/>
            </a:pPr>
            <a:r>
              <a:rPr lang="es-ES" sz="2400" i="1" dirty="0"/>
              <a:t>E  F  D        ( E  v   F )  </a:t>
            </a:r>
            <a:r>
              <a:rPr lang="en-US" sz="2400" dirty="0">
                <a:sym typeface="Symbol" pitchFamily="18" charset="2"/>
              </a:rPr>
              <a:t></a:t>
            </a:r>
            <a:r>
              <a:rPr lang="es-ES" sz="2400" i="1" dirty="0"/>
              <a:t>     D </a:t>
            </a:r>
            <a:r>
              <a:rPr lang="en-US" sz="2400" i="1" dirty="0"/>
              <a:t>  </a:t>
            </a:r>
            <a:r>
              <a:rPr lang="es-ES" sz="2400" i="1" dirty="0"/>
              <a:t>                ~   D         /   ~ ( E  v   F )</a:t>
            </a:r>
          </a:p>
          <a:p>
            <a:pPr marL="400050" lvl="1" indent="0">
              <a:buNone/>
            </a:pPr>
            <a:r>
              <a:rPr lang="es-ES" sz="2400" dirty="0"/>
              <a:t>        F                T         </a:t>
            </a:r>
            <a:r>
              <a:rPr lang="es-ES" sz="2400" dirty="0" err="1"/>
              <a:t>T</a:t>
            </a:r>
            <a:r>
              <a:rPr lang="es-ES" sz="2400" dirty="0"/>
              <a:t>      F                   T                     F       T</a:t>
            </a:r>
          </a:p>
          <a:p>
            <a:pPr marL="400050" lvl="1" indent="0">
              <a:buNone/>
            </a:pPr>
            <a:endParaRPr lang="es-ES" sz="2400" b="1" dirty="0"/>
          </a:p>
          <a:p>
            <a:pPr marL="400050" lvl="1" indent="0">
              <a:buNone/>
            </a:pPr>
            <a:r>
              <a:rPr lang="es-ES" sz="2400" b="1" dirty="0"/>
              <a:t>                                      F</a:t>
            </a:r>
            <a:endParaRPr lang="en-US" sz="2400" b="1" dirty="0"/>
          </a:p>
          <a:p>
            <a:pPr marL="400050" lvl="1" indent="0">
              <a:buNone/>
            </a:pPr>
            <a:r>
              <a:rPr lang="en-US" i="1" dirty="0"/>
              <a:t>Since it is not possible for the premises to be true and the conclusion to be false, the argument is valid.</a:t>
            </a:r>
          </a:p>
        </p:txBody>
      </p:sp>
      <p:cxnSp>
        <p:nvCxnSpPr>
          <p:cNvPr id="6" name="Straight Connector 5"/>
          <p:cNvCxnSpPr>
            <a:cxnSpLocks/>
          </p:cNvCxnSpPr>
          <p:nvPr/>
        </p:nvCxnSpPr>
        <p:spPr>
          <a:xfrm flipV="1">
            <a:off x="1371601" y="3652749"/>
            <a:ext cx="757719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28022" y="3233649"/>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74557" y="3178175"/>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78395" y="3178175"/>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423482" y="3690849"/>
            <a:ext cx="457200" cy="495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3886200" y="3674752"/>
            <a:ext cx="457200" cy="495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883441" y="3669901"/>
            <a:ext cx="457200" cy="495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Curved Up Arrow 4"/>
          <p:cNvSpPr/>
          <p:nvPr/>
        </p:nvSpPr>
        <p:spPr>
          <a:xfrm>
            <a:off x="3552568" y="4669790"/>
            <a:ext cx="1295400" cy="2286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13560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i="1" dirty="0"/>
              <a:t> Exercise  7H</a:t>
            </a:r>
            <a:endParaRPr lang="en-US" dirty="0"/>
          </a:p>
        </p:txBody>
      </p:sp>
      <p:sp>
        <p:nvSpPr>
          <p:cNvPr id="3" name="Content Placeholder 2"/>
          <p:cNvSpPr>
            <a:spLocks noGrp="1"/>
          </p:cNvSpPr>
          <p:nvPr>
            <p:ph idx="1"/>
          </p:nvPr>
        </p:nvSpPr>
        <p:spPr>
          <a:xfrm>
            <a:off x="1097280" y="1737360"/>
            <a:ext cx="10058400" cy="4490445"/>
          </a:xfrm>
        </p:spPr>
        <p:txBody>
          <a:bodyPr rtlCol="0">
            <a:normAutofit lnSpcReduction="10000"/>
          </a:bodyPr>
          <a:lstStyle/>
          <a:p>
            <a:pPr marL="0" indent="0">
              <a:spcAft>
                <a:spcPts val="0"/>
              </a:spcAft>
              <a:buNone/>
              <a:defRPr/>
            </a:pPr>
            <a:r>
              <a:rPr lang="en-US" sz="2800" b="1" dirty="0"/>
              <a:t>Example</a:t>
            </a:r>
          </a:p>
          <a:p>
            <a:pPr marL="400050" lvl="1" indent="0">
              <a:spcAft>
                <a:spcPts val="0"/>
              </a:spcAft>
              <a:buNone/>
              <a:defRPr/>
            </a:pPr>
            <a:r>
              <a:rPr lang="en-US" sz="2200" i="1" dirty="0"/>
              <a:t>If the </a:t>
            </a:r>
            <a:r>
              <a:rPr lang="en-US" sz="2200" i="1" u="sng" dirty="0"/>
              <a:t>Supreme</a:t>
            </a:r>
            <a:r>
              <a:rPr lang="en-US" sz="2200" i="1" dirty="0"/>
              <a:t> Court validates the Stolen Valor Act, then </a:t>
            </a:r>
            <a:r>
              <a:rPr lang="en-US" sz="2200" i="1" u="sng" dirty="0"/>
              <a:t>veterans</a:t>
            </a:r>
            <a:r>
              <a:rPr lang="en-US" sz="2200" i="1" dirty="0"/>
              <a:t> will lie about receiving military medals. The Supreme Court will not validate the Stolen Valor Act. Thus, veterans will not lie about receiving military medals.</a:t>
            </a:r>
          </a:p>
          <a:p>
            <a:pPr marL="0" indent="0">
              <a:spcAft>
                <a:spcPts val="0"/>
              </a:spcAft>
              <a:buNone/>
              <a:defRPr/>
            </a:pPr>
            <a:r>
              <a:rPr lang="en-US" sz="2800" b="1" dirty="0"/>
              <a:t>Answer</a:t>
            </a:r>
            <a:endParaRPr lang="en-US" sz="2800" i="1" dirty="0"/>
          </a:p>
          <a:p>
            <a:pPr marL="0" indent="0">
              <a:spcAft>
                <a:spcPts val="0"/>
              </a:spcAft>
              <a:buNone/>
              <a:defRPr/>
            </a:pPr>
            <a:r>
              <a:rPr lang="en-US" sz="2400" dirty="0"/>
              <a:t>         </a:t>
            </a:r>
            <a:r>
              <a:rPr lang="en-US" sz="2400" i="1" dirty="0"/>
              <a:t>S  V           S  </a:t>
            </a:r>
            <a:r>
              <a:rPr lang="en-US" sz="2400" i="1" dirty="0">
                <a:sym typeface="Symbol" pitchFamily="-128" charset="2"/>
              </a:rPr>
              <a:t></a:t>
            </a:r>
            <a:r>
              <a:rPr lang="en-US" sz="2400" i="1" dirty="0"/>
              <a:t>   V              ~    S                   ~   V</a:t>
            </a:r>
          </a:p>
          <a:p>
            <a:pPr marL="0" indent="0">
              <a:spcAft>
                <a:spcPts val="0"/>
              </a:spcAft>
              <a:buNone/>
              <a:defRPr/>
            </a:pPr>
            <a:r>
              <a:rPr lang="en-US" sz="2400" dirty="0"/>
              <a:t>         F  T                </a:t>
            </a:r>
            <a:r>
              <a:rPr lang="en-US" sz="2400" dirty="0" err="1"/>
              <a:t>T</a:t>
            </a:r>
            <a:r>
              <a:rPr lang="en-US" sz="2400" dirty="0"/>
              <a:t>                     </a:t>
            </a:r>
            <a:r>
              <a:rPr lang="en-US" sz="2400" dirty="0" err="1"/>
              <a:t>T</a:t>
            </a:r>
            <a:r>
              <a:rPr lang="en-US" sz="2400" dirty="0"/>
              <a:t>                         F   </a:t>
            </a:r>
          </a:p>
          <a:p>
            <a:pPr marL="0" indent="0">
              <a:spcAft>
                <a:spcPts val="0"/>
              </a:spcAft>
              <a:buNone/>
              <a:defRPr/>
            </a:pPr>
            <a:r>
              <a:rPr lang="en-US" sz="2400" dirty="0"/>
              <a:t>                                </a:t>
            </a:r>
          </a:p>
          <a:p>
            <a:pPr marL="400050" lvl="1" indent="0">
              <a:spcAft>
                <a:spcPts val="0"/>
              </a:spcAft>
              <a:buNone/>
              <a:defRPr/>
            </a:pPr>
            <a:r>
              <a:rPr lang="en-US" sz="2200" i="1" dirty="0"/>
              <a:t>Since it is possible to show true premises and a false conclusion, the argument is </a:t>
            </a:r>
            <a:r>
              <a:rPr lang="en-US" sz="2200" b="1" i="1" dirty="0"/>
              <a:t>invalid</a:t>
            </a:r>
            <a:r>
              <a:rPr lang="en-US" sz="2200" i="1" dirty="0"/>
              <a:t>. (This example shows that S is not a necessary condition for V. It also illustrates the Fallacy of Denying the Antecedent.)                </a:t>
            </a:r>
          </a:p>
        </p:txBody>
      </p:sp>
      <p:cxnSp>
        <p:nvCxnSpPr>
          <p:cNvPr id="6" name="Straight Connector 5"/>
          <p:cNvCxnSpPr/>
          <p:nvPr/>
        </p:nvCxnSpPr>
        <p:spPr>
          <a:xfrm>
            <a:off x="1548027" y="4141444"/>
            <a:ext cx="609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854700" y="3898987"/>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01812" y="3874744"/>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33135" y="3856038"/>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558864" y="4258663"/>
            <a:ext cx="3810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4715476" y="4261795"/>
            <a:ext cx="3810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3117593" y="4236694"/>
            <a:ext cx="3810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948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FA9D-9E9B-1B48-B292-A9BCE83DC866}"/>
              </a:ext>
            </a:extLst>
          </p:cNvPr>
          <p:cNvSpPr>
            <a:spLocks noGrp="1"/>
          </p:cNvSpPr>
          <p:nvPr>
            <p:ph type="title"/>
          </p:nvPr>
        </p:nvSpPr>
        <p:spPr/>
        <p:txBody>
          <a:bodyPr>
            <a:normAutofit fontScale="90000"/>
          </a:bodyPr>
          <a:lstStyle/>
          <a:p>
            <a:pPr>
              <a:defRPr/>
            </a:pPr>
            <a:r>
              <a:rPr lang="en-US" dirty="0">
                <a:ea typeface="+mj-ea"/>
                <a:cs typeface="+mj-cs"/>
              </a:rPr>
              <a:t>Operators: The Conjunction The Disjunction</a:t>
            </a:r>
          </a:p>
        </p:txBody>
      </p:sp>
      <p:sp>
        <p:nvSpPr>
          <p:cNvPr id="3" name="Content Placeholder 2">
            <a:extLst>
              <a:ext uri="{FF2B5EF4-FFF2-40B4-BE49-F238E27FC236}">
                <a16:creationId xmlns:a16="http://schemas.microsoft.com/office/drawing/2014/main" id="{11713345-D639-9B49-AA96-D16FC0768B6E}"/>
              </a:ext>
            </a:extLst>
          </p:cNvPr>
          <p:cNvSpPr>
            <a:spLocks noGrp="1"/>
          </p:cNvSpPr>
          <p:nvPr>
            <p:ph idx="1"/>
          </p:nvPr>
        </p:nvSpPr>
        <p:spPr/>
        <p:txBody>
          <a:bodyPr>
            <a:normAutofit/>
          </a:bodyPr>
          <a:lstStyle/>
          <a:p>
            <a:pPr eaLnBrk="1" hangingPunct="1">
              <a:lnSpc>
                <a:spcPct val="80000"/>
              </a:lnSpc>
            </a:pPr>
            <a:r>
              <a:rPr lang="en-US" altLang="en-US" dirty="0">
                <a:ea typeface="ＭＳ Ｐゴシック" panose="020B0600070205080204" pitchFamily="34" charset="-128"/>
              </a:rPr>
              <a:t>The operator ‘and’ is used to form compound statements called conjunctions. </a:t>
            </a:r>
          </a:p>
          <a:p>
            <a:pPr lvl="1" eaLnBrk="1" hangingPunct="1">
              <a:lnSpc>
                <a:spcPct val="80000"/>
              </a:lnSpc>
            </a:pPr>
            <a:r>
              <a:rPr lang="en-US" altLang="en-US" dirty="0">
                <a:ea typeface="ＭＳ Ｐゴシック" panose="020B0600070205080204" pitchFamily="34" charset="-128"/>
              </a:rPr>
              <a:t>A conjunction asserts that the two statements conjoined (the conjuncts) are both true.</a:t>
            </a:r>
          </a:p>
          <a:p>
            <a:pPr eaLnBrk="1" hangingPunct="1">
              <a:lnSpc>
                <a:spcPct val="80000"/>
              </a:lnSpc>
            </a:pPr>
            <a:r>
              <a:rPr lang="en-US" altLang="en-US" dirty="0">
                <a:ea typeface="ＭＳ Ｐゴシック" panose="020B0600070205080204" pitchFamily="34" charset="-128"/>
              </a:rPr>
              <a:t>Terms commonly translated as conjunctions: ‘and’ ‘but’ ‘yet’ ‘nevertheless.’</a:t>
            </a:r>
          </a:p>
        </p:txBody>
      </p:sp>
    </p:spTree>
    <p:extLst>
      <p:ext uri="{BB962C8B-B14F-4D97-AF65-F5344CB8AC3E}">
        <p14:creationId xmlns:p14="http://schemas.microsoft.com/office/powerpoint/2010/main" val="193566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C018-FAB6-9942-8D3E-5AC6175DF7D9}"/>
              </a:ext>
            </a:extLst>
          </p:cNvPr>
          <p:cNvSpPr>
            <a:spLocks noGrp="1"/>
          </p:cNvSpPr>
          <p:nvPr>
            <p:ph type="title"/>
          </p:nvPr>
        </p:nvSpPr>
        <p:spPr/>
        <p:txBody>
          <a:bodyPr/>
          <a:lstStyle/>
          <a:p>
            <a:r>
              <a:rPr lang="en-US" dirty="0"/>
              <a:t>Operators: The Disjunction</a:t>
            </a:r>
          </a:p>
        </p:txBody>
      </p:sp>
      <p:sp>
        <p:nvSpPr>
          <p:cNvPr id="3" name="Content Placeholder 2">
            <a:extLst>
              <a:ext uri="{FF2B5EF4-FFF2-40B4-BE49-F238E27FC236}">
                <a16:creationId xmlns:a16="http://schemas.microsoft.com/office/drawing/2014/main" id="{F36D2B64-5A43-B743-BBB9-6F89E7627E9F}"/>
              </a:ext>
            </a:extLst>
          </p:cNvPr>
          <p:cNvSpPr>
            <a:spLocks noGrp="1"/>
          </p:cNvSpPr>
          <p:nvPr>
            <p:ph idx="1"/>
          </p:nvPr>
        </p:nvSpPr>
        <p:spPr/>
        <p:txBody>
          <a:bodyPr/>
          <a:lstStyle/>
          <a:p>
            <a:pPr>
              <a:lnSpc>
                <a:spcPct val="80000"/>
              </a:lnSpc>
            </a:pPr>
            <a:r>
              <a:rPr lang="en-US" altLang="en-US" dirty="0">
                <a:ea typeface="ＭＳ Ｐゴシック" panose="020B0600070205080204" pitchFamily="34" charset="-128"/>
              </a:rPr>
              <a:t>The operator ‘or’ is used to form compounds called disjunctions. </a:t>
            </a:r>
          </a:p>
          <a:p>
            <a:pPr lvl="1">
              <a:lnSpc>
                <a:spcPct val="80000"/>
              </a:lnSpc>
            </a:pPr>
            <a:r>
              <a:rPr lang="en-US" altLang="en-US" sz="2400" dirty="0">
                <a:ea typeface="ＭＳ Ｐゴシック" panose="020B0600070205080204" pitchFamily="34" charset="-128"/>
              </a:rPr>
              <a:t>A disjunction says that at least one of the two statements of the compound (the disjuncts) is true. </a:t>
            </a:r>
          </a:p>
          <a:p>
            <a:pPr lvl="1">
              <a:lnSpc>
                <a:spcPct val="80000"/>
              </a:lnSpc>
            </a:pPr>
            <a:r>
              <a:rPr lang="en-US" altLang="en-US" sz="2400" dirty="0">
                <a:ea typeface="ＭＳ Ｐゴシック" panose="020B0600070205080204" pitchFamily="34" charset="-128"/>
              </a:rPr>
              <a:t>The disjunction we will be using is called the ‘inclusive’ disjunction because it allows for both of the disjuncts to be true.</a:t>
            </a:r>
          </a:p>
          <a:p>
            <a:pPr lvl="1">
              <a:lnSpc>
                <a:spcPct val="80000"/>
              </a:lnSpc>
            </a:pPr>
            <a:r>
              <a:rPr lang="en-US" altLang="en-US" sz="2400" dirty="0">
                <a:ea typeface="ＭＳ Ｐゴシック" panose="020B0600070205080204" pitchFamily="34" charset="-128"/>
              </a:rPr>
              <a:t>Another interpretation of the disjunction is called the ‘exclusive’ because it insists that one and only one of the disjuncts is true. </a:t>
            </a:r>
          </a:p>
          <a:p>
            <a:pPr lvl="1">
              <a:lnSpc>
                <a:spcPct val="80000"/>
              </a:lnSpc>
            </a:pPr>
            <a:r>
              <a:rPr lang="en-US" altLang="en-US" sz="2400" dirty="0">
                <a:ea typeface="ＭＳ Ｐゴシック" panose="020B0600070205080204" pitchFamily="34" charset="-128"/>
              </a:rPr>
              <a:t>In English we use both senses (though the inclusive one is more common) so later on we will learn a way to translate the exclusive disjunction using the operators we have available to us. </a:t>
            </a:r>
          </a:p>
          <a:p>
            <a:pPr lvl="1">
              <a:lnSpc>
                <a:spcPct val="80000"/>
              </a:lnSpc>
            </a:pPr>
            <a:r>
              <a:rPr lang="en-US" altLang="en-US" sz="2400" dirty="0">
                <a:ea typeface="ＭＳ Ｐゴシック" panose="020B0600070205080204" pitchFamily="34" charset="-128"/>
              </a:rPr>
              <a:t>Unless it is specified, assume that a disjunction is an inclusive one ‘p is true or q is true or both are true’.</a:t>
            </a:r>
          </a:p>
          <a:p>
            <a:pPr marL="82296" indent="0">
              <a:buNone/>
            </a:pPr>
            <a:endParaRPr lang="en-US" dirty="0"/>
          </a:p>
        </p:txBody>
      </p:sp>
    </p:spTree>
    <p:extLst>
      <p:ext uri="{BB962C8B-B14F-4D97-AF65-F5344CB8AC3E}">
        <p14:creationId xmlns:p14="http://schemas.microsoft.com/office/powerpoint/2010/main" val="175664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0EE3-025F-C144-B39B-3BCEBD1E3614}"/>
              </a:ext>
            </a:extLst>
          </p:cNvPr>
          <p:cNvSpPr>
            <a:spLocks noGrp="1"/>
          </p:cNvSpPr>
          <p:nvPr>
            <p:ph type="title"/>
          </p:nvPr>
        </p:nvSpPr>
        <p:spPr/>
        <p:txBody>
          <a:bodyPr>
            <a:normAutofit fontScale="90000"/>
          </a:bodyPr>
          <a:lstStyle/>
          <a:p>
            <a:pPr>
              <a:defRPr/>
            </a:pPr>
            <a:r>
              <a:rPr lang="en-US" dirty="0">
                <a:ea typeface="+mj-ea"/>
                <a:cs typeface="+mj-cs"/>
              </a:rPr>
              <a:t>Operators: The Conditional and the Biconditional</a:t>
            </a:r>
          </a:p>
        </p:txBody>
      </p:sp>
      <p:sp>
        <p:nvSpPr>
          <p:cNvPr id="19458" name="Content Placeholder 2">
            <a:extLst>
              <a:ext uri="{FF2B5EF4-FFF2-40B4-BE49-F238E27FC236}">
                <a16:creationId xmlns:a16="http://schemas.microsoft.com/office/drawing/2014/main" id="{583B6D86-4C03-BE4C-8885-82B6C4BC8B05}"/>
              </a:ext>
            </a:extLst>
          </p:cNvPr>
          <p:cNvSpPr>
            <a:spLocks noGrp="1"/>
          </p:cNvSpPr>
          <p:nvPr>
            <p:ph idx="1"/>
          </p:nvPr>
        </p:nvSpPr>
        <p:spPr/>
        <p:txBody>
          <a:bodyPr>
            <a:normAutofit/>
          </a:bodyPr>
          <a:lstStyle/>
          <a:p>
            <a:pPr eaLnBrk="1" hangingPunct="1"/>
            <a:r>
              <a:rPr lang="en-US" altLang="en-US" sz="2400" dirty="0">
                <a:ea typeface="ＭＳ Ｐゴシック" panose="020B0600070205080204" pitchFamily="34" charset="-128"/>
              </a:rPr>
              <a:t>The operator ‘if…then’ forms compound statements called conditionals.</a:t>
            </a:r>
          </a:p>
          <a:p>
            <a:pPr lvl="1" eaLnBrk="1" hangingPunct="1"/>
            <a:r>
              <a:rPr lang="en-US" altLang="en-US" sz="2000" dirty="0">
                <a:ea typeface="ＭＳ Ｐゴシック" panose="020B0600070205080204" pitchFamily="34" charset="-128"/>
              </a:rPr>
              <a:t>A conditional statement asserts that something is the case if something else is the case. The condition (the ‘if’ part) is called the antecedent, the result (the ‘then’ part) is called the consequent.</a:t>
            </a:r>
          </a:p>
          <a:p>
            <a:pPr eaLnBrk="1" hangingPunct="1"/>
            <a:r>
              <a:rPr lang="en-US" altLang="en-US" sz="2400" dirty="0">
                <a:ea typeface="ＭＳ Ｐゴシック" panose="020B0600070205080204" pitchFamily="34" charset="-128"/>
              </a:rPr>
              <a:t>The operator ‘if and only if’ forms compound statements called </a:t>
            </a:r>
            <a:r>
              <a:rPr lang="en-US" altLang="en-US" sz="2400" dirty="0" err="1">
                <a:ea typeface="ＭＳ Ｐゴシック" panose="020B0600070205080204" pitchFamily="34" charset="-128"/>
              </a:rPr>
              <a:t>biconditionals</a:t>
            </a:r>
            <a:r>
              <a:rPr lang="en-US" altLang="en-US" sz="2400" dirty="0">
                <a:ea typeface="ＭＳ Ｐゴシック" panose="020B0600070205080204" pitchFamily="34" charset="-128"/>
              </a:rPr>
              <a:t>. The </a:t>
            </a:r>
            <a:r>
              <a:rPr lang="en-US" altLang="en-US" sz="2400" dirty="0" err="1">
                <a:ea typeface="ＭＳ Ｐゴシック" panose="020B0600070205080204" pitchFamily="34" charset="-128"/>
              </a:rPr>
              <a:t>biconditonal</a:t>
            </a:r>
            <a:r>
              <a:rPr lang="en-US" altLang="en-US" sz="2400" dirty="0">
                <a:ea typeface="ＭＳ Ｐゴシック" panose="020B0600070205080204" pitchFamily="34" charset="-128"/>
              </a:rPr>
              <a:t> is used to form a conjunctive compound out of two conditional statements.</a:t>
            </a:r>
          </a:p>
          <a:p>
            <a:pPr lvl="1" eaLnBrk="1" hangingPunct="1"/>
            <a:r>
              <a:rPr lang="en-US" altLang="en-US" sz="2000" dirty="0">
                <a:ea typeface="ＭＳ Ｐゴシック" panose="020B0600070205080204" pitchFamily="34" charset="-128"/>
              </a:rPr>
              <a:t>We could spell this out using the other operators, but the </a:t>
            </a:r>
            <a:r>
              <a:rPr lang="en-US" altLang="en-US" sz="2000" dirty="0" err="1">
                <a:ea typeface="ＭＳ Ｐゴシック" panose="020B0600070205080204" pitchFamily="34" charset="-128"/>
              </a:rPr>
              <a:t>biconditonal</a:t>
            </a:r>
            <a:r>
              <a:rPr lang="en-US" altLang="en-US" sz="2000" dirty="0">
                <a:ea typeface="ＭＳ Ｐゴシック" panose="020B0600070205080204" pitchFamily="34" charset="-128"/>
              </a:rPr>
              <a:t> simplifies it for us: ‘if p then q and if q then p’ is expressed using the </a:t>
            </a:r>
            <a:r>
              <a:rPr lang="en-US" altLang="en-US" sz="2000" dirty="0" err="1">
                <a:ea typeface="ＭＳ Ｐゴシック" panose="020B0600070205080204" pitchFamily="34" charset="-128"/>
              </a:rPr>
              <a:t>biconditional</a:t>
            </a:r>
            <a:r>
              <a:rPr lang="en-US" altLang="en-US" sz="2000" dirty="0">
                <a:ea typeface="ＭＳ Ｐゴシック" panose="020B0600070205080204" pitchFamily="34" charset="-128"/>
              </a:rPr>
              <a:t> ‘p if and only if q.’</a:t>
            </a:r>
          </a:p>
        </p:txBody>
      </p:sp>
    </p:spTree>
    <p:extLst>
      <p:ext uri="{BB962C8B-B14F-4D97-AF65-F5344CB8AC3E}">
        <p14:creationId xmlns:p14="http://schemas.microsoft.com/office/powerpoint/2010/main" val="389388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8572-8117-9D40-8A9B-1794789A5050}"/>
              </a:ext>
            </a:extLst>
          </p:cNvPr>
          <p:cNvSpPr>
            <a:spLocks noGrp="1"/>
          </p:cNvSpPr>
          <p:nvPr>
            <p:ph type="title"/>
          </p:nvPr>
        </p:nvSpPr>
        <p:spPr/>
        <p:txBody>
          <a:bodyPr/>
          <a:lstStyle/>
          <a:p>
            <a:pPr>
              <a:defRPr/>
            </a:pPr>
            <a:r>
              <a:rPr lang="en-US" dirty="0">
                <a:ea typeface="+mj-ea"/>
                <a:cs typeface="+mj-cs"/>
              </a:rPr>
              <a:t>Symbolization of Statements</a:t>
            </a:r>
          </a:p>
        </p:txBody>
      </p:sp>
      <p:sp>
        <p:nvSpPr>
          <p:cNvPr id="3" name="Content Placeholder 2">
            <a:extLst>
              <a:ext uri="{FF2B5EF4-FFF2-40B4-BE49-F238E27FC236}">
                <a16:creationId xmlns:a16="http://schemas.microsoft.com/office/drawing/2014/main" id="{A43F0AF6-3903-BC40-A973-B2A4167A1D71}"/>
              </a:ext>
            </a:extLst>
          </p:cNvPr>
          <p:cNvSpPr>
            <a:spLocks noGrp="1"/>
          </p:cNvSpPr>
          <p:nvPr>
            <p:ph idx="1"/>
          </p:nvPr>
        </p:nvSpPr>
        <p:spPr/>
        <p:txBody>
          <a:bodyPr>
            <a:normAutofit fontScale="92500" lnSpcReduction="10000"/>
          </a:bodyPr>
          <a:lstStyle/>
          <a:p>
            <a:pPr eaLnBrk="1" hangingPunct="1">
              <a:lnSpc>
                <a:spcPct val="90000"/>
              </a:lnSpc>
            </a:pPr>
            <a:r>
              <a:rPr lang="en-US" altLang="en-US" dirty="0">
                <a:ea typeface="ＭＳ Ｐゴシック" panose="020B0600070205080204" pitchFamily="34" charset="-128"/>
              </a:rPr>
              <a:t>As we saw in our discussion of Categorical Logic, ordinary language often obscures the form of compound statements and the arguments composed of them.</a:t>
            </a:r>
          </a:p>
          <a:p>
            <a:pPr eaLnBrk="1" hangingPunct="1">
              <a:lnSpc>
                <a:spcPct val="90000"/>
              </a:lnSpc>
            </a:pPr>
            <a:r>
              <a:rPr lang="en-US" altLang="en-US" dirty="0">
                <a:ea typeface="ＭＳ Ｐゴシック" panose="020B0600070205080204" pitchFamily="34" charset="-128"/>
              </a:rPr>
              <a:t>In order to reveal the form of statements and arguments, we employ a symbolic language that reduces the obscurity.</a:t>
            </a:r>
          </a:p>
          <a:p>
            <a:pPr eaLnBrk="1" hangingPunct="1">
              <a:lnSpc>
                <a:spcPct val="90000"/>
              </a:lnSpc>
            </a:pPr>
            <a:r>
              <a:rPr lang="en-US" altLang="en-US" dirty="0">
                <a:ea typeface="ＭＳ Ｐゴシック" panose="020B0600070205080204" pitchFamily="34" charset="-128"/>
              </a:rPr>
              <a:t>The symbolic system we will be using employs a number of different types of symbols.</a:t>
            </a:r>
          </a:p>
          <a:p>
            <a:pPr eaLnBrk="1" hangingPunct="1">
              <a:lnSpc>
                <a:spcPct val="90000"/>
              </a:lnSpc>
            </a:pPr>
            <a:r>
              <a:rPr lang="en-US" altLang="en-US" dirty="0">
                <a:ea typeface="ＭＳ Ｐゴシック" panose="020B0600070205080204" pitchFamily="34" charset="-128"/>
              </a:rPr>
              <a:t>There are two different types of symbols for statements.</a:t>
            </a:r>
          </a:p>
          <a:p>
            <a:pPr lvl="1" eaLnBrk="1" hangingPunct="1">
              <a:lnSpc>
                <a:spcPct val="90000"/>
              </a:lnSpc>
            </a:pPr>
            <a:r>
              <a:rPr lang="en-US" altLang="en-US" sz="1700" dirty="0">
                <a:ea typeface="ＭＳ Ｐゴシック" panose="020B0600070205080204" pitchFamily="34" charset="-128"/>
              </a:rPr>
              <a:t>We use capital letters to symbolize (or translate) actual or specific simple statements. You should choose letters that represent an important element of the statement.</a:t>
            </a:r>
          </a:p>
          <a:p>
            <a:pPr lvl="2" eaLnBrk="1" hangingPunct="1">
              <a:lnSpc>
                <a:spcPct val="90000"/>
              </a:lnSpc>
            </a:pPr>
            <a:r>
              <a:rPr lang="en-US" altLang="en-US" sz="1500" dirty="0">
                <a:ea typeface="ＭＳ Ｐゴシック" panose="020B0600070205080204" pitchFamily="34" charset="-128"/>
              </a:rPr>
              <a:t>For example, the statement, “Max is a philosopher.’ could be translated as ‘M’ or ‘P.’</a:t>
            </a:r>
          </a:p>
          <a:p>
            <a:pPr lvl="1" eaLnBrk="1" hangingPunct="1">
              <a:lnSpc>
                <a:spcPct val="90000"/>
              </a:lnSpc>
            </a:pPr>
            <a:r>
              <a:rPr lang="en-US" altLang="en-US" sz="1700" dirty="0">
                <a:ea typeface="ＭＳ Ｐゴシック" panose="020B0600070205080204" pitchFamily="34" charset="-128"/>
              </a:rPr>
              <a:t>Lower case letters are used to represent any statement whatsoever. We use these symbols when we want to talk about generic statement types.</a:t>
            </a:r>
          </a:p>
          <a:p>
            <a:pPr lvl="2" eaLnBrk="1" hangingPunct="1">
              <a:lnSpc>
                <a:spcPct val="90000"/>
              </a:lnSpc>
            </a:pPr>
            <a:r>
              <a:rPr lang="en-US" altLang="en-US" sz="1500" dirty="0">
                <a:ea typeface="ＭＳ Ｐゴシック" panose="020B0600070205080204" pitchFamily="34" charset="-128"/>
              </a:rPr>
              <a:t>Consider for example the use of these generic operators in the discussion of the </a:t>
            </a:r>
            <a:r>
              <a:rPr lang="en-US" altLang="en-US" sz="1500" dirty="0" err="1">
                <a:ea typeface="ＭＳ Ｐゴシック" panose="020B0600070205080204" pitchFamily="34" charset="-128"/>
              </a:rPr>
              <a:t>biconditional</a:t>
            </a:r>
            <a:r>
              <a:rPr lang="en-US" altLang="en-US" sz="1500" dirty="0">
                <a:ea typeface="ＭＳ Ｐゴシック" panose="020B0600070205080204" pitchFamily="34" charset="-128"/>
              </a:rPr>
              <a:t> on the last slide.</a:t>
            </a:r>
          </a:p>
        </p:txBody>
      </p:sp>
    </p:spTree>
    <p:extLst>
      <p:ext uri="{BB962C8B-B14F-4D97-AF65-F5344CB8AC3E}">
        <p14:creationId xmlns:p14="http://schemas.microsoft.com/office/powerpoint/2010/main" val="89151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9D85-B3B0-904C-B2A0-BF40B4903A35}"/>
              </a:ext>
            </a:extLst>
          </p:cNvPr>
          <p:cNvSpPr>
            <a:spLocks noGrp="1"/>
          </p:cNvSpPr>
          <p:nvPr>
            <p:ph type="title"/>
          </p:nvPr>
        </p:nvSpPr>
        <p:spPr/>
        <p:txBody>
          <a:bodyPr>
            <a:normAutofit fontScale="90000"/>
          </a:bodyPr>
          <a:lstStyle/>
          <a:p>
            <a:pPr>
              <a:defRPr/>
            </a:pPr>
            <a:r>
              <a:rPr lang="en-US" dirty="0">
                <a:ea typeface="+mj-ea"/>
                <a:cs typeface="+mj-cs"/>
              </a:rPr>
              <a:t>Symbolization of Operators and Punctuation</a:t>
            </a:r>
          </a:p>
        </p:txBody>
      </p:sp>
      <p:sp>
        <p:nvSpPr>
          <p:cNvPr id="3" name="Content Placeholder 2">
            <a:extLst>
              <a:ext uri="{FF2B5EF4-FFF2-40B4-BE49-F238E27FC236}">
                <a16:creationId xmlns:a16="http://schemas.microsoft.com/office/drawing/2014/main" id="{20A67F60-4471-474F-A3AD-165F10CB008F}"/>
              </a:ext>
            </a:extLst>
          </p:cNvPr>
          <p:cNvSpPr>
            <a:spLocks noGrp="1"/>
          </p:cNvSpPr>
          <p:nvPr>
            <p:ph idx="1"/>
          </p:nvPr>
        </p:nvSpPr>
        <p:spPr/>
        <p:txBody>
          <a:bodyPr>
            <a:normAutofit/>
          </a:bodyPr>
          <a:lstStyle/>
          <a:p>
            <a:pPr eaLnBrk="1" hangingPunct="1">
              <a:lnSpc>
                <a:spcPct val="80000"/>
              </a:lnSpc>
            </a:pPr>
            <a:r>
              <a:rPr lang="en-US" altLang="en-US" sz="2400" dirty="0">
                <a:ea typeface="ＭＳ Ｐゴシック" panose="020B0600070205080204" pitchFamily="34" charset="-128"/>
              </a:rPr>
              <a:t>Each of the operators have their own specific symbols.</a:t>
            </a:r>
          </a:p>
          <a:p>
            <a:pPr lvl="1" eaLnBrk="1" hangingPunct="1">
              <a:lnSpc>
                <a:spcPct val="80000"/>
              </a:lnSpc>
            </a:pPr>
            <a:r>
              <a:rPr lang="en-US" altLang="en-US" sz="2000" dirty="0">
                <a:ea typeface="ＭＳ Ｐゴシック" panose="020B0600070205080204" pitchFamily="34" charset="-128"/>
              </a:rPr>
              <a:t>The symbol for the negation is the tilde (~).</a:t>
            </a:r>
          </a:p>
          <a:p>
            <a:pPr lvl="1" eaLnBrk="1" hangingPunct="1">
              <a:lnSpc>
                <a:spcPct val="80000"/>
              </a:lnSpc>
            </a:pPr>
            <a:r>
              <a:rPr lang="en-US" altLang="en-US" sz="2000" dirty="0">
                <a:ea typeface="ＭＳ Ｐゴシック" panose="020B0600070205080204" pitchFamily="34" charset="-128"/>
              </a:rPr>
              <a:t>The symbol for the conjunction is the dot (</a:t>
            </a:r>
            <a:r>
              <a:rPr lang="en-US" altLang="en-US" sz="2000" dirty="0">
                <a:ea typeface="ＭＳ Ｐゴシック" panose="020B0600070205080204" pitchFamily="34" charset="-128"/>
                <a:sym typeface="Symbol" pitchFamily="2" charset="2"/>
              </a:rPr>
              <a:t></a:t>
            </a:r>
            <a:r>
              <a:rPr lang="en-US" altLang="en-US" sz="2000" dirty="0">
                <a:ea typeface="ＭＳ Ｐゴシック" panose="020B0600070205080204" pitchFamily="34" charset="-128"/>
              </a:rPr>
              <a:t>).</a:t>
            </a:r>
          </a:p>
          <a:p>
            <a:pPr lvl="1" eaLnBrk="1" hangingPunct="1">
              <a:lnSpc>
                <a:spcPct val="80000"/>
              </a:lnSpc>
            </a:pPr>
            <a:r>
              <a:rPr lang="en-US" altLang="en-US" sz="2000" dirty="0">
                <a:ea typeface="ＭＳ Ｐゴシック" panose="020B0600070205080204" pitchFamily="34" charset="-128"/>
              </a:rPr>
              <a:t>The symbol for the disjunction is the wedge (v).</a:t>
            </a:r>
          </a:p>
          <a:p>
            <a:pPr lvl="1" eaLnBrk="1" hangingPunct="1">
              <a:lnSpc>
                <a:spcPct val="80000"/>
              </a:lnSpc>
            </a:pPr>
            <a:r>
              <a:rPr lang="en-US" altLang="en-US" sz="2000" dirty="0">
                <a:ea typeface="ＭＳ Ｐゴシック" panose="020B0600070205080204" pitchFamily="34" charset="-128"/>
              </a:rPr>
              <a:t>The symbol for the conditional is the horseshoe (</a:t>
            </a:r>
            <a:r>
              <a:rPr lang="en-US" altLang="en-US" sz="2000" dirty="0">
                <a:ea typeface="ＭＳ Ｐゴシック" panose="020B0600070205080204" pitchFamily="34" charset="-128"/>
                <a:sym typeface="Symbol" pitchFamily="2" charset="2"/>
              </a:rPr>
              <a:t>).</a:t>
            </a:r>
          </a:p>
          <a:p>
            <a:pPr lvl="1" eaLnBrk="1" hangingPunct="1">
              <a:lnSpc>
                <a:spcPct val="80000"/>
              </a:lnSpc>
            </a:pPr>
            <a:r>
              <a:rPr lang="en-US" altLang="en-US" sz="2000" dirty="0">
                <a:ea typeface="ＭＳ Ｐゴシック" panose="020B0600070205080204" pitchFamily="34" charset="-128"/>
                <a:sym typeface="Symbol" pitchFamily="2" charset="2"/>
              </a:rPr>
              <a:t>The symbol for the biconditional is the triple bar (</a:t>
            </a:r>
            <a:r>
              <a:rPr lang="en-US" altLang="en-US" sz="2000" dirty="0">
                <a:solidFill>
                  <a:srgbClr val="000000"/>
                </a:solidFill>
                <a:latin typeface="Symbol" pitchFamily="2" charset="2"/>
                <a:ea typeface="Times New Roman" panose="02020603050405020304" pitchFamily="18" charset="0"/>
              </a:rPr>
              <a:t>º</a:t>
            </a:r>
            <a:r>
              <a:rPr lang="en-US" altLang="en-US" sz="2000" dirty="0">
                <a:solidFill>
                  <a:srgbClr val="000000"/>
                </a:solidFill>
                <a:latin typeface="Times New Roman" panose="02020603050405020304" pitchFamily="18" charset="0"/>
                <a:ea typeface="ＭＳ Ｐゴシック" panose="020B0600070205080204" pitchFamily="34" charset="-128"/>
              </a:rPr>
              <a:t>)</a:t>
            </a:r>
            <a:r>
              <a:rPr lang="en-US" altLang="en-US" sz="2000" dirty="0">
                <a:ea typeface="ＭＳ Ｐゴシック" panose="020B0600070205080204" pitchFamily="34" charset="-128"/>
              </a:rPr>
              <a:t> .</a:t>
            </a:r>
          </a:p>
          <a:p>
            <a:pPr eaLnBrk="1" hangingPunct="1">
              <a:lnSpc>
                <a:spcPct val="80000"/>
              </a:lnSpc>
            </a:pPr>
            <a:r>
              <a:rPr lang="en-US" altLang="en-US" sz="2400" dirty="0">
                <a:ea typeface="ＭＳ Ｐゴシック" panose="020B0600070205080204" pitchFamily="34" charset="-128"/>
              </a:rPr>
              <a:t>The only other elements of our symbolic system are punctuation devices.</a:t>
            </a:r>
          </a:p>
          <a:p>
            <a:pPr lvl="1" eaLnBrk="1" hangingPunct="1">
              <a:lnSpc>
                <a:spcPct val="80000"/>
              </a:lnSpc>
            </a:pPr>
            <a:r>
              <a:rPr lang="en-US" altLang="en-US" sz="2000" dirty="0">
                <a:ea typeface="ＭＳ Ｐゴシック" panose="020B0600070205080204" pitchFamily="34" charset="-128"/>
              </a:rPr>
              <a:t>Complex compound statements require punctuation to make their meaning clear.</a:t>
            </a:r>
          </a:p>
          <a:p>
            <a:pPr lvl="2" eaLnBrk="1" hangingPunct="1">
              <a:lnSpc>
                <a:spcPct val="80000"/>
              </a:lnSpc>
            </a:pPr>
            <a:r>
              <a:rPr lang="en-US" altLang="en-US" sz="1800" dirty="0">
                <a:ea typeface="ＭＳ Ｐゴシック" panose="020B0600070205080204" pitchFamily="34" charset="-128"/>
              </a:rPr>
              <a:t>Consider the expression ‘Eggs and bacon or ham.’ Without punctuation this expression is ambiguous. It could mean, ‘Eggs, and bacon or ham,’ but it could also mean ‘Eggs and bacon, or ham.”</a:t>
            </a:r>
          </a:p>
          <a:p>
            <a:pPr lvl="2" eaLnBrk="1" hangingPunct="1">
              <a:lnSpc>
                <a:spcPct val="80000"/>
              </a:lnSpc>
            </a:pPr>
            <a:r>
              <a:rPr lang="en-US" altLang="en-US" sz="1800" dirty="0">
                <a:ea typeface="ＭＳ Ｐゴシック" panose="020B0600070205080204" pitchFamily="34" charset="-128"/>
              </a:rPr>
              <a:t>In our symbolic system, we use sets of parentheses or brackets to disambiguate expressions. The first option would be expressed as E</a:t>
            </a:r>
            <a:r>
              <a:rPr lang="en-US" altLang="en-US" sz="1800" dirty="0">
                <a:ea typeface="ＭＳ Ｐゴシック" panose="020B0600070205080204" pitchFamily="34" charset="-128"/>
                <a:sym typeface="Symbol" pitchFamily="2" charset="2"/>
              </a:rPr>
              <a:t>(B v H); the second as (EB) v H.</a:t>
            </a:r>
          </a:p>
          <a:p>
            <a:pPr lvl="1" eaLnBrk="1" hangingPunct="1">
              <a:lnSpc>
                <a:spcPct val="80000"/>
              </a:lnSpc>
            </a:pPr>
            <a:r>
              <a:rPr lang="en-US" altLang="en-US" sz="2000" dirty="0">
                <a:ea typeface="ＭＳ Ｐゴシック" panose="020B0600070205080204" pitchFamily="34" charset="-128"/>
                <a:sym typeface="Symbol" pitchFamily="2" charset="2"/>
              </a:rPr>
              <a:t>The punctuation symbols we use are ( ), [ ], and { }, in ascending order of complexity. You must always use these symbols in pairs.</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2114531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24F15">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224F15</Template>
  <TotalTime>160</TotalTime>
  <Words>3916</Words>
  <Application>Microsoft Macintosh PowerPoint</Application>
  <PresentationFormat>Widescreen</PresentationFormat>
  <Paragraphs>361</Paragraphs>
  <Slides>44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ＭＳ Ｐゴシック</vt:lpstr>
      <vt:lpstr>Arial</vt:lpstr>
      <vt:lpstr>Calibri</vt:lpstr>
      <vt:lpstr>Gill Sans MT</vt:lpstr>
      <vt:lpstr>Symbol</vt:lpstr>
      <vt:lpstr>Times New Roman</vt:lpstr>
      <vt:lpstr>Verdana</vt:lpstr>
      <vt:lpstr>Wingdings</vt:lpstr>
      <vt:lpstr>Wingdings 2</vt:lpstr>
      <vt:lpstr>224F15</vt:lpstr>
      <vt:lpstr>PHIL 201</vt:lpstr>
      <vt:lpstr>Propositional Logic</vt:lpstr>
      <vt:lpstr>Statements</vt:lpstr>
      <vt:lpstr>Operators: The Negation</vt:lpstr>
      <vt:lpstr>Operators: The Conjunction The Disjunction</vt:lpstr>
      <vt:lpstr>Operators: The Disjunction</vt:lpstr>
      <vt:lpstr>Operators: The Conditional and the Biconditional</vt:lpstr>
      <vt:lpstr>Symbolization of Statements</vt:lpstr>
      <vt:lpstr>Symbolization of Operators and Punctuation</vt:lpstr>
      <vt:lpstr>Symbolization of Statements</vt:lpstr>
      <vt:lpstr>Translating Tips: Negations, Conjunctions and Disjunctions</vt:lpstr>
      <vt:lpstr>Translating Tips: Conditional</vt:lpstr>
      <vt:lpstr>A Reminder</vt:lpstr>
      <vt:lpstr> Exercise  7A</vt:lpstr>
      <vt:lpstr>Well-formed formulas (WFFs)</vt:lpstr>
      <vt:lpstr> Exercise  7B.1</vt:lpstr>
      <vt:lpstr>Main Operators</vt:lpstr>
      <vt:lpstr>PowerPoint Presentation</vt:lpstr>
      <vt:lpstr>PowerPoint Presentation</vt:lpstr>
      <vt:lpstr> Exercises  7B.2</vt:lpstr>
      <vt:lpstr> Translations and the Main Operator </vt:lpstr>
      <vt:lpstr> Exercise  7B.3</vt:lpstr>
      <vt:lpstr>Truth-Functional Compounds</vt:lpstr>
      <vt:lpstr>Truth Functional Definitions of the Negation, Conjunction and Disjunction </vt:lpstr>
      <vt:lpstr>Truth-Functional Definitions of the Conditional and Biconditional</vt:lpstr>
      <vt:lpstr> Exercise  7C.1</vt:lpstr>
      <vt:lpstr> Exercise  7C.2</vt:lpstr>
      <vt:lpstr>Computing the Truth Value of Longer Statements</vt:lpstr>
      <vt:lpstr>Truth Tables for Propositions</vt:lpstr>
      <vt:lpstr>Rules for the Construction of Proposition Truth Tables</vt:lpstr>
      <vt:lpstr> The Order of Operations </vt:lpstr>
      <vt:lpstr> The Order of Operations </vt:lpstr>
      <vt:lpstr> Exercise  7D</vt:lpstr>
      <vt:lpstr>We are skipping 7E and 7F!</vt:lpstr>
      <vt:lpstr>Truth Tables for Arguments</vt:lpstr>
      <vt:lpstr>The Procedure</vt:lpstr>
      <vt:lpstr>The Evaluation</vt:lpstr>
      <vt:lpstr>Technical Validity</vt:lpstr>
      <vt:lpstr> Exercise  7G</vt:lpstr>
      <vt:lpstr> Exercises  7G</vt:lpstr>
      <vt:lpstr>Indirect Truth Tables</vt:lpstr>
      <vt:lpstr>The Method</vt:lpstr>
      <vt:lpstr> Exercise  7H</vt:lpstr>
      <vt:lpstr> Exercise  7H</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201</dc:title>
  <dc:creator>Philip Maloney</dc:creator>
  <cp:lastModifiedBy>Philip Maloney</cp:lastModifiedBy>
  <cp:revision>17</cp:revision>
  <dcterms:created xsi:type="dcterms:W3CDTF">2018-03-14T14:14:09Z</dcterms:created>
  <dcterms:modified xsi:type="dcterms:W3CDTF">2019-10-24T18:50:11Z</dcterms:modified>
</cp:coreProperties>
</file>