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1"/>
  </p:sldMasterIdLst>
  <p:sldIdLst>
    <p:sldId id="256" r:id="rId2"/>
    <p:sldId id="257" r:id="rId3"/>
    <p:sldId id="261" r:id="rId4"/>
    <p:sldId id="259" r:id="rId5"/>
    <p:sldId id="260" r:id="rId6"/>
    <p:sldId id="263" r:id="rId7"/>
    <p:sldId id="265" r:id="rId8"/>
    <p:sldId id="268" r:id="rId9"/>
    <p:sldId id="272" r:id="rId10"/>
    <p:sldId id="273" r:id="rId11"/>
    <p:sldId id="271" r:id="rId12"/>
    <p:sldId id="270" r:id="rId13"/>
    <p:sldId id="274" r:id="rId14"/>
    <p:sldId id="275" r:id="rId15"/>
    <p:sldId id="276" r:id="rId16"/>
    <p:sldId id="277" r:id="rId17"/>
    <p:sldId id="278" r:id="rId18"/>
    <p:sldId id="279" r:id="rId19"/>
    <p:sldId id="280" r:id="rId20"/>
    <p:sldId id="281" r:id="rId21"/>
    <p:sldId id="283" r:id="rId22"/>
    <p:sldId id="282" r:id="rId23"/>
    <p:sldId id="284" r:id="rId24"/>
    <p:sldId id="285" r:id="rId25"/>
    <p:sldId id="286" r:id="rId26"/>
    <p:sldId id="287" r:id="rId27"/>
    <p:sldId id="289" r:id="rId28"/>
    <p:sldId id="288" r:id="rId29"/>
    <p:sldId id="290"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p:restoredTop sz="94667"/>
  </p:normalViewPr>
  <p:slideViewPr>
    <p:cSldViewPr snapToGrid="0" snapToObjects="1">
      <p:cViewPr varScale="1">
        <p:scale>
          <a:sx n="159" d="100"/>
          <a:sy n="159" d="100"/>
        </p:scale>
        <p:origin x="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96D3321-9D2B-A040-BF42-385037E719B7}" type="datetimeFigureOut">
              <a:rPr lang="en-US" smtClean="0"/>
              <a:t>8/20/19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2291CE5-607D-A646-B67F-B5443D99ED99}"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60332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6D3321-9D2B-A040-BF42-385037E719B7}"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91CE5-607D-A646-B67F-B5443D99ED99}" type="slidenum">
              <a:rPr lang="en-US" smtClean="0"/>
              <a:t>‹#›</a:t>
            </a:fld>
            <a:endParaRPr lang="en-US"/>
          </a:p>
        </p:txBody>
      </p:sp>
    </p:spTree>
    <p:extLst>
      <p:ext uri="{BB962C8B-B14F-4D97-AF65-F5344CB8AC3E}">
        <p14:creationId xmlns:p14="http://schemas.microsoft.com/office/powerpoint/2010/main" val="201797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6D3321-9D2B-A040-BF42-385037E719B7}"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91CE5-607D-A646-B67F-B5443D99ED99}" type="slidenum">
              <a:rPr lang="en-US" smtClean="0"/>
              <a:t>‹#›</a:t>
            </a:fld>
            <a:endParaRPr lang="en-US"/>
          </a:p>
        </p:txBody>
      </p:sp>
    </p:spTree>
    <p:extLst>
      <p:ext uri="{BB962C8B-B14F-4D97-AF65-F5344CB8AC3E}">
        <p14:creationId xmlns:p14="http://schemas.microsoft.com/office/powerpoint/2010/main" val="160927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6D3321-9D2B-A040-BF42-385037E719B7}"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91CE5-607D-A646-B67F-B5443D99ED99}" type="slidenum">
              <a:rPr lang="en-US" smtClean="0"/>
              <a:t>‹#›</a:t>
            </a:fld>
            <a:endParaRPr lang="en-US"/>
          </a:p>
        </p:txBody>
      </p:sp>
    </p:spTree>
    <p:extLst>
      <p:ext uri="{BB962C8B-B14F-4D97-AF65-F5344CB8AC3E}">
        <p14:creationId xmlns:p14="http://schemas.microsoft.com/office/powerpoint/2010/main" val="387063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B96D3321-9D2B-A040-BF42-385037E719B7}"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91CE5-607D-A646-B67F-B5443D99ED99}"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75754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96D3321-9D2B-A040-BF42-385037E719B7}"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91CE5-607D-A646-B67F-B5443D99ED99}" type="slidenum">
              <a:rPr lang="en-US" smtClean="0"/>
              <a:t>‹#›</a:t>
            </a:fld>
            <a:endParaRPr lang="en-US"/>
          </a:p>
        </p:txBody>
      </p:sp>
    </p:spTree>
    <p:extLst>
      <p:ext uri="{BB962C8B-B14F-4D97-AF65-F5344CB8AC3E}">
        <p14:creationId xmlns:p14="http://schemas.microsoft.com/office/powerpoint/2010/main" val="52191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96D3321-9D2B-A040-BF42-385037E719B7}" type="datetimeFigureOut">
              <a:rPr lang="en-US" smtClean="0"/>
              <a:t>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91CE5-607D-A646-B67F-B5443D99ED99}" type="slidenum">
              <a:rPr lang="en-US" smtClean="0"/>
              <a:t>‹#›</a:t>
            </a:fld>
            <a:endParaRPr lang="en-US"/>
          </a:p>
        </p:txBody>
      </p:sp>
    </p:spTree>
    <p:extLst>
      <p:ext uri="{BB962C8B-B14F-4D97-AF65-F5344CB8AC3E}">
        <p14:creationId xmlns:p14="http://schemas.microsoft.com/office/powerpoint/2010/main" val="293003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B96D3321-9D2B-A040-BF42-385037E719B7}" type="datetimeFigureOut">
              <a:rPr lang="en-US" smtClean="0"/>
              <a:t>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291CE5-607D-A646-B67F-B5443D99ED99}" type="slidenum">
              <a:rPr lang="en-US" smtClean="0"/>
              <a:t>‹#›</a:t>
            </a:fld>
            <a:endParaRPr lang="en-US"/>
          </a:p>
        </p:txBody>
      </p:sp>
    </p:spTree>
    <p:extLst>
      <p:ext uri="{BB962C8B-B14F-4D97-AF65-F5344CB8AC3E}">
        <p14:creationId xmlns:p14="http://schemas.microsoft.com/office/powerpoint/2010/main" val="404979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B96D3321-9D2B-A040-BF42-385037E719B7}" type="datetimeFigureOut">
              <a:rPr lang="en-US" smtClean="0"/>
              <a:t>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291CE5-607D-A646-B67F-B5443D99ED99}"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270569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96D3321-9D2B-A040-BF42-385037E719B7}"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91CE5-607D-A646-B67F-B5443D99ED99}" type="slidenum">
              <a:rPr lang="en-US" smtClean="0"/>
              <a:t>‹#›</a:t>
            </a:fld>
            <a:endParaRPr lang="en-US"/>
          </a:p>
        </p:txBody>
      </p:sp>
    </p:spTree>
    <p:extLst>
      <p:ext uri="{BB962C8B-B14F-4D97-AF65-F5344CB8AC3E}">
        <p14:creationId xmlns:p14="http://schemas.microsoft.com/office/powerpoint/2010/main" val="380082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B96D3321-9D2B-A040-BF42-385037E719B7}"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91CE5-607D-A646-B67F-B5443D99ED99}"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Tree>
    <p:extLst>
      <p:ext uri="{BB962C8B-B14F-4D97-AF65-F5344CB8AC3E}">
        <p14:creationId xmlns:p14="http://schemas.microsoft.com/office/powerpoint/2010/main" val="25438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96D3321-9D2B-A040-BF42-385037E719B7}" type="datetimeFigureOut">
              <a:rPr lang="en-US" smtClean="0"/>
              <a:t>8/20/19</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291CE5-607D-A646-B67F-B5443D99ED99}"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200403619"/>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2198659"/>
            <a:ext cx="9875520" cy="1472184"/>
          </a:xfrm>
        </p:spPr>
        <p:txBody>
          <a:bodyPr/>
          <a:lstStyle/>
          <a:p>
            <a:r>
              <a:rPr lang="en-US" dirty="0"/>
              <a:t>PHIL 201</a:t>
            </a:r>
          </a:p>
        </p:txBody>
      </p:sp>
      <p:sp>
        <p:nvSpPr>
          <p:cNvPr id="3" name="Subtitle 2"/>
          <p:cNvSpPr>
            <a:spLocks noGrp="1"/>
          </p:cNvSpPr>
          <p:nvPr>
            <p:ph type="subTitle" idx="1"/>
          </p:nvPr>
        </p:nvSpPr>
        <p:spPr>
          <a:xfrm>
            <a:off x="1910080" y="3670843"/>
            <a:ext cx="9875520" cy="1752600"/>
          </a:xfrm>
        </p:spPr>
        <p:txBody>
          <a:bodyPr>
            <a:normAutofit/>
          </a:bodyPr>
          <a:lstStyle/>
          <a:p>
            <a:r>
              <a:rPr lang="en-US" dirty="0"/>
              <a:t>Chapter 1</a:t>
            </a:r>
          </a:p>
          <a:p>
            <a:r>
              <a:rPr lang="en-US" dirty="0"/>
              <a:t>What logic Studies</a:t>
            </a:r>
          </a:p>
        </p:txBody>
      </p:sp>
    </p:spTree>
    <p:extLst>
      <p:ext uri="{BB962C8B-B14F-4D97-AF65-F5344CB8AC3E}">
        <p14:creationId xmlns:p14="http://schemas.microsoft.com/office/powerpoint/2010/main" val="59219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A Special Case: Explanations</a:t>
            </a:r>
          </a:p>
        </p:txBody>
      </p:sp>
      <p:sp>
        <p:nvSpPr>
          <p:cNvPr id="22530" name="Content Placeholder 2"/>
          <p:cNvSpPr>
            <a:spLocks noGrp="1"/>
          </p:cNvSpPr>
          <p:nvPr>
            <p:ph idx="1"/>
          </p:nvPr>
        </p:nvSpPr>
        <p:spPr>
          <a:xfrm>
            <a:off x="1467853" y="1507958"/>
            <a:ext cx="9754226" cy="3072064"/>
          </a:xfrm>
        </p:spPr>
        <p:txBody>
          <a:bodyPr>
            <a:normAutofit fontScale="85000" lnSpcReduction="20000"/>
          </a:bodyPr>
          <a:lstStyle/>
          <a:p>
            <a:pPr eaLnBrk="1" hangingPunct="1"/>
            <a:r>
              <a:rPr lang="en-US" altLang="x-none" dirty="0">
                <a:ea typeface="ＭＳ Ｐゴシック" charset="-128"/>
              </a:rPr>
              <a:t>An </a:t>
            </a:r>
            <a:r>
              <a:rPr lang="en-US" altLang="x-none" u="sng" dirty="0">
                <a:ea typeface="ＭＳ Ｐゴシック" charset="-128"/>
              </a:rPr>
              <a:t>Explanation</a:t>
            </a:r>
            <a:r>
              <a:rPr lang="en-US" altLang="x-none" dirty="0">
                <a:ea typeface="ＭＳ Ｐゴシック" charset="-128"/>
              </a:rPr>
              <a:t> is a statement or set of statements that accounts for or makes sense of an event or phenomenon.</a:t>
            </a:r>
          </a:p>
          <a:p>
            <a:pPr lvl="1" eaLnBrk="1" hangingPunct="1"/>
            <a:r>
              <a:rPr lang="en-US" altLang="x-none" u="sng" dirty="0" err="1">
                <a:ea typeface="ＭＳ Ｐゴシック" charset="-128"/>
              </a:rPr>
              <a:t>Explanandum</a:t>
            </a:r>
            <a:r>
              <a:rPr lang="en-US" altLang="x-none" dirty="0">
                <a:ea typeface="ＭＳ Ｐゴシック" charset="-128"/>
              </a:rPr>
              <a:t>: what is being explained.</a:t>
            </a:r>
          </a:p>
          <a:p>
            <a:pPr lvl="1" eaLnBrk="1" hangingPunct="1"/>
            <a:r>
              <a:rPr lang="en-US" altLang="x-none" u="sng" dirty="0" err="1">
                <a:ea typeface="ＭＳ Ｐゴシック" charset="-128"/>
              </a:rPr>
              <a:t>Explanans</a:t>
            </a:r>
            <a:r>
              <a:rPr lang="en-US" altLang="x-none" dirty="0">
                <a:ea typeface="ＭＳ Ｐゴシック" charset="-128"/>
              </a:rPr>
              <a:t>: what does the explaining.</a:t>
            </a:r>
          </a:p>
          <a:p>
            <a:pPr marL="822325" lvl="3" indent="0">
              <a:buNone/>
            </a:pPr>
            <a:r>
              <a:rPr lang="en-US" altLang="x-none" dirty="0">
                <a:ea typeface="ＭＳ Ｐゴシック" charset="-128"/>
              </a:rPr>
              <a:t>Ex. Navel oranges are called by that name because they have a growth that resembles a human navel on the end opposite the stem.</a:t>
            </a:r>
          </a:p>
          <a:p>
            <a:pPr eaLnBrk="1" hangingPunct="1"/>
            <a:r>
              <a:rPr lang="en-US" altLang="x-none" dirty="0">
                <a:ea typeface="ＭＳ Ｐゴシック" charset="-128"/>
              </a:rPr>
              <a:t>The thing that distinguishes an explanation from an argument is its intent: an explanation is aimed at telling us why something is the case; an argument at proving to us that something is the case.</a:t>
            </a:r>
          </a:p>
          <a:p>
            <a:pPr eaLnBrk="1" hangingPunct="1"/>
            <a:endParaRPr lang="en-US" altLang="x-none" dirty="0">
              <a:ea typeface="ＭＳ Ｐゴシック" charset="-128"/>
            </a:endParaRPr>
          </a:p>
        </p:txBody>
      </p:sp>
      <p:pic>
        <p:nvPicPr>
          <p:cNvPr id="22531" name="Picture 3" descr="4172.ta1.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66513" y="4670342"/>
            <a:ext cx="5257800"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147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Comparison</a:t>
            </a:r>
          </a:p>
        </p:txBody>
      </p:sp>
      <p:sp>
        <p:nvSpPr>
          <p:cNvPr id="3" name="Content Placeholder 2"/>
          <p:cNvSpPr>
            <a:spLocks noGrp="1"/>
          </p:cNvSpPr>
          <p:nvPr>
            <p:ph idx="1"/>
          </p:nvPr>
        </p:nvSpPr>
        <p:spPr>
          <a:xfrm>
            <a:off x="1556083" y="1612232"/>
            <a:ext cx="9722143" cy="4523873"/>
          </a:xfrm>
        </p:spPr>
        <p:txBody>
          <a:bodyPr>
            <a:normAutofit/>
          </a:bodyPr>
          <a:lstStyle/>
          <a:p>
            <a:pPr>
              <a:spcAft>
                <a:spcPts val="0"/>
              </a:spcAft>
              <a:defRPr/>
            </a:pPr>
            <a:r>
              <a:rPr lang="en-US" sz="2800" dirty="0"/>
              <a:t>Compare</a:t>
            </a:r>
          </a:p>
          <a:p>
            <a:pPr lvl="1">
              <a:spcAft>
                <a:spcPts val="0"/>
              </a:spcAft>
              <a:defRPr/>
            </a:pPr>
            <a:r>
              <a:rPr lang="en-US" sz="2200" dirty="0"/>
              <a:t>Because you started lifting weights without first getting a physical checkup, you will probably injure your back. </a:t>
            </a:r>
          </a:p>
          <a:p>
            <a:pPr lvl="1">
              <a:spcAft>
                <a:spcPts val="0"/>
              </a:spcAft>
              <a:defRPr/>
            </a:pPr>
            <a:r>
              <a:rPr lang="en-US" sz="2400" dirty="0"/>
              <a:t>Your back injury occurred because you lifted weights without first getting a physical checkup. </a:t>
            </a:r>
          </a:p>
          <a:p>
            <a:pPr>
              <a:spcAft>
                <a:spcPts val="0"/>
              </a:spcAft>
              <a:defRPr/>
            </a:pPr>
            <a:r>
              <a:rPr lang="en-US" sz="2600" dirty="0"/>
              <a:t>The first passage is an argument, the second is an explanation.</a:t>
            </a:r>
          </a:p>
          <a:p>
            <a:pPr lvl="1">
              <a:spcAft>
                <a:spcPts val="0"/>
              </a:spcAft>
              <a:defRPr/>
            </a:pPr>
            <a:r>
              <a:rPr lang="en-US" sz="2200" dirty="0">
                <a:solidFill>
                  <a:schemeClr val="tx1">
                    <a:lumMod val="65000"/>
                    <a:lumOff val="35000"/>
                  </a:schemeClr>
                </a:solidFill>
              </a:rPr>
              <a:t>Argument: (premise) Because you started lifting weights without first getting a physical checkup, (conclusion) you will probably injure your back. </a:t>
            </a:r>
          </a:p>
          <a:p>
            <a:pPr lvl="1">
              <a:spcAft>
                <a:spcPts val="0"/>
              </a:spcAft>
              <a:defRPr/>
            </a:pPr>
            <a:r>
              <a:rPr lang="en-US" sz="2400" dirty="0">
                <a:solidFill>
                  <a:schemeClr val="tx1">
                    <a:lumMod val="65000"/>
                    <a:lumOff val="35000"/>
                  </a:schemeClr>
                </a:solidFill>
              </a:rPr>
              <a:t>Explanation: Your back injury occurred because you lifted weights without first getting a physical checkup (an already accepted fact).</a:t>
            </a:r>
            <a:endParaRPr lang="en-US" sz="2400" dirty="0"/>
          </a:p>
        </p:txBody>
      </p:sp>
    </p:spTree>
    <p:extLst>
      <p:ext uri="{BB962C8B-B14F-4D97-AF65-F5344CB8AC3E}">
        <p14:creationId xmlns:p14="http://schemas.microsoft.com/office/powerpoint/2010/main" val="1781574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1C</a:t>
            </a:r>
          </a:p>
        </p:txBody>
      </p:sp>
      <p:sp>
        <p:nvSpPr>
          <p:cNvPr id="6" name="Content Placeholder 5"/>
          <p:cNvSpPr>
            <a:spLocks noGrp="1"/>
          </p:cNvSpPr>
          <p:nvPr>
            <p:ph idx="1"/>
          </p:nvPr>
        </p:nvSpPr>
        <p:spPr/>
        <p:txBody>
          <a:bodyPr>
            <a:normAutofit/>
          </a:bodyPr>
          <a:lstStyle/>
          <a:p>
            <a:pPr marL="0" indent="0">
              <a:buNone/>
            </a:pPr>
            <a:r>
              <a:rPr lang="en-US" sz="2800" dirty="0"/>
              <a:t>Example</a:t>
            </a:r>
          </a:p>
          <a:p>
            <a:pPr marL="457200" lvl="1" indent="0">
              <a:buNone/>
            </a:pPr>
            <a:r>
              <a:rPr lang="en-US" sz="2600" dirty="0"/>
              <a:t>I couldn’t do my homework because I had to work a double shift yesterday.</a:t>
            </a:r>
          </a:p>
          <a:p>
            <a:pPr marL="0" indent="0">
              <a:buNone/>
            </a:pPr>
            <a:endParaRPr lang="en-US" sz="2800" dirty="0"/>
          </a:p>
          <a:p>
            <a:pPr marL="0" indent="0">
              <a:buNone/>
            </a:pPr>
            <a:r>
              <a:rPr lang="en-US" sz="2800" dirty="0"/>
              <a:t>Answer</a:t>
            </a:r>
          </a:p>
          <a:p>
            <a:pPr marL="457200" lvl="1" indent="0">
              <a:buNone/>
            </a:pPr>
            <a:r>
              <a:rPr lang="en-US" sz="2600" dirty="0"/>
              <a:t>Explanation. It is already a fact that the homework was not done, so an explanation is being offered.</a:t>
            </a:r>
          </a:p>
        </p:txBody>
      </p:sp>
    </p:spTree>
    <p:extLst>
      <p:ext uri="{BB962C8B-B14F-4D97-AF65-F5344CB8AC3E}">
        <p14:creationId xmlns:p14="http://schemas.microsoft.com/office/powerpoint/2010/main" val="122532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and Logic</a:t>
            </a:r>
          </a:p>
        </p:txBody>
      </p:sp>
      <p:sp>
        <p:nvSpPr>
          <p:cNvPr id="3" name="Content Placeholder 2"/>
          <p:cNvSpPr>
            <a:spLocks noGrp="1"/>
          </p:cNvSpPr>
          <p:nvPr>
            <p:ph idx="1"/>
          </p:nvPr>
        </p:nvSpPr>
        <p:spPr>
          <a:xfrm>
            <a:off x="2165684" y="1524000"/>
            <a:ext cx="9112542" cy="4596063"/>
          </a:xfrm>
        </p:spPr>
        <p:txBody>
          <a:bodyPr>
            <a:normAutofit fontScale="70000" lnSpcReduction="20000"/>
          </a:bodyPr>
          <a:lstStyle/>
          <a:p>
            <a:r>
              <a:rPr lang="en-US" dirty="0"/>
              <a:t>As I’ve already suggested, logic is about truth, but it’s not about truth in the way that the special sciences are.</a:t>
            </a:r>
          </a:p>
          <a:p>
            <a:pPr lvl="1"/>
            <a:r>
              <a:rPr lang="en-US" dirty="0"/>
              <a:t>Those disciplines are concerned to identify truth, and systematically organize and express it.</a:t>
            </a:r>
          </a:p>
          <a:p>
            <a:r>
              <a:rPr lang="en-US" dirty="0"/>
              <a:t>Logic doesn’t do that.</a:t>
            </a:r>
          </a:p>
          <a:p>
            <a:pPr lvl="1"/>
            <a:r>
              <a:rPr lang="en-US" dirty="0"/>
              <a:t>As a formal discipline, logic can’t tell us whether a particular statement is true or not. We need to look to the world, or to those special sciences, to determine the truth value of a particular statement.</a:t>
            </a:r>
          </a:p>
          <a:p>
            <a:r>
              <a:rPr lang="en-US" dirty="0"/>
              <a:t>What logic does do is help us understand whether or not premises articulated in support of a conclusion do in fact offer such support.</a:t>
            </a:r>
          </a:p>
          <a:p>
            <a:pPr lvl="1"/>
            <a:r>
              <a:rPr lang="en-US" dirty="0"/>
              <a:t>The inferential claim of every argument is that the truth of the premises establishes (to one degree or another) the truth of the conclusion.</a:t>
            </a:r>
          </a:p>
          <a:p>
            <a:pPr lvl="1"/>
            <a:r>
              <a:rPr lang="en-US" dirty="0"/>
              <a:t>When we evaluate an argument, what we’re doing is evaluating it’s inferential claim: is the claim correct (is the claimed support actually provided)?</a:t>
            </a:r>
          </a:p>
        </p:txBody>
      </p:sp>
    </p:spTree>
    <p:extLst>
      <p:ext uri="{BB962C8B-B14F-4D97-AF65-F5344CB8AC3E}">
        <p14:creationId xmlns:p14="http://schemas.microsoft.com/office/powerpoint/2010/main" val="701743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Types of Inferential Claims</a:t>
            </a:r>
          </a:p>
        </p:txBody>
      </p:sp>
      <p:sp>
        <p:nvSpPr>
          <p:cNvPr id="24578" name="Content Placeholder 2"/>
          <p:cNvSpPr>
            <a:spLocks noGrp="1"/>
          </p:cNvSpPr>
          <p:nvPr>
            <p:ph idx="1"/>
          </p:nvPr>
        </p:nvSpPr>
        <p:spPr>
          <a:xfrm>
            <a:off x="1427747" y="1515980"/>
            <a:ext cx="9850480" cy="4491788"/>
          </a:xfrm>
        </p:spPr>
        <p:txBody>
          <a:bodyPr>
            <a:normAutofit/>
          </a:bodyPr>
          <a:lstStyle/>
          <a:p>
            <a:pPr eaLnBrk="1" hangingPunct="1"/>
            <a:r>
              <a:rPr lang="en-US" altLang="x-none" sz="2800" dirty="0">
                <a:ea typeface="ＭＳ Ｐゴシック" charset="-128"/>
              </a:rPr>
              <a:t>Not all inferential claims are equal. There are two classes of such claims. If the conclusion is claimed to follow with strict certainty or necessity, the argument is said to be deductive; but if it is claimed to follow only probably, the argument is inductive. </a:t>
            </a:r>
          </a:p>
          <a:p>
            <a:pPr lvl="1" eaLnBrk="1" hangingPunct="1"/>
            <a:r>
              <a:rPr lang="en-US" altLang="x-none" sz="2400" dirty="0">
                <a:ea typeface="ＭＳ Ｐゴシック" charset="-128"/>
              </a:rPr>
              <a:t>A </a:t>
            </a:r>
            <a:r>
              <a:rPr lang="en-US" altLang="x-none" sz="2400" u="sng" dirty="0">
                <a:ea typeface="ＭＳ Ｐゴシック" charset="-128"/>
              </a:rPr>
              <a:t>Deductive Argument</a:t>
            </a:r>
            <a:r>
              <a:rPr lang="en-US" altLang="x-none" sz="2400" dirty="0">
                <a:ea typeface="ＭＳ Ｐゴシック" charset="-128"/>
              </a:rPr>
              <a:t> is one in which the truth of the premises guarantees the truth of the conclusion (it is impossible for the conclusion to be false if the premises are true).</a:t>
            </a:r>
          </a:p>
          <a:p>
            <a:pPr lvl="1" eaLnBrk="1" hangingPunct="1"/>
            <a:r>
              <a:rPr lang="en-US" altLang="x-none" sz="2400" dirty="0">
                <a:ea typeface="ＭＳ Ｐゴシック" charset="-128"/>
              </a:rPr>
              <a:t>An </a:t>
            </a:r>
            <a:r>
              <a:rPr lang="en-US" altLang="x-none" sz="2400" u="sng" dirty="0">
                <a:ea typeface="ＭＳ Ｐゴシック" charset="-128"/>
              </a:rPr>
              <a:t>Inductive Argument</a:t>
            </a:r>
            <a:r>
              <a:rPr lang="en-US" altLang="x-none" sz="2400" dirty="0">
                <a:ea typeface="ＭＳ Ｐゴシック" charset="-128"/>
              </a:rPr>
              <a:t> is one in which the truth of the premises establishes some likelihood that the conclusion is true (it is improbable that the conclusion is false if the premises are true).</a:t>
            </a:r>
          </a:p>
        </p:txBody>
      </p:sp>
    </p:spTree>
    <p:extLst>
      <p:ext uri="{BB962C8B-B14F-4D97-AF65-F5344CB8AC3E}">
        <p14:creationId xmlns:p14="http://schemas.microsoft.com/office/powerpoint/2010/main" val="197075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Making the Distinction</a:t>
            </a:r>
          </a:p>
        </p:txBody>
      </p:sp>
      <p:sp>
        <p:nvSpPr>
          <p:cNvPr id="25602" name="Content Placeholder 2"/>
          <p:cNvSpPr>
            <a:spLocks noGrp="1"/>
          </p:cNvSpPr>
          <p:nvPr>
            <p:ph idx="1"/>
          </p:nvPr>
        </p:nvSpPr>
        <p:spPr>
          <a:xfrm>
            <a:off x="1451811" y="1620253"/>
            <a:ext cx="9826416" cy="4451684"/>
          </a:xfrm>
        </p:spPr>
        <p:txBody>
          <a:bodyPr>
            <a:normAutofit/>
          </a:bodyPr>
          <a:lstStyle/>
          <a:p>
            <a:pPr eaLnBrk="1" hangingPunct="1"/>
            <a:r>
              <a:rPr lang="en-US" altLang="x-none" sz="2400" dirty="0">
                <a:ea typeface="ＭＳ Ｐゴシック" charset="-128"/>
              </a:rPr>
              <a:t>From a logical standpoint, the difference between the two lies in the relative strengths of their inferential claims. Unfortunately, it is sometimes difficult to assess whether a particular inferential claim is deductive or inductive in nature.</a:t>
            </a:r>
          </a:p>
          <a:p>
            <a:pPr eaLnBrk="1" hangingPunct="1"/>
            <a:r>
              <a:rPr lang="en-US" altLang="x-none" sz="2400" dirty="0">
                <a:ea typeface="ＭＳ Ｐゴシック" charset="-128"/>
              </a:rPr>
              <a:t>There are three factors that can help determine whether an argument is inductive or deductive.</a:t>
            </a:r>
          </a:p>
          <a:p>
            <a:pPr marL="730250" lvl="1" indent="-457200">
              <a:buFont typeface="Arial" charset="0"/>
              <a:buAutoNum type="arabicPeriod"/>
            </a:pPr>
            <a:r>
              <a:rPr lang="en-US" altLang="x-none" sz="2000" dirty="0">
                <a:ea typeface="ＭＳ Ｐゴシック" charset="-128"/>
              </a:rPr>
              <a:t>Character of inferential link.</a:t>
            </a:r>
          </a:p>
          <a:p>
            <a:pPr marL="730250" lvl="1" indent="-457200">
              <a:buFont typeface="Arial" charset="0"/>
              <a:buAutoNum type="arabicPeriod"/>
            </a:pPr>
            <a:r>
              <a:rPr lang="en-US" altLang="x-none" sz="2000" dirty="0">
                <a:ea typeface="ＭＳ Ｐゴシック" charset="-128"/>
              </a:rPr>
              <a:t>Occurrence of indicator words (probably, necessarily).</a:t>
            </a:r>
          </a:p>
          <a:p>
            <a:pPr marL="730250" lvl="1" indent="-457200">
              <a:buFont typeface="Arial" charset="0"/>
              <a:buAutoNum type="arabicPeriod"/>
            </a:pPr>
            <a:r>
              <a:rPr lang="en-US" altLang="x-none" sz="2000" dirty="0">
                <a:ea typeface="ＭＳ Ｐゴシック" charset="-128"/>
              </a:rPr>
              <a:t>Argument form (certain forms of arguments are typically deductive or inductive)</a:t>
            </a:r>
          </a:p>
          <a:p>
            <a:pPr eaLnBrk="1" hangingPunct="1"/>
            <a:endParaRPr lang="en-US" altLang="x-none" dirty="0">
              <a:ea typeface="ＭＳ Ｐゴシック" charset="-128"/>
            </a:endParaRPr>
          </a:p>
        </p:txBody>
      </p:sp>
    </p:spTree>
    <p:extLst>
      <p:ext uri="{BB962C8B-B14F-4D97-AF65-F5344CB8AC3E}">
        <p14:creationId xmlns:p14="http://schemas.microsoft.com/office/powerpoint/2010/main" val="188400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Common Deductive and Inductive Argument Forms</a:t>
            </a:r>
          </a:p>
        </p:txBody>
      </p:sp>
      <p:sp>
        <p:nvSpPr>
          <p:cNvPr id="3" name="Content Placeholder 2"/>
          <p:cNvSpPr>
            <a:spLocks noGrp="1"/>
          </p:cNvSpPr>
          <p:nvPr>
            <p:ph idx="1"/>
          </p:nvPr>
        </p:nvSpPr>
        <p:spPr>
          <a:xfrm>
            <a:off x="1459206" y="1764632"/>
            <a:ext cx="10364452" cy="4195011"/>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numCol="2">
            <a:normAutofit lnSpcReduction="10000"/>
          </a:bodyPr>
          <a:lstStyle/>
          <a:p>
            <a:pPr marL="0" indent="0">
              <a:buNone/>
              <a:defRPr/>
            </a:pPr>
            <a:endParaRPr lang="en-US" sz="2400" u="sng" dirty="0"/>
          </a:p>
          <a:p>
            <a:pPr marL="0" indent="0">
              <a:buNone/>
              <a:defRPr/>
            </a:pPr>
            <a:r>
              <a:rPr lang="en-US" sz="2400" u="sng" dirty="0"/>
              <a:t>Deductive Arguments</a:t>
            </a:r>
          </a:p>
          <a:p>
            <a:pPr eaLnBrk="1" hangingPunct="1">
              <a:defRPr/>
            </a:pPr>
            <a:r>
              <a:rPr lang="en-US" sz="2400" dirty="0"/>
              <a:t>Arguments based on mathematics</a:t>
            </a:r>
          </a:p>
          <a:p>
            <a:pPr eaLnBrk="1" hangingPunct="1">
              <a:defRPr/>
            </a:pPr>
            <a:r>
              <a:rPr lang="en-US" sz="2400" dirty="0"/>
              <a:t>Arguments from definition</a:t>
            </a:r>
          </a:p>
          <a:p>
            <a:pPr eaLnBrk="1" hangingPunct="1">
              <a:defRPr/>
            </a:pPr>
            <a:r>
              <a:rPr lang="en-US" sz="2400" dirty="0"/>
              <a:t>Categorical syllogisms</a:t>
            </a:r>
          </a:p>
          <a:p>
            <a:pPr eaLnBrk="1" hangingPunct="1">
              <a:defRPr/>
            </a:pPr>
            <a:r>
              <a:rPr lang="en-US" sz="2400" dirty="0"/>
              <a:t>Hypothetical syllogisms</a:t>
            </a:r>
          </a:p>
          <a:p>
            <a:pPr eaLnBrk="1" hangingPunct="1">
              <a:defRPr/>
            </a:pPr>
            <a:r>
              <a:rPr lang="en-US" sz="2400" dirty="0"/>
              <a:t>Disjunctive syllogisms</a:t>
            </a:r>
          </a:p>
          <a:p>
            <a:pPr eaLnBrk="1" hangingPunct="1">
              <a:defRPr/>
            </a:pPr>
            <a:endParaRPr lang="en-US" sz="2400" dirty="0"/>
          </a:p>
          <a:p>
            <a:pPr eaLnBrk="1" hangingPunct="1">
              <a:defRPr/>
            </a:pPr>
            <a:endParaRPr lang="en-US" sz="2400" dirty="0"/>
          </a:p>
          <a:p>
            <a:pPr eaLnBrk="1" hangingPunct="1">
              <a:defRPr/>
            </a:pPr>
            <a:endParaRPr lang="en-US" sz="2400" dirty="0"/>
          </a:p>
          <a:p>
            <a:pPr marL="0" indent="0">
              <a:buNone/>
              <a:defRPr/>
            </a:pPr>
            <a:endParaRPr lang="en-US" sz="2400" dirty="0"/>
          </a:p>
          <a:p>
            <a:pPr marL="0" indent="0">
              <a:buNone/>
              <a:defRPr/>
            </a:pPr>
            <a:r>
              <a:rPr lang="en-US" sz="2400" u="sng" dirty="0"/>
              <a:t>Inductive Arguments</a:t>
            </a:r>
          </a:p>
          <a:p>
            <a:pPr eaLnBrk="1" hangingPunct="1">
              <a:defRPr/>
            </a:pPr>
            <a:r>
              <a:rPr lang="en-US" sz="2400" dirty="0"/>
              <a:t>Inductive generalizations</a:t>
            </a:r>
          </a:p>
          <a:p>
            <a:pPr eaLnBrk="1" hangingPunct="1">
              <a:defRPr/>
            </a:pPr>
            <a:r>
              <a:rPr lang="en-US" sz="2400" dirty="0"/>
              <a:t>Arguments from authority</a:t>
            </a:r>
          </a:p>
          <a:p>
            <a:pPr eaLnBrk="1" hangingPunct="1">
              <a:defRPr/>
            </a:pPr>
            <a:r>
              <a:rPr lang="en-US" sz="2400" dirty="0"/>
              <a:t>Arguments based on signs</a:t>
            </a:r>
          </a:p>
          <a:p>
            <a:pPr eaLnBrk="1" hangingPunct="1">
              <a:defRPr/>
            </a:pPr>
            <a:r>
              <a:rPr lang="en-US" sz="2400" dirty="0"/>
              <a:t>Predictions</a:t>
            </a:r>
          </a:p>
          <a:p>
            <a:pPr eaLnBrk="1" hangingPunct="1">
              <a:defRPr/>
            </a:pPr>
            <a:r>
              <a:rPr lang="en-US" sz="2400" dirty="0"/>
              <a:t>Arguments from analogy</a:t>
            </a:r>
          </a:p>
          <a:p>
            <a:pPr eaLnBrk="1" hangingPunct="1">
              <a:defRPr/>
            </a:pPr>
            <a:r>
              <a:rPr lang="en-US" sz="2400" dirty="0"/>
              <a:t>Causal inferences</a:t>
            </a:r>
          </a:p>
          <a:p>
            <a:pPr eaLnBrk="1" hangingPunct="1">
              <a:defRPr/>
            </a:pPr>
            <a:endParaRPr lang="en-US" sz="2400" dirty="0"/>
          </a:p>
          <a:p>
            <a:pPr eaLnBrk="1" hangingPunct="1">
              <a:defRPr/>
            </a:pPr>
            <a:endParaRPr lang="en-US" sz="2400" dirty="0"/>
          </a:p>
        </p:txBody>
      </p:sp>
    </p:spTree>
    <p:extLst>
      <p:ext uri="{BB962C8B-B14F-4D97-AF65-F5344CB8AC3E}">
        <p14:creationId xmlns:p14="http://schemas.microsoft.com/office/powerpoint/2010/main" val="199776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19D4-9587-46B6-B195-8FF8740E031B}"/>
              </a:ext>
            </a:extLst>
          </p:cNvPr>
          <p:cNvSpPr>
            <a:spLocks noGrp="1"/>
          </p:cNvSpPr>
          <p:nvPr>
            <p:ph type="title"/>
          </p:nvPr>
        </p:nvSpPr>
        <p:spPr/>
        <p:txBody>
          <a:bodyPr/>
          <a:lstStyle/>
          <a:p>
            <a:r>
              <a:rPr lang="en-US" dirty="0"/>
              <a:t>Exercises 1E</a:t>
            </a:r>
          </a:p>
        </p:txBody>
      </p:sp>
      <p:sp>
        <p:nvSpPr>
          <p:cNvPr id="3" name="Content Placeholder 2">
            <a:extLst>
              <a:ext uri="{FF2B5EF4-FFF2-40B4-BE49-F238E27FC236}">
                <a16:creationId xmlns:a16="http://schemas.microsoft.com/office/drawing/2014/main" id="{16C29B70-499B-4885-A3EA-B8D1652EAB2C}"/>
              </a:ext>
            </a:extLst>
          </p:cNvPr>
          <p:cNvSpPr>
            <a:spLocks noGrp="1"/>
          </p:cNvSpPr>
          <p:nvPr>
            <p:ph idx="1"/>
          </p:nvPr>
        </p:nvSpPr>
        <p:spPr/>
        <p:txBody>
          <a:bodyPr vert="horz" lIns="0" tIns="45720" rIns="0" bIns="45720" rtlCol="0" anchor="t">
            <a:normAutofit fontScale="92500" lnSpcReduction="20000"/>
          </a:bodyPr>
          <a:lstStyle/>
          <a:p>
            <a:pPr marL="0" indent="0">
              <a:lnSpc>
                <a:spcPct val="100000"/>
              </a:lnSpc>
              <a:spcBef>
                <a:spcPct val="20000"/>
              </a:spcBef>
              <a:spcAft>
                <a:spcPts val="0"/>
              </a:spcAft>
              <a:buNone/>
            </a:pPr>
            <a:r>
              <a:rPr lang="en-US" dirty="0"/>
              <a:t>In this exercise, you are asked to determine if arguments are deductive or inductive.</a:t>
            </a:r>
          </a:p>
          <a:p>
            <a:pPr marL="457200" lvl="1" indent="0">
              <a:lnSpc>
                <a:spcPct val="100000"/>
              </a:lnSpc>
              <a:spcBef>
                <a:spcPct val="20000"/>
              </a:spcBef>
              <a:buNone/>
            </a:pPr>
            <a:r>
              <a:rPr lang="en-US" dirty="0"/>
              <a:t>Example </a:t>
            </a:r>
            <a:endParaRPr lang="en-US" dirty="0">
              <a:solidFill>
                <a:schemeClr val="tx1"/>
              </a:solidFill>
            </a:endParaRPr>
          </a:p>
          <a:p>
            <a:pPr marL="612140" lvl="2" indent="0">
              <a:lnSpc>
                <a:spcPct val="100000"/>
              </a:lnSpc>
              <a:spcBef>
                <a:spcPct val="20000"/>
              </a:spcBef>
              <a:buNone/>
            </a:pPr>
            <a:r>
              <a:rPr lang="en-US" dirty="0"/>
              <a:t>Most college freshmen have part-time jobs. Sue is a college freshman. Thus, Sue has a part-time job.</a:t>
            </a:r>
            <a:endParaRPr lang="en-US" dirty="0">
              <a:solidFill>
                <a:schemeClr val="tx1"/>
              </a:solidFill>
            </a:endParaRPr>
          </a:p>
          <a:p>
            <a:pPr marL="457200" lvl="1" indent="0">
              <a:lnSpc>
                <a:spcPct val="100000"/>
              </a:lnSpc>
              <a:spcBef>
                <a:spcPct val="20000"/>
              </a:spcBef>
              <a:buNone/>
            </a:pPr>
            <a:r>
              <a:rPr lang="en-US" dirty="0"/>
              <a:t>Answer</a:t>
            </a:r>
          </a:p>
          <a:p>
            <a:pPr marL="612140" lvl="2" indent="0">
              <a:lnSpc>
                <a:spcPct val="100000"/>
              </a:lnSpc>
              <a:spcBef>
                <a:spcPct val="20000"/>
              </a:spcBef>
              <a:buNone/>
            </a:pPr>
            <a:r>
              <a:rPr lang="en-US" dirty="0"/>
              <a:t>Inductive. </a:t>
            </a:r>
            <a:endParaRPr lang="en-US" dirty="0">
              <a:solidFill>
                <a:srgbClr val="000000"/>
              </a:solidFill>
            </a:endParaRPr>
          </a:p>
          <a:p>
            <a:pPr marL="612140" lvl="2" indent="0">
              <a:lnSpc>
                <a:spcPct val="100000"/>
              </a:lnSpc>
              <a:spcBef>
                <a:spcPct val="20000"/>
              </a:spcBef>
              <a:buNone/>
            </a:pPr>
            <a:r>
              <a:rPr lang="en-US" dirty="0"/>
              <a:t>If the premises are true, then it is probably true that Sue has a part-time job. However, the conclusion can be false, since we are told only that "most" college freshmen have part-time jobs.</a:t>
            </a:r>
            <a:endParaRPr lang="en-US" dirty="0">
              <a:solidFill>
                <a:srgbClr val="000000"/>
              </a:solidFill>
            </a:endParaRPr>
          </a:p>
          <a:p>
            <a:pPr marL="457200" lvl="1" indent="0">
              <a:lnSpc>
                <a:spcPct val="100000"/>
              </a:lnSpc>
              <a:spcBef>
                <a:spcPct val="20000"/>
              </a:spcBef>
              <a:buNone/>
            </a:pPr>
            <a:r>
              <a:rPr lang="en-US" dirty="0"/>
              <a:t>Compare the first argument to this related deductive argument.</a:t>
            </a:r>
            <a:endParaRPr lang="en-US" dirty="0">
              <a:solidFill>
                <a:srgbClr val="404040"/>
              </a:solidFill>
            </a:endParaRPr>
          </a:p>
          <a:p>
            <a:pPr marL="612140" lvl="2" indent="0">
              <a:lnSpc>
                <a:spcPct val="100000"/>
              </a:lnSpc>
              <a:spcBef>
                <a:spcPct val="20000"/>
              </a:spcBef>
              <a:buNone/>
            </a:pPr>
            <a:r>
              <a:rPr lang="en-US" dirty="0"/>
              <a:t>All college freshmen have part-time jobs. Sue is a college freshman. Thus, Sue has a part-time job. </a:t>
            </a:r>
            <a:endParaRPr lang="en-US" dirty="0">
              <a:solidFill>
                <a:srgbClr val="000000"/>
              </a:solidFill>
            </a:endParaRPr>
          </a:p>
          <a:p>
            <a:pPr marL="612140" lvl="2" indent="0">
              <a:lnSpc>
                <a:spcPct val="100000"/>
              </a:lnSpc>
              <a:spcBef>
                <a:spcPct val="20000"/>
              </a:spcBef>
              <a:buNone/>
            </a:pPr>
            <a:r>
              <a:rPr lang="en-US" dirty="0"/>
              <a:t>If the premises are true, then it follows necessarily that Sue has a part-time job.</a:t>
            </a:r>
            <a:endParaRPr lang="en-US" dirty="0">
              <a:solidFill>
                <a:schemeClr val="tx1"/>
              </a:solidFill>
            </a:endParaRPr>
          </a:p>
        </p:txBody>
      </p:sp>
    </p:spTree>
    <p:extLst>
      <p:ext uri="{BB962C8B-B14F-4D97-AF65-F5344CB8AC3E}">
        <p14:creationId xmlns:p14="http://schemas.microsoft.com/office/powerpoint/2010/main" val="185552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9BE2-E609-4501-8687-BAE8A7A4224E}"/>
              </a:ext>
            </a:extLst>
          </p:cNvPr>
          <p:cNvSpPr>
            <a:spLocks noGrp="1"/>
          </p:cNvSpPr>
          <p:nvPr>
            <p:ph type="title"/>
          </p:nvPr>
        </p:nvSpPr>
        <p:spPr/>
        <p:txBody>
          <a:bodyPr/>
          <a:lstStyle/>
          <a:p>
            <a:r>
              <a:rPr lang="en-US" dirty="0"/>
              <a:t>Principles of Argument Evaluation</a:t>
            </a:r>
          </a:p>
        </p:txBody>
      </p:sp>
      <p:sp>
        <p:nvSpPr>
          <p:cNvPr id="3" name="Content Placeholder 2">
            <a:extLst>
              <a:ext uri="{FF2B5EF4-FFF2-40B4-BE49-F238E27FC236}">
                <a16:creationId xmlns:a16="http://schemas.microsoft.com/office/drawing/2014/main" id="{FFC04ACB-BBEF-4A41-90E4-9BCAAFED84E6}"/>
              </a:ext>
            </a:extLst>
          </p:cNvPr>
          <p:cNvSpPr>
            <a:spLocks noGrp="1"/>
          </p:cNvSpPr>
          <p:nvPr>
            <p:ph idx="1"/>
          </p:nvPr>
        </p:nvSpPr>
        <p:spPr>
          <a:xfrm>
            <a:off x="1475873" y="1620253"/>
            <a:ext cx="9802353" cy="4539915"/>
          </a:xfrm>
        </p:spPr>
        <p:txBody>
          <a:bodyPr>
            <a:normAutofit/>
          </a:bodyPr>
          <a:lstStyle/>
          <a:p>
            <a:r>
              <a:rPr lang="en-US" altLang="x-none" sz="2400" dirty="0">
                <a:ea typeface="ＭＳ Ｐゴシック" charset="-128"/>
              </a:rPr>
              <a:t>Now that we have a handle on what an argument is, we have to develop the machinery to evaluate them. </a:t>
            </a:r>
          </a:p>
          <a:p>
            <a:r>
              <a:rPr lang="en-US" altLang="x-none" sz="2400" dirty="0">
                <a:ea typeface="ＭＳ Ｐゴシック" charset="-128"/>
              </a:rPr>
              <a:t>As we have noted, all arguments (deductive and inductive) must contain both factual claim(s) and an inferential claim(s). </a:t>
            </a:r>
          </a:p>
          <a:p>
            <a:r>
              <a:rPr lang="en-US" altLang="x-none" sz="2400" dirty="0">
                <a:ea typeface="ＭＳ Ｐゴシック" charset="-128"/>
              </a:rPr>
              <a:t>Because the inferential claim is the heart of the argument, our evaluation machinery will test those first.</a:t>
            </a:r>
          </a:p>
          <a:p>
            <a:r>
              <a:rPr lang="en-US" altLang="x-none" sz="2400" dirty="0">
                <a:ea typeface="ＭＳ Ｐゴシック" charset="-128"/>
              </a:rPr>
              <a:t>If an argument turns out to make a legitimate inferential claim, then we can use our knowledge and experience of the world (as well as that of relevant experts) to consider the status of the factual claims.</a:t>
            </a:r>
          </a:p>
        </p:txBody>
      </p:sp>
    </p:spTree>
    <p:extLst>
      <p:ext uri="{BB962C8B-B14F-4D97-AF65-F5344CB8AC3E}">
        <p14:creationId xmlns:p14="http://schemas.microsoft.com/office/powerpoint/2010/main" val="6848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Deductive Arguments</a:t>
            </a:r>
          </a:p>
        </p:txBody>
      </p:sp>
      <p:sp>
        <p:nvSpPr>
          <p:cNvPr id="3" name="Content Placeholder 2"/>
          <p:cNvSpPr>
            <a:spLocks noGrp="1"/>
          </p:cNvSpPr>
          <p:nvPr>
            <p:ph idx="1"/>
          </p:nvPr>
        </p:nvSpPr>
        <p:spPr>
          <a:xfrm>
            <a:off x="1419725" y="1483895"/>
            <a:ext cx="9858501" cy="4716379"/>
          </a:xfrm>
        </p:spPr>
        <p:txBody>
          <a:bodyPr>
            <a:normAutofit lnSpcReduction="10000"/>
          </a:bodyPr>
          <a:lstStyle/>
          <a:p>
            <a:r>
              <a:rPr lang="en-US" altLang="x-none" dirty="0">
                <a:ea typeface="ＭＳ Ｐゴシック" charset="-128"/>
              </a:rPr>
              <a:t>A deductive argument is one where the conclusion is claimed to follow necessarily from the premises. </a:t>
            </a:r>
          </a:p>
          <a:p>
            <a:pPr lvl="1"/>
            <a:r>
              <a:rPr lang="en-US" altLang="x-none" sz="1700" dirty="0">
                <a:ea typeface="ＭＳ Ｐゴシック" charset="-128"/>
              </a:rPr>
              <a:t>If the inferential claim has this necessary character, then the argument is a </a:t>
            </a:r>
            <a:r>
              <a:rPr lang="en-US" altLang="x-none" sz="1700" u="sng" dirty="0">
                <a:ea typeface="ＭＳ Ｐゴシック" charset="-128"/>
              </a:rPr>
              <a:t>Valid Deductive Argument</a:t>
            </a:r>
            <a:r>
              <a:rPr lang="en-US" altLang="x-none" sz="1700" dirty="0">
                <a:ea typeface="ＭＳ Ｐゴシック" charset="-128"/>
              </a:rPr>
              <a:t> (it is impossible for </a:t>
            </a:r>
            <a:r>
              <a:rPr lang="en-US" altLang="x-none" sz="1700" b="1" dirty="0">
                <a:ea typeface="ＭＳ Ｐゴシック" charset="-128"/>
              </a:rPr>
              <a:t>all</a:t>
            </a:r>
            <a:r>
              <a:rPr lang="en-US" altLang="x-none" sz="1700" dirty="0">
                <a:ea typeface="ＭＳ Ｐゴシック" charset="-128"/>
              </a:rPr>
              <a:t> of the premises to be true and the conclusion false). </a:t>
            </a:r>
          </a:p>
          <a:p>
            <a:pPr lvl="1"/>
            <a:r>
              <a:rPr lang="en-US" altLang="x-none" sz="1700" dirty="0">
                <a:ea typeface="ＭＳ Ｐゴシック" charset="-128"/>
              </a:rPr>
              <a:t>If the inferential claim does not hold up with strict necessity then the argument is an </a:t>
            </a:r>
            <a:r>
              <a:rPr lang="en-US" altLang="x-none" sz="1700" u="sng" dirty="0">
                <a:ea typeface="ＭＳ Ｐゴシック" charset="-128"/>
              </a:rPr>
              <a:t>Invalid Deductive Argument</a:t>
            </a:r>
            <a:r>
              <a:rPr lang="en-US" altLang="x-none" sz="1700" dirty="0">
                <a:ea typeface="ＭＳ Ｐゴシック" charset="-128"/>
              </a:rPr>
              <a:t> (it is possible for all of the premises to be true and the conclusion false).</a:t>
            </a:r>
          </a:p>
          <a:p>
            <a:r>
              <a:rPr lang="en-US" altLang="x-none" dirty="0">
                <a:ea typeface="ＭＳ Ｐゴシック" charset="-128"/>
              </a:rPr>
              <a:t>Some important implications of these definitions:</a:t>
            </a:r>
          </a:p>
          <a:p>
            <a:pPr lvl="1">
              <a:buFont typeface="Arial" charset="0"/>
              <a:buAutoNum type="arabicPeriod"/>
            </a:pPr>
            <a:r>
              <a:rPr lang="en-US" altLang="x-none" sz="1700" dirty="0">
                <a:ea typeface="ＭＳ Ｐゴシック" charset="-128"/>
              </a:rPr>
              <a:t>All deductive arguments are either valid or invalid—there is no middle ground.</a:t>
            </a:r>
          </a:p>
          <a:p>
            <a:pPr lvl="1">
              <a:buFont typeface="Arial" charset="0"/>
              <a:buAutoNum type="arabicPeriod"/>
            </a:pPr>
            <a:r>
              <a:rPr lang="en-US" altLang="x-none" sz="1700" dirty="0">
                <a:ea typeface="ＭＳ Ｐゴシック" charset="-128"/>
              </a:rPr>
              <a:t>Validity is a matter of the form, not the content, of an argument. That is, it is a matter of the relationship between the premises and the conclusion, not their truth or falsity.</a:t>
            </a:r>
          </a:p>
          <a:p>
            <a:pPr lvl="1">
              <a:buFont typeface="Arial" charset="0"/>
              <a:buAutoNum type="arabicPeriod"/>
            </a:pPr>
            <a:r>
              <a:rPr lang="en-US" altLang="x-none" sz="1700" dirty="0">
                <a:ea typeface="ＭＳ Ｐゴシック" charset="-128"/>
              </a:rPr>
              <a:t>There are no valid sentences or claims, only arguments can be valid.</a:t>
            </a:r>
          </a:p>
          <a:p>
            <a:pPr lvl="1">
              <a:buFont typeface="Arial" charset="0"/>
              <a:buAutoNum type="arabicPeriod"/>
            </a:pPr>
            <a:r>
              <a:rPr lang="en-US" altLang="x-none" sz="1700" dirty="0">
                <a:ea typeface="ＭＳ Ｐゴシック" charset="-128"/>
              </a:rPr>
              <a:t>There is an informal test of validity. Assume that the premises are true and see if the conclusion follows necessarily. This is not a perfect test, because we could be wrong about the conclusion, but it gets us started.</a:t>
            </a:r>
          </a:p>
          <a:p>
            <a:endParaRPr lang="en-US" dirty="0"/>
          </a:p>
        </p:txBody>
      </p:sp>
    </p:spTree>
    <p:extLst>
      <p:ext uri="{BB962C8B-B14F-4D97-AF65-F5344CB8AC3E}">
        <p14:creationId xmlns:p14="http://schemas.microsoft.com/office/powerpoint/2010/main" val="161182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579" y="274638"/>
            <a:ext cx="10250905" cy="1143000"/>
          </a:xfrm>
        </p:spPr>
        <p:txBody>
          <a:bodyPr/>
          <a:lstStyle/>
          <a:p>
            <a:r>
              <a:rPr lang="en-US" dirty="0"/>
              <a:t>Chapter 1: What Logic Studies</a:t>
            </a:r>
          </a:p>
        </p:txBody>
      </p:sp>
      <p:sp>
        <p:nvSpPr>
          <p:cNvPr id="3" name="Content Placeholder 2"/>
          <p:cNvSpPr>
            <a:spLocks noGrp="1"/>
          </p:cNvSpPr>
          <p:nvPr>
            <p:ph idx="1"/>
          </p:nvPr>
        </p:nvSpPr>
        <p:spPr>
          <a:xfrm>
            <a:off x="1459831" y="1532021"/>
            <a:ext cx="9818395" cy="4660232"/>
          </a:xfrm>
        </p:spPr>
        <p:txBody>
          <a:bodyPr>
            <a:normAutofit/>
          </a:bodyPr>
          <a:lstStyle/>
          <a:p>
            <a:r>
              <a:rPr lang="en-US" sz="2400" u="sng" dirty="0"/>
              <a:t>Logic</a:t>
            </a:r>
            <a:r>
              <a:rPr lang="en-US" sz="2400" dirty="0"/>
              <a:t>: the study of reasoning and its evaluation.</a:t>
            </a:r>
          </a:p>
          <a:p>
            <a:pPr lvl="1"/>
            <a:r>
              <a:rPr lang="en-US" sz="2000" u="sng" dirty="0"/>
              <a:t>Reasoning</a:t>
            </a:r>
            <a:r>
              <a:rPr lang="en-US" sz="2000" dirty="0"/>
              <a:t>: thinking (mental activity) that aims at a conclusion. </a:t>
            </a:r>
          </a:p>
          <a:p>
            <a:r>
              <a:rPr lang="en-US" sz="2400" dirty="0"/>
              <a:t>When we present our reasoning, we do so in the form of arguments.</a:t>
            </a:r>
          </a:p>
          <a:p>
            <a:pPr lvl="1"/>
            <a:r>
              <a:rPr lang="en-US" sz="2000" u="sng" dirty="0"/>
              <a:t>Argument</a:t>
            </a:r>
            <a:r>
              <a:rPr lang="en-US" sz="2000" dirty="0"/>
              <a:t>: a group of statements in which a conclusion is claimed to follow from premise(s).</a:t>
            </a:r>
          </a:p>
          <a:p>
            <a:pPr lvl="2"/>
            <a:r>
              <a:rPr lang="en-US" altLang="x-none" sz="1600" dirty="0">
                <a:ea typeface="ＭＳ Ｐゴシック" charset="-128"/>
              </a:rPr>
              <a:t>If the premises actually do support the conclusion the argument is a good one, if not the argument is a bad one.</a:t>
            </a:r>
            <a:endParaRPr lang="en-US" altLang="x-none" sz="900" dirty="0">
              <a:ea typeface="ＭＳ Ｐゴシック" charset="-128"/>
            </a:endParaRPr>
          </a:p>
          <a:p>
            <a:pPr lvl="2"/>
            <a:r>
              <a:rPr lang="en-US" altLang="x-none" sz="1600" dirty="0">
                <a:ea typeface="ＭＳ Ｐゴシック" charset="-128"/>
              </a:rPr>
              <a:t>One of the primary tasks of logic is to provide us with techniques that allow us to distinguish good arguments from bad arguments.</a:t>
            </a:r>
            <a:endParaRPr lang="en-US" sz="1600" dirty="0"/>
          </a:p>
          <a:p>
            <a:r>
              <a:rPr lang="en-US" sz="2400" dirty="0"/>
              <a:t>The premises and conclusions of arguments are what we call statements.  </a:t>
            </a:r>
          </a:p>
          <a:p>
            <a:pPr lvl="1"/>
            <a:r>
              <a:rPr lang="en-US" sz="2000" u="sng" dirty="0"/>
              <a:t>Statement</a:t>
            </a:r>
            <a:r>
              <a:rPr lang="en-US" sz="2000" dirty="0"/>
              <a:t>: a sentence or sentence part that is either true or false. </a:t>
            </a:r>
          </a:p>
          <a:p>
            <a:pPr lvl="1"/>
            <a:r>
              <a:rPr lang="en-US" sz="2000" dirty="0"/>
              <a:t>This feature of statements (they’re being true or false) is what we call </a:t>
            </a:r>
            <a:r>
              <a:rPr lang="en-US" sz="2000" u="sng" dirty="0"/>
              <a:t>Truth Value</a:t>
            </a:r>
            <a:r>
              <a:rPr lang="en-US" sz="2000" dirty="0"/>
              <a:t>.</a:t>
            </a:r>
          </a:p>
        </p:txBody>
      </p:sp>
    </p:spTree>
    <p:extLst>
      <p:ext uri="{BB962C8B-B14F-4D97-AF65-F5344CB8AC3E}">
        <p14:creationId xmlns:p14="http://schemas.microsoft.com/office/powerpoint/2010/main" val="168572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the Factual Claims?</a:t>
            </a:r>
          </a:p>
        </p:txBody>
      </p:sp>
      <p:sp>
        <p:nvSpPr>
          <p:cNvPr id="3" name="Content Placeholder 2"/>
          <p:cNvSpPr>
            <a:spLocks noGrp="1"/>
          </p:cNvSpPr>
          <p:nvPr>
            <p:ph idx="1"/>
          </p:nvPr>
        </p:nvSpPr>
        <p:spPr>
          <a:xfrm>
            <a:off x="1475873" y="1540043"/>
            <a:ext cx="9802353" cy="4251158"/>
          </a:xfrm>
        </p:spPr>
        <p:txBody>
          <a:bodyPr>
            <a:normAutofit/>
          </a:bodyPr>
          <a:lstStyle/>
          <a:p>
            <a:r>
              <a:rPr lang="en-US" altLang="x-none" sz="2800" dirty="0">
                <a:ea typeface="ＭＳ Ｐゴシック" charset="-128"/>
              </a:rPr>
              <a:t>Once we</a:t>
            </a:r>
            <a:r>
              <a:rPr lang="en-US" altLang="en-US" sz="2800" dirty="0">
                <a:ea typeface="ＭＳ Ｐゴシック" charset="-128"/>
              </a:rPr>
              <a:t>’</a:t>
            </a:r>
            <a:r>
              <a:rPr lang="en-US" altLang="x-none" sz="2800" dirty="0">
                <a:ea typeface="ＭＳ Ｐゴシック" charset="-128"/>
              </a:rPr>
              <a:t>ve determined that a particular deductive argument is valid, we are in a position to evaluate the truth of the factual claims asserted in support of the conclusion.</a:t>
            </a:r>
          </a:p>
          <a:p>
            <a:r>
              <a:rPr lang="en-US" altLang="x-none" sz="2800" dirty="0">
                <a:ea typeface="ＭＳ Ｐゴシック" charset="-128"/>
              </a:rPr>
              <a:t>A </a:t>
            </a:r>
            <a:r>
              <a:rPr lang="en-US" altLang="x-none" sz="2800" u="sng" dirty="0">
                <a:ea typeface="ＭＳ Ｐゴシック" charset="-128"/>
              </a:rPr>
              <a:t>Sound</a:t>
            </a:r>
            <a:r>
              <a:rPr lang="en-US" altLang="x-none" sz="2800" dirty="0">
                <a:ea typeface="ＭＳ Ｐゴシック" charset="-128"/>
              </a:rPr>
              <a:t> deductive argument is a deductively valid argument with true premises (and thus a necessarily true conclusion).  </a:t>
            </a:r>
          </a:p>
          <a:p>
            <a:r>
              <a:rPr lang="en-US" altLang="x-none" sz="2800" dirty="0">
                <a:ea typeface="ＭＳ Ｐゴシック" charset="-128"/>
              </a:rPr>
              <a:t>All other deductive arguments (valid and invalid) are </a:t>
            </a:r>
            <a:r>
              <a:rPr lang="en-US" altLang="x-none" sz="2800" u="sng" dirty="0">
                <a:ea typeface="ＭＳ Ｐゴシック" charset="-128"/>
              </a:rPr>
              <a:t>Unsound</a:t>
            </a:r>
            <a:r>
              <a:rPr lang="en-US" altLang="x-none" sz="2800" dirty="0">
                <a:ea typeface="ＭＳ Ｐゴシック" charset="-128"/>
              </a:rPr>
              <a:t>. </a:t>
            </a:r>
          </a:p>
        </p:txBody>
      </p:sp>
    </p:spTree>
    <p:extLst>
      <p:ext uri="{BB962C8B-B14F-4D97-AF65-F5344CB8AC3E}">
        <p14:creationId xmlns:p14="http://schemas.microsoft.com/office/powerpoint/2010/main" val="1487266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it up</a:t>
            </a:r>
          </a:p>
        </p:txBody>
      </p:sp>
      <p:pic>
        <p:nvPicPr>
          <p:cNvPr id="4" name="Content Placeholder 3"/>
          <p:cNvPicPr>
            <a:picLocks noGrp="1" noChangeAspect="1"/>
          </p:cNvPicPr>
          <p:nvPr>
            <p:ph idx="1"/>
          </p:nvPr>
        </p:nvPicPr>
        <p:blipFill>
          <a:blip r:embed="rId2"/>
          <a:stretch>
            <a:fillRect/>
          </a:stretch>
        </p:blipFill>
        <p:spPr>
          <a:xfrm>
            <a:off x="2945163" y="1987058"/>
            <a:ext cx="7935401" cy="3379305"/>
          </a:xfrm>
          <a:prstGeom prst="rect">
            <a:avLst/>
          </a:prstGeom>
        </p:spPr>
      </p:pic>
    </p:spTree>
    <p:extLst>
      <p:ext uri="{BB962C8B-B14F-4D97-AF65-F5344CB8AC3E}">
        <p14:creationId xmlns:p14="http://schemas.microsoft.com/office/powerpoint/2010/main" val="127939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Form</a:t>
            </a:r>
          </a:p>
        </p:txBody>
      </p:sp>
      <p:sp>
        <p:nvSpPr>
          <p:cNvPr id="3" name="Content Placeholder 2"/>
          <p:cNvSpPr>
            <a:spLocks noGrp="1"/>
          </p:cNvSpPr>
          <p:nvPr>
            <p:ph idx="1"/>
          </p:nvPr>
        </p:nvSpPr>
        <p:spPr>
          <a:xfrm>
            <a:off x="1523999" y="1475875"/>
            <a:ext cx="9754227" cy="4668252"/>
          </a:xfrm>
        </p:spPr>
        <p:txBody>
          <a:bodyPr>
            <a:normAutofit fontScale="85000" lnSpcReduction="20000"/>
          </a:bodyPr>
          <a:lstStyle/>
          <a:p>
            <a:r>
              <a:rPr lang="en-US" dirty="0"/>
              <a:t>As we’ve already noted, our ordinary language(s) include many elements that are of no significance for a logical analysis of arguments.</a:t>
            </a:r>
          </a:p>
          <a:p>
            <a:pPr lvl="1"/>
            <a:r>
              <a:rPr lang="en-US" dirty="0"/>
              <a:t>Many of the things that we want or need to do with language are not reducible to arguments and thus are not addressed by such analysis.</a:t>
            </a:r>
          </a:p>
          <a:p>
            <a:r>
              <a:rPr lang="en-US" dirty="0"/>
              <a:t>In some cases at least, this ’excess’ can impede our understanding of the arguments we are presented with and thus limit our ability to evaluate them.</a:t>
            </a:r>
          </a:p>
          <a:p>
            <a:r>
              <a:rPr lang="en-US" dirty="0"/>
              <a:t>For this reason, logicians typically isolate the form or structure of an argument, removing the linguistic content so that they can analyze the structural relationship between the premises and conclusion.</a:t>
            </a:r>
          </a:p>
          <a:p>
            <a:pPr lvl="1"/>
            <a:r>
              <a:rPr lang="en-US" dirty="0"/>
              <a:t>This is what we are analyzing when we are determining validity.</a:t>
            </a:r>
          </a:p>
        </p:txBody>
      </p:sp>
    </p:spTree>
    <p:extLst>
      <p:ext uri="{BB962C8B-B14F-4D97-AF65-F5344CB8AC3E}">
        <p14:creationId xmlns:p14="http://schemas.microsoft.com/office/powerpoint/2010/main" val="97441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An Example</a:t>
            </a:r>
          </a:p>
        </p:txBody>
      </p:sp>
      <p:sp>
        <p:nvSpPr>
          <p:cNvPr id="3" name="Content Placeholder 2"/>
          <p:cNvSpPr>
            <a:spLocks noGrp="1"/>
          </p:cNvSpPr>
          <p:nvPr>
            <p:ph idx="1"/>
          </p:nvPr>
        </p:nvSpPr>
        <p:spPr/>
        <p:txBody>
          <a:bodyPr>
            <a:normAutofit/>
          </a:bodyPr>
          <a:lstStyle/>
          <a:p>
            <a:pPr lvl="1">
              <a:buNone/>
            </a:pPr>
            <a:r>
              <a:rPr lang="en-US" sz="2400" dirty="0"/>
              <a:t>All beagles are dogs			All B are D.</a:t>
            </a:r>
          </a:p>
          <a:p>
            <a:pPr lvl="1">
              <a:buNone/>
            </a:pPr>
            <a:r>
              <a:rPr lang="en-US" sz="2400" u="sng" dirty="0"/>
              <a:t>All dogs are mammals.</a:t>
            </a:r>
            <a:r>
              <a:rPr lang="en-US" sz="2400" dirty="0"/>
              <a:t>			</a:t>
            </a:r>
            <a:r>
              <a:rPr lang="en-US" sz="2400" u="sng" dirty="0"/>
              <a:t>All D are M.</a:t>
            </a:r>
          </a:p>
          <a:p>
            <a:pPr lvl="1">
              <a:buNone/>
            </a:pPr>
            <a:r>
              <a:rPr lang="en-US" sz="2400" dirty="0"/>
              <a:t>All beagles are mammals.			All B are M.</a:t>
            </a:r>
          </a:p>
          <a:p>
            <a:r>
              <a:rPr lang="en-US" sz="2400" dirty="0"/>
              <a:t>This is a valid argument, not because the premises are true, but because of the form of the argument.</a:t>
            </a:r>
          </a:p>
          <a:p>
            <a:r>
              <a:rPr lang="en-US" sz="2400" dirty="0"/>
              <a:t>Any </a:t>
            </a:r>
            <a:r>
              <a:rPr lang="en-US" sz="2400" u="sng" dirty="0"/>
              <a:t>substitution instance </a:t>
            </a:r>
            <a:r>
              <a:rPr lang="en-US" sz="2400" dirty="0"/>
              <a:t>of this form is also a valid argument.</a:t>
            </a:r>
          </a:p>
          <a:p>
            <a:pPr marL="658368" lvl="2" indent="0">
              <a:buNone/>
            </a:pPr>
            <a:r>
              <a:rPr lang="en-US" sz="2000" dirty="0"/>
              <a:t>All berries are delicate.</a:t>
            </a:r>
          </a:p>
          <a:p>
            <a:pPr marL="658368" lvl="2" indent="0">
              <a:buNone/>
            </a:pPr>
            <a:r>
              <a:rPr lang="en-US" sz="2000" u="sng" dirty="0"/>
              <a:t>All delicate things are easily ruined.</a:t>
            </a:r>
          </a:p>
          <a:p>
            <a:pPr marL="658368" lvl="2" indent="0">
              <a:buNone/>
            </a:pPr>
            <a:r>
              <a:rPr lang="en-US" sz="2000" dirty="0"/>
              <a:t>All berries are easily ruined.</a:t>
            </a:r>
          </a:p>
        </p:txBody>
      </p:sp>
    </p:spTree>
    <p:extLst>
      <p:ext uri="{BB962C8B-B14F-4D97-AF65-F5344CB8AC3E}">
        <p14:creationId xmlns:p14="http://schemas.microsoft.com/office/powerpoint/2010/main" val="116493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Counterexample Method</a:t>
            </a:r>
          </a:p>
        </p:txBody>
      </p:sp>
      <p:sp>
        <p:nvSpPr>
          <p:cNvPr id="3" name="Content Placeholder 2"/>
          <p:cNvSpPr>
            <a:spLocks noGrp="1"/>
          </p:cNvSpPr>
          <p:nvPr>
            <p:ph idx="1"/>
          </p:nvPr>
        </p:nvSpPr>
        <p:spPr/>
        <p:txBody>
          <a:bodyPr>
            <a:normAutofit fontScale="92500" lnSpcReduction="20000"/>
          </a:bodyPr>
          <a:lstStyle/>
          <a:p>
            <a:r>
              <a:rPr lang="en-US" dirty="0"/>
              <a:t>We can use this notion of logical form to develop a test of the validity of simple arguments. It’s known as the </a:t>
            </a:r>
            <a:r>
              <a:rPr lang="en-US" u="sng" dirty="0"/>
              <a:t>counterexample method</a:t>
            </a:r>
            <a:r>
              <a:rPr lang="en-US" dirty="0"/>
              <a:t>.</a:t>
            </a:r>
          </a:p>
          <a:p>
            <a:r>
              <a:rPr lang="en-US" dirty="0"/>
              <a:t>The method works by identifying substitution instances of argument forms that have true premises and false conclusions. </a:t>
            </a:r>
          </a:p>
          <a:p>
            <a:pPr lvl="1"/>
            <a:r>
              <a:rPr lang="en-US" sz="2000" dirty="0"/>
              <a:t>If an argument form is valid, such instances cannot be produced.</a:t>
            </a:r>
          </a:p>
          <a:p>
            <a:pPr lvl="1"/>
            <a:r>
              <a:rPr lang="en-US" sz="2000" dirty="0"/>
              <a:t>If you can produce one, you’ve proven that the argument is invalid.</a:t>
            </a:r>
          </a:p>
          <a:p>
            <a:endParaRPr lang="en-US" sz="2200" dirty="0"/>
          </a:p>
          <a:p>
            <a:pPr marL="201168" lvl="1" indent="0">
              <a:buNone/>
            </a:pPr>
            <a:r>
              <a:rPr lang="en-US" dirty="0"/>
              <a:t>All B are S.    	Substitution:         All men are human beings. (T)</a:t>
            </a:r>
          </a:p>
          <a:p>
            <a:pPr marL="201168" lvl="1" indent="0">
              <a:spcAft>
                <a:spcPts val="0"/>
              </a:spcAft>
              <a:buNone/>
              <a:defRPr/>
            </a:pPr>
            <a:r>
              <a:rPr lang="en-US" u="sng" dirty="0"/>
              <a:t>All G are S.</a:t>
            </a:r>
            <a:r>
              <a:rPr lang="en-US" dirty="0"/>
              <a:t>                                      </a:t>
            </a:r>
            <a:r>
              <a:rPr lang="en-US" u="sng" dirty="0"/>
              <a:t>All women are human beings. (T)</a:t>
            </a:r>
          </a:p>
          <a:p>
            <a:pPr marL="201168" lvl="1" indent="0">
              <a:spcAft>
                <a:spcPts val="0"/>
              </a:spcAft>
              <a:buNone/>
              <a:defRPr/>
            </a:pPr>
            <a:r>
              <a:rPr lang="en-US" dirty="0"/>
              <a:t>All B are G.                                     All men are women. (F)</a:t>
            </a:r>
          </a:p>
        </p:txBody>
      </p:sp>
    </p:spTree>
    <p:extLst>
      <p:ext uri="{BB962C8B-B14F-4D97-AF65-F5344CB8AC3E}">
        <p14:creationId xmlns:p14="http://schemas.microsoft.com/office/powerpoint/2010/main" val="141639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1F</a:t>
            </a:r>
          </a:p>
        </p:txBody>
      </p:sp>
      <p:sp>
        <p:nvSpPr>
          <p:cNvPr id="3" name="Content Placeholder 2"/>
          <p:cNvSpPr>
            <a:spLocks noGrp="1"/>
          </p:cNvSpPr>
          <p:nvPr>
            <p:ph idx="1"/>
          </p:nvPr>
        </p:nvSpPr>
        <p:spPr/>
        <p:txBody>
          <a:bodyPr>
            <a:normAutofit/>
          </a:bodyPr>
          <a:lstStyle/>
          <a:p>
            <a:pPr marL="0" indent="0">
              <a:spcAft>
                <a:spcPts val="0"/>
              </a:spcAft>
              <a:buNone/>
              <a:defRPr/>
            </a:pPr>
            <a:r>
              <a:rPr lang="en-US" sz="2800" dirty="0"/>
              <a:t>Example</a:t>
            </a:r>
          </a:p>
          <a:p>
            <a:pPr marL="800100" lvl="2" indent="0">
              <a:spcAft>
                <a:spcPts val="0"/>
              </a:spcAft>
              <a:buNone/>
              <a:defRPr/>
            </a:pPr>
            <a:r>
              <a:rPr lang="en-US" sz="1800" dirty="0"/>
              <a:t>No C are B.  </a:t>
            </a:r>
          </a:p>
          <a:p>
            <a:pPr marL="800100" lvl="2" indent="0">
              <a:spcAft>
                <a:spcPts val="0"/>
              </a:spcAft>
              <a:buNone/>
              <a:defRPr/>
            </a:pPr>
            <a:r>
              <a:rPr lang="en-US" sz="1800" u="sng" dirty="0"/>
              <a:t>No C are S.</a:t>
            </a:r>
            <a:r>
              <a:rPr lang="en-US" sz="1800" dirty="0"/>
              <a:t>    </a:t>
            </a:r>
          </a:p>
          <a:p>
            <a:pPr marL="800100" lvl="2" indent="0">
              <a:spcAft>
                <a:spcPts val="0"/>
              </a:spcAft>
              <a:buNone/>
              <a:defRPr/>
            </a:pPr>
            <a:r>
              <a:rPr lang="en-US" sz="1800" dirty="0"/>
              <a:t>No B are S.</a:t>
            </a:r>
          </a:p>
          <a:p>
            <a:pPr marL="0" indent="0">
              <a:spcAft>
                <a:spcPts val="0"/>
              </a:spcAft>
              <a:buNone/>
              <a:defRPr/>
            </a:pPr>
            <a:r>
              <a:rPr lang="en-US" sz="2800" dirty="0"/>
              <a:t>Answer</a:t>
            </a:r>
          </a:p>
          <a:p>
            <a:pPr marL="400050" lvl="1" indent="0">
              <a:spcAft>
                <a:spcPts val="0"/>
              </a:spcAft>
              <a:buNone/>
              <a:defRPr/>
            </a:pPr>
            <a:r>
              <a:rPr lang="en-US" sz="2800" dirty="0"/>
              <a:t>Invalid. Counterexample (it’s possible to find true premises together with a false conclusion using this logical form):</a:t>
            </a:r>
          </a:p>
          <a:p>
            <a:pPr marL="800100" lvl="2" indent="0">
              <a:spcAft>
                <a:spcPts val="0"/>
              </a:spcAft>
              <a:buNone/>
              <a:defRPr/>
            </a:pPr>
            <a:r>
              <a:rPr lang="en-US" sz="1800" dirty="0"/>
              <a:t>No crocodiles are boas. (T)</a:t>
            </a:r>
          </a:p>
          <a:p>
            <a:pPr marL="800100" lvl="2" indent="0">
              <a:spcAft>
                <a:spcPts val="0"/>
              </a:spcAft>
              <a:buNone/>
              <a:defRPr/>
            </a:pPr>
            <a:r>
              <a:rPr lang="en-US" sz="1800" u="sng" dirty="0"/>
              <a:t>No crocodiles are snakes</a:t>
            </a:r>
            <a:r>
              <a:rPr lang="en-US" sz="1800" dirty="0"/>
              <a:t>. (T) </a:t>
            </a:r>
          </a:p>
          <a:p>
            <a:pPr marL="800100" lvl="2" indent="0">
              <a:spcAft>
                <a:spcPts val="0"/>
              </a:spcAft>
              <a:buNone/>
              <a:defRPr/>
            </a:pPr>
            <a:r>
              <a:rPr lang="en-US" sz="1800" dirty="0"/>
              <a:t>No boas are snakes. (F)</a:t>
            </a:r>
          </a:p>
        </p:txBody>
      </p:sp>
    </p:spTree>
    <p:extLst>
      <p:ext uri="{BB962C8B-B14F-4D97-AF65-F5344CB8AC3E}">
        <p14:creationId xmlns:p14="http://schemas.microsoft.com/office/powerpoint/2010/main" val="131374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Inductive Arguments</a:t>
            </a:r>
          </a:p>
        </p:txBody>
      </p:sp>
      <p:sp>
        <p:nvSpPr>
          <p:cNvPr id="3" name="Content Placeholder 2"/>
          <p:cNvSpPr>
            <a:spLocks noGrp="1"/>
          </p:cNvSpPr>
          <p:nvPr>
            <p:ph idx="1"/>
          </p:nvPr>
        </p:nvSpPr>
        <p:spPr/>
        <p:txBody>
          <a:bodyPr>
            <a:normAutofit lnSpcReduction="10000"/>
          </a:bodyPr>
          <a:lstStyle/>
          <a:p>
            <a:r>
              <a:rPr lang="en-US" altLang="x-none" dirty="0">
                <a:ea typeface="ＭＳ Ｐゴシック" charset="-128"/>
              </a:rPr>
              <a:t>An inductive argument is one where the conclusion is claimed to follow from the premises with some degree of probabilistic likelihood. </a:t>
            </a:r>
          </a:p>
          <a:p>
            <a:pPr lvl="1"/>
            <a:r>
              <a:rPr lang="en-US" altLang="x-none" sz="1700" dirty="0">
                <a:ea typeface="ＭＳ Ｐゴシック" charset="-128"/>
              </a:rPr>
              <a:t>If the inferential claim does in fact indicate this probability, the argument is a </a:t>
            </a:r>
            <a:r>
              <a:rPr lang="en-US" altLang="x-none" sz="1700" u="sng" dirty="0">
                <a:ea typeface="ＭＳ Ｐゴシック" charset="-128"/>
              </a:rPr>
              <a:t>Strong</a:t>
            </a:r>
            <a:r>
              <a:rPr lang="en-US" altLang="x-none" sz="1700" dirty="0">
                <a:ea typeface="ＭＳ Ｐゴシック" charset="-128"/>
              </a:rPr>
              <a:t> inductive argument (it is improbable that the premises are true and conclusion false). </a:t>
            </a:r>
          </a:p>
          <a:p>
            <a:pPr lvl="1"/>
            <a:r>
              <a:rPr lang="en-US" altLang="x-none" sz="1700" dirty="0">
                <a:ea typeface="ＭＳ Ｐゴシック" charset="-128"/>
              </a:rPr>
              <a:t>If the inferential claim doesn</a:t>
            </a:r>
            <a:r>
              <a:rPr lang="en-US" altLang="en-US" sz="1700" dirty="0">
                <a:ea typeface="ＭＳ Ｐゴシック" charset="-128"/>
              </a:rPr>
              <a:t>’</a:t>
            </a:r>
            <a:r>
              <a:rPr lang="en-US" altLang="x-none" sz="1700" dirty="0">
                <a:ea typeface="ＭＳ Ｐゴシック" charset="-128"/>
              </a:rPr>
              <a:t>t suggest this probability, the argument is a </a:t>
            </a:r>
            <a:r>
              <a:rPr lang="en-US" altLang="x-none" sz="1700" u="sng" dirty="0">
                <a:ea typeface="ＭＳ Ｐゴシック" charset="-128"/>
              </a:rPr>
              <a:t>Weak</a:t>
            </a:r>
            <a:r>
              <a:rPr lang="en-US" altLang="x-none" sz="1700" dirty="0">
                <a:ea typeface="ＭＳ Ｐゴシック" charset="-128"/>
              </a:rPr>
              <a:t> inductive argument (there is a reasonable probability that the premises can be true and the conclusion false).</a:t>
            </a:r>
          </a:p>
          <a:p>
            <a:r>
              <a:rPr lang="en-US" altLang="x-none" dirty="0">
                <a:ea typeface="ＭＳ Ｐゴシック" charset="-128"/>
              </a:rPr>
              <a:t>Some implications of these definitions.</a:t>
            </a:r>
          </a:p>
          <a:p>
            <a:pPr lvl="1">
              <a:buFont typeface="Arial" charset="0"/>
              <a:buAutoNum type="arabicPeriod"/>
            </a:pPr>
            <a:r>
              <a:rPr lang="en-US" altLang="x-none" sz="1700" dirty="0">
                <a:ea typeface="ＭＳ Ｐゴシック" charset="-128"/>
              </a:rPr>
              <a:t>All inductive arguments are either strong or weak—there is no middle ground.</a:t>
            </a:r>
          </a:p>
          <a:p>
            <a:pPr lvl="1">
              <a:buFont typeface="Arial" charset="0"/>
              <a:buAutoNum type="arabicPeriod"/>
            </a:pPr>
            <a:r>
              <a:rPr lang="en-US" altLang="x-none" sz="1700" dirty="0">
                <a:ea typeface="ＭＳ Ｐゴシック" charset="-128"/>
              </a:rPr>
              <a:t>Strength is a matter of the form, not the content, of an argument. That is, it is a matter of the relationship between the premises and the conclusion, not their truth or falsity.</a:t>
            </a:r>
          </a:p>
          <a:p>
            <a:pPr lvl="1">
              <a:buFont typeface="Arial" charset="0"/>
              <a:buAutoNum type="arabicPeriod"/>
            </a:pPr>
            <a:r>
              <a:rPr lang="en-US" altLang="x-none" sz="1700" dirty="0">
                <a:ea typeface="ＭＳ Ｐゴシック" charset="-128"/>
              </a:rPr>
              <a:t>There is an informal test of strength. Assume that the premises are true and see if the conclusion probably follows. This is not a perfect test, because we could be wrong about the conclusion, but it gets us started.</a:t>
            </a:r>
          </a:p>
        </p:txBody>
      </p:sp>
    </p:spTree>
    <p:extLst>
      <p:ext uri="{BB962C8B-B14F-4D97-AF65-F5344CB8AC3E}">
        <p14:creationId xmlns:p14="http://schemas.microsoft.com/office/powerpoint/2010/main" val="281943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sp>
        <p:nvSpPr>
          <p:cNvPr id="3" name="Content Placeholder 2"/>
          <p:cNvSpPr>
            <a:spLocks noGrp="1"/>
          </p:cNvSpPr>
          <p:nvPr>
            <p:ph idx="1"/>
          </p:nvPr>
        </p:nvSpPr>
        <p:spPr/>
        <p:txBody>
          <a:bodyPr>
            <a:normAutofit fontScale="92500" lnSpcReduction="20000"/>
          </a:bodyPr>
          <a:lstStyle/>
          <a:p>
            <a:pPr>
              <a:spcAft>
                <a:spcPts val="0"/>
              </a:spcAft>
              <a:defRPr/>
            </a:pPr>
            <a:r>
              <a:rPr lang="en-US" dirty="0"/>
              <a:t>An opaque jar contains exactly 100 marbles.</a:t>
            </a:r>
          </a:p>
          <a:p>
            <a:pPr marL="457200" lvl="1" indent="0">
              <a:buNone/>
              <a:defRPr/>
            </a:pPr>
            <a:r>
              <a:rPr lang="en-US" dirty="0"/>
              <a:t>There are 99 </a:t>
            </a:r>
            <a:r>
              <a:rPr lang="en-US" dirty="0">
                <a:solidFill>
                  <a:srgbClr val="0070C0"/>
                </a:solidFill>
              </a:rPr>
              <a:t>blue</a:t>
            </a:r>
            <a:r>
              <a:rPr lang="en-US" dirty="0"/>
              <a:t> marbles in the jar.</a:t>
            </a:r>
          </a:p>
          <a:p>
            <a:pPr marL="457200" lvl="1" indent="0">
              <a:buNone/>
              <a:defRPr/>
            </a:pPr>
            <a:r>
              <a:rPr lang="en-US" u="sng" dirty="0"/>
              <a:t>There is 1 </a:t>
            </a:r>
            <a:r>
              <a:rPr lang="en-US" u="sng" dirty="0">
                <a:solidFill>
                  <a:srgbClr val="FF0000"/>
                </a:solidFill>
              </a:rPr>
              <a:t>red</a:t>
            </a:r>
            <a:r>
              <a:rPr lang="en-US" u="sng" dirty="0"/>
              <a:t> marble in the jar.</a:t>
            </a:r>
            <a:endParaRPr lang="en-US" dirty="0"/>
          </a:p>
          <a:p>
            <a:pPr marL="457200" lvl="1" indent="0">
              <a:buNone/>
              <a:defRPr/>
            </a:pPr>
            <a:r>
              <a:rPr lang="en-US" dirty="0"/>
              <a:t>The next marble picked is </a:t>
            </a:r>
            <a:r>
              <a:rPr lang="en-US" dirty="0">
                <a:solidFill>
                  <a:srgbClr val="0070C0"/>
                </a:solidFill>
              </a:rPr>
              <a:t>blue</a:t>
            </a:r>
            <a:r>
              <a:rPr lang="en-US" dirty="0"/>
              <a:t>.</a:t>
            </a:r>
          </a:p>
          <a:p>
            <a:pPr lvl="1">
              <a:spcAft>
                <a:spcPts val="0"/>
              </a:spcAft>
              <a:defRPr/>
            </a:pPr>
            <a:r>
              <a:rPr lang="en-US" dirty="0"/>
              <a:t>This is a strong inductive argument. If the premises are true, it is probable that the conclusion is true.</a:t>
            </a:r>
          </a:p>
          <a:p>
            <a:pPr>
              <a:spcAft>
                <a:spcPts val="0"/>
              </a:spcAft>
              <a:defRPr/>
            </a:pPr>
            <a:r>
              <a:rPr lang="en-US" dirty="0"/>
              <a:t>An opaque jar contains exactly 100 marbles.</a:t>
            </a:r>
          </a:p>
          <a:p>
            <a:pPr marL="457200" lvl="1" indent="0">
              <a:buNone/>
              <a:defRPr/>
            </a:pPr>
            <a:r>
              <a:rPr lang="en-US" dirty="0"/>
              <a:t>There are 99 </a:t>
            </a:r>
            <a:r>
              <a:rPr lang="en-US" dirty="0">
                <a:solidFill>
                  <a:srgbClr val="0070C0"/>
                </a:solidFill>
              </a:rPr>
              <a:t>blue</a:t>
            </a:r>
            <a:r>
              <a:rPr lang="en-US" dirty="0"/>
              <a:t> marbles in the jar.</a:t>
            </a:r>
          </a:p>
          <a:p>
            <a:pPr marL="457200" lvl="1" indent="0">
              <a:buNone/>
              <a:defRPr/>
            </a:pPr>
            <a:r>
              <a:rPr lang="en-US" u="sng" dirty="0"/>
              <a:t>There is 1 </a:t>
            </a:r>
            <a:r>
              <a:rPr lang="en-US" u="sng" dirty="0">
                <a:solidFill>
                  <a:srgbClr val="FF0000"/>
                </a:solidFill>
              </a:rPr>
              <a:t>red</a:t>
            </a:r>
            <a:r>
              <a:rPr lang="en-US" u="sng" dirty="0"/>
              <a:t> marble in the jar.</a:t>
            </a:r>
            <a:endParaRPr lang="en-US" dirty="0"/>
          </a:p>
          <a:p>
            <a:pPr marL="457200" lvl="1" indent="0">
              <a:buNone/>
              <a:defRPr/>
            </a:pPr>
            <a:r>
              <a:rPr lang="en-US" dirty="0"/>
              <a:t>The next marble picked is </a:t>
            </a:r>
            <a:r>
              <a:rPr lang="en-US" dirty="0">
                <a:solidFill>
                  <a:srgbClr val="FF0000"/>
                </a:solidFill>
              </a:rPr>
              <a:t>red</a:t>
            </a:r>
            <a:r>
              <a:rPr lang="en-US" dirty="0"/>
              <a:t>.</a:t>
            </a:r>
          </a:p>
          <a:p>
            <a:pPr lvl="1">
              <a:spcAft>
                <a:spcPts val="0"/>
              </a:spcAft>
              <a:defRPr/>
            </a:pPr>
            <a:r>
              <a:rPr lang="en-US" dirty="0"/>
              <a:t>This is a weak inductive argument. If the premises are true, it is improbable that the conclusion is true.</a:t>
            </a:r>
          </a:p>
        </p:txBody>
      </p:sp>
    </p:spTree>
    <p:extLst>
      <p:ext uri="{BB962C8B-B14F-4D97-AF65-F5344CB8AC3E}">
        <p14:creationId xmlns:p14="http://schemas.microsoft.com/office/powerpoint/2010/main" val="904317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Factual Claims?</a:t>
            </a:r>
          </a:p>
        </p:txBody>
      </p:sp>
      <p:sp>
        <p:nvSpPr>
          <p:cNvPr id="3" name="Content Placeholder 2"/>
          <p:cNvSpPr>
            <a:spLocks noGrp="1"/>
          </p:cNvSpPr>
          <p:nvPr>
            <p:ph idx="1"/>
          </p:nvPr>
        </p:nvSpPr>
        <p:spPr>
          <a:xfrm>
            <a:off x="1451811" y="1564105"/>
            <a:ext cx="9770268" cy="2537374"/>
          </a:xfrm>
        </p:spPr>
        <p:txBody>
          <a:bodyPr>
            <a:normAutofit fontScale="92500" lnSpcReduction="20000"/>
          </a:bodyPr>
          <a:lstStyle/>
          <a:p>
            <a:r>
              <a:rPr lang="en-US" altLang="x-none" dirty="0">
                <a:ea typeface="ＭＳ Ｐゴシック" charset="-128"/>
              </a:rPr>
              <a:t>After we analyze the inferential claim of an inductive argument, we can go on to say something about the truth of the premises. </a:t>
            </a:r>
          </a:p>
          <a:p>
            <a:r>
              <a:rPr lang="en-US" altLang="x-none" dirty="0">
                <a:ea typeface="ＭＳ Ｐゴシック" charset="-128"/>
              </a:rPr>
              <a:t>A </a:t>
            </a:r>
            <a:r>
              <a:rPr lang="en-US" altLang="x-none" u="sng" dirty="0">
                <a:ea typeface="ＭＳ Ｐゴシック" charset="-128"/>
              </a:rPr>
              <a:t>Cogent Inductive Argument</a:t>
            </a:r>
            <a:r>
              <a:rPr lang="en-US" altLang="x-none" dirty="0">
                <a:ea typeface="ＭＳ Ｐゴシック" charset="-128"/>
              </a:rPr>
              <a:t> is a strong inductive argument with true premises. </a:t>
            </a:r>
          </a:p>
          <a:p>
            <a:r>
              <a:rPr lang="en-US" altLang="x-none" dirty="0">
                <a:ea typeface="ＭＳ Ｐゴシック" charset="-128"/>
              </a:rPr>
              <a:t>All other inductive arguments are </a:t>
            </a:r>
            <a:r>
              <a:rPr lang="en-US" altLang="x-none" u="sng" dirty="0" err="1">
                <a:ea typeface="ＭＳ Ｐゴシック" charset="-128"/>
              </a:rPr>
              <a:t>Uncogent</a:t>
            </a:r>
            <a:r>
              <a:rPr lang="en-US" altLang="x-none" dirty="0">
                <a:ea typeface="ＭＳ Ｐゴシック" charset="-128"/>
              </a:rPr>
              <a:t>.</a:t>
            </a:r>
          </a:p>
        </p:txBody>
      </p:sp>
      <p:pic>
        <p:nvPicPr>
          <p:cNvPr id="4" name="Picture 2"/>
          <p:cNvPicPr>
            <a:picLocks noChangeAspect="1" noChangeArrowheads="1"/>
          </p:cNvPicPr>
          <p:nvPr/>
        </p:nvPicPr>
        <p:blipFill>
          <a:blip r:embed="rId2"/>
          <a:srcRect/>
          <a:stretch>
            <a:fillRect/>
          </a:stretch>
        </p:blipFill>
        <p:spPr bwMode="auto">
          <a:xfrm>
            <a:off x="3299547" y="4186989"/>
            <a:ext cx="6074796" cy="2436085"/>
          </a:xfrm>
          <a:prstGeom prst="rect">
            <a:avLst/>
          </a:prstGeom>
          <a:noFill/>
          <a:ln w="9525">
            <a:noFill/>
            <a:miter lim="800000"/>
            <a:headEnd/>
            <a:tailEnd/>
          </a:ln>
        </p:spPr>
      </p:pic>
    </p:spTree>
    <p:extLst>
      <p:ext uri="{BB962C8B-B14F-4D97-AF65-F5344CB8AC3E}">
        <p14:creationId xmlns:p14="http://schemas.microsoft.com/office/powerpoint/2010/main" val="175741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New Information</a:t>
            </a:r>
          </a:p>
        </p:txBody>
      </p:sp>
      <p:sp>
        <p:nvSpPr>
          <p:cNvPr id="3" name="Content Placeholder 2"/>
          <p:cNvSpPr>
            <a:spLocks noGrp="1"/>
          </p:cNvSpPr>
          <p:nvPr>
            <p:ph idx="1"/>
          </p:nvPr>
        </p:nvSpPr>
        <p:spPr/>
        <p:txBody>
          <a:bodyPr>
            <a:normAutofit fontScale="77500" lnSpcReduction="20000"/>
          </a:bodyPr>
          <a:lstStyle/>
          <a:p>
            <a:r>
              <a:rPr lang="en-US" dirty="0"/>
              <a:t>Though any particular inductive argument is either strong or weak, adding new information to an inductive argument (essentially creating a new inductive argument) can often produce a different verdict.</a:t>
            </a:r>
          </a:p>
          <a:p>
            <a:r>
              <a:rPr lang="en-US" dirty="0"/>
              <a:t>The new information can either produce a stronger argument than was originally offered or a weaker one.</a:t>
            </a:r>
          </a:p>
          <a:p>
            <a:r>
              <a:rPr lang="en-US" dirty="0"/>
              <a:t>Consider these examples:</a:t>
            </a:r>
          </a:p>
          <a:p>
            <a:pPr lvl="1"/>
            <a:r>
              <a:rPr lang="en-US" dirty="0"/>
              <a:t>Some philosophers are crazy. Max is a philosopher. Therefore, Max is crazy.</a:t>
            </a:r>
          </a:p>
          <a:p>
            <a:pPr lvl="2"/>
            <a:r>
              <a:rPr lang="en-US" dirty="0"/>
              <a:t>What happens if I add the information: All crazy philosophers live in Memphis.?</a:t>
            </a:r>
          </a:p>
          <a:p>
            <a:pPr lvl="1"/>
            <a:r>
              <a:rPr lang="en-US" dirty="0"/>
              <a:t>Many logic students struggle to distinguish arguments from explanations. Alphonse is a logic student. Therefore, Alphonse struggles to distinguish arguments from explanations.</a:t>
            </a:r>
          </a:p>
          <a:p>
            <a:pPr lvl="2"/>
            <a:r>
              <a:rPr lang="en-US" dirty="0"/>
              <a:t>What happens if I add the information: Those students who struggle don’t study, but Alphonse studies.?</a:t>
            </a:r>
          </a:p>
        </p:txBody>
      </p:sp>
    </p:spTree>
    <p:extLst>
      <p:ext uri="{BB962C8B-B14F-4D97-AF65-F5344CB8AC3E}">
        <p14:creationId xmlns:p14="http://schemas.microsoft.com/office/powerpoint/2010/main" val="210596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and Statements</a:t>
            </a:r>
          </a:p>
        </p:txBody>
      </p:sp>
      <p:sp>
        <p:nvSpPr>
          <p:cNvPr id="3" name="Content Placeholder 2"/>
          <p:cNvSpPr>
            <a:spLocks noGrp="1"/>
          </p:cNvSpPr>
          <p:nvPr>
            <p:ph idx="1"/>
          </p:nvPr>
        </p:nvSpPr>
        <p:spPr>
          <a:xfrm>
            <a:off x="1427747" y="1507959"/>
            <a:ext cx="9850480" cy="4756484"/>
          </a:xfrm>
        </p:spPr>
        <p:txBody>
          <a:bodyPr>
            <a:normAutofit/>
          </a:bodyPr>
          <a:lstStyle/>
          <a:p>
            <a:r>
              <a:rPr lang="en-US" sz="2800" dirty="0"/>
              <a:t>The element that makes a group of statements an argument is the presence of an inference.</a:t>
            </a:r>
          </a:p>
          <a:p>
            <a:pPr lvl="1"/>
            <a:r>
              <a:rPr lang="en-US" sz="2400" u="sng" dirty="0"/>
              <a:t>Inference</a:t>
            </a:r>
            <a:r>
              <a:rPr lang="en-US" sz="2400" dirty="0"/>
              <a:t>: the reasoning process expressed by an argument</a:t>
            </a:r>
          </a:p>
          <a:p>
            <a:r>
              <a:rPr lang="en-US" sz="2800" dirty="0"/>
              <a:t>In addition to truth value, statements have propositional content.</a:t>
            </a:r>
          </a:p>
          <a:p>
            <a:pPr lvl="1"/>
            <a:r>
              <a:rPr lang="en-US" sz="2400" u="sng" dirty="0"/>
              <a:t>Proposition</a:t>
            </a:r>
            <a:r>
              <a:rPr lang="en-US" sz="2400" dirty="0"/>
              <a:t>: the information content or meaning of a statement.</a:t>
            </a:r>
          </a:p>
          <a:p>
            <a:pPr lvl="2"/>
            <a:r>
              <a:rPr lang="en-US" sz="1800" dirty="0"/>
              <a:t>A door is closed.  ≡  </a:t>
            </a:r>
            <a:r>
              <a:rPr lang="fr-FR" sz="1800" dirty="0"/>
              <a:t>Une porte est fermée.</a:t>
            </a:r>
            <a:endParaRPr lang="en-US" sz="1800" dirty="0"/>
          </a:p>
          <a:p>
            <a:endParaRPr lang="en-US" dirty="0"/>
          </a:p>
        </p:txBody>
      </p:sp>
    </p:spTree>
    <p:extLst>
      <p:ext uri="{BB962C8B-B14F-4D97-AF65-F5344CB8AC3E}">
        <p14:creationId xmlns:p14="http://schemas.microsoft.com/office/powerpoint/2010/main" val="1820946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1G	</a:t>
            </a:r>
          </a:p>
        </p:txBody>
      </p:sp>
      <p:sp>
        <p:nvSpPr>
          <p:cNvPr id="3" name="Content Placeholder 2"/>
          <p:cNvSpPr>
            <a:spLocks noGrp="1"/>
          </p:cNvSpPr>
          <p:nvPr>
            <p:ph sz="half" idx="1"/>
          </p:nvPr>
        </p:nvSpPr>
        <p:spPr/>
        <p:txBody>
          <a:bodyPr>
            <a:normAutofit/>
          </a:bodyPr>
          <a:lstStyle/>
          <a:p>
            <a:pPr marL="0" indent="0">
              <a:spcAft>
                <a:spcPts val="0"/>
              </a:spcAft>
              <a:buNone/>
              <a:defRPr/>
            </a:pPr>
            <a:r>
              <a:rPr lang="en-US" dirty="0"/>
              <a:t>Example</a:t>
            </a:r>
          </a:p>
          <a:p>
            <a:pPr marL="400050" lvl="1" indent="0">
              <a:spcAft>
                <a:spcPts val="0"/>
              </a:spcAft>
              <a:buNone/>
              <a:defRPr/>
            </a:pPr>
            <a:r>
              <a:rPr lang="en-US" sz="2400" dirty="0"/>
              <a:t>Most politicians are liars. Madison is a liar. Thus, she is a politician.</a:t>
            </a:r>
          </a:p>
          <a:p>
            <a:pPr marL="0" indent="0">
              <a:spcAft>
                <a:spcPts val="0"/>
              </a:spcAft>
              <a:buNone/>
              <a:defRPr/>
            </a:pPr>
            <a:r>
              <a:rPr lang="en-US" dirty="0"/>
              <a:t>Answer</a:t>
            </a:r>
          </a:p>
          <a:p>
            <a:pPr marL="400050" lvl="1" indent="0">
              <a:spcAft>
                <a:spcPts val="0"/>
              </a:spcAft>
              <a:buNone/>
              <a:defRPr/>
            </a:pPr>
            <a:r>
              <a:rPr lang="en-US" sz="2400" dirty="0"/>
              <a:t>Weak. Even if both premises are true, they do not support the probable truth of the conclusion.</a:t>
            </a:r>
          </a:p>
          <a:p>
            <a:pPr marL="800100" lvl="2" indent="0">
              <a:spcAft>
                <a:spcPts val="0"/>
              </a:spcAft>
              <a:buNone/>
              <a:defRPr/>
            </a:pPr>
            <a:r>
              <a:rPr lang="en-US" sz="2000" dirty="0"/>
              <a:t>Compare “Most politicians are liars. Madison is a politician. Thus, she is (probably) a liar.” This is a strong inductive argument.</a:t>
            </a:r>
          </a:p>
        </p:txBody>
      </p:sp>
      <p:sp>
        <p:nvSpPr>
          <p:cNvPr id="4" name="Content Placeholder 3"/>
          <p:cNvSpPr>
            <a:spLocks noGrp="1"/>
          </p:cNvSpPr>
          <p:nvPr>
            <p:ph sz="half" idx="2"/>
          </p:nvPr>
        </p:nvSpPr>
        <p:spPr/>
        <p:txBody>
          <a:bodyPr>
            <a:noAutofit/>
          </a:bodyPr>
          <a:lstStyle/>
          <a:p>
            <a:pPr marL="0" indent="0">
              <a:buNone/>
            </a:pPr>
            <a:r>
              <a:rPr lang="en-US" sz="1800" dirty="0"/>
              <a:t>Example</a:t>
            </a:r>
          </a:p>
          <a:p>
            <a:pPr marL="201168" lvl="1" indent="0">
              <a:buNone/>
            </a:pPr>
            <a:r>
              <a:rPr lang="en-US" sz="2000" dirty="0"/>
              <a:t>      </a:t>
            </a:r>
            <a:r>
              <a:rPr lang="en-US" sz="2000" u="sng" dirty="0"/>
              <a:t>My computer won’t turn on.</a:t>
            </a:r>
          </a:p>
          <a:p>
            <a:pPr marL="201168" lvl="1" indent="0">
              <a:buNone/>
            </a:pPr>
            <a:r>
              <a:rPr lang="en-US" sz="2000" dirty="0"/>
              <a:t>      My computer is broken.</a:t>
            </a:r>
          </a:p>
          <a:p>
            <a:pPr marL="201168" lvl="1" indent="0">
              <a:buNone/>
            </a:pPr>
            <a:endParaRPr lang="en-US" sz="2000" dirty="0"/>
          </a:p>
          <a:p>
            <a:pPr marL="201168" lvl="1" indent="0">
              <a:buNone/>
            </a:pPr>
            <a:r>
              <a:rPr lang="en-US" sz="2000" dirty="0"/>
              <a:t>Add the information:</a:t>
            </a:r>
          </a:p>
          <a:p>
            <a:pPr marL="201168" lvl="1" indent="0">
              <a:buNone/>
            </a:pPr>
            <a:r>
              <a:rPr lang="en-US" sz="2000" dirty="0"/>
              <a:t>      My computer is unplugged.</a:t>
            </a:r>
          </a:p>
          <a:p>
            <a:pPr marL="201168" lvl="1" indent="0">
              <a:buNone/>
            </a:pPr>
            <a:endParaRPr lang="en-US" sz="2000" dirty="0"/>
          </a:p>
          <a:p>
            <a:pPr marL="201168" lvl="1" indent="0">
              <a:buNone/>
            </a:pPr>
            <a:r>
              <a:rPr lang="en-US" dirty="0"/>
              <a:t>Answer</a:t>
            </a:r>
          </a:p>
          <a:p>
            <a:pPr marL="201168" lvl="1" indent="0">
              <a:buNone/>
            </a:pPr>
            <a:r>
              <a:rPr lang="en-US" sz="2000" dirty="0"/>
              <a:t>       This weakens the argument.</a:t>
            </a:r>
          </a:p>
        </p:txBody>
      </p:sp>
    </p:spTree>
    <p:extLst>
      <p:ext uri="{BB962C8B-B14F-4D97-AF65-F5344CB8AC3E}">
        <p14:creationId xmlns:p14="http://schemas.microsoft.com/office/powerpoint/2010/main" val="1763264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 last note	</a:t>
            </a:r>
          </a:p>
        </p:txBody>
      </p:sp>
      <p:sp>
        <p:nvSpPr>
          <p:cNvPr id="6" name="Content Placeholder 5"/>
          <p:cNvSpPr>
            <a:spLocks noGrp="1"/>
          </p:cNvSpPr>
          <p:nvPr>
            <p:ph idx="1"/>
          </p:nvPr>
        </p:nvSpPr>
        <p:spPr>
          <a:xfrm>
            <a:off x="1459831" y="1499937"/>
            <a:ext cx="9818395" cy="4764505"/>
          </a:xfrm>
        </p:spPr>
        <p:txBody>
          <a:bodyPr>
            <a:normAutofit fontScale="70000" lnSpcReduction="20000"/>
          </a:bodyPr>
          <a:lstStyle/>
          <a:p>
            <a:r>
              <a:rPr lang="en-US" dirty="0"/>
              <a:t>As we’ve already observed, it is not uncommon for both deductive and inductive arguments to be advanced that lack information.</a:t>
            </a:r>
          </a:p>
          <a:p>
            <a:pPr lvl="1"/>
            <a:r>
              <a:rPr lang="en-US" dirty="0"/>
              <a:t>This is different than adding new information to an inductive argument. </a:t>
            </a:r>
          </a:p>
          <a:p>
            <a:pPr lvl="2"/>
            <a:r>
              <a:rPr lang="en-US" dirty="0"/>
              <a:t>Arguments that lack information have premises or conclusions that are implied, rather than stated. </a:t>
            </a:r>
          </a:p>
          <a:p>
            <a:pPr lvl="2"/>
            <a:r>
              <a:rPr lang="en-US" dirty="0"/>
              <a:t>This is often the case because people assume that we will interpret their utterances in a ‘natural’ or ’obvious’ way.</a:t>
            </a:r>
          </a:p>
          <a:p>
            <a:pPr lvl="2"/>
            <a:r>
              <a:rPr lang="en-US" dirty="0"/>
              <a:t>On occasion, however, people will deliberately leave out information because it is controversial or because they are trying to mislead others.</a:t>
            </a:r>
          </a:p>
          <a:p>
            <a:r>
              <a:rPr lang="en-US" dirty="0"/>
              <a:t>Arguments with missing premises or conclusions are called </a:t>
            </a:r>
            <a:r>
              <a:rPr lang="en-US" u="sng" dirty="0"/>
              <a:t>Enthymemes</a:t>
            </a:r>
            <a:r>
              <a:rPr lang="en-US" dirty="0"/>
              <a:t>.</a:t>
            </a:r>
          </a:p>
          <a:p>
            <a:r>
              <a:rPr lang="en-US" dirty="0"/>
              <a:t>An enthymematic argument must be reconstructed before it can be analyzed. We do this by supplying the missing information, making it explicit.</a:t>
            </a:r>
          </a:p>
          <a:p>
            <a:r>
              <a:rPr lang="en-US" dirty="0"/>
              <a:t>There is a interpretive principle that should guide such reconstructions. It’s called the  </a:t>
            </a:r>
            <a:r>
              <a:rPr lang="en-US" u="sng" dirty="0"/>
              <a:t>Principle of Charity</a:t>
            </a:r>
            <a:r>
              <a:rPr lang="en-US" dirty="0"/>
              <a:t>: We should choose the reconstructed argument that gives the benefit of the doubt to the person presenting the argument.</a:t>
            </a:r>
          </a:p>
        </p:txBody>
      </p:sp>
    </p:spTree>
    <p:extLst>
      <p:ext uri="{BB962C8B-B14F-4D97-AF65-F5344CB8AC3E}">
        <p14:creationId xmlns:p14="http://schemas.microsoft.com/office/powerpoint/2010/main" val="1794803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Statements and Non-Statements</a:t>
            </a:r>
          </a:p>
        </p:txBody>
      </p:sp>
      <p:sp>
        <p:nvSpPr>
          <p:cNvPr id="4" name="Content Placeholder 3"/>
          <p:cNvSpPr>
            <a:spLocks noGrp="1"/>
          </p:cNvSpPr>
          <p:nvPr>
            <p:ph sz="half" idx="1"/>
          </p:nvPr>
        </p:nvSpPr>
        <p:spPr/>
        <p:txBody>
          <a:bodyPr>
            <a:normAutofit/>
          </a:bodyPr>
          <a:lstStyle/>
          <a:p>
            <a:r>
              <a:rPr lang="en-US" sz="2800" dirty="0"/>
              <a:t>Sentence with truth value (it is either true or false):</a:t>
            </a:r>
          </a:p>
          <a:p>
            <a:pPr lvl="1"/>
            <a:r>
              <a:rPr lang="en-US" sz="2400" dirty="0"/>
              <a:t>The door is open.</a:t>
            </a:r>
          </a:p>
        </p:txBody>
      </p:sp>
      <p:sp>
        <p:nvSpPr>
          <p:cNvPr id="5" name="Content Placeholder 4"/>
          <p:cNvSpPr>
            <a:spLocks noGrp="1"/>
          </p:cNvSpPr>
          <p:nvPr>
            <p:ph sz="half" idx="2"/>
          </p:nvPr>
        </p:nvSpPr>
        <p:spPr/>
        <p:txBody>
          <a:bodyPr>
            <a:normAutofit/>
          </a:bodyPr>
          <a:lstStyle/>
          <a:p>
            <a:r>
              <a:rPr lang="en-US" sz="2800" dirty="0"/>
              <a:t>Sentences without truth values (they are neither true nor false):</a:t>
            </a:r>
          </a:p>
          <a:p>
            <a:pPr lvl="1"/>
            <a:r>
              <a:rPr lang="en-US" sz="2400" dirty="0"/>
              <a:t>Questions. Is the door open? </a:t>
            </a:r>
          </a:p>
          <a:p>
            <a:pPr lvl="1"/>
            <a:r>
              <a:rPr lang="en-US" sz="2400" dirty="0"/>
              <a:t>Commands. Close the door now. </a:t>
            </a:r>
          </a:p>
          <a:p>
            <a:pPr lvl="1"/>
            <a:r>
              <a:rPr lang="en-US" sz="2400" dirty="0"/>
              <a:t>Requests. Please close the door.</a:t>
            </a:r>
          </a:p>
          <a:p>
            <a:pPr lvl="1"/>
            <a:r>
              <a:rPr lang="en-US" sz="2400" dirty="0"/>
              <a:t>Proposals. Let’s close the door.</a:t>
            </a:r>
            <a:endParaRPr lang="en-US" dirty="0"/>
          </a:p>
          <a:p>
            <a:pPr lvl="1"/>
            <a:r>
              <a:rPr lang="en-US" sz="2400" dirty="0"/>
              <a:t>Exclamations. Great door!</a:t>
            </a:r>
          </a:p>
        </p:txBody>
      </p:sp>
    </p:spTree>
    <p:extLst>
      <p:ext uri="{BB962C8B-B14F-4D97-AF65-F5344CB8AC3E}">
        <p14:creationId xmlns:p14="http://schemas.microsoft.com/office/powerpoint/2010/main" val="122425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Recognizing Arguments</a:t>
            </a:r>
          </a:p>
        </p:txBody>
      </p:sp>
      <p:sp>
        <p:nvSpPr>
          <p:cNvPr id="6" name="Content Placeholder 5"/>
          <p:cNvSpPr>
            <a:spLocks noGrp="1"/>
          </p:cNvSpPr>
          <p:nvPr>
            <p:ph idx="1"/>
          </p:nvPr>
        </p:nvSpPr>
        <p:spPr>
          <a:xfrm>
            <a:off x="1475873" y="1417638"/>
            <a:ext cx="9802353" cy="4886909"/>
          </a:xfrm>
        </p:spPr>
        <p:txBody>
          <a:bodyPr>
            <a:normAutofit lnSpcReduction="10000"/>
          </a:bodyPr>
          <a:lstStyle/>
          <a:p>
            <a:r>
              <a:rPr lang="en-US" sz="2800" dirty="0">
                <a:solidFill>
                  <a:schemeClr val="tx1">
                    <a:lumMod val="65000"/>
                    <a:lumOff val="35000"/>
                  </a:schemeClr>
                </a:solidFill>
              </a:rPr>
              <a:t>The inferential content of an argument is the support provided by the premise(s) to the conclusion.</a:t>
            </a:r>
          </a:p>
          <a:p>
            <a:pPr lvl="1"/>
            <a:r>
              <a:rPr lang="en-US" sz="2200" dirty="0">
                <a:solidFill>
                  <a:schemeClr val="tx1">
                    <a:lumMod val="65000"/>
                    <a:lumOff val="35000"/>
                  </a:schemeClr>
                </a:solidFill>
              </a:rPr>
              <a:t>We should boycott that company. They have been found guilty of producing widgets that they knew were faulty, and that caused numerous injuries. </a:t>
            </a:r>
          </a:p>
          <a:p>
            <a:r>
              <a:rPr lang="en-US" sz="2800" dirty="0">
                <a:solidFill>
                  <a:schemeClr val="tx1">
                    <a:lumMod val="65000"/>
                    <a:lumOff val="35000"/>
                  </a:schemeClr>
                </a:solidFill>
              </a:rPr>
              <a:t>Identifying groups of statements as arguments is a matter of identifying this inferential content. </a:t>
            </a:r>
          </a:p>
          <a:p>
            <a:pPr lvl="1"/>
            <a:r>
              <a:rPr lang="en-US" sz="2400" dirty="0">
                <a:solidFill>
                  <a:schemeClr val="tx1">
                    <a:lumMod val="65000"/>
                    <a:lumOff val="35000"/>
                  </a:schemeClr>
                </a:solidFill>
              </a:rPr>
              <a:t>This amounts to identifying which of the statements (if any) is serving as the conclusion of the argument.</a:t>
            </a:r>
          </a:p>
          <a:p>
            <a:r>
              <a:rPr lang="en-US" sz="2800" dirty="0">
                <a:solidFill>
                  <a:schemeClr val="tx1">
                    <a:lumMod val="65000"/>
                    <a:lumOff val="35000"/>
                  </a:schemeClr>
                </a:solidFill>
              </a:rPr>
              <a:t>Conclusion and premise indicators help us identify arguments</a:t>
            </a:r>
          </a:p>
          <a:p>
            <a:pPr lvl="1"/>
            <a:r>
              <a:rPr lang="en-US" sz="2200" dirty="0">
                <a:solidFill>
                  <a:schemeClr val="tx1">
                    <a:lumMod val="65000"/>
                    <a:lumOff val="35000"/>
                  </a:schemeClr>
                </a:solidFill>
              </a:rPr>
              <a:t>Since they have been found guilty of producing widgets that they knew were faulty, and that caused numerous injuries, we should therefore boycott that company. </a:t>
            </a:r>
          </a:p>
          <a:p>
            <a:endParaRPr lang="en-US" dirty="0"/>
          </a:p>
        </p:txBody>
      </p:sp>
    </p:spTree>
    <p:extLst>
      <p:ext uri="{BB962C8B-B14F-4D97-AF65-F5344CB8AC3E}">
        <p14:creationId xmlns:p14="http://schemas.microsoft.com/office/powerpoint/2010/main" val="109133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Premise and Conclusion Indicators</a:t>
            </a:r>
          </a:p>
        </p:txBody>
      </p:sp>
      <p:sp>
        <p:nvSpPr>
          <p:cNvPr id="3" name="Content Placeholder 2"/>
          <p:cNvSpPr>
            <a:spLocks noGrp="1"/>
          </p:cNvSpPr>
          <p:nvPr>
            <p:ph sz="half" idx="1"/>
          </p:nvPr>
        </p:nvSpPr>
        <p:spPr/>
        <p:txBody>
          <a:bodyPr>
            <a:normAutofit fontScale="92500" lnSpcReduction="20000"/>
          </a:bodyPr>
          <a:lstStyle/>
          <a:p>
            <a:r>
              <a:rPr lang="en-US" dirty="0"/>
              <a:t>Conclusion Indicators</a:t>
            </a:r>
          </a:p>
          <a:p>
            <a:pPr lvl="1"/>
            <a:r>
              <a:rPr lang="en-US" dirty="0"/>
              <a:t>Therefore</a:t>
            </a:r>
          </a:p>
          <a:p>
            <a:pPr lvl="1"/>
            <a:r>
              <a:rPr lang="en-US" dirty="0"/>
              <a:t>Consequently                        </a:t>
            </a:r>
          </a:p>
          <a:p>
            <a:pPr lvl="1"/>
            <a:r>
              <a:rPr lang="en-US" dirty="0"/>
              <a:t>It proves that</a:t>
            </a:r>
          </a:p>
          <a:p>
            <a:pPr lvl="1"/>
            <a:r>
              <a:rPr lang="en-US" dirty="0"/>
              <a:t>Thus                             </a:t>
            </a:r>
          </a:p>
          <a:p>
            <a:pPr lvl="1"/>
            <a:r>
              <a:rPr lang="en-US" dirty="0"/>
              <a:t>In conclusion                        </a:t>
            </a:r>
          </a:p>
          <a:p>
            <a:pPr lvl="1"/>
            <a:r>
              <a:rPr lang="en-US" dirty="0"/>
              <a:t>Suggests that</a:t>
            </a:r>
          </a:p>
          <a:p>
            <a:pPr lvl="1"/>
            <a:r>
              <a:rPr lang="en-US" dirty="0"/>
              <a:t>So                                 </a:t>
            </a:r>
          </a:p>
          <a:p>
            <a:pPr lvl="1"/>
            <a:r>
              <a:rPr lang="en-US" dirty="0"/>
              <a:t>It follows that</a:t>
            </a:r>
            <a:r>
              <a:rPr lang="en-US" i="1" dirty="0"/>
              <a:t>                       </a:t>
            </a:r>
            <a:r>
              <a:rPr lang="en-US" dirty="0"/>
              <a:t> </a:t>
            </a:r>
          </a:p>
          <a:p>
            <a:pPr lvl="1"/>
            <a:r>
              <a:rPr lang="en-US" dirty="0"/>
              <a:t>Implies that </a:t>
            </a:r>
          </a:p>
          <a:p>
            <a:pPr lvl="1"/>
            <a:r>
              <a:rPr lang="en-US" dirty="0"/>
              <a:t>Hence                           </a:t>
            </a:r>
          </a:p>
          <a:p>
            <a:pPr lvl="1"/>
            <a:r>
              <a:rPr lang="en-US" dirty="0"/>
              <a:t>We can infer that                   </a:t>
            </a:r>
          </a:p>
          <a:p>
            <a:pPr lvl="1"/>
            <a:r>
              <a:rPr lang="en-US" dirty="0"/>
              <a:t>We can conclude that </a:t>
            </a:r>
          </a:p>
          <a:p>
            <a:pPr lvl="1"/>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Premise Indicators</a:t>
            </a:r>
          </a:p>
          <a:p>
            <a:pPr lvl="1"/>
            <a:r>
              <a:rPr lang="en-US" dirty="0"/>
              <a:t>Because</a:t>
            </a:r>
          </a:p>
          <a:p>
            <a:pPr lvl="1"/>
            <a:r>
              <a:rPr lang="en-US" dirty="0"/>
              <a:t>Assuming that                      </a:t>
            </a:r>
          </a:p>
          <a:p>
            <a:pPr lvl="1"/>
            <a:r>
              <a:rPr lang="en-US" dirty="0"/>
              <a:t>As indicated by</a:t>
            </a:r>
          </a:p>
          <a:p>
            <a:pPr lvl="1"/>
            <a:r>
              <a:rPr lang="en-US" dirty="0"/>
              <a:t>Since</a:t>
            </a:r>
          </a:p>
          <a:p>
            <a:pPr lvl="1"/>
            <a:r>
              <a:rPr lang="en-US" dirty="0"/>
              <a:t>As shown by                        </a:t>
            </a:r>
          </a:p>
          <a:p>
            <a:pPr lvl="1"/>
            <a:r>
              <a:rPr lang="en-US" dirty="0"/>
              <a:t>The fact that</a:t>
            </a:r>
          </a:p>
          <a:p>
            <a:pPr lvl="1"/>
            <a:r>
              <a:rPr lang="en-US" dirty="0"/>
              <a:t>Given that               </a:t>
            </a:r>
          </a:p>
          <a:p>
            <a:pPr lvl="1"/>
            <a:r>
              <a:rPr lang="en-US" dirty="0"/>
              <a:t>For the reason(s) that </a:t>
            </a:r>
          </a:p>
          <a:p>
            <a:pPr lvl="1"/>
            <a:r>
              <a:rPr lang="en-US" dirty="0"/>
              <a:t>It follows from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27741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Factual Claims and Inferential Claims</a:t>
            </a:r>
          </a:p>
        </p:txBody>
      </p:sp>
      <p:sp>
        <p:nvSpPr>
          <p:cNvPr id="3" name="Content Placeholder 2"/>
          <p:cNvSpPr>
            <a:spLocks noGrp="1"/>
          </p:cNvSpPr>
          <p:nvPr>
            <p:ph idx="1"/>
          </p:nvPr>
        </p:nvSpPr>
        <p:spPr>
          <a:xfrm>
            <a:off x="1451811" y="1307432"/>
            <a:ext cx="9826416" cy="4876799"/>
          </a:xfrm>
        </p:spPr>
        <p:txBody>
          <a:bodyPr>
            <a:normAutofit/>
          </a:bodyPr>
          <a:lstStyle/>
          <a:p>
            <a:r>
              <a:rPr lang="en-US" sz="2800" dirty="0"/>
              <a:t>All arguments make two sorts of claims. </a:t>
            </a:r>
          </a:p>
          <a:p>
            <a:pPr lvl="1"/>
            <a:r>
              <a:rPr lang="en-US" sz="2400" dirty="0"/>
              <a:t>The first sort is called a </a:t>
            </a:r>
            <a:r>
              <a:rPr lang="en-US" sz="2400" u="sng" dirty="0"/>
              <a:t>factual claim</a:t>
            </a:r>
            <a:r>
              <a:rPr lang="en-US" sz="2400" dirty="0"/>
              <a:t>. This is a claim to the truth of the propositional content of the statements in the argument.</a:t>
            </a:r>
          </a:p>
          <a:p>
            <a:pPr lvl="1"/>
            <a:r>
              <a:rPr lang="en-US" sz="2400" dirty="0"/>
              <a:t>The second sort is the </a:t>
            </a:r>
            <a:r>
              <a:rPr lang="en-US" sz="2400" u="sng" dirty="0"/>
              <a:t>inferential claim</a:t>
            </a:r>
            <a:r>
              <a:rPr lang="en-US" sz="2400" dirty="0"/>
              <a:t>. This is the claim that the premise(s) of the argument provide support for, justification of, reasons to accept the propositional truth of the conclusion.</a:t>
            </a:r>
          </a:p>
          <a:p>
            <a:r>
              <a:rPr lang="en-US" sz="2800" dirty="0"/>
              <a:t>Compare:</a:t>
            </a:r>
          </a:p>
          <a:p>
            <a:pPr marL="475488" lvl="2" indent="0">
              <a:buNone/>
            </a:pPr>
            <a:r>
              <a:rPr lang="en-US" sz="2200" dirty="0"/>
              <a:t>Unauthorized cars will be towed at owner’s expense.</a:t>
            </a:r>
          </a:p>
          <a:p>
            <a:pPr marL="1008560" lvl="5" indent="0">
              <a:buNone/>
            </a:pPr>
            <a:r>
              <a:rPr lang="en-US" sz="1900" dirty="0">
                <a:solidFill>
                  <a:schemeClr val="tx1">
                    <a:lumMod val="65000"/>
                    <a:lumOff val="35000"/>
                  </a:schemeClr>
                </a:solidFill>
              </a:rPr>
              <a:t>(a warning, not an argument)</a:t>
            </a:r>
          </a:p>
          <a:p>
            <a:pPr marL="475488" lvl="2" indent="0">
              <a:buNone/>
            </a:pPr>
            <a:r>
              <a:rPr lang="en-US" sz="2200" dirty="0"/>
              <a:t>Given that your car is unauthorized and unauthorized cars will be towed at the owner’s expense, your car will be towed.</a:t>
            </a:r>
          </a:p>
          <a:p>
            <a:pPr marL="1008560" lvl="5" indent="0">
              <a:buNone/>
            </a:pPr>
            <a:r>
              <a:rPr lang="en-US" sz="1900" dirty="0">
                <a:solidFill>
                  <a:schemeClr val="tx1">
                    <a:lumMod val="65000"/>
                    <a:lumOff val="35000"/>
                  </a:schemeClr>
                </a:solidFill>
              </a:rPr>
              <a:t>(an inferential claim is present, thus there is an argument)</a:t>
            </a:r>
          </a:p>
          <a:p>
            <a:endParaRPr lang="en-US" sz="2600" dirty="0"/>
          </a:p>
        </p:txBody>
      </p:sp>
    </p:spTree>
    <p:extLst>
      <p:ext uri="{BB962C8B-B14F-4D97-AF65-F5344CB8AC3E}">
        <p14:creationId xmlns:p14="http://schemas.microsoft.com/office/powerpoint/2010/main" val="210717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1B</a:t>
            </a:r>
          </a:p>
        </p:txBody>
      </p:sp>
      <p:sp>
        <p:nvSpPr>
          <p:cNvPr id="3" name="Content Placeholder 2"/>
          <p:cNvSpPr>
            <a:spLocks noGrp="1"/>
          </p:cNvSpPr>
          <p:nvPr>
            <p:ph sz="half" idx="1"/>
          </p:nvPr>
        </p:nvSpPr>
        <p:spPr/>
        <p:txBody>
          <a:bodyPr>
            <a:normAutofit lnSpcReduction="10000"/>
          </a:bodyPr>
          <a:lstStyle/>
          <a:p>
            <a:pPr marL="0" indent="0">
              <a:spcAft>
                <a:spcPts val="0"/>
              </a:spcAft>
              <a:buNone/>
              <a:defRPr/>
            </a:pPr>
            <a:r>
              <a:rPr lang="en-US" sz="2400" dirty="0">
                <a:solidFill>
                  <a:schemeClr val="tx1">
                    <a:lumMod val="65000"/>
                    <a:lumOff val="35000"/>
                  </a:schemeClr>
                </a:solidFill>
              </a:rPr>
              <a:t> Example</a:t>
            </a:r>
          </a:p>
          <a:p>
            <a:pPr marL="400050" lvl="1" indent="0">
              <a:spcAft>
                <a:spcPts val="0"/>
              </a:spcAft>
              <a:buNone/>
              <a:defRPr/>
            </a:pPr>
            <a:r>
              <a:rPr lang="en-US" sz="2200" dirty="0">
                <a:solidFill>
                  <a:schemeClr val="tx1">
                    <a:lumMod val="65000"/>
                    <a:lumOff val="35000"/>
                  </a:schemeClr>
                </a:solidFill>
              </a:rPr>
              <a:t>Buy an Apple instead of a Windows computer, because Apple computers have more features for graphic artists and you are a graphic artist.</a:t>
            </a:r>
          </a:p>
          <a:p>
            <a:pPr marL="107442" indent="0">
              <a:spcAft>
                <a:spcPts val="0"/>
              </a:spcAft>
              <a:buNone/>
              <a:defRPr/>
            </a:pPr>
            <a:r>
              <a:rPr lang="en-US" sz="2400" dirty="0">
                <a:solidFill>
                  <a:schemeClr val="tx1">
                    <a:lumMod val="65000"/>
                    <a:lumOff val="35000"/>
                  </a:schemeClr>
                </a:solidFill>
              </a:rPr>
              <a:t>Answer</a:t>
            </a:r>
          </a:p>
          <a:p>
            <a:pPr marL="400050" lvl="1" indent="0">
              <a:spcAft>
                <a:spcPts val="0"/>
              </a:spcAft>
              <a:buNone/>
              <a:defRPr/>
            </a:pPr>
            <a:r>
              <a:rPr lang="en-US" sz="2200" dirty="0">
                <a:solidFill>
                  <a:schemeClr val="tx1">
                    <a:lumMod val="65000"/>
                    <a:lumOff val="35000"/>
                  </a:schemeClr>
                </a:solidFill>
              </a:rPr>
              <a:t>Premises: </a:t>
            </a:r>
          </a:p>
          <a:p>
            <a:pPr marL="400050" lvl="1" indent="0">
              <a:spcAft>
                <a:spcPts val="0"/>
              </a:spcAft>
              <a:buNone/>
              <a:defRPr/>
            </a:pPr>
            <a:r>
              <a:rPr lang="en-US" sz="2200" dirty="0">
                <a:solidFill>
                  <a:schemeClr val="tx1">
                    <a:lumMod val="65000"/>
                    <a:lumOff val="35000"/>
                  </a:schemeClr>
                </a:solidFill>
              </a:rPr>
              <a:t>(a) Apple computers have more features for graphic artists.</a:t>
            </a:r>
          </a:p>
          <a:p>
            <a:pPr marL="400050" lvl="1" indent="0">
              <a:spcAft>
                <a:spcPts val="0"/>
              </a:spcAft>
              <a:buNone/>
              <a:defRPr/>
            </a:pPr>
            <a:r>
              <a:rPr lang="en-US" sz="2200" dirty="0">
                <a:solidFill>
                  <a:schemeClr val="tx1">
                    <a:lumMod val="65000"/>
                    <a:lumOff val="35000"/>
                  </a:schemeClr>
                </a:solidFill>
              </a:rPr>
              <a:t>(b) You are a graphic artist.</a:t>
            </a:r>
          </a:p>
          <a:p>
            <a:pPr marL="400050" lvl="1" indent="0">
              <a:spcAft>
                <a:spcPts val="0"/>
              </a:spcAft>
              <a:buNone/>
              <a:defRPr/>
            </a:pPr>
            <a:r>
              <a:rPr lang="en-US" sz="2200" dirty="0">
                <a:solidFill>
                  <a:schemeClr val="tx1">
                    <a:lumMod val="65000"/>
                    <a:lumOff val="35000"/>
                  </a:schemeClr>
                </a:solidFill>
              </a:rPr>
              <a:t>Conclusion: </a:t>
            </a:r>
          </a:p>
          <a:p>
            <a:pPr marL="400050" lvl="1" indent="0">
              <a:spcAft>
                <a:spcPts val="0"/>
              </a:spcAft>
              <a:buNone/>
              <a:defRPr/>
            </a:pPr>
            <a:r>
              <a:rPr lang="en-US" sz="2200" dirty="0">
                <a:solidFill>
                  <a:schemeClr val="tx1">
                    <a:lumMod val="65000"/>
                    <a:lumOff val="35000"/>
                  </a:schemeClr>
                </a:solidFill>
              </a:rPr>
              <a:t>Buy an Apple instead of a Windows computer.</a:t>
            </a:r>
          </a:p>
        </p:txBody>
      </p:sp>
      <p:sp>
        <p:nvSpPr>
          <p:cNvPr id="4" name="Content Placeholder 3"/>
          <p:cNvSpPr>
            <a:spLocks noGrp="1"/>
          </p:cNvSpPr>
          <p:nvPr>
            <p:ph sz="half" idx="2"/>
          </p:nvPr>
        </p:nvSpPr>
        <p:spPr/>
        <p:txBody>
          <a:bodyPr>
            <a:normAutofit lnSpcReduction="10000"/>
          </a:bodyPr>
          <a:lstStyle/>
          <a:p>
            <a:pPr marL="0" indent="0">
              <a:spcAft>
                <a:spcPts val="0"/>
              </a:spcAft>
              <a:buNone/>
              <a:defRPr/>
            </a:pPr>
            <a:r>
              <a:rPr lang="en-US" sz="2400" dirty="0">
                <a:solidFill>
                  <a:schemeClr val="tx1">
                    <a:lumMod val="65000"/>
                    <a:lumOff val="35000"/>
                  </a:schemeClr>
                </a:solidFill>
              </a:rPr>
              <a:t>Example</a:t>
            </a:r>
          </a:p>
          <a:p>
            <a:pPr marL="400050" lvl="1" indent="0">
              <a:spcAft>
                <a:spcPts val="0"/>
              </a:spcAft>
              <a:buNone/>
              <a:defRPr/>
            </a:pPr>
            <a:r>
              <a:rPr lang="en-US" sz="2000" dirty="0">
                <a:solidFill>
                  <a:schemeClr val="tx1">
                    <a:lumMod val="65000"/>
                    <a:lumOff val="35000"/>
                  </a:schemeClr>
                </a:solidFill>
              </a:rPr>
              <a:t>You should buy an iPad instead of a Notebook. You should also buy a Honda instead of a Toyota, and a </a:t>
            </a:r>
            <a:r>
              <a:rPr lang="en-US" sz="2000" dirty="0" err="1">
                <a:solidFill>
                  <a:schemeClr val="tx1">
                    <a:lumMod val="65000"/>
                    <a:lumOff val="35000"/>
                  </a:schemeClr>
                </a:solidFill>
              </a:rPr>
              <a:t>Vizio</a:t>
            </a:r>
            <a:r>
              <a:rPr lang="en-US" sz="2000" dirty="0">
                <a:solidFill>
                  <a:schemeClr val="tx1">
                    <a:lumMod val="65000"/>
                    <a:lumOff val="35000"/>
                  </a:schemeClr>
                </a:solidFill>
              </a:rPr>
              <a:t> television instead of a Sony. </a:t>
            </a:r>
          </a:p>
          <a:p>
            <a:pPr marL="400050" lvl="1" indent="0">
              <a:spcAft>
                <a:spcPts val="0"/>
              </a:spcAft>
              <a:buNone/>
              <a:defRPr/>
            </a:pPr>
            <a:endParaRPr lang="en-US" dirty="0">
              <a:solidFill>
                <a:schemeClr val="tx1">
                  <a:lumMod val="65000"/>
                  <a:lumOff val="35000"/>
                </a:schemeClr>
              </a:solidFill>
            </a:endParaRPr>
          </a:p>
          <a:p>
            <a:pPr marL="0" indent="0">
              <a:spcAft>
                <a:spcPts val="0"/>
              </a:spcAft>
              <a:buNone/>
              <a:defRPr/>
            </a:pPr>
            <a:r>
              <a:rPr lang="en-US" sz="2400" dirty="0">
                <a:solidFill>
                  <a:schemeClr val="tx1">
                    <a:lumMod val="65000"/>
                    <a:lumOff val="35000"/>
                  </a:schemeClr>
                </a:solidFill>
              </a:rPr>
              <a:t>Answer</a:t>
            </a:r>
          </a:p>
          <a:p>
            <a:pPr marL="400050" lvl="1" indent="0">
              <a:spcAft>
                <a:spcPts val="0"/>
              </a:spcAft>
              <a:buNone/>
              <a:defRPr/>
            </a:pPr>
            <a:r>
              <a:rPr lang="en-US" sz="2000" dirty="0">
                <a:solidFill>
                  <a:schemeClr val="tx1">
                    <a:lumMod val="65000"/>
                    <a:lumOff val="35000"/>
                  </a:schemeClr>
                </a:solidFill>
              </a:rPr>
              <a:t>Not an argument. These statements do not offer support for the truth of any particular claim.</a:t>
            </a:r>
          </a:p>
          <a:p>
            <a:pPr marL="0" indent="0">
              <a:buNone/>
            </a:pPr>
            <a:endParaRPr lang="en-US" dirty="0"/>
          </a:p>
        </p:txBody>
      </p:sp>
    </p:spTree>
    <p:extLst>
      <p:ext uri="{BB962C8B-B14F-4D97-AF65-F5344CB8AC3E}">
        <p14:creationId xmlns:p14="http://schemas.microsoft.com/office/powerpoint/2010/main" val="146607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and Non-Arguments</a:t>
            </a:r>
          </a:p>
        </p:txBody>
      </p:sp>
      <p:sp>
        <p:nvSpPr>
          <p:cNvPr id="3" name="Content Placeholder 2"/>
          <p:cNvSpPr>
            <a:spLocks noGrp="1"/>
          </p:cNvSpPr>
          <p:nvPr>
            <p:ph idx="1"/>
          </p:nvPr>
        </p:nvSpPr>
        <p:spPr>
          <a:xfrm>
            <a:off x="1515979" y="1417638"/>
            <a:ext cx="9762248" cy="4846803"/>
          </a:xfrm>
        </p:spPr>
        <p:txBody>
          <a:bodyPr>
            <a:normAutofit fontScale="62500" lnSpcReduction="20000"/>
          </a:bodyPr>
          <a:lstStyle/>
          <a:p>
            <a:r>
              <a:rPr lang="en-US" dirty="0"/>
              <a:t>Groups of statements that lack either factual claims or inferential claims aren’t arguments.</a:t>
            </a:r>
          </a:p>
          <a:p>
            <a:r>
              <a:rPr lang="en-US" altLang="x-none" dirty="0">
                <a:ea typeface="ＭＳ Ｐゴシック" charset="-128"/>
              </a:rPr>
              <a:t>There are many types of statement groups that are sometimes taken as arguments but which are not, because they lack an inferential claim.</a:t>
            </a:r>
          </a:p>
          <a:p>
            <a:pPr lvl="1"/>
            <a:r>
              <a:rPr lang="en-US" altLang="x-none" dirty="0">
                <a:ea typeface="ＭＳ Ｐゴシック" charset="-128"/>
              </a:rPr>
              <a:t>Warnings</a:t>
            </a:r>
          </a:p>
          <a:p>
            <a:pPr lvl="1"/>
            <a:r>
              <a:rPr lang="en-US" altLang="x-none" dirty="0">
                <a:ea typeface="ＭＳ Ｐゴシック" charset="-128"/>
              </a:rPr>
              <a:t>Advice</a:t>
            </a:r>
          </a:p>
          <a:p>
            <a:pPr lvl="1"/>
            <a:r>
              <a:rPr lang="en-US" altLang="x-none" dirty="0">
                <a:ea typeface="ＭＳ Ｐゴシック" charset="-128"/>
              </a:rPr>
              <a:t>Statement(s) of opinion</a:t>
            </a:r>
          </a:p>
          <a:p>
            <a:pPr lvl="1"/>
            <a:r>
              <a:rPr lang="en-US" altLang="x-none" dirty="0">
                <a:ea typeface="ＭＳ Ｐゴシック" charset="-128"/>
              </a:rPr>
              <a:t>Series of related observations</a:t>
            </a:r>
          </a:p>
          <a:p>
            <a:pPr lvl="1"/>
            <a:r>
              <a:rPr lang="en-US" altLang="x-none" dirty="0">
                <a:ea typeface="ＭＳ Ｐゴシック" charset="-128"/>
              </a:rPr>
              <a:t>Reports</a:t>
            </a:r>
          </a:p>
          <a:p>
            <a:pPr lvl="1"/>
            <a:r>
              <a:rPr lang="en-US" altLang="x-none" dirty="0">
                <a:ea typeface="ＭＳ Ｐゴシック" charset="-128"/>
              </a:rPr>
              <a:t>Expository passages</a:t>
            </a:r>
          </a:p>
          <a:p>
            <a:pPr lvl="1"/>
            <a:r>
              <a:rPr lang="en-US" altLang="x-none" dirty="0">
                <a:ea typeface="ＭＳ Ｐゴシック" charset="-128"/>
              </a:rPr>
              <a:t>Illustrations</a:t>
            </a:r>
          </a:p>
          <a:p>
            <a:r>
              <a:rPr lang="en-US" altLang="x-none" dirty="0">
                <a:ea typeface="ＭＳ Ｐゴシック" charset="-128"/>
              </a:rPr>
              <a:t>Conditional statements are a special case. There is a clear inferential claim operating within the statement, and by definition, the statement as a whole is true or false, but the inferential movement in the statement is not grounded in a claimed fact, but rather in a possible condition.</a:t>
            </a:r>
          </a:p>
          <a:p>
            <a:pPr lvl="1"/>
            <a:r>
              <a:rPr lang="en-US" altLang="x-none" dirty="0">
                <a:ea typeface="ＭＳ Ｐゴシック" charset="-128"/>
              </a:rPr>
              <a:t>Example: If it is raining, then Julie has her umbrella.</a:t>
            </a:r>
          </a:p>
        </p:txBody>
      </p:sp>
    </p:spTree>
    <p:extLst>
      <p:ext uri="{BB962C8B-B14F-4D97-AF65-F5344CB8AC3E}">
        <p14:creationId xmlns:p14="http://schemas.microsoft.com/office/powerpoint/2010/main" val="1770210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24F15">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224F15</Template>
  <TotalTime>10097</TotalTime>
  <Words>2870</Words>
  <Application>Microsoft Macintosh PowerPoint</Application>
  <PresentationFormat>Widescreen</PresentationFormat>
  <Paragraphs>269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Gill Sans MT</vt:lpstr>
      <vt:lpstr>Verdana</vt:lpstr>
      <vt:lpstr>Wingdings 2</vt:lpstr>
      <vt:lpstr>224F15</vt:lpstr>
      <vt:lpstr>PHIL 201</vt:lpstr>
      <vt:lpstr>Chapter 1: What Logic Studies</vt:lpstr>
      <vt:lpstr>Arguments and Statements</vt:lpstr>
      <vt:lpstr>Statements and Non-Statements</vt:lpstr>
      <vt:lpstr>Recognizing Arguments</vt:lpstr>
      <vt:lpstr>Premise and Conclusion Indicators</vt:lpstr>
      <vt:lpstr>Factual Claims and Inferential Claims</vt:lpstr>
      <vt:lpstr>Exercises 1B</vt:lpstr>
      <vt:lpstr>Arguments and Non-Arguments</vt:lpstr>
      <vt:lpstr>A Special Case: Explanations</vt:lpstr>
      <vt:lpstr>A Comparison</vt:lpstr>
      <vt:lpstr>Exercise 1C</vt:lpstr>
      <vt:lpstr>Truth and Logic</vt:lpstr>
      <vt:lpstr>Types of Inferential Claims</vt:lpstr>
      <vt:lpstr>Making the Distinction</vt:lpstr>
      <vt:lpstr>Common Deductive and Inductive Argument Forms</vt:lpstr>
      <vt:lpstr>Exercises 1E</vt:lpstr>
      <vt:lpstr>Principles of Argument Evaluation</vt:lpstr>
      <vt:lpstr>Deductive Arguments</vt:lpstr>
      <vt:lpstr>What about the Factual Claims?</vt:lpstr>
      <vt:lpstr>Summing it up</vt:lpstr>
      <vt:lpstr>Logical Form</vt:lpstr>
      <vt:lpstr> An Example</vt:lpstr>
      <vt:lpstr>Counterexample Method</vt:lpstr>
      <vt:lpstr>Exercise 1F</vt:lpstr>
      <vt:lpstr>Inductive Arguments</vt:lpstr>
      <vt:lpstr>Some Examples</vt:lpstr>
      <vt:lpstr>The Factual Claims?</vt:lpstr>
      <vt:lpstr>Role of New Information</vt:lpstr>
      <vt:lpstr>Exercise 1G </vt:lpstr>
      <vt:lpstr>One last note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201</dc:title>
  <dc:creator>Philip Maloney</dc:creator>
  <cp:lastModifiedBy>Philip Maloney</cp:lastModifiedBy>
  <cp:revision>41</cp:revision>
  <dcterms:created xsi:type="dcterms:W3CDTF">2018-01-02T19:42:22Z</dcterms:created>
  <dcterms:modified xsi:type="dcterms:W3CDTF">2019-08-20T18:51:23Z</dcterms:modified>
</cp:coreProperties>
</file>