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67"/>
  </p:normalViewPr>
  <p:slideViewPr>
    <p:cSldViewPr snapToGrid="0" snapToObjects="1">
      <p:cViewPr varScale="1">
        <p:scale>
          <a:sx n="150" d="100"/>
          <a:sy n="150" d="100"/>
        </p:scale>
        <p:origin x="203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5850229-2359-484A-B9C0-50136EFABFF5}" type="datetimeFigureOut">
              <a:rPr lang="en-US" smtClean="0"/>
              <a:t>8/28/19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3BDA0BD-1BA6-8346-8D41-90464345B47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99006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850229-2359-484A-B9C0-50136EFABFF5}"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75051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850229-2359-484A-B9C0-50136EFABFF5}"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335790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850229-2359-484A-B9C0-50136EFABFF5}"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131016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5850229-2359-484A-B9C0-50136EFABFF5}"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A0BD-1BA6-8346-8D41-90464345B47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94029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850229-2359-484A-B9C0-50136EFABFF5}"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291061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850229-2359-484A-B9C0-50136EFABFF5}"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114612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5850229-2359-484A-B9C0-50136EFABFF5}"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24310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5850229-2359-484A-B9C0-50136EFABFF5}" type="datetimeFigureOut">
              <a:rPr lang="en-US" smtClean="0"/>
              <a:t>8/28/19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DA0BD-1BA6-8346-8D41-90464345B47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618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850229-2359-484A-B9C0-50136EFABFF5}"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A0BD-1BA6-8346-8D41-90464345B470}" type="slidenum">
              <a:rPr lang="en-US" smtClean="0"/>
              <a:t>‹#›</a:t>
            </a:fld>
            <a:endParaRPr lang="en-US"/>
          </a:p>
        </p:txBody>
      </p:sp>
    </p:spTree>
    <p:extLst>
      <p:ext uri="{BB962C8B-B14F-4D97-AF65-F5344CB8AC3E}">
        <p14:creationId xmlns:p14="http://schemas.microsoft.com/office/powerpoint/2010/main" val="19073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5850229-2359-484A-B9C0-50136EFABFF5}"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A0BD-1BA6-8346-8D41-90464345B47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Tree>
    <p:extLst>
      <p:ext uri="{BB962C8B-B14F-4D97-AF65-F5344CB8AC3E}">
        <p14:creationId xmlns:p14="http://schemas.microsoft.com/office/powerpoint/2010/main" val="4999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5850229-2359-484A-B9C0-50136EFABFF5}" type="datetimeFigureOut">
              <a:rPr lang="en-US" smtClean="0"/>
              <a:t>8/28/19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3BDA0BD-1BA6-8346-8D41-90464345B47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77100412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917765"/>
            <a:ext cx="7406640" cy="1472184"/>
          </a:xfrm>
        </p:spPr>
        <p:txBody>
          <a:bodyPr/>
          <a:lstStyle/>
          <a:p>
            <a:r>
              <a:rPr lang="en-US" dirty="0"/>
              <a:t>PHIL 201</a:t>
            </a:r>
          </a:p>
        </p:txBody>
      </p:sp>
      <p:sp>
        <p:nvSpPr>
          <p:cNvPr id="3" name="Subtitle 2"/>
          <p:cNvSpPr>
            <a:spLocks noGrp="1"/>
          </p:cNvSpPr>
          <p:nvPr>
            <p:ph type="subTitle" idx="1"/>
          </p:nvPr>
        </p:nvSpPr>
        <p:spPr>
          <a:xfrm>
            <a:off x="1432560" y="3568797"/>
            <a:ext cx="7406640" cy="1752600"/>
          </a:xfrm>
        </p:spPr>
        <p:txBody>
          <a:bodyPr/>
          <a:lstStyle/>
          <a:p>
            <a:r>
              <a:rPr lang="en-US" dirty="0"/>
              <a:t>Chapter 4</a:t>
            </a:r>
          </a:p>
          <a:p>
            <a:r>
              <a:rPr lang="en-US" dirty="0"/>
              <a:t>Informal Fallacies</a:t>
            </a:r>
          </a:p>
        </p:txBody>
      </p:sp>
    </p:spTree>
    <p:extLst>
      <p:ext uri="{BB962C8B-B14F-4D97-AF65-F5344CB8AC3E}">
        <p14:creationId xmlns:p14="http://schemas.microsoft.com/office/powerpoint/2010/main" val="216471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Fallacies Based on Personal Attacks</a:t>
            </a:r>
          </a:p>
        </p:txBody>
      </p:sp>
      <p:sp>
        <p:nvSpPr>
          <p:cNvPr id="3" name="Content Placeholder 2"/>
          <p:cNvSpPr>
            <a:spLocks noGrp="1"/>
          </p:cNvSpPr>
          <p:nvPr>
            <p:ph idx="1"/>
          </p:nvPr>
        </p:nvSpPr>
        <p:spPr/>
        <p:txBody>
          <a:bodyPr>
            <a:normAutofit/>
          </a:bodyPr>
          <a:lstStyle/>
          <a:p>
            <a:r>
              <a:rPr lang="en-US" sz="2800" dirty="0"/>
              <a:t>Pattern:</a:t>
            </a:r>
          </a:p>
          <a:p>
            <a:pPr lvl="1"/>
            <a:r>
              <a:rPr lang="en-US" sz="2400" dirty="0"/>
              <a:t>Person X presents an argument.</a:t>
            </a:r>
          </a:p>
          <a:p>
            <a:pPr lvl="1"/>
            <a:r>
              <a:rPr lang="en-US" sz="2400" dirty="0"/>
              <a:t>Person Y attacks the character or circumstances of person X.</a:t>
            </a:r>
          </a:p>
          <a:p>
            <a:pPr lvl="1"/>
            <a:r>
              <a:rPr lang="en-US" sz="2400" dirty="0"/>
              <a:t>Based solely on the attack against Person X, Person Y rejects Person X’s argument.</a:t>
            </a:r>
          </a:p>
          <a:p>
            <a:r>
              <a:rPr lang="en-US" sz="2800" dirty="0"/>
              <a:t>When the fallacy does not occur:</a:t>
            </a:r>
          </a:p>
          <a:p>
            <a:pPr lvl="1"/>
            <a:r>
              <a:rPr lang="en-US" sz="2400" dirty="0"/>
              <a:t>When there are objective grounds for doubting a person’s claims.</a:t>
            </a:r>
          </a:p>
          <a:p>
            <a:pPr lvl="1"/>
            <a:r>
              <a:rPr lang="en-US" sz="2400" dirty="0"/>
              <a:t>When a description of a person’s character is relevant to the argument under consideration.</a:t>
            </a:r>
          </a:p>
        </p:txBody>
      </p:sp>
    </p:spTree>
    <p:extLst>
      <p:ext uri="{BB962C8B-B14F-4D97-AF65-F5344CB8AC3E}">
        <p14:creationId xmlns:p14="http://schemas.microsoft.com/office/powerpoint/2010/main" val="24505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333" y="274638"/>
            <a:ext cx="7875355" cy="1143000"/>
          </a:xfrm>
        </p:spPr>
        <p:txBody>
          <a:bodyPr/>
          <a:lstStyle/>
          <a:p>
            <a:r>
              <a:rPr lang="en-US" dirty="0"/>
              <a:t>Appeal to the People</a:t>
            </a:r>
          </a:p>
        </p:txBody>
      </p:sp>
      <p:sp>
        <p:nvSpPr>
          <p:cNvPr id="3" name="Content Placeholder 2"/>
          <p:cNvSpPr>
            <a:spLocks noGrp="1"/>
          </p:cNvSpPr>
          <p:nvPr>
            <p:ph idx="1"/>
          </p:nvPr>
        </p:nvSpPr>
        <p:spPr>
          <a:xfrm>
            <a:off x="1058333" y="1524000"/>
            <a:ext cx="7400337" cy="4859867"/>
          </a:xfrm>
        </p:spPr>
        <p:txBody>
          <a:bodyPr>
            <a:normAutofit fontScale="85000" lnSpcReduction="20000"/>
          </a:bodyPr>
          <a:lstStyle/>
          <a:p>
            <a:r>
              <a:rPr lang="en-US" altLang="x-none" sz="2600" dirty="0">
                <a:ea typeface="ＭＳ Ｐゴシック" charset="-128"/>
              </a:rPr>
              <a:t>The fallacy of Appeal to the people is an argument where the appeal to an emotional response or reference to a psychologically significant group identity is offered to justify some conclusion. </a:t>
            </a:r>
          </a:p>
          <a:p>
            <a:r>
              <a:rPr lang="en-US" altLang="x-none" sz="2600" dirty="0">
                <a:ea typeface="ＭＳ Ｐゴシック" charset="-128"/>
              </a:rPr>
              <a:t>The appeal can be direct, as when a politician evokes anxieties or some common or group identity (either positive or negative) in propaganda and demagoguery.</a:t>
            </a:r>
          </a:p>
          <a:p>
            <a:pPr marL="868680" lvl="3" indent="0">
              <a:buNone/>
            </a:pPr>
            <a:r>
              <a:rPr lang="en-US" altLang="x-none" sz="1900" dirty="0">
                <a:ea typeface="ＭＳ Ｐゴシック" charset="-128"/>
              </a:rPr>
              <a:t>Example: </a:t>
            </a:r>
            <a:r>
              <a:rPr lang="en-US" altLang="x-none" sz="1900" i="1" dirty="0">
                <a:ea typeface="ＭＳ Ｐゴシック" charset="-128"/>
              </a:rPr>
              <a:t>“</a:t>
            </a:r>
            <a:r>
              <a:rPr lang="en-US" sz="1900" i="1" dirty="0"/>
              <a:t>When Mexico sends its people, they’re not sending their best. They’re not sending you. They’re not sending you. They’re sending people that have lots of problems, and they’re bringing those problems with us. They’re bringing drugs. They’re bringing crime. They’re rapists. And some, I assume, are good people.” </a:t>
            </a:r>
            <a:r>
              <a:rPr lang="en-US" sz="1900" dirty="0"/>
              <a:t>Donald J. Trump (6/16/2015)</a:t>
            </a:r>
            <a:endParaRPr lang="en-US" altLang="x-none" sz="1900" dirty="0">
              <a:ea typeface="ＭＳ Ｐゴシック" charset="-128"/>
            </a:endParaRPr>
          </a:p>
          <a:p>
            <a:pPr lvl="1"/>
            <a:r>
              <a:rPr lang="en-US" altLang="x-none" sz="2200" dirty="0">
                <a:ea typeface="ＭＳ Ｐゴシック" charset="-128"/>
              </a:rPr>
              <a:t>It can also be indirect, as is typically seen in advertising where emotions or desires can be manipulated by such an appeal.</a:t>
            </a:r>
          </a:p>
          <a:p>
            <a:pPr lvl="2"/>
            <a:r>
              <a:rPr lang="en-US" altLang="x-none" sz="1900" dirty="0">
                <a:ea typeface="ＭＳ Ｐゴシック" charset="-128"/>
              </a:rPr>
              <a:t>Variations</a:t>
            </a:r>
            <a:r>
              <a:rPr lang="en-US" altLang="x-none" sz="2000" dirty="0">
                <a:ea typeface="ＭＳ Ｐゴシック" charset="-128"/>
              </a:rPr>
              <a:t>:</a:t>
            </a:r>
          </a:p>
          <a:p>
            <a:pPr lvl="3"/>
            <a:r>
              <a:rPr lang="en-US" altLang="x-none" sz="1700" dirty="0">
                <a:ea typeface="ＭＳ Ｐゴシック" charset="-128"/>
              </a:rPr>
              <a:t>Bandwagon: Of course you want to buy Zing toothpaste. Why, 90 percent of America brushes with Zing.</a:t>
            </a:r>
          </a:p>
          <a:p>
            <a:pPr lvl="3"/>
            <a:r>
              <a:rPr lang="en-US" altLang="x-none" sz="1700" dirty="0">
                <a:ea typeface="ＭＳ Ｐゴシック" charset="-128"/>
              </a:rPr>
              <a:t>Appeal to Snobbery: Cesar. Sophisticated food for sophisticated dogs.</a:t>
            </a:r>
          </a:p>
        </p:txBody>
      </p:sp>
    </p:spTree>
    <p:extLst>
      <p:ext uri="{BB962C8B-B14F-4D97-AF65-F5344CB8AC3E}">
        <p14:creationId xmlns:p14="http://schemas.microsoft.com/office/powerpoint/2010/main" val="87425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464" y="274638"/>
            <a:ext cx="7901224" cy="1143000"/>
          </a:xfrm>
        </p:spPr>
        <p:txBody>
          <a:bodyPr/>
          <a:lstStyle/>
          <a:p>
            <a:r>
              <a:rPr lang="en-US" dirty="0"/>
              <a:t>Appeal to Pity</a:t>
            </a:r>
          </a:p>
        </p:txBody>
      </p:sp>
      <p:sp>
        <p:nvSpPr>
          <p:cNvPr id="3" name="Content Placeholder 2"/>
          <p:cNvSpPr>
            <a:spLocks noGrp="1"/>
          </p:cNvSpPr>
          <p:nvPr>
            <p:ph idx="1"/>
          </p:nvPr>
        </p:nvSpPr>
        <p:spPr>
          <a:xfrm>
            <a:off x="1032464" y="1498600"/>
            <a:ext cx="7773339" cy="4682067"/>
          </a:xfrm>
        </p:spPr>
        <p:txBody>
          <a:bodyPr>
            <a:normAutofit/>
          </a:bodyPr>
          <a:lstStyle/>
          <a:p>
            <a:r>
              <a:rPr lang="en-US" altLang="x-none" sz="2800" dirty="0">
                <a:ea typeface="ＭＳ Ｐゴシック" charset="-128"/>
              </a:rPr>
              <a:t>The fallacy of Appeal to Pity is an argument in which </a:t>
            </a:r>
            <a:r>
              <a:rPr lang="en-US" sz="2800" dirty="0"/>
              <a:t>a sense of pity is the sole support offered.</a:t>
            </a:r>
            <a:endParaRPr lang="en-US" altLang="x-none" sz="2800" dirty="0">
              <a:ea typeface="ＭＳ Ｐゴシック" charset="-128"/>
            </a:endParaRPr>
          </a:p>
          <a:p>
            <a:pPr marL="649224" lvl="2" indent="0">
              <a:buNone/>
            </a:pPr>
            <a:r>
              <a:rPr lang="en-US" altLang="x-none" sz="2000" dirty="0">
                <a:ea typeface="ＭＳ Ｐゴシック" charset="-128"/>
              </a:rPr>
              <a:t>Example: </a:t>
            </a:r>
            <a:r>
              <a:rPr lang="en-US" altLang="x-none" sz="2000" i="1" dirty="0">
                <a:ea typeface="ＭＳ Ｐゴシック" charset="-128"/>
              </a:rPr>
              <a:t>Student to teacher: You need to give me a C, otherwise my grade point will fall below 2.0 and I will lose my scholarship and won</a:t>
            </a:r>
            <a:r>
              <a:rPr lang="en-US" altLang="en-US" sz="2000" i="1" dirty="0">
                <a:ea typeface="ＭＳ Ｐゴシック" charset="-128"/>
              </a:rPr>
              <a:t>’</a:t>
            </a:r>
            <a:r>
              <a:rPr lang="en-US" altLang="x-none" sz="2000" i="1" dirty="0">
                <a:ea typeface="ＭＳ Ｐゴシック" charset="-128"/>
              </a:rPr>
              <a:t>t be able to fulfill my family</a:t>
            </a:r>
            <a:r>
              <a:rPr lang="en-US" altLang="en-US" sz="2000" i="1" dirty="0">
                <a:ea typeface="ＭＳ Ｐゴシック" charset="-128"/>
              </a:rPr>
              <a:t>’</a:t>
            </a:r>
            <a:r>
              <a:rPr lang="en-US" altLang="x-none" sz="2000" i="1" dirty="0">
                <a:ea typeface="ＭＳ Ｐゴシック" charset="-128"/>
              </a:rPr>
              <a:t>s dream of becoming the first person to graduate from college.</a:t>
            </a:r>
          </a:p>
          <a:p>
            <a:r>
              <a:rPr lang="en-US" altLang="x-none" sz="2800" dirty="0">
                <a:ea typeface="ＭＳ Ｐゴシック" charset="-128"/>
              </a:rPr>
              <a:t>It is important to distinguish this fallacy from a legitimate appeal to compassion. The difference is that legitimate appeals are pleas, not arguments attempting to justify a conclusion.</a:t>
            </a:r>
          </a:p>
        </p:txBody>
      </p:sp>
    </p:spTree>
    <p:extLst>
      <p:ext uri="{BB962C8B-B14F-4D97-AF65-F5344CB8AC3E}">
        <p14:creationId xmlns:p14="http://schemas.microsoft.com/office/powerpoint/2010/main" val="136985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208" y="316971"/>
            <a:ext cx="7498080" cy="1143000"/>
          </a:xfrm>
        </p:spPr>
        <p:txBody>
          <a:bodyPr/>
          <a:lstStyle/>
          <a:p>
            <a:r>
              <a:rPr lang="en-US" dirty="0"/>
              <a:t>Appeal to Fear or Force</a:t>
            </a:r>
          </a:p>
        </p:txBody>
      </p:sp>
      <p:sp>
        <p:nvSpPr>
          <p:cNvPr id="3" name="Content Placeholder 2"/>
          <p:cNvSpPr>
            <a:spLocks noGrp="1"/>
          </p:cNvSpPr>
          <p:nvPr>
            <p:ph idx="1"/>
          </p:nvPr>
        </p:nvSpPr>
        <p:spPr>
          <a:xfrm>
            <a:off x="1029208" y="1459971"/>
            <a:ext cx="7773339" cy="4182533"/>
          </a:xfrm>
        </p:spPr>
        <p:txBody>
          <a:bodyPr>
            <a:normAutofit/>
          </a:bodyPr>
          <a:lstStyle/>
          <a:p>
            <a:r>
              <a:rPr lang="en-US" sz="2800" dirty="0"/>
              <a:t>A threat of harmful consequences (physical and otherwise) used to force acceptance of a course of action that would otherwise be unacceptable.</a:t>
            </a:r>
            <a:endParaRPr lang="en-US" sz="2800" b="1" dirty="0">
              <a:solidFill>
                <a:srgbClr val="0070C0"/>
              </a:solidFill>
            </a:endParaRPr>
          </a:p>
          <a:p>
            <a:pPr marL="649224" lvl="2" indent="0">
              <a:buNone/>
            </a:pPr>
            <a:r>
              <a:rPr lang="en-US" dirty="0">
                <a:latin typeface="Calibri" pitchFamily="34" charset="0"/>
              </a:rPr>
              <a:t>Example: </a:t>
            </a:r>
            <a:r>
              <a:rPr lang="en-US" i="1" dirty="0">
                <a:latin typeface="Calibri" pitchFamily="34" charset="0"/>
              </a:rPr>
              <a:t>If the workers of this company do not agree to a 25% cut in salary, then the company may have to shut its doors. Therefore,</a:t>
            </a:r>
            <a:r>
              <a:rPr lang="en-US" b="1" i="1" dirty="0">
                <a:latin typeface="Calibri" pitchFamily="34" charset="0"/>
              </a:rPr>
              <a:t> </a:t>
            </a:r>
            <a:r>
              <a:rPr lang="en-US" i="1" dirty="0">
                <a:latin typeface="Calibri" pitchFamily="34" charset="0"/>
              </a:rPr>
              <a:t>the workers of this company must agree to a 25% cut in salary.</a:t>
            </a:r>
          </a:p>
          <a:p>
            <a:endParaRPr lang="en-US" sz="2800" dirty="0"/>
          </a:p>
        </p:txBody>
      </p:sp>
    </p:spTree>
    <p:extLst>
      <p:ext uri="{BB962C8B-B14F-4D97-AF65-F5344CB8AC3E}">
        <p14:creationId xmlns:p14="http://schemas.microsoft.com/office/powerpoint/2010/main" val="180068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Fallacious Appeals to Emotion</a:t>
            </a:r>
          </a:p>
        </p:txBody>
      </p:sp>
      <p:sp>
        <p:nvSpPr>
          <p:cNvPr id="3" name="Content Placeholder 2"/>
          <p:cNvSpPr>
            <a:spLocks noGrp="1"/>
          </p:cNvSpPr>
          <p:nvPr>
            <p:ph idx="1"/>
          </p:nvPr>
        </p:nvSpPr>
        <p:spPr/>
        <p:txBody>
          <a:bodyPr>
            <a:normAutofit/>
          </a:bodyPr>
          <a:lstStyle/>
          <a:p>
            <a:r>
              <a:rPr lang="en-US" sz="2800" dirty="0"/>
              <a:t>Pattern:</a:t>
            </a:r>
          </a:p>
          <a:p>
            <a:pPr lvl="1"/>
            <a:r>
              <a:rPr lang="en-US" sz="2400" dirty="0"/>
              <a:t>Person A uses psychological methods known to arouse strong emotions</a:t>
            </a:r>
          </a:p>
          <a:p>
            <a:pPr lvl="1"/>
            <a:r>
              <a:rPr lang="en-US" sz="2400" dirty="0"/>
              <a:t>Person B is expected to accept the conclusion based solely on the emotional appeal</a:t>
            </a:r>
          </a:p>
        </p:txBody>
      </p:sp>
    </p:spTree>
    <p:extLst>
      <p:ext uri="{BB962C8B-B14F-4D97-AF65-F5344CB8AC3E}">
        <p14:creationId xmlns:p14="http://schemas.microsoft.com/office/powerpoint/2010/main" val="183583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4B	</a:t>
            </a:r>
          </a:p>
        </p:txBody>
      </p:sp>
      <p:sp>
        <p:nvSpPr>
          <p:cNvPr id="4" name="Content Placeholder 3"/>
          <p:cNvSpPr>
            <a:spLocks noGrp="1"/>
          </p:cNvSpPr>
          <p:nvPr>
            <p:ph sz="half" idx="1"/>
          </p:nvPr>
        </p:nvSpPr>
        <p:spPr/>
        <p:txBody>
          <a:bodyPr>
            <a:normAutofit/>
          </a:bodyPr>
          <a:lstStyle/>
          <a:p>
            <a:pPr marL="0" indent="0">
              <a:buNone/>
            </a:pPr>
            <a:r>
              <a:rPr lang="en-US" sz="2400" dirty="0"/>
              <a:t>Example I</a:t>
            </a:r>
          </a:p>
          <a:p>
            <a:pPr marL="457200" lvl="1" indent="0">
              <a:buNone/>
            </a:pPr>
            <a:r>
              <a:rPr lang="en-US" sz="2000" dirty="0"/>
              <a:t>Poisoning the well fallacies are emotional pleas that rely solely on a sense of pity for support.</a:t>
            </a:r>
          </a:p>
          <a:p>
            <a:pPr marL="0" indent="0">
              <a:buNone/>
            </a:pPr>
            <a:r>
              <a:rPr lang="en-US" sz="2400" dirty="0"/>
              <a:t>Answer</a:t>
            </a:r>
          </a:p>
          <a:p>
            <a:pPr marL="457200" lvl="1" indent="0">
              <a:buNone/>
            </a:pPr>
            <a:r>
              <a:rPr lang="en-US" sz="2000" dirty="0"/>
              <a:t>False</a:t>
            </a:r>
          </a:p>
        </p:txBody>
      </p:sp>
      <p:sp>
        <p:nvSpPr>
          <p:cNvPr id="5" name="Content Placeholder 4"/>
          <p:cNvSpPr>
            <a:spLocks noGrp="1"/>
          </p:cNvSpPr>
          <p:nvPr>
            <p:ph sz="half" idx="2"/>
          </p:nvPr>
        </p:nvSpPr>
        <p:spPr/>
        <p:txBody>
          <a:bodyPr>
            <a:normAutofit/>
          </a:bodyPr>
          <a:lstStyle/>
          <a:p>
            <a:pPr marL="0" indent="0">
              <a:buNone/>
            </a:pPr>
            <a:r>
              <a:rPr lang="en-US" sz="2400" dirty="0"/>
              <a:t>Example II</a:t>
            </a:r>
          </a:p>
          <a:p>
            <a:pPr marL="457200" lvl="1" indent="0">
              <a:buNone/>
            </a:pPr>
            <a:r>
              <a:rPr lang="en-US" sz="2000" dirty="0"/>
              <a:t>Manny was born in another country. He couldn’t possibly understand enough about what goes on in this country to run for state government. </a:t>
            </a:r>
          </a:p>
          <a:p>
            <a:pPr marL="0" indent="0">
              <a:buNone/>
            </a:pPr>
            <a:r>
              <a:rPr lang="en-US" sz="2400" dirty="0"/>
              <a:t>Answer</a:t>
            </a:r>
          </a:p>
          <a:p>
            <a:pPr marL="457200" lvl="1" indent="0">
              <a:buNone/>
            </a:pPr>
            <a:r>
              <a:rPr lang="en-US" sz="2000" dirty="0"/>
              <a:t>Ad hominem circumstantial</a:t>
            </a:r>
          </a:p>
        </p:txBody>
      </p:sp>
    </p:spTree>
    <p:extLst>
      <p:ext uri="{BB962C8B-B14F-4D97-AF65-F5344CB8AC3E}">
        <p14:creationId xmlns:p14="http://schemas.microsoft.com/office/powerpoint/2010/main" val="1444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931" y="223838"/>
            <a:ext cx="7498080" cy="1143000"/>
          </a:xfrm>
        </p:spPr>
        <p:txBody>
          <a:bodyPr/>
          <a:lstStyle/>
          <a:p>
            <a:r>
              <a:rPr lang="en-US" dirty="0"/>
              <a:t>Fallacies of Weak Induction</a:t>
            </a:r>
          </a:p>
        </p:txBody>
      </p:sp>
      <p:sp>
        <p:nvSpPr>
          <p:cNvPr id="5" name="Content Placeholder 4"/>
          <p:cNvSpPr>
            <a:spLocks noGrp="1"/>
          </p:cNvSpPr>
          <p:nvPr>
            <p:ph idx="1"/>
          </p:nvPr>
        </p:nvSpPr>
        <p:spPr>
          <a:xfrm>
            <a:off x="1040931" y="1524001"/>
            <a:ext cx="7773339" cy="3877734"/>
          </a:xfrm>
        </p:spPr>
        <p:txBody>
          <a:bodyPr>
            <a:normAutofit fontScale="92500" lnSpcReduction="10000"/>
          </a:bodyPr>
          <a:lstStyle/>
          <a:p>
            <a:r>
              <a:rPr lang="en-US" altLang="x-none" sz="2800" dirty="0">
                <a:ea typeface="ＭＳ Ｐゴシック" charset="-128"/>
              </a:rPr>
              <a:t>This fallacies in this family all share the same flaw: the weakness of the connection between the premises and the conclusion.</a:t>
            </a:r>
          </a:p>
          <a:p>
            <a:pPr lvl="1"/>
            <a:r>
              <a:rPr lang="en-US" altLang="x-none" sz="2400" dirty="0">
                <a:ea typeface="ＭＳ Ｐゴシック" charset="-128"/>
              </a:rPr>
              <a:t>Unlike the Fallacies of Relevance, the premises are relevant to the conclusion. It</a:t>
            </a:r>
            <a:r>
              <a:rPr lang="en-US" altLang="en-US" sz="2400" dirty="0">
                <a:ea typeface="ＭＳ Ｐゴシック" charset="-128"/>
              </a:rPr>
              <a:t>’</a:t>
            </a:r>
            <a:r>
              <a:rPr lang="en-US" altLang="x-none" sz="2400" dirty="0">
                <a:ea typeface="ＭＳ Ｐゴシック" charset="-128"/>
              </a:rPr>
              <a:t>s just that the evidence offered in support of the conclusion isn</a:t>
            </a:r>
            <a:r>
              <a:rPr lang="en-US" altLang="en-US" sz="2400" dirty="0">
                <a:ea typeface="ＭＳ Ｐゴシック" charset="-128"/>
              </a:rPr>
              <a:t>’</a:t>
            </a:r>
            <a:r>
              <a:rPr lang="en-US" altLang="x-none" sz="2400" dirty="0">
                <a:ea typeface="ＭＳ Ｐゴシック" charset="-128"/>
              </a:rPr>
              <a:t>t strong enough to warrant accepting it.</a:t>
            </a:r>
          </a:p>
          <a:p>
            <a:pPr lvl="1"/>
            <a:r>
              <a:rPr lang="en-US" altLang="x-none" sz="2400" dirty="0">
                <a:ea typeface="ＭＳ Ｐゴシック" charset="-128"/>
              </a:rPr>
              <a:t>Like with the Fallacies of Relevance, the premises may dispose us psychologically or prudentially to affirm the conclusion, but the weakness of the connection to the conclusion undermines the logical basis for affirming it.</a:t>
            </a:r>
          </a:p>
        </p:txBody>
      </p:sp>
    </p:spTree>
    <p:extLst>
      <p:ext uri="{BB962C8B-B14F-4D97-AF65-F5344CB8AC3E}">
        <p14:creationId xmlns:p14="http://schemas.microsoft.com/office/powerpoint/2010/main" val="527960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742" y="223838"/>
            <a:ext cx="7498080" cy="1143000"/>
          </a:xfrm>
        </p:spPr>
        <p:txBody>
          <a:bodyPr/>
          <a:lstStyle/>
          <a:p>
            <a:r>
              <a:rPr lang="en-US" dirty="0"/>
              <a:t>2 Subgroups</a:t>
            </a:r>
          </a:p>
        </p:txBody>
      </p:sp>
      <p:sp>
        <p:nvSpPr>
          <p:cNvPr id="3" name="Content Placeholder 2"/>
          <p:cNvSpPr>
            <a:spLocks noGrp="1"/>
          </p:cNvSpPr>
          <p:nvPr>
            <p:ph idx="1"/>
          </p:nvPr>
        </p:nvSpPr>
        <p:spPr>
          <a:xfrm>
            <a:off x="1020742" y="1366838"/>
            <a:ext cx="7773339" cy="4949295"/>
          </a:xfrm>
        </p:spPr>
        <p:txBody>
          <a:bodyPr>
            <a:normAutofit lnSpcReduction="10000"/>
          </a:bodyPr>
          <a:lstStyle/>
          <a:p>
            <a:r>
              <a:rPr lang="en-US" altLang="x-none" sz="2800" dirty="0">
                <a:ea typeface="ＭＳ Ｐゴシック" charset="-128"/>
              </a:rPr>
              <a:t>One subgroup of these fallacies are </a:t>
            </a:r>
            <a:r>
              <a:rPr lang="en-US" altLang="x-none" sz="2800" u="sng" dirty="0">
                <a:ea typeface="ＭＳ Ｐゴシック" charset="-128"/>
              </a:rPr>
              <a:t>fallacies of weak generalization</a:t>
            </a:r>
            <a:r>
              <a:rPr lang="en-US" altLang="x-none" sz="2800" dirty="0">
                <a:ea typeface="ＭＳ Ｐゴシック" charset="-128"/>
              </a:rPr>
              <a:t>. Typically, </a:t>
            </a:r>
            <a:r>
              <a:rPr lang="en-US" sz="2800" dirty="0"/>
              <a:t>characteristics of a few members of a group are assigned to the entire group</a:t>
            </a:r>
          </a:p>
          <a:p>
            <a:pPr lvl="1"/>
            <a:r>
              <a:rPr lang="en-US" sz="2400" dirty="0"/>
              <a:t>Terms used in the analysis of generalization fallacies:</a:t>
            </a:r>
          </a:p>
          <a:p>
            <a:pPr lvl="2"/>
            <a:r>
              <a:rPr lang="en-US" sz="1800" b="1" dirty="0"/>
              <a:t>Population</a:t>
            </a:r>
            <a:r>
              <a:rPr lang="en-US" sz="1800" dirty="0"/>
              <a:t>: a group of objects or human beings</a:t>
            </a:r>
          </a:p>
          <a:p>
            <a:pPr lvl="2"/>
            <a:r>
              <a:rPr lang="en-US" sz="1800" b="1" dirty="0"/>
              <a:t>Sample</a:t>
            </a:r>
            <a:r>
              <a:rPr lang="en-US" sz="1800" dirty="0"/>
              <a:t>: a subset of a population</a:t>
            </a:r>
          </a:p>
          <a:p>
            <a:pPr lvl="2"/>
            <a:r>
              <a:rPr lang="en-US" sz="1800" b="1" dirty="0"/>
              <a:t>Representative sample</a:t>
            </a:r>
            <a:r>
              <a:rPr lang="en-US" sz="1800" dirty="0"/>
              <a:t>: a sample in which every member of the population has an equal chance of being a member of the sample.</a:t>
            </a:r>
          </a:p>
          <a:p>
            <a:r>
              <a:rPr lang="en-US" sz="2800" dirty="0"/>
              <a:t>Another subgroup are the </a:t>
            </a:r>
            <a:r>
              <a:rPr lang="en-US" sz="2800" u="sng" dirty="0"/>
              <a:t>false cause fallacies</a:t>
            </a:r>
            <a:r>
              <a:rPr lang="en-US" sz="2800" dirty="0"/>
              <a:t>. They occur when a causal connection is assumed to exist between two events when none actually exists. </a:t>
            </a:r>
          </a:p>
        </p:txBody>
      </p:sp>
    </p:spTree>
    <p:extLst>
      <p:ext uri="{BB962C8B-B14F-4D97-AF65-F5344CB8AC3E}">
        <p14:creationId xmlns:p14="http://schemas.microsoft.com/office/powerpoint/2010/main" val="90664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List Them</a:t>
            </a:r>
          </a:p>
        </p:txBody>
      </p:sp>
      <p:sp>
        <p:nvSpPr>
          <p:cNvPr id="5" name="Content Placeholder 4"/>
          <p:cNvSpPr>
            <a:spLocks noGrp="1"/>
          </p:cNvSpPr>
          <p:nvPr>
            <p:ph sz="half" idx="1"/>
          </p:nvPr>
        </p:nvSpPr>
        <p:spPr/>
        <p:txBody>
          <a:bodyPr/>
          <a:lstStyle/>
          <a:p>
            <a:r>
              <a:rPr lang="en-US" dirty="0"/>
              <a:t>Fallacies of Weak Generalization</a:t>
            </a:r>
          </a:p>
          <a:p>
            <a:pPr marL="544068" lvl="1" indent="-342900">
              <a:buFont typeface="+mj-lt"/>
              <a:buAutoNum type="arabicPeriod" startAt="8"/>
            </a:pPr>
            <a:r>
              <a:rPr lang="en-US" dirty="0"/>
              <a:t>Rigid application of a generalization</a:t>
            </a:r>
          </a:p>
          <a:p>
            <a:pPr marL="544068" lvl="1" indent="-342900">
              <a:buFont typeface="+mj-lt"/>
              <a:buAutoNum type="arabicPeriod" startAt="8"/>
            </a:pPr>
            <a:r>
              <a:rPr lang="en-US" dirty="0"/>
              <a:t>Hasty generalization</a:t>
            </a:r>
          </a:p>
          <a:p>
            <a:pPr marL="544068" lvl="1" indent="-342900">
              <a:buFont typeface="+mj-lt"/>
              <a:buAutoNum type="arabicPeriod" startAt="8"/>
            </a:pPr>
            <a:r>
              <a:rPr lang="en-US" dirty="0"/>
              <a:t>Composition</a:t>
            </a:r>
          </a:p>
          <a:p>
            <a:pPr marL="544068" lvl="1" indent="-342900">
              <a:buFont typeface="+mj-lt"/>
              <a:buAutoNum type="arabicPeriod" startAt="8"/>
            </a:pPr>
            <a:r>
              <a:rPr lang="en-US" dirty="0"/>
              <a:t>Division</a:t>
            </a:r>
          </a:p>
          <a:p>
            <a:pPr marL="544068" lvl="1" indent="-342900">
              <a:buFont typeface="+mj-lt"/>
              <a:buAutoNum type="arabicPeriod" startAt="8"/>
            </a:pPr>
            <a:r>
              <a:rPr lang="en-US" dirty="0"/>
              <a:t>Biased sample</a:t>
            </a:r>
          </a:p>
        </p:txBody>
      </p:sp>
      <p:sp>
        <p:nvSpPr>
          <p:cNvPr id="6" name="Content Placeholder 5"/>
          <p:cNvSpPr>
            <a:spLocks noGrp="1"/>
          </p:cNvSpPr>
          <p:nvPr>
            <p:ph sz="half" idx="2"/>
          </p:nvPr>
        </p:nvSpPr>
        <p:spPr/>
        <p:txBody>
          <a:bodyPr/>
          <a:lstStyle/>
          <a:p>
            <a:r>
              <a:rPr lang="en-US" dirty="0"/>
              <a:t>False Cause Fallacies</a:t>
            </a:r>
          </a:p>
          <a:p>
            <a:pPr marL="544068" lvl="1" indent="-342900">
              <a:buFont typeface="+mj-lt"/>
              <a:buAutoNum type="arabicPeriod" startAt="13"/>
            </a:pPr>
            <a:r>
              <a:rPr lang="en-US" dirty="0"/>
              <a:t>Coincidence</a:t>
            </a:r>
          </a:p>
          <a:p>
            <a:pPr marL="544068" lvl="1" indent="-342900">
              <a:buFont typeface="+mj-lt"/>
              <a:buAutoNum type="arabicPeriod" startAt="13"/>
            </a:pPr>
            <a:r>
              <a:rPr lang="en-US" dirty="0"/>
              <a:t>Post Hoc</a:t>
            </a:r>
          </a:p>
          <a:p>
            <a:pPr marL="544068" lvl="1" indent="-342900">
              <a:buFont typeface="+mj-lt"/>
              <a:buAutoNum type="arabicPeriod" startAt="13"/>
            </a:pPr>
            <a:r>
              <a:rPr lang="en-US" dirty="0"/>
              <a:t>Common Cause</a:t>
            </a:r>
          </a:p>
          <a:p>
            <a:pPr marL="544068" lvl="1" indent="-342900">
              <a:buFont typeface="+mj-lt"/>
              <a:buAutoNum type="arabicPeriod" startAt="13"/>
            </a:pPr>
            <a:r>
              <a:rPr lang="en-US" dirty="0"/>
              <a:t>Slippery Slope</a:t>
            </a:r>
          </a:p>
        </p:txBody>
      </p:sp>
    </p:spTree>
    <p:extLst>
      <p:ext uri="{BB962C8B-B14F-4D97-AF65-F5344CB8AC3E}">
        <p14:creationId xmlns:p14="http://schemas.microsoft.com/office/powerpoint/2010/main" val="87378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675" y="257704"/>
            <a:ext cx="7498080" cy="1143000"/>
          </a:xfrm>
        </p:spPr>
        <p:txBody>
          <a:bodyPr>
            <a:normAutofit fontScale="90000"/>
          </a:bodyPr>
          <a:lstStyle/>
          <a:p>
            <a:r>
              <a:rPr lang="en-US" dirty="0"/>
              <a:t>Rigid application of a generalization</a:t>
            </a:r>
          </a:p>
        </p:txBody>
      </p:sp>
      <p:sp>
        <p:nvSpPr>
          <p:cNvPr id="3" name="Content Placeholder 2"/>
          <p:cNvSpPr>
            <a:spLocks noGrp="1"/>
          </p:cNvSpPr>
          <p:nvPr>
            <p:ph idx="1"/>
          </p:nvPr>
        </p:nvSpPr>
        <p:spPr>
          <a:xfrm>
            <a:off x="1037675" y="1400704"/>
            <a:ext cx="7773339" cy="4432829"/>
          </a:xfrm>
        </p:spPr>
        <p:txBody>
          <a:bodyPr>
            <a:normAutofit fontScale="92500" lnSpcReduction="10000"/>
          </a:bodyPr>
          <a:lstStyle/>
          <a:p>
            <a:r>
              <a:rPr lang="en-US" sz="2800" dirty="0"/>
              <a:t>Also called the fallacy of accident, this fallacy occurs when you misapply a generalization or a rule to a particular case.</a:t>
            </a:r>
          </a:p>
          <a:p>
            <a:pPr marL="649224" lvl="2" indent="0">
              <a:buNone/>
            </a:pPr>
            <a:r>
              <a:rPr lang="en-US" sz="2200" dirty="0"/>
              <a:t>Example: I can’t believe that the police didn’t give the driver of that ambulance any citations. The driver was speeding. The driver went through a red light. The ambulance swerved from lane to lane without using any turn signals.</a:t>
            </a:r>
          </a:p>
          <a:p>
            <a:pPr lvl="1"/>
            <a:r>
              <a:rPr lang="en-US" sz="2400" dirty="0"/>
              <a:t>The general rules that apply to drivers are not applicable to the case of emergency vehicles when they are responding to an emergency.</a:t>
            </a:r>
          </a:p>
          <a:p>
            <a:pPr lvl="1"/>
            <a:r>
              <a:rPr lang="en-US" sz="2400" dirty="0"/>
              <a:t>Notice that the pattern of this fallacy is an illegitimate move from a general claim/observation to a particular circumstance.</a:t>
            </a:r>
          </a:p>
        </p:txBody>
      </p:sp>
    </p:spTree>
    <p:extLst>
      <p:ext uri="{BB962C8B-B14F-4D97-AF65-F5344CB8AC3E}">
        <p14:creationId xmlns:p14="http://schemas.microsoft.com/office/powerpoint/2010/main" val="117374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9208" y="359305"/>
            <a:ext cx="7498080" cy="1143000"/>
          </a:xfrm>
        </p:spPr>
        <p:txBody>
          <a:bodyPr/>
          <a:lstStyle/>
          <a:p>
            <a:r>
              <a:rPr lang="en-US" dirty="0"/>
              <a:t>Fallacies in General</a:t>
            </a:r>
          </a:p>
        </p:txBody>
      </p:sp>
      <p:sp>
        <p:nvSpPr>
          <p:cNvPr id="5" name="Content Placeholder 4"/>
          <p:cNvSpPr>
            <a:spLocks noGrp="1"/>
          </p:cNvSpPr>
          <p:nvPr>
            <p:ph idx="1"/>
          </p:nvPr>
        </p:nvSpPr>
        <p:spPr>
          <a:xfrm>
            <a:off x="1029208" y="1727200"/>
            <a:ext cx="7773339" cy="4385733"/>
          </a:xfrm>
        </p:spPr>
        <p:txBody>
          <a:bodyPr>
            <a:normAutofit fontScale="92500"/>
          </a:bodyPr>
          <a:lstStyle/>
          <a:p>
            <a:pPr marL="457200" indent="-457200">
              <a:defRPr/>
            </a:pPr>
            <a:r>
              <a:rPr lang="en-US" sz="2600" u="sng" dirty="0"/>
              <a:t>Fallacy</a:t>
            </a:r>
            <a:r>
              <a:rPr lang="en-US" sz="2600" dirty="0"/>
              <a:t>: a defect in an argument that consists in something other than merely false premises.</a:t>
            </a:r>
          </a:p>
          <a:p>
            <a:pPr marL="742950" lvl="1" indent="-342900">
              <a:defRPr/>
            </a:pPr>
            <a:r>
              <a:rPr lang="en-US" sz="2300" b="1" dirty="0"/>
              <a:t>Formal fallacy: </a:t>
            </a:r>
            <a:r>
              <a:rPr lang="en-US" sz="2300" dirty="0"/>
              <a:t>A logical error in a deductive argument that occurs in the form or structure of an argument.</a:t>
            </a:r>
          </a:p>
          <a:p>
            <a:pPr marL="800100" lvl="2" indent="0">
              <a:buNone/>
              <a:defRPr/>
            </a:pPr>
            <a:r>
              <a:rPr lang="en-US" sz="1800" dirty="0"/>
              <a:t>If humans settle Mars, then there will be life on other planets. 	If H, then L</a:t>
            </a:r>
          </a:p>
          <a:p>
            <a:pPr marL="800100" lvl="2" indent="0">
              <a:buNone/>
              <a:defRPr/>
            </a:pPr>
            <a:r>
              <a:rPr lang="en-US" sz="1800" u="sng" dirty="0"/>
              <a:t>Humans don’t settle Mars.</a:t>
            </a:r>
            <a:r>
              <a:rPr lang="en-US" sz="1800" dirty="0"/>
              <a:t>			 	</a:t>
            </a:r>
            <a:r>
              <a:rPr lang="en-US" sz="1800" u="sng" dirty="0"/>
              <a:t>Not H</a:t>
            </a:r>
          </a:p>
          <a:p>
            <a:pPr marL="800100" lvl="2" indent="0">
              <a:buNone/>
              <a:defRPr/>
            </a:pPr>
            <a:r>
              <a:rPr lang="en-US" sz="1800" dirty="0"/>
              <a:t>There won’t be life on other planets.			Not L</a:t>
            </a:r>
          </a:p>
          <a:p>
            <a:pPr marL="742950" lvl="1" indent="-342900">
              <a:defRPr/>
            </a:pPr>
            <a:r>
              <a:rPr lang="en-US" sz="2300" b="1" dirty="0"/>
              <a:t>Informal fallacy: </a:t>
            </a:r>
            <a:r>
              <a:rPr lang="en-US" sz="2300" dirty="0"/>
              <a:t>A mistake in reasoning that occurs in ordinary language, including mistakes due to </a:t>
            </a:r>
            <a:r>
              <a:rPr lang="en-US" sz="2300" i="1" dirty="0"/>
              <a:t>relevance, unwarranted assumption</a:t>
            </a:r>
            <a:r>
              <a:rPr lang="en-US" sz="2300" dirty="0"/>
              <a:t>, and </a:t>
            </a:r>
            <a:r>
              <a:rPr lang="en-US" sz="2300" i="1" dirty="0"/>
              <a:t>ambiguity </a:t>
            </a:r>
            <a:r>
              <a:rPr lang="en-US" sz="2300" dirty="0"/>
              <a:t>or</a:t>
            </a:r>
            <a:r>
              <a:rPr lang="en-US" sz="2300" i="1" dirty="0"/>
              <a:t> diversion.</a:t>
            </a:r>
            <a:r>
              <a:rPr lang="en-US" sz="2300" dirty="0"/>
              <a:t> </a:t>
            </a:r>
          </a:p>
          <a:p>
            <a:pPr marL="457200" indent="-457200">
              <a:defRPr/>
            </a:pPr>
            <a:r>
              <a:rPr lang="en-US" sz="2600" dirty="0"/>
              <a:t>Understanding how to recognize and analyze fallacies gives you a better appreciation of good reasoning.</a:t>
            </a:r>
          </a:p>
        </p:txBody>
      </p:sp>
    </p:spTree>
    <p:extLst>
      <p:ext uri="{BB962C8B-B14F-4D97-AF65-F5344CB8AC3E}">
        <p14:creationId xmlns:p14="http://schemas.microsoft.com/office/powerpoint/2010/main" val="8683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98" y="186267"/>
            <a:ext cx="7498080" cy="1143000"/>
          </a:xfrm>
        </p:spPr>
        <p:txBody>
          <a:bodyPr/>
          <a:lstStyle/>
          <a:p>
            <a:r>
              <a:rPr lang="en-US" dirty="0"/>
              <a:t>Hasty Generalization</a:t>
            </a:r>
          </a:p>
        </p:txBody>
      </p:sp>
      <p:sp>
        <p:nvSpPr>
          <p:cNvPr id="3" name="Content Placeholder 2"/>
          <p:cNvSpPr>
            <a:spLocks noGrp="1"/>
          </p:cNvSpPr>
          <p:nvPr>
            <p:ph idx="1"/>
          </p:nvPr>
        </p:nvSpPr>
        <p:spPr>
          <a:xfrm>
            <a:off x="1023998" y="1329267"/>
            <a:ext cx="7773339" cy="4885266"/>
          </a:xfrm>
        </p:spPr>
        <p:txBody>
          <a:bodyPr>
            <a:normAutofit/>
          </a:bodyPr>
          <a:lstStyle/>
          <a:p>
            <a:r>
              <a:rPr lang="en-US" altLang="x-none" sz="2800" dirty="0">
                <a:ea typeface="ＭＳ Ｐゴシック" charset="-128"/>
              </a:rPr>
              <a:t>The fallacy of Hasty Generalization is present in an argument when a general conclusion is drawn from a non-representative sample.</a:t>
            </a:r>
          </a:p>
          <a:p>
            <a:pPr lvl="1"/>
            <a:r>
              <a:rPr lang="en-US" altLang="x-none" sz="2400" dirty="0">
                <a:ea typeface="ＭＳ Ｐゴシック" charset="-128"/>
              </a:rPr>
              <a:t>A sample can be non-representative because it is too small, because it is not random, or because it is not appropriately controlled.</a:t>
            </a:r>
          </a:p>
          <a:p>
            <a:pPr marL="649224" lvl="2" indent="0">
              <a:buNone/>
            </a:pPr>
            <a:r>
              <a:rPr lang="en-US" altLang="x-none" sz="1800" dirty="0">
                <a:ea typeface="ＭＳ Ｐゴシック" charset="-128"/>
              </a:rPr>
              <a:t>Example: I saw a fraternity guy act rudely to a fast food employee in the food court at lunch today.  Probably most fraternity and sorority members are rude and arrogant.</a:t>
            </a:r>
          </a:p>
          <a:p>
            <a:pPr lvl="1"/>
            <a:r>
              <a:rPr lang="en-US" altLang="x-none" sz="2200" dirty="0">
                <a:ea typeface="ＭＳ Ｐゴシック" charset="-128"/>
              </a:rPr>
              <a:t>Notice that the pattern in this fallacy is an illegitimate move from a particular to a general claim..</a:t>
            </a:r>
          </a:p>
          <a:p>
            <a:pPr lvl="2"/>
            <a:endParaRPr lang="en-US" sz="1800" dirty="0"/>
          </a:p>
        </p:txBody>
      </p:sp>
    </p:spTree>
    <p:extLst>
      <p:ext uri="{BB962C8B-B14F-4D97-AF65-F5344CB8AC3E}">
        <p14:creationId xmlns:p14="http://schemas.microsoft.com/office/powerpoint/2010/main" val="143233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674" y="257705"/>
            <a:ext cx="7498080" cy="1143000"/>
          </a:xfrm>
        </p:spPr>
        <p:txBody>
          <a:bodyPr/>
          <a:lstStyle/>
          <a:p>
            <a:r>
              <a:rPr lang="en-US" dirty="0"/>
              <a:t>Composition</a:t>
            </a:r>
          </a:p>
        </p:txBody>
      </p:sp>
      <p:sp>
        <p:nvSpPr>
          <p:cNvPr id="3" name="Content Placeholder 2"/>
          <p:cNvSpPr>
            <a:spLocks noGrp="1"/>
          </p:cNvSpPr>
          <p:nvPr>
            <p:ph idx="1"/>
          </p:nvPr>
        </p:nvSpPr>
        <p:spPr>
          <a:xfrm>
            <a:off x="1037674" y="1400705"/>
            <a:ext cx="7773339" cy="4864628"/>
          </a:xfrm>
        </p:spPr>
        <p:txBody>
          <a:bodyPr>
            <a:normAutofit/>
          </a:bodyPr>
          <a:lstStyle/>
          <a:p>
            <a:r>
              <a:rPr lang="en-US" sz="2800" dirty="0"/>
              <a:t>The mistaken transfer of (1) an attribute of the individual parts of an object to the object as a whole; or (2) an attribute of the individual members of a class to the class itself.</a:t>
            </a:r>
          </a:p>
          <a:p>
            <a:pPr marL="649224" lvl="2" indent="0">
              <a:buNone/>
            </a:pPr>
            <a:r>
              <a:rPr lang="en-US" dirty="0"/>
              <a:t>Example: All the cells in his body are tiny. Thus, he is tiny.</a:t>
            </a:r>
          </a:p>
          <a:p>
            <a:pPr marL="649224" lvl="2" indent="0">
              <a:buNone/>
            </a:pPr>
            <a:r>
              <a:rPr lang="en-US" dirty="0"/>
              <a:t>Example: The bricks in this building are sturdy, so the building must be sturdy.</a:t>
            </a:r>
          </a:p>
          <a:p>
            <a:r>
              <a:rPr lang="en-US" sz="2800" dirty="0"/>
              <a:t> Compare: </a:t>
            </a:r>
          </a:p>
          <a:p>
            <a:pPr marL="649224" lvl="2" indent="0">
              <a:buNone/>
            </a:pPr>
            <a:r>
              <a:rPr lang="en-US" dirty="0"/>
              <a:t>Example: Every thread of material of which this shirt is composed is red, so the shirt is red. (Not a fallacy)</a:t>
            </a:r>
          </a:p>
        </p:txBody>
      </p:sp>
    </p:spTree>
    <p:extLst>
      <p:ext uri="{BB962C8B-B14F-4D97-AF65-F5344CB8AC3E}">
        <p14:creationId xmlns:p14="http://schemas.microsoft.com/office/powerpoint/2010/main" val="222760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398" y="274638"/>
            <a:ext cx="7498080" cy="1143000"/>
          </a:xfrm>
        </p:spPr>
        <p:txBody>
          <a:bodyPr/>
          <a:lstStyle/>
          <a:p>
            <a:r>
              <a:rPr lang="en-US" dirty="0"/>
              <a:t>Division</a:t>
            </a:r>
          </a:p>
        </p:txBody>
      </p:sp>
      <p:sp>
        <p:nvSpPr>
          <p:cNvPr id="3" name="Content Placeholder 2"/>
          <p:cNvSpPr>
            <a:spLocks noGrp="1"/>
          </p:cNvSpPr>
          <p:nvPr>
            <p:ph idx="1"/>
          </p:nvPr>
        </p:nvSpPr>
        <p:spPr>
          <a:xfrm>
            <a:off x="1049398" y="1417638"/>
            <a:ext cx="7773339" cy="4983162"/>
          </a:xfrm>
        </p:spPr>
        <p:txBody>
          <a:bodyPr>
            <a:normAutofit/>
          </a:bodyPr>
          <a:lstStyle/>
          <a:p>
            <a:r>
              <a:rPr lang="en-US" sz="2800" dirty="0"/>
              <a:t>The mistaken transfer of (1) an attribute of an object as a whole to the individual parts of the object or (2) an attribute of a class to the individual members of the class.</a:t>
            </a:r>
          </a:p>
          <a:p>
            <a:pPr marL="649224" lvl="2" indent="0">
              <a:buNone/>
            </a:pPr>
            <a:r>
              <a:rPr lang="en-US" dirty="0"/>
              <a:t>Example: He is huge, so he must have huge cells.</a:t>
            </a:r>
          </a:p>
          <a:p>
            <a:pPr marL="649224" lvl="2" indent="0">
              <a:buNone/>
            </a:pPr>
            <a:r>
              <a:rPr lang="en-US" dirty="0"/>
              <a:t>Example: The cake tastes burnt, so you must have used burnt ingredients.</a:t>
            </a:r>
          </a:p>
          <a:p>
            <a:r>
              <a:rPr lang="en-US" sz="2800" dirty="0"/>
              <a:t>Compare: </a:t>
            </a:r>
          </a:p>
          <a:p>
            <a:pPr marL="649224" lvl="2" indent="0">
              <a:buNone/>
            </a:pPr>
            <a:r>
              <a:rPr lang="en-US" dirty="0"/>
              <a:t>Example: That is a wooden chair, so its legs are made of wood. (Not a fallacy)</a:t>
            </a:r>
          </a:p>
        </p:txBody>
      </p:sp>
    </p:spTree>
    <p:extLst>
      <p:ext uri="{BB962C8B-B14F-4D97-AF65-F5344CB8AC3E}">
        <p14:creationId xmlns:p14="http://schemas.microsoft.com/office/powerpoint/2010/main" val="123379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98" y="274638"/>
            <a:ext cx="7498080" cy="1143000"/>
          </a:xfrm>
        </p:spPr>
        <p:txBody>
          <a:bodyPr/>
          <a:lstStyle/>
          <a:p>
            <a:r>
              <a:rPr lang="en-US" dirty="0"/>
              <a:t>Biased Sample</a:t>
            </a:r>
          </a:p>
        </p:txBody>
      </p:sp>
      <p:sp>
        <p:nvSpPr>
          <p:cNvPr id="3" name="Content Placeholder 2"/>
          <p:cNvSpPr>
            <a:spLocks noGrp="1"/>
          </p:cNvSpPr>
          <p:nvPr>
            <p:ph idx="1"/>
          </p:nvPr>
        </p:nvSpPr>
        <p:spPr>
          <a:xfrm>
            <a:off x="1023998" y="1417638"/>
            <a:ext cx="7773339" cy="4754562"/>
          </a:xfrm>
        </p:spPr>
        <p:txBody>
          <a:bodyPr>
            <a:normAutofit/>
          </a:bodyPr>
          <a:lstStyle/>
          <a:p>
            <a:r>
              <a:rPr lang="en-US" sz="2800" dirty="0"/>
              <a:t>Uses a non-representative sample as support for a statistical claim about an entire population. </a:t>
            </a:r>
            <a:endParaRPr lang="en-US" sz="2400" dirty="0">
              <a:solidFill>
                <a:srgbClr val="0070C0"/>
              </a:solidFill>
            </a:endParaRPr>
          </a:p>
          <a:p>
            <a:pPr marL="649224" lvl="2" indent="0">
              <a:buNone/>
            </a:pPr>
            <a:r>
              <a:rPr lang="en-US" dirty="0"/>
              <a:t>Example: Recently, a sample of Catholics revealed that 85% believe that abortion is morally wrong. Thus, evidence shows that approximately 85% of all Americans believe that abortion is morally wrong. </a:t>
            </a:r>
          </a:p>
          <a:p>
            <a:pPr lvl="1"/>
            <a:r>
              <a:rPr lang="en-US" sz="2400" dirty="0"/>
              <a:t>A survey limited to Catholics is likely to be unrepresentative of the general population, especially when it concerns moral or theological issues where there is a specified catholic position.</a:t>
            </a:r>
          </a:p>
        </p:txBody>
      </p:sp>
    </p:spTree>
    <p:extLst>
      <p:ext uri="{BB962C8B-B14F-4D97-AF65-F5344CB8AC3E}">
        <p14:creationId xmlns:p14="http://schemas.microsoft.com/office/powerpoint/2010/main" val="28881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064" y="274638"/>
            <a:ext cx="7498080" cy="1143000"/>
          </a:xfrm>
        </p:spPr>
        <p:txBody>
          <a:bodyPr/>
          <a:lstStyle/>
          <a:p>
            <a:r>
              <a:rPr lang="en-US" dirty="0"/>
              <a:t>Coincidence</a:t>
            </a:r>
          </a:p>
        </p:txBody>
      </p:sp>
      <p:sp>
        <p:nvSpPr>
          <p:cNvPr id="3" name="Content Placeholder 2"/>
          <p:cNvSpPr>
            <a:spLocks noGrp="1"/>
          </p:cNvSpPr>
          <p:nvPr>
            <p:ph idx="1"/>
          </p:nvPr>
        </p:nvSpPr>
        <p:spPr>
          <a:xfrm>
            <a:off x="1007064" y="1417638"/>
            <a:ext cx="7773339" cy="4864629"/>
          </a:xfrm>
        </p:spPr>
        <p:txBody>
          <a:bodyPr>
            <a:normAutofit/>
          </a:bodyPr>
          <a:lstStyle/>
          <a:p>
            <a:r>
              <a:rPr lang="en-US" sz="2800" dirty="0"/>
              <a:t>This fallacy occurs when a chance or coincidental connection between events is mistaken for a causal connection.</a:t>
            </a:r>
          </a:p>
          <a:p>
            <a:pPr marL="649224" lvl="2" indent="0">
              <a:buNone/>
            </a:pPr>
            <a:r>
              <a:rPr lang="en-US" dirty="0"/>
              <a:t>Example: I can prove that some dreams let us see into the future. Last week, I dreamed that my cousin Charlie was in a terrible car wreck. Just now, I got a phone call from my cousin Charlie's wife saying that he is in the hospital because he was in a car accident. </a:t>
            </a:r>
          </a:p>
          <a:p>
            <a:pPr lvl="1"/>
            <a:r>
              <a:rPr lang="en-US" sz="2400" dirty="0"/>
              <a:t>We have thousands of dreams a year; a few are likely to resemble real events. We forget that most dreams do not connect to real events.</a:t>
            </a:r>
          </a:p>
        </p:txBody>
      </p:sp>
    </p:spTree>
    <p:extLst>
      <p:ext uri="{BB962C8B-B14F-4D97-AF65-F5344CB8AC3E}">
        <p14:creationId xmlns:p14="http://schemas.microsoft.com/office/powerpoint/2010/main" val="1132085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931" y="274637"/>
            <a:ext cx="7498080" cy="1143000"/>
          </a:xfrm>
        </p:spPr>
        <p:txBody>
          <a:bodyPr/>
          <a:lstStyle/>
          <a:p>
            <a:r>
              <a:rPr lang="en-US" i="1" dirty="0"/>
              <a:t>Post Hoc </a:t>
            </a:r>
            <a:r>
              <a:rPr lang="en-US" dirty="0"/>
              <a:t>Fallacy</a:t>
            </a:r>
          </a:p>
        </p:txBody>
      </p:sp>
      <p:sp>
        <p:nvSpPr>
          <p:cNvPr id="3" name="Content Placeholder 2"/>
          <p:cNvSpPr>
            <a:spLocks noGrp="1"/>
          </p:cNvSpPr>
          <p:nvPr>
            <p:ph idx="1"/>
          </p:nvPr>
        </p:nvSpPr>
        <p:spPr>
          <a:xfrm>
            <a:off x="1040931" y="1417637"/>
            <a:ext cx="7773339" cy="4873095"/>
          </a:xfrm>
        </p:spPr>
        <p:txBody>
          <a:bodyPr>
            <a:normAutofit lnSpcReduction="10000"/>
          </a:bodyPr>
          <a:lstStyle/>
          <a:p>
            <a:r>
              <a:rPr lang="en-US" sz="2800" dirty="0"/>
              <a:t>This fallacy involves the confusion of temporal succession with causal connection. The fact that something happens after something else happens doesn’t mean that the former caused the latter.</a:t>
            </a:r>
          </a:p>
          <a:p>
            <a:pPr marL="649224" lvl="2" indent="0">
              <a:buNone/>
            </a:pPr>
            <a:r>
              <a:rPr lang="en-US" dirty="0"/>
              <a:t>Example: Researchers have found a pattern showing that while a Democrat was president, Coca-Cola topped all soft-drink sales. While a Republican was president, Pepsi topped all sales. You should invest in a soft-drink company based on who is in the White House.</a:t>
            </a:r>
          </a:p>
          <a:p>
            <a:pPr lvl="1"/>
            <a:r>
              <a:rPr lang="en-US" sz="2400" dirty="0"/>
              <a:t>Post Hoc fallacies are a common instance of an error humans are prone to commit: confusing correlation with causation. </a:t>
            </a:r>
          </a:p>
        </p:txBody>
      </p:sp>
    </p:spTree>
    <p:extLst>
      <p:ext uri="{BB962C8B-B14F-4D97-AF65-F5344CB8AC3E}">
        <p14:creationId xmlns:p14="http://schemas.microsoft.com/office/powerpoint/2010/main" val="96513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674" y="274638"/>
            <a:ext cx="7498080" cy="1143000"/>
          </a:xfrm>
        </p:spPr>
        <p:txBody>
          <a:bodyPr/>
          <a:lstStyle/>
          <a:p>
            <a:r>
              <a:rPr lang="en-US" dirty="0"/>
              <a:t>Common Cause Fallacy</a:t>
            </a:r>
          </a:p>
        </p:txBody>
      </p:sp>
      <p:sp>
        <p:nvSpPr>
          <p:cNvPr id="3" name="Content Placeholder 2"/>
          <p:cNvSpPr>
            <a:spLocks noGrp="1"/>
          </p:cNvSpPr>
          <p:nvPr>
            <p:ph idx="1"/>
          </p:nvPr>
        </p:nvSpPr>
        <p:spPr>
          <a:xfrm>
            <a:off x="1037674" y="1417638"/>
            <a:ext cx="7773339" cy="4822295"/>
          </a:xfrm>
        </p:spPr>
        <p:txBody>
          <a:bodyPr>
            <a:normAutofit/>
          </a:bodyPr>
          <a:lstStyle/>
          <a:p>
            <a:r>
              <a:rPr lang="en-US" sz="2800" dirty="0"/>
              <a:t>This fallacy occurs when two or more events that share a cause are mistakenly thought to cause each other.</a:t>
            </a:r>
          </a:p>
          <a:p>
            <a:pPr marL="649224" lvl="2" indent="0">
              <a:buNone/>
            </a:pPr>
            <a:r>
              <a:rPr lang="en-US" dirty="0"/>
              <a:t>Example: Right before the storm hit, I noticed that the barometer was falling. That must have been what caused the storm.</a:t>
            </a:r>
          </a:p>
          <a:p>
            <a:pPr lvl="1"/>
            <a:r>
              <a:rPr lang="en-US" sz="2400" dirty="0"/>
              <a:t>The falling barometer and the storm were both caused by changes in atmospheric pressure. This common cause is missed, and one caused thing is thought to be the cause of the other.</a:t>
            </a:r>
          </a:p>
        </p:txBody>
      </p:sp>
    </p:spTree>
    <p:extLst>
      <p:ext uri="{BB962C8B-B14F-4D97-AF65-F5344CB8AC3E}">
        <p14:creationId xmlns:p14="http://schemas.microsoft.com/office/powerpoint/2010/main" val="517948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608" y="240771"/>
            <a:ext cx="7498080" cy="1143000"/>
          </a:xfrm>
        </p:spPr>
        <p:txBody>
          <a:bodyPr/>
          <a:lstStyle/>
          <a:p>
            <a:r>
              <a:rPr lang="en-US" dirty="0"/>
              <a:t>Slippery Slope</a:t>
            </a:r>
          </a:p>
        </p:txBody>
      </p:sp>
      <p:sp>
        <p:nvSpPr>
          <p:cNvPr id="3" name="Content Placeholder 2"/>
          <p:cNvSpPr>
            <a:spLocks noGrp="1"/>
          </p:cNvSpPr>
          <p:nvPr>
            <p:ph idx="1"/>
          </p:nvPr>
        </p:nvSpPr>
        <p:spPr>
          <a:xfrm>
            <a:off x="1054608" y="1383771"/>
            <a:ext cx="7773339" cy="4737629"/>
          </a:xfrm>
        </p:spPr>
        <p:txBody>
          <a:bodyPr>
            <a:normAutofit fontScale="77500" lnSpcReduction="20000"/>
          </a:bodyPr>
          <a:lstStyle/>
          <a:p>
            <a:r>
              <a:rPr lang="en-US" altLang="x-none" sz="3100" dirty="0">
                <a:ea typeface="ＭＳ Ｐゴシック" charset="-128"/>
              </a:rPr>
              <a:t>The fallacy of Slippery Slope is another kind of causal fallacy, though in this case the cause is not false or unlikely, but rather connected by a chain of causation to a remote effect and it is unlikely that the chain of causes will actually play out as suggested.</a:t>
            </a:r>
          </a:p>
          <a:p>
            <a:pPr marL="649224" lvl="2" indent="0">
              <a:buNone/>
            </a:pPr>
            <a:r>
              <a:rPr lang="en-US" altLang="x-none" sz="2300" dirty="0">
                <a:ea typeface="ＭＳ Ｐゴシック" charset="-128"/>
              </a:rPr>
              <a:t>Example: If you start smoking marijuana for pleasure, you will need more and more to achieve the expected high. You will begin to rely on it whenever you feel depressed. Eventually you will experiment with more powerful drugs. The amount of drug intake will have to increase to achieve the desired results. At this point, the addiction will take hold and will lead to a loss of ambition, a loss of self-esteem, the destruction of your health, and the dissolution of all social ties. Therefore, you should not start smoking marijuana.</a:t>
            </a:r>
          </a:p>
          <a:p>
            <a:pPr lvl="1"/>
            <a:r>
              <a:rPr lang="en-US" altLang="x-none" dirty="0">
                <a:ea typeface="ＭＳ Ｐゴシック" charset="-128"/>
              </a:rPr>
              <a:t>The argument relies on a causal network with each step in the chain causing the next step. The alleged inevitability of the final act is not supported by objective evidence. </a:t>
            </a:r>
          </a:p>
        </p:txBody>
      </p:sp>
    </p:spTree>
    <p:extLst>
      <p:ext uri="{BB962C8B-B14F-4D97-AF65-F5344CB8AC3E}">
        <p14:creationId xmlns:p14="http://schemas.microsoft.com/office/powerpoint/2010/main" val="59004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41" y="248920"/>
            <a:ext cx="7498080" cy="1143000"/>
          </a:xfrm>
        </p:spPr>
        <p:txBody>
          <a:bodyPr/>
          <a:lstStyle/>
          <a:p>
            <a:r>
              <a:rPr lang="en-US" dirty="0"/>
              <a:t>Exercise 4C</a:t>
            </a:r>
          </a:p>
        </p:txBody>
      </p:sp>
      <p:sp>
        <p:nvSpPr>
          <p:cNvPr id="4" name="Content Placeholder 3"/>
          <p:cNvSpPr>
            <a:spLocks noGrp="1"/>
          </p:cNvSpPr>
          <p:nvPr>
            <p:ph sz="half" idx="1"/>
          </p:nvPr>
        </p:nvSpPr>
        <p:spPr/>
        <p:txBody>
          <a:bodyPr>
            <a:normAutofit fontScale="92500"/>
          </a:bodyPr>
          <a:lstStyle/>
          <a:p>
            <a:pPr marL="0" indent="0">
              <a:buNone/>
            </a:pPr>
            <a:r>
              <a:rPr lang="en-US" dirty="0"/>
              <a:t>Example I</a:t>
            </a:r>
          </a:p>
          <a:p>
            <a:pPr marL="457200" lvl="1" indent="0">
              <a:buNone/>
            </a:pPr>
            <a:r>
              <a:rPr lang="en-US" dirty="0"/>
              <a:t>A Hasty Generalization Fallacy occurs when a generalization is inappropriately applied to the case at hand.</a:t>
            </a:r>
          </a:p>
          <a:p>
            <a:pPr marL="0" indent="0">
              <a:buNone/>
            </a:pPr>
            <a:r>
              <a:rPr lang="en-US" dirty="0"/>
              <a:t> Answer</a:t>
            </a:r>
          </a:p>
          <a:p>
            <a:pPr marL="0" indent="0">
              <a:buNone/>
            </a:pPr>
            <a:r>
              <a:rPr lang="en-US" dirty="0"/>
              <a:t>        False</a:t>
            </a:r>
          </a:p>
          <a:p>
            <a:endParaRPr lang="en-US" dirty="0"/>
          </a:p>
        </p:txBody>
      </p:sp>
      <p:sp>
        <p:nvSpPr>
          <p:cNvPr id="5" name="Content Placeholder 4"/>
          <p:cNvSpPr>
            <a:spLocks noGrp="1"/>
          </p:cNvSpPr>
          <p:nvPr>
            <p:ph sz="half" idx="2"/>
          </p:nvPr>
        </p:nvSpPr>
        <p:spPr/>
        <p:txBody>
          <a:bodyPr>
            <a:normAutofit fontScale="92500"/>
          </a:bodyPr>
          <a:lstStyle/>
          <a:p>
            <a:pPr marL="0" indent="0">
              <a:buNone/>
            </a:pPr>
            <a:r>
              <a:rPr lang="en-US" dirty="0"/>
              <a:t>Example II</a:t>
            </a:r>
          </a:p>
          <a:p>
            <a:pPr marL="457200" lvl="1" indent="0">
              <a:buNone/>
            </a:pPr>
            <a:r>
              <a:rPr lang="en-US" dirty="0"/>
              <a:t>Every time Mychal heard that song on the radio he sold more memberships to the club than usual and increased his commission! I think he should listen to that song each day before work.</a:t>
            </a:r>
          </a:p>
          <a:p>
            <a:pPr marL="0" indent="0">
              <a:buNone/>
            </a:pPr>
            <a:r>
              <a:rPr lang="en-US" dirty="0"/>
              <a:t> Answer</a:t>
            </a:r>
          </a:p>
          <a:p>
            <a:pPr marL="0" indent="0">
              <a:buNone/>
            </a:pPr>
            <a:r>
              <a:rPr lang="en-US" dirty="0"/>
              <a:t>       Post Hoc fallacy</a:t>
            </a:r>
          </a:p>
          <a:p>
            <a:endParaRPr lang="en-US" dirty="0"/>
          </a:p>
        </p:txBody>
      </p:sp>
    </p:spTree>
    <p:extLst>
      <p:ext uri="{BB962C8B-B14F-4D97-AF65-F5344CB8AC3E}">
        <p14:creationId xmlns:p14="http://schemas.microsoft.com/office/powerpoint/2010/main" val="89299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7675" y="232305"/>
            <a:ext cx="7498080" cy="1143000"/>
          </a:xfrm>
        </p:spPr>
        <p:txBody>
          <a:bodyPr>
            <a:normAutofit fontScale="90000"/>
          </a:bodyPr>
          <a:lstStyle/>
          <a:p>
            <a:r>
              <a:rPr lang="en-US" dirty="0"/>
              <a:t>Fallacies of Unwarranted Assumption</a:t>
            </a:r>
          </a:p>
        </p:txBody>
      </p:sp>
      <p:sp>
        <p:nvSpPr>
          <p:cNvPr id="6" name="Content Placeholder 5"/>
          <p:cNvSpPr>
            <a:spLocks noGrp="1"/>
          </p:cNvSpPr>
          <p:nvPr>
            <p:ph idx="1"/>
          </p:nvPr>
        </p:nvSpPr>
        <p:spPr>
          <a:xfrm>
            <a:off x="1037675" y="1456267"/>
            <a:ext cx="7498080" cy="4800600"/>
          </a:xfrm>
        </p:spPr>
        <p:txBody>
          <a:bodyPr>
            <a:normAutofit/>
          </a:bodyPr>
          <a:lstStyle/>
          <a:p>
            <a:r>
              <a:rPr lang="en-US" sz="2800" dirty="0"/>
              <a:t>These fallacies occur when an argument assumes the truth of some unproved or questionable claim. </a:t>
            </a:r>
          </a:p>
          <a:p>
            <a:r>
              <a:rPr lang="en-US" sz="2800" dirty="0"/>
              <a:t>They include:</a:t>
            </a:r>
          </a:p>
          <a:p>
            <a:pPr marL="658368" lvl="1" indent="-457200">
              <a:buFont typeface="+mj-lt"/>
              <a:buAutoNum type="arabicPeriod" startAt="17"/>
            </a:pPr>
            <a:r>
              <a:rPr lang="en-US" sz="2400" dirty="0"/>
              <a:t>Begging the Question</a:t>
            </a:r>
          </a:p>
          <a:p>
            <a:pPr marL="658368" lvl="1" indent="-457200">
              <a:buFont typeface="+mj-lt"/>
              <a:buAutoNum type="arabicPeriod" startAt="17"/>
            </a:pPr>
            <a:r>
              <a:rPr lang="en-US" sz="2400" dirty="0"/>
              <a:t>Complex Question</a:t>
            </a:r>
          </a:p>
          <a:p>
            <a:pPr marL="658368" lvl="1" indent="-457200">
              <a:buFont typeface="+mj-lt"/>
              <a:buAutoNum type="arabicPeriod" startAt="17"/>
            </a:pPr>
            <a:r>
              <a:rPr lang="en-US" sz="2400" dirty="0"/>
              <a:t>Appeal to Ignorance</a:t>
            </a:r>
          </a:p>
          <a:p>
            <a:pPr marL="658368" lvl="1" indent="-457200">
              <a:buFont typeface="+mj-lt"/>
              <a:buAutoNum type="arabicPeriod" startAt="17"/>
            </a:pPr>
            <a:r>
              <a:rPr lang="en-US" sz="2400" dirty="0"/>
              <a:t>Appeal to an unqualified authority</a:t>
            </a:r>
          </a:p>
          <a:p>
            <a:pPr marL="658368" lvl="1" indent="-457200">
              <a:buFont typeface="+mj-lt"/>
              <a:buAutoNum type="arabicPeriod" startAt="17"/>
            </a:pPr>
            <a:r>
              <a:rPr lang="en-US" sz="2400" dirty="0"/>
              <a:t>False dichotomy</a:t>
            </a:r>
          </a:p>
        </p:txBody>
      </p:sp>
    </p:spTree>
    <p:extLst>
      <p:ext uri="{BB962C8B-B14F-4D97-AF65-F5344CB8AC3E}">
        <p14:creationId xmlns:p14="http://schemas.microsoft.com/office/powerpoint/2010/main" val="200203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208" y="316971"/>
            <a:ext cx="7498080" cy="1143000"/>
          </a:xfrm>
        </p:spPr>
        <p:txBody>
          <a:bodyPr/>
          <a:lstStyle/>
          <a:p>
            <a:r>
              <a:rPr lang="en-US" dirty="0"/>
              <a:t>Fallacies of Relevance</a:t>
            </a:r>
          </a:p>
        </p:txBody>
      </p:sp>
      <p:sp>
        <p:nvSpPr>
          <p:cNvPr id="3" name="Content Placeholder 2"/>
          <p:cNvSpPr>
            <a:spLocks noGrp="1"/>
          </p:cNvSpPr>
          <p:nvPr>
            <p:ph idx="1"/>
          </p:nvPr>
        </p:nvSpPr>
        <p:spPr>
          <a:xfrm>
            <a:off x="1029208" y="1710267"/>
            <a:ext cx="7773339" cy="4402666"/>
          </a:xfrm>
        </p:spPr>
        <p:txBody>
          <a:bodyPr>
            <a:normAutofit fontScale="92500" lnSpcReduction="10000"/>
          </a:bodyPr>
          <a:lstStyle/>
          <a:p>
            <a:r>
              <a:rPr lang="en-US" altLang="x-none" sz="2400" dirty="0">
                <a:ea typeface="ＭＳ Ｐゴシック" charset="-128"/>
              </a:rPr>
              <a:t>The members of the first groups of fallacies with which we are going to become familiar all share the flaw of containing premises that are logically irrelevant to the conclusion.</a:t>
            </a:r>
          </a:p>
          <a:p>
            <a:r>
              <a:rPr lang="en-US" altLang="x-none" sz="2400" dirty="0">
                <a:ea typeface="ＭＳ Ｐゴシック" charset="-128"/>
              </a:rPr>
              <a:t>When analyzing these fallacies, it is important to remember that a claim can be psychologically or emotionally relevant to another claim, without being logically relevant.</a:t>
            </a:r>
          </a:p>
          <a:p>
            <a:pPr lvl="1"/>
            <a:r>
              <a:rPr lang="en-US" altLang="x-none" sz="2000" dirty="0">
                <a:ea typeface="ＭＳ Ｐゴシック" charset="-128"/>
              </a:rPr>
              <a:t>My children may want to believe in Santa Clause, because they like to do so, or because they are motivated by the extra gifts they get from </a:t>
            </a:r>
            <a:r>
              <a:rPr lang="en-US" altLang="en-US" sz="2000" dirty="0">
                <a:ea typeface="ＭＳ Ｐゴシック" charset="-128"/>
              </a:rPr>
              <a:t>‘</a:t>
            </a:r>
            <a:r>
              <a:rPr lang="en-US" altLang="x-none" sz="2000" dirty="0">
                <a:ea typeface="ＭＳ Ｐゴシック" charset="-128"/>
              </a:rPr>
              <a:t>Santa,</a:t>
            </a:r>
            <a:r>
              <a:rPr lang="en-US" altLang="en-US" sz="2000" dirty="0">
                <a:ea typeface="ＭＳ Ｐゴシック" charset="-128"/>
              </a:rPr>
              <a:t>’</a:t>
            </a:r>
            <a:r>
              <a:rPr lang="en-US" altLang="x-none" sz="2000" dirty="0">
                <a:ea typeface="ＭＳ Ｐゴシック" charset="-128"/>
              </a:rPr>
              <a:t> but in the face of contrary evidence, they have no good reason to believe.</a:t>
            </a:r>
          </a:p>
          <a:p>
            <a:r>
              <a:rPr lang="en-US" altLang="x-none" sz="2400" dirty="0">
                <a:ea typeface="ＭＳ Ｐゴシック" charset="-128"/>
              </a:rPr>
              <a:t>A common feature of the Fallacies of Relevance is the reliance on an emotional appeal to motivate acceptance of the conclusion.</a:t>
            </a:r>
          </a:p>
        </p:txBody>
      </p:sp>
    </p:spTree>
    <p:extLst>
      <p:ext uri="{BB962C8B-B14F-4D97-AF65-F5344CB8AC3E}">
        <p14:creationId xmlns:p14="http://schemas.microsoft.com/office/powerpoint/2010/main" val="924459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798" y="274638"/>
            <a:ext cx="7498080" cy="1143000"/>
          </a:xfrm>
        </p:spPr>
        <p:txBody>
          <a:bodyPr/>
          <a:lstStyle/>
          <a:p>
            <a:r>
              <a:rPr lang="en-US" dirty="0"/>
              <a:t>Begging the Question</a:t>
            </a:r>
          </a:p>
        </p:txBody>
      </p:sp>
      <p:sp>
        <p:nvSpPr>
          <p:cNvPr id="3" name="Subtitle 2"/>
          <p:cNvSpPr>
            <a:spLocks noGrp="1"/>
          </p:cNvSpPr>
          <p:nvPr>
            <p:ph idx="1"/>
          </p:nvPr>
        </p:nvSpPr>
        <p:spPr>
          <a:xfrm>
            <a:off x="1074798" y="1417637"/>
            <a:ext cx="7773339" cy="4923895"/>
          </a:xfrm>
        </p:spPr>
        <p:txBody>
          <a:bodyPr vert="horz" lIns="68580" tIns="34290" rIns="68580" bIns="34290" rtlCol="0" anchor="t">
            <a:normAutofit/>
          </a:bodyPr>
          <a:lstStyle/>
          <a:p>
            <a:pPr marL="342900" indent="-342900">
              <a:spcBef>
                <a:spcPct val="20000"/>
              </a:spcBef>
              <a:spcAft>
                <a:spcPct val="0"/>
              </a:spcAft>
            </a:pPr>
            <a:r>
              <a:rPr lang="en-US" sz="2800" dirty="0"/>
              <a:t>This fallacy occurs when an argument assumes as evidence (in the premises) the very thing that it attempts to prove in the conclusion.</a:t>
            </a:r>
          </a:p>
          <a:p>
            <a:pPr marL="617220" lvl="1" indent="-342900">
              <a:spcBef>
                <a:spcPct val="20000"/>
              </a:spcBef>
              <a:spcAft>
                <a:spcPct val="0"/>
              </a:spcAft>
            </a:pPr>
            <a:r>
              <a:rPr lang="en-US" sz="2400" dirty="0"/>
              <a:t>Another name for this fallacy is </a:t>
            </a:r>
            <a:r>
              <a:rPr lang="en-US" sz="2400" i="1" dirty="0" err="1"/>
              <a:t>Petitio</a:t>
            </a:r>
            <a:r>
              <a:rPr lang="en-US" sz="2400" i="1" dirty="0"/>
              <a:t> </a:t>
            </a:r>
            <a:r>
              <a:rPr lang="en-US" sz="2400" i="1" dirty="0" err="1"/>
              <a:t>Principii</a:t>
            </a:r>
            <a:r>
              <a:rPr lang="en-US" sz="2400" dirty="0"/>
              <a:t>, which can be translated as</a:t>
            </a:r>
            <a:r>
              <a:rPr lang="en-US" sz="2400" b="1" i="1" dirty="0"/>
              <a:t> </a:t>
            </a:r>
            <a:r>
              <a:rPr lang="en-US" sz="2400" dirty="0"/>
              <a:t>“assume at the beginning.”</a:t>
            </a:r>
          </a:p>
          <a:p>
            <a:pPr marL="603504" lvl="2" indent="0">
              <a:spcAft>
                <a:spcPct val="0"/>
              </a:spcAft>
              <a:buNone/>
            </a:pPr>
            <a:r>
              <a:rPr lang="en-US" sz="2000" dirty="0"/>
              <a:t>Example: You can believe him. He never lies. He always tells the truth. He is someone that you can believe</a:t>
            </a:r>
            <a:r>
              <a:rPr lang="en-US" sz="2000" i="1" dirty="0"/>
              <a:t>.</a:t>
            </a:r>
          </a:p>
          <a:p>
            <a:pPr>
              <a:spcAft>
                <a:spcPct val="0"/>
              </a:spcAft>
            </a:pPr>
            <a:r>
              <a:rPr lang="en-US" sz="2800" dirty="0"/>
              <a:t>The argument begs the question, “What additional evidence is there that he never lies?”</a:t>
            </a:r>
            <a:endParaRPr lang="en-US" sz="2800" i="1" dirty="0"/>
          </a:p>
        </p:txBody>
      </p:sp>
    </p:spTree>
    <p:extLst>
      <p:ext uri="{BB962C8B-B14F-4D97-AF65-F5344CB8AC3E}">
        <p14:creationId xmlns:p14="http://schemas.microsoft.com/office/powerpoint/2010/main" val="2006816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E3E4-EDD1-4181-9A55-714EF4AC1502}"/>
              </a:ext>
            </a:extLst>
          </p:cNvPr>
          <p:cNvSpPr>
            <a:spLocks noGrp="1"/>
          </p:cNvSpPr>
          <p:nvPr>
            <p:ph type="title"/>
          </p:nvPr>
        </p:nvSpPr>
        <p:spPr>
          <a:xfrm>
            <a:off x="1074798" y="274638"/>
            <a:ext cx="7498080" cy="1143000"/>
          </a:xfrm>
        </p:spPr>
        <p:txBody>
          <a:bodyPr/>
          <a:lstStyle/>
          <a:p>
            <a:r>
              <a:rPr lang="en-US" dirty="0"/>
              <a:t>Complex Question</a:t>
            </a:r>
          </a:p>
        </p:txBody>
      </p:sp>
      <p:sp>
        <p:nvSpPr>
          <p:cNvPr id="3" name="Content Placeholder 2">
            <a:extLst>
              <a:ext uri="{FF2B5EF4-FFF2-40B4-BE49-F238E27FC236}">
                <a16:creationId xmlns:a16="http://schemas.microsoft.com/office/drawing/2014/main" id="{D94D96F9-5B64-4303-8083-89A02B77A226}"/>
              </a:ext>
            </a:extLst>
          </p:cNvPr>
          <p:cNvSpPr>
            <a:spLocks noGrp="1"/>
          </p:cNvSpPr>
          <p:nvPr>
            <p:ph idx="1"/>
          </p:nvPr>
        </p:nvSpPr>
        <p:spPr>
          <a:xfrm>
            <a:off x="1074798" y="1417638"/>
            <a:ext cx="7773339" cy="4940829"/>
          </a:xfrm>
        </p:spPr>
        <p:txBody>
          <a:bodyPr vert="horz" lIns="68580" tIns="34290" rIns="68580" bIns="34290" rtlCol="0" anchor="t">
            <a:normAutofit lnSpcReduction="10000"/>
          </a:bodyPr>
          <a:lstStyle/>
          <a:p>
            <a:r>
              <a:rPr lang="en-US" sz="2000" dirty="0"/>
              <a:t>This fallacy occurs when an argumentative question is posed that actually contains two questions. The obvious question masks another, but the obvious question assumes an answer to the other.</a:t>
            </a:r>
          </a:p>
          <a:p>
            <a:pPr marL="356616" lvl="1" indent="0">
              <a:buNone/>
            </a:pPr>
            <a:r>
              <a:rPr lang="en-US" sz="1800" dirty="0"/>
              <a:t>Example: When are you going to stop cheating on your taxes?</a:t>
            </a:r>
          </a:p>
          <a:p>
            <a:pPr lvl="1"/>
            <a:r>
              <a:rPr lang="en-US" sz="1600" dirty="0"/>
              <a:t>This question masks and assumes another question: Are you cheating on your taxes?</a:t>
            </a:r>
          </a:p>
          <a:p>
            <a:pPr lvl="1"/>
            <a:r>
              <a:rPr lang="en-US" sz="1600" dirty="0"/>
              <a:t>Only an affirmative answer to this hidden question justifies asking the posed question.</a:t>
            </a:r>
          </a:p>
          <a:p>
            <a:r>
              <a:rPr lang="en-US" sz="2000" dirty="0"/>
              <a:t>If you answer without making the hidden question obvious, you can find yourself trapped into a false admission.</a:t>
            </a:r>
          </a:p>
          <a:p>
            <a:pPr lvl="1"/>
            <a:r>
              <a:rPr lang="en-US" sz="1600" dirty="0"/>
              <a:t>Answering, "I'm not [cheating]," can be easily misconstrued as "I'm not going to stop," seemingly acknowledging that you have been.</a:t>
            </a:r>
          </a:p>
          <a:p>
            <a:pPr lvl="1"/>
            <a:r>
              <a:rPr lang="en-US" sz="1600" dirty="0"/>
              <a:t>Answering, "I am/will," is also a clear acknowledgment.</a:t>
            </a:r>
          </a:p>
          <a:p>
            <a:r>
              <a:rPr lang="en-US" sz="2000" dirty="0"/>
              <a:t>Lawyers commonly use complex questions to confuse witnesses and get them to admit things they wouldn't otherwise.</a:t>
            </a:r>
          </a:p>
          <a:p>
            <a:r>
              <a:rPr lang="en-US" sz="2000" dirty="0"/>
              <a:t>The key to responding is to reveal the hidden question, and then answer it.</a:t>
            </a:r>
          </a:p>
        </p:txBody>
      </p:sp>
    </p:spTree>
    <p:extLst>
      <p:ext uri="{BB962C8B-B14F-4D97-AF65-F5344CB8AC3E}">
        <p14:creationId xmlns:p14="http://schemas.microsoft.com/office/powerpoint/2010/main" val="179360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07BD-5ECD-4998-A890-66A5890AABA3}"/>
              </a:ext>
            </a:extLst>
          </p:cNvPr>
          <p:cNvSpPr>
            <a:spLocks noGrp="1"/>
          </p:cNvSpPr>
          <p:nvPr>
            <p:ph type="title"/>
          </p:nvPr>
        </p:nvSpPr>
        <p:spPr>
          <a:xfrm>
            <a:off x="1074797" y="274638"/>
            <a:ext cx="7498080" cy="1143000"/>
          </a:xfrm>
        </p:spPr>
        <p:txBody>
          <a:bodyPr/>
          <a:lstStyle/>
          <a:p>
            <a:r>
              <a:rPr lang="en-US" dirty="0"/>
              <a:t>Appeal to Ignorance</a:t>
            </a:r>
          </a:p>
        </p:txBody>
      </p:sp>
      <p:sp>
        <p:nvSpPr>
          <p:cNvPr id="3" name="Content Placeholder 2">
            <a:extLst>
              <a:ext uri="{FF2B5EF4-FFF2-40B4-BE49-F238E27FC236}">
                <a16:creationId xmlns:a16="http://schemas.microsoft.com/office/drawing/2014/main" id="{E844D7F9-6C10-424B-8D10-1B943424B4AB}"/>
              </a:ext>
            </a:extLst>
          </p:cNvPr>
          <p:cNvSpPr>
            <a:spLocks noGrp="1"/>
          </p:cNvSpPr>
          <p:nvPr>
            <p:ph idx="1"/>
          </p:nvPr>
        </p:nvSpPr>
        <p:spPr>
          <a:xfrm>
            <a:off x="1074797" y="1417638"/>
            <a:ext cx="7773339" cy="4898495"/>
          </a:xfrm>
        </p:spPr>
        <p:txBody>
          <a:bodyPr vert="horz" lIns="68580" tIns="34290" rIns="68580" bIns="34290" rtlCol="0" anchor="t">
            <a:normAutofit fontScale="55000" lnSpcReduction="20000"/>
          </a:bodyPr>
          <a:lstStyle/>
          <a:p>
            <a:r>
              <a:rPr lang="en-US" dirty="0"/>
              <a:t>The fallacy of Appeal to Ignorance is an argument in which an assertion of ignorance on a subject is used as a basis for drawing a conclusion about the subject.</a:t>
            </a:r>
          </a:p>
          <a:p>
            <a:pPr lvl="1"/>
            <a:r>
              <a:rPr lang="en-US" dirty="0"/>
              <a:t>The ignorance or lack of evidence can be used to justify a belief or criticize a belief. Either argument can be fallacious.</a:t>
            </a:r>
          </a:p>
          <a:p>
            <a:pPr marL="356616" lvl="1" indent="0">
              <a:buNone/>
            </a:pPr>
            <a:r>
              <a:rPr lang="en-US" sz="2900" dirty="0"/>
              <a:t>Example: We have never received signals from any part of space. There is no life anywhere else in the universe. </a:t>
            </a:r>
          </a:p>
          <a:p>
            <a:pPr marL="356616" lvl="1" indent="0">
              <a:buNone/>
            </a:pPr>
            <a:r>
              <a:rPr lang="en-US" sz="2900" dirty="0"/>
              <a:t>Example: No one has ever proven that there is no life anywhere else in the universe, so there must be life elsewhere in the universe.</a:t>
            </a:r>
          </a:p>
          <a:p>
            <a:pPr lvl="1"/>
            <a:r>
              <a:rPr lang="en-US" dirty="0"/>
              <a:t>Generally, the absence of evidence is not evidence of absence.</a:t>
            </a:r>
          </a:p>
          <a:p>
            <a:r>
              <a:rPr lang="en-US" dirty="0"/>
              <a:t>An important exception to this rule holds when clear conditions of confirmation can be specified. In certain instances the failure to produce conclusive evidence supporting a claim does provide strong inductive grounds for rejecting the claim.</a:t>
            </a:r>
          </a:p>
          <a:p>
            <a:pPr lvl="1"/>
            <a:r>
              <a:rPr lang="en-US" dirty="0"/>
              <a:t>In cases where the expertise of the evaluators is relevant to the testing of the claim (as is the case with a scientific hypothesis) or when normal experience would be expected to confirm it and it doesn’t, then there are strong grounds for asserting that the claim is likely false.</a:t>
            </a:r>
          </a:p>
          <a:p>
            <a:pPr lvl="1"/>
            <a:r>
              <a:rPr lang="en-US" dirty="0"/>
              <a:t>In courts of law, the standards of proof have to be met. If they are not, the appropriate verdict(s) are: not guilty (within a reasonable doubt) or not liable (within appropriate guidelines).</a:t>
            </a:r>
          </a:p>
        </p:txBody>
      </p:sp>
    </p:spTree>
    <p:extLst>
      <p:ext uri="{BB962C8B-B14F-4D97-AF65-F5344CB8AC3E}">
        <p14:creationId xmlns:p14="http://schemas.microsoft.com/office/powerpoint/2010/main" val="1594686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08F-1F17-4410-BC77-2A1C930F618B}"/>
              </a:ext>
            </a:extLst>
          </p:cNvPr>
          <p:cNvSpPr>
            <a:spLocks noGrp="1"/>
          </p:cNvSpPr>
          <p:nvPr>
            <p:ph type="title"/>
          </p:nvPr>
        </p:nvSpPr>
        <p:spPr/>
        <p:txBody>
          <a:bodyPr/>
          <a:lstStyle/>
          <a:p>
            <a:r>
              <a:rPr lang="en-US"/>
              <a:t>Appeal to Unqualified Authority</a:t>
            </a:r>
          </a:p>
        </p:txBody>
      </p:sp>
      <p:sp>
        <p:nvSpPr>
          <p:cNvPr id="3" name="Content Placeholder 2">
            <a:extLst>
              <a:ext uri="{FF2B5EF4-FFF2-40B4-BE49-F238E27FC236}">
                <a16:creationId xmlns:a16="http://schemas.microsoft.com/office/drawing/2014/main" id="{BF69FFC4-9F51-4643-8EE6-CE8AED5A2DB9}"/>
              </a:ext>
            </a:extLst>
          </p:cNvPr>
          <p:cNvSpPr>
            <a:spLocks noGrp="1"/>
          </p:cNvSpPr>
          <p:nvPr>
            <p:ph idx="1"/>
          </p:nvPr>
        </p:nvSpPr>
        <p:spPr>
          <a:xfrm>
            <a:off x="1057864" y="1417638"/>
            <a:ext cx="7773339" cy="4932362"/>
          </a:xfrm>
        </p:spPr>
        <p:txBody>
          <a:bodyPr vert="horz" lIns="68580" tIns="34290" rIns="68580" bIns="34290" rtlCol="0" anchor="t">
            <a:normAutofit fontScale="70000" lnSpcReduction="20000"/>
          </a:bodyPr>
          <a:lstStyle/>
          <a:p>
            <a:r>
              <a:rPr lang="en-US" dirty="0"/>
              <a:t>The fallacy of Appeal to Unqualified Authority is an instance of a very common form of inductive argument (Appeal to Authority) where the appeal fails to support the conclusion because the authority in question is not qualified or trustworthy.</a:t>
            </a:r>
          </a:p>
          <a:p>
            <a:pPr lvl="1"/>
            <a:r>
              <a:rPr lang="en-US" dirty="0"/>
              <a:t>Disqualifying features of an authority include: lack of requisite expertise or experience; bias or prejudice; motive to lie or distort claims; lack of capacity for discernment.</a:t>
            </a:r>
          </a:p>
          <a:p>
            <a:pPr marL="356616" lvl="1" indent="0">
              <a:buNone/>
            </a:pPr>
            <a:r>
              <a:rPr lang="en-US" dirty="0"/>
              <a:t>Example:  I'm Nick Panning, quarterback of the Los Angeles Seals. I've been eating </a:t>
            </a:r>
            <a:r>
              <a:rPr lang="en-US" dirty="0" err="1"/>
              <a:t>Oaties</a:t>
            </a:r>
            <a:r>
              <a:rPr lang="en-US" dirty="0"/>
              <a:t> for breakfast since I was a kid. </a:t>
            </a:r>
            <a:r>
              <a:rPr lang="en-US" dirty="0" err="1"/>
              <a:t>Oaties</a:t>
            </a:r>
            <a:r>
              <a:rPr lang="en-US" dirty="0"/>
              <a:t> tastes great and they have all the nutrition kids need.</a:t>
            </a:r>
            <a:r>
              <a:rPr lang="en-US" b="1" dirty="0"/>
              <a:t> </a:t>
            </a:r>
            <a:r>
              <a:rPr lang="en-US" dirty="0"/>
              <a:t>You should get some for your kids today. </a:t>
            </a:r>
          </a:p>
          <a:p>
            <a:pPr lvl="1"/>
            <a:r>
              <a:rPr lang="en-US" dirty="0"/>
              <a:t>Merely being famous does not qualify someone to pronounce the merits of a product. </a:t>
            </a:r>
          </a:p>
          <a:p>
            <a:pPr marL="356616" lvl="1" indent="0">
              <a:buNone/>
            </a:pPr>
            <a:r>
              <a:rPr lang="en-US" dirty="0"/>
              <a:t>Example: My neighbor, Joe (you know, the blind one), said that the gallery opening was full of beautiful paintings, so we should go.</a:t>
            </a:r>
          </a:p>
          <a:p>
            <a:pPr lvl="1"/>
            <a:r>
              <a:rPr lang="en-US" dirty="0"/>
              <a:t>Here the issue is lack of capacity. A blind person is not in a position to evaluate the beauty of a visual artistic medium like painting.</a:t>
            </a:r>
          </a:p>
          <a:p>
            <a:endParaRPr lang="en-US" dirty="0"/>
          </a:p>
        </p:txBody>
      </p:sp>
    </p:spTree>
    <p:extLst>
      <p:ext uri="{BB962C8B-B14F-4D97-AF65-F5344CB8AC3E}">
        <p14:creationId xmlns:p14="http://schemas.microsoft.com/office/powerpoint/2010/main" val="1293788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8A8-6BCC-45B5-9643-F7F92FE0B7B1}"/>
              </a:ext>
            </a:extLst>
          </p:cNvPr>
          <p:cNvSpPr>
            <a:spLocks noGrp="1"/>
          </p:cNvSpPr>
          <p:nvPr>
            <p:ph type="title"/>
          </p:nvPr>
        </p:nvSpPr>
        <p:spPr/>
        <p:txBody>
          <a:bodyPr/>
          <a:lstStyle/>
          <a:p>
            <a:r>
              <a:rPr lang="en-US"/>
              <a:t>False Dichotomy</a:t>
            </a:r>
          </a:p>
        </p:txBody>
      </p:sp>
      <p:sp>
        <p:nvSpPr>
          <p:cNvPr id="3" name="Content Placeholder 2">
            <a:extLst>
              <a:ext uri="{FF2B5EF4-FFF2-40B4-BE49-F238E27FC236}">
                <a16:creationId xmlns:a16="http://schemas.microsoft.com/office/drawing/2014/main" id="{27302B88-80A1-4522-88EF-61022790B032}"/>
              </a:ext>
            </a:extLst>
          </p:cNvPr>
          <p:cNvSpPr>
            <a:spLocks noGrp="1"/>
          </p:cNvSpPr>
          <p:nvPr>
            <p:ph idx="1"/>
          </p:nvPr>
        </p:nvSpPr>
        <p:spPr>
          <a:xfrm>
            <a:off x="685331" y="2003027"/>
            <a:ext cx="7773339" cy="4143773"/>
          </a:xfrm>
        </p:spPr>
        <p:txBody>
          <a:bodyPr vert="horz" lIns="68580" tIns="34290" rIns="68580" bIns="34290" rtlCol="0" anchor="t">
            <a:normAutofit/>
          </a:bodyPr>
          <a:lstStyle/>
          <a:p>
            <a:r>
              <a:rPr lang="en-US" sz="2400" dirty="0"/>
              <a:t>The fallacy of False Dichotomy is an argument that rests on an either/or that appears (is presumed) to exhaust the options, but does not in fact do so.</a:t>
            </a:r>
          </a:p>
          <a:p>
            <a:r>
              <a:rPr lang="en-US" sz="2400" dirty="0"/>
              <a:t>Example: America, Love it or Leave it. Your criticisms of the President make it clear that you don’t love America, so you should emigrate.</a:t>
            </a:r>
          </a:p>
          <a:p>
            <a:r>
              <a:rPr lang="en-US" sz="2400" dirty="0"/>
              <a:t>Note, in some cases the alternative presented really is exhaustive, so no fallacy is committed in those instances.</a:t>
            </a:r>
          </a:p>
          <a:p>
            <a:pPr lvl="1"/>
            <a:r>
              <a:rPr lang="en-US" sz="2000" dirty="0"/>
              <a:t>Example: You are either alive or you are dead. You aren't dead. So you are alive.</a:t>
            </a:r>
          </a:p>
        </p:txBody>
      </p:sp>
    </p:spTree>
    <p:extLst>
      <p:ext uri="{BB962C8B-B14F-4D97-AF65-F5344CB8AC3E}">
        <p14:creationId xmlns:p14="http://schemas.microsoft.com/office/powerpoint/2010/main" val="1428284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A839-F7BC-4198-860E-8E21373B2BBA}"/>
              </a:ext>
            </a:extLst>
          </p:cNvPr>
          <p:cNvSpPr>
            <a:spLocks noGrp="1"/>
          </p:cNvSpPr>
          <p:nvPr>
            <p:ph type="title"/>
          </p:nvPr>
        </p:nvSpPr>
        <p:spPr>
          <a:xfrm>
            <a:off x="1020741" y="269876"/>
            <a:ext cx="7498080" cy="1143000"/>
          </a:xfrm>
        </p:spPr>
        <p:txBody>
          <a:bodyPr/>
          <a:lstStyle/>
          <a:p>
            <a:r>
              <a:rPr lang="en-US" dirty="0"/>
              <a:t>Fallacies of Diversion</a:t>
            </a:r>
          </a:p>
        </p:txBody>
      </p:sp>
      <p:sp>
        <p:nvSpPr>
          <p:cNvPr id="3" name="Content Placeholder 2">
            <a:extLst>
              <a:ext uri="{FF2B5EF4-FFF2-40B4-BE49-F238E27FC236}">
                <a16:creationId xmlns:a16="http://schemas.microsoft.com/office/drawing/2014/main" id="{A47F37D0-454D-4A0E-A39B-23A35DDBD509}"/>
              </a:ext>
            </a:extLst>
          </p:cNvPr>
          <p:cNvSpPr>
            <a:spLocks noGrp="1"/>
          </p:cNvSpPr>
          <p:nvPr>
            <p:ph idx="1"/>
          </p:nvPr>
        </p:nvSpPr>
        <p:spPr>
          <a:xfrm>
            <a:off x="1020741" y="1412876"/>
            <a:ext cx="7498080" cy="4800600"/>
          </a:xfrm>
        </p:spPr>
        <p:txBody>
          <a:bodyPr vert="horz" lIns="68580" tIns="34290" rIns="68580" bIns="34290" rtlCol="0" anchor="t">
            <a:normAutofit fontScale="85000" lnSpcReduction="10000"/>
          </a:bodyPr>
          <a:lstStyle/>
          <a:p>
            <a:r>
              <a:rPr lang="en-US" dirty="0"/>
              <a:t>These are fallacies that occur when the meanings of terms or phrases are changed (intentionally or unintentionally) within the argument, or when our attention is purposely (or accidentally) diverted from the issue at hand.</a:t>
            </a:r>
          </a:p>
          <a:p>
            <a:r>
              <a:rPr lang="en-US" dirty="0"/>
              <a:t>The fallacies of diversion we will consider are:</a:t>
            </a:r>
          </a:p>
          <a:p>
            <a:pPr marL="728663" lvl="1" indent="-385763">
              <a:lnSpc>
                <a:spcPct val="100000"/>
              </a:lnSpc>
              <a:spcBef>
                <a:spcPct val="20000"/>
              </a:spcBef>
              <a:buFont typeface="+mj-lt"/>
              <a:buAutoNum type="arabicPeriod" startAt="22"/>
            </a:pPr>
            <a:r>
              <a:rPr lang="en-US" dirty="0"/>
              <a:t>Equivocation</a:t>
            </a:r>
          </a:p>
          <a:p>
            <a:pPr marL="728663" lvl="1" indent="-385763">
              <a:lnSpc>
                <a:spcPct val="100000"/>
              </a:lnSpc>
              <a:spcBef>
                <a:spcPct val="20000"/>
              </a:spcBef>
              <a:buFont typeface="+mj-lt"/>
              <a:buAutoNum type="arabicPeriod" startAt="22"/>
            </a:pPr>
            <a:r>
              <a:rPr lang="en-US" dirty="0"/>
              <a:t>Straw Man Fallacy</a:t>
            </a:r>
          </a:p>
          <a:p>
            <a:pPr marL="728663" lvl="1" indent="-385763">
              <a:lnSpc>
                <a:spcPct val="100000"/>
              </a:lnSpc>
              <a:spcBef>
                <a:spcPct val="20000"/>
              </a:spcBef>
              <a:buFont typeface="+mj-lt"/>
              <a:buAutoNum type="arabicPeriod" startAt="22"/>
            </a:pPr>
            <a:r>
              <a:rPr lang="en-US" dirty="0"/>
              <a:t>Red Herring Fallacy</a:t>
            </a:r>
          </a:p>
          <a:p>
            <a:pPr marL="728663" lvl="1" indent="-385763">
              <a:lnSpc>
                <a:spcPct val="100000"/>
              </a:lnSpc>
              <a:spcBef>
                <a:spcPct val="20000"/>
              </a:spcBef>
              <a:buFont typeface="+mj-lt"/>
              <a:buAutoNum type="arabicPeriod" startAt="22"/>
            </a:pPr>
            <a:r>
              <a:rPr lang="en-US" dirty="0"/>
              <a:t>Misleading Precision</a:t>
            </a:r>
          </a:p>
          <a:p>
            <a:pPr marL="728663" lvl="1" indent="-385763">
              <a:lnSpc>
                <a:spcPct val="100000"/>
              </a:lnSpc>
              <a:spcBef>
                <a:spcPct val="20000"/>
              </a:spcBef>
              <a:buFont typeface="+mj-lt"/>
              <a:buAutoNum type="arabicPeriod" startAt="22"/>
            </a:pPr>
            <a:r>
              <a:rPr lang="en-US" dirty="0"/>
              <a:t>Missing the Point</a:t>
            </a:r>
          </a:p>
        </p:txBody>
      </p:sp>
    </p:spTree>
    <p:extLst>
      <p:ext uri="{BB962C8B-B14F-4D97-AF65-F5344CB8AC3E}">
        <p14:creationId xmlns:p14="http://schemas.microsoft.com/office/powerpoint/2010/main" val="602528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0163-B78E-4189-A81A-1F0074E480A1}"/>
              </a:ext>
            </a:extLst>
          </p:cNvPr>
          <p:cNvSpPr>
            <a:spLocks noGrp="1"/>
          </p:cNvSpPr>
          <p:nvPr>
            <p:ph type="title"/>
          </p:nvPr>
        </p:nvSpPr>
        <p:spPr>
          <a:xfrm>
            <a:off x="1057864" y="274638"/>
            <a:ext cx="7498080" cy="1143000"/>
          </a:xfrm>
        </p:spPr>
        <p:txBody>
          <a:bodyPr/>
          <a:lstStyle/>
          <a:p>
            <a:r>
              <a:rPr lang="en-US" dirty="0"/>
              <a:t>Equivocation</a:t>
            </a:r>
          </a:p>
        </p:txBody>
      </p:sp>
      <p:sp>
        <p:nvSpPr>
          <p:cNvPr id="3" name="Content Placeholder 2">
            <a:extLst>
              <a:ext uri="{FF2B5EF4-FFF2-40B4-BE49-F238E27FC236}">
                <a16:creationId xmlns:a16="http://schemas.microsoft.com/office/drawing/2014/main" id="{A5F97C71-2DF9-4A85-B7E8-77849DACC44D}"/>
              </a:ext>
            </a:extLst>
          </p:cNvPr>
          <p:cNvSpPr>
            <a:spLocks noGrp="1"/>
          </p:cNvSpPr>
          <p:nvPr>
            <p:ph idx="1"/>
          </p:nvPr>
        </p:nvSpPr>
        <p:spPr>
          <a:xfrm>
            <a:off x="1057864" y="1417638"/>
            <a:ext cx="7773339" cy="3793068"/>
          </a:xfrm>
        </p:spPr>
        <p:txBody>
          <a:bodyPr vert="horz" lIns="68580" tIns="34290" rIns="68580" bIns="34290" rtlCol="0" anchor="t">
            <a:normAutofit fontScale="77500" lnSpcReduction="20000"/>
          </a:bodyPr>
          <a:lstStyle/>
          <a:p>
            <a:pPr>
              <a:lnSpc>
                <a:spcPct val="100000"/>
              </a:lnSpc>
              <a:spcBef>
                <a:spcPct val="20000"/>
              </a:spcBef>
              <a:spcAft>
                <a:spcPct val="0"/>
              </a:spcAft>
            </a:pPr>
            <a:r>
              <a:rPr lang="en-US" sz="3600" dirty="0"/>
              <a:t>The intentional or unintentional use of different meanings of words or phrases in an argument.</a:t>
            </a:r>
          </a:p>
          <a:p>
            <a:pPr lvl="1">
              <a:lnSpc>
                <a:spcPct val="100000"/>
              </a:lnSpc>
              <a:spcBef>
                <a:spcPct val="20000"/>
              </a:spcBef>
              <a:spcAft>
                <a:spcPct val="0"/>
              </a:spcAft>
            </a:pPr>
            <a:r>
              <a:rPr lang="en-US" sz="3100" dirty="0"/>
              <a:t>Words that admit of different meanings are ambiguous. It is important to understand the difference between ambiguity and vagueness. A vague term is one that cannot be applied precisely (not sure what it means); an ambiguous term is one that admits of more than one precise meaning (not sure which meaning applies).</a:t>
            </a:r>
          </a:p>
          <a:p>
            <a:pPr marL="603504" lvl="2" indent="0">
              <a:spcAft>
                <a:spcPct val="0"/>
              </a:spcAft>
              <a:buNone/>
            </a:pPr>
            <a:r>
              <a:rPr lang="en-US" sz="2600" dirty="0"/>
              <a:t>Example: My older brother tries hard to be cool. I told him he has the personality of a cucumber. Since a refrigerator is a good place to keep things cool, he should spend some time there. </a:t>
            </a:r>
          </a:p>
          <a:p>
            <a:pPr marL="0" indent="0">
              <a:lnSpc>
                <a:spcPct val="100000"/>
              </a:lnSpc>
              <a:spcBef>
                <a:spcPct val="20000"/>
              </a:spcBef>
              <a:spcAft>
                <a:spcPct val="0"/>
              </a:spcAft>
            </a:pPr>
            <a:endParaRPr lang="en-US" dirty="0"/>
          </a:p>
          <a:p>
            <a:endParaRPr lang="en-US" dirty="0"/>
          </a:p>
        </p:txBody>
      </p:sp>
    </p:spTree>
    <p:extLst>
      <p:ext uri="{BB962C8B-B14F-4D97-AF65-F5344CB8AC3E}">
        <p14:creationId xmlns:p14="http://schemas.microsoft.com/office/powerpoint/2010/main" val="1305120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4845-B64C-45F6-A2E0-78DA65B75F75}"/>
              </a:ext>
            </a:extLst>
          </p:cNvPr>
          <p:cNvSpPr>
            <a:spLocks noGrp="1"/>
          </p:cNvSpPr>
          <p:nvPr>
            <p:ph type="title"/>
          </p:nvPr>
        </p:nvSpPr>
        <p:spPr>
          <a:xfrm>
            <a:off x="1049398" y="274638"/>
            <a:ext cx="7498080" cy="1143000"/>
          </a:xfrm>
        </p:spPr>
        <p:txBody>
          <a:bodyPr/>
          <a:lstStyle/>
          <a:p>
            <a:r>
              <a:rPr lang="en-US" dirty="0"/>
              <a:t>Straw Man</a:t>
            </a:r>
          </a:p>
        </p:txBody>
      </p:sp>
      <p:sp>
        <p:nvSpPr>
          <p:cNvPr id="3" name="Content Placeholder 2">
            <a:extLst>
              <a:ext uri="{FF2B5EF4-FFF2-40B4-BE49-F238E27FC236}">
                <a16:creationId xmlns:a16="http://schemas.microsoft.com/office/drawing/2014/main" id="{F5A97970-5364-4D42-B4FB-B880DB114C95}"/>
              </a:ext>
            </a:extLst>
          </p:cNvPr>
          <p:cNvSpPr>
            <a:spLocks noGrp="1"/>
          </p:cNvSpPr>
          <p:nvPr>
            <p:ph idx="1"/>
          </p:nvPr>
        </p:nvSpPr>
        <p:spPr>
          <a:xfrm>
            <a:off x="1049398" y="1417637"/>
            <a:ext cx="7773339" cy="5017029"/>
          </a:xfrm>
        </p:spPr>
        <p:txBody>
          <a:bodyPr vert="horz" lIns="68580" tIns="34290" rIns="68580" bIns="34290" rtlCol="0" anchor="t">
            <a:normAutofit fontScale="70000" lnSpcReduction="20000"/>
          </a:bodyPr>
          <a:lstStyle/>
          <a:p>
            <a:pPr>
              <a:lnSpc>
                <a:spcPct val="100000"/>
              </a:lnSpc>
              <a:spcBef>
                <a:spcPct val="20000"/>
              </a:spcBef>
            </a:pPr>
            <a:r>
              <a:rPr lang="en-US" sz="3400" dirty="0"/>
              <a:t>This fallacy occurs when someone’s argument is taken out of context, and purposely distorted to create a new, weak argument that can be easily refuted (a straw man that is easily knocked down).</a:t>
            </a:r>
          </a:p>
          <a:p>
            <a:pPr marL="356616" lvl="1" indent="0">
              <a:spcBef>
                <a:spcPct val="20000"/>
              </a:spcBef>
              <a:buNone/>
            </a:pPr>
            <a:r>
              <a:rPr lang="en-US" sz="2900" dirty="0"/>
              <a:t>Example: Ms. Williamson said that she is against the new law that mandates teaching intelligent design alongside the theory of evolution. It should be obvious to anyone that she really wants to eliminate religious beliefs. She wants us to destroy one of the basic principles of the Constitution of the United States. </a:t>
            </a:r>
          </a:p>
          <a:p>
            <a:pPr lvl="1"/>
            <a:r>
              <a:rPr lang="en-US" sz="3100" dirty="0"/>
              <a:t>The original position of opposition to the teaching of intelligent design is distorted to a position opposing religion, which is then attacked (</a:t>
            </a:r>
            <a:r>
              <a:rPr lang="en-US" sz="3100" dirty="0" err="1"/>
              <a:t>enthymatically</a:t>
            </a:r>
            <a:r>
              <a:rPr lang="en-US" sz="3100" dirty="0"/>
              <a:t>) by reference to the constitutional principle of freedom of religion.</a:t>
            </a:r>
          </a:p>
          <a:p>
            <a:pPr lvl="1"/>
            <a:r>
              <a:rPr lang="en-US" sz="3100" dirty="0"/>
              <a:t>While such an attack may be a relevant criticism of the distortion, it has nothing to do with the original position.</a:t>
            </a:r>
          </a:p>
        </p:txBody>
      </p:sp>
    </p:spTree>
    <p:extLst>
      <p:ext uri="{BB962C8B-B14F-4D97-AF65-F5344CB8AC3E}">
        <p14:creationId xmlns:p14="http://schemas.microsoft.com/office/powerpoint/2010/main" val="764004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77EF-F620-45EF-808B-693AE3FA009E}"/>
              </a:ext>
            </a:extLst>
          </p:cNvPr>
          <p:cNvSpPr>
            <a:spLocks noGrp="1"/>
          </p:cNvSpPr>
          <p:nvPr>
            <p:ph type="title"/>
          </p:nvPr>
        </p:nvSpPr>
        <p:spPr>
          <a:xfrm>
            <a:off x="1066331" y="274638"/>
            <a:ext cx="7498080" cy="1143000"/>
          </a:xfrm>
        </p:spPr>
        <p:txBody>
          <a:bodyPr/>
          <a:lstStyle/>
          <a:p>
            <a:r>
              <a:rPr lang="en-US" dirty="0"/>
              <a:t>Red Herring</a:t>
            </a:r>
          </a:p>
        </p:txBody>
      </p:sp>
      <p:sp>
        <p:nvSpPr>
          <p:cNvPr id="3" name="Content Placeholder 2">
            <a:extLst>
              <a:ext uri="{FF2B5EF4-FFF2-40B4-BE49-F238E27FC236}">
                <a16:creationId xmlns:a16="http://schemas.microsoft.com/office/drawing/2014/main" id="{CAC1BB95-8CB2-4CAE-89D0-E213413E0A58}"/>
              </a:ext>
            </a:extLst>
          </p:cNvPr>
          <p:cNvSpPr>
            <a:spLocks noGrp="1"/>
          </p:cNvSpPr>
          <p:nvPr>
            <p:ph idx="1"/>
          </p:nvPr>
        </p:nvSpPr>
        <p:spPr>
          <a:xfrm>
            <a:off x="1066331" y="1417638"/>
            <a:ext cx="7773339" cy="4233333"/>
          </a:xfrm>
        </p:spPr>
        <p:txBody>
          <a:bodyPr vert="horz" lIns="68580" tIns="34290" rIns="68580" bIns="34290" rtlCol="0" anchor="t">
            <a:normAutofit fontScale="77500" lnSpcReduction="20000"/>
          </a:bodyPr>
          <a:lstStyle/>
          <a:p>
            <a:pPr>
              <a:lnSpc>
                <a:spcPct val="100000"/>
              </a:lnSpc>
              <a:spcBef>
                <a:spcPct val="20000"/>
              </a:spcBef>
            </a:pPr>
            <a:r>
              <a:rPr lang="en-US" sz="3300" dirty="0"/>
              <a:t>This fallacy occurs when someone completely ignores an opponent’s position and changes the subject, diverting the discussion in a new direction. </a:t>
            </a:r>
          </a:p>
          <a:p>
            <a:pPr marL="356616" lvl="1" indent="0">
              <a:spcBef>
                <a:spcPct val="20000"/>
              </a:spcBef>
              <a:buNone/>
            </a:pPr>
            <a:r>
              <a:rPr lang="en-US" dirty="0"/>
              <a:t>Example: Many people criticize TV as turning America into an illiterate society. But, how can we criticize the very medium that is the envy of countries all over the world? The entertainment quality and variety of TV programs today is greater than ever before, not to mention the enormous number of cable options available to members of the viewing audience. </a:t>
            </a:r>
          </a:p>
          <a:p>
            <a:pPr lvl="1">
              <a:lnSpc>
                <a:spcPct val="100000"/>
              </a:lnSpc>
              <a:spcBef>
                <a:spcPct val="20000"/>
              </a:spcBef>
            </a:pPr>
            <a:r>
              <a:rPr lang="en-US" sz="3100" dirty="0"/>
              <a:t>In this case, the original issue (the claimed damage is doing to society) is ignored, and in replaced by other concerns (the quality and variety of offerings).</a:t>
            </a:r>
          </a:p>
        </p:txBody>
      </p:sp>
    </p:spTree>
    <p:extLst>
      <p:ext uri="{BB962C8B-B14F-4D97-AF65-F5344CB8AC3E}">
        <p14:creationId xmlns:p14="http://schemas.microsoft.com/office/powerpoint/2010/main" val="813242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CB18-C7F4-4306-A0E2-912F0027A531}"/>
              </a:ext>
            </a:extLst>
          </p:cNvPr>
          <p:cNvSpPr>
            <a:spLocks noGrp="1"/>
          </p:cNvSpPr>
          <p:nvPr>
            <p:ph type="title"/>
          </p:nvPr>
        </p:nvSpPr>
        <p:spPr>
          <a:xfrm>
            <a:off x="1032464" y="274638"/>
            <a:ext cx="7498080" cy="1143000"/>
          </a:xfrm>
        </p:spPr>
        <p:txBody>
          <a:bodyPr/>
          <a:lstStyle/>
          <a:p>
            <a:r>
              <a:rPr lang="en-US" dirty="0"/>
              <a:t>Misleading Precision</a:t>
            </a:r>
          </a:p>
        </p:txBody>
      </p:sp>
      <p:sp>
        <p:nvSpPr>
          <p:cNvPr id="3" name="Content Placeholder 2">
            <a:extLst>
              <a:ext uri="{FF2B5EF4-FFF2-40B4-BE49-F238E27FC236}">
                <a16:creationId xmlns:a16="http://schemas.microsoft.com/office/drawing/2014/main" id="{64B4C1BA-CE69-4DDE-8182-55F24E69DA01}"/>
              </a:ext>
            </a:extLst>
          </p:cNvPr>
          <p:cNvSpPr>
            <a:spLocks noGrp="1"/>
          </p:cNvSpPr>
          <p:nvPr>
            <p:ph idx="1"/>
          </p:nvPr>
        </p:nvSpPr>
        <p:spPr>
          <a:xfrm>
            <a:off x="1032464" y="1417638"/>
            <a:ext cx="7773339" cy="5042429"/>
          </a:xfrm>
        </p:spPr>
        <p:txBody>
          <a:bodyPr vert="horz" lIns="68580" tIns="34290" rIns="68580" bIns="34290" rtlCol="0" anchor="t">
            <a:normAutofit fontScale="70000" lnSpcReduction="20000"/>
          </a:bodyPr>
          <a:lstStyle/>
          <a:p>
            <a:r>
              <a:rPr lang="en-US" dirty="0"/>
              <a:t>This is a fallacy common to arguments that employ statistical information.</a:t>
            </a:r>
          </a:p>
          <a:p>
            <a:pPr lvl="1"/>
            <a:r>
              <a:rPr lang="en-US" dirty="0"/>
              <a:t>Such arguments require us to identify the contextual features relevant to an evaluation of the statistical claims as part of our evaluation of the strength of the argument.</a:t>
            </a:r>
          </a:p>
          <a:p>
            <a:r>
              <a:rPr lang="en-US" dirty="0"/>
              <a:t>This fallacy occurs when statistical information is presented without this context of appreciation.</a:t>
            </a:r>
          </a:p>
          <a:p>
            <a:pPr marL="356616" lvl="1" indent="0">
              <a:buNone/>
            </a:pPr>
            <a:r>
              <a:rPr lang="en-US" sz="2600" dirty="0"/>
              <a:t>Example: </a:t>
            </a:r>
            <a:r>
              <a:rPr lang="en-US" sz="2600" i="1" dirty="0"/>
              <a:t> </a:t>
            </a:r>
            <a:r>
              <a:rPr lang="en-US" sz="2600" dirty="0"/>
              <a:t>Our cookies contain 30% less fat, so you should start eating them if you want to lose weight.</a:t>
            </a:r>
          </a:p>
          <a:p>
            <a:pPr lvl="1"/>
            <a:r>
              <a:rPr lang="en-US" dirty="0"/>
              <a:t>The most obvious question that needs an answer before we can evaluate the strength of the argument is ‘less than what?’. If it's less than other competing cookies, then that's something to consider. If it's less than lard, that's another.</a:t>
            </a:r>
          </a:p>
          <a:p>
            <a:pPr lvl="1"/>
            <a:r>
              <a:rPr lang="en-US" dirty="0"/>
              <a:t>We should also consider the value of the 30%. If the competition has 10 grams of fat per cookie, then 30% is a substantial reduction, but if the competition has only 1 gram of fat per cookie, then a 30% reduction is relatively negligible.</a:t>
            </a:r>
          </a:p>
        </p:txBody>
      </p:sp>
    </p:spTree>
    <p:extLst>
      <p:ext uri="{BB962C8B-B14F-4D97-AF65-F5344CB8AC3E}">
        <p14:creationId xmlns:p14="http://schemas.microsoft.com/office/powerpoint/2010/main" val="157451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400" y="274638"/>
            <a:ext cx="7892288" cy="1143000"/>
          </a:xfrm>
        </p:spPr>
        <p:txBody>
          <a:bodyPr>
            <a:normAutofit fontScale="90000"/>
          </a:bodyPr>
          <a:lstStyle/>
          <a:p>
            <a:r>
              <a:rPr lang="en-US" dirty="0"/>
              <a:t>Fallacies Based on Personal Attacks or Emotional Appeals </a:t>
            </a:r>
          </a:p>
        </p:txBody>
      </p:sp>
      <p:sp>
        <p:nvSpPr>
          <p:cNvPr id="3" name="Content Placeholder 2"/>
          <p:cNvSpPr>
            <a:spLocks noGrp="1"/>
          </p:cNvSpPr>
          <p:nvPr>
            <p:ph idx="1"/>
          </p:nvPr>
        </p:nvSpPr>
        <p:spPr>
          <a:xfrm>
            <a:off x="1041400" y="1549400"/>
            <a:ext cx="7892288" cy="4800600"/>
          </a:xfrm>
        </p:spPr>
        <p:txBody>
          <a:bodyPr vert="horz" lIns="0" tIns="45720" rIns="0" bIns="45720" rtlCol="0" anchor="t">
            <a:normAutofit/>
          </a:bodyPr>
          <a:lstStyle/>
          <a:p>
            <a:r>
              <a:rPr lang="en-US" dirty="0"/>
              <a:t>Fallacies Based on Personal Attacks</a:t>
            </a:r>
          </a:p>
          <a:p>
            <a:pPr lvl="1"/>
            <a:r>
              <a:rPr lang="en-US" dirty="0"/>
              <a:t>Occur when an argument is rejected solely on an attack against the person making the argument, not on the merits of the argument itself.</a:t>
            </a:r>
          </a:p>
          <a:p>
            <a:r>
              <a:rPr lang="en-US" dirty="0"/>
              <a:t> Fallacies Based on Emotional Appeals</a:t>
            </a:r>
          </a:p>
          <a:p>
            <a:pPr lvl="1"/>
            <a:r>
              <a:rPr lang="en-US" dirty="0"/>
              <a:t>Occur when an argument relies solely on the arousal of a strong emotional or psychological reaction to get a person to accept the conclusion.</a:t>
            </a:r>
          </a:p>
        </p:txBody>
      </p:sp>
    </p:spTree>
    <p:extLst>
      <p:ext uri="{BB962C8B-B14F-4D97-AF65-F5344CB8AC3E}">
        <p14:creationId xmlns:p14="http://schemas.microsoft.com/office/powerpoint/2010/main" val="2377264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E4E4-EBAF-4D73-87CF-F429212A827E}"/>
              </a:ext>
            </a:extLst>
          </p:cNvPr>
          <p:cNvSpPr>
            <a:spLocks noGrp="1"/>
          </p:cNvSpPr>
          <p:nvPr>
            <p:ph type="title"/>
          </p:nvPr>
        </p:nvSpPr>
        <p:spPr>
          <a:xfrm>
            <a:off x="1049397" y="274638"/>
            <a:ext cx="7498080" cy="1143000"/>
          </a:xfrm>
        </p:spPr>
        <p:txBody>
          <a:bodyPr/>
          <a:lstStyle/>
          <a:p>
            <a:r>
              <a:rPr lang="en-US" dirty="0"/>
              <a:t>Missing the Point</a:t>
            </a:r>
          </a:p>
        </p:txBody>
      </p:sp>
      <p:sp>
        <p:nvSpPr>
          <p:cNvPr id="3" name="Content Placeholder 2">
            <a:extLst>
              <a:ext uri="{FF2B5EF4-FFF2-40B4-BE49-F238E27FC236}">
                <a16:creationId xmlns:a16="http://schemas.microsoft.com/office/drawing/2014/main" id="{859D47BE-A3A5-4B21-A999-69A0CD380DA7}"/>
              </a:ext>
            </a:extLst>
          </p:cNvPr>
          <p:cNvSpPr>
            <a:spLocks noGrp="1"/>
          </p:cNvSpPr>
          <p:nvPr>
            <p:ph idx="1"/>
          </p:nvPr>
        </p:nvSpPr>
        <p:spPr>
          <a:xfrm>
            <a:off x="1049397" y="1417638"/>
            <a:ext cx="7773339" cy="5067829"/>
          </a:xfrm>
        </p:spPr>
        <p:txBody>
          <a:bodyPr vert="horz" lIns="68580" tIns="34290" rIns="68580" bIns="34290" rtlCol="0" anchor="t">
            <a:normAutofit fontScale="92500" lnSpcReduction="20000"/>
          </a:bodyPr>
          <a:lstStyle/>
          <a:p>
            <a:r>
              <a:rPr lang="en-US" sz="3300" dirty="0"/>
              <a:t>This fallacy occurs when premises that seem to lead logically to one conclusion are used instead as claimed support for an unexpected conclusion which the premises do not in fact support.</a:t>
            </a:r>
          </a:p>
          <a:p>
            <a:pPr marL="356616" lvl="1" indent="0">
              <a:buNone/>
            </a:pPr>
            <a:r>
              <a:rPr lang="en-US" sz="2600" dirty="0"/>
              <a:t>Example: I read that it can take years to find the “black boxes” that contain crucial flight information regarding an airplane crash, and sometimes they are never found. Given this, all air travel should be suspended.</a:t>
            </a:r>
          </a:p>
          <a:p>
            <a:pPr lvl="1"/>
            <a:r>
              <a:rPr lang="en-US" dirty="0"/>
              <a:t>The premises offered could support a number of conclusions, for example, that we should improve the signaling capacity of the black boxes. The conclusion that is offered instead is in fact not supported by the premises. </a:t>
            </a:r>
          </a:p>
        </p:txBody>
      </p:sp>
    </p:spTree>
    <p:extLst>
      <p:ext uri="{BB962C8B-B14F-4D97-AF65-F5344CB8AC3E}">
        <p14:creationId xmlns:p14="http://schemas.microsoft.com/office/powerpoint/2010/main" val="159335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7E10-779F-42A0-A3D0-7097943CD7D0}"/>
              </a:ext>
            </a:extLst>
          </p:cNvPr>
          <p:cNvSpPr>
            <a:spLocks noGrp="1"/>
          </p:cNvSpPr>
          <p:nvPr>
            <p:ph type="title"/>
          </p:nvPr>
        </p:nvSpPr>
        <p:spPr/>
        <p:txBody>
          <a:bodyPr/>
          <a:lstStyle/>
          <a:p>
            <a:r>
              <a:rPr lang="en-US"/>
              <a:t>Exercise 4D</a:t>
            </a:r>
          </a:p>
        </p:txBody>
      </p:sp>
      <p:sp>
        <p:nvSpPr>
          <p:cNvPr id="3" name="Content Placeholder 2">
            <a:extLst>
              <a:ext uri="{FF2B5EF4-FFF2-40B4-BE49-F238E27FC236}">
                <a16:creationId xmlns:a16="http://schemas.microsoft.com/office/drawing/2014/main" id="{2761EF81-4823-43C9-A092-229F7C4B5729}"/>
              </a:ext>
            </a:extLst>
          </p:cNvPr>
          <p:cNvSpPr>
            <a:spLocks noGrp="1"/>
          </p:cNvSpPr>
          <p:nvPr>
            <p:ph sz="half" idx="1"/>
          </p:nvPr>
        </p:nvSpPr>
        <p:spPr/>
        <p:txBody>
          <a:bodyPr vert="horz" lIns="68580" tIns="34290" rIns="68580" bIns="34290" rtlCol="0" anchor="t">
            <a:normAutofit/>
          </a:bodyPr>
          <a:lstStyle/>
          <a:p>
            <a:pPr marL="0" indent="0">
              <a:lnSpc>
                <a:spcPct val="80000"/>
              </a:lnSpc>
              <a:spcBef>
                <a:spcPct val="20000"/>
              </a:spcBef>
              <a:spcAft>
                <a:spcPct val="0"/>
              </a:spcAft>
              <a:buNone/>
            </a:pPr>
            <a:r>
              <a:rPr lang="en-US" sz="2400" b="1" dirty="0"/>
              <a:t>Example I</a:t>
            </a:r>
            <a:endParaRPr lang="en-US" sz="2400" dirty="0"/>
          </a:p>
          <a:p>
            <a:pPr marL="457200" lvl="1" indent="0">
              <a:lnSpc>
                <a:spcPct val="80000"/>
              </a:lnSpc>
              <a:spcBef>
                <a:spcPct val="20000"/>
              </a:spcBef>
              <a:spcAft>
                <a:spcPct val="0"/>
              </a:spcAft>
              <a:buNone/>
            </a:pPr>
            <a:r>
              <a:rPr lang="en-US" dirty="0"/>
              <a:t>In a False Dichotomy Fallacy, it is assumed that only two choices exist, when in fact others exist.</a:t>
            </a:r>
            <a:r>
              <a:rPr lang="en-US" i="1" dirty="0"/>
              <a:t> </a:t>
            </a:r>
            <a:endParaRPr lang="en-US" dirty="0"/>
          </a:p>
          <a:p>
            <a:pPr marL="457200" lvl="1" indent="0">
              <a:lnSpc>
                <a:spcPct val="80000"/>
              </a:lnSpc>
              <a:spcBef>
                <a:spcPct val="20000"/>
              </a:spcBef>
              <a:spcAft>
                <a:spcPct val="0"/>
              </a:spcAft>
              <a:buNone/>
            </a:pPr>
            <a:r>
              <a:rPr lang="en-US" b="1" dirty="0"/>
              <a:t>Answer</a:t>
            </a:r>
            <a:endParaRPr lang="en-US" dirty="0"/>
          </a:p>
          <a:p>
            <a:pPr marL="600075" lvl="2" indent="0">
              <a:lnSpc>
                <a:spcPct val="80000"/>
              </a:lnSpc>
              <a:spcBef>
                <a:spcPct val="20000"/>
              </a:spcBef>
              <a:spcAft>
                <a:spcPct val="0"/>
              </a:spcAft>
              <a:buNone/>
            </a:pPr>
            <a:r>
              <a:rPr lang="en-US" dirty="0"/>
              <a:t>True</a:t>
            </a:r>
          </a:p>
        </p:txBody>
      </p:sp>
      <p:sp>
        <p:nvSpPr>
          <p:cNvPr id="4" name="Content Placeholder 3">
            <a:extLst>
              <a:ext uri="{FF2B5EF4-FFF2-40B4-BE49-F238E27FC236}">
                <a16:creationId xmlns:a16="http://schemas.microsoft.com/office/drawing/2014/main" id="{C3A75649-A5BC-4ECB-B7FF-9285F0338938}"/>
              </a:ext>
            </a:extLst>
          </p:cNvPr>
          <p:cNvSpPr>
            <a:spLocks noGrp="1"/>
          </p:cNvSpPr>
          <p:nvPr>
            <p:ph sz="half" idx="2"/>
          </p:nvPr>
        </p:nvSpPr>
        <p:spPr/>
        <p:txBody>
          <a:bodyPr vert="horz" lIns="68580" tIns="34290" rIns="68580" bIns="34290" rtlCol="0" anchor="t">
            <a:normAutofit/>
          </a:bodyPr>
          <a:lstStyle/>
          <a:p>
            <a:pPr marL="0" indent="0">
              <a:lnSpc>
                <a:spcPct val="80000"/>
              </a:lnSpc>
              <a:spcBef>
                <a:spcPct val="20000"/>
              </a:spcBef>
              <a:spcAft>
                <a:spcPct val="0"/>
              </a:spcAft>
              <a:buNone/>
            </a:pPr>
            <a:r>
              <a:rPr lang="en-US" sz="2400" b="1" dirty="0"/>
              <a:t>Example II</a:t>
            </a:r>
            <a:endParaRPr lang="en-US" sz="2400" dirty="0"/>
          </a:p>
          <a:p>
            <a:pPr marL="457200" lvl="1" indent="0">
              <a:lnSpc>
                <a:spcPct val="80000"/>
              </a:lnSpc>
              <a:spcBef>
                <a:spcPct val="20000"/>
              </a:spcBef>
              <a:spcAft>
                <a:spcPct val="0"/>
              </a:spcAft>
              <a:buNone/>
            </a:pPr>
            <a:r>
              <a:rPr lang="en-US" dirty="0"/>
              <a:t>Alex said the students in her government class should take the idea of a benevolent dictator seriously. Basically she’s saying that people should resign themselves to having no personal liberties at all, for the good of everyone else.</a:t>
            </a:r>
          </a:p>
          <a:p>
            <a:pPr marL="457200" lvl="1" indent="0">
              <a:lnSpc>
                <a:spcPct val="80000"/>
              </a:lnSpc>
              <a:spcBef>
                <a:spcPct val="20000"/>
              </a:spcBef>
              <a:spcAft>
                <a:spcPct val="0"/>
              </a:spcAft>
              <a:buNone/>
            </a:pPr>
            <a:r>
              <a:rPr lang="en-US" b="1" dirty="0"/>
              <a:t>Answer</a:t>
            </a:r>
          </a:p>
          <a:p>
            <a:pPr marL="914400" lvl="2" indent="0">
              <a:lnSpc>
                <a:spcPct val="80000"/>
              </a:lnSpc>
              <a:spcBef>
                <a:spcPct val="20000"/>
              </a:spcBef>
              <a:spcAft>
                <a:spcPct val="0"/>
              </a:spcAft>
              <a:buNone/>
            </a:pPr>
            <a:r>
              <a:rPr lang="en-US" dirty="0"/>
              <a:t>Straw Man fallacy</a:t>
            </a:r>
          </a:p>
        </p:txBody>
      </p:sp>
    </p:spTree>
    <p:extLst>
      <p:ext uri="{BB962C8B-B14F-4D97-AF65-F5344CB8AC3E}">
        <p14:creationId xmlns:p14="http://schemas.microsoft.com/office/powerpoint/2010/main" val="32215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FPA and FEA</a:t>
            </a:r>
          </a:p>
        </p:txBody>
      </p:sp>
      <p:sp>
        <p:nvSpPr>
          <p:cNvPr id="4" name="Content Placeholder 3"/>
          <p:cNvSpPr>
            <a:spLocks noGrp="1"/>
          </p:cNvSpPr>
          <p:nvPr>
            <p:ph sz="half" idx="1"/>
          </p:nvPr>
        </p:nvSpPr>
        <p:spPr/>
        <p:txBody>
          <a:bodyPr vert="horz" lIns="0" tIns="45720" rIns="0" bIns="45720" rtlCol="0" anchor="t">
            <a:normAutofit/>
          </a:bodyPr>
          <a:lstStyle/>
          <a:p>
            <a:r>
              <a:rPr lang="en-US" sz="2400" dirty="0"/>
              <a:t>Fallacies Based on Personal Attacks</a:t>
            </a:r>
            <a:endParaRPr lang="en-US" sz="2400" i="1"/>
          </a:p>
          <a:p>
            <a:pPr marL="914400" lvl="1" indent="-457200">
              <a:buFont typeface="+mj-lt"/>
              <a:buAutoNum type="arabicPeriod"/>
            </a:pPr>
            <a:r>
              <a:rPr lang="en-US" sz="2000" i="1" dirty="0"/>
              <a:t>Ad hominem </a:t>
            </a:r>
            <a:r>
              <a:rPr lang="en-US" sz="2000" dirty="0"/>
              <a:t>abusive</a:t>
            </a:r>
          </a:p>
          <a:p>
            <a:pPr marL="914400" lvl="1" indent="-457200">
              <a:buFont typeface="+mj-lt"/>
              <a:buAutoNum type="arabicPeriod"/>
            </a:pPr>
            <a:r>
              <a:rPr lang="en-US" sz="2000" i="1" dirty="0"/>
              <a:t>Ad hominem </a:t>
            </a:r>
            <a:r>
              <a:rPr lang="en-US" sz="2000" dirty="0"/>
              <a:t>circumstantial</a:t>
            </a:r>
          </a:p>
          <a:p>
            <a:pPr marL="914400" lvl="1" indent="-457200">
              <a:buFont typeface="+mj-lt"/>
              <a:buAutoNum type="arabicPeriod"/>
            </a:pPr>
            <a:r>
              <a:rPr lang="en-US" sz="2000" dirty="0"/>
              <a:t>Poisoning the well</a:t>
            </a:r>
          </a:p>
          <a:p>
            <a:pPr marL="914400" lvl="1" indent="-457200">
              <a:buFont typeface="+mj-lt"/>
              <a:buAutoNum type="arabicPeriod"/>
            </a:pPr>
            <a:r>
              <a:rPr lang="en-US" sz="2000" i="1" dirty="0"/>
              <a:t>Tu </a:t>
            </a:r>
            <a:r>
              <a:rPr lang="en-US" sz="2000" i="1" dirty="0" err="1"/>
              <a:t>quoque</a:t>
            </a:r>
            <a:endParaRPr lang="en-US" sz="2000" dirty="0"/>
          </a:p>
        </p:txBody>
      </p:sp>
      <p:sp>
        <p:nvSpPr>
          <p:cNvPr id="5" name="Content Placeholder 4"/>
          <p:cNvSpPr>
            <a:spLocks noGrp="1"/>
          </p:cNvSpPr>
          <p:nvPr>
            <p:ph sz="half" idx="2"/>
          </p:nvPr>
        </p:nvSpPr>
        <p:spPr/>
        <p:txBody>
          <a:bodyPr vert="horz" lIns="0" tIns="45720" rIns="0" bIns="45720" rtlCol="0" anchor="t">
            <a:normAutofit/>
          </a:bodyPr>
          <a:lstStyle/>
          <a:p>
            <a:r>
              <a:rPr lang="en-US" sz="2400" dirty="0"/>
              <a:t>Fallacies Based on Emotional Appeals</a:t>
            </a:r>
          </a:p>
          <a:p>
            <a:pPr marL="914400" lvl="1" indent="-457200">
              <a:buFont typeface="+mj-lt"/>
              <a:buAutoNum type="arabicPeriod" startAt="5"/>
            </a:pPr>
            <a:r>
              <a:rPr lang="en-US" sz="2000" dirty="0"/>
              <a:t>Appeal to the people</a:t>
            </a:r>
          </a:p>
          <a:p>
            <a:pPr marL="914400" lvl="1" indent="-457200">
              <a:buFont typeface="+mj-lt"/>
              <a:buAutoNum type="arabicPeriod" startAt="5"/>
            </a:pPr>
            <a:r>
              <a:rPr lang="en-US" sz="2000" dirty="0"/>
              <a:t>Appeal to pity</a:t>
            </a:r>
          </a:p>
          <a:p>
            <a:pPr marL="914400" lvl="1" indent="-457200">
              <a:buFont typeface="+mj-lt"/>
              <a:buAutoNum type="arabicPeriod" startAt="5"/>
            </a:pPr>
            <a:r>
              <a:rPr lang="en-US" sz="2000" dirty="0"/>
              <a:t>Appeal to fear or force</a:t>
            </a:r>
          </a:p>
        </p:txBody>
      </p:sp>
    </p:spTree>
    <p:extLst>
      <p:ext uri="{BB962C8B-B14F-4D97-AF65-F5344CB8AC3E}">
        <p14:creationId xmlns:p14="http://schemas.microsoft.com/office/powerpoint/2010/main" val="407940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20742" y="257705"/>
            <a:ext cx="7498080" cy="1143000"/>
          </a:xfrm>
        </p:spPr>
        <p:txBody>
          <a:bodyPr/>
          <a:lstStyle/>
          <a:p>
            <a:r>
              <a:rPr lang="en-US" i="1" dirty="0"/>
              <a:t>Ad hominem</a:t>
            </a:r>
            <a:r>
              <a:rPr lang="en-US" dirty="0"/>
              <a:t>,</a:t>
            </a:r>
            <a:r>
              <a:rPr lang="en-US" i="1" dirty="0"/>
              <a:t> </a:t>
            </a:r>
            <a:r>
              <a:rPr lang="en-US" dirty="0"/>
              <a:t>abusive </a:t>
            </a:r>
          </a:p>
        </p:txBody>
      </p:sp>
      <p:sp>
        <p:nvSpPr>
          <p:cNvPr id="6" name="Content Placeholder 5"/>
          <p:cNvSpPr>
            <a:spLocks noGrp="1"/>
          </p:cNvSpPr>
          <p:nvPr>
            <p:ph idx="1"/>
          </p:nvPr>
        </p:nvSpPr>
        <p:spPr>
          <a:xfrm>
            <a:off x="1020742" y="1515534"/>
            <a:ext cx="7773339" cy="4707466"/>
          </a:xfrm>
        </p:spPr>
        <p:txBody>
          <a:bodyPr vert="horz" lIns="0" tIns="45720" rIns="0" bIns="45720" rtlCol="0" anchor="t">
            <a:normAutofit/>
          </a:bodyPr>
          <a:lstStyle/>
          <a:p>
            <a:r>
              <a:rPr lang="en-US" sz="2800" i="1" dirty="0"/>
              <a:t>Ad Hominem</a:t>
            </a:r>
            <a:r>
              <a:rPr lang="en-US" sz="2800" dirty="0"/>
              <a:t>—“against the person”</a:t>
            </a:r>
          </a:p>
          <a:p>
            <a:r>
              <a:rPr lang="en-US" sz="2800" dirty="0"/>
              <a:t>The abusive ad hominem is committed when a claim or conclusion is rejected based on alleged character flaws or a negative stereotype of the person making the claim. </a:t>
            </a:r>
          </a:p>
          <a:p>
            <a:pPr marL="678434" lvl="2" indent="-285750"/>
            <a:r>
              <a:rPr lang="en-US" sz="2000" dirty="0"/>
              <a:t>Example: </a:t>
            </a:r>
            <a:r>
              <a:rPr lang="en-US" sz="2000" i="1" dirty="0"/>
              <a:t>You should not believe what he says about our economy because he is a left-leaning, card-carrying liberal.</a:t>
            </a:r>
            <a:endParaRPr lang="en-US" sz="2000" dirty="0"/>
          </a:p>
          <a:p>
            <a:pPr marL="457200" indent="-457200"/>
            <a:r>
              <a:rPr lang="en-US" sz="2600" dirty="0"/>
              <a:t>An argument should be judged on its validity or strength, and the truth of the claims made in it, not by vague labels denigrating a person’s character.</a:t>
            </a:r>
          </a:p>
        </p:txBody>
      </p:sp>
    </p:spTree>
    <p:extLst>
      <p:ext uri="{BB962C8B-B14F-4D97-AF65-F5344CB8AC3E}">
        <p14:creationId xmlns:p14="http://schemas.microsoft.com/office/powerpoint/2010/main" val="374007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142" y="266171"/>
            <a:ext cx="7498080" cy="1054629"/>
          </a:xfrm>
        </p:spPr>
        <p:txBody>
          <a:bodyPr/>
          <a:lstStyle/>
          <a:p>
            <a:r>
              <a:rPr lang="en-US" i="1" dirty="0"/>
              <a:t>Ad hominem</a:t>
            </a:r>
            <a:r>
              <a:rPr lang="en-US" dirty="0"/>
              <a:t>,</a:t>
            </a:r>
            <a:r>
              <a:rPr lang="en-US" i="1" dirty="0"/>
              <a:t> </a:t>
            </a:r>
            <a:r>
              <a:rPr lang="en-US" dirty="0"/>
              <a:t>circumstantial</a:t>
            </a:r>
          </a:p>
        </p:txBody>
      </p:sp>
      <p:sp>
        <p:nvSpPr>
          <p:cNvPr id="3" name="Content Placeholder 2"/>
          <p:cNvSpPr>
            <a:spLocks noGrp="1"/>
          </p:cNvSpPr>
          <p:nvPr>
            <p:ph idx="1"/>
          </p:nvPr>
        </p:nvSpPr>
        <p:spPr>
          <a:xfrm>
            <a:off x="1046142" y="1397000"/>
            <a:ext cx="7773339" cy="4622799"/>
          </a:xfrm>
        </p:spPr>
        <p:txBody>
          <a:bodyPr vert="horz" lIns="0" tIns="45720" rIns="0" bIns="45720" rtlCol="0" anchor="t">
            <a:normAutofit fontScale="92500" lnSpcReduction="10000"/>
          </a:bodyPr>
          <a:lstStyle/>
          <a:p>
            <a:r>
              <a:rPr lang="en-US" sz="2800" dirty="0"/>
              <a:t>This version of the ad hominem fallacy occurs when a conclusion or claim is rejected based on the life circumstances of the person making the claim.</a:t>
            </a:r>
            <a:endParaRPr lang="en-US" sz="2800" b="1" dirty="0"/>
          </a:p>
          <a:p>
            <a:pPr marL="612140" lvl="2" indent="0">
              <a:buNone/>
            </a:pPr>
            <a:r>
              <a:rPr lang="en-US" dirty="0"/>
              <a:t>Example:   </a:t>
            </a:r>
            <a:r>
              <a:rPr lang="en-US" i="1" dirty="0">
                <a:latin typeface="Calibri" pitchFamily="34" charset="0"/>
              </a:rPr>
              <a:t>Senator Hilltop thinks my administration’s tax proposals are bad for the country. His political party lost the last election. Members of the losing party are always jealous of the winning party.</a:t>
            </a:r>
            <a:endParaRPr lang="en-US" b="1" dirty="0">
              <a:latin typeface="Calibri" pitchFamily="34" charset="0"/>
            </a:endParaRPr>
          </a:p>
          <a:p>
            <a:r>
              <a:rPr lang="en-US" sz="2800" dirty="0"/>
              <a:t>The premises of this argument support rejection of Hilltop’s position purely on the basis of Hilltop’s political circumstances. </a:t>
            </a:r>
          </a:p>
          <a:p>
            <a:pPr marL="642366" lvl="1" indent="-285750"/>
            <a:r>
              <a:rPr lang="en-US" sz="2400" dirty="0"/>
              <a:t>A non-fallacious rejection would reference Hilltop’s reasons for his position.</a:t>
            </a:r>
          </a:p>
        </p:txBody>
      </p:sp>
    </p:spTree>
    <p:extLst>
      <p:ext uri="{BB962C8B-B14F-4D97-AF65-F5344CB8AC3E}">
        <p14:creationId xmlns:p14="http://schemas.microsoft.com/office/powerpoint/2010/main" val="320721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464" y="274638"/>
            <a:ext cx="7498080" cy="1143000"/>
          </a:xfrm>
        </p:spPr>
        <p:txBody>
          <a:bodyPr/>
          <a:lstStyle/>
          <a:p>
            <a:r>
              <a:rPr lang="en-US" dirty="0"/>
              <a:t>Poisoning the well</a:t>
            </a:r>
          </a:p>
        </p:txBody>
      </p:sp>
      <p:sp>
        <p:nvSpPr>
          <p:cNvPr id="3" name="Content Placeholder 2"/>
          <p:cNvSpPr>
            <a:spLocks noGrp="1"/>
          </p:cNvSpPr>
          <p:nvPr>
            <p:ph idx="1"/>
          </p:nvPr>
        </p:nvSpPr>
        <p:spPr>
          <a:xfrm>
            <a:off x="1032464" y="1417638"/>
            <a:ext cx="7773339" cy="4174066"/>
          </a:xfrm>
        </p:spPr>
        <p:txBody>
          <a:bodyPr vert="horz" lIns="0" tIns="45720" rIns="0" bIns="45720" rtlCol="0" anchor="t">
            <a:normAutofit/>
          </a:bodyPr>
          <a:lstStyle/>
          <a:p>
            <a:r>
              <a:rPr lang="en-US" sz="2800" dirty="0"/>
              <a:t>This fallacy occurs when you reject someone’s position in advance, on the basis of potentially prejudicial aspects of her person or situation, before they’ve had the opportunity to articulate their argument for their position.</a:t>
            </a:r>
          </a:p>
          <a:p>
            <a:pPr marL="667512" lvl="3" indent="0">
              <a:buNone/>
            </a:pPr>
            <a:r>
              <a:rPr lang="en-US" sz="1800" dirty="0"/>
              <a:t>Example: </a:t>
            </a:r>
            <a:r>
              <a:rPr lang="en-US" sz="1800" i="1" dirty="0">
                <a:latin typeface="+mn-lt"/>
              </a:rPr>
              <a:t>Before you read her article “Stop All Wars,” you should know that she was arrested six times for protesting in front of the Pentagon and White House. She also has been investigated by the FBI for possible ties to peace movements in other countries, some of which resulted in violence. It is crystal clear that these kinds of people are dangerous and want to destroy our Constitution and take away our basic freedoms. We must not let them.</a:t>
            </a:r>
            <a:endParaRPr lang="en-US" sz="1800" dirty="0">
              <a:latin typeface="+mn-lt"/>
            </a:endParaRPr>
          </a:p>
        </p:txBody>
      </p:sp>
    </p:spTree>
    <p:extLst>
      <p:ext uri="{BB962C8B-B14F-4D97-AF65-F5344CB8AC3E}">
        <p14:creationId xmlns:p14="http://schemas.microsoft.com/office/powerpoint/2010/main" val="75408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465" y="274638"/>
            <a:ext cx="7498080" cy="1143000"/>
          </a:xfrm>
        </p:spPr>
        <p:txBody>
          <a:bodyPr/>
          <a:lstStyle/>
          <a:p>
            <a:r>
              <a:rPr lang="en-US" i="1" dirty="0"/>
              <a:t>Ad hominem</a:t>
            </a:r>
            <a:r>
              <a:rPr lang="en-US" dirty="0"/>
              <a:t>, </a:t>
            </a:r>
            <a:r>
              <a:rPr lang="en-US" i="1" dirty="0" err="1"/>
              <a:t>Tu</a:t>
            </a:r>
            <a:r>
              <a:rPr lang="en-US" i="1" dirty="0"/>
              <a:t> </a:t>
            </a:r>
            <a:r>
              <a:rPr lang="en-US" i="1" dirty="0" err="1"/>
              <a:t>Quoque</a:t>
            </a:r>
            <a:endParaRPr lang="en-US" dirty="0"/>
          </a:p>
        </p:txBody>
      </p:sp>
      <p:sp>
        <p:nvSpPr>
          <p:cNvPr id="3" name="Content Placeholder 2"/>
          <p:cNvSpPr>
            <a:spLocks noGrp="1"/>
          </p:cNvSpPr>
          <p:nvPr>
            <p:ph idx="1"/>
          </p:nvPr>
        </p:nvSpPr>
        <p:spPr>
          <a:xfrm>
            <a:off x="1032465" y="1532467"/>
            <a:ext cx="7773339" cy="4605866"/>
          </a:xfrm>
        </p:spPr>
        <p:txBody>
          <a:bodyPr>
            <a:normAutofit/>
          </a:bodyPr>
          <a:lstStyle/>
          <a:p>
            <a:r>
              <a:rPr lang="en-US" sz="2800" dirty="0"/>
              <a:t>This version of the ad hominem fallacy occurs when a conclusion or claim is rejected on the basis of claimed hypocrisy.</a:t>
            </a:r>
          </a:p>
          <a:p>
            <a:pPr marL="649224" lvl="2" indent="0">
              <a:buNone/>
            </a:pPr>
            <a:r>
              <a:rPr lang="en-US" sz="2000" dirty="0"/>
              <a:t>Example: </a:t>
            </a:r>
            <a:r>
              <a:rPr lang="en-US" sz="2000" b="1" baseline="30000" dirty="0">
                <a:solidFill>
                  <a:srgbClr val="FF0000"/>
                </a:solidFill>
                <a:latin typeface="Calibri" pitchFamily="34" charset="0"/>
              </a:rPr>
              <a:t> </a:t>
            </a:r>
            <a:r>
              <a:rPr lang="en-US" sz="2000" dirty="0">
                <a:latin typeface="Calibri" pitchFamily="34" charset="0"/>
              </a:rPr>
              <a:t>You have been lecturing me about not joining a gang. But Dad, you were a gang member, and</a:t>
            </a:r>
            <a:r>
              <a:rPr lang="en-US" sz="2000" b="1" dirty="0">
                <a:latin typeface="Calibri" pitchFamily="34" charset="0"/>
              </a:rPr>
              <a:t> </a:t>
            </a:r>
            <a:r>
              <a:rPr lang="en-US" sz="2000" dirty="0">
                <a:latin typeface="Calibri" pitchFamily="34" charset="0"/>
              </a:rPr>
              <a:t>you never went to jail. [ </a:t>
            </a:r>
            <a:r>
              <a:rPr lang="en-US" sz="2000" i="1" dirty="0">
                <a:latin typeface="Calibri" pitchFamily="34" charset="0"/>
              </a:rPr>
              <a:t>Dad, you are a hypocrite. I can disregard your lectures.</a:t>
            </a:r>
            <a:r>
              <a:rPr lang="en-US" sz="2000" dirty="0">
                <a:latin typeface="Calibri" pitchFamily="34" charset="0"/>
              </a:rPr>
              <a:t>]</a:t>
            </a:r>
            <a:r>
              <a:rPr lang="en-US" sz="2000" i="1" dirty="0">
                <a:latin typeface="Calibri" pitchFamily="34" charset="0"/>
              </a:rPr>
              <a:t> </a:t>
            </a:r>
            <a:r>
              <a:rPr lang="en-US" sz="2000" b="1" baseline="30000" dirty="0">
                <a:latin typeface="Calibri" pitchFamily="34" charset="0"/>
              </a:rPr>
              <a:t> </a:t>
            </a:r>
            <a:r>
              <a:rPr lang="en-US" sz="2000" dirty="0">
                <a:latin typeface="Calibri" pitchFamily="34" charset="0"/>
              </a:rPr>
              <a:t>I'll make my own decision about joining a gang. </a:t>
            </a:r>
          </a:p>
          <a:p>
            <a:r>
              <a:rPr lang="en-US" sz="2800" dirty="0"/>
              <a:t>Once again, rather than address whatever reasons Dad offers against gang membership, the response seeks to reject the conclusion on some other (irrelevant) grounds.</a:t>
            </a:r>
          </a:p>
        </p:txBody>
      </p:sp>
    </p:spTree>
    <p:extLst>
      <p:ext uri="{BB962C8B-B14F-4D97-AF65-F5344CB8AC3E}">
        <p14:creationId xmlns:p14="http://schemas.microsoft.com/office/powerpoint/2010/main" val="576613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24F15">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224F15</Template>
  <TotalTime>4287</TotalTime>
  <Words>3076</Words>
  <Application>Microsoft Macintosh PowerPoint</Application>
  <PresentationFormat>On-screen Show (4:3)</PresentationFormat>
  <Paragraphs>243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ＭＳ Ｐゴシック</vt:lpstr>
      <vt:lpstr>Calibri</vt:lpstr>
      <vt:lpstr>Gill Sans MT</vt:lpstr>
      <vt:lpstr>Verdana</vt:lpstr>
      <vt:lpstr>Wingdings 2</vt:lpstr>
      <vt:lpstr>224F15</vt:lpstr>
      <vt:lpstr>PHIL 201</vt:lpstr>
      <vt:lpstr>Fallacies in General</vt:lpstr>
      <vt:lpstr>Fallacies of Relevance</vt:lpstr>
      <vt:lpstr>Fallacies Based on Personal Attacks or Emotional Appeals </vt:lpstr>
      <vt:lpstr>FPA and FEA</vt:lpstr>
      <vt:lpstr>Ad hominem, abusive </vt:lpstr>
      <vt:lpstr>Ad hominem, circumstantial</vt:lpstr>
      <vt:lpstr>Poisoning the well</vt:lpstr>
      <vt:lpstr>Ad hominem, Tu Quoque</vt:lpstr>
      <vt:lpstr>Summary of Fallacies Based on Personal Attacks</vt:lpstr>
      <vt:lpstr>Appeal to the People</vt:lpstr>
      <vt:lpstr>Appeal to Pity</vt:lpstr>
      <vt:lpstr>Appeal to Fear or Force</vt:lpstr>
      <vt:lpstr>Summary of Fallacious Appeals to Emotion</vt:lpstr>
      <vt:lpstr>Exercise 4B </vt:lpstr>
      <vt:lpstr>Fallacies of Weak Induction</vt:lpstr>
      <vt:lpstr>2 Subgroups</vt:lpstr>
      <vt:lpstr>Let’s List Them</vt:lpstr>
      <vt:lpstr>Rigid application of a generalization</vt:lpstr>
      <vt:lpstr>Hasty Generalization</vt:lpstr>
      <vt:lpstr>Composition</vt:lpstr>
      <vt:lpstr>Division</vt:lpstr>
      <vt:lpstr>Biased Sample</vt:lpstr>
      <vt:lpstr>Coincidence</vt:lpstr>
      <vt:lpstr>Post Hoc Fallacy</vt:lpstr>
      <vt:lpstr>Common Cause Fallacy</vt:lpstr>
      <vt:lpstr>Slippery Slope</vt:lpstr>
      <vt:lpstr>Exercise 4C</vt:lpstr>
      <vt:lpstr>Fallacies of Unwarranted Assumption</vt:lpstr>
      <vt:lpstr>Begging the Question</vt:lpstr>
      <vt:lpstr>Complex Question</vt:lpstr>
      <vt:lpstr>Appeal to Ignorance</vt:lpstr>
      <vt:lpstr>Appeal to Unqualified Authority</vt:lpstr>
      <vt:lpstr>False Dichotomy</vt:lpstr>
      <vt:lpstr>Fallacies of Diversion</vt:lpstr>
      <vt:lpstr>Equivocation</vt:lpstr>
      <vt:lpstr>Straw Man</vt:lpstr>
      <vt:lpstr>Red Herring</vt:lpstr>
      <vt:lpstr>Misleading Precision</vt:lpstr>
      <vt:lpstr>Missing the Point</vt:lpstr>
      <vt:lpstr>Exercise 4D</vt:lpstr>
    </vt:vector>
  </TitlesOfParts>
  <Company>Christian Brothers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Maloney</cp:lastModifiedBy>
  <cp:revision>33</cp:revision>
  <dcterms:created xsi:type="dcterms:W3CDTF">2018-01-23T22:19:21Z</dcterms:created>
  <dcterms:modified xsi:type="dcterms:W3CDTF">2019-08-28T15:28:30Z</dcterms:modified>
</cp:coreProperties>
</file>