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88" r:id="rId1"/>
  </p:sldMasterIdLst>
  <p:notesMasterIdLst>
    <p:notesMasterId r:id="rId13"/>
  </p:notesMasterIdLst>
  <p:sldIdLst>
    <p:sldId id="256" r:id="rId2"/>
    <p:sldId id="278" r:id="rId3"/>
    <p:sldId id="260" r:id="rId4"/>
    <p:sldId id="258" r:id="rId5"/>
    <p:sldId id="257" r:id="rId6"/>
    <p:sldId id="261" r:id="rId7"/>
    <p:sldId id="269" r:id="rId8"/>
    <p:sldId id="276" r:id="rId9"/>
    <p:sldId id="271" r:id="rId10"/>
    <p:sldId id="273" r:id="rId11"/>
    <p:sldId id="268" r:id="rId12"/>
  </p:sldIdLst>
  <p:sldSz cx="9144000" cy="6858000" type="screen4x3"/>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29" autoAdjust="0"/>
  </p:normalViewPr>
  <p:slideViewPr>
    <p:cSldViewPr>
      <p:cViewPr varScale="1">
        <p:scale>
          <a:sx n="67" d="100"/>
          <a:sy n="67" d="100"/>
        </p:scale>
        <p:origin x="60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549ABD-AC23-4C31-AD4A-7DBE25D91E1D}" type="datetimeFigureOut">
              <a:rPr lang="en-US" smtClean="0"/>
              <a:t>6/23/2014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665535-9551-478D-8BF6-CBBF9C19AE05}" type="slidenum">
              <a:rPr lang="en-US" smtClean="0"/>
              <a:t>‹#›</a:t>
            </a:fld>
            <a:endParaRPr lang="en-US"/>
          </a:p>
        </p:txBody>
      </p:sp>
    </p:spTree>
    <p:extLst>
      <p:ext uri="{BB962C8B-B14F-4D97-AF65-F5344CB8AC3E}">
        <p14:creationId xmlns:p14="http://schemas.microsoft.com/office/powerpoint/2010/main" val="1191413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045251-640B-204A-B3E4-79AFC30630D8}" type="slidenum">
              <a:rPr lang="en-US" smtClean="0"/>
              <a:pPr/>
              <a:t>6</a:t>
            </a:fld>
            <a:endParaRPr lang="en-US"/>
          </a:p>
        </p:txBody>
      </p:sp>
    </p:spTree>
    <p:extLst>
      <p:ext uri="{BB962C8B-B14F-4D97-AF65-F5344CB8AC3E}">
        <p14:creationId xmlns:p14="http://schemas.microsoft.com/office/powerpoint/2010/main" val="3924938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FE0158-209E-4676-A411-47E2552BCD3F}" type="datetimeFigureOut">
              <a:rPr lang="en-US" smtClean="0"/>
              <a:t>6/23/2014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CBC52-D75C-42F2-9CC9-14F9DEDFE720}"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FE0158-209E-4676-A411-47E2552BCD3F}" type="datetimeFigureOut">
              <a:rPr lang="en-US" smtClean="0"/>
              <a:t>6/23/2014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CBC52-D75C-42F2-9CC9-14F9DEDFE72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FE0158-209E-4676-A411-47E2552BCD3F}" type="datetimeFigureOut">
              <a:rPr lang="en-US" smtClean="0"/>
              <a:t>6/23/2014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CBC52-D75C-42F2-9CC9-14F9DEDFE72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FE0158-209E-4676-A411-47E2552BCD3F}" type="datetimeFigureOut">
              <a:rPr lang="en-US" smtClean="0"/>
              <a:t>6/23/2014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CBC52-D75C-42F2-9CC9-14F9DEDFE720}" type="slidenum">
              <a:rPr lang="en-US" smtClean="0"/>
              <a:t>‹#›</a:t>
            </a:fld>
            <a:endParaRPr lang="en-US"/>
          </a:p>
        </p:txBody>
      </p:sp>
    </p:spTree>
    <p:extLst>
      <p:ext uri="{BB962C8B-B14F-4D97-AF65-F5344CB8AC3E}">
        <p14:creationId xmlns:p14="http://schemas.microsoft.com/office/powerpoint/2010/main" val="3080537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FE0158-209E-4676-A411-47E2552BCD3F}" type="datetimeFigureOut">
              <a:rPr lang="en-US" smtClean="0"/>
              <a:t>6/23/2014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CBC52-D75C-42F2-9CC9-14F9DEDFE72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FE0158-209E-4676-A411-47E2552BCD3F}" type="datetimeFigureOut">
              <a:rPr lang="en-US" smtClean="0"/>
              <a:t>6/23/2014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CBC52-D75C-42F2-9CC9-14F9DEDFE720}"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FE0158-209E-4676-A411-47E2552BCD3F}" type="datetimeFigureOut">
              <a:rPr lang="en-US" smtClean="0"/>
              <a:t>6/23/2014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CBC52-D75C-42F2-9CC9-14F9DEDFE72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FE0158-209E-4676-A411-47E2552BCD3F}" type="datetimeFigureOut">
              <a:rPr lang="en-US" smtClean="0"/>
              <a:t>6/23/2014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6CBC52-D75C-42F2-9CC9-14F9DEDFE720}"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FE0158-209E-4676-A411-47E2552BCD3F}" type="datetimeFigureOut">
              <a:rPr lang="en-US" smtClean="0"/>
              <a:t>6/23/2014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CBC52-D75C-42F2-9CC9-14F9DEDFE72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E0158-209E-4676-A411-47E2552BCD3F}" type="datetimeFigureOut">
              <a:rPr lang="en-US" smtClean="0"/>
              <a:t>6/23/2014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6CBC52-D75C-42F2-9CC9-14F9DEDFE72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E0158-209E-4676-A411-47E2552BCD3F}" type="datetimeFigureOut">
              <a:rPr lang="en-US" smtClean="0"/>
              <a:t>6/23/2014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CBC52-D75C-42F2-9CC9-14F9DEDFE720}"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E0158-209E-4676-A411-47E2552BCD3F}" type="datetimeFigureOut">
              <a:rPr lang="en-US" smtClean="0"/>
              <a:t>6/23/2014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CBC52-D75C-42F2-9CC9-14F9DEDFE72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4FE0158-209E-4676-A411-47E2552BCD3F}" type="datetimeFigureOut">
              <a:rPr lang="en-US" smtClean="0"/>
              <a:t>6/23/2014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D6CBC52-D75C-42F2-9CC9-14F9DEDFE72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8.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12.xml"/><Relationship Id="rId4"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9.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12.xml"/><Relationship Id="rId4" Type="http://schemas.openxmlformats.org/officeDocument/2006/relationships/tags" Target="../tags/tag1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s://canvas.uw.edu/courses/90440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utilitarianism.com/ol/on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5.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2.xml"/><Relationship Id="rId4"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6.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2.xml"/><Relationship Id="rId4"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7.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2.xml"/><Relationship Id="rId4"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b="1" dirty="0" smtClean="0"/>
              <a:t>PHIL102: </a:t>
            </a:r>
            <a:r>
              <a:rPr lang="en-US" sz="3200" b="1" dirty="0"/>
              <a:t>Contemporary Moral Problems</a:t>
            </a:r>
            <a:endParaRPr lang="en-US" sz="3200" dirty="0"/>
          </a:p>
        </p:txBody>
      </p:sp>
      <p:sp>
        <p:nvSpPr>
          <p:cNvPr id="3" name="Subtitle 2"/>
          <p:cNvSpPr>
            <a:spLocks noGrp="1"/>
          </p:cNvSpPr>
          <p:nvPr>
            <p:ph type="subTitle" idx="1"/>
          </p:nvPr>
        </p:nvSpPr>
        <p:spPr>
          <a:xfrm>
            <a:off x="0" y="381000"/>
            <a:ext cx="6400800" cy="1752600"/>
          </a:xfrm>
        </p:spPr>
        <p:txBody>
          <a:bodyPr>
            <a:normAutofit/>
          </a:bodyPr>
          <a:lstStyle/>
          <a:p>
            <a:r>
              <a:rPr lang="en-US" sz="1400" b="1" cap="small" dirty="0"/>
              <a:t>SUM2014, M-F12:00-1:00, SAV 264</a:t>
            </a:r>
            <a:endParaRPr lang="en-US" sz="1400" dirty="0"/>
          </a:p>
          <a:p>
            <a:r>
              <a:rPr lang="en-US" sz="1400" b="1" cap="small" dirty="0"/>
              <a:t>Instructor: Benjamin Hole</a:t>
            </a:r>
            <a:endParaRPr lang="en-US" sz="1400" dirty="0"/>
          </a:p>
          <a:p>
            <a:r>
              <a:rPr lang="en-US" sz="1400" cap="small" dirty="0"/>
              <a:t>Office Hours: </a:t>
            </a:r>
            <a:r>
              <a:rPr lang="en-US" sz="1400" i="1" cap="small" dirty="0"/>
              <a:t>M-F1-1:15</a:t>
            </a:r>
            <a:endParaRPr lang="en-US" sz="1400" dirty="0"/>
          </a:p>
          <a:p>
            <a:r>
              <a:rPr lang="fr-FR" sz="1400" cap="small" dirty="0"/>
              <a:t>Email: bvhole@uw.edu</a:t>
            </a:r>
            <a:endParaRPr lang="en-US" sz="1400" dirty="0"/>
          </a:p>
          <a:p>
            <a:endParaRPr lang="en-US" dirty="0"/>
          </a:p>
        </p:txBody>
      </p:sp>
      <p:sp>
        <p:nvSpPr>
          <p:cNvPr id="4" name="TextBox 3"/>
          <p:cNvSpPr txBox="1"/>
          <p:nvPr/>
        </p:nvSpPr>
        <p:spPr>
          <a:xfrm>
            <a:off x="0" y="3352800"/>
            <a:ext cx="9144000" cy="3308598"/>
          </a:xfrm>
          <a:prstGeom prst="rect">
            <a:avLst/>
          </a:prstGeom>
          <a:noFill/>
        </p:spPr>
        <p:txBody>
          <a:bodyPr wrap="square" rtlCol="0">
            <a:spAutoFit/>
          </a:bodyPr>
          <a:lstStyle/>
          <a:p>
            <a:r>
              <a:rPr lang="en-US" sz="1900" dirty="0"/>
              <a:t>In this course, we connect various contemporary issues with ethical theory, in order to better understand the nature of moral disputes. While there are many such issues, we concentrate on topics concerning sexual ethics, international ethics, and social/political ethics. Philosophers approach specific moral issues by making use of theories and applying them to the real world. So, we begin the course with an introduction to ethical theory and the philosophical study of contemporary moral issues. Next, we read articles to investigate how ethical theory is applied to support views on these issues. The aim is to help you to understand the arguments put forward by defenders of these views and, by examining them, to refine your own understanding. Class sessions consist primarily of lectures and discussion activities. This is a writing intensive course. In addition to a final examination and paper, there are bi-weekly writing assignments and daily quizzes.</a:t>
            </a:r>
            <a:endParaRPr lang="en-US" dirty="0"/>
          </a:p>
        </p:txBody>
      </p:sp>
    </p:spTree>
    <p:extLst>
      <p:ext uri="{BB962C8B-B14F-4D97-AF65-F5344CB8AC3E}">
        <p14:creationId xmlns:p14="http://schemas.microsoft.com/office/powerpoint/2010/main" val="305006934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381000"/>
            <a:ext cx="8229600" cy="884238"/>
          </a:xfrm>
        </p:spPr>
        <p:txBody>
          <a:bodyPr>
            <a:normAutofit fontScale="90000"/>
          </a:bodyPr>
          <a:lstStyle/>
          <a:p>
            <a:r>
              <a:rPr lang="en-US" dirty="0" smtClean="0"/>
              <a:t>Theorizing about ethics can help provide practical guidance. </a:t>
            </a:r>
            <a:endParaRPr lang="en-US" dirty="0"/>
          </a:p>
        </p:txBody>
      </p:sp>
      <p:sp>
        <p:nvSpPr>
          <p:cNvPr id="3" name="TPAnswers"/>
          <p:cNvSpPr>
            <a:spLocks noGrp="1"/>
          </p:cNvSpPr>
          <p:nvPr>
            <p:ph type="body" idx="1"/>
            <p:custDataLst>
              <p:tags r:id="rId3"/>
            </p:custDataLst>
          </p:nvPr>
        </p:nvSpPr>
        <p:spPr>
          <a:xfrm>
            <a:off x="457200" y="1600200"/>
            <a:ext cx="4114800" cy="4876800"/>
          </a:xfrm>
        </p:spPr>
        <p:txBody>
          <a:bodyPr>
            <a:normAutofit/>
          </a:bodyPr>
          <a:lstStyle/>
          <a:p>
            <a:pPr marL="457200" indent="-457200">
              <a:buFont typeface="Arial" pitchFamily="34" charset="0"/>
              <a:buAutoNum type="alphaUcPeriod"/>
            </a:pPr>
            <a:r>
              <a:rPr lang="en-US" sz="3200" smtClean="0"/>
              <a:t>Strongly Agree</a:t>
            </a:r>
          </a:p>
          <a:p>
            <a:pPr marL="457200" indent="-457200">
              <a:buFont typeface="Arial" pitchFamily="34" charset="0"/>
              <a:buAutoNum type="alphaUcPeriod"/>
            </a:pPr>
            <a:r>
              <a:rPr lang="en-US" sz="3200" smtClean="0"/>
              <a:t>Agree</a:t>
            </a:r>
          </a:p>
          <a:p>
            <a:pPr marL="457200" indent="-457200">
              <a:buFont typeface="Arial" pitchFamily="34" charset="0"/>
              <a:buAutoNum type="alphaUcPeriod"/>
            </a:pPr>
            <a:r>
              <a:rPr lang="en-US" sz="3200" smtClean="0"/>
              <a:t>Somewhat Agree</a:t>
            </a:r>
          </a:p>
          <a:p>
            <a:pPr marL="457200" indent="-457200">
              <a:buFont typeface="Arial" pitchFamily="34" charset="0"/>
              <a:buAutoNum type="alphaUcPeriod"/>
            </a:pPr>
            <a:r>
              <a:rPr lang="en-US" sz="3200" smtClean="0"/>
              <a:t>Neutral</a:t>
            </a:r>
          </a:p>
          <a:p>
            <a:pPr marL="457200" indent="-457200">
              <a:buFont typeface="Arial" pitchFamily="34" charset="0"/>
              <a:buAutoNum type="alphaUcPeriod"/>
            </a:pPr>
            <a:r>
              <a:rPr lang="en-US" sz="3200" smtClean="0"/>
              <a:t>Somewhat Disagree</a:t>
            </a:r>
          </a:p>
          <a:p>
            <a:pPr marL="457200" indent="-457200">
              <a:buFont typeface="Arial" pitchFamily="34" charset="0"/>
              <a:buAutoNum type="alphaUcPeriod"/>
            </a:pPr>
            <a:r>
              <a:rPr lang="en-US" sz="3200" smtClean="0"/>
              <a:t>Disagree</a:t>
            </a:r>
          </a:p>
          <a:p>
            <a:pPr marL="457200" indent="-457200">
              <a:buFont typeface="Arial" pitchFamily="34" charset="0"/>
              <a:buAutoNum type="alphaUcPeriod"/>
            </a:pPr>
            <a:r>
              <a:rPr lang="en-US" sz="3200" smtClean="0"/>
              <a:t>Strongly Disagree</a:t>
            </a:r>
            <a:endParaRPr lang="en-US" sz="320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052522467"/>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10298"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540180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381000"/>
            <a:ext cx="8229600" cy="884238"/>
          </a:xfrm>
        </p:spPr>
        <p:txBody>
          <a:bodyPr>
            <a:normAutofit/>
          </a:bodyPr>
          <a:lstStyle/>
          <a:p>
            <a:r>
              <a:rPr lang="en-US" dirty="0" smtClean="0"/>
              <a:t>I am skeptical about ethical theory.</a:t>
            </a:r>
            <a:endParaRPr lang="en-US" dirty="0"/>
          </a:p>
        </p:txBody>
      </p:sp>
      <p:sp>
        <p:nvSpPr>
          <p:cNvPr id="3" name="TPAnswers"/>
          <p:cNvSpPr>
            <a:spLocks noGrp="1"/>
          </p:cNvSpPr>
          <p:nvPr>
            <p:ph type="body" idx="1"/>
            <p:custDataLst>
              <p:tags r:id="rId3"/>
            </p:custDataLst>
          </p:nvPr>
        </p:nvSpPr>
        <p:spPr>
          <a:xfrm>
            <a:off x="457200" y="1600200"/>
            <a:ext cx="4114800" cy="4876800"/>
          </a:xfrm>
        </p:spPr>
        <p:txBody>
          <a:bodyPr>
            <a:normAutofit/>
          </a:bodyPr>
          <a:lstStyle/>
          <a:p>
            <a:pPr marL="457200" indent="-457200">
              <a:buFont typeface="Arial" pitchFamily="34" charset="0"/>
              <a:buAutoNum type="alphaUcPeriod"/>
            </a:pPr>
            <a:r>
              <a:rPr lang="en-US" dirty="0" smtClean="0"/>
              <a:t>Strongly Agree</a:t>
            </a:r>
          </a:p>
          <a:p>
            <a:pPr marL="457200" indent="-457200">
              <a:buFont typeface="Arial" pitchFamily="34" charset="0"/>
              <a:buAutoNum type="alphaUcPeriod"/>
            </a:pPr>
            <a:r>
              <a:rPr lang="en-US" dirty="0" smtClean="0"/>
              <a:t>Agree</a:t>
            </a:r>
          </a:p>
          <a:p>
            <a:pPr marL="457200" indent="-457200">
              <a:buFont typeface="Arial" pitchFamily="34" charset="0"/>
              <a:buAutoNum type="alphaUcPeriod"/>
            </a:pPr>
            <a:r>
              <a:rPr lang="en-US" dirty="0" smtClean="0"/>
              <a:t>Somewhat Agree</a:t>
            </a:r>
          </a:p>
          <a:p>
            <a:pPr marL="457200" indent="-457200">
              <a:buFont typeface="Arial" pitchFamily="34" charset="0"/>
              <a:buAutoNum type="alphaUcPeriod"/>
            </a:pPr>
            <a:r>
              <a:rPr lang="en-US" dirty="0" smtClean="0"/>
              <a:t>Neutral</a:t>
            </a:r>
          </a:p>
          <a:p>
            <a:pPr marL="457200" indent="-457200">
              <a:buFont typeface="Arial" pitchFamily="34" charset="0"/>
              <a:buAutoNum type="alphaUcPeriod"/>
            </a:pPr>
            <a:r>
              <a:rPr lang="en-US" dirty="0" smtClean="0"/>
              <a:t>Somewhat Disagree</a:t>
            </a:r>
          </a:p>
          <a:p>
            <a:pPr marL="457200" indent="-457200">
              <a:buFont typeface="Arial" pitchFamily="34" charset="0"/>
              <a:buAutoNum type="alphaUcPeriod"/>
            </a:pPr>
            <a:r>
              <a:rPr lang="en-US" dirty="0" smtClean="0"/>
              <a:t>Disagree</a:t>
            </a:r>
          </a:p>
          <a:p>
            <a:pPr marL="457200" indent="-457200">
              <a:buFont typeface="Arial" pitchFamily="34" charset="0"/>
              <a:buAutoNum type="alphaUcPeriod"/>
            </a:pPr>
            <a:r>
              <a:rPr lang="en-US" dirty="0" smtClean="0"/>
              <a:t>Strongly Disagree</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122551300"/>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5180"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370988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today</a:t>
            </a:r>
            <a:endParaRPr lang="en-US" dirty="0"/>
          </a:p>
        </p:txBody>
      </p:sp>
      <p:sp>
        <p:nvSpPr>
          <p:cNvPr id="3" name="Content Placeholder 2"/>
          <p:cNvSpPr>
            <a:spLocks noGrp="1"/>
          </p:cNvSpPr>
          <p:nvPr>
            <p:ph idx="1"/>
          </p:nvPr>
        </p:nvSpPr>
        <p:spPr/>
        <p:txBody>
          <a:bodyPr/>
          <a:lstStyle/>
          <a:p>
            <a:r>
              <a:rPr lang="en-US" dirty="0" smtClean="0"/>
              <a:t>Ice-Breaker</a:t>
            </a:r>
          </a:p>
          <a:p>
            <a:r>
              <a:rPr lang="en-US" dirty="0" smtClean="0"/>
              <a:t>Review Course Mechanics</a:t>
            </a:r>
          </a:p>
          <a:p>
            <a:r>
              <a:rPr lang="en-US" dirty="0" smtClean="0"/>
              <a:t>Discussion, Ethical Theory Primer </a:t>
            </a:r>
          </a:p>
          <a:p>
            <a:pPr lvl="2"/>
            <a:r>
              <a:rPr lang="en-US" dirty="0" smtClean="0"/>
              <a:t>Carry over into the week</a:t>
            </a:r>
            <a:endParaRPr lang="en-US" dirty="0"/>
          </a:p>
        </p:txBody>
      </p:sp>
      <p:sp>
        <p:nvSpPr>
          <p:cNvPr id="4" name="AutoShape 2" descr="data:image/jpeg;base64,/9j/4AAQSkZJRgABAQAAAQABAAD/2wCEAAkGBxQSEBQQEBQVFBQUFRYVFhUXFBUVFxQVFBUXFhgUFhQZHyggGBwnHBQXITEiJSkrLi4uGB81ODMsNygtLisBCgoKDgwOGhAQGjIkICUsLDQvNTAyNDYsLC0uNzctLDY0Ny40LDc3Ni4uLCwsLC8sNDQ4LzQsNDQsLCwtLCwsLP/AABEIANwA5QMBIgACEQEDEQH/xAAcAAEAAQUBAQAAAAAAAAAAAAAABQIDBAYHAQj/xABEEAABAwIDBQUEBgkEAAcAAAABAAIDBBEFITEGEkFRYQcTInGBMkJSkRQjcqGx0SQzQ1NiY4LB8HOS4fEVFjSissLS/8QAGwEBAAIDAQEAAAAAAAAAAAAAAAMEAgUGAQf/xAAwEQEAAgIBAgUBBQkBAAAAAAAAAQIDEQQSIQUxQVFhInGBobHxBhMjM1KRwdHwMv/aAAwDAQACEQMRAD8A7iiIgIiICIiAiIgIiICItAxqqjqKic1kxio6Z7YWs7wxMllIBfJK8EEgF7WBpIFw4m+SDf0Wmw0DqW0tAXFmrqcvL45W8e7Lie7fbQg7p0IzuNpw6tZNE2WM3a4XGViDoWkcCCCCOBCDJReXS6D1ERAREQEREBERAREQEREBERAREQEREBERAREQEReIC5diD2ietpngFr5pN4HQtmY12nH2l1G65ZtfWwNxQkSMc2WAtl3SHGKSO4BdbQkEW4+FeTMRG5ZUpa89NY3LJ2QYaWCkYXHuJ2Na253u5na095ECc907rnAcCHDSwU87EI6Cd5neI4JruufZZOLXA+23xWHFrua5hU49P9GNLGWiJsnfN8N37weJQ25NmjfBOl7Ost92hArsI71ubjEJG9HxDfH4Eeqjpmpk30TvS1m4WXjzX99HTFmJivagHXbRRE8O9m8I82xDxH+rdWvYftpWR1AqJZXTt0fD4WsLL/s2gANcOBOuhPEaxQm7b8/yWQtRl5uWMnafJ2GDwTiRi1MbmY8583fsKxGOohbPC4OY8XB+4gjgQciFmLh2ym0j6GXeALoXkd7GNeXeMHxAcOIHku00NYyaNssTg9jwHNcDcEHitrgz1zV3DkefwcnDydFvL0n3ZCIinURERAREQEREBERAREQEREHhWp/+ap5iTQUrZYWuLe+lm7lsm6bEwgMcXNuCN42B4FTW00jm0VS5mThBKQeREbrFaDLic9OyjZRNZJGO6gdAbNJBbZrmSe6crWORuNEG94NjbZy6NzHQzMsXwvtvAHR7SMnsPxNy4aqVWnveKqJlRTO3Zo/HE4i1ne9DIDo11ixzTpqMwCtlwmvE8LZWgjevdp1Y5pLXsPUOBHogy7pdQ+NbTU1JlPK0O4Rtu+Q+TG3ProtHxbtHmku2ljELdN+Sz3nq1gO631J8lhfJWnnKzx+Hm5E6x13+TpNZWxxMMkr2xsGrnODQPUrUcS7QY820kZmPxuvHF6Ejef6C3Vc6mnfK/vJ3vmf8Tze32W5Nb6AK5JUBjS4/99FTycv+mG94/wCz+tTln7oZ2O49PK39JmLgdIY7xReRAJc4c95xHRa0DyAA4AAADoAMgqJagvcXO/66ICtXmy3yT3l1PE4GLi11SupXAVvXZxiTXUIge9o3XygtLgC0b7gBb7NlogKrjkI0JHlks+LyIwTMzG9qfi3hs86lYrbWpYuF/qhla1x5hp3QfkFlrwL1Vcluq02bHDScdIrM71Ap/Y3ah1DJuvuaZ5u9uvduP7Vg/wDkOOut7wCLPDmtit1VQczh4+XjnHf9H0LBO17WvYQ5rgHNcDcEEXBB4hXFx3Yfaw0bhBMSaZxyOv0dx94fyzxHDXS67DG4EXBBBzBGYIPEFdFhzVy16qvnnM4mTiZZx3/WFSIilVRERAREQEREBERAReXWDiuMwUzN+olZE3hvOAJ6NGpPkhrbJrIBJG+N2j2uafJwIP4rjFNM9tM2R2b4JGtcBr3lO4H7ywhTePdrbRdtDCXn95LdrfMRjxH13VzuXGJnmUuf+vf3kgaA0F3QDQKC/IpX5bXi+D8jP310x8uqYftBTf8AijoaeVskdUzfcG3LY5xYOs7TxDddYaFrjxUH2h1lTSy7kEz4oajec8Ms0mVga13j9poc3cNm2ud48VodJVGKWKYaxyMd6bwDh6tc4LpnaoGyUbZ/3csTr/bBicP/AHj5LyuScmOZjsky8KvC5eOlvqidef8AZz2AAZ8TmTqSeZJzJ81ktKxYzkrzCtbM7drWsVjUMlrlF1tUXn+Eafmq66o9weqqwXB5quTu6dm+dSbgBo0uTyWExNp1CxTox1nJknUR7+jGY5ZdHTvlcGRtc9x0DQSf+FsVNsVGXdy6vpxPe3dt8Xi+G98ypLYiilo8TfSTZOkhcA4HJ1s2uafmvY40zaIt5KfI8Vw/u72xTu0RvU7jcf5+5ps8Lo3lkjS1zTYtIsQvAV0uvw6OqY2nrZIWVwuGOY4FzgNO8blmeXyXO8Tw99PK6GS2808DcEcCFFn484+8eTzg+I05X0z2t+E/Me8LN17dV0VM+Z/dxMc93JoufXkt3wPs5e6z6p+4PgZm7yLtB6XUePj5Mk/TCTl8/BxY/iW+71aRFGXODWAucdABcn0C27Bez+eWzpyIWcvaefTQeq6NhWCQUwtDG1vN1ruPm45lSC2eHw6te9525fl/tFkv9OCOmPefNDYNsxTUw+rjBdxe7xOPqdPRWRegdx+hOIy1+iOOVx/IJ/2E/D7M+vHsBBBFwRYg5gg6ghbCta1jVYc7ky3y26rzufldBXq12neaF4ief0V7g2N5P/p3OOUTyfcJyaeBIbyWwhZMHqIiAiIgIiICIiCOxzF4qSB1ROSGNtoLlxcbNa0cSSbL5txCq72eWUl533uc0yO3nhjnEta51zoMrDLJfQu2uDGropYW+3YPj/1IzvNHkSLeq+eKuOxuBbiAdRzaeoOSizU6q6he8O5EYM8Wt5eS2qmlUAr0LWS76ltrj2bzS29rjXktoxPad9RRmlkA8RZdwaB7Dg7n/CtXaVt2zmy7ZIPplZN3FMDYH3pCDbw9L5aZ2UmK147VUedg4szGXPHl5fPx2QUZzAH/AGpaTBpo42zzMdFE5zW77xa29727rZSWz2J01NiQfBd9M60ZdI3NpdbxXIy8Q+RUxt3h0TJHyYhWyOa/edTwMGg4XAyIBtn969jFHTMo8vPvXNXHEaiY35TMz8RHpMfLBxfs7ki3JaWRtQ8ASOjcGgvsb3aNHNOlis/Fp+4fT4zTsLG5Q1UIG6We6Q5vC1gPRqxcCrJKrDzEHuirKMd5C8ndc6PgDfUEC2eWisQdowfTSQ1lOJHvbulzbND8rXeOBHMKT+HWO3bf5qWuXltq319MzE+kzW34THrE+kwubVbISS1TKigbvRVNpN8ZNjdkS8ngDe/zVzbHaVjMQpZIiJTSi0jmn2icnNB8r+pUFgUWI1ULaWnMggF8/YZYnQyauHQLdcB7MYY7Oqnd87XdF2sHTm5YxW1/5ca3/wB2S5MuHjajl5It0xMRFfOYnt9U/Y0ORk+IVck1PA68j96zb7rDYC5kNgDldbrgfZro+tkLjqY2HL+p5zPpZdBpqZkbQyNrWNGgaAB8grqmpxKRO7d5ark+PZr1jHgjorEaj319rFw/DooGBkLGsbyA16k8VlIitRER5NHa02nczuRERevBERBRPC17Sx4DmuBa5pFw4HIgjiFC0M7qSRtNM4uhed2nmcblp4U8ruJ+Bx9oCx8Qu6dVmspWSsdHI0OY4WIPEf5xQZaKCw6sfDIKSocXX/UTH9qB+zkP70D/AHDMZ3U4g9REQEREBERAK4v2o7O9zUd6wWjqCXDk2cC72/1Ab3nvLtCidqMGbWUr4DkSLsd8Ejc2O+f3XQfNQyNv88lM7JUsUtbBFON6N790i5be4NsxnqsHFaVzHHeG64Oc1zfgkYbOb8wfRU4bV93LHLpuPa49N1wJ+66o5qdN+r0dZ4Zypz8a2Lf1RH6OjbW7Iwztkkw5gZLTHcmpxkSALh7Rz3TfqOq9nw92IYLTNpPFJTGz4tCS0Frsj72dxfmVIba7SDDqpslPTxmSoY175XE3c1ptuADoNeoWnbQ7TxuqRUYcJaeR4He2IAe88mDU348V7forM/ij4teTlpT2jvWZ7/bE/HtPm3PD6d02HzwV1NHRRNY3ckybd4B8RGt72Pqtdi2+j+iwsnp21FRBdrZJLbgAyDr6k2A4cEotk8RxEtfVyPZHqDKTfzbEOPU2W+7P7B0lLZ253sgt45LGxHFrdGr2Ivb/AM9vtRZMnFwbjJPVO96rM6j0nv8APq53Fg2I4rJ3z2iNpG7vuHdMDL+y1oG84f5dbzgHZvTQWdN9fILZuyYD0Zx9brdAEUtcFY7z3lQz+LZ8lein0V9o/wBqY2Bos0AAaACwHoqkRTtWIiICIiAiIgIiICIiDGxChZPGYpRdp5EhzSMw5rhm1wOYI0Kw8Kr3sk+iVRvIBeKXICoYOOXsyD3m+RGRsJVYmKYe2ePcfcEEOY9uT43t9l7DwI+/MHIoJBFD4PiTi401TYTsFwRk2eMG3fRj1Ac33SeIIJmEBERAREQF4V6iDk/azs+GyCraLMnIjlI92YC0ch6OA3CeYZzXLRE7f3A0kuO7ugEku5Acbr6exfDWVMElPKLskaWm2ovoQeBBzHkvnfaLDJIJXtkykicGvcLtuRmyZvLeFj0PksL0i8alY4vItx8kXq2rB+zqrqnCWtkMQNvaO/LYcLXs31+S6RgGyNLRgGKMF/GR3iefU6eiiuz3av6bT2kP18Vmy6DeB9mUDkfxBW2iRY0xVqm5HiGfP2mdR7R2hdRUB6q3lKovUREBERAREQEREBERAREQEREBERBhYrhonaBcsew78cg9qN4BG8PQkEcQSFTg2JmQuhmAZURgb7Ro4HISx31YfuNwcws9R+L4b3oa+N3dzR3MUlr7pOrXD3mOsAW/gQCAlUUbg2Kd8HMe3u5oyBLETfdJGTmn3mHUO4+YIEkgIiICIiAuedq2Bh0YrgP1be7n6wk3Dz9g5+TnLoat1ELXscx4DmuBa4HQgixBQfNOF4nLQVTZo8zGbPbwliPtN9RmORsu9YXijKiFk8Lt5kg3mn8QRwINwRzC4vthgTqaWSE5mGxY46vp333HHmWkFp+yr/ZztN9Fm+jSn6iV1wT+zkOV/I6H0PNB24SKsSLAbIqxIgkBIqxIo9siuCRBnB6qBWE2RXBIgyUVlsirEiCtF4HL26AiIgIiICIiAiIgIii8Zx+GmH1jru4Mbm715eqCrF8Pc8tngIZURg7jj7L26mKS2rD8wcwr2B4sypi7xmRDnMe24JZIw7rmEjI2PEaixXKtpdtZZ7sadxmm605H7Tve8tFBbO7RSYdOahniidbv4r5PaMt9vKQDQ8QLHgQH0GitU0wexr25tc0OB6OFx+KILqIiAiIg0vtNwTvacVUbd6Sm3nFoFzJAf1sdtSbDeA5tA4rheIU24+wzabOYeBacx+S+p3BcI282c+jzyQtHg8U9P/puP1kP9LiSOhagmtgdp+8Y2mmPjaPq3E+00e4T8Q+8LdhKuCYXLZ1r2OoI1BHELqmzePd83u5MpWj/AHj4h15hBtbZVWJFHiRViRBICRViRYAkVbZUEgJVWJFgCVViRBICVViVR4kVwSIM8SKsPWA2VViRBnXRYgkVwSIL6K2JFYr8UigbvzPawcLnMnk0ak+SDLWNX18cLd+V4aOF9T0aNSfJadjW3dmnuR3bf3kg8R+zH/8Ar5LneK7QSTOJ3nEnV7jdx8vhHkg3faTb45sg8A55GQ/2Z+K57V175CS4nPqc/M8VgSTAZuP5lYbJpZ5BBTMdI92jGDeceptoOuQ6oMqorGs6nl+ZWbsds/NilS1m64UzXXmlsQ3dGsbXaF506Akrc9keyHSbFHbx1FOx3h8pHjN3k2w6ldZpaZkbGxxtaxjRZrWgAAcgAgrhjDWhrRYNAAHIAWARVogIiICIiAtb27wM1VNeMfXwnvYergCHRno5pLfUclsi8QfL2JRbkgkjFmP8Tb5bp95hHAg5Kew6TeDXtNiMwRqCFO9pWzoiqHBgAjqS6WLgGVAF5I/6xd/nvLTtnamzjGeOY6EahB0fCMY7wbj8n/c7qOvRS7ZFpkcVxfiP8upaixEjwyf7vz/NBsAlVwSqPbKrgkQZ7ZFcEijxIqxIgkGyK4JVHiVemoA9ogeZsgkmyKsSLX58fhZ7290aL/fooav20cB9VGB/E8//AFH5oN8bIojF9r6WmB7yUFw9xnjd8hkPUhc0q8Vq6xxY173DiG+Bg+1b+6xvo9PS5yETzD3B7DD15/5kg2yo22qqkE0rG00PGaSznkfwt9kff5rWKzF2tcXNc6eU6zSkuP8ATfQdBYKLxDE5Jj4zlwaMmj04rAlnDRmgyp6hzzvPcSeZ/wAyWBV4gGA5+qzsAwGqxF+5Ss8ANnSuu2Nnm7iegufJdj2N7M6ai3ZZP0ioGfePb4WH+VHmG+ZueqDm2yXZvV1xEtRempzndw+tkH8EZ9kdXfJdp2b2YpqCPu6WMNv7Tz4nvPNzzmfwUxZeoCIiAiIgIiICIiAiIghtrMEFZSvgvuvyfE/4JWZsd88j0JXzzijHMeJt0sdvESMOsczDZ7D6gr6fXJe1TZ4Mm+ktFoqqzJf4KhuUcn9Q8J6tbzQRmE1AkjbI3iNOvEKVFLvC7QT5C60nY+tMcxp5Mg42HR4/NdKwiqMTs/Yd7Q5H4ggj4aOZvstNuRFh/wALIbBPxaweZP8AZbe6C4uMwcweYKx5KZBrgil4lvo0n8SvH7/P7gpeoDW5E58tT8go+eT4W+p/III+XfPvH5qOqAOJv96zKqTmb9BosWSl8JklcIoxqTldBFzvJO6wEk6AC5VE9DHEN+sfu8omm73eZH9suqx8Q2oZGDHRNtwMrhdx+yD/AH+S1mWVz3FziXOOpJuT6oJjENoHPb3cIEMQy3W6kdSP7KIurM87WDxHPktr2V7OauutJUXpac55j614/hYdPN3yQapG98sjYadjpZXZNYxpcT1sOHMnIc103ZHsiuRNijt7iKdh8I/1H+99kWHUromzWy9NQR93Sxht/aeTvSPPN7zmfw6KaQWaSlZEwRxMaxjRZrWgNaAOAAV5EQEREBERAREQEREBERAREQFgY7hbKqnkppfZkaW34tPB4PAg2IPRZ6IPmXH6KSKR2/lNC/u5bZeNtiyQdHDdPqF0XZevFVAyW9iPDIOThqbfI+qyO1vAh4a9o8JAhqBb3CbRy/0udY9HdFoWw+KfQ63upT9VIQx/IH3JPv8Av6IO10sTo2bjSHDUF3u35W1CtTscfacbdPCPuz+ZWW27RutAtwJvkOVuPzWHPFfNxv56egQR0xaMmi/3D58VgyQuf0HyAVraDaOnpBaR28/hE2xcfP4R5rmuPbWT1V2k93F+7YTmP4nau/Dog2nGNqIKe7YQJ5Rx9xp8+Pp81pGJ4rLUO3pnl3IaNb5N0Cw4oi7TTnwCuQAvkENMx08ztGtF/kBw66dUHm7YXcbDrx8ln4BglViD+7oo/ADZ0zvDGzzdxPQXPkt92U7Iy4ifFX73EU7Cd0f6kgtf7LbDqV1ijpGRMbFExsbGizWNaGtaBwAGQQaZsb2aU1FaWT9IqNe8ePCw/wAthyHmbnqt4svUQEREBERAREQEREBERAREQEREBERAREQWK2kZLG+KQBzJGljgeLXCxC+cdqsGdTzS077l9ObBx/aQOzik65ZHq1y+lVz/ALWsB7yBtbE28lNcSNGZkp3e2LcS02ePJw4oMDY7bqI4eDVSNbJBaNxcc3i3gcG6uJAtlxC1TaftGkmJZSgxM03z+scOnBn4+S0mrg3HWGYObTzB0VxlJYb0h3G9dT5BBaG893FzibniSeZKuyBkWchufhH9ypTAMHqa53dUERDAbPmdkxvO7+fRtz5Lr2xnZnTURE0v6TUa948eFh/lx6DzNz1Qc72X7PauvtJPekptRdtpHj+GM6fad8iuybN7L01BH3dLGG39p5ze883POZ/BTNl6gIiICIiAiIgIiICIiAiIgIiICIiAiIgIiICIiAqXsBBBFwRYg8QeBVSIOE7S7CV1NO5lHB9Ipy4mEgs3ogTfu3BxFgL2BzyAU1sr2SlxE+Ku3zqKdjjujpI8a/Zbl1K64iCxR0rImCOJjWMaLNa0BrQOgCvoiAiIgIiICIiAiIgIiICIiAiIgIiI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556" y="2971800"/>
            <a:ext cx="3172691"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1743641"/>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Ice-Breaker</a:t>
            </a:r>
            <a:endParaRPr lang="en-US" dirty="0"/>
          </a:p>
        </p:txBody>
      </p:sp>
      <p:sp>
        <p:nvSpPr>
          <p:cNvPr id="3" name="Content Placeholder 2"/>
          <p:cNvSpPr>
            <a:spLocks noGrp="1"/>
          </p:cNvSpPr>
          <p:nvPr>
            <p:ph idx="1"/>
          </p:nvPr>
        </p:nvSpPr>
        <p:spPr/>
        <p:txBody>
          <a:bodyPr/>
          <a:lstStyle/>
          <a:p>
            <a:pPr marL="0" indent="0">
              <a:buNone/>
            </a:pPr>
            <a:r>
              <a:rPr lang="en-US" dirty="0" smtClean="0"/>
              <a:t>Introduce yourself to </a:t>
            </a:r>
            <a:r>
              <a:rPr lang="en-US" i="1" dirty="0" smtClean="0"/>
              <a:t>at least </a:t>
            </a:r>
            <a:r>
              <a:rPr lang="en-US" dirty="0" smtClean="0"/>
              <a:t>one other person and communicate:</a:t>
            </a:r>
          </a:p>
          <a:p>
            <a:pPr marL="731520" lvl="1" indent="-457200">
              <a:buFont typeface="+mj-lt"/>
              <a:buAutoNum type="alphaLcParenR"/>
            </a:pPr>
            <a:r>
              <a:rPr lang="en-US" dirty="0" smtClean="0"/>
              <a:t>biographical facts (e.g., where you’re from, what you’re studying, whatever else you’d like to share)</a:t>
            </a:r>
          </a:p>
          <a:p>
            <a:pPr marL="731520" lvl="1" indent="-457200">
              <a:buFont typeface="+mj-lt"/>
              <a:buAutoNum type="alphaLcParenR"/>
            </a:pPr>
            <a:r>
              <a:rPr lang="en-US" dirty="0" smtClean="0"/>
              <a:t>interesting factoid or anecdote (to help us remember who you are)</a:t>
            </a:r>
          </a:p>
          <a:p>
            <a:pPr marL="731520" lvl="1" indent="-457200">
              <a:buFont typeface="+mj-lt"/>
              <a:buAutoNum type="alphaLcParenR"/>
            </a:pPr>
            <a:r>
              <a:rPr lang="en-US" dirty="0" smtClean="0"/>
              <a:t>why you’re taking this course (which you will be writing on for your first assignment).</a:t>
            </a:r>
            <a:endParaRPr lang="en-US" dirty="0"/>
          </a:p>
        </p:txBody>
      </p:sp>
    </p:spTree>
    <p:extLst>
      <p:ext uri="{BB962C8B-B14F-4D97-AF65-F5344CB8AC3E}">
        <p14:creationId xmlns:p14="http://schemas.microsoft.com/office/powerpoint/2010/main" val="98698938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Website &amp; Syllabus</a:t>
            </a:r>
            <a:endParaRPr lang="en-US" dirty="0"/>
          </a:p>
        </p:txBody>
      </p:sp>
      <p:sp>
        <p:nvSpPr>
          <p:cNvPr id="3" name="Content Placeholder 2"/>
          <p:cNvSpPr>
            <a:spLocks noGrp="1"/>
          </p:cNvSpPr>
          <p:nvPr>
            <p:ph idx="1"/>
          </p:nvPr>
        </p:nvSpPr>
        <p:spPr/>
        <p:txBody>
          <a:bodyPr/>
          <a:lstStyle/>
          <a:p>
            <a:pPr marL="0" indent="0">
              <a:buNone/>
            </a:pPr>
            <a:r>
              <a:rPr lang="en-US" dirty="0">
                <a:hlinkClick r:id="rId2"/>
              </a:rPr>
              <a:t>https://</a:t>
            </a:r>
            <a:r>
              <a:rPr lang="en-US" dirty="0" smtClean="0">
                <a:hlinkClick r:id="rId2"/>
              </a:rPr>
              <a:t>canvas.uw.edu/courses/904406</a:t>
            </a:r>
            <a:endParaRPr lang="en-US" dirty="0" smtClean="0"/>
          </a:p>
          <a:p>
            <a:pPr marL="0" indent="0">
              <a:buNone/>
            </a:pPr>
            <a:endParaRPr lang="en-US" dirty="0" smtClean="0"/>
          </a:p>
        </p:txBody>
      </p:sp>
      <p:pic>
        <p:nvPicPr>
          <p:cNvPr id="17410" name="Picture 2" descr="http://htmlgiant.com/wp-content/uploads/2012/01/syllabus-shir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134313"/>
            <a:ext cx="4374931" cy="3691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63223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71599883"/>
              </p:ext>
            </p:extLst>
          </p:nvPr>
        </p:nvGraphicFramePr>
        <p:xfrm>
          <a:off x="0" y="0"/>
          <a:ext cx="9144000" cy="6719103"/>
        </p:xfrm>
        <a:graphic>
          <a:graphicData uri="http://schemas.openxmlformats.org/drawingml/2006/table">
            <a:tbl>
              <a:tblPr firstRow="1" firstCol="1" lastRow="1" lastCol="1" bandRow="1" bandCol="1"/>
              <a:tblGrid>
                <a:gridCol w="1828800"/>
                <a:gridCol w="5943600"/>
                <a:gridCol w="1371600"/>
              </a:tblGrid>
              <a:tr h="110699">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Week</a:t>
                      </a:r>
                      <a:endParaRPr lang="en-US" sz="180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Required Reading</a:t>
                      </a:r>
                      <a:endParaRPr lang="en-US" sz="180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2"/>
                    </a:solidFill>
                  </a:tcPr>
                </a:tc>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Assignment</a:t>
                      </a:r>
                      <a:endParaRPr lang="en-US" sz="180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bg2"/>
                    </a:solidFill>
                  </a:tcPr>
                </a:tc>
              </a:tr>
              <a:tr h="609917">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Course Mechanics, Theory Primer, and Philosophical Argumentation</a:t>
                      </a:r>
                      <a:endParaRPr lang="en-US" sz="1250" dirty="0">
                        <a:effectLst/>
                        <a:latin typeface="+mn-lt"/>
                        <a:ea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6/23-6/27</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Benjamin Hole, Phil 102 Syllabus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Lewis Vaughn (posted on website), “How to Read an Argument”</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Mark Timmons, “Moral Theory Primer”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WA1</a:t>
                      </a:r>
                      <a:r>
                        <a:rPr lang="en-US" sz="1250" b="1" i="1" dirty="0">
                          <a:effectLst/>
                          <a:latin typeface="+mn-lt"/>
                          <a:ea typeface="Times New Roman" panose="02020603050405020304" pitchFamily="18" charset="0"/>
                        </a:rPr>
                        <a:t>, due 6/27</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872362">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Philosophical Writing and Ethical </a:t>
                      </a:r>
                      <a:r>
                        <a:rPr lang="en-US" sz="1250" b="1" i="1" dirty="0" smtClean="0">
                          <a:effectLst/>
                          <a:latin typeface="+mn-lt"/>
                          <a:ea typeface="Times New Roman" panose="02020603050405020304" pitchFamily="18" charset="0"/>
                          <a:cs typeface="Times New Roman" panose="02020603050405020304" pitchFamily="18" charset="0"/>
                        </a:rPr>
                        <a:t>Theory</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6/30-7/3</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(Holiday, 7/4)</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Mark B. Woodhouse (posted on website), “How to Write Philosophy”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James </a:t>
                      </a:r>
                      <a:r>
                        <a:rPr lang="en-US" sz="1250" dirty="0" err="1">
                          <a:effectLst/>
                          <a:latin typeface="+mn-lt"/>
                          <a:ea typeface="Times New Roman" panose="02020603050405020304" pitchFamily="18" charset="0"/>
                        </a:rPr>
                        <a:t>Rachels</a:t>
                      </a:r>
                      <a:r>
                        <a:rPr lang="en-US" sz="1250" dirty="0">
                          <a:effectLst/>
                          <a:latin typeface="+mn-lt"/>
                          <a:ea typeface="Times New Roman" panose="02020603050405020304" pitchFamily="18" charset="0"/>
                        </a:rPr>
                        <a:t> (posted on website), “The Challenge of Cultural Relativism”</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Jeremy Bentham (posted on website), “The Principle of Utility”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Robert </a:t>
                      </a:r>
                      <a:r>
                        <a:rPr lang="en-US" sz="1250" dirty="0" err="1">
                          <a:effectLst/>
                          <a:latin typeface="+mn-lt"/>
                          <a:ea typeface="Times New Roman" panose="02020603050405020304" pitchFamily="18" charset="0"/>
                        </a:rPr>
                        <a:t>Nozick</a:t>
                      </a:r>
                      <a:r>
                        <a:rPr lang="en-US" sz="1250" dirty="0">
                          <a:effectLst/>
                          <a:latin typeface="+mn-lt"/>
                          <a:ea typeface="Times New Roman" panose="02020603050405020304" pitchFamily="18" charset="0"/>
                        </a:rPr>
                        <a:t>, “The Experience Machine” (posted on website)</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457200">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Ethical </a:t>
                      </a:r>
                      <a:r>
                        <a:rPr lang="en-US" sz="1250" b="1" i="1" dirty="0" smtClean="0">
                          <a:effectLst/>
                          <a:latin typeface="+mn-lt"/>
                          <a:ea typeface="Times New Roman" panose="02020603050405020304" pitchFamily="18" charset="0"/>
                          <a:cs typeface="Times New Roman" panose="02020603050405020304" pitchFamily="18" charset="0"/>
                        </a:rPr>
                        <a:t>Theory</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7/7-7/11</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Immanuel Kant (posted on website), “The Moral Law”</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J.S. Mill (</a:t>
                      </a:r>
                      <a:r>
                        <a:rPr lang="en-US" sz="1250" u="sng" dirty="0">
                          <a:solidFill>
                            <a:srgbClr val="0000FF"/>
                          </a:solidFill>
                          <a:effectLst/>
                          <a:latin typeface="+mn-lt"/>
                          <a:ea typeface="Times New Roman" panose="02020603050405020304" pitchFamily="18" charset="0"/>
                          <a:hlinkClick r:id="rId2"/>
                        </a:rPr>
                        <a:t>electronic</a:t>
                      </a:r>
                      <a:r>
                        <a:rPr lang="en-US" sz="1250" dirty="0">
                          <a:effectLst/>
                          <a:latin typeface="+mn-lt"/>
                          <a:ea typeface="Times New Roman" panose="02020603050405020304" pitchFamily="18" charset="0"/>
                        </a:rPr>
                        <a:t>), </a:t>
                      </a:r>
                      <a:r>
                        <a:rPr lang="en-US" sz="1250" i="1" dirty="0">
                          <a:effectLst/>
                          <a:latin typeface="+mn-lt"/>
                          <a:ea typeface="Times New Roman" panose="02020603050405020304" pitchFamily="18" charset="0"/>
                        </a:rPr>
                        <a:t>On Liberty</a:t>
                      </a:r>
                      <a:r>
                        <a:rPr lang="en-US" sz="1250" dirty="0">
                          <a:effectLst/>
                          <a:latin typeface="+mn-lt"/>
                          <a:ea typeface="Times New Roman" panose="02020603050405020304" pitchFamily="18" charset="0"/>
                        </a:rPr>
                        <a:t>, Chapters 1-2</a:t>
                      </a:r>
                    </a:p>
                    <a:p>
                      <a:pPr marL="14097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WA2</a:t>
                      </a:r>
                      <a:r>
                        <a:rPr lang="en-US" sz="1250" b="1" i="1" dirty="0">
                          <a:effectLst/>
                          <a:latin typeface="+mn-lt"/>
                          <a:ea typeface="Times New Roman" panose="02020603050405020304" pitchFamily="18" charset="0"/>
                        </a:rPr>
                        <a:t>, due 7/8</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865039">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Sexual </a:t>
                      </a:r>
                      <a:r>
                        <a:rPr lang="en-US" sz="1250" b="1" i="1" dirty="0" smtClean="0">
                          <a:effectLst/>
                          <a:latin typeface="+mn-lt"/>
                          <a:ea typeface="Times New Roman" panose="02020603050405020304" pitchFamily="18" charset="0"/>
                          <a:cs typeface="Times New Roman" panose="02020603050405020304" pitchFamily="18" charset="0"/>
                        </a:rPr>
                        <a:t>Ethics</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7/14-7/18</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The Catholic Church, “Vatican Declaration on Some Questions in Sexual Ethics”</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John </a:t>
                      </a:r>
                      <a:r>
                        <a:rPr lang="en-US" sz="1250" dirty="0" err="1">
                          <a:effectLst/>
                          <a:latin typeface="+mn-lt"/>
                          <a:ea typeface="Times New Roman" panose="02020603050405020304" pitchFamily="18" charset="0"/>
                        </a:rPr>
                        <a:t>Corvino</a:t>
                      </a:r>
                      <a:r>
                        <a:rPr lang="en-US" sz="1250" dirty="0">
                          <a:effectLst/>
                          <a:latin typeface="+mn-lt"/>
                          <a:ea typeface="Times New Roman" panose="02020603050405020304" pitchFamily="18" charset="0"/>
                        </a:rPr>
                        <a:t>, “A Defense of Homosexuality”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Thomas </a:t>
                      </a:r>
                      <a:r>
                        <a:rPr lang="en-US" sz="1250" dirty="0" err="1">
                          <a:effectLst/>
                          <a:latin typeface="+mn-lt"/>
                          <a:ea typeface="Times New Roman" panose="02020603050405020304" pitchFamily="18" charset="0"/>
                        </a:rPr>
                        <a:t>Mappes</a:t>
                      </a:r>
                      <a:r>
                        <a:rPr lang="en-US" sz="1250" dirty="0">
                          <a:effectLst/>
                          <a:latin typeface="+mn-lt"/>
                          <a:ea typeface="Times New Roman" panose="02020603050405020304" pitchFamily="18" charset="0"/>
                        </a:rPr>
                        <a:t>, “A Liberal View of Sexual Morality and the concept of Using Another Person”</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485542">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International </a:t>
                      </a:r>
                      <a:r>
                        <a:rPr lang="en-US" sz="1250" b="1" i="1" dirty="0" smtClean="0">
                          <a:effectLst/>
                          <a:latin typeface="+mn-lt"/>
                          <a:ea typeface="Times New Roman" panose="02020603050405020304" pitchFamily="18" charset="0"/>
                          <a:cs typeface="Times New Roman" panose="02020603050405020304" pitchFamily="18" charset="0"/>
                        </a:rPr>
                        <a:t>Ethics</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7/21-7/25</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Peter Singer, “Famine, Affluence, and Morality” (posted on website)</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Garrett Hardin, “Lifeboat Ethics” (posted on website)</a:t>
                      </a:r>
                    </a:p>
                    <a:p>
                      <a:pPr marL="140970" marR="0" indent="-114300" algn="l">
                        <a:lnSpc>
                          <a:spcPct val="107000"/>
                        </a:lnSpc>
                        <a:spcBef>
                          <a:spcPts val="0"/>
                        </a:spcBef>
                        <a:spcAft>
                          <a:spcPts val="0"/>
                        </a:spcAft>
                        <a:tabLst>
                          <a:tab pos="140970" algn="l"/>
                        </a:tabLs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WA3</a:t>
                      </a:r>
                      <a:r>
                        <a:rPr lang="en-US" sz="1250" b="1" i="1" dirty="0">
                          <a:effectLst/>
                          <a:latin typeface="+mn-lt"/>
                          <a:ea typeface="Times New Roman" panose="02020603050405020304" pitchFamily="18" charset="0"/>
                        </a:rPr>
                        <a:t>, due 7/22</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762000">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Social and Political Ethics: Censorship and </a:t>
                      </a:r>
                      <a:r>
                        <a:rPr lang="en-US" sz="1250" b="1" i="1" dirty="0" smtClean="0">
                          <a:effectLst/>
                          <a:latin typeface="+mn-lt"/>
                          <a:ea typeface="Times New Roman" panose="02020603050405020304" pitchFamily="18" charset="0"/>
                          <a:cs typeface="Times New Roman" panose="02020603050405020304" pitchFamily="18" charset="0"/>
                        </a:rPr>
                        <a:t>Pornography</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7/28-8/1</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Ronald </a:t>
                      </a:r>
                      <a:r>
                        <a:rPr lang="en-US" sz="1250" dirty="0" err="1">
                          <a:effectLst/>
                          <a:latin typeface="+mn-lt"/>
                          <a:ea typeface="Times New Roman" panose="02020603050405020304" pitchFamily="18" charset="0"/>
                        </a:rPr>
                        <a:t>Dworkin</a:t>
                      </a:r>
                      <a:r>
                        <a:rPr lang="en-US" sz="1250" dirty="0">
                          <a:effectLst/>
                          <a:latin typeface="+mn-lt"/>
                          <a:ea typeface="Times New Roman" panose="02020603050405020304" pitchFamily="18" charset="0"/>
                        </a:rPr>
                        <a:t>, “Liberty and Pornography” </a:t>
                      </a: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Judith M. Hill, “Pornography and Degradation” </a:t>
                      </a: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Catharine MacKinnon (posted on website), “Pornography, Civil Rights, and Speech” </a:t>
                      </a:r>
                    </a:p>
                    <a:p>
                      <a:pPr marL="10287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567245">
                <a:tc>
                  <a:txBody>
                    <a:bodyPr/>
                    <a:lstStyle/>
                    <a:p>
                      <a:pPr marL="0" marR="0" lvl="0" indent="0" algn="l">
                        <a:lnSpc>
                          <a:spcPct val="107000"/>
                        </a:lnSpc>
                        <a:spcBef>
                          <a:spcPts val="0"/>
                        </a:spcBef>
                        <a:spcAft>
                          <a:spcPts val="0"/>
                        </a:spcAft>
                        <a:buFont typeface="+mj-lt"/>
                        <a:buNone/>
                      </a:pPr>
                      <a:r>
                        <a:rPr lang="en-US" sz="1250" b="1" i="1" dirty="0" smtClean="0">
                          <a:effectLst/>
                          <a:latin typeface="+mn-lt"/>
                          <a:ea typeface="Times New Roman" panose="02020603050405020304" pitchFamily="18" charset="0"/>
                          <a:cs typeface="Times New Roman" panose="02020603050405020304" pitchFamily="18" charset="0"/>
                        </a:rPr>
                        <a:t>Abortion</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8/4-8/8</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Pope John Paul II, “The Unspeakable Crime of Abortion”</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Mary Anne Warren, “On the Moral and Legal Status of Abortion”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Don Marquis, “Why Abortion Is Immoral”</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WA4</a:t>
                      </a:r>
                      <a:r>
                        <a:rPr lang="en-US" sz="1250" b="1" i="1" dirty="0">
                          <a:effectLst/>
                          <a:latin typeface="+mn-lt"/>
                          <a:ea typeface="Times New Roman" panose="02020603050405020304" pitchFamily="18" charset="0"/>
                        </a:rPr>
                        <a:t>, due 8/5</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605527">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Conference for Final Papers </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8/11-8/15</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i="1" dirty="0">
                          <a:effectLst/>
                          <a:latin typeface="+mn-lt"/>
                          <a:ea typeface="Times New Roman" panose="02020603050405020304" pitchFamily="18" charset="0"/>
                        </a:rPr>
                        <a:t>Catch-up if we’ve fallen behind</a:t>
                      </a:r>
                      <a:r>
                        <a:rPr lang="en-US" sz="1250" i="1" dirty="0" smtClean="0">
                          <a:effectLst/>
                          <a:latin typeface="+mn-lt"/>
                          <a:ea typeface="Times New Roman" panose="02020603050405020304" pitchFamily="18" charset="0"/>
                        </a:rPr>
                        <a:t>.</a:t>
                      </a:r>
                      <a:endParaRPr lang="en-US" sz="1250" dirty="0">
                        <a:effectLst/>
                        <a:latin typeface="+mn-lt"/>
                        <a:ea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b="1" i="1" dirty="0">
                          <a:effectLst/>
                          <a:latin typeface="+mn-lt"/>
                          <a:ea typeface="Times New Roman" panose="02020603050405020304" pitchFamily="18" charset="0"/>
                        </a:rPr>
                        <a:t>Conference for Final Papers: presentations and discussion </a:t>
                      </a:r>
                      <a:endParaRPr lang="en-US" sz="1250" dirty="0">
                        <a:effectLst/>
                        <a:latin typeface="+mn-lt"/>
                        <a:ea typeface="Times New Roman" panose="02020603050405020304" pitchFamily="18" charset="0"/>
                      </a:endParaRPr>
                    </a:p>
                    <a:p>
                      <a:pPr marL="1143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432519">
                <a:tc>
                  <a:txBody>
                    <a:bodyPr/>
                    <a:lstStyle/>
                    <a:p>
                      <a:pPr marL="0" marR="0" lvl="0" indent="0" algn="l">
                        <a:lnSpc>
                          <a:spcPct val="107000"/>
                        </a:lnSpc>
                        <a:spcBef>
                          <a:spcPts val="0"/>
                        </a:spcBef>
                        <a:spcAft>
                          <a:spcPts val="0"/>
                        </a:spcAft>
                        <a:buFont typeface="+mj-lt"/>
                        <a:buNone/>
                      </a:pPr>
                      <a:r>
                        <a:rPr lang="en-US" sz="1250" b="1" i="1" dirty="0" smtClean="0">
                          <a:effectLst/>
                          <a:latin typeface="+mn-lt"/>
                          <a:ea typeface="Times New Roman" panose="02020603050405020304" pitchFamily="18" charset="0"/>
                          <a:cs typeface="Times New Roman" panose="02020603050405020304" pitchFamily="18" charset="0"/>
                        </a:rPr>
                        <a:t>Abortion</a:t>
                      </a:r>
                      <a:r>
                        <a:rPr lang="en-US" sz="1250" b="1" i="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8/18-8/22</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2"/>
                    </a:solid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250" dirty="0">
                          <a:effectLst/>
                          <a:latin typeface="+mn-lt"/>
                          <a:ea typeface="Times New Roman" panose="02020603050405020304" pitchFamily="18" charset="0"/>
                        </a:rPr>
                        <a:t>Judith Jarvis Thomson, “A Defense of Abortion”</a:t>
                      </a:r>
                    </a:p>
                    <a:p>
                      <a:pPr marL="342900" marR="0" lvl="0" indent="-342900" algn="l">
                        <a:lnSpc>
                          <a:spcPct val="107000"/>
                        </a:lnSpc>
                        <a:spcBef>
                          <a:spcPts val="0"/>
                        </a:spcBef>
                        <a:spcAft>
                          <a:spcPts val="0"/>
                        </a:spcAft>
                        <a:buFont typeface="Symbol" panose="05050102010706020507" pitchFamily="18" charset="2"/>
                        <a:buChar char=""/>
                        <a:tabLst>
                          <a:tab pos="83820" algn="l"/>
                        </a:tabLst>
                      </a:pPr>
                      <a:r>
                        <a:rPr lang="en-US" sz="1250" dirty="0">
                          <a:effectLst/>
                          <a:latin typeface="+mn-lt"/>
                          <a:ea typeface="Times New Roman" panose="02020603050405020304" pitchFamily="18" charset="0"/>
                        </a:rPr>
                        <a:t>Rosalind </a:t>
                      </a:r>
                      <a:r>
                        <a:rPr lang="en-US" sz="1250" dirty="0" err="1">
                          <a:effectLst/>
                          <a:latin typeface="+mn-lt"/>
                          <a:ea typeface="Times New Roman" panose="02020603050405020304" pitchFamily="18" charset="0"/>
                        </a:rPr>
                        <a:t>Hursthouse</a:t>
                      </a:r>
                      <a:r>
                        <a:rPr lang="en-US" sz="1250" dirty="0">
                          <a:effectLst/>
                          <a:latin typeface="+mn-lt"/>
                          <a:ea typeface="Times New Roman" panose="02020603050405020304" pitchFamily="18" charset="0"/>
                        </a:rPr>
                        <a:t>, “Virtue Ethics and Abortion”</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2"/>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WA5</a:t>
                      </a:r>
                      <a:r>
                        <a:rPr lang="en-US" sz="1250" b="1" i="1" dirty="0">
                          <a:effectLst/>
                          <a:latin typeface="+mn-lt"/>
                          <a:ea typeface="Times New Roman" panose="02020603050405020304" pitchFamily="18" charset="0"/>
                        </a:rPr>
                        <a:t>, due 8/19</a:t>
                      </a:r>
                      <a:endParaRPr lang="en-US" sz="1250" dirty="0">
                        <a:effectLst/>
                        <a:latin typeface="+mn-lt"/>
                        <a:ea typeface="Times New Roman" panose="02020603050405020304" pitchFamily="18" charset="0"/>
                      </a:endParaRPr>
                    </a:p>
                    <a:p>
                      <a:pPr marL="10795" marR="0" algn="l">
                        <a:lnSpc>
                          <a:spcPct val="107000"/>
                        </a:lnSpc>
                        <a:spcBef>
                          <a:spcPts val="0"/>
                        </a:spcBef>
                        <a:spcAft>
                          <a:spcPts val="0"/>
                        </a:spcAft>
                      </a:pPr>
                      <a:r>
                        <a:rPr lang="en-US" sz="1250" b="1" i="1" dirty="0">
                          <a:effectLst/>
                          <a:latin typeface="+mn-lt"/>
                          <a:ea typeface="Times New Roman" panose="02020603050405020304" pitchFamily="18" charset="0"/>
                        </a:rPr>
                        <a:t>Final Paper, due 8/21</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2"/>
                    </a:solidFill>
                  </a:tcPr>
                </a:tc>
              </a:tr>
            </a:tbl>
          </a:graphicData>
        </a:graphic>
      </p:graphicFrame>
    </p:spTree>
    <p:extLst>
      <p:ext uri="{BB962C8B-B14F-4D97-AF65-F5344CB8AC3E}">
        <p14:creationId xmlns:p14="http://schemas.microsoft.com/office/powerpoint/2010/main" val="271104898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Clicker Polling &amp; Ethics Primer</a:t>
            </a:r>
            <a:endParaRPr lang="en-US" i="1" dirty="0"/>
          </a:p>
        </p:txBody>
      </p:sp>
      <p:sp>
        <p:nvSpPr>
          <p:cNvPr id="2" name="Content Placeholder 1"/>
          <p:cNvSpPr>
            <a:spLocks noGrp="1"/>
          </p:cNvSpPr>
          <p:nvPr>
            <p:ph sz="half" idx="1"/>
          </p:nvPr>
        </p:nvSpPr>
        <p:spPr>
          <a:xfrm>
            <a:off x="457200" y="3200400"/>
            <a:ext cx="4038600" cy="3191256"/>
          </a:xfrm>
        </p:spPr>
        <p:txBody>
          <a:bodyPr>
            <a:normAutofit/>
          </a:bodyPr>
          <a:lstStyle/>
          <a:p>
            <a:pPr marL="114300" indent="0">
              <a:buNone/>
            </a:pPr>
            <a:r>
              <a:rPr lang="en-US" sz="2400" dirty="0" smtClean="0"/>
              <a:t>Please set your Turning Technology Clicker to channel </a:t>
            </a:r>
            <a:r>
              <a:rPr lang="en-US" sz="2400" b="1" dirty="0" smtClean="0"/>
              <a:t>41</a:t>
            </a:r>
          </a:p>
          <a:p>
            <a:endParaRPr lang="en-US" sz="2400" b="1" dirty="0" smtClean="0"/>
          </a:p>
          <a:p>
            <a:pPr marL="228600" lvl="1" indent="0">
              <a:buNone/>
            </a:pPr>
            <a:r>
              <a:rPr lang="en-US" dirty="0" smtClean="0"/>
              <a:t>Press “Ch”, then “41”, then “Ch”</a:t>
            </a:r>
          </a:p>
          <a:p>
            <a:endParaRPr lang="en-US" b="1" dirty="0" smtClean="0"/>
          </a:p>
        </p:txBody>
      </p:sp>
      <p:pic>
        <p:nvPicPr>
          <p:cNvPr id="5" name="Picture 4" descr="clicker.jpg"/>
          <p:cNvPicPr>
            <a:picLocks noChangeAspect="1"/>
          </p:cNvPicPr>
          <p:nvPr/>
        </p:nvPicPr>
        <p:blipFill>
          <a:blip r:embed="rId3"/>
          <a:stretch>
            <a:fillRect/>
          </a:stretch>
        </p:blipFill>
        <p:spPr>
          <a:xfrm>
            <a:off x="4953000" y="1672096"/>
            <a:ext cx="3407489" cy="5126049"/>
          </a:xfrm>
          <a:prstGeom prst="rect">
            <a:avLst/>
          </a:prstGeom>
        </p:spPr>
      </p:pic>
    </p:spTree>
    <p:extLst>
      <p:ext uri="{BB962C8B-B14F-4D97-AF65-F5344CB8AC3E}">
        <p14:creationId xmlns:p14="http://schemas.microsoft.com/office/powerpoint/2010/main" val="2307532349"/>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381000"/>
            <a:ext cx="8229600" cy="884238"/>
          </a:xfrm>
        </p:spPr>
        <p:txBody>
          <a:bodyPr>
            <a:normAutofit/>
          </a:bodyPr>
          <a:lstStyle/>
          <a:p>
            <a:r>
              <a:rPr lang="en-US" sz="2400" dirty="0"/>
              <a:t>It is </a:t>
            </a:r>
            <a:r>
              <a:rPr lang="en-US" sz="2400" dirty="0" smtClean="0"/>
              <a:t>morally wrong </a:t>
            </a:r>
            <a:r>
              <a:rPr lang="en-US" sz="2400" dirty="0"/>
              <a:t>to steal a loaf of bread to </a:t>
            </a:r>
            <a:r>
              <a:rPr lang="en-US" sz="2400" dirty="0" smtClean="0"/>
              <a:t>feed your starving family and loved ones.</a:t>
            </a:r>
            <a:endParaRPr lang="en-US" sz="2400" dirty="0"/>
          </a:p>
        </p:txBody>
      </p:sp>
      <p:sp>
        <p:nvSpPr>
          <p:cNvPr id="3" name="TPAnswers"/>
          <p:cNvSpPr>
            <a:spLocks noGrp="1"/>
          </p:cNvSpPr>
          <p:nvPr>
            <p:ph type="body" idx="1"/>
            <p:custDataLst>
              <p:tags r:id="rId3"/>
            </p:custDataLst>
          </p:nvPr>
        </p:nvSpPr>
        <p:spPr>
          <a:xfrm>
            <a:off x="457200" y="1600200"/>
            <a:ext cx="4114800" cy="4876800"/>
          </a:xfrm>
        </p:spPr>
        <p:txBody>
          <a:bodyPr>
            <a:normAutofit/>
          </a:bodyPr>
          <a:lstStyle/>
          <a:p>
            <a:pPr marL="457200" indent="-457200">
              <a:buFont typeface="Arial" pitchFamily="34" charset="0"/>
              <a:buAutoNum type="alphaUcPeriod"/>
            </a:pPr>
            <a:r>
              <a:rPr lang="en-US" dirty="0" smtClean="0"/>
              <a:t>Strongly Agree</a:t>
            </a:r>
          </a:p>
          <a:p>
            <a:pPr marL="457200" indent="-457200">
              <a:buFont typeface="Arial" pitchFamily="34" charset="0"/>
              <a:buAutoNum type="alphaUcPeriod"/>
            </a:pPr>
            <a:r>
              <a:rPr lang="en-US" dirty="0" smtClean="0"/>
              <a:t>Agree</a:t>
            </a:r>
          </a:p>
          <a:p>
            <a:pPr marL="457200" indent="-457200">
              <a:buFont typeface="Arial" pitchFamily="34" charset="0"/>
              <a:buAutoNum type="alphaUcPeriod"/>
            </a:pPr>
            <a:r>
              <a:rPr lang="en-US" dirty="0" smtClean="0"/>
              <a:t>Somewhat Agree</a:t>
            </a:r>
          </a:p>
          <a:p>
            <a:pPr marL="457200" indent="-457200">
              <a:buFont typeface="Arial" pitchFamily="34" charset="0"/>
              <a:buAutoNum type="alphaUcPeriod"/>
            </a:pPr>
            <a:r>
              <a:rPr lang="en-US" dirty="0" smtClean="0"/>
              <a:t>Neutral</a:t>
            </a:r>
          </a:p>
          <a:p>
            <a:pPr marL="457200" indent="-457200">
              <a:buFont typeface="Arial" pitchFamily="34" charset="0"/>
              <a:buAutoNum type="alphaUcPeriod"/>
            </a:pPr>
            <a:r>
              <a:rPr lang="en-US" dirty="0" smtClean="0"/>
              <a:t>Somewhat Disagree</a:t>
            </a:r>
          </a:p>
          <a:p>
            <a:pPr marL="457200" indent="-457200">
              <a:buFont typeface="Arial" pitchFamily="34" charset="0"/>
              <a:buAutoNum type="alphaUcPeriod"/>
            </a:pPr>
            <a:r>
              <a:rPr lang="en-US" dirty="0" smtClean="0"/>
              <a:t>Disagree</a:t>
            </a:r>
          </a:p>
          <a:p>
            <a:pPr marL="457200" indent="-457200">
              <a:buFont typeface="Arial" pitchFamily="34" charset="0"/>
              <a:buAutoNum type="alphaUcPeriod"/>
            </a:pPr>
            <a:r>
              <a:rPr lang="en-US" dirty="0" smtClean="0"/>
              <a:t>Strongly Disagree</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89135582"/>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6203"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7186669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457200"/>
            <a:ext cx="8229600" cy="808038"/>
          </a:xfrm>
        </p:spPr>
        <p:txBody>
          <a:bodyPr>
            <a:normAutofit fontScale="90000"/>
          </a:bodyPr>
          <a:lstStyle/>
          <a:p>
            <a:r>
              <a:rPr lang="en-US" dirty="0" smtClean="0"/>
              <a:t>The rightness or wrongness of an action does not depend on its consequences. </a:t>
            </a:r>
            <a:endParaRPr lang="en-US" dirty="0"/>
          </a:p>
        </p:txBody>
      </p:sp>
      <p:sp>
        <p:nvSpPr>
          <p:cNvPr id="3" name="TPAnswers"/>
          <p:cNvSpPr>
            <a:spLocks noGrp="1"/>
          </p:cNvSpPr>
          <p:nvPr>
            <p:ph type="body" idx="1"/>
            <p:custDataLst>
              <p:tags r:id="rId3"/>
            </p:custDataLst>
          </p:nvPr>
        </p:nvSpPr>
        <p:spPr>
          <a:xfrm>
            <a:off x="457200" y="1600200"/>
            <a:ext cx="4114800" cy="4876800"/>
          </a:xfrm>
        </p:spPr>
        <p:txBody>
          <a:bodyPr>
            <a:normAutofit/>
          </a:bodyPr>
          <a:lstStyle/>
          <a:p>
            <a:pPr marL="457200" indent="-457200">
              <a:buFont typeface="Arial" pitchFamily="34" charset="0"/>
              <a:buAutoNum type="alphaUcPeriod"/>
            </a:pPr>
            <a:r>
              <a:rPr lang="en-US" sz="3200" smtClean="0"/>
              <a:t>Strongly Agree</a:t>
            </a:r>
          </a:p>
          <a:p>
            <a:pPr marL="457200" indent="-457200">
              <a:buFont typeface="Arial" pitchFamily="34" charset="0"/>
              <a:buAutoNum type="alphaUcPeriod"/>
            </a:pPr>
            <a:r>
              <a:rPr lang="en-US" sz="3200" smtClean="0"/>
              <a:t>Agree</a:t>
            </a:r>
          </a:p>
          <a:p>
            <a:pPr marL="457200" indent="-457200">
              <a:buFont typeface="Arial" pitchFamily="34" charset="0"/>
              <a:buAutoNum type="alphaUcPeriod"/>
            </a:pPr>
            <a:r>
              <a:rPr lang="en-US" sz="3200" smtClean="0"/>
              <a:t>Somewhat Agree</a:t>
            </a:r>
          </a:p>
          <a:p>
            <a:pPr marL="457200" indent="-457200">
              <a:buFont typeface="Arial" pitchFamily="34" charset="0"/>
              <a:buAutoNum type="alphaUcPeriod"/>
            </a:pPr>
            <a:r>
              <a:rPr lang="en-US" sz="3200" smtClean="0"/>
              <a:t>Neutral</a:t>
            </a:r>
          </a:p>
          <a:p>
            <a:pPr marL="457200" indent="-457200">
              <a:buFont typeface="Arial" pitchFamily="34" charset="0"/>
              <a:buAutoNum type="alphaUcPeriod"/>
            </a:pPr>
            <a:r>
              <a:rPr lang="en-US" sz="3200" smtClean="0"/>
              <a:t>Somewhat Disagree</a:t>
            </a:r>
          </a:p>
          <a:p>
            <a:pPr marL="457200" indent="-457200">
              <a:buFont typeface="Arial" pitchFamily="34" charset="0"/>
              <a:buAutoNum type="alphaUcPeriod"/>
            </a:pPr>
            <a:r>
              <a:rPr lang="en-US" sz="3200" smtClean="0"/>
              <a:t>Disagree</a:t>
            </a:r>
          </a:p>
          <a:p>
            <a:pPr marL="457200" indent="-457200">
              <a:buFont typeface="Arial" pitchFamily="34" charset="0"/>
              <a:buAutoNum type="alphaUcPeriod"/>
            </a:pPr>
            <a:r>
              <a:rPr lang="en-US" sz="3200" smtClean="0"/>
              <a:t>Strongly Disagree</a:t>
            </a:r>
            <a:endParaRPr lang="en-US" sz="320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591466243"/>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13357"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975510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457200"/>
            <a:ext cx="8229600" cy="808038"/>
          </a:xfrm>
        </p:spPr>
        <p:txBody>
          <a:bodyPr>
            <a:normAutofit fontScale="90000"/>
          </a:bodyPr>
          <a:lstStyle/>
          <a:p>
            <a:r>
              <a:rPr lang="en-US" dirty="0" smtClean="0"/>
              <a:t>It is morally wrong to make yourself an exception to a rule (e.g., cutting in line).</a:t>
            </a:r>
            <a:endParaRPr lang="en-US" dirty="0"/>
          </a:p>
        </p:txBody>
      </p:sp>
      <p:sp>
        <p:nvSpPr>
          <p:cNvPr id="3" name="TPAnswers"/>
          <p:cNvSpPr>
            <a:spLocks noGrp="1"/>
          </p:cNvSpPr>
          <p:nvPr>
            <p:ph type="body" idx="1"/>
            <p:custDataLst>
              <p:tags r:id="rId3"/>
            </p:custDataLst>
          </p:nvPr>
        </p:nvSpPr>
        <p:spPr>
          <a:xfrm>
            <a:off x="457200" y="1600200"/>
            <a:ext cx="4114800" cy="4876800"/>
          </a:xfrm>
        </p:spPr>
        <p:txBody>
          <a:bodyPr>
            <a:normAutofit/>
          </a:bodyPr>
          <a:lstStyle/>
          <a:p>
            <a:pPr marL="457200" indent="-457200">
              <a:buFont typeface="Arial" pitchFamily="34" charset="0"/>
              <a:buAutoNum type="alphaUcPeriod"/>
            </a:pPr>
            <a:r>
              <a:rPr lang="en-US" dirty="0" smtClean="0"/>
              <a:t>Strongly Agree</a:t>
            </a:r>
          </a:p>
          <a:p>
            <a:pPr marL="457200" indent="-457200">
              <a:buFont typeface="Arial" pitchFamily="34" charset="0"/>
              <a:buAutoNum type="alphaUcPeriod"/>
            </a:pPr>
            <a:r>
              <a:rPr lang="en-US" dirty="0" smtClean="0"/>
              <a:t>Agree</a:t>
            </a:r>
          </a:p>
          <a:p>
            <a:pPr marL="457200" indent="-457200">
              <a:buFont typeface="Arial" pitchFamily="34" charset="0"/>
              <a:buAutoNum type="alphaUcPeriod"/>
            </a:pPr>
            <a:r>
              <a:rPr lang="en-US" dirty="0" smtClean="0"/>
              <a:t>Somewhat Agree</a:t>
            </a:r>
          </a:p>
          <a:p>
            <a:pPr marL="457200" indent="-457200">
              <a:buFont typeface="Arial" pitchFamily="34" charset="0"/>
              <a:buAutoNum type="alphaUcPeriod"/>
            </a:pPr>
            <a:r>
              <a:rPr lang="en-US" dirty="0" smtClean="0"/>
              <a:t>Neutral</a:t>
            </a:r>
          </a:p>
          <a:p>
            <a:pPr marL="457200" indent="-457200">
              <a:buFont typeface="Arial" pitchFamily="34" charset="0"/>
              <a:buAutoNum type="alphaUcPeriod"/>
            </a:pPr>
            <a:r>
              <a:rPr lang="en-US" dirty="0" smtClean="0"/>
              <a:t>Somewhat Disagree</a:t>
            </a:r>
          </a:p>
          <a:p>
            <a:pPr marL="457200" indent="-457200">
              <a:buFont typeface="Arial" pitchFamily="34" charset="0"/>
              <a:buAutoNum type="alphaUcPeriod"/>
            </a:pPr>
            <a:r>
              <a:rPr lang="en-US" dirty="0" smtClean="0"/>
              <a:t>Disagree</a:t>
            </a:r>
          </a:p>
          <a:p>
            <a:pPr marL="457200" indent="-457200">
              <a:buFont typeface="Arial" pitchFamily="34" charset="0"/>
              <a:buAutoNum type="alphaUcPeriod"/>
            </a:pPr>
            <a:r>
              <a:rPr lang="en-US" dirty="0" smtClean="0"/>
              <a:t>Strongly Disagree</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619025241"/>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8251"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742984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23a79beadb99f44e86844ac6686ddadb543e712"/>
  <p:tag name="WASPOLLED" val="DE71630D68384794AF5FAA8450852E1D"/>
  <p:tag name="TPVERSION" val="5"/>
  <p:tag name="TPFULLVERSION" val="5.2.1.3179"/>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RESULTS" val="Theorizing about ethics can help provide practical guidance. &#10;1[;]1[;]1[;]False[;]0[;]&#10;1[;]1[;]0[;]0&#10;1[;]0[;]Strongly Agree1[;]Strongly Agree[;]&#10;0[;]0[;]Agree2[;]Agree[;]&#10;0[;]0[;]Somewhat Agree3[;]Somewhat Agree[;]&#10;0[;]0[;]Neutral4[;]Neutral[;]&#10;0[;]0[;]Somewhat Disagree5[;]Somewhat Disagree[;]&#10;0[;]0[;]Disagree6[;]Disagree[;]&#10;0[;]0[;]Strongly Disagree7[;]Strongly Disagree[;]&#10;"/>
  <p:tag name="LIVECHARTING" val="False"/>
  <p:tag name="AUTOOPENPOLL" val="True"/>
  <p:tag name="AUTOFORMATCHART" val="True"/>
  <p:tag name="TYPE" val="MultiChoiceSlide"/>
  <p:tag name="TPQUESTIONXML" val="﻿&lt;?xml version=&quot;1.0&quot; encoding=&quot;utf-8&quot;?&gt;&#10;&lt;questionlist&gt;&#10;    &lt;properties&gt;&#10;        &lt;guid&gt;833A3923FBB946B8939FAA741E13523D&lt;/guid&gt;&#10;        &lt;description /&gt;&#10;        &lt;date&gt;6/22/2013 4:49:58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3E14C5DBC1846F1BFD30781A17777F1&lt;/guid&gt;&#10;            &lt;repollguid&gt;BFC0B1E2B22F4BA784C47C8C9BFB781E&lt;/repollguid&gt;&#10;            &lt;sourceid&gt;D00A7676F2BA443FBBD8A3B15A8DEFFE&lt;/sourceid&gt;&#10;            &lt;questiontext&gt;Theorizing about ethics can help provide practical guidance.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F0D80DC290004A6BAA39AB0B8C90887D&lt;/guid&gt;&#10;                    &lt;answertext&gt;Strongly Agree&lt;/answertext&gt;&#10;                    &lt;valuetype&gt;0&lt;/valuetype&gt;&#10;                &lt;/answer&gt;&#10;                &lt;answer&gt;&#10;                    &lt;guid&gt;E6DCA63D53F540509587E0026F103720&lt;/guid&gt;&#10;                    &lt;answertext&gt;Agree&lt;/answertext&gt;&#10;                    &lt;valuetype&gt;0&lt;/valuetype&gt;&#10;                &lt;/answer&gt;&#10;                &lt;answer&gt;&#10;                    &lt;guid&gt;6760A702FDF44E61BD85B432A5776354&lt;/guid&gt;&#10;                    &lt;answertext&gt;Somewhat Agree&lt;/answertext&gt;&#10;                    &lt;valuetype&gt;0&lt;/valuetype&gt;&#10;                &lt;/answer&gt;&#10;                &lt;answer&gt;&#10;                    &lt;guid&gt;DCD34C1DF46746A7A2924ED6311D5560&lt;/guid&gt;&#10;                    &lt;answertext&gt;Neutral&lt;/answertext&gt;&#10;                    &lt;valuetype&gt;0&lt;/valuetype&gt;&#10;                &lt;/answer&gt;&#10;                &lt;answer&gt;&#10;                    &lt;guid&gt;9A6BB28654B344AEAD3DF474B4075187&lt;/guid&gt;&#10;                    &lt;answertext&gt;Somewhat Disagree&lt;/answertext&gt;&#10;                    &lt;valuetype&gt;0&lt;/valuetype&gt;&#10;                &lt;/answer&gt;&#10;                &lt;answer&gt;&#10;                    &lt;guid&gt;F8E832A7331946A1B80052E3F57C4A2F&lt;/guid&gt;&#10;                    &lt;answertext&gt;Disagree&lt;/answertext&gt;&#10;                    &lt;valuetype&gt;0&lt;/valuetype&gt;&#10;                &lt;/answer&gt;&#10;                &lt;answer&gt;&#10;                    &lt;guid&gt;BED3521A5F56461DADA55A78AC164E5E&lt;/guid&gt;&#10;                    &lt;answertext&gt;Strongly Disagree&lt;/answertext&gt;&#10;                    &lt;valuetype&gt;0&lt;/valuetype&gt;&#10;                &lt;/answer&gt;&#10;            &lt;/answers&gt;&#10;        &lt;/multichoice&gt;&#10;    &lt;/questions&gt;&#10;&lt;/questionlist&gt;"/>
  <p:tag name="HASRESULTS" val="False"/>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RESULTS" val="I am skeptical about ethical theory.&#10;1[;]1[;]1[;]False[;]0[;]&#10;1[;]1[;]0[;]0&#10;1[;]0[;]Strongly Agree1[;]Strongly Agree[;]&#10;0[;]0[;]Agree2[;]Agree[;]&#10;0[;]0[;]Somewhat Agree3[;]Somewhat Agree[;]&#10;0[;]0[;]Neutral4[;]Neutral[;]&#10;0[;]0[;]Somewhat Disagree5[;]Somewhat Disagree[;]&#10;0[;]0[;]Disagree6[;]Disagree[;]&#10;0[;]0[;]Strongly Disagree7[;]Strongly Disagree[;]&#10;"/>
  <p:tag name="LIVECHARTING" val="False"/>
  <p:tag name="AUTOOPENPOLL" val="True"/>
  <p:tag name="AUTOFORMATCHART" val="True"/>
  <p:tag name="TYPE" val="MultiChoiceSlide"/>
  <p:tag name="TPQUESTIONXML" val="﻿&lt;?xml version=&quot;1.0&quot; encoding=&quot;utf-8&quot;?&gt;&#10;&lt;questionlist&gt;&#10;    &lt;properties&gt;&#10;        &lt;guid&gt;99C98FFA83DA4AC2AD53317BAB135E56&lt;/guid&gt;&#10;        &lt;description /&gt;&#10;        &lt;date&gt;6/22/2013 4:38:18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6F9050B42F0140779057CD114D4EF018&lt;/guid&gt;&#10;            &lt;repollguid&gt;924394818CE54D2ABF11B7041619F343&lt;/repollguid&gt;&#10;            &lt;sourceid&gt;0624A43D085D4FED81421035EE7F0003&lt;/sourceid&gt;&#10;            &lt;questiontext&gt;I am skeptical about ethical theor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747F98BC9CC7468590DA4F956F2E48AA&lt;/guid&gt;&#10;                    &lt;answertext&gt;Strongly Agree&lt;/answertext&gt;&#10;                    &lt;valuetype&gt;0&lt;/valuetype&gt;&#10;                &lt;/answer&gt;&#10;                &lt;answer&gt;&#10;                    &lt;guid&gt;8B480EF1DB444B2BBEA54A618658AB86&lt;/guid&gt;&#10;                    &lt;answertext&gt;Agree&lt;/answertext&gt;&#10;                    &lt;valuetype&gt;0&lt;/valuetype&gt;&#10;                &lt;/answer&gt;&#10;                &lt;answer&gt;&#10;                    &lt;guid&gt;291135E36F8A4C46823EC894C4B686CB&lt;/guid&gt;&#10;                    &lt;answertext&gt;Somewhat Agree&lt;/answertext&gt;&#10;                    &lt;valuetype&gt;0&lt;/valuetype&gt;&#10;                &lt;/answer&gt;&#10;                &lt;answer&gt;&#10;                    &lt;guid&gt;730F82BCAF514DADB14D12628687CDEC&lt;/guid&gt;&#10;                    &lt;answertext&gt;Neutral&lt;/answertext&gt;&#10;                    &lt;valuetype&gt;0&lt;/valuetype&gt;&#10;                &lt;/answer&gt;&#10;                &lt;answer&gt;&#10;                    &lt;guid&gt;A4960348B62C4B6CAF49B78ED5BD7680&lt;/guid&gt;&#10;                    &lt;answertext&gt;Somewhat Disagree&lt;/answertext&gt;&#10;                    &lt;valuetype&gt;0&lt;/valuetype&gt;&#10;                &lt;/answer&gt;&#10;                &lt;answer&gt;&#10;                    &lt;guid&gt;D217F7E536994F8D97E2263FCF956B1E&lt;/guid&gt;&#10;                    &lt;answertext&gt;Disagree&lt;/answertext&gt;&#10;                    &lt;valuetype&gt;0&lt;/valuetype&gt;&#10;                &lt;/answer&gt;&#10;                &lt;answer&gt;&#10;                    &lt;guid&gt;239BD893BA184C59BBCF0136FB212860&lt;/guid&gt;&#10;                    &lt;answertext&gt;Strongly Disagree&lt;/answertext&gt;&#10;                    &lt;valuetype&gt;0&lt;/valuetype&gt;&#10;                &lt;/answer&gt;&#10;            &lt;/answers&gt;&#10;        &lt;/multichoice&gt;&#10;    &lt;/questions&gt;&#10;&lt;/questionlist&gt;"/>
  <p:tag name="HASRESULTS" val="False"/>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RESULTS" val="It is morally wrong to steal a loaf of bread to feed your starving family and loved ones.[;crlf;]8[;]8[;]8[;]False[;]0[;][;crlf;]4.375[;]4[;]1.49478259288767[;]2.234375[;crlf;]0[;]0[;]Strongly Agree1[;]Strongly Agree[;][;crlf;]0[;]0[;]Agree2[;]Agree[;][;crlf;]4[;]0[;]Somewhat Agree3[;]Somewhat Agree[;][;crlf;]0[;]0[;]Neutral4[;]Neutral[;][;crlf;]2[;]0[;]Somewhat Disagree5[;]Somewhat Disagree[;][;crlf;]1[;]0[;]Disagree6[;]Disagree[;][;crlf;]1[;]0[;]Strongly Disagree7[;]Strongly Disagree[;]"/>
  <p:tag name="HASRESULTS" val="True"/>
  <p:tag name="AUTOOPENPOLL" val="True"/>
  <p:tag name="AUTOFORMATCHART" val="True"/>
  <p:tag name="LIVECHARTING" val="False"/>
  <p:tag name="TYPE" val="MultiChoiceSlide"/>
  <p:tag name="TPQUESTIONXML" val="﻿&lt;?xml version=&quot;1.0&quot; encoding=&quot;utf-8&quot;?&gt;&#10;&lt;questionlist&gt;&#10;    &lt;properties&gt;&#10;        &lt;guid&gt;085F7D5EA07C4BDD85E51DE4652BDAB0&lt;/guid&gt;&#10;        &lt;description /&gt;&#10;        &lt;date&gt;6/22/2013 4:38:38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196099A260A4EB6BDDB1A3919ABADCC&lt;/guid&gt;&#10;            &lt;repollguid&gt;1FB44BB76E1945D28E0D4792C19C1B32&lt;/repollguid&gt;&#10;            &lt;sourceid&gt;B0C0C7F9F5B24385849DD66320FE0968&lt;/sourceid&gt;&#10;            &lt;questiontext&gt;It is morally wrong to steal a loaf of bread to feed your starving family and loved one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A1C361651E0D4A92A37F85DBCB1C9338&lt;/guid&gt;&#10;                    &lt;answertext&gt;Strongly Agree&lt;/answertext&gt;&#10;                    &lt;valuetype&gt;0&lt;/valuetype&gt;&#10;                &lt;/answer&gt;&#10;                &lt;answer&gt;&#10;                    &lt;guid&gt;682331A70E214446BEA37573CAA78B72&lt;/guid&gt;&#10;                    &lt;answertext&gt;Agree&lt;/answertext&gt;&#10;                    &lt;valuetype&gt;0&lt;/valuetype&gt;&#10;                &lt;/answer&gt;&#10;                &lt;answer&gt;&#10;                    &lt;guid&gt;D958F70E5AD74C49A6F0EAAC6FB19C8A&lt;/guid&gt;&#10;                    &lt;answertext&gt;Somewhat Agree&lt;/answertext&gt;&#10;                    &lt;valuetype&gt;0&lt;/valuetype&gt;&#10;                &lt;/answer&gt;&#10;                &lt;answer&gt;&#10;                    &lt;guid&gt;50A436ABB5C743E88597B9086AEF21A0&lt;/guid&gt;&#10;                    &lt;answertext&gt;Neutral&lt;/answertext&gt;&#10;                    &lt;valuetype&gt;0&lt;/valuetype&gt;&#10;                &lt;/answer&gt;&#10;                &lt;answer&gt;&#10;                    &lt;guid&gt;35960271215144238D12189794A40444&lt;/guid&gt;&#10;                    &lt;answertext&gt;Somewhat Disagree&lt;/answertext&gt;&#10;                    &lt;valuetype&gt;0&lt;/valuetype&gt;&#10;                &lt;/answer&gt;&#10;                &lt;answer&gt;&#10;                    &lt;guid&gt;4E7E2675AD5946DCA598EE10CD946A33&lt;/guid&gt;&#10;                    &lt;answertext&gt;Disagree&lt;/answertext&gt;&#10;                    &lt;valuetype&gt;0&lt;/valuetype&gt;&#10;                &lt;/answer&gt;&#10;                &lt;answer&gt;&#10;                    &lt;guid&gt;2AB10CF9682C4743BA0425FB1C7521E8&lt;/guid&gt;&#10;                    &lt;answertext&gt;Strongly Disagree&lt;/answertext&gt;&#10;                    &lt;valuetype&gt;0&lt;/valuetype&gt;&#10;                &lt;/answer&gt;&#10;            &lt;/answers&gt;&#10;        &lt;/multichoice&gt;&#10;    &lt;/questions&gt;&#10;&lt;/questionlist&gt;"/>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B7826390F3D74AC9AC4673B1A522BDD8&lt;/guid&gt;&#10;        &lt;description /&gt;&#10;        &lt;date&gt;6/22/2013 9:49:5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8C52A4A3F814D51A4FF3ADFE58D4A08&lt;/guid&gt;&#10;            &lt;repollguid&gt;112C61EDA1184C859B261C1DA759DB41&lt;/repollguid&gt;&#10;            &lt;sourceid&gt;B78C3C28D8C94FC08C08BB280FB08159&lt;/sourceid&gt;&#10;            &lt;questiontext&gt;The rightness or wrongness of an action does not depend on its consequences.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44AA9B8B6164D329454CEDCF41A69C6&lt;/guid&gt;&#10;                    &lt;answertext&gt;Strongly Agree&lt;/answertext&gt;&#10;                    &lt;valuetype&gt;0&lt;/valuetype&gt;&#10;                &lt;/answer&gt;&#10;                &lt;answer&gt;&#10;                    &lt;guid&gt;A22452CC68F245198A814976D2934AFC&lt;/guid&gt;&#10;                    &lt;answertext&gt;Agree&lt;/answertext&gt;&#10;                    &lt;valuetype&gt;0&lt;/valuetype&gt;&#10;                &lt;/answer&gt;&#10;                &lt;answer&gt;&#10;                    &lt;guid&gt;0D395DA2F7F04EFC8F57E9567C553C02&lt;/guid&gt;&#10;                    &lt;answertext&gt;Somewhat Agree&lt;/answertext&gt;&#10;                    &lt;valuetype&gt;0&lt;/valuetype&gt;&#10;                &lt;/answer&gt;&#10;                &lt;answer&gt;&#10;                    &lt;guid&gt;0B3A52C887A948529096AE319E5D4C10&lt;/guid&gt;&#10;                    &lt;answertext&gt;Neutral&lt;/answertext&gt;&#10;                    &lt;valuetype&gt;0&lt;/valuetype&gt;&#10;                &lt;/answer&gt;&#10;                &lt;answer&gt;&#10;                    &lt;guid&gt;5C0A3C27B5C7487F8D3AB9578E198E61&lt;/guid&gt;&#10;                    &lt;answertext&gt;Somewhat Disagree&lt;/answertext&gt;&#10;                    &lt;valuetype&gt;0&lt;/valuetype&gt;&#10;                &lt;/answer&gt;&#10;                &lt;answer&gt;&#10;                    &lt;guid&gt;CB4A88589F584078AAD04A10675657A5&lt;/guid&gt;&#10;                    &lt;answertext&gt;Disagree&lt;/answertext&gt;&#10;                    &lt;valuetype&gt;0&lt;/valuetype&gt;&#10;                &lt;/answer&gt;&#10;                &lt;answer&gt;&#10;                    &lt;guid&gt;FCDF714D7F544C668E4C433511C0B8E9&lt;/guid&gt;&#10;                    &lt;answertext&gt;Strongly Disagree&lt;/answertext&gt;&#10;                    &lt;valuetype&gt;0&lt;/valuetype&gt;&#10;                &lt;/answer&gt;&#10;            &lt;/answers&gt;&#10;        &lt;/multichoice&gt;&#10;    &lt;/questions&gt;&#10;&lt;/questionlist&gt;"/>
  <p:tag name="RESULTS" val="The rightness or wrongness of an action does not depend on its consequences. [;crlf;]8[;]8[;]8[;]False[;]0[;][;crlf;]4[;]4.5[;]1.4142135623731[;]2[;crlf;]0[;]0[;]Strongly Agree1[;]Strongly Agree[;][;crlf;]2[;]0[;]Agree2[;]Agree[;][;crlf;]1[;]0[;]Somewhat Agree3[;]Somewhat Agree[;][;crlf;]1[;]0[;]Neutral4[;]Neutral[;][;crlf;]3[;]0[;]Somewhat Disagree5[;]Somewhat Disagree[;][;crlf;]1[;]0[;]Disagree6[;]Disagree[;][;crlf;]0[;]0[;]Strongly Disagree7[;]Strongly Disagree[;]"/>
  <p:tag name="HASRESULTS" val="Tru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8.xml><?xml version="1.0" encoding="utf-8"?>
<p:tagLst xmlns:a="http://schemas.openxmlformats.org/drawingml/2006/main" xmlns:r="http://schemas.openxmlformats.org/officeDocument/2006/relationships" xmlns:p="http://schemas.openxmlformats.org/presentationml/2006/main">
  <p:tag name="RESULTS" val="It is morally wrong to make yourself an exception to a rule (e.g., cutting in line).&#10;1[;]1[;]1[;]False[;]0[;]&#10;2[;]2[;]0[;]0&#10;0[;]0[;]Strongly Agree1[;]Strongly Agree[;]&#10;1[;]0[;]Agree2[;]Agree[;]&#10;0[;]0[;]Somewhat Agree3[;]Somewhat Agree[;]&#10;0[;]0[;]Neutral4[;]Neutral[;]&#10;0[;]0[;]Somewhat Disagree5[;]Somewhat Disagree[;]&#10;0[;]0[;]Disagree6[;]Disagree[;]&#10;0[;]0[;]Strongly Disagree7[;]Strongly Disagree[;]&#10;"/>
  <p:tag name="LIVECHARTING" val="False"/>
  <p:tag name="AUTOOPENPOLL" val="True"/>
  <p:tag name="AUTOFORMATCHART" val="True"/>
  <p:tag name="TYPE" val="MultiChoiceSlide"/>
  <p:tag name="TPQUESTIONXML" val="﻿&lt;?xml version=&quot;1.0&quot; encoding=&quot;utf-8&quot;?&gt;&#10;&lt;questionlist&gt;&#10;    &lt;properties&gt;&#10;        &lt;guid&gt;72C191277C184BEC9C4926C53BD2AADB&lt;/guid&gt;&#10;        &lt;description /&gt;&#10;        &lt;date&gt;6/22/2013 4:47:5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883BF3E825443B6A0A8A8BC990D4B5A&lt;/guid&gt;&#10;            &lt;repollguid&gt;0D1C696CB2414AEEB5A525FBEF825342&lt;/repollguid&gt;&#10;            &lt;sourceid&gt;2DCFD855D00F428182FBB82F9F8F5A98&lt;/sourceid&gt;&#10;            &lt;questiontext&gt;It is morally wrong to make yourself an exception to a rule (e.g., cutting in lin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E58FED02B16E4FF086130FA5D6FBE3B9&lt;/guid&gt;&#10;                    &lt;answertext&gt;Strongly Agree&lt;/answertext&gt;&#10;                    &lt;valuetype&gt;0&lt;/valuetype&gt;&#10;                &lt;/answer&gt;&#10;                &lt;answer&gt;&#10;                    &lt;guid&gt;BE9E57DB74184F22B27266A785908994&lt;/guid&gt;&#10;                    &lt;answertext&gt;Agree&lt;/answertext&gt;&#10;                    &lt;valuetype&gt;0&lt;/valuetype&gt;&#10;                &lt;/answer&gt;&#10;                &lt;answer&gt;&#10;                    &lt;guid&gt;DCCF99055EC74CA09406AE54EC3913C1&lt;/guid&gt;&#10;                    &lt;answertext&gt;Somewhat Agree&lt;/answertext&gt;&#10;                    &lt;valuetype&gt;0&lt;/valuetype&gt;&#10;                &lt;/answer&gt;&#10;                &lt;answer&gt;&#10;                    &lt;guid&gt;963C89D15615431B84D1B3ABFBA5CB27&lt;/guid&gt;&#10;                    &lt;answertext&gt;Neutral&lt;/answertext&gt;&#10;                    &lt;valuetype&gt;0&lt;/valuetype&gt;&#10;                &lt;/answer&gt;&#10;                &lt;answer&gt;&#10;                    &lt;guid&gt;DDE0FAC42B1F42F78CCEAA13E52E06D2&lt;/guid&gt;&#10;                    &lt;answertext&gt;Somewhat Disagree&lt;/answertext&gt;&#10;                    &lt;valuetype&gt;0&lt;/valuetype&gt;&#10;                &lt;/answer&gt;&#10;                &lt;answer&gt;&#10;                    &lt;guid&gt;28D73182904D4067897CA385D9A4D9CA&lt;/guid&gt;&#10;                    &lt;answertext&gt;Disagree&lt;/answertext&gt;&#10;                    &lt;valuetype&gt;0&lt;/valuetype&gt;&#10;                &lt;/answer&gt;&#10;                &lt;answer&gt;&#10;                    &lt;guid&gt;6F14D63D2C6F4D3ABFCED531FE7247C3&lt;/guid&gt;&#10;                    &lt;answertext&gt;Strongly Disagree&lt;/answertext&gt;&#10;                    &lt;valuetype&gt;0&lt;/valuetype&gt;&#10;                &lt;/answer&gt;&#10;            &lt;/answers&gt;&#10;        &lt;/multichoice&gt;&#10;    &lt;/questions&gt;&#10;&lt;/questionlist&gt;"/>
  <p:tag name="HASRESULTS" val="Fals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394</TotalTime>
  <Words>789</Words>
  <Application>Microsoft Office PowerPoint</Application>
  <PresentationFormat>On-screen Show (4:3)</PresentationFormat>
  <Paragraphs>129</Paragraphs>
  <Slides>11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11</vt:i4>
      </vt:variant>
    </vt:vector>
  </HeadingPairs>
  <TitlesOfParts>
    <vt:vector size="18" baseType="lpstr">
      <vt:lpstr>Arial</vt:lpstr>
      <vt:lpstr>Calibri</vt:lpstr>
      <vt:lpstr>Symbol</vt:lpstr>
      <vt:lpstr>Times New Roman</vt:lpstr>
      <vt:lpstr>Clarity</vt:lpstr>
      <vt:lpstr>Microsoft Graph Chart</vt:lpstr>
      <vt:lpstr>Chart</vt:lpstr>
      <vt:lpstr>PHIL102: Contemporary Moral Problems</vt:lpstr>
      <vt:lpstr>Plan for today</vt:lpstr>
      <vt:lpstr>Ice-Breaker</vt:lpstr>
      <vt:lpstr>Course Website &amp; Syllabus</vt:lpstr>
      <vt:lpstr>PowerPoint Presentation</vt:lpstr>
      <vt:lpstr>Clicker Polling &amp; Ethics Primer</vt:lpstr>
      <vt:lpstr>It is morally wrong to steal a loaf of bread to feed your starving family and loved ones.</vt:lpstr>
      <vt:lpstr>The rightness or wrongness of an action does not depend on its consequences. </vt:lpstr>
      <vt:lpstr>It is morally wrong to make yourself an exception to a rule (e.g., cutting in line).</vt:lpstr>
      <vt:lpstr>Theorizing about ethics can help provide practical guidance. </vt:lpstr>
      <vt:lpstr>I am skeptical about ethical theory.</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Ethical Theory</dc:title>
  <dc:creator>Ben</dc:creator>
  <cp:lastModifiedBy>Benjamin Hole</cp:lastModifiedBy>
  <cp:revision>78</cp:revision>
  <dcterms:created xsi:type="dcterms:W3CDTF">2013-06-16T23:57:43Z</dcterms:created>
  <dcterms:modified xsi:type="dcterms:W3CDTF">2014-06-23T20:00:21Z</dcterms:modified>
</cp:coreProperties>
</file>