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sldIdLst>
    <p:sldId id="257" r:id="rId2"/>
    <p:sldId id="318" r:id="rId3"/>
    <p:sldId id="259" r:id="rId4"/>
    <p:sldId id="260" r:id="rId5"/>
    <p:sldId id="261" r:id="rId6"/>
    <p:sldId id="262" r:id="rId7"/>
    <p:sldId id="265" r:id="rId8"/>
    <p:sldId id="266" r:id="rId9"/>
    <p:sldId id="267" r:id="rId10"/>
    <p:sldId id="268" r:id="rId11"/>
    <p:sldId id="269" r:id="rId12"/>
    <p:sldId id="272" r:id="rId13"/>
    <p:sldId id="273" r:id="rId14"/>
    <p:sldId id="274" r:id="rId15"/>
    <p:sldId id="275" r:id="rId16"/>
    <p:sldId id="276" r:id="rId17"/>
    <p:sldId id="277" r:id="rId18"/>
    <p:sldId id="278" r:id="rId19"/>
    <p:sldId id="279" r:id="rId20"/>
    <p:sldId id="281" r:id="rId21"/>
    <p:sldId id="282" r:id="rId22"/>
    <p:sldId id="283" r:id="rId23"/>
    <p:sldId id="284" r:id="rId24"/>
    <p:sldId id="317" r:id="rId25"/>
    <p:sldId id="285" r:id="rId26"/>
    <p:sldId id="286" r:id="rId27"/>
    <p:sldId id="287" r:id="rId28"/>
    <p:sldId id="288" r:id="rId29"/>
    <p:sldId id="289" r:id="rId30"/>
    <p:sldId id="290" r:id="rId31"/>
    <p:sldId id="291" r:id="rId32"/>
    <p:sldId id="303" r:id="rId33"/>
    <p:sldId id="304" r:id="rId34"/>
    <p:sldId id="305" r:id="rId35"/>
    <p:sldId id="310" r:id="rId36"/>
    <p:sldId id="306" r:id="rId37"/>
    <p:sldId id="307" r:id="rId38"/>
    <p:sldId id="311" r:id="rId39"/>
    <p:sldId id="312" r:id="rId40"/>
    <p:sldId id="313" r:id="rId41"/>
    <p:sldId id="314" r:id="rId42"/>
    <p:sldId id="315" r:id="rId43"/>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8F732B-6375-4B79-9056-28FFDB1264E3}" type="datetimeFigureOut">
              <a:rPr lang="en-US" smtClean="0"/>
              <a:t>6/24/2014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0676F-6CE4-4A8D-94DE-20075D7D9EFC}" type="slidenum">
              <a:rPr lang="en-US" smtClean="0"/>
              <a:t>‹#›</a:t>
            </a:fld>
            <a:endParaRPr lang="en-US"/>
          </a:p>
        </p:txBody>
      </p:sp>
    </p:spTree>
    <p:extLst>
      <p:ext uri="{BB962C8B-B14F-4D97-AF65-F5344CB8AC3E}">
        <p14:creationId xmlns:p14="http://schemas.microsoft.com/office/powerpoint/2010/main" val="205670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52482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F798E-BD68-45C2-A738-EBA2AB6C4D38}" type="slidenum">
              <a:rPr lang="en-US">
                <a:solidFill>
                  <a:prstClr val="black"/>
                </a:solidFill>
              </a:rPr>
              <a:pPr/>
              <a:t>15</a:t>
            </a:fld>
            <a:endParaRPr lang="en-US">
              <a:solidFill>
                <a:prstClr val="black"/>
              </a:solidFill>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839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4E920-63F0-418A-A4B6-A5BE79590347}" type="slidenum">
              <a:rPr lang="en-US">
                <a:solidFill>
                  <a:prstClr val="black"/>
                </a:solidFill>
              </a:rPr>
              <a:pPr/>
              <a:t>16</a:t>
            </a:fld>
            <a:endParaRPr lang="en-US">
              <a:solidFill>
                <a:prstClr val="black"/>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9035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5F2EF-0D34-4EF4-BA20-CFBEF1AF01C3}" type="slidenum">
              <a:rPr lang="en-US">
                <a:solidFill>
                  <a:prstClr val="black"/>
                </a:solidFill>
              </a:rPr>
              <a:pPr/>
              <a:t>17</a:t>
            </a:fld>
            <a:endParaRPr lang="en-US">
              <a:solidFill>
                <a:prstClr val="black"/>
              </a:solidFill>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805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FDC115-CA92-4A2E-B9B1-57CD6E3F9CAB}" type="slidenum">
              <a:rPr lang="en-US">
                <a:solidFill>
                  <a:prstClr val="black"/>
                </a:solidFill>
              </a:rPr>
              <a:pPr/>
              <a:t>18</a:t>
            </a:fld>
            <a:endParaRPr lang="en-US">
              <a:solidFill>
                <a:prstClr val="black"/>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8115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BCA92-B3A1-4908-A879-B68A7D6173D6}" type="slidenum">
              <a:rPr lang="en-US">
                <a:solidFill>
                  <a:prstClr val="black"/>
                </a:solidFill>
              </a:rPr>
              <a:pPr/>
              <a:t>19</a:t>
            </a:fld>
            <a:endParaRPr lang="en-US">
              <a:solidFill>
                <a:prstClr val="black"/>
              </a:solidFill>
            </a:endParaRPr>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703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B1C03A-E3AF-4BD6-AAEC-7F930F7B3B7F}" type="slidenum">
              <a:rPr lang="en-US">
                <a:solidFill>
                  <a:prstClr val="black"/>
                </a:solidFill>
              </a:rPr>
              <a:pPr/>
              <a:t>20</a:t>
            </a:fld>
            <a:endParaRPr lang="en-US">
              <a:solidFill>
                <a:prstClr val="black"/>
              </a:solidFill>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a:t>And, similarly, when we criticize arguments, we’re going to try to show that they aren’t sound.</a:t>
            </a:r>
          </a:p>
        </p:txBody>
      </p:sp>
    </p:spTree>
    <p:extLst>
      <p:ext uri="{BB962C8B-B14F-4D97-AF65-F5344CB8AC3E}">
        <p14:creationId xmlns:p14="http://schemas.microsoft.com/office/powerpoint/2010/main" val="3454769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65A2D-98B9-482C-BC25-1086FDEFEACA}" type="slidenum">
              <a:rPr lang="en-US">
                <a:solidFill>
                  <a:prstClr val="black"/>
                </a:solidFill>
              </a:rPr>
              <a:pPr/>
              <a:t>22</a:t>
            </a:fld>
            <a:endParaRPr lang="en-US">
              <a:solidFill>
                <a:prstClr val="black"/>
              </a:solidFill>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t>It doesn’t matter what we put into A or B.</a:t>
            </a:r>
          </a:p>
        </p:txBody>
      </p:sp>
    </p:spTree>
    <p:extLst>
      <p:ext uri="{BB962C8B-B14F-4D97-AF65-F5344CB8AC3E}">
        <p14:creationId xmlns:p14="http://schemas.microsoft.com/office/powerpoint/2010/main" val="3834614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F3FEB-ACD0-44A0-90BF-4ADD1182E9F7}" type="slidenum">
              <a:rPr lang="en-US">
                <a:solidFill>
                  <a:prstClr val="black"/>
                </a:solidFill>
              </a:rPr>
              <a:pPr/>
              <a:t>23</a:t>
            </a:fld>
            <a:endParaRPr lang="en-US">
              <a:solidFill>
                <a:prstClr val="black"/>
              </a:solidFill>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a:t>It doesn’t matter what we put into A or B.</a:t>
            </a:r>
          </a:p>
        </p:txBody>
      </p:sp>
    </p:spTree>
    <p:extLst>
      <p:ext uri="{BB962C8B-B14F-4D97-AF65-F5344CB8AC3E}">
        <p14:creationId xmlns:p14="http://schemas.microsoft.com/office/powerpoint/2010/main" val="3225404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F3FEB-ACD0-44A0-90BF-4ADD1182E9F7}" type="slidenum">
              <a:rPr lang="en-US">
                <a:solidFill>
                  <a:prstClr val="black"/>
                </a:solidFill>
              </a:rPr>
              <a:pPr/>
              <a:t>24</a:t>
            </a:fld>
            <a:endParaRPr lang="en-US">
              <a:solidFill>
                <a:prstClr val="black"/>
              </a:solidFill>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a:t>It doesn’t matter what we put into A or B.</a:t>
            </a:r>
          </a:p>
        </p:txBody>
      </p:sp>
    </p:spTree>
    <p:extLst>
      <p:ext uri="{BB962C8B-B14F-4D97-AF65-F5344CB8AC3E}">
        <p14:creationId xmlns:p14="http://schemas.microsoft.com/office/powerpoint/2010/main" val="865036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3F6AD-1DD5-438B-8DD8-4AC328DCE75C}" type="slidenum">
              <a:rPr lang="en-US">
                <a:solidFill>
                  <a:prstClr val="black"/>
                </a:solidFill>
              </a:rPr>
              <a:pPr/>
              <a:t>25</a:t>
            </a:fld>
            <a:endParaRPr lang="en-US">
              <a:solidFill>
                <a:prstClr val="black"/>
              </a:solidFill>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t>It doesn’t matter what we put into A or B.</a:t>
            </a:r>
          </a:p>
        </p:txBody>
      </p:sp>
    </p:spTree>
    <p:extLst>
      <p:ext uri="{BB962C8B-B14F-4D97-AF65-F5344CB8AC3E}">
        <p14:creationId xmlns:p14="http://schemas.microsoft.com/office/powerpoint/2010/main" val="4195933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D5EC5-F974-4CB0-8A6F-A2D5DDFB3321}" type="slidenum">
              <a:rPr lang="en-US">
                <a:solidFill>
                  <a:prstClr val="black"/>
                </a:solidFill>
              </a:rPr>
              <a:pPr/>
              <a:t>7</a:t>
            </a:fld>
            <a:endParaRPr lang="en-US">
              <a:solidFill>
                <a:prstClr val="black"/>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7175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6B11C0-1E27-4B2D-B3F0-FA114A9CA7F5}" type="slidenum">
              <a:rPr lang="en-US">
                <a:solidFill>
                  <a:prstClr val="black"/>
                </a:solidFill>
              </a:rPr>
              <a:pPr/>
              <a:t>27</a:t>
            </a:fld>
            <a:endParaRPr lang="en-US">
              <a:solidFill>
                <a:prstClr val="black"/>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800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56E7D9-D59F-4A7B-B8E0-BE3CDDAA3F1D}" type="slidenum">
              <a:rPr lang="en-US">
                <a:solidFill>
                  <a:prstClr val="black"/>
                </a:solidFill>
              </a:rPr>
              <a:pPr/>
              <a:t>28</a:t>
            </a:fld>
            <a:endParaRPr lang="en-US">
              <a:solidFill>
                <a:prstClr val="black"/>
              </a:solidFill>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54479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3C06C-68BE-4A6D-A619-EA79E153E7F0}" type="slidenum">
              <a:rPr lang="en-US">
                <a:solidFill>
                  <a:prstClr val="black"/>
                </a:solidFill>
              </a:rPr>
              <a:pPr/>
              <a:t>29</a:t>
            </a:fld>
            <a:endParaRPr lang="en-US">
              <a:solidFill>
                <a:prstClr val="black"/>
              </a:solidFill>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464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FEC6F5-0A18-49B0-BF86-59FC4D517EFA}" type="slidenum">
              <a:rPr lang="en-US">
                <a:solidFill>
                  <a:prstClr val="black"/>
                </a:solidFill>
              </a:rPr>
              <a:pPr/>
              <a:t>30</a:t>
            </a:fld>
            <a:endParaRPr lang="en-US">
              <a:solidFill>
                <a:prstClr val="black"/>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2819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4AD17-803E-4613-8160-8080E4C4D720}" type="slidenum">
              <a:rPr lang="en-US">
                <a:solidFill>
                  <a:prstClr val="black"/>
                </a:solidFill>
              </a:rPr>
              <a:pPr/>
              <a:t>31</a:t>
            </a:fld>
            <a:endParaRPr lang="en-US">
              <a:solidFill>
                <a:prstClr val="black"/>
              </a:solidFill>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7939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3E699-A4B4-486F-A35D-51455BF4BC19}" type="slidenum">
              <a:rPr lang="en-US">
                <a:solidFill>
                  <a:prstClr val="black"/>
                </a:solidFill>
              </a:rPr>
              <a:pPr/>
              <a:t>32</a:t>
            </a:fld>
            <a:endParaRPr lang="en-US">
              <a:solidFill>
                <a:prstClr val="black"/>
              </a:solidFill>
            </a:endParaRPr>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3650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13E58-F021-43F0-975B-AFAA89AC34EB}" type="slidenum">
              <a:rPr lang="en-US">
                <a:solidFill>
                  <a:prstClr val="black"/>
                </a:solidFill>
              </a:rPr>
              <a:pPr/>
              <a:t>33</a:t>
            </a:fld>
            <a:endParaRPr lang="en-US">
              <a:solidFill>
                <a:prstClr val="black"/>
              </a:solidFill>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5284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E817C-A067-4656-B069-8F49B8924A4F}" type="slidenum">
              <a:rPr lang="en-US">
                <a:solidFill>
                  <a:prstClr val="black"/>
                </a:solidFill>
              </a:rPr>
              <a:pPr/>
              <a:t>34</a:t>
            </a:fld>
            <a:endParaRPr lang="en-US">
              <a:solidFill>
                <a:prstClr val="black"/>
              </a:solidFill>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7693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BC2690-B38C-4C7D-B455-FCDCA163F112}" type="slidenum">
              <a:rPr lang="en-US">
                <a:solidFill>
                  <a:prstClr val="black"/>
                </a:solidFill>
              </a:rPr>
              <a:pPr/>
              <a:t>8</a:t>
            </a:fld>
            <a:endParaRPr lang="en-US">
              <a:solidFill>
                <a:prstClr val="black"/>
              </a:solidFill>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613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F09CD-0A6F-4AD3-AD3B-57095DCE4744}" type="slidenum">
              <a:rPr lang="en-US">
                <a:solidFill>
                  <a:prstClr val="black"/>
                </a:solidFill>
              </a:rPr>
              <a:pPr/>
              <a:t>9</a:t>
            </a:fld>
            <a:endParaRPr lang="en-US">
              <a:solidFill>
                <a:prstClr val="black"/>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223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F09CD-0A6F-4AD3-AD3B-57095DCE4744}" type="slidenum">
              <a:rPr lang="en-US">
                <a:solidFill>
                  <a:prstClr val="black"/>
                </a:solidFill>
              </a:rPr>
              <a:pPr/>
              <a:t>10</a:t>
            </a:fld>
            <a:endParaRPr lang="en-US">
              <a:solidFill>
                <a:prstClr val="black"/>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818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F09CD-0A6F-4AD3-AD3B-57095DCE4744}" type="slidenum">
              <a:rPr lang="en-US">
                <a:solidFill>
                  <a:prstClr val="black"/>
                </a:solidFill>
              </a:rPr>
              <a:pPr/>
              <a:t>11</a:t>
            </a:fld>
            <a:endParaRPr lang="en-US">
              <a:solidFill>
                <a:prstClr val="black"/>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7805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3036C-CE5E-4851-8380-F4016B9A68A9}" type="slidenum">
              <a:rPr lang="en-US">
                <a:solidFill>
                  <a:prstClr val="black"/>
                </a:solidFill>
              </a:rPr>
              <a:pPr/>
              <a:t>12</a:t>
            </a:fld>
            <a:endParaRPr lang="en-US">
              <a:solidFill>
                <a:prstClr val="black"/>
              </a:solidFill>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0597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76CD1-C258-4144-8E6E-0D7A87CF10A5}" type="slidenum">
              <a:rPr lang="en-US">
                <a:solidFill>
                  <a:prstClr val="black"/>
                </a:solidFill>
              </a:rPr>
              <a:pPr/>
              <a:t>13</a:t>
            </a:fld>
            <a:endParaRPr lang="en-US">
              <a:solidFill>
                <a:prstClr val="black"/>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05686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C5681-510B-48EF-B9FD-55340051CDA3}" type="slidenum">
              <a:rPr lang="en-US">
                <a:solidFill>
                  <a:prstClr val="black"/>
                </a:solidFill>
              </a:rPr>
              <a:pPr/>
              <a:t>14</a:t>
            </a:fld>
            <a:endParaRPr lang="en-US">
              <a:solidFill>
                <a:prstClr val="black"/>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955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F040A63E-5358-4513-9326-BD7F802FC649}" type="datetimeFigureOut">
              <a:rPr lang="en-US"/>
              <a:pPr/>
              <a:t>6/24/2014</a:t>
            </a:fld>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482DA2C3-A661-402F-80C0-FBAA53202E8D}" type="slidenum">
              <a:rPr lang="en-US" smtClean="0"/>
              <a:pPr/>
              <a:t>‹#›</a:t>
            </a:fld>
            <a:endParaRPr lang="en-US"/>
          </a:p>
        </p:txBody>
      </p:sp>
    </p:spTree>
    <p:extLst>
      <p:ext uri="{BB962C8B-B14F-4D97-AF65-F5344CB8AC3E}">
        <p14:creationId xmlns:p14="http://schemas.microsoft.com/office/powerpoint/2010/main" val="75406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0A63E-5358-4513-9326-BD7F802FC649}" type="datetimeFigureOut">
              <a:rPr lang="en-US"/>
              <a:pPr/>
              <a:t>6/24/2014</a:t>
            </a:fld>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A2C3-A661-402F-80C0-FBAA53202E8D}" type="slidenum">
              <a:rPr lang="en-US" smtClean="0"/>
              <a:pPr/>
              <a:t>‹#›</a:t>
            </a:fld>
            <a:endParaRPr lang="en-US"/>
          </a:p>
        </p:txBody>
      </p:sp>
    </p:spTree>
    <p:extLst>
      <p:ext uri="{BB962C8B-B14F-4D97-AF65-F5344CB8AC3E}">
        <p14:creationId xmlns:p14="http://schemas.microsoft.com/office/powerpoint/2010/main" val="235794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0A63E-5358-4513-9326-BD7F802FC649}" type="datetimeFigureOut">
              <a:rPr lang="en-US"/>
              <a:pPr/>
              <a:t>6/24/2014</a:t>
            </a:fld>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A2C3-A661-402F-80C0-FBAA53202E8D}" type="slidenum">
              <a:rPr lang="en-US" smtClean="0"/>
              <a:pPr/>
              <a:t>‹#›</a:t>
            </a:fld>
            <a:endParaRPr lang="en-US"/>
          </a:p>
        </p:txBody>
      </p:sp>
    </p:spTree>
    <p:extLst>
      <p:ext uri="{BB962C8B-B14F-4D97-AF65-F5344CB8AC3E}">
        <p14:creationId xmlns:p14="http://schemas.microsoft.com/office/powerpoint/2010/main" val="147743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E0158-209E-4676-A411-47E2552BCD3F}"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CBC52-D75C-42F2-9CC9-14F9DEDFE720}" type="slidenum">
              <a:rPr lang="en-US" smtClean="0"/>
              <a:pPr/>
              <a:t>‹#›</a:t>
            </a:fld>
            <a:endParaRPr lang="en-US"/>
          </a:p>
        </p:txBody>
      </p:sp>
    </p:spTree>
    <p:extLst>
      <p:ext uri="{BB962C8B-B14F-4D97-AF65-F5344CB8AC3E}">
        <p14:creationId xmlns:p14="http://schemas.microsoft.com/office/powerpoint/2010/main" val="16202472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F040A63E-5358-4513-9326-BD7F802FC649}" type="datetimeFigureOut">
              <a:rPr lang="en-US"/>
              <a:pPr/>
              <a:t>6/24/2014</a:t>
            </a:fld>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A2C3-A661-402F-80C0-FBAA53202E8D}" type="slidenum">
              <a:rPr lang="en-US" smtClean="0"/>
              <a:pPr/>
              <a:t>‹#›</a:t>
            </a:fld>
            <a:endParaRPr lang="en-US"/>
          </a:p>
        </p:txBody>
      </p:sp>
    </p:spTree>
    <p:extLst>
      <p:ext uri="{BB962C8B-B14F-4D97-AF65-F5344CB8AC3E}">
        <p14:creationId xmlns:p14="http://schemas.microsoft.com/office/powerpoint/2010/main" val="41987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F040A63E-5358-4513-9326-BD7F802FC649}" type="datetimeFigureOut">
              <a:rPr lang="en-US"/>
              <a:pPr/>
              <a:t>6/24/2014</a:t>
            </a:fld>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DA2C3-A661-402F-80C0-FBAA53202E8D}" type="slidenum">
              <a:rPr lang="en-US" smtClean="0"/>
              <a:pPr/>
              <a:t>‹#›</a:t>
            </a:fld>
            <a:endParaRPr lang="en-US"/>
          </a:p>
        </p:txBody>
      </p:sp>
    </p:spTree>
    <p:extLst>
      <p:ext uri="{BB962C8B-B14F-4D97-AF65-F5344CB8AC3E}">
        <p14:creationId xmlns:p14="http://schemas.microsoft.com/office/powerpoint/2010/main" val="253015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F040A63E-5358-4513-9326-BD7F802FC649}" type="datetimeFigureOut">
              <a:rPr lang="en-US"/>
              <a:pPr/>
              <a:t>6/24/2014</a:t>
            </a:fld>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DA2C3-A661-402F-80C0-FBAA53202E8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198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Date Placeholder 6"/>
          <p:cNvSpPr>
            <a:spLocks noGrp="1"/>
          </p:cNvSpPr>
          <p:nvPr>
            <p:ph type="dt" sz="half" idx="10"/>
          </p:nvPr>
        </p:nvSpPr>
        <p:spPr/>
        <p:txBody>
          <a:bodyPr/>
          <a:lstStyle/>
          <a:p>
            <a:fld id="{F040A63E-5358-4513-9326-BD7F802FC649}" type="datetimeFigureOut">
              <a:rPr lang="en-US"/>
              <a:pPr/>
              <a:t>6/24/2014</a:t>
            </a:fld>
            <a:endParaRP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DA2C3-A661-402F-80C0-FBAA53202E8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11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Date Placeholder 2"/>
          <p:cNvSpPr>
            <a:spLocks noGrp="1"/>
          </p:cNvSpPr>
          <p:nvPr>
            <p:ph type="dt" sz="half" idx="10"/>
          </p:nvPr>
        </p:nvSpPr>
        <p:spPr/>
        <p:txBody>
          <a:bodyPr/>
          <a:lstStyle/>
          <a:p>
            <a:fld id="{F040A63E-5358-4513-9326-BD7F802FC649}" type="datetimeFigureOut">
              <a:rPr lang="en-US"/>
              <a:pPr/>
              <a:t>6/24/2014</a:t>
            </a:fld>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DA2C3-A661-402F-80C0-FBAA53202E8D}" type="slidenum">
              <a:rPr lang="en-US" smtClean="0"/>
              <a:pPr/>
              <a:t>‹#›</a:t>
            </a:fld>
            <a:endParaRPr lang="en-US"/>
          </a:p>
        </p:txBody>
      </p:sp>
    </p:spTree>
    <p:extLst>
      <p:ext uri="{BB962C8B-B14F-4D97-AF65-F5344CB8AC3E}">
        <p14:creationId xmlns:p14="http://schemas.microsoft.com/office/powerpoint/2010/main" val="124787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fld id="{F040A63E-5358-4513-9326-BD7F802FC649}" type="datetimeFigureOut">
              <a:rPr lang="en-US"/>
              <a:pPr/>
              <a:t>6/24/2014</a:t>
            </a:fld>
            <a:endParaRP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DA2C3-A661-402F-80C0-FBAA53202E8D}" type="slidenum">
              <a:rPr lang="en-US" smtClean="0"/>
              <a:pPr/>
              <a:t>‹#›</a:t>
            </a:fld>
            <a:endParaRPr lang="en-US"/>
          </a:p>
        </p:txBody>
      </p:sp>
    </p:spTree>
    <p:extLst>
      <p:ext uri="{BB962C8B-B14F-4D97-AF65-F5344CB8AC3E}">
        <p14:creationId xmlns:p14="http://schemas.microsoft.com/office/powerpoint/2010/main" val="817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F040A63E-5358-4513-9326-BD7F802FC649}" type="datetimeFigureOut">
              <a:rPr lang="en-US"/>
              <a:pPr/>
              <a:t>6/24/2014</a:t>
            </a:fld>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DA2C3-A661-402F-80C0-FBAA53202E8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337816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F040A63E-5358-4513-9326-BD7F802FC649}" type="datetimeFigureOut">
              <a:rPr lang="en-US"/>
              <a:pPr/>
              <a:t>6/24/2014</a:t>
            </a:fld>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DA2C3-A661-402F-80C0-FBAA53202E8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407884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4">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F040A63E-5358-4513-9326-BD7F802FC649}" type="datetimeFigureOut">
              <a:rPr lang="en-US"/>
              <a:pPr/>
              <a:t>6/24/2014</a:t>
            </a:fld>
            <a:endParaRPr/>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82DA2C3-A661-402F-80C0-FBAA53202E8D}" type="slidenum">
              <a:rPr lang="en-US" smtClean="0"/>
              <a:pPr/>
              <a:t>‹#›</a:t>
            </a:fld>
            <a:endParaRPr lang="en-US"/>
          </a:p>
        </p:txBody>
      </p:sp>
    </p:spTree>
    <p:extLst>
      <p:ext uri="{BB962C8B-B14F-4D97-AF65-F5344CB8AC3E}">
        <p14:creationId xmlns:p14="http://schemas.microsoft.com/office/powerpoint/2010/main" val="268712396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1.emf"/><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5.xml"/></Relationships>
</file>

<file path=ppt/slides/_rels/slide3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2.emf"/><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2.xml"/><Relationship Id="rId4"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3.emf"/><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2.xml"/><Relationship Id="rId4" Type="http://schemas.openxmlformats.org/officeDocument/2006/relationships/tags" Target="../tags/tag21.xml"/></Relationships>
</file>

<file path=ppt/slides/_rels/slide41.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4.emf"/><Relationship Id="rId2" Type="http://schemas.openxmlformats.org/officeDocument/2006/relationships/tags" Target="../tags/tag2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12.xml"/><Relationship Id="rId4" Type="http://schemas.openxmlformats.org/officeDocument/2006/relationships/tags" Target="../tags/tag24.xml"/></Relationships>
</file>

<file path=ppt/slides/_rels/slide42.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5.emf"/><Relationship Id="rId2" Type="http://schemas.openxmlformats.org/officeDocument/2006/relationships/tags" Target="../tags/tag2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Layout" Target="../slideLayouts/slideLayout12.xml"/><Relationship Id="rId4" Type="http://schemas.openxmlformats.org/officeDocument/2006/relationships/tags" Target="../tags/tag27.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524000"/>
          </a:xfrm>
        </p:spPr>
        <p:txBody>
          <a:bodyPr>
            <a:normAutofit/>
          </a:bodyPr>
          <a:lstStyle/>
          <a:p>
            <a:r>
              <a:rPr lang="en-US" sz="3200" b="1" dirty="0" smtClean="0"/>
              <a:t>PHIL102</a:t>
            </a:r>
            <a:endParaRPr lang="en-US" sz="3200" dirty="0"/>
          </a:p>
        </p:txBody>
      </p:sp>
      <p:sp>
        <p:nvSpPr>
          <p:cNvPr id="3" name="Subtitle 2"/>
          <p:cNvSpPr>
            <a:spLocks noGrp="1"/>
          </p:cNvSpPr>
          <p:nvPr>
            <p:ph type="subTitle" idx="1"/>
          </p:nvPr>
        </p:nvSpPr>
        <p:spPr>
          <a:xfrm>
            <a:off x="685800" y="3203574"/>
            <a:ext cx="7772400" cy="1825625"/>
          </a:xfrm>
        </p:spPr>
        <p:txBody>
          <a:bodyPr>
            <a:normAutofit/>
          </a:bodyPr>
          <a:lstStyle/>
          <a:p>
            <a:r>
              <a:rPr lang="en-US" b="1" cap="small" dirty="0"/>
              <a:t>SUM2014, M-F12:00-1:00, SAV 264</a:t>
            </a:r>
            <a:endParaRPr lang="en-US" dirty="0"/>
          </a:p>
          <a:p>
            <a:r>
              <a:rPr lang="en-US" b="1" cap="small" dirty="0"/>
              <a:t>Instructor: Benjamin Hole</a:t>
            </a:r>
            <a:endParaRPr lang="en-US" dirty="0"/>
          </a:p>
          <a:p>
            <a:r>
              <a:rPr lang="en-US" cap="small" dirty="0"/>
              <a:t>Office Hours: </a:t>
            </a:r>
            <a:r>
              <a:rPr lang="en-US" i="1" cap="small" dirty="0"/>
              <a:t>M-F1-1:15</a:t>
            </a:r>
            <a:endParaRPr lang="en-US" dirty="0"/>
          </a:p>
          <a:p>
            <a:r>
              <a:rPr lang="fr-FR" cap="small" dirty="0"/>
              <a:t>Email: bvhole@uw.edu</a:t>
            </a:r>
            <a:endParaRPr lang="en-US" dirty="0"/>
          </a:p>
          <a:p>
            <a:endParaRPr lang="en-US" dirty="0"/>
          </a:p>
          <a:p>
            <a:endParaRPr lang="en-US" dirty="0"/>
          </a:p>
        </p:txBody>
      </p:sp>
    </p:spTree>
    <p:extLst>
      <p:ext uri="{BB962C8B-B14F-4D97-AF65-F5344CB8AC3E}">
        <p14:creationId xmlns:p14="http://schemas.microsoft.com/office/powerpoint/2010/main" val="376764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1143000" y="1600200"/>
            <a:ext cx="7162800" cy="2062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3200" dirty="0">
                <a:solidFill>
                  <a:prstClr val="black"/>
                </a:solidFill>
              </a:rPr>
              <a:t>An</a:t>
            </a:r>
            <a:r>
              <a:rPr lang="en-US" sz="3200" b="1" dirty="0">
                <a:solidFill>
                  <a:prstClr val="black"/>
                </a:solidFill>
              </a:rPr>
              <a:t> </a:t>
            </a:r>
            <a:r>
              <a:rPr lang="en-US" sz="3200" b="1" i="1" dirty="0">
                <a:solidFill>
                  <a:prstClr val="black"/>
                </a:solidFill>
              </a:rPr>
              <a:t>argument</a:t>
            </a:r>
            <a:r>
              <a:rPr lang="en-US" sz="3200" b="1" dirty="0">
                <a:solidFill>
                  <a:prstClr val="black"/>
                </a:solidFill>
              </a:rPr>
              <a:t> </a:t>
            </a:r>
            <a:r>
              <a:rPr lang="en-US" sz="3200" dirty="0">
                <a:solidFill>
                  <a:prstClr val="black"/>
                </a:solidFill>
              </a:rPr>
              <a:t>is a pattern of reasoning in which</a:t>
            </a:r>
            <a:r>
              <a:rPr lang="en-US" sz="3200" b="1" dirty="0">
                <a:solidFill>
                  <a:prstClr val="black"/>
                </a:solidFill>
              </a:rPr>
              <a:t> </a:t>
            </a:r>
            <a:r>
              <a:rPr lang="en-US" sz="3200" b="1" i="1" dirty="0">
                <a:solidFill>
                  <a:prstClr val="black"/>
                </a:solidFill>
              </a:rPr>
              <a:t>premises</a:t>
            </a:r>
            <a:r>
              <a:rPr lang="en-US" sz="3200" b="1" dirty="0">
                <a:solidFill>
                  <a:prstClr val="black"/>
                </a:solidFill>
              </a:rPr>
              <a:t> </a:t>
            </a:r>
            <a:r>
              <a:rPr lang="en-US" sz="3200" dirty="0">
                <a:solidFill>
                  <a:prstClr val="black"/>
                </a:solidFill>
              </a:rPr>
              <a:t>are offered as reasons to believe in the truth of </a:t>
            </a:r>
            <a:r>
              <a:rPr lang="en-US" sz="3200" b="1" i="1" dirty="0">
                <a:solidFill>
                  <a:prstClr val="black"/>
                </a:solidFill>
              </a:rPr>
              <a:t>a conclusion.</a:t>
            </a:r>
            <a:endParaRPr lang="en-US" sz="3200" dirty="0">
              <a:solidFill>
                <a:prstClr val="white"/>
              </a:solidFill>
            </a:endParaRPr>
          </a:p>
          <a:p>
            <a:r>
              <a:rPr lang="en-US" sz="3200" dirty="0">
                <a:solidFill>
                  <a:prstClr val="white"/>
                </a:solidFill>
              </a:rPr>
              <a:t>f </a:t>
            </a:r>
            <a:r>
              <a:rPr lang="en-US" sz="3200" b="1" i="1" dirty="0">
                <a:solidFill>
                  <a:prstClr val="white"/>
                </a:solidFill>
              </a:rPr>
              <a:t>conclusions</a:t>
            </a:r>
            <a:r>
              <a:rPr lang="en-US" sz="3200" b="1" dirty="0">
                <a:solidFill>
                  <a:prstClr val="white"/>
                </a:solidFill>
              </a:rPr>
              <a:t>.</a:t>
            </a:r>
            <a:endParaRPr lang="en-US" sz="3200" dirty="0">
              <a:solidFill>
                <a:prstClr val="white"/>
              </a:solidFill>
            </a:endParaRPr>
          </a:p>
        </p:txBody>
      </p:sp>
      <p:sp>
        <p:nvSpPr>
          <p:cNvPr id="8197" name="Rectangle 5"/>
          <p:cNvSpPr>
            <a:spLocks noChangeArrowheads="1"/>
          </p:cNvSpPr>
          <p:nvPr/>
        </p:nvSpPr>
        <p:spPr bwMode="auto">
          <a:xfrm>
            <a:off x="1905000" y="609600"/>
            <a:ext cx="495935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3600" b="1" dirty="0">
                <a:solidFill>
                  <a:prstClr val="black"/>
                </a:solidFill>
              </a:rPr>
              <a:t>What is an argument?</a:t>
            </a:r>
          </a:p>
        </p:txBody>
      </p:sp>
      <p:sp>
        <p:nvSpPr>
          <p:cNvPr id="2" name="Rectangle 1"/>
          <p:cNvSpPr/>
          <p:nvPr/>
        </p:nvSpPr>
        <p:spPr>
          <a:xfrm>
            <a:off x="2286000" y="3105835"/>
            <a:ext cx="4572000" cy="923330"/>
          </a:xfrm>
          <a:prstGeom prst="rect">
            <a:avLst/>
          </a:prstGeom>
        </p:spPr>
        <p:txBody>
          <a:bodyPr>
            <a:spAutoFit/>
          </a:bodyPr>
          <a:lstStyle/>
          <a:p>
            <a:pPr marL="457200" indent="-457200">
              <a:buFont typeface="Arial" charset="0"/>
              <a:buAutoNum type="arabicPeriod"/>
            </a:pPr>
            <a:endParaRPr lang="en-US" b="1" dirty="0">
              <a:solidFill>
                <a:prstClr val="black"/>
              </a:solidFill>
            </a:endParaRPr>
          </a:p>
          <a:p>
            <a:pPr marL="457200" indent="-457200">
              <a:buFont typeface="Arial" charset="0"/>
              <a:buAutoNum type="arabicPeriod"/>
            </a:pPr>
            <a:r>
              <a:rPr lang="en-US" b="1" dirty="0">
                <a:solidFill>
                  <a:prstClr val="black"/>
                </a:solidFill>
              </a:rPr>
              <a:t>Premises:</a:t>
            </a:r>
            <a:r>
              <a:rPr lang="en-US" dirty="0">
                <a:solidFill>
                  <a:prstClr val="black"/>
                </a:solidFill>
              </a:rPr>
              <a:t> reasons (propositions) offered to support the conclusion.</a:t>
            </a:r>
          </a:p>
        </p:txBody>
      </p:sp>
    </p:spTree>
    <p:extLst>
      <p:ext uri="{BB962C8B-B14F-4D97-AF65-F5344CB8AC3E}">
        <p14:creationId xmlns:p14="http://schemas.microsoft.com/office/powerpoint/2010/main" val="3128972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1143000" y="1600200"/>
            <a:ext cx="7162800" cy="2062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3200" dirty="0">
                <a:solidFill>
                  <a:prstClr val="black"/>
                </a:solidFill>
              </a:rPr>
              <a:t>An</a:t>
            </a:r>
            <a:r>
              <a:rPr lang="en-US" sz="3200" b="1" dirty="0">
                <a:solidFill>
                  <a:prstClr val="black"/>
                </a:solidFill>
              </a:rPr>
              <a:t> </a:t>
            </a:r>
            <a:r>
              <a:rPr lang="en-US" sz="3200" b="1" i="1" dirty="0">
                <a:solidFill>
                  <a:prstClr val="black"/>
                </a:solidFill>
              </a:rPr>
              <a:t>argument</a:t>
            </a:r>
            <a:r>
              <a:rPr lang="en-US" sz="3200" b="1" dirty="0">
                <a:solidFill>
                  <a:prstClr val="black"/>
                </a:solidFill>
              </a:rPr>
              <a:t> </a:t>
            </a:r>
            <a:r>
              <a:rPr lang="en-US" sz="3200" dirty="0">
                <a:solidFill>
                  <a:prstClr val="black"/>
                </a:solidFill>
              </a:rPr>
              <a:t>is a pattern of reasoning in which</a:t>
            </a:r>
            <a:r>
              <a:rPr lang="en-US" sz="3200" b="1" dirty="0">
                <a:solidFill>
                  <a:prstClr val="black"/>
                </a:solidFill>
              </a:rPr>
              <a:t> </a:t>
            </a:r>
            <a:r>
              <a:rPr lang="en-US" sz="3200" b="1" i="1" dirty="0">
                <a:solidFill>
                  <a:prstClr val="black"/>
                </a:solidFill>
              </a:rPr>
              <a:t>premises</a:t>
            </a:r>
            <a:r>
              <a:rPr lang="en-US" sz="3200" b="1" dirty="0">
                <a:solidFill>
                  <a:prstClr val="black"/>
                </a:solidFill>
              </a:rPr>
              <a:t> </a:t>
            </a:r>
            <a:r>
              <a:rPr lang="en-US" sz="3200" dirty="0">
                <a:solidFill>
                  <a:prstClr val="black"/>
                </a:solidFill>
              </a:rPr>
              <a:t>are offered as reasons to believe in the truth of </a:t>
            </a:r>
            <a:r>
              <a:rPr lang="en-US" sz="3200" b="1" i="1" dirty="0">
                <a:solidFill>
                  <a:prstClr val="black"/>
                </a:solidFill>
              </a:rPr>
              <a:t>a</a:t>
            </a:r>
            <a:r>
              <a:rPr lang="en-US" sz="3200" dirty="0">
                <a:solidFill>
                  <a:prstClr val="black"/>
                </a:solidFill>
              </a:rPr>
              <a:t> </a:t>
            </a:r>
            <a:r>
              <a:rPr lang="en-US" sz="3200" b="1" i="1" dirty="0">
                <a:solidFill>
                  <a:prstClr val="black"/>
                </a:solidFill>
              </a:rPr>
              <a:t>conclusion</a:t>
            </a:r>
            <a:endParaRPr lang="en-US" sz="3200" dirty="0">
              <a:solidFill>
                <a:prstClr val="white"/>
              </a:solidFill>
            </a:endParaRPr>
          </a:p>
          <a:p>
            <a:r>
              <a:rPr lang="en-US" sz="3200" dirty="0">
                <a:solidFill>
                  <a:prstClr val="white"/>
                </a:solidFill>
              </a:rPr>
              <a:t>f </a:t>
            </a:r>
            <a:r>
              <a:rPr lang="en-US" sz="3200" b="1" i="1" dirty="0">
                <a:solidFill>
                  <a:prstClr val="white"/>
                </a:solidFill>
              </a:rPr>
              <a:t>conclusions</a:t>
            </a:r>
            <a:r>
              <a:rPr lang="en-US" sz="3200" b="1" dirty="0">
                <a:solidFill>
                  <a:prstClr val="white"/>
                </a:solidFill>
              </a:rPr>
              <a:t>.</a:t>
            </a:r>
            <a:endParaRPr lang="en-US" sz="3200" dirty="0">
              <a:solidFill>
                <a:prstClr val="white"/>
              </a:solidFill>
            </a:endParaRPr>
          </a:p>
        </p:txBody>
      </p:sp>
      <p:sp>
        <p:nvSpPr>
          <p:cNvPr id="8197" name="Rectangle 5"/>
          <p:cNvSpPr>
            <a:spLocks noChangeArrowheads="1"/>
          </p:cNvSpPr>
          <p:nvPr/>
        </p:nvSpPr>
        <p:spPr bwMode="auto">
          <a:xfrm>
            <a:off x="1905000" y="609600"/>
            <a:ext cx="495935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3600" b="1" dirty="0">
                <a:solidFill>
                  <a:prstClr val="black"/>
                </a:solidFill>
              </a:rPr>
              <a:t>What is an argument?</a:t>
            </a:r>
          </a:p>
        </p:txBody>
      </p:sp>
      <p:sp>
        <p:nvSpPr>
          <p:cNvPr id="2" name="Rectangle 1"/>
          <p:cNvSpPr/>
          <p:nvPr/>
        </p:nvSpPr>
        <p:spPr>
          <a:xfrm>
            <a:off x="2286000" y="3105835"/>
            <a:ext cx="4572000" cy="1754326"/>
          </a:xfrm>
          <a:prstGeom prst="rect">
            <a:avLst/>
          </a:prstGeom>
        </p:spPr>
        <p:txBody>
          <a:bodyPr>
            <a:spAutoFit/>
          </a:bodyPr>
          <a:lstStyle/>
          <a:p>
            <a:pPr marL="457200" indent="-457200">
              <a:buFont typeface="Arial" charset="0"/>
              <a:buAutoNum type="arabicPeriod"/>
            </a:pPr>
            <a:endParaRPr lang="en-US" b="1" dirty="0">
              <a:solidFill>
                <a:prstClr val="black"/>
              </a:solidFill>
            </a:endParaRPr>
          </a:p>
          <a:p>
            <a:pPr marL="457200" indent="-457200">
              <a:buFont typeface="Arial" charset="0"/>
              <a:buAutoNum type="arabicPeriod"/>
            </a:pPr>
            <a:r>
              <a:rPr lang="en-US" b="1" dirty="0">
                <a:solidFill>
                  <a:prstClr val="black"/>
                </a:solidFill>
              </a:rPr>
              <a:t>Premises:</a:t>
            </a:r>
            <a:r>
              <a:rPr lang="en-US" dirty="0">
                <a:solidFill>
                  <a:prstClr val="black"/>
                </a:solidFill>
              </a:rPr>
              <a:t> reasons (propositions) offered to support the conclusion.</a:t>
            </a:r>
          </a:p>
          <a:p>
            <a:pPr marL="457200" indent="-457200">
              <a:buFont typeface="Arial" charset="0"/>
              <a:buAutoNum type="arabicPeriod"/>
            </a:pPr>
            <a:endParaRPr lang="en-US" dirty="0">
              <a:solidFill>
                <a:prstClr val="black"/>
              </a:solidFill>
            </a:endParaRPr>
          </a:p>
          <a:p>
            <a:pPr marL="457200" indent="-457200">
              <a:buFont typeface="Arial" charset="0"/>
              <a:buAutoNum type="arabicPeriod"/>
            </a:pPr>
            <a:r>
              <a:rPr lang="en-US" b="1" dirty="0">
                <a:solidFill>
                  <a:prstClr val="black"/>
                </a:solidFill>
              </a:rPr>
              <a:t>Conclusion: </a:t>
            </a:r>
            <a:r>
              <a:rPr lang="en-US" dirty="0">
                <a:solidFill>
                  <a:prstClr val="black"/>
                </a:solidFill>
              </a:rPr>
              <a:t>what the premises are supposed to provide reason to believe.</a:t>
            </a:r>
          </a:p>
        </p:txBody>
      </p:sp>
    </p:spTree>
    <p:extLst>
      <p:ext uri="{BB962C8B-B14F-4D97-AF65-F5344CB8AC3E}">
        <p14:creationId xmlns:p14="http://schemas.microsoft.com/office/powerpoint/2010/main" val="4053699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cap="small" dirty="0">
                <a:solidFill>
                  <a:schemeClr val="accent3"/>
                </a:solidFill>
              </a:rPr>
              <a:t>Two Kinds of </a:t>
            </a:r>
            <a:r>
              <a:rPr lang="en-US" b="1" cap="small" dirty="0" smtClean="0">
                <a:solidFill>
                  <a:schemeClr val="accent3"/>
                </a:solidFill>
              </a:rPr>
              <a:t>Argument</a:t>
            </a:r>
            <a:r>
              <a:rPr lang="en-US" b="1" cap="small" dirty="0">
                <a:solidFill>
                  <a:schemeClr val="accent3"/>
                </a:solidFill>
              </a:rPr>
              <a:t/>
            </a:r>
            <a:br>
              <a:rPr lang="en-US" b="1" cap="small" dirty="0">
                <a:solidFill>
                  <a:schemeClr val="accent3"/>
                </a:solidFill>
              </a:rPr>
            </a:br>
            <a:endParaRPr lang="en-US" b="1" dirty="0">
              <a:solidFill>
                <a:schemeClr val="accent3"/>
              </a:solidFill>
            </a:endParaRPr>
          </a:p>
        </p:txBody>
      </p:sp>
      <p:sp>
        <p:nvSpPr>
          <p:cNvPr id="7" name="Text Placeholder 6"/>
          <p:cNvSpPr>
            <a:spLocks noGrp="1"/>
          </p:cNvSpPr>
          <p:nvPr>
            <p:ph type="body" idx="1"/>
          </p:nvPr>
        </p:nvSpPr>
        <p:spPr/>
        <p:txBody>
          <a:bodyPr>
            <a:normAutofit fontScale="92500"/>
          </a:bodyPr>
          <a:lstStyle/>
          <a:p>
            <a:pPr marL="457200" indent="-457200">
              <a:buClr>
                <a:schemeClr val="tx1"/>
              </a:buClr>
              <a:buFont typeface="+mj-lt"/>
              <a:buAutoNum type="arabicPeriod"/>
            </a:pPr>
            <a:r>
              <a:rPr lang="en-US" b="1" dirty="0">
                <a:solidFill>
                  <a:srgbClr val="92D050"/>
                </a:solidFill>
              </a:rPr>
              <a:t>Deductive argument</a:t>
            </a:r>
            <a:r>
              <a:rPr lang="en-US" b="1" dirty="0"/>
              <a:t>.</a:t>
            </a:r>
            <a:r>
              <a:rPr lang="en-US" dirty="0"/>
              <a:t>  The premises intend to </a:t>
            </a:r>
            <a:r>
              <a:rPr lang="en-US" i="1" dirty="0"/>
              <a:t>guarantee</a:t>
            </a:r>
            <a:r>
              <a:rPr lang="en-US" dirty="0"/>
              <a:t> the conclusion.</a:t>
            </a:r>
          </a:p>
          <a:p>
            <a:pPr marL="457200" indent="-457200">
              <a:buClr>
                <a:schemeClr val="tx1"/>
              </a:buClr>
              <a:buFont typeface="+mj-lt"/>
              <a:buAutoNum type="arabicPeriod"/>
            </a:pPr>
            <a:endParaRPr lang="en-US" dirty="0"/>
          </a:p>
          <a:p>
            <a:pPr marL="457200" indent="-457200">
              <a:buClr>
                <a:schemeClr val="tx1"/>
              </a:buClr>
              <a:buFont typeface="+mj-lt"/>
              <a:buAutoNum type="arabicPeriod"/>
            </a:pPr>
            <a:r>
              <a:rPr lang="en-US" b="1" dirty="0">
                <a:solidFill>
                  <a:srgbClr val="92D050"/>
                </a:solidFill>
              </a:rPr>
              <a:t>Inductive argument</a:t>
            </a:r>
            <a:r>
              <a:rPr lang="en-US" dirty="0"/>
              <a:t>.  The truth of the premises gives us </a:t>
            </a:r>
            <a:r>
              <a:rPr lang="en-US" i="1" dirty="0"/>
              <a:t>probabilistic</a:t>
            </a:r>
            <a:r>
              <a:rPr lang="en-US" b="1" dirty="0"/>
              <a:t> </a:t>
            </a:r>
            <a:r>
              <a:rPr lang="en-US" dirty="0"/>
              <a:t>reason to believe in the truth of the conclusions.</a:t>
            </a:r>
          </a:p>
          <a:p>
            <a:pPr marL="457200" indent="-457200">
              <a:buClr>
                <a:schemeClr val="tx1"/>
              </a:buClr>
              <a:buFont typeface="+mj-lt"/>
              <a:buAutoNum type="arabicPeriod"/>
            </a:pPr>
            <a:endParaRPr lang="en-US" dirty="0"/>
          </a:p>
          <a:p>
            <a:pPr marL="457200" indent="-457200">
              <a:buClr>
                <a:schemeClr val="tx1"/>
              </a:buClr>
              <a:buFont typeface="+mj-lt"/>
              <a:buAutoNum type="arabicPeriod"/>
            </a:pPr>
            <a:endParaRPr lang="en-US" dirty="0"/>
          </a:p>
        </p:txBody>
      </p:sp>
    </p:spTree>
    <p:extLst>
      <p:ext uri="{BB962C8B-B14F-4D97-AF65-F5344CB8AC3E}">
        <p14:creationId xmlns:p14="http://schemas.microsoft.com/office/powerpoint/2010/main" val="133614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722563" y="393700"/>
            <a:ext cx="4521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200">
                <a:solidFill>
                  <a:prstClr val="white"/>
                </a:solidFill>
              </a:rPr>
              <a:t>Two Kinds of Argument:</a:t>
            </a:r>
          </a:p>
        </p:txBody>
      </p:sp>
      <p:sp>
        <p:nvSpPr>
          <p:cNvPr id="18435" name="Rectangle 3"/>
          <p:cNvSpPr>
            <a:spLocks noChangeArrowheads="1"/>
          </p:cNvSpPr>
          <p:nvPr/>
        </p:nvSpPr>
        <p:spPr bwMode="auto">
          <a:xfrm>
            <a:off x="1600200" y="1066800"/>
            <a:ext cx="6223000" cy="3416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b="1" dirty="0">
                <a:solidFill>
                  <a:srgbClr val="92D050"/>
                </a:solidFill>
              </a:rPr>
              <a:t>Deductive argument</a:t>
            </a:r>
            <a:r>
              <a:rPr lang="en-US" b="1" dirty="0">
                <a:solidFill>
                  <a:prstClr val="white"/>
                </a:solidFill>
              </a:rPr>
              <a:t>.</a:t>
            </a:r>
            <a:r>
              <a:rPr lang="en-US" dirty="0">
                <a:solidFill>
                  <a:prstClr val="white"/>
                </a:solidFill>
              </a:rPr>
              <a:t>  The premises intend to </a:t>
            </a:r>
            <a:r>
              <a:rPr lang="en-US" i="1" dirty="0">
                <a:solidFill>
                  <a:prstClr val="white"/>
                </a:solidFill>
              </a:rPr>
              <a:t>guarantee</a:t>
            </a:r>
            <a:r>
              <a:rPr lang="en-US" dirty="0">
                <a:solidFill>
                  <a:prstClr val="white"/>
                </a:solidFill>
              </a:rPr>
              <a:t> the conclusion.</a:t>
            </a:r>
          </a:p>
          <a:p>
            <a:r>
              <a:rPr lang="en-US" dirty="0">
                <a:solidFill>
                  <a:prstClr val="white"/>
                </a:solidFill>
              </a:rPr>
              <a:t>  </a:t>
            </a:r>
          </a:p>
          <a:p>
            <a:pPr marL="457200" indent="-457200">
              <a:buFont typeface="Arial" charset="0"/>
              <a:buNone/>
            </a:pPr>
            <a:r>
              <a:rPr lang="en-US" dirty="0">
                <a:solidFill>
                  <a:prstClr val="white"/>
                </a:solidFill>
              </a:rPr>
              <a:t>Example: </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1.  Socrates is a man</a:t>
            </a:r>
          </a:p>
          <a:p>
            <a:pPr marL="457200" indent="-457200">
              <a:buFont typeface="Arial" charset="0"/>
              <a:buNone/>
            </a:pPr>
            <a:r>
              <a:rPr lang="en-US" dirty="0">
                <a:solidFill>
                  <a:prstClr val="white"/>
                </a:solidFill>
              </a:rPr>
              <a:t>2.  </a:t>
            </a:r>
            <a:r>
              <a:rPr lang="en-US" u="sng" dirty="0">
                <a:solidFill>
                  <a:prstClr val="white"/>
                </a:solidFill>
              </a:rPr>
              <a:t>All men are mortal</a:t>
            </a:r>
          </a:p>
          <a:p>
            <a:pPr marL="457200" indent="-457200">
              <a:buFont typeface="Arial" charset="0"/>
              <a:buNone/>
            </a:pPr>
            <a:r>
              <a:rPr lang="en-US" dirty="0">
                <a:solidFill>
                  <a:prstClr val="white"/>
                </a:solidFill>
              </a:rPr>
              <a:t>3.  Therefore, Socrates is mortal</a:t>
            </a:r>
          </a:p>
          <a:p>
            <a:pPr marL="457200" indent="-457200">
              <a:buFont typeface="Arial" charset="0"/>
              <a:buNone/>
            </a:pPr>
            <a:endParaRPr lang="en-US" dirty="0">
              <a:solidFill>
                <a:prstClr val="white"/>
              </a:solidFill>
            </a:endParaRPr>
          </a:p>
          <a:p>
            <a:pPr marL="457200" indent="-457200">
              <a:buFont typeface="Arial" charset="0"/>
              <a:buNone/>
            </a:pPr>
            <a:r>
              <a:rPr lang="en-US" b="1" dirty="0">
                <a:solidFill>
                  <a:prstClr val="white"/>
                </a:solidFill>
              </a:rPr>
              <a:t>This is a good deductive argument; if you grant premises, you can’t avoid the conclusion.</a:t>
            </a:r>
          </a:p>
          <a:p>
            <a:pPr marL="457200" indent="-457200">
              <a:buFont typeface="Arial" charset="0"/>
              <a:buNone/>
            </a:pPr>
            <a:endParaRPr lang="en-US" dirty="0">
              <a:solidFill>
                <a:prstClr val="white"/>
              </a:solidFill>
            </a:endParaRPr>
          </a:p>
        </p:txBody>
      </p:sp>
    </p:spTree>
    <p:extLst>
      <p:ext uri="{BB962C8B-B14F-4D97-AF65-F5344CB8AC3E}">
        <p14:creationId xmlns:p14="http://schemas.microsoft.com/office/powerpoint/2010/main" val="1270238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722563" y="393700"/>
            <a:ext cx="4521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200">
                <a:solidFill>
                  <a:prstClr val="white"/>
                </a:solidFill>
              </a:rPr>
              <a:t>Two Kinds of Argument:</a:t>
            </a:r>
          </a:p>
        </p:txBody>
      </p:sp>
      <p:sp>
        <p:nvSpPr>
          <p:cNvPr id="20483" name="Rectangle 3"/>
          <p:cNvSpPr>
            <a:spLocks noChangeArrowheads="1"/>
          </p:cNvSpPr>
          <p:nvPr/>
        </p:nvSpPr>
        <p:spPr bwMode="auto">
          <a:xfrm>
            <a:off x="1600200" y="1066800"/>
            <a:ext cx="6223000" cy="286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b="1" dirty="0">
                <a:solidFill>
                  <a:srgbClr val="92D050"/>
                </a:solidFill>
              </a:rPr>
              <a:t>Inductive argument</a:t>
            </a:r>
            <a:r>
              <a:rPr lang="en-US" dirty="0">
                <a:solidFill>
                  <a:prstClr val="white"/>
                </a:solidFill>
              </a:rPr>
              <a:t>.  The truth of the premises gives us </a:t>
            </a:r>
            <a:r>
              <a:rPr lang="en-US" i="1" dirty="0">
                <a:solidFill>
                  <a:prstClr val="white"/>
                </a:solidFill>
              </a:rPr>
              <a:t>probabilistic</a:t>
            </a:r>
            <a:r>
              <a:rPr lang="en-US" b="1" dirty="0">
                <a:solidFill>
                  <a:prstClr val="white"/>
                </a:solidFill>
              </a:rPr>
              <a:t> </a:t>
            </a:r>
            <a:r>
              <a:rPr lang="en-US" dirty="0">
                <a:solidFill>
                  <a:prstClr val="white"/>
                </a:solidFill>
              </a:rPr>
              <a:t>reason to believe in the truth of the conclusions.</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Example:</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1. </a:t>
            </a:r>
            <a:r>
              <a:rPr lang="en-US" u="sng" dirty="0">
                <a:solidFill>
                  <a:prstClr val="white"/>
                </a:solidFill>
              </a:rPr>
              <a:t>Every January I’ve seen in Seattle has been rainy.</a:t>
            </a:r>
          </a:p>
          <a:p>
            <a:pPr marL="457200" indent="-457200">
              <a:buFont typeface="Arial" charset="0"/>
              <a:buNone/>
            </a:pPr>
            <a:r>
              <a:rPr lang="en-US" dirty="0">
                <a:solidFill>
                  <a:prstClr val="white"/>
                </a:solidFill>
              </a:rPr>
              <a:t>2. This January in Seattle will probably be rainy.</a:t>
            </a:r>
          </a:p>
          <a:p>
            <a:pPr marL="457200" indent="-457200">
              <a:buFont typeface="Arial" charset="0"/>
              <a:buNone/>
            </a:pPr>
            <a:endParaRPr lang="en-US" dirty="0">
              <a:solidFill>
                <a:prstClr val="white"/>
              </a:solidFill>
            </a:endParaRPr>
          </a:p>
          <a:p>
            <a:pPr marL="457200" indent="-457200">
              <a:buFont typeface="Arial" charset="0"/>
              <a:buNone/>
            </a:pPr>
            <a:r>
              <a:rPr lang="en-US" b="1" dirty="0">
                <a:solidFill>
                  <a:prstClr val="white"/>
                </a:solidFill>
              </a:rPr>
              <a:t>This is a good inductive argument.  It’s evidence for the conclusion, but not a </a:t>
            </a:r>
            <a:r>
              <a:rPr lang="en-US" b="1" dirty="0" smtClean="0">
                <a:solidFill>
                  <a:prstClr val="white"/>
                </a:solidFill>
              </a:rPr>
              <a:t>certain proof.</a:t>
            </a:r>
            <a:endParaRPr lang="en-US" dirty="0">
              <a:solidFill>
                <a:prstClr val="white"/>
              </a:solidFill>
            </a:endParaRPr>
          </a:p>
        </p:txBody>
      </p:sp>
    </p:spTree>
    <p:extLst>
      <p:ext uri="{BB962C8B-B14F-4D97-AF65-F5344CB8AC3E}">
        <p14:creationId xmlns:p14="http://schemas.microsoft.com/office/powerpoint/2010/main" val="2802340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590800" y="228600"/>
            <a:ext cx="402431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3200">
                <a:solidFill>
                  <a:prstClr val="white"/>
                </a:solidFill>
              </a:rPr>
              <a:t>Deductive arguments</a:t>
            </a:r>
          </a:p>
        </p:txBody>
      </p:sp>
      <p:sp>
        <p:nvSpPr>
          <p:cNvPr id="21507" name="Rectangle 3"/>
          <p:cNvSpPr>
            <a:spLocks noChangeArrowheads="1"/>
          </p:cNvSpPr>
          <p:nvPr/>
        </p:nvSpPr>
        <p:spPr bwMode="auto">
          <a:xfrm>
            <a:off x="1219200" y="990600"/>
            <a:ext cx="530376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dirty="0">
                <a:solidFill>
                  <a:prstClr val="white"/>
                </a:solidFill>
              </a:rPr>
              <a:t>What makes a deductive argument a good one?</a:t>
            </a:r>
          </a:p>
        </p:txBody>
      </p:sp>
      <p:sp>
        <p:nvSpPr>
          <p:cNvPr id="2" name="TextBox 1"/>
          <p:cNvSpPr txBox="1"/>
          <p:nvPr/>
        </p:nvSpPr>
        <p:spPr>
          <a:xfrm>
            <a:off x="4953000" y="4800600"/>
            <a:ext cx="5410200" cy="707886"/>
          </a:xfrm>
          <a:prstGeom prst="rect">
            <a:avLst/>
          </a:prstGeom>
          <a:noFill/>
        </p:spPr>
        <p:txBody>
          <a:bodyPr wrap="square" rtlCol="0">
            <a:spAutoFit/>
          </a:bodyPr>
          <a:lstStyle/>
          <a:p>
            <a:r>
              <a:rPr lang="en-US" sz="4000" cap="small" dirty="0">
                <a:solidFill>
                  <a:srgbClr val="92D050"/>
                </a:solidFill>
              </a:rPr>
              <a:t>Form &amp; Content</a:t>
            </a:r>
          </a:p>
        </p:txBody>
      </p:sp>
    </p:spTree>
    <p:extLst>
      <p:ext uri="{BB962C8B-B14F-4D97-AF65-F5344CB8AC3E}">
        <p14:creationId xmlns:p14="http://schemas.microsoft.com/office/powerpoint/2010/main" val="721632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590800" y="228600"/>
            <a:ext cx="402431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3200">
                <a:solidFill>
                  <a:prstClr val="white"/>
                </a:solidFill>
              </a:rPr>
              <a:t>Deductive arguments</a:t>
            </a:r>
          </a:p>
        </p:txBody>
      </p:sp>
      <p:sp>
        <p:nvSpPr>
          <p:cNvPr id="23555" name="Rectangle 3"/>
          <p:cNvSpPr>
            <a:spLocks noChangeArrowheads="1"/>
          </p:cNvSpPr>
          <p:nvPr/>
        </p:nvSpPr>
        <p:spPr bwMode="auto">
          <a:xfrm>
            <a:off x="1219200" y="990600"/>
            <a:ext cx="70945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a:solidFill>
                  <a:prstClr val="white"/>
                </a:solidFill>
              </a:rPr>
              <a:t>What makes a deductive argument a good one?</a:t>
            </a:r>
          </a:p>
        </p:txBody>
      </p:sp>
      <p:sp>
        <p:nvSpPr>
          <p:cNvPr id="23556" name="Rectangle 4"/>
          <p:cNvSpPr>
            <a:spLocks noChangeArrowheads="1"/>
          </p:cNvSpPr>
          <p:nvPr/>
        </p:nvSpPr>
        <p:spPr bwMode="auto">
          <a:xfrm>
            <a:off x="1828800" y="1600200"/>
            <a:ext cx="6477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23557" name="Rectangle 5"/>
          <p:cNvSpPr>
            <a:spLocks noChangeArrowheads="1"/>
          </p:cNvSpPr>
          <p:nvPr/>
        </p:nvSpPr>
        <p:spPr bwMode="auto">
          <a:xfrm>
            <a:off x="1752600" y="1600200"/>
            <a:ext cx="6248400" cy="1477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buFont typeface="Arial" charset="0"/>
              <a:buNone/>
            </a:pPr>
            <a:r>
              <a:rPr lang="en-US" b="1" i="1" dirty="0">
                <a:solidFill>
                  <a:prstClr val="white"/>
                </a:solidFill>
              </a:rPr>
              <a:t>Form. </a:t>
            </a:r>
            <a:r>
              <a:rPr lang="en-US" dirty="0">
                <a:solidFill>
                  <a:prstClr val="white"/>
                </a:solidFill>
              </a:rPr>
              <a:t>Is it impossible for the premises to be true while the conclusion is false?  If so, this is a </a:t>
            </a:r>
            <a:r>
              <a:rPr lang="en-US" b="1" dirty="0">
                <a:solidFill>
                  <a:prstClr val="white"/>
                </a:solidFill>
              </a:rPr>
              <a:t>valid argument.</a:t>
            </a:r>
          </a:p>
          <a:p>
            <a:pPr marL="457200" indent="-457200">
              <a:buFont typeface="Arial" charset="0"/>
              <a:buNone/>
            </a:pPr>
            <a:endParaRPr lang="en-US" b="1" dirty="0">
              <a:solidFill>
                <a:prstClr val="white"/>
              </a:solidFill>
            </a:endParaRPr>
          </a:p>
          <a:p>
            <a:pPr marL="457200" indent="-457200">
              <a:buFont typeface="Arial" charset="0"/>
              <a:buNone/>
            </a:pPr>
            <a:r>
              <a:rPr lang="en-US" b="1" dirty="0">
                <a:solidFill>
                  <a:prstClr val="white"/>
                </a:solidFill>
              </a:rPr>
              <a:t>An argument is </a:t>
            </a:r>
            <a:r>
              <a:rPr lang="en-US" b="1" dirty="0">
                <a:solidFill>
                  <a:srgbClr val="92D050"/>
                </a:solidFill>
              </a:rPr>
              <a:t>valid</a:t>
            </a:r>
            <a:r>
              <a:rPr lang="en-US" b="1" dirty="0">
                <a:solidFill>
                  <a:prstClr val="white"/>
                </a:solidFill>
              </a:rPr>
              <a:t> </a:t>
            </a:r>
            <a:r>
              <a:rPr lang="en-US" b="1" i="1" dirty="0">
                <a:solidFill>
                  <a:prstClr val="white"/>
                </a:solidFill>
              </a:rPr>
              <a:t>if and only if </a:t>
            </a:r>
            <a:r>
              <a:rPr lang="en-US" b="1" dirty="0">
                <a:solidFill>
                  <a:prstClr val="white"/>
                </a:solidFill>
              </a:rPr>
              <a:t>the truth of the premises </a:t>
            </a:r>
            <a:r>
              <a:rPr lang="en-US" b="1" i="1" dirty="0">
                <a:solidFill>
                  <a:prstClr val="white"/>
                </a:solidFill>
              </a:rPr>
              <a:t>guarantees </a:t>
            </a:r>
            <a:r>
              <a:rPr lang="en-US" b="1" dirty="0">
                <a:solidFill>
                  <a:prstClr val="white"/>
                </a:solidFill>
              </a:rPr>
              <a:t>the truth of the conclusion. </a:t>
            </a:r>
            <a:endParaRPr lang="en-US" dirty="0">
              <a:solidFill>
                <a:prstClr val="white"/>
              </a:solidFill>
            </a:endParaRPr>
          </a:p>
        </p:txBody>
      </p:sp>
      <p:sp>
        <p:nvSpPr>
          <p:cNvPr id="23560" name="Rectangle 8"/>
          <p:cNvSpPr>
            <a:spLocks noGrp="1" noChangeArrowheads="1"/>
          </p:cNvSpPr>
          <p:nvPr>
            <p:ph type="title" idx="4294967295"/>
          </p:nvPr>
        </p:nvSpPr>
        <p:spPr>
          <a:xfrm>
            <a:off x="0" y="3810000"/>
            <a:ext cx="7772400" cy="1143000"/>
          </a:xfrm>
        </p:spPr>
        <p:txBody>
          <a:bodyPr>
            <a:normAutofit fontScale="90000"/>
          </a:bodyPr>
          <a:lstStyle/>
          <a:p>
            <a:r>
              <a:rPr lang="en-US"/>
              <a:t/>
            </a:r>
            <a:br>
              <a:rPr lang="en-US"/>
            </a:br>
            <a:endParaRPr lang="en-US"/>
          </a:p>
        </p:txBody>
      </p:sp>
      <p:sp>
        <p:nvSpPr>
          <p:cNvPr id="7" name="TextBox 6"/>
          <p:cNvSpPr txBox="1"/>
          <p:nvPr/>
        </p:nvSpPr>
        <p:spPr>
          <a:xfrm>
            <a:off x="4953000" y="4800600"/>
            <a:ext cx="5410200" cy="707886"/>
          </a:xfrm>
          <a:prstGeom prst="rect">
            <a:avLst/>
          </a:prstGeom>
          <a:noFill/>
        </p:spPr>
        <p:txBody>
          <a:bodyPr wrap="square" rtlCol="0">
            <a:spAutoFit/>
          </a:bodyPr>
          <a:lstStyle/>
          <a:p>
            <a:r>
              <a:rPr lang="en-US" sz="4000" cap="small" dirty="0">
                <a:solidFill>
                  <a:srgbClr val="92D050"/>
                </a:solidFill>
              </a:rPr>
              <a:t>Form &amp; Content</a:t>
            </a:r>
          </a:p>
        </p:txBody>
      </p:sp>
    </p:spTree>
    <p:extLst>
      <p:ext uri="{BB962C8B-B14F-4D97-AF65-F5344CB8AC3E}">
        <p14:creationId xmlns:p14="http://schemas.microsoft.com/office/powerpoint/2010/main" val="1504163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590800" y="228600"/>
            <a:ext cx="402431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3200">
                <a:solidFill>
                  <a:prstClr val="white"/>
                </a:solidFill>
              </a:rPr>
              <a:t>Deductive arguments</a:t>
            </a:r>
          </a:p>
        </p:txBody>
      </p:sp>
      <p:sp>
        <p:nvSpPr>
          <p:cNvPr id="25603" name="Rectangle 3"/>
          <p:cNvSpPr>
            <a:spLocks noChangeArrowheads="1"/>
          </p:cNvSpPr>
          <p:nvPr/>
        </p:nvSpPr>
        <p:spPr bwMode="auto">
          <a:xfrm>
            <a:off x="1219200" y="990600"/>
            <a:ext cx="70945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a:solidFill>
                  <a:prstClr val="white"/>
                </a:solidFill>
              </a:rPr>
              <a:t>What makes a deductive argument a good one?</a:t>
            </a:r>
          </a:p>
        </p:txBody>
      </p:sp>
      <p:sp>
        <p:nvSpPr>
          <p:cNvPr id="25604" name="Rectangle 4"/>
          <p:cNvSpPr>
            <a:spLocks noChangeArrowheads="1"/>
          </p:cNvSpPr>
          <p:nvPr/>
        </p:nvSpPr>
        <p:spPr bwMode="auto">
          <a:xfrm>
            <a:off x="1828800" y="1600200"/>
            <a:ext cx="6477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25605" name="Rectangle 5"/>
          <p:cNvSpPr>
            <a:spLocks noChangeArrowheads="1"/>
          </p:cNvSpPr>
          <p:nvPr/>
        </p:nvSpPr>
        <p:spPr bwMode="auto">
          <a:xfrm>
            <a:off x="1752600" y="1600200"/>
            <a:ext cx="6248400" cy="3139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buFont typeface="Arial" charset="0"/>
              <a:buNone/>
            </a:pPr>
            <a:r>
              <a:rPr lang="en-US" dirty="0">
                <a:solidFill>
                  <a:prstClr val="white"/>
                </a:solidFill>
              </a:rPr>
              <a:t>Is it impossible for the premises to be true while the conclusion is false?  If so, this is </a:t>
            </a:r>
            <a:r>
              <a:rPr lang="en-US" dirty="0">
                <a:solidFill>
                  <a:srgbClr val="92D050"/>
                </a:solidFill>
              </a:rPr>
              <a:t>a </a:t>
            </a:r>
            <a:r>
              <a:rPr lang="en-US" b="1" dirty="0">
                <a:solidFill>
                  <a:srgbClr val="92D050"/>
                </a:solidFill>
              </a:rPr>
              <a:t>valid argument</a:t>
            </a:r>
            <a:r>
              <a:rPr lang="en-US" b="1" dirty="0">
                <a:solidFill>
                  <a:prstClr val="white"/>
                </a:solidFill>
              </a:rPr>
              <a:t>.</a:t>
            </a:r>
          </a:p>
          <a:p>
            <a:pPr marL="457200" indent="-457200">
              <a:buFont typeface="Arial" charset="0"/>
              <a:buNone/>
            </a:pPr>
            <a:endParaRPr lang="en-US" b="1" dirty="0">
              <a:solidFill>
                <a:prstClr val="white"/>
              </a:solidFill>
            </a:endParaRPr>
          </a:p>
          <a:p>
            <a:pPr marL="457200" indent="-457200">
              <a:buFont typeface="Arial" charset="0"/>
              <a:buNone/>
            </a:pPr>
            <a:r>
              <a:rPr lang="en-US" dirty="0">
                <a:solidFill>
                  <a:prstClr val="white"/>
                </a:solidFill>
              </a:rPr>
              <a:t>Example:</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1. If Socrates is a Martian, then Socrates has green skin.</a:t>
            </a:r>
          </a:p>
          <a:p>
            <a:pPr marL="457200" indent="-457200">
              <a:buFont typeface="Arial" charset="0"/>
              <a:buNone/>
            </a:pPr>
            <a:r>
              <a:rPr lang="en-US" dirty="0">
                <a:solidFill>
                  <a:prstClr val="white"/>
                </a:solidFill>
              </a:rPr>
              <a:t>2. </a:t>
            </a:r>
            <a:r>
              <a:rPr lang="en-US" u="sng" dirty="0">
                <a:solidFill>
                  <a:prstClr val="white"/>
                </a:solidFill>
              </a:rPr>
              <a:t>Socrates is a Martian.</a:t>
            </a:r>
          </a:p>
          <a:p>
            <a:pPr marL="457200" indent="-457200">
              <a:buFont typeface="Arial" charset="0"/>
              <a:buNone/>
            </a:pPr>
            <a:r>
              <a:rPr lang="en-US" dirty="0">
                <a:solidFill>
                  <a:prstClr val="white"/>
                </a:solidFill>
              </a:rPr>
              <a:t>3. Therefore, Socrates has green skin.</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What’s wrong with this argument?  It’s </a:t>
            </a:r>
            <a:r>
              <a:rPr lang="en-US" b="1" dirty="0">
                <a:solidFill>
                  <a:prstClr val="white"/>
                </a:solidFill>
              </a:rPr>
              <a:t>valid,</a:t>
            </a:r>
            <a:r>
              <a:rPr lang="en-US" dirty="0">
                <a:solidFill>
                  <a:prstClr val="white"/>
                </a:solidFill>
              </a:rPr>
              <a:t> but the premises aren’t </a:t>
            </a:r>
            <a:r>
              <a:rPr lang="en-US" b="1" dirty="0">
                <a:solidFill>
                  <a:prstClr val="white"/>
                </a:solidFill>
              </a:rPr>
              <a:t>true.</a:t>
            </a:r>
            <a:endParaRPr lang="en-US" dirty="0">
              <a:solidFill>
                <a:prstClr val="white"/>
              </a:solidFill>
            </a:endParaRPr>
          </a:p>
        </p:txBody>
      </p:sp>
      <p:sp>
        <p:nvSpPr>
          <p:cNvPr id="6" name="TextBox 5"/>
          <p:cNvSpPr txBox="1"/>
          <p:nvPr/>
        </p:nvSpPr>
        <p:spPr>
          <a:xfrm>
            <a:off x="4953000" y="4800600"/>
            <a:ext cx="5410200" cy="707886"/>
          </a:xfrm>
          <a:prstGeom prst="rect">
            <a:avLst/>
          </a:prstGeom>
          <a:noFill/>
        </p:spPr>
        <p:txBody>
          <a:bodyPr wrap="square" rtlCol="0">
            <a:spAutoFit/>
          </a:bodyPr>
          <a:lstStyle/>
          <a:p>
            <a:r>
              <a:rPr lang="en-US" sz="4000" cap="small" dirty="0">
                <a:solidFill>
                  <a:srgbClr val="92D050"/>
                </a:solidFill>
              </a:rPr>
              <a:t>Form &amp; Content</a:t>
            </a:r>
          </a:p>
        </p:txBody>
      </p:sp>
    </p:spTree>
    <p:extLst>
      <p:ext uri="{BB962C8B-B14F-4D97-AF65-F5344CB8AC3E}">
        <p14:creationId xmlns:p14="http://schemas.microsoft.com/office/powerpoint/2010/main" val="2183131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590800" y="228600"/>
            <a:ext cx="402431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3200">
                <a:solidFill>
                  <a:prstClr val="white"/>
                </a:solidFill>
              </a:rPr>
              <a:t>Deductive arguments</a:t>
            </a:r>
          </a:p>
        </p:txBody>
      </p:sp>
      <p:sp>
        <p:nvSpPr>
          <p:cNvPr id="26627" name="Rectangle 3"/>
          <p:cNvSpPr>
            <a:spLocks noChangeArrowheads="1"/>
          </p:cNvSpPr>
          <p:nvPr/>
        </p:nvSpPr>
        <p:spPr bwMode="auto">
          <a:xfrm>
            <a:off x="1219200" y="990600"/>
            <a:ext cx="70945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a:solidFill>
                  <a:prstClr val="white"/>
                </a:solidFill>
              </a:rPr>
              <a:t>What makes a deductive argument a good one?</a:t>
            </a:r>
          </a:p>
        </p:txBody>
      </p:sp>
      <p:sp>
        <p:nvSpPr>
          <p:cNvPr id="26628" name="Rectangle 4"/>
          <p:cNvSpPr>
            <a:spLocks noChangeArrowheads="1"/>
          </p:cNvSpPr>
          <p:nvPr/>
        </p:nvSpPr>
        <p:spPr bwMode="auto">
          <a:xfrm>
            <a:off x="1828800" y="1600200"/>
            <a:ext cx="6477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26629" name="Rectangle 5"/>
          <p:cNvSpPr>
            <a:spLocks noChangeArrowheads="1"/>
          </p:cNvSpPr>
          <p:nvPr/>
        </p:nvSpPr>
        <p:spPr bwMode="auto">
          <a:xfrm>
            <a:off x="1752600" y="1600200"/>
            <a:ext cx="6248400" cy="1477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buFont typeface="Arial" charset="0"/>
              <a:buNone/>
            </a:pPr>
            <a:r>
              <a:rPr lang="en-US" b="1" i="1" dirty="0">
                <a:solidFill>
                  <a:prstClr val="white"/>
                </a:solidFill>
              </a:rPr>
              <a:t>Content. </a:t>
            </a:r>
            <a:r>
              <a:rPr lang="en-US" dirty="0">
                <a:solidFill>
                  <a:prstClr val="white"/>
                </a:solidFill>
              </a:rPr>
              <a:t>The second requirement is that the argument be valid </a:t>
            </a:r>
            <a:r>
              <a:rPr lang="en-US" b="1" dirty="0">
                <a:solidFill>
                  <a:prstClr val="white"/>
                </a:solidFill>
              </a:rPr>
              <a:t>and the premises true</a:t>
            </a:r>
            <a:r>
              <a:rPr lang="en-US" dirty="0">
                <a:solidFill>
                  <a:prstClr val="white"/>
                </a:solidFill>
              </a:rPr>
              <a:t>.  That makes the argument </a:t>
            </a:r>
            <a:r>
              <a:rPr lang="en-US" b="1" dirty="0">
                <a:solidFill>
                  <a:prstClr val="white"/>
                </a:solidFill>
              </a:rPr>
              <a:t>sound.</a:t>
            </a:r>
          </a:p>
          <a:p>
            <a:pPr marL="457200" indent="-457200">
              <a:buFont typeface="Arial" charset="0"/>
              <a:buNone/>
            </a:pPr>
            <a:endParaRPr lang="en-US" b="1" dirty="0">
              <a:solidFill>
                <a:prstClr val="white"/>
              </a:solidFill>
            </a:endParaRPr>
          </a:p>
          <a:p>
            <a:pPr marL="457200" indent="-457200">
              <a:buFont typeface="Arial" charset="0"/>
              <a:buNone/>
            </a:pPr>
            <a:r>
              <a:rPr lang="en-US" b="1" dirty="0">
                <a:solidFill>
                  <a:prstClr val="white"/>
                </a:solidFill>
              </a:rPr>
              <a:t>An argument is </a:t>
            </a:r>
            <a:r>
              <a:rPr lang="en-US" b="1" dirty="0">
                <a:solidFill>
                  <a:srgbClr val="92D050"/>
                </a:solidFill>
              </a:rPr>
              <a:t>sound</a:t>
            </a:r>
            <a:r>
              <a:rPr lang="en-US" b="1" dirty="0">
                <a:solidFill>
                  <a:prstClr val="white"/>
                </a:solidFill>
              </a:rPr>
              <a:t> </a:t>
            </a:r>
            <a:r>
              <a:rPr lang="en-US" b="1" i="1" dirty="0">
                <a:solidFill>
                  <a:prstClr val="white"/>
                </a:solidFill>
              </a:rPr>
              <a:t>if and only if </a:t>
            </a:r>
            <a:r>
              <a:rPr lang="en-US" b="1" dirty="0">
                <a:solidFill>
                  <a:prstClr val="white"/>
                </a:solidFill>
              </a:rPr>
              <a:t>it is valid and has all true premises. </a:t>
            </a:r>
            <a:endParaRPr lang="en-US" dirty="0">
              <a:solidFill>
                <a:prstClr val="white"/>
              </a:solidFill>
            </a:endParaRPr>
          </a:p>
        </p:txBody>
      </p:sp>
      <p:sp>
        <p:nvSpPr>
          <p:cNvPr id="6" name="TextBox 5"/>
          <p:cNvSpPr txBox="1"/>
          <p:nvPr/>
        </p:nvSpPr>
        <p:spPr>
          <a:xfrm>
            <a:off x="4953000" y="4800600"/>
            <a:ext cx="5410200" cy="707886"/>
          </a:xfrm>
          <a:prstGeom prst="rect">
            <a:avLst/>
          </a:prstGeom>
          <a:noFill/>
        </p:spPr>
        <p:txBody>
          <a:bodyPr wrap="square" rtlCol="0">
            <a:spAutoFit/>
          </a:bodyPr>
          <a:lstStyle/>
          <a:p>
            <a:r>
              <a:rPr lang="en-US" sz="4000" cap="small" dirty="0">
                <a:solidFill>
                  <a:srgbClr val="92D050"/>
                </a:solidFill>
              </a:rPr>
              <a:t>Form &amp; Content</a:t>
            </a:r>
          </a:p>
        </p:txBody>
      </p:sp>
    </p:spTree>
    <p:extLst>
      <p:ext uri="{BB962C8B-B14F-4D97-AF65-F5344CB8AC3E}">
        <p14:creationId xmlns:p14="http://schemas.microsoft.com/office/powerpoint/2010/main" val="2668038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590800" y="228600"/>
            <a:ext cx="402431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3200">
                <a:solidFill>
                  <a:prstClr val="white"/>
                </a:solidFill>
              </a:rPr>
              <a:t>Deductive arguments</a:t>
            </a:r>
          </a:p>
        </p:txBody>
      </p:sp>
      <p:sp>
        <p:nvSpPr>
          <p:cNvPr id="27651" name="Rectangle 3"/>
          <p:cNvSpPr>
            <a:spLocks noChangeArrowheads="1"/>
          </p:cNvSpPr>
          <p:nvPr/>
        </p:nvSpPr>
        <p:spPr bwMode="auto">
          <a:xfrm>
            <a:off x="1219200" y="990600"/>
            <a:ext cx="70945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b="1">
                <a:solidFill>
                  <a:prstClr val="white"/>
                </a:solidFill>
              </a:rPr>
              <a:t>What makes a deductive argument a good one?</a:t>
            </a:r>
          </a:p>
        </p:txBody>
      </p:sp>
      <p:sp>
        <p:nvSpPr>
          <p:cNvPr id="27652" name="Rectangle 4"/>
          <p:cNvSpPr>
            <a:spLocks noChangeArrowheads="1"/>
          </p:cNvSpPr>
          <p:nvPr/>
        </p:nvSpPr>
        <p:spPr bwMode="auto">
          <a:xfrm>
            <a:off x="1828800" y="1600200"/>
            <a:ext cx="6477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27653" name="Rectangle 5"/>
          <p:cNvSpPr>
            <a:spLocks noChangeArrowheads="1"/>
          </p:cNvSpPr>
          <p:nvPr/>
        </p:nvSpPr>
        <p:spPr bwMode="auto">
          <a:xfrm>
            <a:off x="1752600" y="1600200"/>
            <a:ext cx="6248400" cy="2308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buFont typeface="Arial" charset="0"/>
              <a:buNone/>
            </a:pPr>
            <a:r>
              <a:rPr lang="en-US" dirty="0">
                <a:solidFill>
                  <a:prstClr val="white"/>
                </a:solidFill>
              </a:rPr>
              <a:t>So the second requirement is that the argument be valid </a:t>
            </a:r>
            <a:r>
              <a:rPr lang="en-US" b="1" dirty="0">
                <a:solidFill>
                  <a:prstClr val="white"/>
                </a:solidFill>
              </a:rPr>
              <a:t>and the premises true</a:t>
            </a:r>
            <a:r>
              <a:rPr lang="en-US" dirty="0">
                <a:solidFill>
                  <a:prstClr val="white"/>
                </a:solidFill>
              </a:rPr>
              <a:t>.  That makes the argument </a:t>
            </a:r>
            <a:r>
              <a:rPr lang="en-US" b="1" dirty="0">
                <a:solidFill>
                  <a:srgbClr val="92D050"/>
                </a:solidFill>
              </a:rPr>
              <a:t>sound</a:t>
            </a:r>
            <a:r>
              <a:rPr lang="en-US" b="1" dirty="0">
                <a:solidFill>
                  <a:prstClr val="white"/>
                </a:solidFill>
              </a:rPr>
              <a:t>.</a:t>
            </a:r>
          </a:p>
          <a:p>
            <a:pPr marL="457200" indent="-457200">
              <a:buFont typeface="Arial" charset="0"/>
              <a:buNone/>
            </a:pPr>
            <a:endParaRPr lang="en-US" b="1" dirty="0">
              <a:solidFill>
                <a:prstClr val="white"/>
              </a:solidFill>
            </a:endParaRPr>
          </a:p>
          <a:p>
            <a:pPr marL="457200" indent="-457200">
              <a:buFont typeface="Arial" charset="0"/>
              <a:buNone/>
            </a:pPr>
            <a:r>
              <a:rPr lang="en-US" b="1" dirty="0">
                <a:solidFill>
                  <a:prstClr val="white"/>
                </a:solidFill>
              </a:rPr>
              <a:t>Example (once again):</a:t>
            </a:r>
          </a:p>
          <a:p>
            <a:pPr marL="457200" indent="-457200">
              <a:buFont typeface="Arial" charset="0"/>
              <a:buNone/>
            </a:pPr>
            <a:endParaRPr lang="en-US" b="1" dirty="0">
              <a:solidFill>
                <a:prstClr val="white"/>
              </a:solidFill>
            </a:endParaRPr>
          </a:p>
          <a:p>
            <a:pPr marL="457200" indent="-457200">
              <a:buFont typeface="Arial" charset="0"/>
              <a:buNone/>
            </a:pPr>
            <a:r>
              <a:rPr lang="en-US" dirty="0">
                <a:solidFill>
                  <a:prstClr val="white"/>
                </a:solidFill>
              </a:rPr>
              <a:t>1. If Socrates is a man, then Socrates is mortal</a:t>
            </a:r>
          </a:p>
          <a:p>
            <a:pPr marL="457200" indent="-457200">
              <a:buFont typeface="Arial" charset="0"/>
              <a:buNone/>
            </a:pPr>
            <a:r>
              <a:rPr lang="en-US" dirty="0">
                <a:solidFill>
                  <a:prstClr val="white"/>
                </a:solidFill>
              </a:rPr>
              <a:t>2. </a:t>
            </a:r>
            <a:r>
              <a:rPr lang="en-US" u="sng" dirty="0">
                <a:solidFill>
                  <a:prstClr val="white"/>
                </a:solidFill>
              </a:rPr>
              <a:t>Socrates is a man</a:t>
            </a:r>
          </a:p>
          <a:p>
            <a:pPr marL="457200" indent="-457200">
              <a:buFont typeface="Arial" charset="0"/>
              <a:buNone/>
            </a:pPr>
            <a:r>
              <a:rPr lang="en-US" dirty="0">
                <a:solidFill>
                  <a:prstClr val="white"/>
                </a:solidFill>
              </a:rPr>
              <a:t>3. Therefore, Socrates is mortal</a:t>
            </a:r>
          </a:p>
        </p:txBody>
      </p:sp>
      <p:sp>
        <p:nvSpPr>
          <p:cNvPr id="6" name="TextBox 5"/>
          <p:cNvSpPr txBox="1"/>
          <p:nvPr/>
        </p:nvSpPr>
        <p:spPr>
          <a:xfrm>
            <a:off x="4953000" y="4800600"/>
            <a:ext cx="5410200" cy="707886"/>
          </a:xfrm>
          <a:prstGeom prst="rect">
            <a:avLst/>
          </a:prstGeom>
          <a:noFill/>
        </p:spPr>
        <p:txBody>
          <a:bodyPr wrap="square" rtlCol="0">
            <a:spAutoFit/>
          </a:bodyPr>
          <a:lstStyle/>
          <a:p>
            <a:r>
              <a:rPr lang="en-US" sz="4000" cap="small" dirty="0">
                <a:solidFill>
                  <a:srgbClr val="92D050"/>
                </a:solidFill>
              </a:rPr>
              <a:t>Form &amp; Content</a:t>
            </a:r>
          </a:p>
        </p:txBody>
      </p:sp>
    </p:spTree>
    <p:extLst>
      <p:ext uri="{BB962C8B-B14F-4D97-AF65-F5344CB8AC3E}">
        <p14:creationId xmlns:p14="http://schemas.microsoft.com/office/powerpoint/2010/main" val="3590616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Arguments Philosophically</a:t>
            </a:r>
            <a:endParaRPr lang="en-US" dirty="0"/>
          </a:p>
        </p:txBody>
      </p:sp>
      <p:sp>
        <p:nvSpPr>
          <p:cNvPr id="3" name="Content Placeholder 2"/>
          <p:cNvSpPr>
            <a:spLocks noGrp="1"/>
          </p:cNvSpPr>
          <p:nvPr>
            <p:ph idx="1"/>
          </p:nvPr>
        </p:nvSpPr>
        <p:spPr/>
        <p:txBody>
          <a:bodyPr/>
          <a:lstStyle/>
          <a:p>
            <a:r>
              <a:rPr lang="en-US" u="sng" dirty="0" smtClean="0"/>
              <a:t>Today’s Agenda</a:t>
            </a:r>
          </a:p>
          <a:p>
            <a:pPr lvl="1"/>
            <a:r>
              <a:rPr lang="en-US" dirty="0" smtClean="0"/>
              <a:t>Clicker Quiz</a:t>
            </a:r>
          </a:p>
          <a:p>
            <a:pPr lvl="1"/>
            <a:r>
              <a:rPr lang="en-US" dirty="0" smtClean="0"/>
              <a:t>How to do the readings</a:t>
            </a:r>
          </a:p>
          <a:p>
            <a:pPr lvl="1"/>
            <a:r>
              <a:rPr lang="en-US" dirty="0" smtClean="0"/>
              <a:t>Basics of philosophical argumentation</a:t>
            </a:r>
          </a:p>
          <a:p>
            <a:pPr lvl="1"/>
            <a:r>
              <a:rPr lang="en-US" dirty="0" smtClean="0"/>
              <a:t>Classic argumentative forms and fallacies</a:t>
            </a:r>
          </a:p>
          <a:p>
            <a:pPr lvl="1"/>
            <a:r>
              <a:rPr lang="en-US" dirty="0" smtClean="0"/>
              <a:t>Practice argument reconstructions </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4060918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905000" y="533400"/>
            <a:ext cx="3733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28675" name="Rectangle 3"/>
          <p:cNvSpPr>
            <a:spLocks noChangeArrowheads="1"/>
          </p:cNvSpPr>
          <p:nvPr/>
        </p:nvSpPr>
        <p:spPr bwMode="auto">
          <a:xfrm>
            <a:off x="1066800" y="273050"/>
            <a:ext cx="7239000" cy="3970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4000" i="1" dirty="0">
                <a:solidFill>
                  <a:prstClr val="white"/>
                </a:solidFill>
              </a:rPr>
              <a:t>When you read philosophy:</a:t>
            </a:r>
          </a:p>
          <a:p>
            <a:endParaRPr lang="en-US" sz="3200" dirty="0">
              <a:solidFill>
                <a:prstClr val="white"/>
              </a:solidFill>
            </a:endParaRPr>
          </a:p>
          <a:p>
            <a:pPr marL="514350" indent="-514350">
              <a:buFontTx/>
              <a:buAutoNum type="arabicParenBoth"/>
            </a:pPr>
            <a:r>
              <a:rPr lang="en-US" sz="3000" dirty="0">
                <a:solidFill>
                  <a:srgbClr val="92D050"/>
                </a:solidFill>
              </a:rPr>
              <a:t>Evaluate the argument’s form.</a:t>
            </a:r>
          </a:p>
          <a:p>
            <a:pPr marL="914400" lvl="1" indent="-457200">
              <a:buFont typeface="Arial" pitchFamily="34" charset="0"/>
              <a:buChar char="•"/>
            </a:pPr>
            <a:r>
              <a:rPr lang="en-US" sz="3000" i="1" dirty="0">
                <a:solidFill>
                  <a:prstClr val="white"/>
                </a:solidFill>
              </a:rPr>
              <a:t>Reconstruct the argument.</a:t>
            </a:r>
          </a:p>
          <a:p>
            <a:pPr marL="914400" lvl="3" indent="-457200">
              <a:buFont typeface="Arial" pitchFamily="34" charset="0"/>
              <a:buChar char="•"/>
            </a:pPr>
            <a:r>
              <a:rPr lang="en-US" sz="3000" i="1" dirty="0">
                <a:solidFill>
                  <a:prstClr val="white"/>
                </a:solidFill>
              </a:rPr>
              <a:t>Are the premises and conclusion connected in the right way? </a:t>
            </a:r>
          </a:p>
          <a:p>
            <a:pPr marL="514350" indent="-514350">
              <a:buFontTx/>
              <a:buAutoNum type="arabicParenBoth"/>
            </a:pPr>
            <a:r>
              <a:rPr lang="en-US" sz="3000" dirty="0">
                <a:solidFill>
                  <a:srgbClr val="92D050"/>
                </a:solidFill>
              </a:rPr>
              <a:t>Evaluate the argument’s content.</a:t>
            </a:r>
          </a:p>
          <a:p>
            <a:pPr marL="914400" lvl="1" indent="-457200">
              <a:buFont typeface="Arial" pitchFamily="34" charset="0"/>
              <a:buChar char="•"/>
            </a:pPr>
            <a:r>
              <a:rPr lang="en-US" sz="3000" i="1" dirty="0">
                <a:solidFill>
                  <a:prstClr val="white"/>
                </a:solidFill>
              </a:rPr>
              <a:t>Are the premises true?</a:t>
            </a:r>
          </a:p>
        </p:txBody>
      </p:sp>
      <p:sp>
        <p:nvSpPr>
          <p:cNvPr id="4" name="TextBox 3"/>
          <p:cNvSpPr txBox="1"/>
          <p:nvPr/>
        </p:nvSpPr>
        <p:spPr>
          <a:xfrm>
            <a:off x="4953000" y="4800600"/>
            <a:ext cx="5410200" cy="707886"/>
          </a:xfrm>
          <a:prstGeom prst="rect">
            <a:avLst/>
          </a:prstGeom>
          <a:noFill/>
        </p:spPr>
        <p:txBody>
          <a:bodyPr wrap="square" rtlCol="0">
            <a:spAutoFit/>
          </a:bodyPr>
          <a:lstStyle/>
          <a:p>
            <a:r>
              <a:rPr lang="en-US" sz="4000" cap="small" dirty="0">
                <a:solidFill>
                  <a:srgbClr val="92D050"/>
                </a:solidFill>
              </a:rPr>
              <a:t>Form &amp; Content</a:t>
            </a:r>
          </a:p>
        </p:txBody>
      </p:sp>
    </p:spTree>
    <p:extLst>
      <p:ext uri="{BB962C8B-B14F-4D97-AF65-F5344CB8AC3E}">
        <p14:creationId xmlns:p14="http://schemas.microsoft.com/office/powerpoint/2010/main" val="3471060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Important Forms of Argument</a:t>
            </a:r>
            <a:endParaRPr lang="en-US" i="1" dirty="0"/>
          </a:p>
        </p:txBody>
      </p:sp>
      <p:sp>
        <p:nvSpPr>
          <p:cNvPr id="3" name="Subtitle 2"/>
          <p:cNvSpPr>
            <a:spLocks noGrp="1"/>
          </p:cNvSpPr>
          <p:nvPr>
            <p:ph type="body" idx="1"/>
          </p:nvPr>
        </p:nvSpPr>
        <p:spPr/>
        <p:txBody>
          <a:bodyPr>
            <a:normAutofit lnSpcReduction="10000"/>
          </a:bodyPr>
          <a:lstStyle/>
          <a:p>
            <a:r>
              <a:rPr lang="en-US" dirty="0" smtClean="0">
                <a:solidFill>
                  <a:srgbClr val="92D050"/>
                </a:solidFill>
              </a:rPr>
              <a:t>1. Modus Ponens</a:t>
            </a:r>
          </a:p>
          <a:p>
            <a:r>
              <a:rPr lang="en-US" dirty="0" smtClean="0">
                <a:solidFill>
                  <a:srgbClr val="92D050"/>
                </a:solidFill>
              </a:rPr>
              <a:t>2. Modus </a:t>
            </a:r>
            <a:r>
              <a:rPr lang="en-US" dirty="0" err="1" smtClean="0">
                <a:solidFill>
                  <a:srgbClr val="92D050"/>
                </a:solidFill>
              </a:rPr>
              <a:t>Tollens</a:t>
            </a:r>
            <a:endParaRPr lang="en-US" dirty="0" smtClean="0">
              <a:solidFill>
                <a:srgbClr val="92D050"/>
              </a:solidFill>
            </a:endParaRPr>
          </a:p>
          <a:p>
            <a:r>
              <a:rPr lang="en-US" dirty="0" smtClean="0">
                <a:solidFill>
                  <a:srgbClr val="92D050"/>
                </a:solidFill>
              </a:rPr>
              <a:t>3. Syllogism</a:t>
            </a:r>
          </a:p>
          <a:p>
            <a:r>
              <a:rPr lang="en-US" dirty="0">
                <a:solidFill>
                  <a:srgbClr val="92D050"/>
                </a:solidFill>
              </a:rPr>
              <a:t>4</a:t>
            </a:r>
            <a:r>
              <a:rPr lang="en-US" dirty="0" smtClean="0">
                <a:solidFill>
                  <a:srgbClr val="92D050"/>
                </a:solidFill>
              </a:rPr>
              <a:t>. Disjunctive Syllogism</a:t>
            </a:r>
            <a:endParaRPr lang="en-US" dirty="0">
              <a:solidFill>
                <a:srgbClr val="92D050"/>
              </a:solidFill>
            </a:endParaRPr>
          </a:p>
        </p:txBody>
      </p:sp>
    </p:spTree>
    <p:extLst>
      <p:ext uri="{BB962C8B-B14F-4D97-AF65-F5344CB8AC3E}">
        <p14:creationId xmlns:p14="http://schemas.microsoft.com/office/powerpoint/2010/main" val="75581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447800" y="609600"/>
            <a:ext cx="670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30723" name="Rectangle 3"/>
          <p:cNvSpPr>
            <a:spLocks noChangeArrowheads="1"/>
          </p:cNvSpPr>
          <p:nvPr/>
        </p:nvSpPr>
        <p:spPr bwMode="auto">
          <a:xfrm>
            <a:off x="1447800" y="609600"/>
            <a:ext cx="678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30724" name="Rectangle 4"/>
          <p:cNvSpPr>
            <a:spLocks noChangeArrowheads="1"/>
          </p:cNvSpPr>
          <p:nvPr/>
        </p:nvSpPr>
        <p:spPr bwMode="auto">
          <a:xfrm>
            <a:off x="1295400" y="457200"/>
            <a:ext cx="7467600" cy="418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r>
              <a:rPr lang="en-US" sz="3200" b="1" dirty="0">
                <a:solidFill>
                  <a:prstClr val="white"/>
                </a:solidFill>
              </a:rPr>
              <a:t>Important forms of argument</a:t>
            </a:r>
          </a:p>
          <a:p>
            <a:pPr marL="457200" indent="-457200"/>
            <a:endParaRPr lang="en-US" b="1" dirty="0">
              <a:solidFill>
                <a:prstClr val="white"/>
              </a:solidFill>
            </a:endParaRPr>
          </a:p>
          <a:p>
            <a:pPr marL="457200" indent="-457200">
              <a:buFont typeface="Arial" charset="0"/>
              <a:buNone/>
            </a:pPr>
            <a:r>
              <a:rPr lang="en-US" dirty="0">
                <a:solidFill>
                  <a:prstClr val="white"/>
                </a:solidFill>
              </a:rPr>
              <a:t>If Socrates is a man, then Socrates is mortal</a:t>
            </a:r>
          </a:p>
          <a:p>
            <a:pPr marL="457200" indent="-457200">
              <a:buFont typeface="Arial" charset="0"/>
              <a:buNone/>
            </a:pPr>
            <a:r>
              <a:rPr lang="en-US" dirty="0">
                <a:solidFill>
                  <a:prstClr val="white"/>
                </a:solidFill>
              </a:rPr>
              <a:t>Socrates is a man</a:t>
            </a:r>
          </a:p>
          <a:p>
            <a:pPr marL="457200" indent="-457200">
              <a:buFont typeface="Arial" charset="0"/>
              <a:buNone/>
            </a:pPr>
            <a:r>
              <a:rPr lang="en-US" dirty="0">
                <a:solidFill>
                  <a:prstClr val="white"/>
                </a:solidFill>
              </a:rPr>
              <a:t>Therefore, Socrates is mortal</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We can formalize this, to show the structure:</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A =&gt; B</a:t>
            </a:r>
          </a:p>
          <a:p>
            <a:pPr marL="457200" indent="-457200">
              <a:buFont typeface="Arial" charset="0"/>
              <a:buNone/>
            </a:pPr>
            <a:r>
              <a:rPr lang="en-US" dirty="0">
                <a:solidFill>
                  <a:prstClr val="white"/>
                </a:solidFill>
              </a:rPr>
              <a:t>A</a:t>
            </a:r>
          </a:p>
          <a:p>
            <a:pPr marL="457200" indent="-457200">
              <a:buFont typeface="Arial" charset="0"/>
              <a:buNone/>
            </a:pPr>
            <a:r>
              <a:rPr lang="en-US" dirty="0">
                <a:solidFill>
                  <a:prstClr val="white"/>
                </a:solidFill>
              </a:rPr>
              <a:t>Therefore B</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This is called </a:t>
            </a:r>
            <a:r>
              <a:rPr lang="en-US" b="1" dirty="0">
                <a:solidFill>
                  <a:srgbClr val="92D050"/>
                </a:solidFill>
              </a:rPr>
              <a:t>modus ponens</a:t>
            </a:r>
            <a:r>
              <a:rPr lang="en-US" dirty="0">
                <a:solidFill>
                  <a:prstClr val="white"/>
                </a:solidFill>
              </a:rPr>
              <a:t>.</a:t>
            </a:r>
          </a:p>
          <a:p>
            <a:pPr marL="457200" indent="-457200">
              <a:buFont typeface="Arial" charset="0"/>
              <a:buNone/>
            </a:pPr>
            <a:endParaRPr lang="en-US" b="1" dirty="0">
              <a:solidFill>
                <a:prstClr val="white"/>
              </a:solidFill>
            </a:endParaRPr>
          </a:p>
        </p:txBody>
      </p:sp>
      <p:sp>
        <p:nvSpPr>
          <p:cNvPr id="2" name="TextBox 1"/>
          <p:cNvSpPr txBox="1"/>
          <p:nvPr/>
        </p:nvSpPr>
        <p:spPr>
          <a:xfrm>
            <a:off x="6858000" y="4458294"/>
            <a:ext cx="2286000" cy="707886"/>
          </a:xfrm>
          <a:prstGeom prst="rect">
            <a:avLst/>
          </a:prstGeom>
          <a:noFill/>
        </p:spPr>
        <p:txBody>
          <a:bodyPr wrap="square" rtlCol="0">
            <a:spAutoFit/>
          </a:bodyPr>
          <a:lstStyle/>
          <a:p>
            <a:r>
              <a:rPr lang="en-US" sz="4000" i="1" dirty="0" err="1">
                <a:solidFill>
                  <a:srgbClr val="9BBB59"/>
                </a:solidFill>
              </a:rPr>
              <a:t>MoPo</a:t>
            </a:r>
            <a:endParaRPr lang="en-US" sz="4000" i="1" dirty="0">
              <a:solidFill>
                <a:srgbClr val="9BBB59"/>
              </a:solidFill>
            </a:endParaRPr>
          </a:p>
        </p:txBody>
      </p:sp>
    </p:spTree>
    <p:extLst>
      <p:ext uri="{BB962C8B-B14F-4D97-AF65-F5344CB8AC3E}">
        <p14:creationId xmlns:p14="http://schemas.microsoft.com/office/powerpoint/2010/main" val="1139276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447800" y="609600"/>
            <a:ext cx="670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32771" name="Rectangle 3"/>
          <p:cNvSpPr>
            <a:spLocks noChangeArrowheads="1"/>
          </p:cNvSpPr>
          <p:nvPr/>
        </p:nvSpPr>
        <p:spPr bwMode="auto">
          <a:xfrm>
            <a:off x="1447800" y="609600"/>
            <a:ext cx="678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32772" name="Rectangle 4"/>
          <p:cNvSpPr>
            <a:spLocks noChangeArrowheads="1"/>
          </p:cNvSpPr>
          <p:nvPr/>
        </p:nvSpPr>
        <p:spPr bwMode="auto">
          <a:xfrm>
            <a:off x="1295400" y="381000"/>
            <a:ext cx="7467600" cy="390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r>
              <a:rPr lang="en-US" sz="3200" b="1" dirty="0">
                <a:solidFill>
                  <a:prstClr val="white"/>
                </a:solidFill>
              </a:rPr>
              <a:t>Important forms of argument</a:t>
            </a:r>
          </a:p>
          <a:p>
            <a:pPr marL="457200" indent="-457200"/>
            <a:endParaRPr lang="en-US" b="1" dirty="0">
              <a:solidFill>
                <a:prstClr val="white"/>
              </a:solidFill>
            </a:endParaRPr>
          </a:p>
          <a:p>
            <a:pPr marL="457200" indent="-457200">
              <a:buFont typeface="Arial" charset="0"/>
              <a:buNone/>
            </a:pPr>
            <a:r>
              <a:rPr lang="en-US" dirty="0">
                <a:solidFill>
                  <a:prstClr val="white"/>
                </a:solidFill>
              </a:rPr>
              <a:t>If Socrates is a Martian, then Socrates has green skin. Socrates does not have green skin. Therefore, Socrates is not a Martian</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We can formalize this, to show the structure:</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A =&gt; B</a:t>
            </a:r>
          </a:p>
          <a:p>
            <a:pPr marL="457200" indent="-457200">
              <a:buFont typeface="Arial" charset="0"/>
              <a:buNone/>
            </a:pPr>
            <a:r>
              <a:rPr lang="en-US" dirty="0">
                <a:solidFill>
                  <a:prstClr val="white"/>
                </a:solidFill>
              </a:rPr>
              <a:t>Not B</a:t>
            </a:r>
          </a:p>
          <a:p>
            <a:pPr marL="457200" indent="-457200">
              <a:buFont typeface="Arial" charset="0"/>
              <a:buNone/>
            </a:pPr>
            <a:r>
              <a:rPr lang="en-US" dirty="0">
                <a:solidFill>
                  <a:prstClr val="white"/>
                </a:solidFill>
              </a:rPr>
              <a:t>Therefore not A</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This is called </a:t>
            </a:r>
            <a:r>
              <a:rPr lang="en-US" b="1" dirty="0">
                <a:solidFill>
                  <a:srgbClr val="92D050"/>
                </a:solidFill>
              </a:rPr>
              <a:t>modus </a:t>
            </a:r>
            <a:r>
              <a:rPr lang="en-US" b="1" dirty="0" err="1">
                <a:solidFill>
                  <a:srgbClr val="92D050"/>
                </a:solidFill>
              </a:rPr>
              <a:t>tollens</a:t>
            </a:r>
            <a:r>
              <a:rPr lang="en-US" b="1" dirty="0">
                <a:solidFill>
                  <a:prstClr val="white"/>
                </a:solidFill>
              </a:rPr>
              <a:t>.</a:t>
            </a:r>
            <a:endParaRPr lang="en-US" dirty="0">
              <a:solidFill>
                <a:prstClr val="white"/>
              </a:solidFill>
            </a:endParaRPr>
          </a:p>
          <a:p>
            <a:pPr marL="457200" indent="-457200">
              <a:buFont typeface="Arial" charset="0"/>
              <a:buNone/>
            </a:pPr>
            <a:endParaRPr lang="en-US" b="1" dirty="0">
              <a:solidFill>
                <a:prstClr val="white"/>
              </a:solidFill>
            </a:endParaRPr>
          </a:p>
        </p:txBody>
      </p:sp>
      <p:sp>
        <p:nvSpPr>
          <p:cNvPr id="5" name="TextBox 4"/>
          <p:cNvSpPr txBox="1"/>
          <p:nvPr/>
        </p:nvSpPr>
        <p:spPr>
          <a:xfrm>
            <a:off x="6858000" y="4458294"/>
            <a:ext cx="2286000" cy="707886"/>
          </a:xfrm>
          <a:prstGeom prst="rect">
            <a:avLst/>
          </a:prstGeom>
          <a:noFill/>
        </p:spPr>
        <p:txBody>
          <a:bodyPr wrap="square" rtlCol="0">
            <a:spAutoFit/>
          </a:bodyPr>
          <a:lstStyle/>
          <a:p>
            <a:r>
              <a:rPr lang="en-US" sz="4000" i="1" dirty="0" err="1">
                <a:solidFill>
                  <a:srgbClr val="9BBB59"/>
                </a:solidFill>
              </a:rPr>
              <a:t>MoTo</a:t>
            </a:r>
            <a:endParaRPr lang="en-US" sz="4000" i="1" dirty="0">
              <a:solidFill>
                <a:srgbClr val="9BBB59"/>
              </a:solidFill>
            </a:endParaRPr>
          </a:p>
        </p:txBody>
      </p:sp>
    </p:spTree>
    <p:extLst>
      <p:ext uri="{BB962C8B-B14F-4D97-AF65-F5344CB8AC3E}">
        <p14:creationId xmlns:p14="http://schemas.microsoft.com/office/powerpoint/2010/main" val="1479211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447800" y="609600"/>
            <a:ext cx="670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32771" name="Rectangle 3"/>
          <p:cNvSpPr>
            <a:spLocks noChangeArrowheads="1"/>
          </p:cNvSpPr>
          <p:nvPr/>
        </p:nvSpPr>
        <p:spPr bwMode="auto">
          <a:xfrm>
            <a:off x="1447800" y="609600"/>
            <a:ext cx="678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32772" name="Rectangle 4"/>
          <p:cNvSpPr>
            <a:spLocks noChangeArrowheads="1"/>
          </p:cNvSpPr>
          <p:nvPr/>
        </p:nvSpPr>
        <p:spPr bwMode="auto">
          <a:xfrm>
            <a:off x="1295400" y="381000"/>
            <a:ext cx="7467600" cy="363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r>
              <a:rPr lang="en-US" sz="3200" b="1" dirty="0">
                <a:solidFill>
                  <a:prstClr val="white"/>
                </a:solidFill>
              </a:rPr>
              <a:t>Important forms of argument</a:t>
            </a:r>
          </a:p>
          <a:p>
            <a:pPr marL="457200" indent="-457200"/>
            <a:endParaRPr lang="en-US" b="1" dirty="0">
              <a:solidFill>
                <a:prstClr val="white"/>
              </a:solidFill>
            </a:endParaRPr>
          </a:p>
          <a:p>
            <a:pPr marL="457200" indent="-457200">
              <a:buFont typeface="Arial" charset="0"/>
              <a:buNone/>
            </a:pPr>
            <a:r>
              <a:rPr lang="en-US" dirty="0" smtClean="0">
                <a:solidFill>
                  <a:prstClr val="white"/>
                </a:solidFill>
              </a:rPr>
              <a:t>All men are mortal. Socrates is a man. Therefore, Socrates is mortal.</a:t>
            </a:r>
            <a:endParaRPr lang="en-US" dirty="0">
              <a:solidFill>
                <a:prstClr val="white"/>
              </a:solidFill>
            </a:endParaRP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We can formalize this, to show the structure:</a:t>
            </a:r>
          </a:p>
          <a:p>
            <a:pPr marL="457200" indent="-457200">
              <a:buFont typeface="Arial" charset="0"/>
              <a:buNone/>
            </a:pPr>
            <a:endParaRPr lang="en-US" dirty="0">
              <a:solidFill>
                <a:prstClr val="white"/>
              </a:solidFill>
            </a:endParaRPr>
          </a:p>
          <a:p>
            <a:pPr marL="457200" indent="-457200">
              <a:buFont typeface="Arial" charset="0"/>
              <a:buNone/>
            </a:pPr>
            <a:r>
              <a:rPr lang="en-US" dirty="0" smtClean="0">
                <a:solidFill>
                  <a:prstClr val="white"/>
                </a:solidFill>
              </a:rPr>
              <a:t>All As are </a:t>
            </a:r>
            <a:r>
              <a:rPr lang="en-US" dirty="0" err="1" smtClean="0">
                <a:solidFill>
                  <a:prstClr val="white"/>
                </a:solidFill>
              </a:rPr>
              <a:t>Bs</a:t>
            </a:r>
            <a:endParaRPr lang="en-US" dirty="0">
              <a:solidFill>
                <a:prstClr val="white"/>
              </a:solidFill>
            </a:endParaRPr>
          </a:p>
          <a:p>
            <a:pPr marL="457200" indent="-457200">
              <a:buFont typeface="Arial" charset="0"/>
              <a:buNone/>
            </a:pPr>
            <a:r>
              <a:rPr lang="en-US" dirty="0" smtClean="0">
                <a:solidFill>
                  <a:prstClr val="white"/>
                </a:solidFill>
              </a:rPr>
              <a:t>C is an A</a:t>
            </a:r>
            <a:endParaRPr lang="en-US" dirty="0">
              <a:solidFill>
                <a:prstClr val="white"/>
              </a:solidFill>
            </a:endParaRPr>
          </a:p>
          <a:p>
            <a:pPr marL="457200" indent="-457200">
              <a:buFont typeface="Arial" charset="0"/>
              <a:buNone/>
            </a:pPr>
            <a:r>
              <a:rPr lang="en-US" dirty="0">
                <a:solidFill>
                  <a:prstClr val="white"/>
                </a:solidFill>
              </a:rPr>
              <a:t>Therefore </a:t>
            </a:r>
            <a:r>
              <a:rPr lang="en-US" dirty="0" smtClean="0">
                <a:solidFill>
                  <a:prstClr val="white"/>
                </a:solidFill>
              </a:rPr>
              <a:t>C is a B</a:t>
            </a:r>
            <a:endParaRPr lang="en-US" dirty="0">
              <a:solidFill>
                <a:prstClr val="white"/>
              </a:solidFill>
            </a:endParaRP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This is </a:t>
            </a:r>
            <a:r>
              <a:rPr lang="en-US" dirty="0" smtClean="0">
                <a:solidFill>
                  <a:prstClr val="white"/>
                </a:solidFill>
              </a:rPr>
              <a:t>called a </a:t>
            </a:r>
            <a:r>
              <a:rPr lang="en-US" b="1" dirty="0" smtClean="0">
                <a:solidFill>
                  <a:srgbClr val="92D050"/>
                </a:solidFill>
              </a:rPr>
              <a:t>syllogism</a:t>
            </a:r>
            <a:r>
              <a:rPr lang="en-US" b="1" dirty="0" smtClean="0">
                <a:solidFill>
                  <a:prstClr val="white"/>
                </a:solidFill>
              </a:rPr>
              <a:t>.</a:t>
            </a:r>
            <a:endParaRPr lang="en-US" dirty="0">
              <a:solidFill>
                <a:prstClr val="white"/>
              </a:solidFill>
            </a:endParaRPr>
          </a:p>
          <a:p>
            <a:pPr marL="457200" indent="-457200">
              <a:buFont typeface="Arial" charset="0"/>
              <a:buNone/>
            </a:pPr>
            <a:endParaRPr lang="en-US" b="1" dirty="0">
              <a:solidFill>
                <a:prstClr val="white"/>
              </a:solidFill>
            </a:endParaRPr>
          </a:p>
        </p:txBody>
      </p:sp>
      <p:sp>
        <p:nvSpPr>
          <p:cNvPr id="5" name="TextBox 4"/>
          <p:cNvSpPr txBox="1"/>
          <p:nvPr/>
        </p:nvSpPr>
        <p:spPr>
          <a:xfrm>
            <a:off x="6858000" y="4458294"/>
            <a:ext cx="2286000" cy="707886"/>
          </a:xfrm>
          <a:prstGeom prst="rect">
            <a:avLst/>
          </a:prstGeom>
          <a:noFill/>
        </p:spPr>
        <p:txBody>
          <a:bodyPr wrap="square" rtlCol="0">
            <a:spAutoFit/>
          </a:bodyPr>
          <a:lstStyle/>
          <a:p>
            <a:r>
              <a:rPr lang="en-US" sz="4000" i="1" dirty="0" smtClean="0">
                <a:solidFill>
                  <a:srgbClr val="9BBB59"/>
                </a:solidFill>
              </a:rPr>
              <a:t>Syllogism</a:t>
            </a:r>
            <a:endParaRPr lang="en-US" sz="4000" i="1" dirty="0">
              <a:solidFill>
                <a:srgbClr val="9BBB59"/>
              </a:solidFill>
            </a:endParaRPr>
          </a:p>
        </p:txBody>
      </p:sp>
    </p:spTree>
    <p:extLst>
      <p:ext uri="{BB962C8B-B14F-4D97-AF65-F5344CB8AC3E}">
        <p14:creationId xmlns:p14="http://schemas.microsoft.com/office/powerpoint/2010/main" val="3649200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447800" y="609600"/>
            <a:ext cx="670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34819" name="Rectangle 3"/>
          <p:cNvSpPr>
            <a:spLocks noChangeArrowheads="1"/>
          </p:cNvSpPr>
          <p:nvPr/>
        </p:nvSpPr>
        <p:spPr bwMode="auto">
          <a:xfrm>
            <a:off x="1447800" y="609600"/>
            <a:ext cx="678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34820" name="Rectangle 4"/>
          <p:cNvSpPr>
            <a:spLocks noChangeArrowheads="1"/>
          </p:cNvSpPr>
          <p:nvPr/>
        </p:nvSpPr>
        <p:spPr bwMode="auto">
          <a:xfrm>
            <a:off x="1600200" y="304800"/>
            <a:ext cx="6019800" cy="427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r>
              <a:rPr lang="en-US" sz="3200" b="1" dirty="0">
                <a:solidFill>
                  <a:prstClr val="white"/>
                </a:solidFill>
              </a:rPr>
              <a:t>Important forms of argument</a:t>
            </a:r>
          </a:p>
          <a:p>
            <a:pPr marL="457200" indent="-457200"/>
            <a:endParaRPr lang="en-US" b="1" dirty="0">
              <a:solidFill>
                <a:prstClr val="white"/>
              </a:solidFill>
            </a:endParaRPr>
          </a:p>
          <a:p>
            <a:pPr marL="457200" indent="-457200">
              <a:buFont typeface="Arial" charset="0"/>
              <a:buNone/>
            </a:pPr>
            <a:r>
              <a:rPr lang="en-US" dirty="0">
                <a:solidFill>
                  <a:prstClr val="white"/>
                </a:solidFill>
              </a:rPr>
              <a:t>Either Socrates is dead, or he has mystic powers of survival. Socrates does not have mystic powers of survival. Therefore, Socrates is dead.</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A or B</a:t>
            </a:r>
          </a:p>
          <a:p>
            <a:pPr marL="457200" indent="-457200">
              <a:buFont typeface="Arial" charset="0"/>
              <a:buNone/>
            </a:pPr>
            <a:r>
              <a:rPr lang="en-US" dirty="0">
                <a:solidFill>
                  <a:prstClr val="white"/>
                </a:solidFill>
              </a:rPr>
              <a:t>Not B</a:t>
            </a:r>
          </a:p>
          <a:p>
            <a:pPr marL="457200" indent="-457200">
              <a:buFont typeface="Arial" charset="0"/>
              <a:buNone/>
            </a:pPr>
            <a:r>
              <a:rPr lang="en-US" dirty="0">
                <a:solidFill>
                  <a:prstClr val="white"/>
                </a:solidFill>
              </a:rPr>
              <a:t>Therefore A</a:t>
            </a:r>
          </a:p>
          <a:p>
            <a:pPr marL="457200" indent="-457200">
              <a:buFont typeface="Arial" charset="0"/>
              <a:buNone/>
            </a:pPr>
            <a:endParaRPr lang="en-US" dirty="0">
              <a:solidFill>
                <a:prstClr val="white"/>
              </a:solidFill>
            </a:endParaRPr>
          </a:p>
          <a:p>
            <a:pPr marL="457200" indent="-457200">
              <a:buFont typeface="Arial" charset="0"/>
              <a:buNone/>
            </a:pPr>
            <a:r>
              <a:rPr lang="en-US" dirty="0">
                <a:solidFill>
                  <a:prstClr val="white"/>
                </a:solidFill>
              </a:rPr>
              <a:t>This is called the </a:t>
            </a:r>
            <a:r>
              <a:rPr lang="en-US" b="1" dirty="0">
                <a:solidFill>
                  <a:srgbClr val="92D050"/>
                </a:solidFill>
              </a:rPr>
              <a:t>disjunctive syllogism</a:t>
            </a:r>
            <a:r>
              <a:rPr lang="en-US" b="1" dirty="0">
                <a:solidFill>
                  <a:prstClr val="white"/>
                </a:solidFill>
              </a:rPr>
              <a:t>.</a:t>
            </a:r>
          </a:p>
          <a:p>
            <a:pPr marL="457200" indent="-457200">
              <a:buFont typeface="Arial" charset="0"/>
              <a:buNone/>
            </a:pPr>
            <a:endParaRPr lang="en-US" sz="2800" dirty="0">
              <a:solidFill>
                <a:prstClr val="white"/>
              </a:solidFill>
            </a:endParaRPr>
          </a:p>
          <a:p>
            <a:pPr marL="457200" indent="-457200">
              <a:buFont typeface="Arial" charset="0"/>
              <a:buNone/>
            </a:pPr>
            <a:endParaRPr lang="en-US" sz="3200" b="1" dirty="0">
              <a:solidFill>
                <a:prstClr val="white"/>
              </a:solidFill>
            </a:endParaRPr>
          </a:p>
        </p:txBody>
      </p:sp>
      <p:sp>
        <p:nvSpPr>
          <p:cNvPr id="6" name="TextBox 5"/>
          <p:cNvSpPr txBox="1"/>
          <p:nvPr/>
        </p:nvSpPr>
        <p:spPr>
          <a:xfrm>
            <a:off x="6858000" y="4458294"/>
            <a:ext cx="2286000" cy="707886"/>
          </a:xfrm>
          <a:prstGeom prst="rect">
            <a:avLst/>
          </a:prstGeom>
          <a:noFill/>
        </p:spPr>
        <p:txBody>
          <a:bodyPr wrap="square" rtlCol="0">
            <a:spAutoFit/>
          </a:bodyPr>
          <a:lstStyle/>
          <a:p>
            <a:r>
              <a:rPr lang="en-US" sz="4000" i="1" dirty="0">
                <a:solidFill>
                  <a:srgbClr val="9BBB59"/>
                </a:solidFill>
              </a:rPr>
              <a:t>DS</a:t>
            </a:r>
          </a:p>
        </p:txBody>
      </p:sp>
    </p:spTree>
    <p:extLst>
      <p:ext uri="{BB962C8B-B14F-4D97-AF65-F5344CB8AC3E}">
        <p14:creationId xmlns:p14="http://schemas.microsoft.com/office/powerpoint/2010/main" val="1617209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9" y="3633787"/>
            <a:ext cx="3922713" cy="1362075"/>
          </a:xfrm>
        </p:spPr>
        <p:txBody>
          <a:bodyPr/>
          <a:lstStyle/>
          <a:p>
            <a:r>
              <a:rPr lang="en-US" i="1" dirty="0" smtClean="0">
                <a:solidFill>
                  <a:srgbClr val="92D050"/>
                </a:solidFill>
              </a:rPr>
              <a:t>Fallacies</a:t>
            </a:r>
            <a:endParaRPr lang="en-US" i="1" dirty="0">
              <a:solidFill>
                <a:srgbClr val="92D050"/>
              </a:solidFill>
            </a:endParaRPr>
          </a:p>
        </p:txBody>
      </p:sp>
      <p:sp>
        <p:nvSpPr>
          <p:cNvPr id="3" name="Subtitle 2"/>
          <p:cNvSpPr>
            <a:spLocks noGrp="1"/>
          </p:cNvSpPr>
          <p:nvPr>
            <p:ph type="body" idx="1"/>
          </p:nvPr>
        </p:nvSpPr>
        <p:spPr/>
        <p:txBody>
          <a:bodyPr>
            <a:noAutofit/>
          </a:bodyPr>
          <a:lstStyle/>
          <a:p>
            <a:pPr marL="457200" indent="-457200">
              <a:buClr>
                <a:schemeClr val="tx1"/>
              </a:buClr>
              <a:buFont typeface="Arial" charset="0"/>
              <a:buAutoNum type="arabicPeriod"/>
            </a:pPr>
            <a:r>
              <a:rPr lang="en-US" dirty="0"/>
              <a:t>Affirming the consequent</a:t>
            </a:r>
          </a:p>
          <a:p>
            <a:pPr marL="457200" indent="-457200">
              <a:buClr>
                <a:schemeClr val="tx1"/>
              </a:buClr>
              <a:buFont typeface="Arial" charset="0"/>
              <a:buAutoNum type="arabicPeriod"/>
            </a:pPr>
            <a:r>
              <a:rPr lang="en-US" dirty="0"/>
              <a:t>Denying the antecedent</a:t>
            </a:r>
          </a:p>
          <a:p>
            <a:pPr marL="457200" indent="-457200">
              <a:buClr>
                <a:schemeClr val="tx1"/>
              </a:buClr>
              <a:buFont typeface="Arial" charset="0"/>
              <a:buAutoNum type="arabicPeriod"/>
            </a:pPr>
            <a:r>
              <a:rPr lang="en-US" dirty="0" smtClean="0"/>
              <a:t>Begging </a:t>
            </a:r>
            <a:r>
              <a:rPr lang="en-US" dirty="0"/>
              <a:t>the </a:t>
            </a:r>
            <a:r>
              <a:rPr lang="en-US" dirty="0" smtClean="0"/>
              <a:t>question</a:t>
            </a:r>
            <a:endParaRPr lang="en-US" dirty="0"/>
          </a:p>
        </p:txBody>
      </p:sp>
    </p:spTree>
    <p:extLst>
      <p:ext uri="{BB962C8B-B14F-4D97-AF65-F5344CB8AC3E}">
        <p14:creationId xmlns:p14="http://schemas.microsoft.com/office/powerpoint/2010/main" val="1002563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438275" y="285750"/>
            <a:ext cx="732472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r>
              <a:rPr lang="en-US" sz="3600" dirty="0">
                <a:solidFill>
                  <a:prstClr val="white"/>
                </a:solidFill>
              </a:rPr>
              <a:t>These are the first two fallacies we’re looking at:</a:t>
            </a:r>
          </a:p>
          <a:p>
            <a:pPr marL="457200" indent="-457200"/>
            <a:endParaRPr lang="en-US" sz="3600" dirty="0">
              <a:solidFill>
                <a:prstClr val="white"/>
              </a:solidFill>
            </a:endParaRPr>
          </a:p>
          <a:p>
            <a:pPr marL="457200" indent="-457200">
              <a:buFont typeface="Arial" charset="0"/>
              <a:buAutoNum type="arabicPeriod"/>
            </a:pPr>
            <a:r>
              <a:rPr lang="en-US" sz="3600" dirty="0">
                <a:solidFill>
                  <a:srgbClr val="92D050"/>
                </a:solidFill>
              </a:rPr>
              <a:t>Affirming the consequent</a:t>
            </a:r>
          </a:p>
          <a:p>
            <a:pPr marL="457200" indent="-457200">
              <a:buFont typeface="Arial" charset="0"/>
              <a:buAutoNum type="arabicPeriod"/>
            </a:pPr>
            <a:r>
              <a:rPr lang="en-US" sz="3600" dirty="0">
                <a:solidFill>
                  <a:srgbClr val="92D050"/>
                </a:solidFill>
              </a:rPr>
              <a:t>Denying the antecedent</a:t>
            </a:r>
          </a:p>
        </p:txBody>
      </p:sp>
    </p:spTree>
    <p:extLst>
      <p:ext uri="{BB962C8B-B14F-4D97-AF65-F5344CB8AC3E}">
        <p14:creationId xmlns:p14="http://schemas.microsoft.com/office/powerpoint/2010/main" val="23237146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828800" y="0"/>
            <a:ext cx="6781800" cy="357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3200" b="1" dirty="0">
                <a:solidFill>
                  <a:prstClr val="white"/>
                </a:solidFill>
              </a:rPr>
              <a:t>Affirming the Consequent</a:t>
            </a:r>
          </a:p>
          <a:p>
            <a:endParaRPr lang="en-US" sz="3200" b="1" dirty="0">
              <a:solidFill>
                <a:prstClr val="white"/>
              </a:solidFill>
            </a:endParaRPr>
          </a:p>
          <a:p>
            <a:r>
              <a:rPr lang="en-US" dirty="0">
                <a:solidFill>
                  <a:prstClr val="white"/>
                </a:solidFill>
              </a:rPr>
              <a:t>If Socrates is a man, then Socrates is mortal</a:t>
            </a:r>
          </a:p>
          <a:p>
            <a:r>
              <a:rPr lang="en-US" dirty="0">
                <a:solidFill>
                  <a:prstClr val="white"/>
                </a:solidFill>
              </a:rPr>
              <a:t>Socrates is mortal</a:t>
            </a:r>
          </a:p>
          <a:p>
            <a:r>
              <a:rPr lang="en-US" dirty="0">
                <a:solidFill>
                  <a:prstClr val="white"/>
                </a:solidFill>
              </a:rPr>
              <a:t>Therefore, Socrates is a man</a:t>
            </a:r>
          </a:p>
          <a:p>
            <a:endParaRPr lang="en-US" dirty="0">
              <a:solidFill>
                <a:prstClr val="white"/>
              </a:solidFill>
            </a:endParaRPr>
          </a:p>
          <a:p>
            <a:r>
              <a:rPr lang="en-US" dirty="0">
                <a:solidFill>
                  <a:prstClr val="white"/>
                </a:solidFill>
              </a:rPr>
              <a:t>A =&gt; B</a:t>
            </a:r>
          </a:p>
          <a:p>
            <a:r>
              <a:rPr lang="en-US" dirty="0">
                <a:solidFill>
                  <a:prstClr val="white"/>
                </a:solidFill>
              </a:rPr>
              <a:t>B </a:t>
            </a:r>
          </a:p>
          <a:p>
            <a:r>
              <a:rPr lang="en-US" dirty="0">
                <a:solidFill>
                  <a:prstClr val="white"/>
                </a:solidFill>
              </a:rPr>
              <a:t>Therefore A</a:t>
            </a:r>
          </a:p>
          <a:p>
            <a:endParaRPr lang="en-US" b="1" dirty="0">
              <a:solidFill>
                <a:prstClr val="white"/>
              </a:solidFill>
            </a:endParaRPr>
          </a:p>
          <a:p>
            <a:r>
              <a:rPr lang="en-US" dirty="0">
                <a:solidFill>
                  <a:prstClr val="white"/>
                </a:solidFill>
              </a:rPr>
              <a:t>This is called</a:t>
            </a:r>
            <a:r>
              <a:rPr lang="en-US" b="1" dirty="0">
                <a:solidFill>
                  <a:prstClr val="white"/>
                </a:solidFill>
              </a:rPr>
              <a:t> </a:t>
            </a:r>
            <a:r>
              <a:rPr lang="en-US" b="1" dirty="0">
                <a:solidFill>
                  <a:srgbClr val="92D050"/>
                </a:solidFill>
              </a:rPr>
              <a:t>affirming the consequent</a:t>
            </a:r>
            <a:r>
              <a:rPr lang="en-US" b="1" dirty="0">
                <a:solidFill>
                  <a:prstClr val="white"/>
                </a:solidFill>
              </a:rPr>
              <a:t>.</a:t>
            </a:r>
          </a:p>
        </p:txBody>
      </p:sp>
      <p:sp>
        <p:nvSpPr>
          <p:cNvPr id="3" name="TextBox 2"/>
          <p:cNvSpPr txBox="1"/>
          <p:nvPr/>
        </p:nvSpPr>
        <p:spPr>
          <a:xfrm>
            <a:off x="6858000" y="4458294"/>
            <a:ext cx="2286000" cy="707886"/>
          </a:xfrm>
          <a:prstGeom prst="rect">
            <a:avLst/>
          </a:prstGeom>
          <a:noFill/>
        </p:spPr>
        <p:txBody>
          <a:bodyPr wrap="square" rtlCol="0">
            <a:spAutoFit/>
          </a:bodyPr>
          <a:lstStyle/>
          <a:p>
            <a:r>
              <a:rPr lang="en-US" sz="4000" i="1" dirty="0" err="1">
                <a:solidFill>
                  <a:srgbClr val="9BBB59"/>
                </a:solidFill>
              </a:rPr>
              <a:t>AtC</a:t>
            </a:r>
            <a:endParaRPr lang="en-US" sz="4000" i="1" dirty="0">
              <a:solidFill>
                <a:srgbClr val="9BBB59"/>
              </a:solidFill>
            </a:endParaRPr>
          </a:p>
        </p:txBody>
      </p:sp>
    </p:spTree>
    <p:extLst>
      <p:ext uri="{BB962C8B-B14F-4D97-AF65-F5344CB8AC3E}">
        <p14:creationId xmlns:p14="http://schemas.microsoft.com/office/powerpoint/2010/main" val="706758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1841500" y="1028700"/>
            <a:ext cx="6083300" cy="2528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3200">
                <a:solidFill>
                  <a:prstClr val="white"/>
                </a:solidFill>
              </a:rPr>
              <a:t>“I’ve just read about a disease that has absolutely no symptoms, and kills you within the day.  I feel fine, so I’m going to be dead by this evening.”</a:t>
            </a:r>
          </a:p>
        </p:txBody>
      </p:sp>
      <p:sp>
        <p:nvSpPr>
          <p:cNvPr id="3" name="TextBox 2"/>
          <p:cNvSpPr txBox="1"/>
          <p:nvPr/>
        </p:nvSpPr>
        <p:spPr>
          <a:xfrm>
            <a:off x="6858000" y="4458294"/>
            <a:ext cx="2286000" cy="707886"/>
          </a:xfrm>
          <a:prstGeom prst="rect">
            <a:avLst/>
          </a:prstGeom>
          <a:noFill/>
        </p:spPr>
        <p:txBody>
          <a:bodyPr wrap="square" rtlCol="0">
            <a:spAutoFit/>
          </a:bodyPr>
          <a:lstStyle/>
          <a:p>
            <a:r>
              <a:rPr lang="en-US" sz="4000" i="1" dirty="0" err="1">
                <a:solidFill>
                  <a:srgbClr val="9BBB59"/>
                </a:solidFill>
              </a:rPr>
              <a:t>AtC</a:t>
            </a:r>
            <a:endParaRPr lang="en-US" sz="4000" i="1" dirty="0">
              <a:solidFill>
                <a:srgbClr val="9BBB59"/>
              </a:solidFill>
            </a:endParaRPr>
          </a:p>
        </p:txBody>
      </p:sp>
    </p:spTree>
    <p:extLst>
      <p:ext uri="{BB962C8B-B14F-4D97-AF65-F5344CB8AC3E}">
        <p14:creationId xmlns:p14="http://schemas.microsoft.com/office/powerpoint/2010/main" val="1581580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QUIZ</a:t>
            </a:r>
            <a:endParaRPr lang="en-US" dirty="0"/>
          </a:p>
        </p:txBody>
      </p:sp>
      <p:sp>
        <p:nvSpPr>
          <p:cNvPr id="2" name="Content Placeholder 1"/>
          <p:cNvSpPr>
            <a:spLocks noGrp="1"/>
          </p:cNvSpPr>
          <p:nvPr>
            <p:ph sz="quarter" idx="13"/>
          </p:nvPr>
        </p:nvSpPr>
        <p:spPr/>
        <p:txBody>
          <a:bodyPr>
            <a:normAutofit fontScale="92500" lnSpcReduction="20000"/>
          </a:bodyPr>
          <a:lstStyle/>
          <a:p>
            <a:pPr marL="114300" indent="0">
              <a:buNone/>
            </a:pPr>
            <a:r>
              <a:rPr lang="en-US" sz="4000" dirty="0" smtClean="0"/>
              <a:t>Please set your Turning Technology Clicker to channel </a:t>
            </a:r>
            <a:r>
              <a:rPr lang="en-US" sz="4000" b="1" dirty="0" smtClean="0"/>
              <a:t>41</a:t>
            </a:r>
          </a:p>
          <a:p>
            <a:endParaRPr lang="en-US" sz="4000" b="1" dirty="0" smtClean="0"/>
          </a:p>
          <a:p>
            <a:pPr marL="228600" lvl="1" indent="0">
              <a:buNone/>
            </a:pPr>
            <a:r>
              <a:rPr lang="en-US" sz="3600" dirty="0" smtClean="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6019799" y="533400"/>
            <a:ext cx="2527921" cy="3802873"/>
          </a:xfrm>
          <a:prstGeom prst="rect">
            <a:avLst/>
          </a:prstGeom>
          <a:effectLst>
            <a:reflection blurRad="6350" stA="50000" endA="300" endPos="55000" dir="5400000" sy="-100000" algn="bl" rotWithShape="0"/>
          </a:effectLst>
          <a:scene3d>
            <a:camera prst="perspectiveContrastingLeftFacing"/>
            <a:lightRig rig="threePt" dir="t"/>
          </a:scene3d>
        </p:spPr>
      </p:pic>
    </p:spTree>
    <p:extLst>
      <p:ext uri="{BB962C8B-B14F-4D97-AF65-F5344CB8AC3E}">
        <p14:creationId xmlns:p14="http://schemas.microsoft.com/office/powerpoint/2010/main" val="2308955019"/>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295400" y="0"/>
            <a:ext cx="7391400" cy="3293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3200" b="1" dirty="0">
                <a:solidFill>
                  <a:prstClr val="white"/>
                </a:solidFill>
              </a:rPr>
              <a:t>Denying the Antecedent </a:t>
            </a:r>
          </a:p>
          <a:p>
            <a:endParaRPr lang="en-US" sz="3200" b="1" dirty="0">
              <a:solidFill>
                <a:prstClr val="white"/>
              </a:solidFill>
            </a:endParaRPr>
          </a:p>
          <a:p>
            <a:r>
              <a:rPr lang="en-US" dirty="0">
                <a:solidFill>
                  <a:prstClr val="white"/>
                </a:solidFill>
              </a:rPr>
              <a:t>If Socrates is an American citizen, then Socrates is a human. Socrates is not an American citizen. Therefore, Socrates is not a human</a:t>
            </a:r>
          </a:p>
          <a:p>
            <a:endParaRPr lang="en-US" dirty="0">
              <a:solidFill>
                <a:prstClr val="white"/>
              </a:solidFill>
            </a:endParaRPr>
          </a:p>
          <a:p>
            <a:r>
              <a:rPr lang="en-US" dirty="0">
                <a:solidFill>
                  <a:prstClr val="white"/>
                </a:solidFill>
              </a:rPr>
              <a:t>A =&gt; B</a:t>
            </a:r>
          </a:p>
          <a:p>
            <a:r>
              <a:rPr lang="en-US" dirty="0">
                <a:solidFill>
                  <a:prstClr val="white"/>
                </a:solidFill>
              </a:rPr>
              <a:t>Not A </a:t>
            </a:r>
          </a:p>
          <a:p>
            <a:r>
              <a:rPr lang="en-US" dirty="0">
                <a:solidFill>
                  <a:prstClr val="white"/>
                </a:solidFill>
              </a:rPr>
              <a:t>Therefore not B</a:t>
            </a:r>
          </a:p>
          <a:p>
            <a:endParaRPr lang="en-US" b="1" dirty="0">
              <a:solidFill>
                <a:prstClr val="white"/>
              </a:solidFill>
            </a:endParaRPr>
          </a:p>
          <a:p>
            <a:r>
              <a:rPr lang="en-US" dirty="0">
                <a:solidFill>
                  <a:prstClr val="white"/>
                </a:solidFill>
              </a:rPr>
              <a:t>This is called</a:t>
            </a:r>
            <a:r>
              <a:rPr lang="en-US" b="1" dirty="0">
                <a:solidFill>
                  <a:prstClr val="white"/>
                </a:solidFill>
              </a:rPr>
              <a:t> </a:t>
            </a:r>
            <a:r>
              <a:rPr lang="en-US" b="1" dirty="0">
                <a:solidFill>
                  <a:srgbClr val="92D050"/>
                </a:solidFill>
              </a:rPr>
              <a:t>denying the antecedent</a:t>
            </a:r>
            <a:r>
              <a:rPr lang="en-US" b="1" dirty="0">
                <a:solidFill>
                  <a:prstClr val="white"/>
                </a:solidFill>
              </a:rPr>
              <a:t>.</a:t>
            </a:r>
          </a:p>
        </p:txBody>
      </p:sp>
      <p:sp>
        <p:nvSpPr>
          <p:cNvPr id="3" name="TextBox 2"/>
          <p:cNvSpPr txBox="1"/>
          <p:nvPr/>
        </p:nvSpPr>
        <p:spPr>
          <a:xfrm>
            <a:off x="6858000" y="4458294"/>
            <a:ext cx="2286000" cy="707886"/>
          </a:xfrm>
          <a:prstGeom prst="rect">
            <a:avLst/>
          </a:prstGeom>
          <a:noFill/>
        </p:spPr>
        <p:txBody>
          <a:bodyPr wrap="square" rtlCol="0">
            <a:spAutoFit/>
          </a:bodyPr>
          <a:lstStyle/>
          <a:p>
            <a:r>
              <a:rPr lang="en-US" sz="4000" i="1" dirty="0" err="1">
                <a:solidFill>
                  <a:srgbClr val="9BBB59"/>
                </a:solidFill>
              </a:rPr>
              <a:t>DtA</a:t>
            </a:r>
            <a:endParaRPr lang="en-US" sz="4000" i="1" dirty="0">
              <a:solidFill>
                <a:srgbClr val="9BBB59"/>
              </a:solidFill>
            </a:endParaRPr>
          </a:p>
        </p:txBody>
      </p:sp>
    </p:spTree>
    <p:extLst>
      <p:ext uri="{BB962C8B-B14F-4D97-AF65-F5344CB8AC3E}">
        <p14:creationId xmlns:p14="http://schemas.microsoft.com/office/powerpoint/2010/main" val="2457515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784350" y="531813"/>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a:solidFill>
                <a:prstClr val="white"/>
              </a:solidFill>
            </a:endParaRPr>
          </a:p>
        </p:txBody>
      </p:sp>
      <p:sp>
        <p:nvSpPr>
          <p:cNvPr id="38915" name="Rectangle 3"/>
          <p:cNvSpPr>
            <a:spLocks noChangeArrowheads="1"/>
          </p:cNvSpPr>
          <p:nvPr/>
        </p:nvSpPr>
        <p:spPr bwMode="auto">
          <a:xfrm>
            <a:off x="914400" y="685800"/>
            <a:ext cx="51800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lang="en-US">
              <a:solidFill>
                <a:prstClr val="white"/>
              </a:solidFill>
            </a:endParaRPr>
          </a:p>
        </p:txBody>
      </p:sp>
      <p:sp>
        <p:nvSpPr>
          <p:cNvPr id="38916" name="Rectangle 4"/>
          <p:cNvSpPr>
            <a:spLocks noChangeArrowheads="1"/>
          </p:cNvSpPr>
          <p:nvPr/>
        </p:nvSpPr>
        <p:spPr bwMode="auto">
          <a:xfrm>
            <a:off x="1597025" y="503238"/>
            <a:ext cx="6556375" cy="1554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3200">
                <a:solidFill>
                  <a:prstClr val="white"/>
                </a:solidFill>
              </a:rPr>
              <a:t>“People who eat broken glass get sick and die.  I don’t eat broken glass, so I guess I’m immortal.”</a:t>
            </a:r>
          </a:p>
        </p:txBody>
      </p:sp>
      <p:sp>
        <p:nvSpPr>
          <p:cNvPr id="5" name="TextBox 4"/>
          <p:cNvSpPr txBox="1"/>
          <p:nvPr/>
        </p:nvSpPr>
        <p:spPr>
          <a:xfrm>
            <a:off x="6858000" y="4458294"/>
            <a:ext cx="2286000" cy="707886"/>
          </a:xfrm>
          <a:prstGeom prst="rect">
            <a:avLst/>
          </a:prstGeom>
          <a:noFill/>
        </p:spPr>
        <p:txBody>
          <a:bodyPr wrap="square" rtlCol="0">
            <a:spAutoFit/>
          </a:bodyPr>
          <a:lstStyle/>
          <a:p>
            <a:r>
              <a:rPr lang="en-US" sz="4000" i="1" dirty="0" err="1">
                <a:solidFill>
                  <a:srgbClr val="9BBB59"/>
                </a:solidFill>
              </a:rPr>
              <a:t>DtA</a:t>
            </a:r>
            <a:endParaRPr lang="en-US" sz="4000" i="1" dirty="0">
              <a:solidFill>
                <a:srgbClr val="9BBB59"/>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2228533" cy="227875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812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914400" y="228600"/>
            <a:ext cx="7467600" cy="2062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3200" dirty="0">
                <a:solidFill>
                  <a:prstClr val="white"/>
                </a:solidFill>
              </a:rPr>
              <a:t>What’s wrong with this?</a:t>
            </a:r>
          </a:p>
          <a:p>
            <a:endParaRPr lang="en-US" sz="3200" dirty="0">
              <a:solidFill>
                <a:prstClr val="white"/>
              </a:solidFill>
            </a:endParaRPr>
          </a:p>
          <a:p>
            <a:r>
              <a:rPr lang="en-US" sz="3200" dirty="0">
                <a:solidFill>
                  <a:prstClr val="white"/>
                </a:solidFill>
              </a:rPr>
              <a:t>“Of course the Bible is God’s word.  The Bible says so, and God wouldn’t lie.”  </a:t>
            </a:r>
          </a:p>
        </p:txBody>
      </p:sp>
      <p:pic>
        <p:nvPicPr>
          <p:cNvPr id="17410" name="Picture 2" descr="http://www.hiddentreasurebibleschool.com/Picks/bible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124200"/>
            <a:ext cx="2305050" cy="258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583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914400" y="228600"/>
            <a:ext cx="7467600" cy="204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3200">
                <a:solidFill>
                  <a:prstClr val="white"/>
                </a:solidFill>
              </a:rPr>
              <a:t>What’s wrong with this:</a:t>
            </a:r>
          </a:p>
          <a:p>
            <a:endParaRPr lang="en-US" sz="3200">
              <a:solidFill>
                <a:prstClr val="white"/>
              </a:solidFill>
            </a:endParaRPr>
          </a:p>
          <a:p>
            <a:r>
              <a:rPr lang="en-US" sz="3200">
                <a:solidFill>
                  <a:prstClr val="white"/>
                </a:solidFill>
              </a:rPr>
              <a:t>“Of course the Bible is God’s word.  The Bible says so, and God wouldn’t lie.”  </a:t>
            </a:r>
          </a:p>
        </p:txBody>
      </p:sp>
      <p:sp>
        <p:nvSpPr>
          <p:cNvPr id="60419" name="Rectangle 3"/>
          <p:cNvSpPr>
            <a:spLocks noChangeArrowheads="1"/>
          </p:cNvSpPr>
          <p:nvPr/>
        </p:nvSpPr>
        <p:spPr bwMode="auto">
          <a:xfrm>
            <a:off x="1143000" y="2743200"/>
            <a:ext cx="7086600" cy="2062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3200" dirty="0">
                <a:solidFill>
                  <a:prstClr val="white"/>
                </a:solidFill>
              </a:rPr>
              <a:t>This is the fallacy known as </a:t>
            </a:r>
            <a:r>
              <a:rPr lang="en-US" sz="3200" b="1" dirty="0">
                <a:solidFill>
                  <a:srgbClr val="92D050"/>
                </a:solidFill>
              </a:rPr>
              <a:t>begging the question</a:t>
            </a:r>
            <a:r>
              <a:rPr lang="en-US" sz="3200" dirty="0">
                <a:solidFill>
                  <a:prstClr val="white"/>
                </a:solidFill>
              </a:rPr>
              <a:t>.  It means to assume as a premise what is being argued for in the conclusion.</a:t>
            </a:r>
          </a:p>
        </p:txBody>
      </p:sp>
    </p:spTree>
    <p:extLst>
      <p:ext uri="{BB962C8B-B14F-4D97-AF65-F5344CB8AC3E}">
        <p14:creationId xmlns:p14="http://schemas.microsoft.com/office/powerpoint/2010/main" val="2245849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711325" y="495300"/>
            <a:ext cx="6365875" cy="923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b="1" dirty="0">
                <a:solidFill>
                  <a:prstClr val="white"/>
                </a:solidFill>
              </a:rPr>
              <a:t>* Note that begging the question isn’t the same as asking for a question, in philosophical terms - despite the use of the phrase in ordinary language.</a:t>
            </a:r>
          </a:p>
        </p:txBody>
      </p:sp>
      <p:sp>
        <p:nvSpPr>
          <p:cNvPr id="74756" name="Rectangle 4"/>
          <p:cNvSpPr>
            <a:spLocks noChangeArrowheads="1"/>
          </p:cNvSpPr>
          <p:nvPr/>
        </p:nvSpPr>
        <p:spPr bwMode="auto">
          <a:xfrm>
            <a:off x="914400" y="1676400"/>
            <a:ext cx="7696200" cy="3170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2000" b="1" dirty="0">
                <a:solidFill>
                  <a:srgbClr val="92D050"/>
                </a:solidFill>
              </a:rPr>
              <a:t>Begging the question </a:t>
            </a:r>
            <a:r>
              <a:rPr lang="en-US" sz="2000" dirty="0">
                <a:solidFill>
                  <a:prstClr val="white"/>
                </a:solidFill>
              </a:rPr>
              <a:t>means that you’ve used what you’re trying to argue for as a premise in your argument.</a:t>
            </a:r>
          </a:p>
          <a:p>
            <a:endParaRPr lang="en-US" sz="3200" dirty="0">
              <a:solidFill>
                <a:prstClr val="white"/>
              </a:solidFill>
            </a:endParaRPr>
          </a:p>
          <a:p>
            <a:r>
              <a:rPr lang="en-US" sz="3200" dirty="0">
                <a:solidFill>
                  <a:prstClr val="white"/>
                </a:solidFill>
              </a:rPr>
              <a:t>Further Example: “Why should we give criminals the right to a fair trial?  When they committed crimes, they showed us that they don’t care about our rights!”  </a:t>
            </a:r>
          </a:p>
        </p:txBody>
      </p:sp>
    </p:spTree>
    <p:extLst>
      <p:ext uri="{BB962C8B-B14F-4D97-AF65-F5344CB8AC3E}">
        <p14:creationId xmlns:p14="http://schemas.microsoft.com/office/powerpoint/2010/main" val="8030324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7772400" cy="1143000"/>
          </a:xfrm>
        </p:spPr>
        <p:txBody>
          <a:bodyPr>
            <a:normAutofit fontScale="90000"/>
          </a:bodyPr>
          <a:lstStyle/>
          <a:p>
            <a:r>
              <a:rPr lang="en-US" sz="2000" dirty="0" smtClean="0"/>
              <a:t>Is this argument is valid:? </a:t>
            </a:r>
            <a:br>
              <a:rPr lang="en-US" sz="2000" dirty="0" smtClean="0"/>
            </a:br>
            <a:r>
              <a:rPr lang="en-US" sz="2000" dirty="0" smtClean="0"/>
              <a:t>“If utilitarianism is true,  then sometimes it is morally permissible to murder innocent people (to serve the greater good). Utilitarianism is true. Therefore, sometimes it is morally permissible to murder innocent people. ”</a:t>
            </a:r>
            <a:endParaRPr lang="en-US" sz="2000" dirty="0"/>
          </a:p>
        </p:txBody>
      </p:sp>
      <p:sp>
        <p:nvSpPr>
          <p:cNvPr id="3" name="TPAnswers"/>
          <p:cNvSpPr>
            <a:spLocks noGrp="1"/>
          </p:cNvSpPr>
          <p:nvPr>
            <p:ph type="body" idx="1"/>
          </p:nvPr>
        </p:nvSpPr>
        <p:spPr>
          <a:xfrm>
            <a:off x="457200" y="4648200"/>
            <a:ext cx="4114800" cy="1477963"/>
          </a:xfrm>
        </p:spPr>
        <p:txBody>
          <a:bodyPr>
            <a:normAutofit/>
          </a:bodyPr>
          <a:lstStyle/>
          <a:p>
            <a:pPr marL="525780" indent="-457200">
              <a:spcBef>
                <a:spcPct val="20000"/>
              </a:spcBef>
              <a:buFont typeface="Wingdings 3" pitchFamily="18" charset="2"/>
              <a:buAutoNum type="alphaUcPeriod"/>
            </a:pPr>
            <a:r>
              <a:rPr lang="en-US" sz="3200" dirty="0" smtClean="0"/>
              <a:t>True</a:t>
            </a:r>
          </a:p>
          <a:p>
            <a:pPr marL="525780" indent="-457200">
              <a:spcBef>
                <a:spcPct val="20000"/>
              </a:spcBef>
              <a:buFont typeface="Wingdings 3" pitchFamily="18" charset="2"/>
              <a:buAutoNum type="alphaUcPeriod"/>
            </a:pPr>
            <a:r>
              <a:rPr lang="en-US" sz="3200" dirty="0" smtClean="0"/>
              <a:t>False</a:t>
            </a:r>
            <a:endParaRPr lang="en-US" sz="32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7866612"/>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4115" name="Chart" r:id="rId5" imgW="4572034" imgH="5143584" progId="MSGraph.Chart.8">
                  <p:embed followColorScheme="full"/>
                </p:oleObj>
              </mc:Choice>
              <mc:Fallback>
                <p:oleObj name="Chart" r:id="rId5" imgW="4572034" imgH="5143584" progId="MSGraph.Chart.8">
                  <p:embed followColorScheme="full"/>
                  <p:pic>
                    <p:nvPicPr>
                      <p:cNvPr id="0" name=""/>
                      <p:cNvPicPr/>
                      <p:nvPr/>
                    </p:nvPicPr>
                    <p:blipFill>
                      <a:blip r:embed="rId6"/>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40795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1676400"/>
            <a:ext cx="4191000" cy="1524000"/>
          </a:xfrm>
        </p:spPr>
        <p:txBody>
          <a:bodyPr>
            <a:normAutofit/>
          </a:bodyPr>
          <a:lstStyle/>
          <a:p>
            <a:r>
              <a:rPr lang="en-US" dirty="0" smtClean="0"/>
              <a:t>reconstructing arguments</a:t>
            </a:r>
            <a:endParaRPr lang="en-US" dirty="0"/>
          </a:p>
        </p:txBody>
      </p:sp>
    </p:spTree>
    <p:extLst>
      <p:ext uri="{BB962C8B-B14F-4D97-AF65-F5344CB8AC3E}">
        <p14:creationId xmlns:p14="http://schemas.microsoft.com/office/powerpoint/2010/main" val="1978129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Reconstructing arguments </a:t>
            </a:r>
            <a:endParaRPr lang="en-US" dirty="0"/>
          </a:p>
        </p:txBody>
      </p:sp>
      <p:sp>
        <p:nvSpPr>
          <p:cNvPr id="3" name="Content Placeholder 2"/>
          <p:cNvSpPr>
            <a:spLocks noGrp="1"/>
          </p:cNvSpPr>
          <p:nvPr>
            <p:ph idx="1"/>
          </p:nvPr>
        </p:nvSpPr>
        <p:spPr/>
        <p:txBody>
          <a:bodyPr/>
          <a:lstStyle/>
          <a:p>
            <a:r>
              <a:rPr lang="en-US" dirty="0" smtClean="0"/>
              <a:t>Read the passage carefully (more than once)</a:t>
            </a:r>
          </a:p>
          <a:p>
            <a:r>
              <a:rPr lang="en-US" dirty="0" smtClean="0"/>
              <a:t>Identify the conclusion</a:t>
            </a:r>
          </a:p>
          <a:p>
            <a:r>
              <a:rPr lang="en-US" dirty="0"/>
              <a:t>Identify the premises. </a:t>
            </a:r>
            <a:r>
              <a:rPr lang="en-US" dirty="0" smtClean="0"/>
              <a:t>(Consider </a:t>
            </a:r>
            <a:r>
              <a:rPr lang="en-US" dirty="0"/>
              <a:t>the conclusion and ask yourself what the author needs to do to prove it. </a:t>
            </a:r>
            <a:r>
              <a:rPr lang="en-US" dirty="0" smtClean="0"/>
              <a:t>)</a:t>
            </a:r>
          </a:p>
          <a:p>
            <a:r>
              <a:rPr lang="en-US" dirty="0"/>
              <a:t>Sketch out a formal reconstruction of the argument as a series of steps.</a:t>
            </a:r>
          </a:p>
        </p:txBody>
      </p:sp>
    </p:spTree>
    <p:extLst>
      <p:ext uri="{BB962C8B-B14F-4D97-AF65-F5344CB8AC3E}">
        <p14:creationId xmlns:p14="http://schemas.microsoft.com/office/powerpoint/2010/main" val="3537046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381000"/>
            <a:ext cx="8229600" cy="884238"/>
          </a:xfrm>
        </p:spPr>
        <p:txBody>
          <a:bodyPr>
            <a:normAutofit/>
          </a:bodyPr>
          <a:lstStyle/>
          <a:p>
            <a:r>
              <a:rPr lang="en-US" sz="2400" cap="none" dirty="0"/>
              <a:t>It is </a:t>
            </a:r>
            <a:r>
              <a:rPr lang="en-US" sz="2400" cap="none" dirty="0" smtClean="0"/>
              <a:t>morally wrong </a:t>
            </a:r>
            <a:r>
              <a:rPr lang="en-US" sz="2400" cap="none" dirty="0"/>
              <a:t>to steal a loaf of bread to </a:t>
            </a:r>
            <a:r>
              <a:rPr lang="en-US" sz="2400" cap="none" dirty="0" smtClean="0"/>
              <a:t>feed your starving family and loved ones.</a:t>
            </a:r>
            <a:endParaRPr lang="en-US" sz="2400" cap="none"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dirty="0" smtClean="0"/>
              <a:t>Strongly Agree</a:t>
            </a:r>
          </a:p>
          <a:p>
            <a:pPr marL="457200" indent="-457200">
              <a:buFont typeface="Arial" pitchFamily="34" charset="0"/>
              <a:buAutoNum type="alphaUcPeriod"/>
            </a:pPr>
            <a:r>
              <a:rPr lang="en-US" dirty="0" smtClean="0"/>
              <a:t>Agree</a:t>
            </a:r>
          </a:p>
          <a:p>
            <a:pPr marL="457200" indent="-457200">
              <a:buFont typeface="Arial" pitchFamily="34" charset="0"/>
              <a:buAutoNum type="alphaUcPeriod"/>
            </a:pPr>
            <a:r>
              <a:rPr lang="en-US" dirty="0" smtClean="0"/>
              <a:t>Somewhat Agree</a:t>
            </a:r>
          </a:p>
          <a:p>
            <a:pPr marL="457200" indent="-457200">
              <a:buFont typeface="Arial" pitchFamily="34" charset="0"/>
              <a:buAutoNum type="alphaUcPeriod"/>
            </a:pPr>
            <a:r>
              <a:rPr lang="en-US" dirty="0" smtClean="0"/>
              <a:t>Neutral</a:t>
            </a:r>
          </a:p>
          <a:p>
            <a:pPr marL="457200" indent="-457200">
              <a:buFont typeface="Arial" pitchFamily="34" charset="0"/>
              <a:buAutoNum type="alphaUcPeriod"/>
            </a:pPr>
            <a:r>
              <a:rPr lang="en-US" dirty="0" smtClean="0"/>
              <a:t>Somewhat Disagree</a:t>
            </a:r>
          </a:p>
          <a:p>
            <a:pPr marL="457200" indent="-457200">
              <a:buFont typeface="Arial" pitchFamily="34" charset="0"/>
              <a:buAutoNum type="alphaUcPeriod"/>
            </a:pPr>
            <a:r>
              <a:rPr lang="en-US" dirty="0" smtClean="0"/>
              <a:t>Disagree</a:t>
            </a:r>
          </a:p>
          <a:p>
            <a:pPr marL="457200" indent="-457200">
              <a:buFont typeface="Arial" pitchFamily="34" charset="0"/>
              <a:buAutoNum type="alphaUcPeriod"/>
            </a:pPr>
            <a:r>
              <a:rPr lang="en-US" dirty="0" smtClean="0"/>
              <a:t>Strongly Disagree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661210523"/>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615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3829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457200"/>
            <a:ext cx="8229600" cy="808038"/>
          </a:xfrm>
        </p:spPr>
        <p:txBody>
          <a:bodyPr>
            <a:normAutofit fontScale="90000"/>
          </a:bodyPr>
          <a:lstStyle/>
          <a:p>
            <a:r>
              <a:rPr lang="en-US" cap="none" dirty="0" smtClean="0"/>
              <a:t>The rightness or wrongness of an action does not depend on its consequences. </a:t>
            </a:r>
            <a:endParaRPr lang="en-US" cap="none"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sz="3200" smtClean="0"/>
              <a:t>Strongly Agree</a:t>
            </a:r>
          </a:p>
          <a:p>
            <a:pPr marL="457200" indent="-457200">
              <a:buFont typeface="Arial" pitchFamily="34" charset="0"/>
              <a:buAutoNum type="alphaUcPeriod"/>
            </a:pPr>
            <a:r>
              <a:rPr lang="en-US" sz="3200" smtClean="0"/>
              <a:t>Agree</a:t>
            </a:r>
          </a:p>
          <a:p>
            <a:pPr marL="457200" indent="-457200">
              <a:buFont typeface="Arial" pitchFamily="34" charset="0"/>
              <a:buAutoNum type="alphaUcPeriod"/>
            </a:pPr>
            <a:r>
              <a:rPr lang="en-US" sz="3200" smtClean="0"/>
              <a:t>Somewhat Agree</a:t>
            </a:r>
          </a:p>
          <a:p>
            <a:pPr marL="457200" indent="-457200">
              <a:buFont typeface="Arial" pitchFamily="34" charset="0"/>
              <a:buAutoNum type="alphaUcPeriod"/>
            </a:pPr>
            <a:r>
              <a:rPr lang="en-US" sz="3200" smtClean="0"/>
              <a:t>Neutral</a:t>
            </a:r>
          </a:p>
          <a:p>
            <a:pPr marL="457200" indent="-457200">
              <a:buFont typeface="Arial" pitchFamily="34" charset="0"/>
              <a:buAutoNum type="alphaUcPeriod"/>
            </a:pPr>
            <a:r>
              <a:rPr lang="en-US" sz="3200" smtClean="0"/>
              <a:t>Somewhat Disagree</a:t>
            </a:r>
          </a:p>
          <a:p>
            <a:pPr marL="457200" indent="-457200">
              <a:buFont typeface="Arial" pitchFamily="34" charset="0"/>
              <a:buAutoNum type="alphaUcPeriod"/>
            </a:pPr>
            <a:r>
              <a:rPr lang="en-US" sz="3200" smtClean="0"/>
              <a:t>Disagree</a:t>
            </a:r>
          </a:p>
          <a:p>
            <a:pPr marL="457200" indent="-457200">
              <a:buFont typeface="Arial" pitchFamily="34" charset="0"/>
              <a:buAutoNum type="alphaUcPeriod"/>
            </a:pPr>
            <a:r>
              <a:rPr lang="en-US" sz="3200" smtClean="0"/>
              <a:t>Strongly Disagree</a:t>
            </a:r>
            <a:endParaRPr lang="en-US" sz="320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95581800"/>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718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52770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81000" y="457200"/>
            <a:ext cx="7620000" cy="1143000"/>
          </a:xfrm>
        </p:spPr>
        <p:txBody>
          <a:bodyPr>
            <a:normAutofit fontScale="90000"/>
          </a:bodyPr>
          <a:lstStyle/>
          <a:p>
            <a:r>
              <a:rPr lang="en-US" sz="2800" cap="none" dirty="0" smtClean="0"/>
              <a:t>Is the following argument valid? </a:t>
            </a:r>
            <a:br>
              <a:rPr lang="en-US" sz="2800" cap="none" dirty="0" smtClean="0"/>
            </a:br>
            <a:r>
              <a:rPr lang="en-US" sz="2800" cap="none" dirty="0"/>
              <a:t/>
            </a:r>
            <a:br>
              <a:rPr lang="en-US" sz="2800" cap="none" dirty="0"/>
            </a:br>
            <a:r>
              <a:rPr lang="en-US" sz="2800" cap="none" dirty="0" smtClean="0"/>
              <a:t>“</a:t>
            </a:r>
            <a:r>
              <a:rPr lang="en-US" sz="2800" cap="none" dirty="0"/>
              <a:t>If Lincoln was killed in an automobile accident, then Lincoln is dead. Lincoln was killed in an automobile accident. </a:t>
            </a:r>
            <a:r>
              <a:rPr lang="en-US" sz="2800" cap="none" dirty="0" smtClean="0"/>
              <a:t>Therefore, Lincoln </a:t>
            </a:r>
            <a:r>
              <a:rPr lang="en-US" sz="2800" cap="none" dirty="0"/>
              <a:t>is dead</a:t>
            </a:r>
            <a:r>
              <a:rPr lang="en-US" sz="2800" cap="none" dirty="0" smtClean="0"/>
              <a:t>.” </a:t>
            </a:r>
            <a:endParaRPr lang="en-US" sz="2800" cap="none" dirty="0"/>
          </a:p>
        </p:txBody>
      </p:sp>
      <p:sp>
        <p:nvSpPr>
          <p:cNvPr id="3" name="TPAnswers"/>
          <p:cNvSpPr>
            <a:spLocks noGrp="1"/>
          </p:cNvSpPr>
          <p:nvPr>
            <p:ph type="body" idx="1"/>
            <p:custDataLst>
              <p:tags r:id="rId3"/>
            </p:custDataLst>
          </p:nvPr>
        </p:nvSpPr>
        <p:spPr>
          <a:xfrm>
            <a:off x="457200" y="3429000"/>
            <a:ext cx="4114800" cy="2971800"/>
          </a:xfrm>
        </p:spPr>
        <p:txBody>
          <a:bodyPr>
            <a:normAutofit/>
          </a:bodyPr>
          <a:lstStyle/>
          <a:p>
            <a:pPr marL="571500" indent="-457200">
              <a:buFont typeface="Arial" pitchFamily="34" charset="0"/>
              <a:buAutoNum type="alphaUcPeriod"/>
            </a:pPr>
            <a:r>
              <a:rPr lang="en-US" sz="3200" dirty="0" smtClean="0"/>
              <a:t>Yes</a:t>
            </a:r>
          </a:p>
          <a:p>
            <a:pPr marL="571500" indent="-457200">
              <a:buFont typeface="Arial" pitchFamily="34" charset="0"/>
              <a:buAutoNum type="alphaUcPeriod"/>
            </a:pPr>
            <a:r>
              <a:rPr lang="en-US" sz="3200" dirty="0" smtClean="0"/>
              <a:t>No</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597292655"/>
              </p:ext>
            </p:extLst>
          </p:nvPr>
        </p:nvGraphicFramePr>
        <p:xfrm>
          <a:off x="3810000" y="1524000"/>
          <a:ext cx="4572000" cy="5143500"/>
        </p:xfrm>
        <a:graphic>
          <a:graphicData uri="http://schemas.openxmlformats.org/presentationml/2006/ole">
            <mc:AlternateContent xmlns:mc="http://schemas.openxmlformats.org/markup-compatibility/2006">
              <mc:Choice xmlns:v="urn:schemas-microsoft-com:vml" Requires="v">
                <p:oleObj spid="_x0000_s1056"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3810000" y="15240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295872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457200"/>
            <a:ext cx="8229600" cy="808038"/>
          </a:xfrm>
        </p:spPr>
        <p:txBody>
          <a:bodyPr>
            <a:normAutofit fontScale="90000"/>
          </a:bodyPr>
          <a:lstStyle/>
          <a:p>
            <a:r>
              <a:rPr lang="en-US" cap="none" dirty="0" smtClean="0"/>
              <a:t>It is morally wrong to make yourself an exception to a rule (e.g., cutting in line).</a:t>
            </a:r>
            <a:endParaRPr lang="en-US" cap="none"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dirty="0" smtClean="0"/>
              <a:t>Strongly Agree</a:t>
            </a:r>
          </a:p>
          <a:p>
            <a:pPr marL="457200" indent="-457200">
              <a:buFont typeface="Arial" pitchFamily="34" charset="0"/>
              <a:buAutoNum type="alphaUcPeriod"/>
            </a:pPr>
            <a:r>
              <a:rPr lang="en-US" dirty="0" smtClean="0"/>
              <a:t>Agree</a:t>
            </a:r>
          </a:p>
          <a:p>
            <a:pPr marL="457200" indent="-457200">
              <a:buFont typeface="Arial" pitchFamily="34" charset="0"/>
              <a:buAutoNum type="alphaUcPeriod"/>
            </a:pPr>
            <a:r>
              <a:rPr lang="en-US" dirty="0" smtClean="0"/>
              <a:t>Somewhat Agree</a:t>
            </a:r>
          </a:p>
          <a:p>
            <a:pPr marL="457200" indent="-457200">
              <a:buFont typeface="Arial" pitchFamily="34" charset="0"/>
              <a:buAutoNum type="alphaUcPeriod"/>
            </a:pPr>
            <a:r>
              <a:rPr lang="en-US" dirty="0" smtClean="0"/>
              <a:t>Neutral</a:t>
            </a:r>
          </a:p>
          <a:p>
            <a:pPr marL="457200" indent="-457200">
              <a:buFont typeface="Arial" pitchFamily="34" charset="0"/>
              <a:buAutoNum type="alphaUcPeriod"/>
            </a:pPr>
            <a:r>
              <a:rPr lang="en-US" dirty="0" smtClean="0"/>
              <a:t>Somewhat Disagree</a:t>
            </a:r>
          </a:p>
          <a:p>
            <a:pPr marL="457200" indent="-457200">
              <a:buFont typeface="Arial" pitchFamily="34" charset="0"/>
              <a:buAutoNum type="alphaUcPeriod"/>
            </a:pPr>
            <a:r>
              <a:rPr lang="en-US" dirty="0" smtClean="0"/>
              <a:t>Disagree</a:t>
            </a:r>
          </a:p>
          <a:p>
            <a:pPr marL="457200" indent="-457200">
              <a:buFont typeface="Arial" pitchFamily="34" charset="0"/>
              <a:buAutoNum type="alphaUcPeriod"/>
            </a:pPr>
            <a:r>
              <a:rPr lang="en-US" dirty="0" smtClean="0"/>
              <a:t>Strongly Disagree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793473767"/>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820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7326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381000"/>
            <a:ext cx="8229600" cy="884238"/>
          </a:xfrm>
        </p:spPr>
        <p:txBody>
          <a:bodyPr>
            <a:normAutofit fontScale="90000"/>
          </a:bodyPr>
          <a:lstStyle/>
          <a:p>
            <a:r>
              <a:rPr lang="en-US" cap="none" dirty="0" smtClean="0"/>
              <a:t>Theorizing about ethics can help provide practical guidance. </a:t>
            </a:r>
            <a:endParaRPr lang="en-US" cap="none"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sz="3200" smtClean="0"/>
              <a:t>Strongly Agree</a:t>
            </a:r>
          </a:p>
          <a:p>
            <a:pPr marL="457200" indent="-457200">
              <a:buFont typeface="Arial" pitchFamily="34" charset="0"/>
              <a:buAutoNum type="alphaUcPeriod"/>
            </a:pPr>
            <a:r>
              <a:rPr lang="en-US" sz="3200" smtClean="0"/>
              <a:t>Agree</a:t>
            </a:r>
          </a:p>
          <a:p>
            <a:pPr marL="457200" indent="-457200">
              <a:buFont typeface="Arial" pitchFamily="34" charset="0"/>
              <a:buAutoNum type="alphaUcPeriod"/>
            </a:pPr>
            <a:r>
              <a:rPr lang="en-US" sz="3200" smtClean="0"/>
              <a:t>Somewhat Agree</a:t>
            </a:r>
          </a:p>
          <a:p>
            <a:pPr marL="457200" indent="-457200">
              <a:buFont typeface="Arial" pitchFamily="34" charset="0"/>
              <a:buAutoNum type="alphaUcPeriod"/>
            </a:pPr>
            <a:r>
              <a:rPr lang="en-US" sz="3200" smtClean="0"/>
              <a:t>Neutral</a:t>
            </a:r>
          </a:p>
          <a:p>
            <a:pPr marL="457200" indent="-457200">
              <a:buFont typeface="Arial" pitchFamily="34" charset="0"/>
              <a:buAutoNum type="alphaUcPeriod"/>
            </a:pPr>
            <a:r>
              <a:rPr lang="en-US" sz="3200" smtClean="0"/>
              <a:t>Somewhat Disagree</a:t>
            </a:r>
          </a:p>
          <a:p>
            <a:pPr marL="457200" indent="-457200">
              <a:buFont typeface="Arial" pitchFamily="34" charset="0"/>
              <a:buAutoNum type="alphaUcPeriod"/>
            </a:pPr>
            <a:r>
              <a:rPr lang="en-US" sz="3200" smtClean="0"/>
              <a:t>Disagree</a:t>
            </a:r>
          </a:p>
          <a:p>
            <a:pPr marL="457200" indent="-457200">
              <a:buFont typeface="Arial" pitchFamily="34" charset="0"/>
              <a:buAutoNum type="alphaUcPeriod"/>
            </a:pPr>
            <a:r>
              <a:rPr lang="en-US" sz="3200" smtClean="0"/>
              <a:t>Strongly Disagree</a:t>
            </a:r>
            <a:endParaRPr lang="en-US" sz="320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52218645"/>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923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324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381000"/>
            <a:ext cx="8229600" cy="884238"/>
          </a:xfrm>
        </p:spPr>
        <p:txBody>
          <a:bodyPr>
            <a:normAutofit/>
          </a:bodyPr>
          <a:lstStyle/>
          <a:p>
            <a:r>
              <a:rPr lang="en-US" cap="none" dirty="0" smtClean="0"/>
              <a:t>I am skeptical about ethical theory.</a:t>
            </a:r>
            <a:endParaRPr lang="en-US" cap="none" dirty="0"/>
          </a:p>
        </p:txBody>
      </p:sp>
      <p:sp>
        <p:nvSpPr>
          <p:cNvPr id="3" name="TPAnswers"/>
          <p:cNvSpPr>
            <a:spLocks noGrp="1"/>
          </p:cNvSpPr>
          <p:nvPr>
            <p:ph type="body" idx="1"/>
            <p:custDataLst>
              <p:tags r:id="rId3"/>
            </p:custDataLst>
          </p:nvPr>
        </p:nvSpPr>
        <p:spPr>
          <a:xfrm>
            <a:off x="457200" y="1600200"/>
            <a:ext cx="4114800" cy="4876800"/>
          </a:xfrm>
        </p:spPr>
        <p:txBody>
          <a:bodyPr>
            <a:normAutofit/>
          </a:bodyPr>
          <a:lstStyle/>
          <a:p>
            <a:pPr marL="457200" indent="-457200">
              <a:buFont typeface="Arial" pitchFamily="34" charset="0"/>
              <a:buAutoNum type="alphaUcPeriod"/>
            </a:pPr>
            <a:r>
              <a:rPr lang="en-US" dirty="0" smtClean="0"/>
              <a:t>Strongly Agree</a:t>
            </a:r>
          </a:p>
          <a:p>
            <a:pPr marL="457200" indent="-457200">
              <a:buFont typeface="Arial" pitchFamily="34" charset="0"/>
              <a:buAutoNum type="alphaUcPeriod"/>
            </a:pPr>
            <a:r>
              <a:rPr lang="en-US" dirty="0" smtClean="0"/>
              <a:t>Agree</a:t>
            </a:r>
          </a:p>
          <a:p>
            <a:pPr marL="457200" indent="-457200">
              <a:buFont typeface="Arial" pitchFamily="34" charset="0"/>
              <a:buAutoNum type="alphaUcPeriod"/>
            </a:pPr>
            <a:r>
              <a:rPr lang="en-US" dirty="0" smtClean="0"/>
              <a:t>Somewhat Agree</a:t>
            </a:r>
          </a:p>
          <a:p>
            <a:pPr marL="457200" indent="-457200">
              <a:buFont typeface="Arial" pitchFamily="34" charset="0"/>
              <a:buAutoNum type="alphaUcPeriod"/>
            </a:pPr>
            <a:r>
              <a:rPr lang="en-US" dirty="0" smtClean="0"/>
              <a:t>Neutral</a:t>
            </a:r>
          </a:p>
          <a:p>
            <a:pPr marL="457200" indent="-457200">
              <a:buFont typeface="Arial" pitchFamily="34" charset="0"/>
              <a:buAutoNum type="alphaUcPeriod"/>
            </a:pPr>
            <a:r>
              <a:rPr lang="en-US" dirty="0" smtClean="0"/>
              <a:t>Somewhat Disagree</a:t>
            </a:r>
          </a:p>
          <a:p>
            <a:pPr marL="457200" indent="-457200">
              <a:buFont typeface="Arial" pitchFamily="34" charset="0"/>
              <a:buAutoNum type="alphaUcPeriod"/>
            </a:pPr>
            <a:r>
              <a:rPr lang="en-US" dirty="0" smtClean="0"/>
              <a:t>Disagree</a:t>
            </a:r>
          </a:p>
          <a:p>
            <a:pPr marL="457200" indent="-457200">
              <a:buFont typeface="Arial" pitchFamily="34" charset="0"/>
              <a:buAutoNum type="alphaUcPeriod"/>
            </a:pPr>
            <a:r>
              <a:rPr lang="en-US" dirty="0" smtClean="0"/>
              <a:t>Strongly Disagree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545799851"/>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025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74047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533400"/>
            <a:ext cx="7620000" cy="1143000"/>
          </a:xfrm>
        </p:spPr>
        <p:txBody>
          <a:bodyPr>
            <a:normAutofit fontScale="90000"/>
          </a:bodyPr>
          <a:lstStyle/>
          <a:p>
            <a:r>
              <a:rPr lang="en-US" sz="2800" cap="none" dirty="0" smtClean="0"/>
              <a:t/>
            </a:r>
            <a:br>
              <a:rPr lang="en-US" sz="2800" cap="none" dirty="0" smtClean="0"/>
            </a:br>
            <a:r>
              <a:rPr lang="en-US" sz="2800" cap="none" dirty="0" smtClean="0"/>
              <a:t>What </a:t>
            </a:r>
            <a:r>
              <a:rPr lang="en-US" sz="2800" cap="none" dirty="0"/>
              <a:t>is the form if this argument</a:t>
            </a:r>
            <a:r>
              <a:rPr lang="en-US" sz="2800" cap="none" dirty="0" smtClean="0"/>
              <a:t>?</a:t>
            </a:r>
            <a:br>
              <a:rPr lang="en-US" sz="2800" cap="none" dirty="0" smtClean="0"/>
            </a:br>
            <a:r>
              <a:rPr lang="en-US" sz="2800" cap="none" dirty="0"/>
              <a:t/>
            </a:r>
            <a:br>
              <a:rPr lang="en-US" sz="2800" cap="none" dirty="0"/>
            </a:br>
            <a:r>
              <a:rPr lang="en-US" sz="2800" cap="none" dirty="0"/>
              <a:t>“If Lincoln was killed in an automobile accident, then Lincoln is dead. Lincoln was killed in an automobile accident. </a:t>
            </a:r>
            <a:r>
              <a:rPr lang="en-US" sz="2800" cap="none" dirty="0" smtClean="0"/>
              <a:t>Therefore, Lincoln </a:t>
            </a:r>
            <a:r>
              <a:rPr lang="en-US" sz="2800" cap="none" dirty="0"/>
              <a:t>is dead.” </a:t>
            </a:r>
            <a:r>
              <a:rPr lang="en-US" sz="2800" cap="none" dirty="0" smtClean="0"/>
              <a:t/>
            </a:r>
            <a:br>
              <a:rPr lang="en-US" sz="2800" cap="none" dirty="0" smtClean="0"/>
            </a:br>
            <a:r>
              <a:rPr lang="en-US" sz="2800" cap="none" dirty="0"/>
              <a:t/>
            </a:r>
            <a:br>
              <a:rPr lang="en-US" sz="2800" cap="none" dirty="0"/>
            </a:br>
            <a:endParaRPr lang="en-US" sz="2800" cap="none" dirty="0"/>
          </a:p>
        </p:txBody>
      </p:sp>
      <p:sp>
        <p:nvSpPr>
          <p:cNvPr id="3" name="TPAnswers"/>
          <p:cNvSpPr>
            <a:spLocks noGrp="1"/>
          </p:cNvSpPr>
          <p:nvPr>
            <p:ph type="body" idx="1"/>
            <p:custDataLst>
              <p:tags r:id="rId3"/>
            </p:custDataLst>
          </p:nvPr>
        </p:nvSpPr>
        <p:spPr>
          <a:xfrm>
            <a:off x="533400" y="2286000"/>
            <a:ext cx="4114800" cy="4800600"/>
          </a:xfrm>
        </p:spPr>
        <p:txBody>
          <a:bodyPr>
            <a:normAutofit fontScale="92500" lnSpcReduction="20000"/>
          </a:bodyPr>
          <a:lstStyle/>
          <a:p>
            <a:pPr marL="571500" indent="-457200">
              <a:buFont typeface="Arial" pitchFamily="34" charset="0"/>
              <a:buAutoNum type="alphaUcPeriod"/>
            </a:pPr>
            <a:r>
              <a:rPr lang="en-US" sz="3200" dirty="0" smtClean="0"/>
              <a:t>Modus ponens (affirming the antecedent)</a:t>
            </a:r>
          </a:p>
          <a:p>
            <a:pPr marL="571500" indent="-457200">
              <a:buFont typeface="Arial" pitchFamily="34" charset="0"/>
              <a:buAutoNum type="alphaUcPeriod"/>
            </a:pPr>
            <a:r>
              <a:rPr lang="en-US" sz="3200" dirty="0" smtClean="0"/>
              <a:t>Modus </a:t>
            </a:r>
            <a:r>
              <a:rPr lang="en-US" sz="3200" dirty="0" err="1" smtClean="0"/>
              <a:t>tollens</a:t>
            </a:r>
            <a:r>
              <a:rPr lang="en-US" sz="3200" dirty="0" smtClean="0"/>
              <a:t> (denying to consequent)</a:t>
            </a:r>
          </a:p>
          <a:p>
            <a:pPr marL="571500" indent="-457200">
              <a:buFont typeface="Arial" pitchFamily="34" charset="0"/>
              <a:buAutoNum type="alphaUcPeriod"/>
            </a:pPr>
            <a:r>
              <a:rPr lang="en-US" sz="3200" dirty="0" smtClean="0"/>
              <a:t>Affirming the consequent</a:t>
            </a:r>
          </a:p>
          <a:p>
            <a:pPr marL="571500" indent="-457200">
              <a:buFont typeface="Arial" pitchFamily="34" charset="0"/>
              <a:buAutoNum type="alphaUcPeriod"/>
            </a:pPr>
            <a:r>
              <a:rPr lang="en-US" sz="3200" dirty="0" smtClean="0"/>
              <a:t>Denying the antecedent</a:t>
            </a:r>
          </a:p>
          <a:p>
            <a:pPr marL="571500" indent="-457200">
              <a:buFont typeface="Arial" pitchFamily="34" charset="0"/>
              <a:buAutoNum type="alphaUcPeriod"/>
            </a:pPr>
            <a:r>
              <a:rPr lang="en-US" sz="3200" dirty="0" smtClean="0"/>
              <a:t>None of the above</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980426880"/>
              </p:ext>
            </p:extLst>
          </p:nvPr>
        </p:nvGraphicFramePr>
        <p:xfrm>
          <a:off x="4546600" y="2286000"/>
          <a:ext cx="4572000" cy="5143500"/>
        </p:xfrm>
        <a:graphic>
          <a:graphicData uri="http://schemas.openxmlformats.org/presentationml/2006/ole">
            <mc:AlternateContent xmlns:mc="http://schemas.openxmlformats.org/markup-compatibility/2006">
              <mc:Choice xmlns:v="urn:schemas-microsoft-com:vml" Requires="v">
                <p:oleObj spid="_x0000_s2080"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4546600" y="22860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317422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762000"/>
            <a:ext cx="7620000" cy="1143000"/>
          </a:xfrm>
        </p:spPr>
        <p:txBody>
          <a:bodyPr>
            <a:normAutofit fontScale="90000"/>
          </a:bodyPr>
          <a:lstStyle/>
          <a:p>
            <a:r>
              <a:rPr lang="en-US" sz="2800" cap="none" dirty="0" smtClean="0"/>
              <a:t>Is the following argument valid? </a:t>
            </a:r>
            <a:br>
              <a:rPr lang="en-US" sz="2800" cap="none" dirty="0" smtClean="0"/>
            </a:br>
            <a:r>
              <a:rPr lang="en-US" sz="2800" cap="none" dirty="0"/>
              <a:t/>
            </a:r>
            <a:br>
              <a:rPr lang="en-US" sz="2800" cap="none" dirty="0"/>
            </a:br>
            <a:r>
              <a:rPr lang="en-US" sz="2800" cap="none" dirty="0" smtClean="0"/>
              <a:t>“If </a:t>
            </a:r>
            <a:r>
              <a:rPr lang="en-US" sz="2800" cap="none" dirty="0"/>
              <a:t>Lincoln was killed in an automobile accident, then Lincoln is dead. Lincoln was not killed in an automobile accident. Therefore, Lincoln is not dead</a:t>
            </a:r>
            <a:r>
              <a:rPr lang="en-US" sz="2800" cap="none" dirty="0" smtClean="0"/>
              <a:t>.”</a:t>
            </a:r>
            <a:endParaRPr lang="en-US" sz="2800" cap="none" dirty="0"/>
          </a:p>
        </p:txBody>
      </p:sp>
      <p:sp>
        <p:nvSpPr>
          <p:cNvPr id="3" name="TPAnswers"/>
          <p:cNvSpPr>
            <a:spLocks noGrp="1"/>
          </p:cNvSpPr>
          <p:nvPr>
            <p:ph type="body" idx="1"/>
            <p:custDataLst>
              <p:tags r:id="rId3"/>
            </p:custDataLst>
          </p:nvPr>
        </p:nvSpPr>
        <p:spPr>
          <a:xfrm>
            <a:off x="533400" y="4114800"/>
            <a:ext cx="4114800" cy="4648200"/>
          </a:xfrm>
        </p:spPr>
        <p:txBody>
          <a:bodyPr>
            <a:normAutofit/>
          </a:bodyPr>
          <a:lstStyle/>
          <a:p>
            <a:pPr marL="571500" indent="-457200">
              <a:buFont typeface="Arial" pitchFamily="34" charset="0"/>
              <a:buAutoNum type="alphaUcPeriod"/>
            </a:pPr>
            <a:r>
              <a:rPr lang="en-US" sz="3200" dirty="0" smtClean="0"/>
              <a:t>Yes</a:t>
            </a:r>
          </a:p>
          <a:p>
            <a:pPr marL="571500" indent="-457200">
              <a:buFont typeface="Arial" pitchFamily="34" charset="0"/>
              <a:buAutoNum type="alphaUcPeriod"/>
            </a:pPr>
            <a:r>
              <a:rPr lang="en-US" sz="3200" dirty="0" smtClean="0"/>
              <a:t>No</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444066020"/>
              </p:ext>
            </p:extLst>
          </p:nvPr>
        </p:nvGraphicFramePr>
        <p:xfrm>
          <a:off x="3962400" y="1714500"/>
          <a:ext cx="4876800" cy="5143500"/>
        </p:xfrm>
        <a:graphic>
          <a:graphicData uri="http://schemas.openxmlformats.org/presentationml/2006/ole">
            <mc:AlternateContent xmlns:mc="http://schemas.openxmlformats.org/markup-compatibility/2006">
              <mc:Choice xmlns:v="urn:schemas-microsoft-com:vml" Requires="v">
                <p:oleObj spid="_x0000_s310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3962400" y="1714500"/>
                        <a:ext cx="48768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259705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b="1" dirty="0" smtClean="0">
                <a:solidFill>
                  <a:schemeClr val="bg1"/>
                </a:solidFill>
              </a:rPr>
              <a:t>how </a:t>
            </a:r>
            <a:r>
              <a:rPr lang="en-US" b="1" dirty="0">
                <a:solidFill>
                  <a:schemeClr val="bg1"/>
                </a:solidFill>
              </a:rPr>
              <a:t>should you read?</a:t>
            </a:r>
          </a:p>
        </p:txBody>
      </p:sp>
      <p:sp>
        <p:nvSpPr>
          <p:cNvPr id="91139" name="Rectangle 3"/>
          <p:cNvSpPr>
            <a:spLocks noGrp="1" noChangeArrowheads="1"/>
          </p:cNvSpPr>
          <p:nvPr>
            <p:ph type="body" idx="1"/>
          </p:nvPr>
        </p:nvSpPr>
        <p:spPr/>
        <p:txBody>
          <a:bodyPr>
            <a:normAutofit/>
          </a:bodyPr>
          <a:lstStyle/>
          <a:p>
            <a:r>
              <a:rPr lang="en-US" sz="2400" dirty="0" smtClean="0">
                <a:solidFill>
                  <a:schemeClr val="bg1"/>
                </a:solidFill>
              </a:rPr>
              <a:t>Your goal </a:t>
            </a:r>
            <a:r>
              <a:rPr lang="en-US" sz="2400" dirty="0">
                <a:solidFill>
                  <a:schemeClr val="bg1"/>
                </a:solidFill>
              </a:rPr>
              <a:t>is </a:t>
            </a:r>
            <a:r>
              <a:rPr lang="en-US" sz="2400" dirty="0" smtClean="0">
                <a:solidFill>
                  <a:schemeClr val="bg1"/>
                </a:solidFill>
              </a:rPr>
              <a:t>to:</a:t>
            </a:r>
          </a:p>
          <a:p>
            <a:pPr lvl="1"/>
            <a:r>
              <a:rPr lang="en-US" sz="2400" dirty="0" smtClean="0">
                <a:solidFill>
                  <a:schemeClr val="bg1"/>
                </a:solidFill>
              </a:rPr>
              <a:t>understand the arguments, </a:t>
            </a:r>
            <a:r>
              <a:rPr lang="en-US" sz="2400" dirty="0">
                <a:solidFill>
                  <a:schemeClr val="bg1"/>
                </a:solidFill>
              </a:rPr>
              <a:t>and then </a:t>
            </a:r>
            <a:endParaRPr lang="en-US" sz="2400" dirty="0" smtClean="0">
              <a:solidFill>
                <a:schemeClr val="bg1"/>
              </a:solidFill>
            </a:endParaRPr>
          </a:p>
          <a:p>
            <a:pPr lvl="1"/>
            <a:r>
              <a:rPr lang="en-US" sz="2400" dirty="0" smtClean="0">
                <a:solidFill>
                  <a:schemeClr val="bg1"/>
                </a:solidFill>
              </a:rPr>
              <a:t>critically evaluate the arguments.</a:t>
            </a:r>
            <a:endParaRPr lang="en-US" sz="24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429000"/>
            <a:ext cx="3048000" cy="196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0557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274638"/>
            <a:ext cx="7772400" cy="2163762"/>
          </a:xfrm>
        </p:spPr>
        <p:txBody>
          <a:bodyPr>
            <a:normAutofit/>
          </a:bodyPr>
          <a:lstStyle/>
          <a:p>
            <a:r>
              <a:rPr lang="en-US" sz="5400" b="1" dirty="0" smtClean="0">
                <a:solidFill>
                  <a:srgbClr val="92D050"/>
                </a:solidFill>
              </a:rPr>
              <a:t>how </a:t>
            </a:r>
            <a:r>
              <a:rPr lang="en-US" sz="5400" b="1" dirty="0">
                <a:solidFill>
                  <a:srgbClr val="92D050"/>
                </a:solidFill>
              </a:rPr>
              <a:t>should you read?</a:t>
            </a:r>
          </a:p>
        </p:txBody>
      </p:sp>
      <p:sp>
        <p:nvSpPr>
          <p:cNvPr id="92163" name="Rectangle 3"/>
          <p:cNvSpPr>
            <a:spLocks noGrp="1" noChangeArrowheads="1"/>
          </p:cNvSpPr>
          <p:nvPr>
            <p:ph type="body" idx="1"/>
          </p:nvPr>
        </p:nvSpPr>
        <p:spPr>
          <a:xfrm>
            <a:off x="1828800" y="2666999"/>
            <a:ext cx="7010400" cy="2667001"/>
          </a:xfrm>
        </p:spPr>
        <p:txBody>
          <a:bodyPr>
            <a:noAutofit/>
          </a:bodyPr>
          <a:lstStyle/>
          <a:p>
            <a:pPr marL="68580" indent="0">
              <a:lnSpc>
                <a:spcPct val="90000"/>
              </a:lnSpc>
              <a:buNone/>
            </a:pPr>
            <a:r>
              <a:rPr lang="en-US" sz="2400" u="sng" dirty="0" smtClean="0"/>
              <a:t>Jim </a:t>
            </a:r>
            <a:r>
              <a:rPr lang="en-US" sz="2400" u="sng" dirty="0"/>
              <a:t>Pryor’s three-pass </a:t>
            </a:r>
            <a:r>
              <a:rPr lang="en-US" sz="2400" u="sng" dirty="0" smtClean="0"/>
              <a:t>method:</a:t>
            </a:r>
          </a:p>
          <a:p>
            <a:pPr marL="525780" indent="-457200">
              <a:buFont typeface="+mj-lt"/>
              <a:buAutoNum type="arabicPeriod"/>
            </a:pPr>
            <a:r>
              <a:rPr lang="en-US" sz="2400" dirty="0" smtClean="0"/>
              <a:t>Find the text’s conclusion(s) </a:t>
            </a:r>
            <a:r>
              <a:rPr lang="en-US" sz="2400" dirty="0"/>
              <a:t>and </a:t>
            </a:r>
            <a:r>
              <a:rPr lang="en-US" sz="2400" dirty="0" smtClean="0"/>
              <a:t>get </a:t>
            </a:r>
            <a:r>
              <a:rPr lang="en-US" sz="2400" dirty="0"/>
              <a:t>a </a:t>
            </a:r>
            <a:r>
              <a:rPr lang="en-US" sz="2400" dirty="0" smtClean="0"/>
              <a:t>sense </a:t>
            </a:r>
            <a:r>
              <a:rPr lang="en-US" sz="2400" dirty="0"/>
              <a:t>of its </a:t>
            </a:r>
            <a:r>
              <a:rPr lang="en-US" sz="2400" dirty="0" smtClean="0"/>
              <a:t>argumentative structure</a:t>
            </a:r>
          </a:p>
          <a:p>
            <a:pPr marL="525780" indent="-457200">
              <a:buFont typeface="+mj-lt"/>
              <a:buAutoNum type="arabicPeriod"/>
            </a:pPr>
            <a:endParaRPr lang="en-US" sz="2400" dirty="0" smtClean="0"/>
          </a:p>
          <a:p>
            <a:pPr marL="525780" indent="-457200">
              <a:buFont typeface="+mj-lt"/>
              <a:buAutoNum type="arabicPeriod"/>
            </a:pPr>
            <a:r>
              <a:rPr lang="en-US" sz="2400" dirty="0" smtClean="0"/>
              <a:t>Go back </a:t>
            </a:r>
            <a:r>
              <a:rPr lang="en-US" sz="2400" dirty="0"/>
              <a:t>and </a:t>
            </a:r>
            <a:r>
              <a:rPr lang="en-US" sz="2400" dirty="0" smtClean="0"/>
              <a:t>read it </a:t>
            </a:r>
            <a:r>
              <a:rPr lang="en-US" sz="2400" dirty="0"/>
              <a:t>c</a:t>
            </a:r>
            <a:r>
              <a:rPr lang="en-US" sz="2400" dirty="0" smtClean="0"/>
              <a:t>arefully</a:t>
            </a:r>
          </a:p>
          <a:p>
            <a:pPr marL="525780" indent="-457200">
              <a:buFont typeface="+mj-lt"/>
              <a:buAutoNum type="arabicPeriod"/>
            </a:pPr>
            <a:endParaRPr lang="en-US" sz="2400" dirty="0" smtClean="0"/>
          </a:p>
          <a:p>
            <a:pPr marL="525780" indent="-457200">
              <a:buFont typeface="+mj-lt"/>
              <a:buAutoNum type="arabicPeriod"/>
            </a:pPr>
            <a:r>
              <a:rPr lang="en-US" sz="2400" dirty="0" smtClean="0"/>
              <a:t>Evaluate </a:t>
            </a:r>
            <a:r>
              <a:rPr lang="en-US" sz="2400" dirty="0"/>
              <a:t>the a</a:t>
            </a:r>
            <a:r>
              <a:rPr lang="en-US" sz="2400" dirty="0" smtClean="0"/>
              <a:t>uthor's </a:t>
            </a:r>
            <a:r>
              <a:rPr lang="en-US" sz="2400" dirty="0"/>
              <a:t>a</a:t>
            </a:r>
            <a:r>
              <a:rPr lang="en-US" sz="2400" dirty="0" smtClean="0"/>
              <a:t>rguments</a:t>
            </a:r>
            <a:r>
              <a:rPr lang="en-US" sz="2400" dirty="0">
                <a:solidFill>
                  <a:srgbClr val="92D050"/>
                </a:solidFill>
              </a:rPr>
              <a:t/>
            </a:r>
            <a:br>
              <a:rPr lang="en-US" sz="2400" dirty="0">
                <a:solidFill>
                  <a:srgbClr val="92D050"/>
                </a:solidFill>
              </a:rPr>
            </a:br>
            <a:endParaRPr lang="en-US" sz="2400" dirty="0">
              <a:solidFill>
                <a:srgbClr val="92D050"/>
              </a:solidFill>
            </a:endParaRPr>
          </a:p>
        </p:txBody>
      </p:sp>
    </p:spTree>
    <p:extLst>
      <p:ext uri="{BB962C8B-B14F-4D97-AF65-F5344CB8AC3E}">
        <p14:creationId xmlns:p14="http://schemas.microsoft.com/office/powerpoint/2010/main" val="340624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1143000" y="1600200"/>
            <a:ext cx="7162800" cy="2062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sz="3200" dirty="0">
                <a:solidFill>
                  <a:prstClr val="black"/>
                </a:solidFill>
              </a:rPr>
              <a:t>An</a:t>
            </a:r>
            <a:r>
              <a:rPr lang="en-US" sz="3200" b="1" dirty="0">
                <a:solidFill>
                  <a:prstClr val="black"/>
                </a:solidFill>
              </a:rPr>
              <a:t> </a:t>
            </a:r>
            <a:r>
              <a:rPr lang="en-US" sz="3200" b="1" i="1" dirty="0">
                <a:solidFill>
                  <a:prstClr val="black"/>
                </a:solidFill>
              </a:rPr>
              <a:t>argument</a:t>
            </a:r>
            <a:r>
              <a:rPr lang="en-US" sz="3200" b="1" dirty="0">
                <a:solidFill>
                  <a:prstClr val="black"/>
                </a:solidFill>
              </a:rPr>
              <a:t> </a:t>
            </a:r>
            <a:r>
              <a:rPr lang="en-US" sz="3200" dirty="0">
                <a:solidFill>
                  <a:prstClr val="black"/>
                </a:solidFill>
              </a:rPr>
              <a:t>is a pattern of reasoning in which</a:t>
            </a:r>
            <a:r>
              <a:rPr lang="en-US" sz="3200" b="1" dirty="0">
                <a:solidFill>
                  <a:prstClr val="black"/>
                </a:solidFill>
              </a:rPr>
              <a:t> </a:t>
            </a:r>
            <a:r>
              <a:rPr lang="en-US" sz="3200" b="1" i="1" dirty="0">
                <a:solidFill>
                  <a:prstClr val="black"/>
                </a:solidFill>
              </a:rPr>
              <a:t>premises</a:t>
            </a:r>
            <a:r>
              <a:rPr lang="en-US" sz="3200" b="1" dirty="0">
                <a:solidFill>
                  <a:prstClr val="black"/>
                </a:solidFill>
              </a:rPr>
              <a:t> </a:t>
            </a:r>
            <a:r>
              <a:rPr lang="en-US" sz="3200" dirty="0">
                <a:solidFill>
                  <a:prstClr val="black"/>
                </a:solidFill>
              </a:rPr>
              <a:t>are offered as reasons to believe in the truth of </a:t>
            </a:r>
            <a:r>
              <a:rPr lang="en-US" sz="3200" b="1" i="1" dirty="0">
                <a:solidFill>
                  <a:prstClr val="black"/>
                </a:solidFill>
              </a:rPr>
              <a:t>a</a:t>
            </a:r>
            <a:r>
              <a:rPr lang="en-US" sz="3200" dirty="0">
                <a:solidFill>
                  <a:prstClr val="black"/>
                </a:solidFill>
              </a:rPr>
              <a:t> </a:t>
            </a:r>
            <a:r>
              <a:rPr lang="en-US" sz="3200" b="1" i="1" dirty="0">
                <a:solidFill>
                  <a:prstClr val="black"/>
                </a:solidFill>
              </a:rPr>
              <a:t>conclusion.</a:t>
            </a:r>
          </a:p>
          <a:p>
            <a:r>
              <a:rPr lang="en-US" sz="3200" b="1" i="1" dirty="0">
                <a:solidFill>
                  <a:prstClr val="white"/>
                </a:solidFill>
              </a:rPr>
              <a:t>conclusions</a:t>
            </a:r>
            <a:r>
              <a:rPr lang="en-US" sz="3200" b="1" dirty="0">
                <a:solidFill>
                  <a:prstClr val="white"/>
                </a:solidFill>
              </a:rPr>
              <a:t>.</a:t>
            </a:r>
            <a:endParaRPr lang="en-US" sz="3200" dirty="0">
              <a:solidFill>
                <a:prstClr val="white"/>
              </a:solidFill>
            </a:endParaRPr>
          </a:p>
        </p:txBody>
      </p:sp>
      <p:sp>
        <p:nvSpPr>
          <p:cNvPr id="8197" name="Rectangle 5"/>
          <p:cNvSpPr>
            <a:spLocks noChangeArrowheads="1"/>
          </p:cNvSpPr>
          <p:nvPr/>
        </p:nvSpPr>
        <p:spPr bwMode="auto">
          <a:xfrm>
            <a:off x="1905000" y="609600"/>
            <a:ext cx="495935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3600" b="1" dirty="0">
                <a:solidFill>
                  <a:prstClr val="black"/>
                </a:solidFill>
              </a:rPr>
              <a:t>What is an argument?</a:t>
            </a:r>
          </a:p>
        </p:txBody>
      </p:sp>
      <p:pic>
        <p:nvPicPr>
          <p:cNvPr id="911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352800"/>
            <a:ext cx="2767904" cy="268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8280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658B034F5EEF451F9DB175E3E4BDE656"/>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RESULTS" val="Is this argument is valid:? “If utilitarianism is true,  then sometimes it is morally permissible to murder innocent people (to serve the greater good). Utilitarianism is true. Therefore, sometimes it is morally permissible to murder innocent people. ”[;crlf;]12[;]12[;]12[;]False[;]0[;][;crlf;]1.16666666666667[;]1[;]0.372677996249965[;]0.138888888888889[;crlf;]10[;]0[;]True1[;]True[;][;crlf;]2[;]0[;]False2[;]False[;]"/>
  <p:tag name="HASRESULTS" val="True"/>
  <p:tag name="LIVECHARTING" val="False"/>
  <p:tag name="AUTOOPENPOLL" val="True"/>
  <p:tag name="AUTOFORMATCHART" val="True"/>
  <p:tag name="TYPE" val="TrueFalse"/>
  <p:tag name="TPQUESTIONXML" val="﻿&lt;?xml version=&quot;1.0&quot; encoding=&quot;utf-8&quot;?&gt;&#10;&lt;questionlist&gt;&#10;    &lt;properties&gt;&#10;        &lt;guid&gt;3BE0D1597E0A46A1ABF0212F4492D8D2&lt;/guid&gt;&#10;        &lt;description /&gt;&#10;        &lt;date&gt;9/26/2013 11:38:26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120D9A60FFD4CA2A62D6FB5FC1D5D86&lt;/guid&gt;&#10;            &lt;repollguid&gt;74F3A55E89444DD7A08FBAB6CEC1006D&lt;/repollguid&gt;&#10;            &lt;sourceid&gt;F886148085824BC7B1B467549344AE2D&lt;/sourceid&gt;&#10;            &lt;questiontext&gt;Is this argument is valid:? “If utilitarianism is true,  then sometimes it is morally permissible to murder innocent people (to serve the greater good). Utilitarianism is true. Therefore, sometimes it is morally permissible to murder innocent peopl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truefalse&gt;True&lt;/truefalse&gt;&#10;            &lt;answers&gt;&#10;                &lt;answer&gt;&#10;                    &lt;guid&gt;5A20C23E45F34FA5A6EA24D1897F4833&lt;/guid&gt;&#10;                    &lt;answertext&gt;True&lt;/answertext&gt;&#10;                    &lt;valuetype&gt;0&lt;/valuetype&gt;&#10;                &lt;/answer&gt;&#10;                &lt;answer&gt;&#10;                    &lt;guid&gt;FEAFE45578D64E55B53059C5D096CF6F&lt;/guid&gt;&#10;                    &lt;answertext&gt;Fals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3.xml><?xml version="1.0" encoding="utf-8"?>
<p:tagLst xmlns:a="http://schemas.openxmlformats.org/drawingml/2006/main" xmlns:r="http://schemas.openxmlformats.org/officeDocument/2006/relationships" xmlns:p="http://schemas.openxmlformats.org/presentationml/2006/main">
  <p:tag name="RESULTS" val="It is morally wrong to steal a loaf of bread to feed your starving family and loved ones.[;crlf;]12[;]12[;]12[;]False[;]0[;][;crlf;]3.5[;]3[;]1.70782512765993[;]2.91666666666667[;crlf;]1[;]0[;]Strongly Agree1[;]Strongly Agree[;][;crlf;]3[;]0[;]Agree2[;]Agree[;][;crlf;]3[;]0[;]Somewhat Agree3[;]Somewhat Agree[;][;crlf;]2[;]0[;]Neutral4[;]Neutral[;][;crlf;]1[;]0[;]Somewhat Disagree5[;]Somewhat Disagree[;][;crlf;]1[;]0[;]Disagree6[;]Disagree[;][;crlf;]1[;]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085F7D5EA07C4BDD85E51DE4652BDAB0&lt;/guid&gt;&#10;        &lt;description /&gt;&#10;        &lt;date&gt;6/22/2013 4:38:3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196099A260A4EB6BDDB1A3919ABADCC&lt;/guid&gt;&#10;            &lt;repollguid&gt;1FB44BB76E1945D28E0D4792C19C1B32&lt;/repollguid&gt;&#10;            &lt;sourceid&gt;B0C0C7F9F5B24385849DD66320FE0968&lt;/sourceid&gt;&#10;            &lt;questiontext&gt;It is morally wrong to steal a loaf of bread to feed your starving family and loved on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1C361651E0D4A92A37F85DBCB1C9338&lt;/guid&gt;&#10;                    &lt;answertext&gt;Strongly Agree&lt;/answertext&gt;&#10;                    &lt;valuetype&gt;0&lt;/valuetype&gt;&#10;                &lt;/answer&gt;&#10;                &lt;answer&gt;&#10;                    &lt;guid&gt;682331A70E214446BEA37573CAA78B72&lt;/guid&gt;&#10;                    &lt;answertext&gt;Agree&lt;/answertext&gt;&#10;                    &lt;valuetype&gt;0&lt;/valuetype&gt;&#10;                &lt;/answer&gt;&#10;                &lt;answer&gt;&#10;                    &lt;guid&gt;D958F70E5AD74C49A6F0EAAC6FB19C8A&lt;/guid&gt;&#10;                    &lt;answertext&gt;Somewhat Agree&lt;/answertext&gt;&#10;                    &lt;valuetype&gt;0&lt;/valuetype&gt;&#10;                &lt;/answer&gt;&#10;                &lt;answer&gt;&#10;                    &lt;guid&gt;50A436ABB5C743E88597B9086AEF21A0&lt;/guid&gt;&#10;                    &lt;answertext&gt;Neutral&lt;/answertext&gt;&#10;                    &lt;valuetype&gt;0&lt;/valuetype&gt;&#10;                &lt;/answer&gt;&#10;                &lt;answer&gt;&#10;                    &lt;guid&gt;35960271215144238D12189794A40444&lt;/guid&gt;&#10;                    &lt;answertext&gt;Somewhat Disagree&lt;/answertext&gt;&#10;                    &lt;valuetype&gt;0&lt;/valuetype&gt;&#10;                &lt;/answer&gt;&#10;                &lt;answer&gt;&#10;                    &lt;guid&gt;4E7E2675AD5946DCA598EE10CD946A33&lt;/guid&gt;&#10;                    &lt;answertext&gt;Disagree&lt;/answertext&gt;&#10;                    &lt;valuetype&gt;0&lt;/valuetype&gt;&#10;                &lt;/answer&gt;&#10;                &lt;answer&gt;&#10;                    &lt;guid&gt;2AB10CF9682C4743BA0425FB1C7521E8&lt;/guid&gt;&#10;                    &lt;answertext&gt;Strongly Disagree&lt;/answertext&gt;&#10;                    &lt;valuetype&gt;0&lt;/valuetype&gt;&#10;                &lt;/answer&gt;&#10;            &lt;/answers&gt;&#10;        &lt;/multichoice&gt;&#10;    &lt;/questions&gt;&#10;&lt;/questionlist&gt;"/>
</p:tagLst>
</file>

<file path=ppt/tags/tag14.xml><?xml version="1.0" encoding="utf-8"?>
<p:tagLst xmlns:a="http://schemas.openxmlformats.org/drawingml/2006/main" xmlns:r="http://schemas.openxmlformats.org/officeDocument/2006/relationships" xmlns:p="http://schemas.openxmlformats.org/presentationml/2006/main">
  <p:tag name="ZEROBASED" val="False"/>
</p:tagLst>
</file>

<file path=ppt/tags/tag1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6.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B7826390F3D74AC9AC4673B1A522BDD8&lt;/guid&gt;&#10;        &lt;description /&gt;&#10;        &lt;date&gt;6/22/2013 9:49: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8C52A4A3F814D51A4FF3ADFE58D4A08&lt;/guid&gt;&#10;            &lt;repollguid&gt;112C61EDA1184C859B261C1DA759DB41&lt;/repollguid&gt;&#10;            &lt;sourceid&gt;B78C3C28D8C94FC08C08BB280FB08159&lt;/sourceid&gt;&#10;            &lt;questiontext&gt;The rightness or wrongness of an action does not depend on its consequence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44AA9B8B6164D329454CEDCF41A69C6&lt;/guid&gt;&#10;                    &lt;answertext&gt;Strongly Agree&lt;/answertext&gt;&#10;                    &lt;valuetype&gt;0&lt;/valuetype&gt;&#10;                &lt;/answer&gt;&#10;                &lt;answer&gt;&#10;                    &lt;guid&gt;A22452CC68F245198A814976D2934AFC&lt;/guid&gt;&#10;                    &lt;answertext&gt;Agree&lt;/answertext&gt;&#10;                    &lt;valuetype&gt;0&lt;/valuetype&gt;&#10;                &lt;/answer&gt;&#10;                &lt;answer&gt;&#10;                    &lt;guid&gt;0D395DA2F7F04EFC8F57E9567C553C02&lt;/guid&gt;&#10;                    &lt;answertext&gt;Somewhat Agree&lt;/answertext&gt;&#10;                    &lt;valuetype&gt;0&lt;/valuetype&gt;&#10;                &lt;/answer&gt;&#10;                &lt;answer&gt;&#10;                    &lt;guid&gt;0B3A52C887A948529096AE319E5D4C10&lt;/guid&gt;&#10;                    &lt;answertext&gt;Neutral&lt;/answertext&gt;&#10;                    &lt;valuetype&gt;0&lt;/valuetype&gt;&#10;                &lt;/answer&gt;&#10;                &lt;answer&gt;&#10;                    &lt;guid&gt;5C0A3C27B5C7487F8D3AB9578E198E61&lt;/guid&gt;&#10;                    &lt;answertext&gt;Somewhat Disagree&lt;/answertext&gt;&#10;                    &lt;valuetype&gt;0&lt;/valuetype&gt;&#10;                &lt;/answer&gt;&#10;                &lt;answer&gt;&#10;                    &lt;guid&gt;CB4A88589F584078AAD04A10675657A5&lt;/guid&gt;&#10;                    &lt;answertext&gt;Disagree&lt;/answertext&gt;&#10;                    &lt;valuetype&gt;0&lt;/valuetype&gt;&#10;                &lt;/answer&gt;&#10;                &lt;answer&gt;&#10;                    &lt;guid&gt;FCDF714D7F544C668E4C433511C0B8E9&lt;/guid&gt;&#10;                    &lt;answertext&gt;Strongly Disagree&lt;/answertext&gt;&#10;                    &lt;valuetype&gt;0&lt;/valuetype&gt;&#10;                &lt;/answer&gt;&#10;            &lt;/answers&gt;&#10;        &lt;/multichoice&gt;&#10;    &lt;/questions&gt;&#10;&lt;/questionlist&gt;"/>
  <p:tag name="RESULTS" val="The rightness or wrongness of an action does not depend on its consequences. [;crlf;]11[;]12[;]11[;]False[;]0[;][;crlf;]3.54545454545455[;]4[;]1.72487872372821[;]2.97520661157025[;crlf;]2[;]0[;]Strongly Agree1[;]Strongly Agree[;][;crlf;]2[;]0[;]Agree2[;]Agree[;][;crlf;]1[;]0[;]Somewhat Agree3[;]Somewhat Agree[;][;crlf;]1[;]0[;]Neutral4[;]Neutral[;][;crlf;]4[;]0[;]Somewhat Disagree5[;]Somewhat Disagree[;][;crlf;]1[;]0[;]Disagree6[;]Disagree[;][;crlf;]0[;]0[;]Strongly Disagree7[;]Strongly Disagree[;]"/>
  <p:tag name="HASRESULTS" val="Tru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9.xml><?xml version="1.0" encoding="utf-8"?>
<p:tagLst xmlns:a="http://schemas.openxmlformats.org/drawingml/2006/main" xmlns:r="http://schemas.openxmlformats.org/officeDocument/2006/relationships" xmlns:p="http://schemas.openxmlformats.org/presentationml/2006/main">
  <p:tag name="RESULTS" val="It is morally wrong to make yourself an exception to a rule (e.g., cutting in line).&#10;1[;]1[;]1[;]False[;]0[;]&#10;2[;]2[;]0[;]0&#10;0[;]0[;]Strongly Agree1[;]Strongly Agree[;]&#10;1[;]0[;]Agree2[;]Agree[;]&#10;0[;]0[;]Somewhat Agree3[;]Somewhat Agree[;]&#10;0[;]0[;]Neutral4[;]Neutral[;]&#10;0[;]0[;]Somewhat Disagree5[;]Somewhat Disagree[;]&#10;0[;]0[;]Disagree6[;]Disagree[;]&#10;0[;]0[;]Strongly Disagree7[;]Strongly Disagree[;]&#10;"/>
  <p:tag name="LIVECHARTING" val="False"/>
  <p:tag name="AUTOOPENPOLL" val="True"/>
  <p:tag name="AUTOFORMATCHART" val="True"/>
  <p:tag name="TYPE" val="MultiChoiceSlide"/>
  <p:tag name="TPQUESTIONXML" val="﻿&lt;?xml version=&quot;1.0&quot; encoding=&quot;utf-8&quot;?&gt;&#10;&lt;questionlist&gt;&#10;    &lt;properties&gt;&#10;        &lt;guid&gt;72C191277C184BEC9C4926C53BD2AADB&lt;/guid&gt;&#10;        &lt;description /&gt;&#10;        &lt;date&gt;6/22/2013 4:47:5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883BF3E825443B6A0A8A8BC990D4B5A&lt;/guid&gt;&#10;            &lt;repollguid&gt;0D1C696CB2414AEEB5A525FBEF825342&lt;/repollguid&gt;&#10;            &lt;sourceid&gt;2DCFD855D00F428182FBB82F9F8F5A98&lt;/sourceid&gt;&#10;            &lt;questiontext&gt;It is morally wrong to make yourself an exception to a rule (e.g., cutting in lin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58FED02B16E4FF086130FA5D6FBE3B9&lt;/guid&gt;&#10;                    &lt;answertext&gt;Strongly Agree&lt;/answertext&gt;&#10;                    &lt;valuetype&gt;0&lt;/valuetype&gt;&#10;                &lt;/answer&gt;&#10;                &lt;answer&gt;&#10;                    &lt;guid&gt;BE9E57DB74184F22B27266A785908994&lt;/guid&gt;&#10;                    &lt;answertext&gt;Agree&lt;/answertext&gt;&#10;                    &lt;valuetype&gt;0&lt;/valuetype&gt;&#10;                &lt;/answer&gt;&#10;                &lt;answer&gt;&#10;                    &lt;guid&gt;DCCF99055EC74CA09406AE54EC3913C1&lt;/guid&gt;&#10;                    &lt;answertext&gt;Somewhat Agree&lt;/answertext&gt;&#10;                    &lt;valuetype&gt;0&lt;/valuetype&gt;&#10;                &lt;/answer&gt;&#10;                &lt;answer&gt;&#10;                    &lt;guid&gt;963C89D15615431B84D1B3ABFBA5CB27&lt;/guid&gt;&#10;                    &lt;answertext&gt;Neutral&lt;/answertext&gt;&#10;                    &lt;valuetype&gt;0&lt;/valuetype&gt;&#10;                &lt;/answer&gt;&#10;                &lt;answer&gt;&#10;                    &lt;guid&gt;DDE0FAC42B1F42F78CCEAA13E52E06D2&lt;/guid&gt;&#10;                    &lt;answertext&gt;Somewhat Disagree&lt;/answertext&gt;&#10;                    &lt;valuetype&gt;0&lt;/valuetype&gt;&#10;                &lt;/answer&gt;&#10;                &lt;answer&gt;&#10;                    &lt;guid&gt;28D73182904D4067897CA385D9A4D9CA&lt;/guid&gt;&#10;                    &lt;answertext&gt;Disagree&lt;/answertext&gt;&#10;                    &lt;valuetype&gt;0&lt;/valuetype&gt;&#10;                &lt;/answer&gt;&#10;                &lt;answer&gt;&#10;                    &lt;guid&gt;6F14D63D2C6F4D3ABFCED531FE7247C3&lt;/guid&gt;&#10;                    &lt;answertext&gt;Strongly Disagree&lt;/answertext&gt;&#10;                    &lt;valuetype&gt;0&lt;/valuetype&gt;&#10;                &lt;/answer&gt;&#10;            &lt;/answers&gt;&#10;        &lt;/multichoice&gt;&#10;    &lt;/questions&gt;&#10;&lt;/questionlist&gt;"/>
  <p:tag name="HASRESULTS" val="False"/>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B4D8EAC99ACE4D42926FC5BF98D94B40&lt;/guid&gt;&#10;        &lt;description /&gt;&#10;        &lt;date&gt;6/16/2013 6:06:0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CF5C4FD6C70434CB06B69F9D323B4A5&lt;/guid&gt;&#10;            &lt;repollguid&gt;5F4FA286A56745E9AC071C0DD0C433F4&lt;/repollguid&gt;&#10;            &lt;sourceid&gt;D051E01E6BFE4718A42FFCA7D43116EF&lt;/sourceid&gt;&#10;            &lt;questiontext&gt;Is the following argument valid? “If Lincoln was killed in an automobile accident, then Lincoln is dead. Lincoln was killed in an automobile accident. Therefore, Lincoln is dead.”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46A8BD43EDA439AA66ADC2EF313B427&lt;/guid&gt;&#10;                    &lt;answertext&gt;Yes&lt;/answertext&gt;&#10;                    &lt;valuetype&gt;1&lt;/valuetype&gt;&#10;                &lt;/answer&gt;&#10;                &lt;answer&gt;&#10;                    &lt;guid&gt;6D9502E1AF8B4329AC1775C842AF5C33&lt;/guid&gt;&#10;                    &lt;answertext&gt;No&lt;/answertext&gt;&#10;                    &lt;valuetype&gt;-1&lt;/valuetype&gt;&#10;                &lt;/answer&gt;&#10;            &lt;/answers&gt;&#10;        &lt;/multichoice&gt;&#10;    &lt;/questions&gt;&#10;&lt;/questionlist&gt;"/>
  <p:tag name="RESULTS" val="Is the following argument valid? “If Lincoln was killed in an automobile accident, then Lincoln is dead. Lincoln was killed in an automobile accident. Therefore, Lincoln is dead.” [;crlf;]9[;]9[;]9[;]False[;]9[;][;crlf;]1[;]1[;]0[;]0[;crlf;]9[;]1[;]Yes1[;]Yes[;][;crlf;]0[;]-1[;]No2[;]No[;]"/>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2.xml><?xml version="1.0" encoding="utf-8"?>
<p:tagLst xmlns:a="http://schemas.openxmlformats.org/drawingml/2006/main" xmlns:r="http://schemas.openxmlformats.org/officeDocument/2006/relationships" xmlns:p="http://schemas.openxmlformats.org/presentationml/2006/main">
  <p:tag name="RESULTS" val="Theorizing about ethics can help provide practical guidance. &#10;1[;]1[;]1[;]False[;]0[;]&#10;1[;]1[;]0[;]0&#10;1[;]0[;]Strongly Agree1[;]Strongly Agree[;]&#10;0[;]0[;]Agree2[;]Agree[;]&#10;0[;]0[;]Somewhat Agree3[;]Somewhat Agree[;]&#10;0[;]0[;]Neutral4[;]Neutral[;]&#10;0[;]0[;]Somewhat Disagree5[;]Somewhat Disagree[;]&#10;0[;]0[;]Disagree6[;]Disagree[;]&#10;0[;]0[;]Strongly Disagree7[;]Strongly Disagree[;]&#10;"/>
  <p:tag name="LIVECHARTING" val="False"/>
  <p:tag name="AUTOOPENPOLL" val="True"/>
  <p:tag name="AUTOFORMATCHART" val="True"/>
  <p:tag name="TYPE" val="MultiChoiceSlide"/>
  <p:tag name="TPQUESTIONXML" val="﻿&lt;?xml version=&quot;1.0&quot; encoding=&quot;utf-8&quot;?&gt;&#10;&lt;questionlist&gt;&#10;    &lt;properties&gt;&#10;        &lt;guid&gt;833A3923FBB946B8939FAA741E13523D&lt;/guid&gt;&#10;        &lt;description /&gt;&#10;        &lt;date&gt;6/22/2013 4:49:5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3E14C5DBC1846F1BFD30781A17777F1&lt;/guid&gt;&#10;            &lt;repollguid&gt;BFC0B1E2B22F4BA784C47C8C9BFB781E&lt;/repollguid&gt;&#10;            &lt;sourceid&gt;D00A7676F2BA443FBBD8A3B15A8DEFFE&lt;/sourceid&gt;&#10;            &lt;questiontext&gt;Theorizing about ethics can help provide practical guidanc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0D80DC290004A6BAA39AB0B8C90887D&lt;/guid&gt;&#10;                    &lt;answertext&gt;Strongly Agree&lt;/answertext&gt;&#10;                    &lt;valuetype&gt;0&lt;/valuetype&gt;&#10;                &lt;/answer&gt;&#10;                &lt;answer&gt;&#10;                    &lt;guid&gt;E6DCA63D53F540509587E0026F103720&lt;/guid&gt;&#10;                    &lt;answertext&gt;Agree&lt;/answertext&gt;&#10;                    &lt;valuetype&gt;0&lt;/valuetype&gt;&#10;                &lt;/answer&gt;&#10;                &lt;answer&gt;&#10;                    &lt;guid&gt;6760A702FDF44E61BD85B432A5776354&lt;/guid&gt;&#10;                    &lt;answertext&gt;Somewhat Agree&lt;/answertext&gt;&#10;                    &lt;valuetype&gt;0&lt;/valuetype&gt;&#10;                &lt;/answer&gt;&#10;                &lt;answer&gt;&#10;                    &lt;guid&gt;DCD34C1DF46746A7A2924ED6311D5560&lt;/guid&gt;&#10;                    &lt;answertext&gt;Neutral&lt;/answertext&gt;&#10;                    &lt;valuetype&gt;0&lt;/valuetype&gt;&#10;                &lt;/answer&gt;&#10;                &lt;answer&gt;&#10;                    &lt;guid&gt;9A6BB28654B344AEAD3DF474B4075187&lt;/guid&gt;&#10;                    &lt;answertext&gt;Somewhat Disagree&lt;/answertext&gt;&#10;                    &lt;valuetype&gt;0&lt;/valuetype&gt;&#10;                &lt;/answer&gt;&#10;                &lt;answer&gt;&#10;                    &lt;guid&gt;F8E832A7331946A1B80052E3F57C4A2F&lt;/guid&gt;&#10;                    &lt;answertext&gt;Disagree&lt;/answertext&gt;&#10;                    &lt;valuetype&gt;0&lt;/valuetype&gt;&#10;                &lt;/answer&gt;&#10;                &lt;answer&gt;&#10;                    &lt;guid&gt;BED3521A5F56461DADA55A78AC164E5E&lt;/guid&gt;&#10;                    &lt;answertext&gt;Strongly Disagree&lt;/answertext&gt;&#10;                    &lt;valuetype&gt;0&lt;/valuetype&gt;&#10;                &lt;/answer&gt;&#10;            &lt;/answers&gt;&#10;        &lt;/multichoice&gt;&#10;    &lt;/questions&gt;&#10;&lt;/questionlist&gt;"/>
  <p:tag name="HASRESULTS" val="False"/>
</p:tagLst>
</file>

<file path=ppt/tags/tag23.xml><?xml version="1.0" encoding="utf-8"?>
<p:tagLst xmlns:a="http://schemas.openxmlformats.org/drawingml/2006/main" xmlns:r="http://schemas.openxmlformats.org/officeDocument/2006/relationships" xmlns:p="http://schemas.openxmlformats.org/presentationml/2006/main">
  <p:tag name="ZEROBASED" val="False"/>
</p:tagLst>
</file>

<file path=ppt/tags/tag2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5.xml><?xml version="1.0" encoding="utf-8"?>
<p:tagLst xmlns:a="http://schemas.openxmlformats.org/drawingml/2006/main" xmlns:r="http://schemas.openxmlformats.org/officeDocument/2006/relationships" xmlns:p="http://schemas.openxmlformats.org/presentationml/2006/main">
  <p:tag name="RESULTS" val="I am skeptical about ethical theory.&#10;1[;]1[;]1[;]False[;]0[;]&#10;1[;]1[;]0[;]0&#10;1[;]0[;]Strongly Agree1[;]Strongly Agree[;]&#10;0[;]0[;]Agree2[;]Agree[;]&#10;0[;]0[;]Somewhat Agree3[;]Somewhat Agree[;]&#10;0[;]0[;]Neutral4[;]Neutral[;]&#10;0[;]0[;]Somewhat Disagree5[;]Somewhat Disagree[;]&#10;0[;]0[;]Disagree6[;]Disagree[;]&#10;0[;]0[;]Strongly Disagree7[;]Strongly Disagree[;]&#10;"/>
  <p:tag name="LIVECHARTING" val="False"/>
  <p:tag name="AUTOOPENPOLL" val="True"/>
  <p:tag name="AUTOFORMATCHART" val="True"/>
  <p:tag name="TYPE" val="MultiChoiceSlide"/>
  <p:tag name="TPQUESTIONXML" val="﻿&lt;?xml version=&quot;1.0&quot; encoding=&quot;utf-8&quot;?&gt;&#10;&lt;questionlist&gt;&#10;    &lt;properties&gt;&#10;        &lt;guid&gt;99C98FFA83DA4AC2AD53317BAB135E56&lt;/guid&gt;&#10;        &lt;description /&gt;&#10;        &lt;date&gt;6/22/2013 4:38:1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F9050B42F0140779057CD114D4EF018&lt;/guid&gt;&#10;            &lt;repollguid&gt;924394818CE54D2ABF11B7041619F343&lt;/repollguid&gt;&#10;            &lt;sourceid&gt;0624A43D085D4FED81421035EE7F0003&lt;/sourceid&gt;&#10;            &lt;questiontext&gt;I am skeptical about ethical theor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47F98BC9CC7468590DA4F956F2E48AA&lt;/guid&gt;&#10;                    &lt;answertext&gt;Strongly Agree&lt;/answertext&gt;&#10;                    &lt;valuetype&gt;0&lt;/valuetype&gt;&#10;                &lt;/answer&gt;&#10;                &lt;answer&gt;&#10;                    &lt;guid&gt;8B480EF1DB444B2BBEA54A618658AB86&lt;/guid&gt;&#10;                    &lt;answertext&gt;Agree&lt;/answertext&gt;&#10;                    &lt;valuetype&gt;0&lt;/valuetype&gt;&#10;                &lt;/answer&gt;&#10;                &lt;answer&gt;&#10;                    &lt;guid&gt;291135E36F8A4C46823EC894C4B686CB&lt;/guid&gt;&#10;                    &lt;answertext&gt;Somewhat Agree&lt;/answertext&gt;&#10;                    &lt;valuetype&gt;0&lt;/valuetype&gt;&#10;                &lt;/answer&gt;&#10;                &lt;answer&gt;&#10;                    &lt;guid&gt;730F82BCAF514DADB14D12628687CDEC&lt;/guid&gt;&#10;                    &lt;answertext&gt;Neutral&lt;/answertext&gt;&#10;                    &lt;valuetype&gt;0&lt;/valuetype&gt;&#10;                &lt;/answer&gt;&#10;                &lt;answer&gt;&#10;                    &lt;guid&gt;A4960348B62C4B6CAF49B78ED5BD7680&lt;/guid&gt;&#10;                    &lt;answertext&gt;Somewhat Disagree&lt;/answertext&gt;&#10;                    &lt;valuetype&gt;0&lt;/valuetype&gt;&#10;                &lt;/answer&gt;&#10;                &lt;answer&gt;&#10;                    &lt;guid&gt;D217F7E536994F8D97E2263FCF956B1E&lt;/guid&gt;&#10;                    &lt;answertext&gt;Disagree&lt;/answertext&gt;&#10;                    &lt;valuetype&gt;0&lt;/valuetype&gt;&#10;                &lt;/answer&gt;&#10;                &lt;answer&gt;&#10;                    &lt;guid&gt;239BD893BA184C59BBCF0136FB212860&lt;/guid&gt;&#10;                    &lt;answertext&gt;Strongly Disagree&lt;/answertext&gt;&#10;                    &lt;valuetype&gt;0&lt;/valuetype&gt;&#10;                &lt;/answer&gt;&#10;            &lt;/answers&gt;&#10;        &lt;/multichoice&gt;&#10;    &lt;/questions&gt;&#10;&lt;/questionlist&gt;"/>
  <p:tag name="HASRESULTS" val="False"/>
</p:tagLst>
</file>

<file path=ppt/tags/tag26.xml><?xml version="1.0" encoding="utf-8"?>
<p:tagLst xmlns:a="http://schemas.openxmlformats.org/drawingml/2006/main" xmlns:r="http://schemas.openxmlformats.org/officeDocument/2006/relationships" xmlns:p="http://schemas.openxmlformats.org/presentationml/2006/main">
  <p:tag name="ZEROBASED" val="False"/>
</p:tagLst>
</file>

<file path=ppt/tags/tag2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63E5FFB3595F45A2B88E058189CDA5EA&lt;/guid&gt;&#10;        &lt;description /&gt;&#10;        &lt;date&gt;6/16/2013 6:08:5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1BF2249DE694EB8AAFF5AA84BFF7B5F&lt;/guid&gt;&#10;            &lt;repollguid&gt;BB84962620D840E2BF42F44FEDDC27FA&lt;/repollguid&gt;&#10;            &lt;sourceid&gt;AD98D266604E4836B830ED02FA991FBC&lt;/sourceid&gt;&#10;            &lt;questiontext&gt;What is the form if this argument?“If Lincoln was killed in an automobile accident, then Lincoln is dead. Lincoln was killed in an automobile accident. Therefore, Lincoln is dead.”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1E4E35E0D5A4AFC8F616A75C433939D&lt;/guid&gt;&#10;                    &lt;answertext&gt;Modus ponens (affirming the antecedent)&lt;/answertext&gt;&#10;                    &lt;valuetype&gt;1&lt;/valuetype&gt;&#10;                &lt;/answer&gt;&#10;                &lt;answer&gt;&#10;                    &lt;guid&gt;14D84EC1394542A49941FD6BC8AC26F7&lt;/guid&gt;&#10;                    &lt;answertext&gt;Modus tollens (denying to consequent)&lt;/answertext&gt;&#10;                    &lt;valuetype&gt;-1&lt;/valuetype&gt;&#10;                &lt;/answer&gt;&#10;                &lt;answer&gt;&#10;                    &lt;guid&gt;CA355B98F8A642B9A2415DD6E76C6226&lt;/guid&gt;&#10;                    &lt;answertext&gt;Affirming the consequent&lt;/answertext&gt;&#10;                    &lt;valuetype&gt;-1&lt;/valuetype&gt;&#10;                &lt;/answer&gt;&#10;                &lt;answer&gt;&#10;                    &lt;guid&gt;3C07E2F00DC64675B7C9ECF2CB80DF18&lt;/guid&gt;&#10;                    &lt;answertext&gt;Denying the antecedent&lt;/answertext&gt;&#10;                    &lt;valuetype&gt;-1&lt;/valuetype&gt;&#10;                &lt;/answer&gt;&#10;                &lt;answer&gt;&#10;                    &lt;guid&gt;EB7B4812FE1C4BF5AD3DE54A67BEF11E&lt;/guid&gt;&#10;                    &lt;answertext&gt;None of the above&lt;/answertext&gt;&#10;                    &lt;valuetype&gt;-1&lt;/valuetype&gt;&#10;                &lt;/answer&gt;&#10;            &lt;/answers&gt;&#10;        &lt;/multichoice&gt;&#10;    &lt;/questions&gt;&#10;&lt;/questionlist&gt;"/>
  <p:tag name="RESULTS" val="What is the form if this argument?“If Lincoln was killed in an automobile accident, then Lincoln is dead. Lincoln was killed in an automobile accident. Therefore, Lincoln is dead.” [;crlf;]11[;]11[;]11[;]False[;]7[;][;crlf;]1.63636363636364[;]1[;]0.88139633771206[;]0.776859504132231[;crlf;]7[;]1[;]Modus ponens (affirming the antecedent)1[;]Modus ponens (affirming the antecedent)[;][;crlf;]1[;]-1[;]Modus tollens (denying to consequent)2[;]Modus tollens (denying to consequent)[;][;crlf;]3[;]-1[;]Affirming the consequent3[;]Affirming the consequent[;][;crlf;]0[;]-1[;]Denying the antecedent4[;]Denying the antecedent[;][;crlf;]0[;]-1[;]None of the above5[;]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86F25C3FC5C4BC4A30B004D51E758D2&lt;/guid&gt;&#10;        &lt;description /&gt;&#10;        &lt;date&gt;6/22/2013 10:10:0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775AE2EF3F346BF91A881D76A34709A&lt;/guid&gt;&#10;            &lt;repollguid&gt;37D49868AEBF4FB9866BE5A609FA9E3A&lt;/repollguid&gt;&#10;            &lt;sourceid&gt;7FBE0683247E4627B8A1EA800233A7CD&lt;/sourceid&gt;&#10;            &lt;questiontext&gt;Is the following argument valid? “If Lincoln was killed in an automobile accident, then Lincoln is dead. Lincoln was not killed in an automobile accident. Therefore, Lincoln is not dea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76A7FFCD2C1E456AB7F5B47AD0DB7031&lt;/guid&gt;&#10;                    &lt;answertext&gt;Yes&lt;/answertext&gt;&#10;                    &lt;valuetype&gt;-1&lt;/valuetype&gt;&#10;                &lt;/answer&gt;&#10;                &lt;answer&gt;&#10;                    &lt;guid&gt;63D5E9823FF4462C855C9894F5FDD2E0&lt;/guid&gt;&#10;                    &lt;answertext&gt;No&lt;/answertext&gt;&#10;                    &lt;valuetype&gt;1&lt;/valuetype&gt;&#10;                &lt;/answer&gt;&#10;            &lt;/answers&gt;&#10;        &lt;/multichoice&gt;&#10;    &lt;/questions&gt;&#10;&lt;/questionlist&gt;"/>
  <p:tag name="RESULTS" val="Is the following argument valid? “If Lincoln was killed in an automobile accident, then Lincoln is dead. Lincoln was not killed in an automobile accident. Therefore, Lincoln is not dead.”[;crlf;]11[;]11[;]11[;]False[;]7[;][;crlf;]1.63636363636364[;]2[;]0.481045692920835[;]0.231404958677686[;crlf;]4[;]-1[;]Yes1[;]Yes[;][;crlf;]7[;]1[;]No2[;]No[;]"/>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Urban P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1106</TotalTime>
  <Words>1576</Words>
  <Application>Microsoft Office PowerPoint</Application>
  <PresentationFormat>On-screen Show (4:3)</PresentationFormat>
  <Paragraphs>303</Paragraphs>
  <Slides>42</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Calibri</vt:lpstr>
      <vt:lpstr>Gill Sans MT</vt:lpstr>
      <vt:lpstr>Wingdings 3</vt:lpstr>
      <vt:lpstr>Urban Pop</vt:lpstr>
      <vt:lpstr>Microsoft Graph Chart</vt:lpstr>
      <vt:lpstr>PHIL102</vt:lpstr>
      <vt:lpstr>Reading Arguments Philosophically</vt:lpstr>
      <vt:lpstr>QUIZ</vt:lpstr>
      <vt:lpstr>Is the following argument valid?   “If Lincoln was killed in an automobile accident, then Lincoln is dead. Lincoln was killed in an automobile accident. Therefore, Lincoln is dead.” </vt:lpstr>
      <vt:lpstr> What is the form if this argument?  “If Lincoln was killed in an automobile accident, then Lincoln is dead. Lincoln was killed in an automobile accident. Therefore, Lincoln is dead.”   </vt:lpstr>
      <vt:lpstr>Is the following argument valid?   “If Lincoln was killed in an automobile accident, then Lincoln is dead. Lincoln was not killed in an automobile accident. Therefore, Lincoln is not dead.”</vt:lpstr>
      <vt:lpstr>how should you read?</vt:lpstr>
      <vt:lpstr>how should you read?</vt:lpstr>
      <vt:lpstr>PowerPoint Presentation</vt:lpstr>
      <vt:lpstr>PowerPoint Presentation</vt:lpstr>
      <vt:lpstr>PowerPoint Presentation</vt:lpstr>
      <vt:lpstr>Two Kinds of Argument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Important Forms of Argument</vt:lpstr>
      <vt:lpstr>PowerPoint Presentation</vt:lpstr>
      <vt:lpstr>PowerPoint Presentation</vt:lpstr>
      <vt:lpstr>PowerPoint Presentation</vt:lpstr>
      <vt:lpstr>PowerPoint Presentation</vt:lpstr>
      <vt:lpstr>Fallacies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this argument is valid:?  “If utilitarianism is true,  then sometimes it is morally permissible to murder innocent people (to serve the greater good). Utilitarianism is true. Therefore, sometimes it is morally permissible to murder innocent people. ”</vt:lpstr>
      <vt:lpstr>reconstructing arguments</vt:lpstr>
      <vt:lpstr>Reconstructing arguments </vt:lpstr>
      <vt:lpstr>It is morally wrong to steal a loaf of bread to feed your starving family and loved ones.</vt:lpstr>
      <vt:lpstr>The rightness or wrongness of an action does not depend on its consequences. </vt:lpstr>
      <vt:lpstr>It is morally wrong to make yourself an exception to a rule (e.g., cutting in line).</vt:lpstr>
      <vt:lpstr>Theorizing about ethics can help provide practical guidance. </vt:lpstr>
      <vt:lpstr>I am skeptical about ethical theory.</vt:lpstr>
    </vt:vector>
  </TitlesOfParts>
  <Company>University of Washington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PHIL102b: Contemporary Moral Problems</dc:title>
  <dc:creator>UW_STUDENT_Virtual</dc:creator>
  <cp:lastModifiedBy>Benjamin Hole</cp:lastModifiedBy>
  <cp:revision>30</cp:revision>
  <dcterms:created xsi:type="dcterms:W3CDTF">2013-09-20T19:19:21Z</dcterms:created>
  <dcterms:modified xsi:type="dcterms:W3CDTF">2014-06-24T20:04:41Z</dcterms:modified>
</cp:coreProperties>
</file>