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72" r:id="rId6"/>
    <p:sldId id="261" r:id="rId7"/>
    <p:sldId id="273" r:id="rId8"/>
    <p:sldId id="274" r:id="rId9"/>
    <p:sldId id="275" r:id="rId10"/>
    <p:sldId id="263" r:id="rId11"/>
    <p:sldId id="276" r:id="rId12"/>
    <p:sldId id="264" r:id="rId13"/>
    <p:sldId id="267" r:id="rId14"/>
    <p:sldId id="268" r:id="rId15"/>
    <p:sldId id="265" r:id="rId16"/>
    <p:sldId id="266" r:id="rId17"/>
    <p:sldId id="277" r:id="rId18"/>
    <p:sldId id="269" r:id="rId19"/>
    <p:sldId id="278" r:id="rId20"/>
    <p:sldId id="270" r:id="rId21"/>
    <p:sldId id="271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609A9-C6EB-4538-A6A6-71AB4BC53DB5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DDD83-43A4-44C1-9F27-3BE079566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45251-640B-204A-B3E4-79AFC30630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2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6/25/2014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6/25/2014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3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6/25/2014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4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6/25/2014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1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6/25/2014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4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6/25/2014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6/25/2014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6/25/2014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9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6/25/2014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7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6/25/2014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2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6/25/2014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6/25/2014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5F479C-031F-4BBA-A78A-4286EFE29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83B06A-F57E-418D-986D-E95447DDB537}" type="datetimeFigureOut">
              <a:rPr lang="en-US" smtClean="0">
                <a:solidFill>
                  <a:srgbClr val="DFDCB7"/>
                </a:solidFill>
              </a:rPr>
              <a:pPr/>
              <a:t>6/25/2014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2.emf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4.emf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5.emf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6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7.emf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8.emf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Contemporary </a:t>
            </a:r>
            <a:r>
              <a:rPr lang="en-US" sz="3600" dirty="0"/>
              <a:t>Moral </a:t>
            </a:r>
            <a:r>
              <a:rPr lang="en-US" sz="3600" dirty="0" smtClean="0"/>
              <a:t>Problems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cap="small" dirty="0"/>
              <a:t>SUM2014, M-F12:00-1:00, SAV 264</a:t>
            </a:r>
            <a:endParaRPr lang="en-US" dirty="0"/>
          </a:p>
          <a:p>
            <a:r>
              <a:rPr lang="en-US" b="1" cap="small" dirty="0"/>
              <a:t>Instructor: Benjamin Hole</a:t>
            </a:r>
            <a:endParaRPr lang="en-US" dirty="0"/>
          </a:p>
          <a:p>
            <a:r>
              <a:rPr lang="en-US" cap="small" dirty="0"/>
              <a:t>Office Hours: </a:t>
            </a:r>
            <a:r>
              <a:rPr lang="en-US" i="1" cap="small" dirty="0"/>
              <a:t>M-F1-1:15</a:t>
            </a:r>
            <a:endParaRPr lang="en-US" dirty="0"/>
          </a:p>
          <a:p>
            <a:r>
              <a:rPr lang="fr-FR" cap="small" dirty="0"/>
              <a:t>Email: bvhole@uw.edu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16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Timmons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2438400"/>
            <a:ext cx="4267200" cy="371246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8000" b="0" dirty="0" smtClean="0"/>
              <a:t>“MORAL THEORY PRIMER”</a:t>
            </a:r>
            <a:endParaRPr lang="en-US" sz="80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30" y="4130040"/>
            <a:ext cx="12954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30" y="838200"/>
            <a:ext cx="2292996" cy="282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104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Timmons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2438400"/>
            <a:ext cx="4267200" cy="3712464"/>
          </a:xfrm>
        </p:spPr>
        <p:txBody>
          <a:bodyPr>
            <a:normAutofit/>
          </a:bodyPr>
          <a:lstStyle/>
          <a:p>
            <a:r>
              <a:rPr lang="en-US" b="0" dirty="0" smtClean="0"/>
              <a:t>“in arguing for a particular position on the topic of, say, euthanasia, philosophers make their case by applying a </a:t>
            </a:r>
            <a:r>
              <a:rPr lang="en-US" dirty="0" smtClean="0"/>
              <a:t>moral theory</a:t>
            </a:r>
            <a:r>
              <a:rPr lang="en-US" b="0" dirty="0" smtClean="0"/>
              <a:t> to the practice of euthanasia” (2). </a:t>
            </a: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30" y="4130040"/>
            <a:ext cx="12954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30" y="838200"/>
            <a:ext cx="2292996" cy="282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290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Timmons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Theory</a:t>
            </a:r>
            <a:endParaRPr lang="en-US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/>
              <a:t>“The </a:t>
            </a:r>
            <a:r>
              <a:rPr lang="en-US" dirty="0" smtClean="0"/>
              <a:t>theoretical aim </a:t>
            </a:r>
            <a:r>
              <a:rPr lang="en-US" b="0" dirty="0" smtClean="0"/>
              <a:t>of moral theory is to discover those underlying features of actions, persons, and other items of moral evaluation that </a:t>
            </a:r>
            <a:r>
              <a:rPr lang="en-US" b="0" i="1" dirty="0" smtClean="0"/>
              <a:t>make</a:t>
            </a:r>
            <a:r>
              <a:rPr lang="en-US" b="0" dirty="0" smtClean="0"/>
              <a:t> them right or wrong, good or bad and thus </a:t>
            </a:r>
            <a:r>
              <a:rPr lang="en-US" b="0" i="1" dirty="0" smtClean="0"/>
              <a:t>explain why</a:t>
            </a:r>
            <a:r>
              <a:rPr lang="en-US" b="0" dirty="0" smtClean="0"/>
              <a:t> such items have the moral properties they have. Features of this sort serve as </a:t>
            </a:r>
            <a:r>
              <a:rPr lang="en-US" b="0" i="1" dirty="0" smtClean="0"/>
              <a:t>moral criteria </a:t>
            </a:r>
            <a:r>
              <a:rPr lang="en-US" b="0" dirty="0" smtClean="0"/>
              <a:t>of the right and the good” (3-4).</a:t>
            </a:r>
            <a:endParaRPr lang="en-US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Practice</a:t>
            </a:r>
            <a:endParaRPr lang="en-US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900" b="0" dirty="0" smtClean="0"/>
              <a:t>“The </a:t>
            </a:r>
            <a:r>
              <a:rPr lang="en-US" sz="1900" dirty="0" smtClean="0"/>
              <a:t>practical aim </a:t>
            </a:r>
            <a:r>
              <a:rPr lang="en-US" sz="1900" b="0" dirty="0" smtClean="0"/>
              <a:t> of a moral theory is to offer </a:t>
            </a:r>
            <a:r>
              <a:rPr lang="en-US" sz="1900" b="0" i="1" dirty="0" smtClean="0"/>
              <a:t>practical guidance </a:t>
            </a:r>
            <a:r>
              <a:rPr lang="en-US" sz="1900" b="0" dirty="0" smtClean="0"/>
              <a:t>for how we might arrive at correct or justified moral verdicts about matters of moral concern – verdicts which we can then use to help guide choice” (4). </a:t>
            </a:r>
            <a:endParaRPr lang="en-US" sz="1900" b="0" dirty="0"/>
          </a:p>
        </p:txBody>
      </p:sp>
    </p:spTree>
    <p:extLst>
      <p:ext uri="{BB962C8B-B14F-4D97-AF65-F5344CB8AC3E}">
        <p14:creationId xmlns:p14="http://schemas.microsoft.com/office/powerpoint/2010/main" val="2867709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4748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Right (Duty) </a:t>
            </a:r>
            <a:br>
              <a:rPr lang="en-US" sz="2800" dirty="0" smtClean="0"/>
            </a:br>
            <a:r>
              <a:rPr lang="en-US" sz="2800" dirty="0" smtClean="0"/>
              <a:t>&amp; The Good (Value)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4815840" cy="3579849"/>
          </a:xfrm>
        </p:spPr>
        <p:txBody>
          <a:bodyPr>
            <a:normAutofit/>
          </a:bodyPr>
          <a:lstStyle/>
          <a:p>
            <a:r>
              <a:rPr lang="en-US" sz="2800" b="0" dirty="0" smtClean="0"/>
              <a:t>“The </a:t>
            </a:r>
            <a:r>
              <a:rPr lang="en-US" sz="2800" b="0" dirty="0"/>
              <a:t>two main concepts of ethics are those of the right and the </a:t>
            </a:r>
            <a:r>
              <a:rPr lang="en-US" sz="2800" b="0" dirty="0" smtClean="0"/>
              <a:t>good”</a:t>
            </a:r>
            <a:endParaRPr lang="en-US" sz="2800" b="0" dirty="0"/>
          </a:p>
          <a:p>
            <a:pPr marL="114300" indent="0">
              <a:buNone/>
            </a:pPr>
            <a:r>
              <a:rPr lang="en-US" sz="1050" dirty="0"/>
              <a:t>	</a:t>
            </a:r>
            <a:r>
              <a:rPr lang="en-US" sz="1050" b="0" dirty="0" smtClean="0"/>
              <a:t>(Rawls</a:t>
            </a:r>
            <a:r>
              <a:rPr lang="en-US" sz="1050" b="0" dirty="0"/>
              <a:t>, </a:t>
            </a:r>
            <a:r>
              <a:rPr lang="en-US" sz="1050" b="0" i="1" dirty="0" smtClean="0"/>
              <a:t>A Theory of Justice</a:t>
            </a:r>
            <a:r>
              <a:rPr lang="en-US" sz="1050" b="0" dirty="0" smtClean="0"/>
              <a:t>, 24).</a:t>
            </a:r>
          </a:p>
        </p:txBody>
      </p:sp>
      <p:pic>
        <p:nvPicPr>
          <p:cNvPr id="2050" name="Picture 2" descr="http://filipspagnoli.files.wordpress.com/2008/07/john-raw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6200"/>
            <a:ext cx="2590800" cy="264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510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381000"/>
            <a:ext cx="3200400" cy="54864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Value Base Moral Theory 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19150" y="1066800"/>
            <a:ext cx="3200400" cy="3744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takes the good as primary (and derives the right from the good).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8200" y="381000"/>
            <a:ext cx="3200400" cy="54864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Duty Based Moral Theory 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00016" y="1066800"/>
            <a:ext cx="3200400" cy="3744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takes the right as primary (and derives the good from the right). </a:t>
            </a:r>
            <a:endParaRPr lang="en-US" dirty="0"/>
          </a:p>
        </p:txBody>
      </p:sp>
      <p:pic>
        <p:nvPicPr>
          <p:cNvPr id="11" name="Picture 2" descr="http://filipspagnoli.files.wordpress.com/2008/07/john-raw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6200"/>
            <a:ext cx="2590800" cy="264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906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Would you turn the trolley?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800600"/>
          </a:xfrm>
        </p:spPr>
        <p:txBody>
          <a:bodyPr>
            <a:normAutofit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Yes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No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05686900"/>
              </p:ext>
            </p:extLst>
          </p:nvPr>
        </p:nvGraphicFramePr>
        <p:xfrm>
          <a:off x="2362200" y="1447800"/>
          <a:ext cx="58674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Chart" r:id="rId6" imgW="4572034" imgH="5143584" progId="MSGraph.Chart.8">
                  <p:embed followColorScheme="full"/>
                </p:oleObj>
              </mc:Choice>
              <mc:Fallback>
                <p:oleObj name="Chart" r:id="rId6" imgW="4572034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200" y="1447800"/>
                        <a:ext cx="58674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57427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Trolley Problem</a:t>
            </a:r>
            <a:endParaRPr lang="en-US" dirty="0"/>
          </a:p>
        </p:txBody>
      </p:sp>
      <p:pic>
        <p:nvPicPr>
          <p:cNvPr id="1026" name="Picture 2" descr="http://tomkow.typepad.com/.a/6a00d8342025e153ef01538e3a45b7970b-600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" y="1691640"/>
            <a:ext cx="8355330" cy="473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342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381000"/>
            <a:ext cx="3200400" cy="54864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Value Base Moral Theory 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19150" y="1066800"/>
            <a:ext cx="3200400" cy="3744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takes the good as primary (and derives the right from the good).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8200" y="381000"/>
            <a:ext cx="3200400" cy="54864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Duty Based Moral Theory 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00016" y="1066800"/>
            <a:ext cx="3200400" cy="3744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takes the right as primary (and derives the good from the right). </a:t>
            </a:r>
            <a:endParaRPr lang="en-US" dirty="0"/>
          </a:p>
        </p:txBody>
      </p:sp>
      <p:pic>
        <p:nvPicPr>
          <p:cNvPr id="11" name="Picture 2" descr="http://filipspagnoli.files.wordpress.com/2008/07/john-raw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6200"/>
            <a:ext cx="2590800" cy="264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62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“moral principles – </a:t>
            </a:r>
            <a:r>
              <a:rPr lang="en-US" sz="3200" b="0" dirty="0" smtClean="0"/>
              <a:t>very general moral statements that specify the conditions under which an action is right (or wrong) and something is intrinsically good (or bad)” (4).</a:t>
            </a:r>
          </a:p>
          <a:p>
            <a:endParaRPr lang="en-US" sz="3200" b="0" dirty="0"/>
          </a:p>
          <a:p>
            <a:r>
              <a:rPr lang="en-US" sz="3200" b="0" dirty="0" smtClean="0"/>
              <a:t>Note: “if and only if (and because)”</a:t>
            </a:r>
          </a:p>
        </p:txBody>
      </p:sp>
    </p:spTree>
    <p:extLst>
      <p:ext uri="{BB962C8B-B14F-4D97-AF65-F5344CB8AC3E}">
        <p14:creationId xmlns:p14="http://schemas.microsoft.com/office/powerpoint/2010/main" val="807822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96200" cy="808038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There is an exception to every rule (or ethical principle).</a:t>
            </a:r>
            <a:endParaRPr lang="en-US" cap="non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743200"/>
            <a:ext cx="4114800" cy="37338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Strongly 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Somewhat 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Neutral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Somewhat Disagree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Disagree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Strongly Disagree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76091495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Chart" r:id="rId6" imgW="4572034" imgH="5143584" progId="MSGraph.Chart.8">
                  <p:embed followColorScheme="full"/>
                </p:oleObj>
              </mc:Choice>
              <mc:Fallback>
                <p:oleObj name="Chart" r:id="rId6" imgW="4572034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2605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Clicker Quiz</a:t>
            </a:r>
          </a:p>
          <a:p>
            <a:r>
              <a:rPr lang="en-US" dirty="0" smtClean="0"/>
              <a:t>Timmons </a:t>
            </a:r>
            <a:r>
              <a:rPr lang="en-US" i="1" dirty="0" smtClean="0"/>
              <a:t>MPT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Start “6 essential ethical theories”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AutoShape 2" descr="data:image/jpeg;base64,/9j/4AAQSkZJRgABAQAAAQABAAD/2wCEAAkGBxQHBhQUEhMWFRUXFxsVGRgYFRgXGhobGiIbHRsXGBoYISsgHRolHRsaITEhJSkvLi4vFyEzRDMsNygtLisBCgoKBQUFDgUFDisZExkrKysrKysrKysrKysrKysrKysrKysrKysrKysrKysrKysrKysrKysrKysrKysrKysrK//AABEIAOkA2QMBIgACEQEDEQH/xAAcAAEBAAMBAQEBAAAAAAAAAAAABgQFBwMCCAH/xABQEAABAwIEAwQFBAsNCAMAAAABAAIDBBEFBhIhBxMxFCJBUSMyYXGBdZGhsRUkMzRCdLO0wdHSRFJVYmNkhJKUoqPC8BYncnOCg7LhCDVU/8QAFAEBAAAAAAAAAAAAAAAAAAAAAP/EABQRAQAAAAAAAAAAAAAAAAAAAAD/2gAMAwEAAhEDEQA/AO4oiICIiAiIgIiICIiAiIgItdjGO02BxB1TPHCDfTreGl1uukHdx3HTzWgl4k0MbQbzlptZ3ZpmNN7DYyNF+vggsEUpScQqKpcAXyMvuC+CUNt5l4aWAe8hUdDWx4jTCSGRkrDez2OD2m2xs5psd9kGQiIgIiICIiAiIgIiICIiAiIgIiICIiAiIgIiICIiCF4jYPz8QpqjlSSMDZqWYRRmSRsc7CBLG1ve1MeBu0Xs8qVa6HB8u1cppqMSwQazA7C5Kdx5t2NdqmkJfGXbHTb1SNl2Rcn4yNDIq142P2PiYb7g3qW6QB4Ed7fx1jpp3DJx2ggdWv0Na97Bd0tPh8/aInyAOJbPTHTzdBBDS3YuaSQDvWZDw51DgRdIzlyVEslVIy1ix0zi4MI82t0tPtBXhkb74r/xln5tSqqQEREBERAREQEREBERAREQEREBERAREQEREBERAREQFyTjK8mHEB5UFKfnqjf6l1tcg4qzduwDF5bgNj7NQtbfcuZJHPI//Ga238mT4oLfJN+2YgD4VTfzamVQpfKZ5GN18dwQ58NU1wNwWyxNjA+Bp3dL7EKoQEREBERAREQEREBERAREQEREBERAXMM08ZYcu49NTOpZXOiOknU1oOwNwDvY32PiF09eFbqFG/l6del2nV6uqxtq/i36oOSjj9S2+9J/6zP1rMw3jO3FI3mKidaNupxdUQxgDoPXIv8A6PQErc8O5nYhO9xhEcHZqbkh5a+QMeHuABaO7HvswlxG+9rAWr6KN43jYfe0H9CCSpc41FTCHdjhbcX0uxCHUPeGg2Ps9qxp+IEsNY2Ps1O5xvfTiMJDbFrbO7twbuG1r7gdSAat2X6R3WlgN/5GP9S83ZYonDejpj/2I/2UEDjXGVmEVOg00cpAuTDWRyNHja4b1At0Hj7DbHpeNZqmv04c/uFrSDUNBLnX0sALblxAJsB+CV0F2T8Ped6CkP8ARov2V5nJOHH9wUn9ni/ZQaPDc3YhjUHocM5QcDpllna6MWNi4sYA53jZrTvbqBusduGOhzXLCaaCsmdEKt0s7uXFG6QmPlwxaJS3UIblxcSdPU2AVGckYfbu0cEZHR0bBE8e1skdnNPtBupWiw6fEMx19OZGvdTClEUkuq72kVL2c0sPedGZuv4XKBO5JQMAkfhlDUVsLYKdhktLTzy+hDRdzXU87WgxsfzeZpMbheQgBt1NS/8AyB0SkCgDgCRqFUbH2jVCDY+0AqwwbAWY9jFY2pa2Smp6kMihI7pe2KIF8g6Ps0ta0HYXdsTYij/2Nw7+D6T+zQ/soOVx8f3SvAbhtySAAKm+52A+5KnwfiFW4rMWnD4acBgkLqitDAA6+nUBEXAusbC3grAZToRHpFDS28uzxW+bSvqPK9FGe7RUw91PEP8AKgnavOc9HA5z/sYABf8A+ydf3AdnuSfAKbqeMMsFvtejcS1zzpxBp0tbbcksAJJNgwEuNiQLWJ6czBaZh2p4R7omD9C920ETOkTB7mN/Ug47hvHN9fWtj7JCy9+/JV6GAC9ySY7+GzQC47AAkhY549Suf3cPDhvYiZ5uAbah6MbfBdwawN6AD4Lm2TK2Y5+mhMbYm/bbnnUHCXRM3QY2W9C1vNud++ZHOIJ3Qb3hrm9+c8GfM+nMGmQxgXLg4AA3BIHQkg+5VyIgIiICIiAiIgIiIC8aypZR0rpJXNYxoLnOcQGgDqST4L2U9nSWQ0MUMPrzzxxX0NeBHfVKXNcRdnLa4G1/WHTqA0fCKIw4PKHRljtbSNUjnnlloMbWh3qxMu6No2+5m4abhXqj8OgNBmJsggfGJZJad75qouuB34jDHrc2xs5oaNJFjtsAbBAREQEREBcczJSRTcTJHywidkczHTDS0hsJpmtbzC6zdHMNw0ncg2BtZdjXGM3DRnqpBpG1wmqaVjacycr0sMGtji43a5lpHgscLHY3QWvDHkmgrDTN0QmtlLGhjowAGxggMcAW2cHC1h0VkpXh7zBR1XP0CXtcmsR30NJbGdDLgXABAv4kEqqQEREBERAXPMo1TH8RKx/oftkaontIcZWxWjOiTWdTQG95ukAOuBfSVaY9UGlwaZzebqDDYwx82QEiwcxhBDnAm9jtsphzfsXXtkbI1xiMTZiwSPmc2QW9JTx2ZBc969iO5ewO4C2REQEREBERAREQEREBT0uGjEM6xzuDS2mhexjmynUJJSNTXxgeDALXP4Z26EUDnaWknw38/qU9kmRldhz6pj45BUyOkbIyAwlzBZjRIHElzm6SNW1/LzDWsoe2YHVlsELXsrJJmtfK8xl8bgeZKQ3YmxdpAcBtve9qvDq1mI0LJY3sexwuHMcHtPgdLh1sbj4LU5Wcyo7ZaKnYO1StdyXB+siwc+azQBKfwhv7SsbI0nZo6ikOq9NKWt1QtiHKf3o+Xp2cz1gD17u6CoREQEREBcsxTu8U4/bWs/NLLqa5djwEfEynPnWtFv6KBf6foQVeSvvrEdiPt+Tr4+jh3HsVMpfJEvMqcS36V8g/w4T+n61UICIiAiIg0WN1Alxulp9IdqLpnaah8T4xHaz9LPujC52ktJA3Gx3t/MToqfG+10x5TnPiY2VrSGyb6tBkc06tPS1xtY9QbLGwmjbXZxqaz0DwxjaWKSJ5c8BvemZKLadQebbHYC2xus3DJdeZaxvP16RD6LkOZyrtPSU7S6tzt6vRB45GxAVuXmNMkL5ISaeXk6tDXxHTpAf3ugG563uNiFQKVwyQ4fn2pg0ylk8TapriGiJrm+jexlurj3XHx8/AmqQEREBERAREQEREGqzPzDgcgiZK97gGWhkbFIA4gF7Hu2Dmgl3wWwpYezUzWXJ0tDbm1zYWubAC/uC02KsdWZkpo+U18Ueqd0gls6N42jBYHAlru9v3h3bWHVb5BK5FLO0YgGSRyWrpdRZCIiHHSSx5bs9zb6dfU6d19V7XYbnqCVo9FUxuglLpSAHsBfFoZ01EawfDpuDs7KyxO6WqrA7n92pcAZomxgizfuRa0a4x0Djcm17m4X8zvTczL75A2AyQWqGOnYHsYYiHk9RY6QRcEdeqDfovCiqW1tGyRhDmvaHgi9iCLgi+690BERAXMcXdq4nQD+eN/NCR9a6cuW4rJbipFfb7cZv53pD+nb4IKjI1u14nb+EJPDx5UCqlK5HdqrcT+UH/AJKnVUgIiICxcUrW4dhskr3NY1jC4ud0Fh4+xZS0GcW9rw9tNeRvaXiLWyIStDfWcJQdgxzWubf+Mg8OHdM6PK8csjImzVF6iUxaNLnSHUHXYAD3S0ePT1nescnCSHZprbGa4EAIfE1sY7pI5MgF3jc3BJsb+a3jRpbYbAKfwuQS5zrbdoBZHAwh+0JuHuDoh4nexPmCPBBquIlP2Cro8QZyWOpp2skkk8IJjy3geG2vV1BFjY7kG1BuFg4/hoxnBJoHEgSxujJABI1Ai4DtrrW5BxN+K5VhdKHCZgMEwc5rnc2EmOQuLfEuaT8UFCiIgIiICIiAiLW5kxEYRgM0xEh0MJ9E3W+52GlpBF7kdRYdTtdBp8oPdiWMVtU4QlplMEMkbRrMcN2uD3aQSNYJ6kdbbWvVLV5Zw0YTgkcYN7DU52nSXudu57x+/JNyfE36dFtEE/ldgbXVx01ALqo35zmuaSGMAMOkn0ekNtfcdPCwoOql8kFrqmv0xSxWrZAeY5zg42bd7NTjZrr32sNwPBVCCdyVOW0ctO/nF1NM6HXMxjS9vrMcwRgDRpcLbeColMVtsKzxDII+7VsMEkplLQHxgvhYI72c4gSeF/b1Bp0BERAXLsa7/FCAeVYz6KUn9K6iuWYv3+KEQ6/bzPgBSX+u5QU+Q/vvE/lGT8nAqxSmRdqvE/lGT8nAqtAREQFNyU4r89tcRJ9qwmxEkZjLprixj3e14a094WuDbp1onvEbCSQABck7AAeJPktFlKiEUc8/Lax9RM6V2iRz2uAs1rxdotqa0O8dze+4sG/U5hVK+LO1a9w7j44NJ57ndA4H0R7rN/Lyv+EVRqawdrjnWuJ7Lp0QNHLHp/VcbVB899h+90oKVRWW3RYNn2upAyOMzhtazS+R7pNV2yl4ddrCHi9ha4fte21qpTOTjh2KUdWHvDWSGB7I4Oa6QT6QG6g0ljdbW+QO299IIVaIiAiIgIiICn81t7VNSwB8zC+YSaow7TaLctkdy3ssSRZr7A267KgXOcf4gwYPics4ZVyMid2Jxby+ymTZ97uOrWO80lo/B3HqoOjIub4Tm/Esy1JZTw0lKQNRbOZ5ZA3psGtY3VuPFZWYpMRwuekZ20O7RMIHOjpomaLgnUBIX32B2J9u/RBtckRkVeIOMb49VbJs+Yyg2De8wH1Gu9bT4ardAAKlReDYBUMlqXRzPpC6oe5wDYJhMQ1reebg6C8jUWC1iT5rYMwzEoXbYhC8eUlF+mOZv1IPrPdM6TLz5Y44XzU5FTFzvUa6LvF1/A6Q4eHXq3qN1h9YzEKFksbg5kjQ9rh0IcLgrRGtxCkaRPSQ1LOhNNLpeR/yaizfPbmn4r5yDVNOFOgBlJp3mK0sBpy1p70bAwknS1ha0O8bX8UFOiIgLl+KtvxTh/HG9fxQrqC5hiO/FWEE/uwG3laj/WfpQUuRhasxP5Qf+Sp1VKUyGb1eJ/KMn5OC30KrQEREGmzfUmmy/JpnbTvfaNkr2hzQ95s0EHbfpvtuthhtG3D8PjiY1rWsaGgNGlosLbDwCheIOdaegnEeqd3ZpoZZ+VC2SPqSyOWR20Z1iN1+vS1z096HNFVjDGOa6Gla4FxaY3VD9O1iHCRjRcHqW/DzC8U7hMXLzjWm9KdTYTaO/aBZpAFR/F2u0+RWFLh1RqvJjEke/qiKkZbpcd6Mm+/meoWI06auojmxKWJsYgPaOVTwl/MD7NMz2GKQdLaGtItYkm6C6WBj2HjFcHlhcZAHtteNwa/bfuE7A7KQxmjrKbCuZQYs+aTUwBszaeVjtTg2xMMOsete48t9txt6duK0dO0vdR1TtILm2kpiHeIa/wBIHD2lrent2DaZbxL7LYJFLy5ItQPcl+6N0kt7+532vub7773WzUblCrbQ45UUroo6V0hFVHC6fXK7XqbI61y3Tqic4BjjYEEht7KyQEREBERAXA821U/D1s1BNTtqsMqHufFre9rm6iHGMSb6XNd3txe51eJXfFjYhQRYnSOjmjZJG7q17Q5p+BQcJwPMuG4bhzCaKuc4WvJFW8x97W9aGVltvAAD2BbmPiBhMb2l+H17jG4Pa6Vhm0ObuHgyzEgjzVHXcHaCX7i6opt72hnOm/S9pNXh5WWqHA+GFloqyYAdNccUn1tCDVYdxJwmPtD5aSpaJJ3yhxvJr1279y4aLkEaLkC2x8B9DizhVNUB0cWI3B29O/R/UNQWke9q9G8AIvGukt5CJo/zLIh4BUgPfqqg+4Rt+sFAw7jM/MGLtp6SkaxzrnmzynQxrQXOe9rG9AAT63xVVw9pJqqrqq+oc17qgtZEWxGIGGLUGvDHEuAeXOcNRJLQ07XsPnBeFGF4RMHin5rh0MzjJ8dJ7l/grdAREQFy3FxfinBYfu0XP9EaupLlOIO18V4wfCv2/sUZt8Sgqsh7VWJ/KMn5OBVilMiffWJ/KMv5OBVaAiIg41xZp6jJ00lTRsBpau7auMhxZzTe0pLSHMLr21NI7zR4kKayhxGo8CZo+xje+0GSRtUZNRtuXMlBt47X9i/REkYljLXAFpFiCLgg9QQeoUZinCnC8RJPZhE47Xhe6P8Aug6P7qCUPEzCoS0fY07gEaYIbWPT1tPmsaXi5QxYhKHUU74bRtY08p7A5ocCBGe7GbG2zjfyG99zJwRouzNYyoq2W1b81pvqtsRpAAG/QC9ze6wGcAqUdaqc+4Rg/UUGqreL+GSQlowoPHk9kAF/mctPLxumpYi2jpIoGk3s+SSa3/ALta0ewC3sVzBwIw6Mgulqn26gyRgH2bR3t8VSYTwywvCX3ZRsc7reUul+YSEgfAINJkXC5cfzC3E6qUzCOIRU7tDWNLnA858YDQeUCSxhdcnvHyXSl/ALBf1AREQEREBERAREQEREBERAREQFyiqGri4wfz4n5qGNdXXKakEcYIzfbtrxb29ghsfrQVOQH66jE/ZiMo/w4VWqQ4eAifFLnf7JTf8AhDb6LKvQEREBERAREQEREBERAREQEREBERAREQEREBERAREQFyiqb/vdYfKuI+ehi/UurrlNUf8Ae2z8ePl/+GKyCpyA3RU4p8pSn544Cq1SmQyDU4nb+EZfn5cN/pVWgIiICIiAiIgIiICIiAiIgIiICIiAiIgIi0Wd8cOXMrT1DQC9rQGA9C95DGX9mpwvv0BQb1F+eMD4h1OOVDGSVlS2R9xZvIhjJG5DCIXnYW677+1UlFi80FdomrKtziHEN5zGtOmw9fkNsbnp5IOxouXwV756nQ2oqtdwNIrYSSXbgAGE+5aXMmeYsu4ryKiTE9bQHG08Vt+g9QE/++qDtS5TXMtxZidv9/OHs+8Yf9fBa/B8/wCD4vPonbWvc8hgbUGWoa4u20tije5tydrBm+y84MIpqvOcdTSVEYgjlf8AazY6mktIG6C2zGWa9gLbkNDiDY9UHQMj+iq8RaXNJNfK4C4vYsi6j5x7gFVLmWB4DT0VPO6qgNa58hmBdSvLgTc6u01WkOOnQ24LW+jBsCSsbMeLxZdwntLIqsR63RaW4jO3S4bkcuQlg/6b+zZB1ZF+eaPimySqdtWhtm2DsQYLEX1G72C9+74+HgqbJuL1GP1rmg1bgSXNIxKlcGNu62psY129UXsd0HYEX54x3M1fS5pFGJqxk3MdH36qINeXG0Zb6ICxvfcb6gLBe2Tc64jQcSo6Srme9rpOS+N5EliRs5rmtG4dbcC1r+9B+gUREBERAREQEREBERAREQEREBYmK4bFjGHPhnYJInizmnofEdNwQQCCNwQCstEHO8L4PUWEYqJ4JaljxfT3oXht/ISROPxvfdbyTJglcSayq38LwAD4CL61UIgkf9gomucWVEzHON3ObHR6j73GAm/jfqLLT1XBuhrZi6aarlcTcl8zSfoYF0ZEHKmcEafD8SinpKmVkkUrJWiVrZmXY4ODS1uhxFx++WbhvD2oo6ZrX1EcuieSoa7S+PU+QtcdYBO2pt9j4rpCIJKXCcTnja3tdNG1osHCmfM890t7xfIAet+nUeVwcQ8Mqaqw1kNTLPPGx3MDC8RsDj1IbEAR1PUm1yrhEEGeD2E22pnA+YnmuP76y8N4a0WFG8HPiNrXZUSi3u32ViiCQqeHNFVvDniVzg/majK7UXjo4u6k+9euX+HlBl/EOfDDebf0sj3yOu7qRqNg477gX3PmqpEBERA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HBhQUEhMWFRUXFxsVGRgYFRgXGhobGiIbHRsXGBoYISsgHRolHRsaITEhJSkvLi4vFyEzRDMsNygtLisBCgoKBQUFDgUFDisZExkrKysrKysrKysrKysrKysrKysrKysrKysrKysrKysrKysrKysrKysrKysrKysrKysrK//AABEIAOkA2QMBIgACEQEDEQH/xAAcAAEBAAMBAQEBAAAAAAAAAAAABgQFBwMCCAH/xABQEAABAwIEAwQFBAsNCAMAAAABAAIDBBEFBhIhBxMxFCJBUSMyYXGBdZGhsRUkMzRCdLO0wdHSRFJVYmNkhJKUoqPC8BYncnOCg7LhCDVU/8QAFAEBAAAAAAAAAAAAAAAAAAAAAP/EABQRAQAAAAAAAAAAAAAAAAAAAAD/2gAMAwEAAhEDEQA/AO4oiICIiAiIgIiICIiAiIgItdjGO02BxB1TPHCDfTreGl1uukHdx3HTzWgl4k0MbQbzlptZ3ZpmNN7DYyNF+vggsEUpScQqKpcAXyMvuC+CUNt5l4aWAe8hUdDWx4jTCSGRkrDez2OD2m2xs5psd9kGQiIgIiICIiAiIgIiICIiAiIgIiICIiAiIgIiICIiCF4jYPz8QpqjlSSMDZqWYRRmSRsc7CBLG1ve1MeBu0Xs8qVa6HB8u1cppqMSwQazA7C5Kdx5t2NdqmkJfGXbHTb1SNl2Rcn4yNDIq142P2PiYb7g3qW6QB4Ed7fx1jpp3DJx2ggdWv0Na97Bd0tPh8/aInyAOJbPTHTzdBBDS3YuaSQDvWZDw51DgRdIzlyVEslVIy1ix0zi4MI82t0tPtBXhkb74r/xln5tSqqQEREBERAREQEREBERAREQEREBERAREQEREBERAREQFyTjK8mHEB5UFKfnqjf6l1tcg4qzduwDF5bgNj7NQtbfcuZJHPI//Ga238mT4oLfJN+2YgD4VTfzamVQpfKZ5GN18dwQ58NU1wNwWyxNjA+Bp3dL7EKoQEREBERAREQEREBERAREQEREBERAXMM08ZYcu49NTOpZXOiOknU1oOwNwDvY32PiF09eFbqFG/l6del2nV6uqxtq/i36oOSjj9S2+9J/6zP1rMw3jO3FI3mKidaNupxdUQxgDoPXIv8A6PQErc8O5nYhO9xhEcHZqbkh5a+QMeHuABaO7HvswlxG+9rAWr6KN43jYfe0H9CCSpc41FTCHdjhbcX0uxCHUPeGg2Ps9qxp+IEsNY2Ps1O5xvfTiMJDbFrbO7twbuG1r7gdSAat2X6R3WlgN/5GP9S83ZYonDejpj/2I/2UEDjXGVmEVOg00cpAuTDWRyNHja4b1At0Hj7DbHpeNZqmv04c/uFrSDUNBLnX0sALblxAJsB+CV0F2T8Ped6CkP8ARov2V5nJOHH9wUn9ni/ZQaPDc3YhjUHocM5QcDpllna6MWNi4sYA53jZrTvbqBusduGOhzXLCaaCsmdEKt0s7uXFG6QmPlwxaJS3UIblxcSdPU2AVGckYfbu0cEZHR0bBE8e1skdnNPtBupWiw6fEMx19OZGvdTClEUkuq72kVL2c0sPedGZuv4XKBO5JQMAkfhlDUVsLYKdhktLTzy+hDRdzXU87WgxsfzeZpMbheQgBt1NS/8AyB0SkCgDgCRqFUbH2jVCDY+0AqwwbAWY9jFY2pa2Smp6kMihI7pe2KIF8g6Ps0ta0HYXdsTYij/2Nw7+D6T+zQ/soOVx8f3SvAbhtySAAKm+52A+5KnwfiFW4rMWnD4acBgkLqitDAA6+nUBEXAusbC3grAZToRHpFDS28uzxW+bSvqPK9FGe7RUw91PEP8AKgnavOc9HA5z/sYABf8A+ydf3AdnuSfAKbqeMMsFvtejcS1zzpxBp0tbbcksAJJNgwEuNiQLWJ6czBaZh2p4R7omD9C920ETOkTB7mN/Ug47hvHN9fWtj7JCy9+/JV6GAC9ySY7+GzQC47AAkhY549Suf3cPDhvYiZ5uAbah6MbfBdwawN6AD4Lm2TK2Y5+mhMbYm/bbnnUHCXRM3QY2W9C1vNud++ZHOIJ3Qb3hrm9+c8GfM+nMGmQxgXLg4AA3BIHQkg+5VyIgIiICIiAiIgIiIC8aypZR0rpJXNYxoLnOcQGgDqST4L2U9nSWQ0MUMPrzzxxX0NeBHfVKXNcRdnLa4G1/WHTqA0fCKIw4PKHRljtbSNUjnnlloMbWh3qxMu6No2+5m4abhXqj8OgNBmJsggfGJZJad75qouuB34jDHrc2xs5oaNJFjtsAbBAREQEREBcczJSRTcTJHywidkczHTDS0hsJpmtbzC6zdHMNw0ncg2BtZdjXGM3DRnqpBpG1wmqaVjacycr0sMGtji43a5lpHgscLHY3QWvDHkmgrDTN0QmtlLGhjowAGxggMcAW2cHC1h0VkpXh7zBR1XP0CXtcmsR30NJbGdDLgXABAv4kEqqQEREBERAXPMo1TH8RKx/oftkaontIcZWxWjOiTWdTQG95ukAOuBfSVaY9UGlwaZzebqDDYwx82QEiwcxhBDnAm9jtsphzfsXXtkbI1xiMTZiwSPmc2QW9JTx2ZBc969iO5ewO4C2REQEREBERAREQEREBT0uGjEM6xzuDS2mhexjmynUJJSNTXxgeDALXP4Z26EUDnaWknw38/qU9kmRldhz6pj45BUyOkbIyAwlzBZjRIHElzm6SNW1/LzDWsoe2YHVlsELXsrJJmtfK8xl8bgeZKQ3YmxdpAcBtve9qvDq1mI0LJY3sexwuHMcHtPgdLh1sbj4LU5Wcyo7ZaKnYO1StdyXB+siwc+azQBKfwhv7SsbI0nZo6ikOq9NKWt1QtiHKf3o+Xp2cz1gD17u6CoREQEREBcsxTu8U4/bWs/NLLqa5djwEfEynPnWtFv6KBf6foQVeSvvrEdiPt+Tr4+jh3HsVMpfJEvMqcS36V8g/w4T+n61UICIiAiIg0WN1Alxulp9IdqLpnaah8T4xHaz9LPujC52ktJA3Gx3t/MToqfG+10x5TnPiY2VrSGyb6tBkc06tPS1xtY9QbLGwmjbXZxqaz0DwxjaWKSJ5c8BvemZKLadQebbHYC2xus3DJdeZaxvP16RD6LkOZyrtPSU7S6tzt6vRB45GxAVuXmNMkL5ISaeXk6tDXxHTpAf3ugG563uNiFQKVwyQ4fn2pg0ylk8TapriGiJrm+jexlurj3XHx8/AmqQEREBERAREQEREGqzPzDgcgiZK97gGWhkbFIA4gF7Hu2Dmgl3wWwpYezUzWXJ0tDbm1zYWubAC/uC02KsdWZkpo+U18Ueqd0gls6N42jBYHAlru9v3h3bWHVb5BK5FLO0YgGSRyWrpdRZCIiHHSSx5bs9zb6dfU6d19V7XYbnqCVo9FUxuglLpSAHsBfFoZ01EawfDpuDs7KyxO6WqrA7n92pcAZomxgizfuRa0a4x0Djcm17m4X8zvTczL75A2AyQWqGOnYHsYYiHk9RY6QRcEdeqDfovCiqW1tGyRhDmvaHgi9iCLgi+690BERAXMcXdq4nQD+eN/NCR9a6cuW4rJbipFfb7cZv53pD+nb4IKjI1u14nb+EJPDx5UCqlK5HdqrcT+UH/AJKnVUgIiICxcUrW4dhskr3NY1jC4ud0Fh4+xZS0GcW9rw9tNeRvaXiLWyIStDfWcJQdgxzWubf+Mg8OHdM6PK8csjImzVF6iUxaNLnSHUHXYAD3S0ePT1nescnCSHZprbGa4EAIfE1sY7pI5MgF3jc3BJsb+a3jRpbYbAKfwuQS5zrbdoBZHAwh+0JuHuDoh4nexPmCPBBquIlP2Cro8QZyWOpp2skkk8IJjy3geG2vV1BFjY7kG1BuFg4/hoxnBJoHEgSxujJABI1Ai4DtrrW5BxN+K5VhdKHCZgMEwc5rnc2EmOQuLfEuaT8UFCiIgIiICIiAiLW5kxEYRgM0xEh0MJ9E3W+52GlpBF7kdRYdTtdBp8oPdiWMVtU4QlplMEMkbRrMcN2uD3aQSNYJ6kdbbWvVLV5Zw0YTgkcYN7DU52nSXudu57x+/JNyfE36dFtEE/ldgbXVx01ALqo35zmuaSGMAMOkn0ekNtfcdPCwoOql8kFrqmv0xSxWrZAeY5zg42bd7NTjZrr32sNwPBVCCdyVOW0ctO/nF1NM6HXMxjS9vrMcwRgDRpcLbeColMVtsKzxDII+7VsMEkplLQHxgvhYI72c4gSeF/b1Bp0BERAXLsa7/FCAeVYz6KUn9K6iuWYv3+KEQ6/bzPgBSX+u5QU+Q/vvE/lGT8nAqxSmRdqvE/lGT8nAqtAREQFNyU4r89tcRJ9qwmxEkZjLprixj3e14a094WuDbp1onvEbCSQABck7AAeJPktFlKiEUc8/Lax9RM6V2iRz2uAs1rxdotqa0O8dze+4sG/U5hVK+LO1a9w7j44NJ57ndA4H0R7rN/Lyv+EVRqawdrjnWuJ7Lp0QNHLHp/VcbVB899h+90oKVRWW3RYNn2upAyOMzhtazS+R7pNV2yl4ddrCHi9ha4fte21qpTOTjh2KUdWHvDWSGB7I4Oa6QT6QG6g0ljdbW+QO299IIVaIiAiIgIiICn81t7VNSwB8zC+YSaow7TaLctkdy3ssSRZr7A267KgXOcf4gwYPics4ZVyMid2Jxby+ymTZ97uOrWO80lo/B3HqoOjIub4Tm/Esy1JZTw0lKQNRbOZ5ZA3psGtY3VuPFZWYpMRwuekZ20O7RMIHOjpomaLgnUBIX32B2J9u/RBtckRkVeIOMb49VbJs+Yyg2De8wH1Gu9bT4ardAAKlReDYBUMlqXRzPpC6oe5wDYJhMQ1reebg6C8jUWC1iT5rYMwzEoXbYhC8eUlF+mOZv1IPrPdM6TLz5Y44XzU5FTFzvUa6LvF1/A6Q4eHXq3qN1h9YzEKFksbg5kjQ9rh0IcLgrRGtxCkaRPSQ1LOhNNLpeR/yaizfPbmn4r5yDVNOFOgBlJp3mK0sBpy1p70bAwknS1ha0O8bX8UFOiIgLl+KtvxTh/HG9fxQrqC5hiO/FWEE/uwG3laj/WfpQUuRhasxP5Qf+Sp1VKUyGb1eJ/KMn5OC30KrQEREGmzfUmmy/JpnbTvfaNkr2hzQ95s0EHbfpvtuthhtG3D8PjiY1rWsaGgNGlosLbDwCheIOdaegnEeqd3ZpoZZ+VC2SPqSyOWR20Z1iN1+vS1z096HNFVjDGOa6Gla4FxaY3VD9O1iHCRjRcHqW/DzC8U7hMXLzjWm9KdTYTaO/aBZpAFR/F2u0+RWFLh1RqvJjEke/qiKkZbpcd6Mm+/meoWI06auojmxKWJsYgPaOVTwl/MD7NMz2GKQdLaGtItYkm6C6WBj2HjFcHlhcZAHtteNwa/bfuE7A7KQxmjrKbCuZQYs+aTUwBszaeVjtTg2xMMOsete48t9txt6duK0dO0vdR1TtILm2kpiHeIa/wBIHD2lrent2DaZbxL7LYJFLy5ItQPcl+6N0kt7+532vub7773WzUblCrbQ45UUroo6V0hFVHC6fXK7XqbI61y3Tqic4BjjYEEht7KyQEREBERAXA821U/D1s1BNTtqsMqHufFre9rm6iHGMSb6XNd3txe51eJXfFjYhQRYnSOjmjZJG7q17Q5p+BQcJwPMuG4bhzCaKuc4WvJFW8x97W9aGVltvAAD2BbmPiBhMb2l+H17jG4Pa6Vhm0ObuHgyzEgjzVHXcHaCX7i6opt72hnOm/S9pNXh5WWqHA+GFloqyYAdNccUn1tCDVYdxJwmPtD5aSpaJJ3yhxvJr1279y4aLkEaLkC2x8B9DizhVNUB0cWI3B29O/R/UNQWke9q9G8AIvGukt5CJo/zLIh4BUgPfqqg+4Rt+sFAw7jM/MGLtp6SkaxzrnmzynQxrQXOe9rG9AAT63xVVw9pJqqrqq+oc17qgtZEWxGIGGLUGvDHEuAeXOcNRJLQ07XsPnBeFGF4RMHin5rh0MzjJ8dJ7l/grdAREQFy3FxfinBYfu0XP9EaupLlOIO18V4wfCv2/sUZt8Sgqsh7VWJ/KMn5OBVilMiffWJ/KMv5OBVaAiIg41xZp6jJ00lTRsBpau7auMhxZzTe0pLSHMLr21NI7zR4kKayhxGo8CZo+xje+0GSRtUZNRtuXMlBt47X9i/REkYljLXAFpFiCLgg9QQeoUZinCnC8RJPZhE47Xhe6P8Aug6P7qCUPEzCoS0fY07gEaYIbWPT1tPmsaXi5QxYhKHUU74bRtY08p7A5ocCBGe7GbG2zjfyG99zJwRouzNYyoq2W1b81pvqtsRpAAG/QC9ze6wGcAqUdaqc+4Rg/UUGqreL+GSQlowoPHk9kAF/mctPLxumpYi2jpIoGk3s+SSa3/ALta0ewC3sVzBwIw6Mgulqn26gyRgH2bR3t8VSYTwywvCX3ZRsc7reUul+YSEgfAINJkXC5cfzC3E6qUzCOIRU7tDWNLnA858YDQeUCSxhdcnvHyXSl/ALBf1AREQEREBERAREQEREBERAREQFyiqGri4wfz4n5qGNdXXKakEcYIzfbtrxb29ghsfrQVOQH66jE/ZiMo/w4VWqQ4eAifFLnf7JTf8AhDb6LKvQEREBERAREQEREBERAREQEREBERAREQEREBERAREQFyiqb/vdYfKuI+ehi/UurrlNUf8Ae2z8ePl/+GKyCpyA3RU4p8pSn544Cq1SmQyDU4nb+EZfn5cN/pVWgIiICIiAiIgIiICIiAiIgIiICIiAiIgIi0Wd8cOXMrT1DQC9rQGA9C95DGX9mpwvv0BQb1F+eMD4h1OOVDGSVlS2R9xZvIhjJG5DCIXnYW677+1UlFi80FdomrKtziHEN5zGtOmw9fkNsbnp5IOxouXwV756nQ2oqtdwNIrYSSXbgAGE+5aXMmeYsu4ryKiTE9bQHG08Vt+g9QE/++qDtS5TXMtxZidv9/OHs+8Yf9fBa/B8/wCD4vPonbWvc8hgbUGWoa4u20tije5tydrBm+y84MIpqvOcdTSVEYgjlf8AazY6mktIG6C2zGWa9gLbkNDiDY9UHQMj+iq8RaXNJNfK4C4vYsi6j5x7gFVLmWB4DT0VPO6qgNa58hmBdSvLgTc6u01WkOOnQ24LW+jBsCSsbMeLxZdwntLIqsR63RaW4jO3S4bkcuQlg/6b+zZB1ZF+eaPimySqdtWhtm2DsQYLEX1G72C9+74+HgqbJuL1GP1rmg1bgSXNIxKlcGNu62psY129UXsd0HYEX54x3M1fS5pFGJqxk3MdH36qINeXG0Zb6ICxvfcb6gLBe2Tc64jQcSo6Srme9rpOS+N5EliRs5rmtG4dbcC1r+9B+gUREBERAREQEREBERAREQEREBYmK4bFjGHPhnYJInizmnofEdNwQQCCNwQCstEHO8L4PUWEYqJ4JaljxfT3oXht/ISROPxvfdbyTJglcSayq38LwAD4CL61UIgkf9gomucWVEzHON3ObHR6j73GAm/jfqLLT1XBuhrZi6aarlcTcl8zSfoYF0ZEHKmcEafD8SinpKmVkkUrJWiVrZmXY4ODS1uhxFx++WbhvD2oo6ZrX1EcuieSoa7S+PU+QtcdYBO2pt9j4rpCIJKXCcTnja3tdNG1osHCmfM890t7xfIAet+nUeVwcQ8Mqaqw1kNTLPPGx3MDC8RsDj1IbEAR1PUm1yrhEEGeD2E22pnA+YnmuP76y8N4a0WFG8HPiNrXZUSi3u32ViiCQqeHNFVvDniVzg/majK7UXjo4u6k+9euX+HlBl/EOfDDebf0sj3yOu7qRqNg477gX3PmqpEBERA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30326"/>
            <a:ext cx="2667000" cy="286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530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“Six Essential”</a:t>
            </a:r>
          </a:p>
          <a:p>
            <a:pPr algn="ctr"/>
            <a:r>
              <a:rPr lang="en-US" dirty="0" smtClean="0"/>
              <a:t>Theories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Consequentialism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Kantian Ethics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Natural Law Theory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Rights Based Moral Theory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Virtue Ethics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Prima Facie Duties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Ethics by Authority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Divine Command Theory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Ethical Relativism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1877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dirty="0" smtClean="0"/>
              <a:t>Preferred ethical theory</a:t>
            </a:r>
            <a:endParaRPr lang="en-US" sz="40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800600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Consequentialism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Kantian Ethics</a:t>
            </a:r>
            <a:endParaRPr lang="en-US" sz="3200" dirty="0"/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Natural Law Theory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Rights Based Moral Theory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Virtue Ethics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Prima Facie Duties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Divine Command Theory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Cultural Relativism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54984909"/>
              </p:ext>
            </p:extLst>
          </p:nvPr>
        </p:nvGraphicFramePr>
        <p:xfrm>
          <a:off x="3886200" y="168021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Chart" r:id="rId6" imgW="4572034" imgH="5143584" progId="MSGraph.Chart.8">
                  <p:embed followColorScheme="full"/>
                </p:oleObj>
              </mc:Choice>
              <mc:Fallback>
                <p:oleObj name="Chart" r:id="rId6" imgW="4572034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6200" y="168021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78852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4000" dirty="0" smtClean="0"/>
              <a:t>Please set your Turning Technology Clicker to channel </a:t>
            </a:r>
            <a:r>
              <a:rPr lang="en-US" sz="4000" b="1" dirty="0" smtClean="0"/>
              <a:t>41</a:t>
            </a:r>
          </a:p>
          <a:p>
            <a:endParaRPr lang="en-US" sz="4000" b="1" dirty="0" smtClean="0"/>
          </a:p>
          <a:p>
            <a:pPr marL="228600" lvl="1" indent="0">
              <a:buNone/>
            </a:pPr>
            <a:r>
              <a:rPr lang="en-US" sz="3600" dirty="0" smtClean="0"/>
              <a:t>Press “Ch”, then “41”, then “Ch”</a:t>
            </a:r>
          </a:p>
          <a:p>
            <a:endParaRPr lang="en-US" b="1" dirty="0" smtClean="0"/>
          </a:p>
        </p:txBody>
      </p:sp>
      <p:pic>
        <p:nvPicPr>
          <p:cNvPr id="5" name="Picture 4" descr="click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2096"/>
            <a:ext cx="3407489" cy="51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5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2000" dirty="0" smtClean="0"/>
              <a:t>Is the following argument valid?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“If the Vatican’s account of Natural Law Theory is true, then non-procreative sexual activities are morally impermissible. But the account of Natural Law Theory is false! So, non-procreative sexual activities are morally permissible.”</a:t>
            </a:r>
            <a:endParaRPr lang="en-US" sz="20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4419600"/>
            <a:ext cx="4114800" cy="1981200"/>
          </a:xfrm>
        </p:spPr>
        <p:txBody>
          <a:bodyPr>
            <a:normAutofit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Yes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No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71530630"/>
              </p:ext>
            </p:extLst>
          </p:nvPr>
        </p:nvGraphicFramePr>
        <p:xfrm>
          <a:off x="3810000" y="1524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hart" r:id="rId6" imgW="4572034" imgH="5143584" progId="MSGraph.Chart.8">
                  <p:embed followColorScheme="full"/>
                </p:oleObj>
              </mc:Choice>
              <mc:Fallback>
                <p:oleObj name="Chart" r:id="rId6" imgW="4572034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15240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166405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2800" dirty="0" smtClean="0"/>
              <a:t>According to Timmons, in ethical theory, </a:t>
            </a:r>
            <a:r>
              <a:rPr lang="en-US" sz="2800" dirty="0"/>
              <a:t>the terms “right” and “wrong” are used primarily to evaluate the morality of: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800600"/>
          </a:xfrm>
        </p:spPr>
        <p:txBody>
          <a:bodyPr>
            <a:normAutofit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Persons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Actions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Consequences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Duties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Concrete Objects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49077679"/>
              </p:ext>
            </p:extLst>
          </p:nvPr>
        </p:nvGraphicFramePr>
        <p:xfrm>
          <a:off x="3810000" y="1524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Chart" r:id="rId6" imgW="4572034" imgH="5143584" progId="MSGraph.Chart.8">
                  <p:embed followColorScheme="full"/>
                </p:oleObj>
              </mc:Choice>
              <mc:Fallback>
                <p:oleObj name="Chart" r:id="rId6" imgW="4572034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15240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229660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2800" dirty="0" smtClean="0"/>
              <a:t>According to Timmons, necessarily</a:t>
            </a:r>
            <a:r>
              <a:rPr lang="en-US" sz="2800" dirty="0"/>
              <a:t>, if something is intrinsically good, then: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800600"/>
          </a:xfrm>
        </p:spPr>
        <p:txBody>
          <a:bodyPr>
            <a:normAutofit fontScale="92500" lnSpcReduction="20000"/>
          </a:bodyPr>
          <a:lstStyle/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its </a:t>
            </a:r>
            <a:r>
              <a:rPr lang="en-US" sz="3200" dirty="0"/>
              <a:t>value depends on its relationship to something else that is intrinsically </a:t>
            </a:r>
            <a:r>
              <a:rPr lang="en-US" sz="3200" dirty="0" smtClean="0"/>
              <a:t>good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its </a:t>
            </a:r>
            <a:r>
              <a:rPr lang="en-US" sz="3200" dirty="0"/>
              <a:t>value depends on features that are inherent to </a:t>
            </a:r>
            <a:r>
              <a:rPr lang="en-US" sz="3200" dirty="0" smtClean="0"/>
              <a:t>it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it </a:t>
            </a:r>
            <a:r>
              <a:rPr lang="en-US" sz="3200" dirty="0"/>
              <a:t>is an action that is morally </a:t>
            </a:r>
            <a:r>
              <a:rPr lang="en-US" sz="3200" dirty="0" smtClean="0"/>
              <a:t>right</a:t>
            </a:r>
          </a:p>
          <a:p>
            <a:pPr marL="571500" indent="-457200">
              <a:buFont typeface="Arial" pitchFamily="34" charset="0"/>
              <a:buAutoNum type="alphaUcPeriod"/>
            </a:pPr>
            <a:r>
              <a:rPr lang="en-US" sz="3200" dirty="0" smtClean="0"/>
              <a:t>it </a:t>
            </a:r>
            <a:r>
              <a:rPr lang="en-US" sz="3200" dirty="0"/>
              <a:t>is also intrinsically </a:t>
            </a:r>
            <a:r>
              <a:rPr lang="en-US" sz="3200" dirty="0" smtClean="0"/>
              <a:t>value-neutral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02335426"/>
              </p:ext>
            </p:extLst>
          </p:nvPr>
        </p:nvGraphicFramePr>
        <p:xfrm>
          <a:off x="4114800" y="16764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Chart" r:id="rId6" imgW="4572034" imgH="5143584" progId="MSGraph.Chart.8">
                  <p:embed followColorScheme="full"/>
                </p:oleObj>
              </mc:Choice>
              <mc:Fallback>
                <p:oleObj name="Chart" r:id="rId6" imgW="4572034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16764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96592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Reconstructing Arguments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ethical intuitions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The rightness or wrongness of an action does not depend on its consequences. </a:t>
            </a:r>
            <a:endParaRPr lang="en-US" cap="non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438400"/>
            <a:ext cx="4114800" cy="40386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 smtClean="0"/>
              <a:t>Strongly 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 smtClean="0"/>
              <a:t>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 smtClean="0"/>
              <a:t>Somewhat 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 smtClean="0"/>
              <a:t>Neutral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 smtClean="0"/>
              <a:t>Somewhat Disagree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 smtClean="0"/>
              <a:t>Disagree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sz="3200" dirty="0" smtClean="0"/>
              <a:t>Strongly Disagree</a:t>
            </a:r>
            <a:endParaRPr lang="en-US" sz="32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30792732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Chart" r:id="rId6" imgW="4572034" imgH="5143584" progId="MSGraph.Chart.8">
                  <p:embed followColorScheme="full"/>
                </p:oleObj>
              </mc:Choice>
              <mc:Fallback>
                <p:oleObj name="Chart" r:id="rId6" imgW="4572034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7741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It is morally wrong to make yourself an exception to a rule (e.g., cutting in line).</a:t>
            </a:r>
            <a:endParaRPr lang="en-US" cap="non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743200"/>
            <a:ext cx="4114800" cy="373380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Strongly 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Somewhat 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Neutral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Somewhat Disagree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Disagree</a:t>
            </a:r>
          </a:p>
          <a:p>
            <a:pPr marL="457200" indent="-457200">
              <a:buFont typeface="Arial" pitchFamily="34" charset="0"/>
              <a:buAutoNum type="alphaUcPeriod"/>
            </a:pPr>
            <a:r>
              <a:rPr lang="en-US" dirty="0" smtClean="0"/>
              <a:t>Strongly Disagree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76462432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Chart" r:id="rId6" imgW="4572034" imgH="5143584" progId="MSGraph.Chart.8">
                  <p:embed followColorScheme="full"/>
                </p:oleObj>
              </mc:Choice>
              <mc:Fallback>
                <p:oleObj name="Chart" r:id="rId6" imgW="4572034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820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2122F43BE79C4455A2503A1771934B14"/>
  <p:tag name="TPVERSION" val="5"/>
  <p:tag name="TPFULLVERSION" val="5.2.1.3179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The rightness or wrongness of an action does not depend on its consequences. [;crlf;]12[;]12[;]12[;]False[;]0[;][;crlf;]3.08333333333333[;]2.5[;]1.65621724286265[;]2.74305555555556[;crlf;]2[;]0[;]Strongly Agree1[;]Strongly Agree[;][;crlf;]4[;]0[;]Agree2[;]Agree[;][;crlf;]2[;]0[;]Somewhat Agree3[;]Somewhat Agree[;][;crlf;]0[;]0[;]Neutral4[;]Neutral[;][;crlf;]3[;]0[;]Somewhat Disagree5[;]Somewhat Disagree[;][;crlf;]1[;]0[;]Disagree6[;]Disagree[;][;crlf;]0[;]0[;]Strongly Disagree7[;]Strongly Disagre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B7826390F3D74AC9AC4673B1A522BDD8&lt;/guid&gt;&#10;        &lt;description /&gt;&#10;        &lt;date&gt;6/22/2013 9:49:5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8C52A4A3F814D51A4FF3ADFE58D4A08&lt;/guid&gt;&#10;            &lt;repollguid&gt;112C61EDA1184C859B261C1DA759DB41&lt;/repollguid&gt;&#10;            &lt;sourceid&gt;B78C3C28D8C94FC08C08BB280FB08159&lt;/sourceid&gt;&#10;            &lt;questiontext&gt;The rightness or wrongness of an action does not depend on its consequences.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644AA9B8B6164D329454CEDCF41A69C6&lt;/guid&gt;&#10;                    &lt;answertext&gt;Strongly Agree&lt;/answertext&gt;&#10;                    &lt;valuetype&gt;0&lt;/valuetype&gt;&#10;                &lt;/answer&gt;&#10;                &lt;answer&gt;&#10;                    &lt;guid&gt;A22452CC68F245198A814976D2934AFC&lt;/guid&gt;&#10;                    &lt;answertext&gt;Agree&lt;/answertext&gt;&#10;                    &lt;valuetype&gt;0&lt;/valuetype&gt;&#10;                &lt;/answer&gt;&#10;                &lt;answer&gt;&#10;                    &lt;guid&gt;0D395DA2F7F04EFC8F57E9567C553C02&lt;/guid&gt;&#10;                    &lt;answertext&gt;Somewhat Agree&lt;/answertext&gt;&#10;                    &lt;valuetype&gt;0&lt;/valuetype&gt;&#10;                &lt;/answer&gt;&#10;                &lt;answer&gt;&#10;                    &lt;guid&gt;0B3A52C887A948529096AE319E5D4C10&lt;/guid&gt;&#10;                    &lt;answertext&gt;Neutral&lt;/answertext&gt;&#10;                    &lt;valuetype&gt;0&lt;/valuetype&gt;&#10;                &lt;/answer&gt;&#10;                &lt;answer&gt;&#10;                    &lt;guid&gt;5C0A3C27B5C7487F8D3AB9578E198E61&lt;/guid&gt;&#10;                    &lt;answertext&gt;Somewhat Disagree&lt;/answertext&gt;&#10;                    &lt;valuetype&gt;0&lt;/valuetype&gt;&#10;                &lt;/answer&gt;&#10;                &lt;answer&gt;&#10;                    &lt;guid&gt;CB4A88589F584078AAD04A10675657A5&lt;/guid&gt;&#10;                    &lt;answertext&gt;Disagree&lt;/answertext&gt;&#10;                    &lt;valuetype&gt;0&lt;/valuetype&gt;&#10;                &lt;/answer&gt;&#10;                &lt;answer&gt;&#10;                    &lt;guid&gt;FCDF714D7F544C668E4C433511C0B8E9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It is morally wrong to make yourself an exception to a rule (e.g., cutting in line).&#10;1[;]1[;]1[;]False[;]0[;]&#10;2[;]2[;]0[;]0&#10;0[;]0[;]Strongly Agree1[;]Strongly Agree[;]&#10;1[;]0[;]Agree2[;]Agree[;]&#10;0[;]0[;]Somewhat Agree3[;]Somewhat Agree[;]&#10;0[;]0[;]Neutral4[;]Neutral[;]&#10;0[;]0[;]Somewhat Disagree5[;]Somewhat Disagree[;]&#10;0[;]0[;]Disagree6[;]Disagree[;]&#10;0[;]0[;]Strongly Disagree7[;]Strongly Disagree[;]&#10;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72C191277C184BEC9C4926C53BD2AADB&lt;/guid&gt;&#10;        &lt;description /&gt;&#10;        &lt;date&gt;6/22/2013 4:47:57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883BF3E825443B6A0A8A8BC990D4B5A&lt;/guid&gt;&#10;            &lt;repollguid&gt;0D1C696CB2414AEEB5A525FBEF825342&lt;/repollguid&gt;&#10;            &lt;sourceid&gt;2DCFD855D00F428182FBB82F9F8F5A98&lt;/sourceid&gt;&#10;            &lt;questiontext&gt;It is morally wrong to make yourself an exception to a rule (e.g., cutting in line)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58FED02B16E4FF086130FA5D6FBE3B9&lt;/guid&gt;&#10;                    &lt;answertext&gt;Strongly Agree&lt;/answertext&gt;&#10;                    &lt;valuetype&gt;0&lt;/valuetype&gt;&#10;                &lt;/answer&gt;&#10;                &lt;answer&gt;&#10;                    &lt;guid&gt;BE9E57DB74184F22B27266A785908994&lt;/guid&gt;&#10;                    &lt;answertext&gt;Agree&lt;/answertext&gt;&#10;                    &lt;valuetype&gt;0&lt;/valuetype&gt;&#10;                &lt;/answer&gt;&#10;                &lt;answer&gt;&#10;                    &lt;guid&gt;DCCF99055EC74CA09406AE54EC3913C1&lt;/guid&gt;&#10;                    &lt;answertext&gt;Somewhat Agree&lt;/answertext&gt;&#10;                    &lt;valuetype&gt;0&lt;/valuetype&gt;&#10;                &lt;/answer&gt;&#10;                &lt;answer&gt;&#10;                    &lt;guid&gt;963C89D15615431B84D1B3ABFBA5CB27&lt;/guid&gt;&#10;                    &lt;answertext&gt;Neutral&lt;/answertext&gt;&#10;                    &lt;valuetype&gt;0&lt;/valuetype&gt;&#10;                &lt;/answer&gt;&#10;                &lt;answer&gt;&#10;                    &lt;guid&gt;DDE0FAC42B1F42F78CCEAA13E52E06D2&lt;/guid&gt;&#10;                    &lt;answertext&gt;Somewhat Disagree&lt;/answertext&gt;&#10;                    &lt;valuetype&gt;0&lt;/valuetype&gt;&#10;                &lt;/answer&gt;&#10;                &lt;answer&gt;&#10;                    &lt;guid&gt;28D73182904D4067897CA385D9A4D9CA&lt;/guid&gt;&#10;                    &lt;answertext&gt;Disagree&lt;/answertext&gt;&#10;                    &lt;valuetype&gt;0&lt;/valuetype&gt;&#10;                &lt;/answer&gt;&#10;                &lt;answer&gt;&#10;                    &lt;guid&gt;6F14D63D2C6F4D3ABFCED531FE7247C3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E8E7396F2E32484DA468D58461253CE5&lt;/guid&gt;&#10;        &lt;description /&gt;&#10;        &lt;date&gt;6/16/2013 6:16:5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20AE2CB03594F57B85F6254E317E4B9&lt;/guid&gt;&#10;            &lt;repollguid&gt;D756B7F4275C4A1287C3C290F027D078&lt;/repollguid&gt;&#10;            &lt;sourceid&gt;BB719A938DA84966B9C3CEED84164597&lt;/sourceid&gt;&#10;            &lt;questiontext&gt;Would you turn the trolley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31E1B3AA5114F89A6D3C5701C3CB911&lt;/guid&gt;&#10;                    &lt;answertext&gt;Yes&lt;/answertext&gt;&#10;                    &lt;valuetype&gt;0&lt;/valuetype&gt;&#10;                &lt;/answer&gt;&#10;                &lt;answer&gt;&#10;                    &lt;guid&gt;0104C8FBC95540F5BF3DC119D2A5987C&lt;/guid&gt;&#10;                    &lt;answertext&gt;No&lt;/answertext&gt;&#10;                    &lt;valuetype&gt;0&lt;/valuetype&gt;&#10;                &lt;/answer&gt;&#10;            &lt;/answers&gt;&#10;        &lt;/multichoice&gt;&#10;    &lt;/questions&gt;&#10;&lt;/questionlist&gt;"/>
  <p:tag name="RESULTS" val="Would you turn the trolley?[;crlf;]12[;]12[;]12[;]False[;]0[;][;crlf;]1.41666666666667[;]1[;]0.493006648591635[;]0.243055555555556[;crlf;]7[;]0[;]Yes1[;]Yes[;][;crlf;]5[;]0[;]No2[;]No[;]"/>
  <p:tag name="HASRESULTS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B4D8EAC99ACE4D42926FC5BF98D94B40&lt;/guid&gt;&#10;        &lt;description /&gt;&#10;        &lt;date&gt;6/16/2013 6:06:0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F441256F4EC4F1F8A2D56B8CC5A7481&lt;/guid&gt;&#10;            &lt;repollguid&gt;5F4FA286A56745E9AC071C0DD0C433F4&lt;/repollguid&gt;&#10;            &lt;sourceid&gt;D051E01E6BFE4718A42FFCA7D43116EF&lt;/sourceid&gt;&#10;            &lt;questiontext&gt;Is the following argument valid?“If the Vatican’s account of Natural Law Theory is true, then non-procreative sexual activities are morally impermissible. But the account of Natural Law Theory is false! So, non-procreative sexual activities are morally permissible.”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46A8BD43EDA439AA66ADC2EF313B427&lt;/guid&gt;&#10;                    &lt;answertext&gt;Yes&lt;/answertext&gt;&#10;                    &lt;valuetype&gt;-1&lt;/valuetype&gt;&#10;                &lt;/answer&gt;&#10;                &lt;answer&gt;&#10;                    &lt;guid&gt;6D9502E1AF8B4329AC1775C842AF5C33&lt;/guid&gt;&#10;                    &lt;answertext&gt;No&lt;/answertext&gt;&#10;                    &lt;valuetype&gt;1&lt;/valuetype&gt;&#10;                &lt;/answer&gt;&#10;            &lt;/answers&gt;&#10;        &lt;/multichoice&gt;&#10;    &lt;/questions&gt;&#10;&lt;/questionlist&gt;"/>
  <p:tag name="RESULTS" val="Is the following argument valid?“If the Vatican’s account of Natural Law Theory is true, then non-procreative sexual activities are morally impermissible. But the account of Natural Law Theory is false! So, non-procreative sexual activities are morally permissible.”[;crlf;]12[;]12[;]12[;]False[;]7[;][;crlf;]1.58333333333333[;]2[;]0.493006648591635[;]0.243055555555556[;crlf;]5[;]-1[;]Yes1[;]Yes[;][;crlf;]7[;]1[;]No2[;]No[;]"/>
  <p:tag name="HASRESULTS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It is morally wrong to make yourself an exception to a rule (e.g., cutting in line).&#10;1[;]1[;]1[;]False[;]0[;]&#10;2[;]2[;]0[;]0&#10;0[;]0[;]Strongly Agree1[;]Strongly Agree[;]&#10;1[;]0[;]Agree2[;]Agree[;]&#10;0[;]0[;]Somewhat Agree3[;]Somewhat Agree[;]&#10;0[;]0[;]Neutral4[;]Neutral[;]&#10;0[;]0[;]Somewhat Disagree5[;]Somewhat Disagree[;]&#10;0[;]0[;]Disagree6[;]Disagree[;]&#10;0[;]0[;]Strongly Disagree7[;]Strongly Disagree[;]&#10;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72C191277C184BEC9C4926C53BD2AADB&lt;/guid&gt;&#10;        &lt;description /&gt;&#10;        &lt;date&gt;6/22/2013 4:47:57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883BF3E825443B6A0A8A8BC990D4B5A&lt;/guid&gt;&#10;            &lt;repollguid&gt;0D1C696CB2414AEEB5A525FBEF825342&lt;/repollguid&gt;&#10;            &lt;sourceid&gt;2DCFD855D00F428182FBB82F9F8F5A98&lt;/sourceid&gt;&#10;            &lt;questiontext&gt;There is an exception to every rule (or ethical principle)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58FED02B16E4FF086130FA5D6FBE3B9&lt;/guid&gt;&#10;                    &lt;answertext&gt;Strongly Agree&lt;/answertext&gt;&#10;                    &lt;valuetype&gt;0&lt;/valuetype&gt;&#10;                &lt;/answer&gt;&#10;                &lt;answer&gt;&#10;                    &lt;guid&gt;BE9E57DB74184F22B27266A785908994&lt;/guid&gt;&#10;                    &lt;answertext&gt;Agree&lt;/answertext&gt;&#10;                    &lt;valuetype&gt;0&lt;/valuetype&gt;&#10;                &lt;/answer&gt;&#10;                &lt;answer&gt;&#10;                    &lt;guid&gt;DCCF99055EC74CA09406AE54EC3913C1&lt;/guid&gt;&#10;                    &lt;answertext&gt;Somewhat Agree&lt;/answertext&gt;&#10;                    &lt;valuetype&gt;0&lt;/valuetype&gt;&#10;                &lt;/answer&gt;&#10;                &lt;answer&gt;&#10;                    &lt;guid&gt;963C89D15615431B84D1B3ABFBA5CB27&lt;/guid&gt;&#10;                    &lt;answertext&gt;Neutral&lt;/answertext&gt;&#10;                    &lt;valuetype&gt;0&lt;/valuetype&gt;&#10;                &lt;/answer&gt;&#10;                &lt;answer&gt;&#10;                    &lt;guid&gt;DDE0FAC42B1F42F78CCEAA13E52E06D2&lt;/guid&gt;&#10;                    &lt;answertext&gt;Somewhat Disagree&lt;/answertext&gt;&#10;                    &lt;valuetype&gt;0&lt;/valuetype&gt;&#10;                &lt;/answer&gt;&#10;                &lt;answer&gt;&#10;                    &lt;guid&gt;28D73182904D4067897CA385D9A4D9CA&lt;/guid&gt;&#10;                    &lt;answertext&gt;Disagree&lt;/answertext&gt;&#10;                    &lt;valuetype&gt;0&lt;/valuetype&gt;&#10;                &lt;/answer&gt;&#10;                &lt;answer&gt;&#10;                    &lt;guid&gt;6F14D63D2C6F4D3ABFCED531FE7247C3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Which ethical theory (from the Timmons reading) gives the best rationale for behaving morally, regardless of whether such behavior would benefit you?  &#10;1[;]1[;]1[;]False[;]0[;]&#10;5[;]5[;]0[;]0&#10;0[;]0[;]Consequentialism1[;]Consequentialism[;]&#10;0[;]0[;]Kantian Ethics2[;]Kantian Ethics[;]&#10;0[;]0[;]Natural Law Theory3[;]Natural Law Theory[;]&#10;0[;]0[;]Rights Based Moral Theory4[;]Rights Based Moral Theory[;]&#10;1[;]0[;]Virtue Ethics5[;]Virtue Ethics[;]&#10;0[;]0[;]Prima Facie Duties6[;]Prima Facie Duties[;]&#10;0[;]0[;]Divine Command Theory7[;]Divine Command Theory[;]&#10;0[;]0[;]Cultural Relativism8[;]Cultural Relativism[;]&#10;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820CA0E3B3134E408374F2C07505C9E6&lt;/guid&gt;&#10;        &lt;description /&gt;&#10;        &lt;date&gt;6/22/2013 9:58:57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4ECDBE7F16E4970B03E2C8994755FC5&lt;/guid&gt;&#10;            &lt;repollguid&gt;CAA1D9A4BB8D4A6180287936B64CA102&lt;/repollguid&gt;&#10;            &lt;sourceid&gt;A454CA2712924279846FE51689DCB739&lt;/sourceid&gt;&#10;            &lt;questiontext&gt;Preferred ethical theory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1A308EE45824D9EA91B7D2ED56599CB&lt;/guid&gt;&#10;                    &lt;answertext&gt;Consequentialism&lt;/answertext&gt;&#10;                    &lt;valuetype&gt;0&lt;/valuetype&gt;&#10;                &lt;/answer&gt;&#10;                &lt;answer&gt;&#10;                    &lt;guid&gt;399DC23BAB394C3A8569FC6CFB590FC4&lt;/guid&gt;&#10;                    &lt;answertext&gt;Kantian Ethics&lt;/answertext&gt;&#10;                    &lt;valuetype&gt;0&lt;/valuetype&gt;&#10;                &lt;/answer&gt;&#10;                &lt;answer&gt;&#10;                    &lt;guid&gt;5DA82AFDEE664327B8AA9C2EBACDA31B&lt;/guid&gt;&#10;                    &lt;answertext&gt;Natural Law Theory&lt;/answertext&gt;&#10;                    &lt;valuetype&gt;0&lt;/valuetype&gt;&#10;                &lt;/answer&gt;&#10;                &lt;answer&gt;&#10;                    &lt;guid&gt;A323E24E5EFD4DB5AC8D4FB51120537A&lt;/guid&gt;&#10;                    &lt;answertext&gt;Rights Based Moral Theory&lt;/answertext&gt;&#10;                    &lt;valuetype&gt;0&lt;/valuetype&gt;&#10;                &lt;/answer&gt;&#10;                &lt;answer&gt;&#10;                    &lt;guid&gt;E0A811BE333948E386DE111637E530ED&lt;/guid&gt;&#10;                    &lt;answertext&gt;Virtue Ethics&lt;/answertext&gt;&#10;                    &lt;valuetype&gt;0&lt;/valuetype&gt;&#10;                &lt;/answer&gt;&#10;                &lt;answer&gt;&#10;                    &lt;guid&gt;EAFFE4E304B54D4693D31A9FE5706BAB&lt;/guid&gt;&#10;                    &lt;answertext&gt;Prima Facie Duties&lt;/answertext&gt;&#10;                    &lt;valuetype&gt;0&lt;/valuetype&gt;&#10;                &lt;/answer&gt;&#10;                &lt;answer&gt;&#10;                    &lt;guid&gt;105D8D36982C4D7FBA79F11F7D09EB95&lt;/guid&gt;&#10;                    &lt;answertext&gt;Divine Command Theory&lt;/answertext&gt;&#10;                    &lt;valuetype&gt;0&lt;/valuetype&gt;&#10;                &lt;/answer&gt;&#10;                &lt;answer&gt;&#10;                    &lt;guid&gt;ED642C2DC017426D8B627840E41B43D5&lt;/guid&gt;&#10;                    &lt;answertext&gt;Cultural Relativism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B4D8EAC99ACE4D42926FC5BF98D94B40&lt;/guid&gt;&#10;        &lt;description /&gt;&#10;        &lt;date&gt;6/16/2013 6:06:0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F441256F4EC4F1F8A2D56B8CC5A7481&lt;/guid&gt;&#10;            &lt;repollguid&gt;5F4FA286A56745E9AC071C0DD0C433F4&lt;/repollguid&gt;&#10;            &lt;sourceid&gt;D051E01E6BFE4718A42FFCA7D43116EF&lt;/sourceid&gt;&#10;            &lt;questiontext&gt;According to Timmons, in ethical theory, the terms “right” and “wrong” are used primarily to evaluate the morality of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46A8BD43EDA439AA66ADC2EF313B427&lt;/guid&gt;&#10;                    &lt;answertext&gt;Persons&lt;/answertext&gt;&#10;                    &lt;valuetype&gt;-1&lt;/valuetype&gt;&#10;                &lt;/answer&gt;&#10;                &lt;answer&gt;&#10;                    &lt;guid&gt;6D9502E1AF8B4329AC1775C842AF5C33&lt;/guid&gt;&#10;                    &lt;answertext&gt;Actions&lt;/answertext&gt;&#10;                    &lt;valuetype&gt;1&lt;/valuetype&gt;&#10;                &lt;/answer&gt;&#10;                &lt;answer&gt;&#10;                    &lt;guid&gt;C7A7C17598974A6E94BD4CEC2DDFF777&lt;/guid&gt;&#10;                    &lt;answertext&gt;Consequences&lt;/answertext&gt;&#10;                    &lt;valuetype&gt;-1&lt;/valuetype&gt;&#10;                &lt;/answer&gt;&#10;                &lt;answer&gt;&#10;                    &lt;guid&gt;66AF92E3676B4EB18BFCCF9CC448B4B7&lt;/guid&gt;&#10;                    &lt;answertext&gt;Duties&lt;/answertext&gt;&#10;                    &lt;valuetype&gt;-1&lt;/valuetype&gt;&#10;                &lt;/answer&gt;&#10;                &lt;answer&gt;&#10;                    &lt;guid&gt;50E9AF61D06D4B5FB47C09FBA5C8A5F5&lt;/guid&gt;&#10;                    &lt;answertext&gt;Concrete Objects&lt;/answertext&gt;&#10;                    &lt;valuetype&gt;-1&lt;/valuetype&gt;&#10;                &lt;/answer&gt;&#10;            &lt;/answers&gt;&#10;        &lt;/multichoice&gt;&#10;    &lt;/questions&gt;&#10;&lt;/questionlist&gt;"/>
  <p:tag name="RESULTS" val="According to Timmons, in ethical theory, the terms “right” and “wrong” are used primarily to evaluate the morality of:[;crlf;]12[;]12[;]12[;]False[;]9[;][;crlf;]2.08333333333333[;]2[;]0.493006648591635[;]0.243055555555556[;crlf;]1[;]-1[;]Persons1[;]Persons[;][;crlf;]9[;]1[;]Actions2[;]Actions[;][;crlf;]2[;]-1[;]Consequences3[;]Consequences[;][;crlf;]0[;]-1[;]Duties4[;]Duties[;][;crlf;]0[;]-1[;]Concrete Objects5[;]Concrete Objects[;]"/>
  <p:tag name="HASRESULTS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63E5FFB3595F45A2B88E058189CDA5EA&lt;/guid&gt;&#10;        &lt;description /&gt;&#10;        &lt;date&gt;6/16/2013 6:08:5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93262EE2E1B4DE8AC35AEC84C7C4EF5&lt;/guid&gt;&#10;            &lt;repollguid&gt;BB84962620D840E2BF42F44FEDDC27FA&lt;/repollguid&gt;&#10;            &lt;sourceid&gt;AD98D266604E4836B830ED02FA991FBC&lt;/sourceid&gt;&#10;            &lt;questiontext&gt;According to Timmons, necessarily, if something is intrinsically good, then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01E4E35E0D5A4AFC8F616A75C433939D&lt;/guid&gt;&#10;                    &lt;answertext&gt;its value depends on its relationship to something else that is intrinsically good&lt;/answertext&gt;&#10;                    &lt;valuetype&gt;-1&lt;/valuetype&gt;&#10;                &lt;/answer&gt;&#10;                &lt;answer&gt;&#10;                    &lt;guid&gt;14D84EC1394542A49941FD6BC8AC26F7&lt;/guid&gt;&#10;                    &lt;answertext&gt;its value depends on features that are inherent to it&lt;/answertext&gt;&#10;                    &lt;valuetype&gt;1&lt;/valuetype&gt;&#10;                &lt;/answer&gt;&#10;                &lt;answer&gt;&#10;                    &lt;guid&gt;CA355B98F8A642B9A2415DD6E76C6226&lt;/guid&gt;&#10;                    &lt;answertext&gt;it is an action that is morally right&lt;/answertext&gt;&#10;                    &lt;valuetype&gt;-1&lt;/valuetype&gt;&#10;                &lt;/answer&gt;&#10;                &lt;answer&gt;&#10;                    &lt;guid&gt;3C07E2F00DC64675B7C9ECF2CB80DF18&lt;/guid&gt;&#10;                    &lt;answertext&gt;it is also intrinsically value-neutral&lt;/answertext&gt;&#10;                    &lt;valuetype&gt;-1&lt;/valuetype&gt;&#10;                &lt;/answer&gt;&#10;            &lt;/answers&gt;&#10;        &lt;/multichoice&gt;&#10;    &lt;/questions&gt;&#10;&lt;/questionlist&gt;"/>
  <p:tag name="RESULTS" val="According to Timmons, necessarily, if something is intrinsically good, then:[;crlf;]12[;]12[;]12[;]False[;]7[;][;crlf;]2.25[;]2[;]0.595119035711904[;]0.354166666666667[;crlf;]1[;]-1[;]its value depends on its relationship to something else that is intrinsically good1[;]its value depends on its relationship to something else that is intrinsically good[;][;crlf;]7[;]1[;]its value depends on features that are inherent to it2[;]its value depends on features that are inherent to it[;][;crlf;]4[;]-1[;]it is an action that is morally right3[;]it is an action that is morally right[;][;crlf;]0[;]-1[;]it is also intrinsically value-neutral4[;]it is also intrinsically value-neutral[;]"/>
  <p:tag name="HASRESULTS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585</Words>
  <Application>Microsoft Office PowerPoint</Application>
  <PresentationFormat>On-screen Show (4:3)</PresentationFormat>
  <Paragraphs>104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Adjacency</vt:lpstr>
      <vt:lpstr>Microsoft Graph Chart</vt:lpstr>
      <vt:lpstr>Contemporary Moral Problems</vt:lpstr>
      <vt:lpstr>Agenda</vt:lpstr>
      <vt:lpstr>QUIZ</vt:lpstr>
      <vt:lpstr>Is the following argument valid?  “If the Vatican’s account of Natural Law Theory is true, then non-procreative sexual activities are morally impermissible. But the account of Natural Law Theory is false! So, non-procreative sexual activities are morally permissible.”</vt:lpstr>
      <vt:lpstr>According to Timmons, in ethical theory, the terms “right” and “wrong” are used primarily to evaluate the morality of:</vt:lpstr>
      <vt:lpstr>According to Timmons, necessarily, if something is intrinsically good, then:</vt:lpstr>
      <vt:lpstr>Practice Reconstructing Arguments</vt:lpstr>
      <vt:lpstr>The rightness or wrongness of an action does not depend on its consequences. </vt:lpstr>
      <vt:lpstr>It is morally wrong to make yourself an exception to a rule (e.g., cutting in line).</vt:lpstr>
      <vt:lpstr>Timmons</vt:lpstr>
      <vt:lpstr>Timmons</vt:lpstr>
      <vt:lpstr>Timmons</vt:lpstr>
      <vt:lpstr>The Right (Duty)  &amp; The Good (Value)</vt:lpstr>
      <vt:lpstr>PowerPoint Presentation</vt:lpstr>
      <vt:lpstr>Would you turn the trolley?</vt:lpstr>
      <vt:lpstr>Trolley Problem</vt:lpstr>
      <vt:lpstr>PowerPoint Presentation</vt:lpstr>
      <vt:lpstr>Principles</vt:lpstr>
      <vt:lpstr>There is an exception to every rule (or ethical principle).</vt:lpstr>
      <vt:lpstr>Overview</vt:lpstr>
      <vt:lpstr>Preferred ethical theory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Moral Problems</dc:title>
  <dc:creator>UW_STUDENT_Virtual</dc:creator>
  <cp:lastModifiedBy>Benjamin Hole</cp:lastModifiedBy>
  <cp:revision>7</cp:revision>
  <dcterms:created xsi:type="dcterms:W3CDTF">2014-01-07T23:17:30Z</dcterms:created>
  <dcterms:modified xsi:type="dcterms:W3CDTF">2014-06-25T19:59:16Z</dcterms:modified>
</cp:coreProperties>
</file>