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70" r:id="rId2"/>
    <p:sldId id="288" r:id="rId3"/>
    <p:sldId id="289" r:id="rId4"/>
    <p:sldId id="285" r:id="rId5"/>
    <p:sldId id="284" r:id="rId6"/>
    <p:sldId id="286" r:id="rId7"/>
    <p:sldId id="287" r:id="rId8"/>
    <p:sldId id="257" r:id="rId9"/>
    <p:sldId id="258" r:id="rId10"/>
    <p:sldId id="260" r:id="rId11"/>
    <p:sldId id="261" r:id="rId12"/>
    <p:sldId id="262" r:id="rId13"/>
    <p:sldId id="271" r:id="rId14"/>
    <p:sldId id="272" r:id="rId15"/>
    <p:sldId id="274" r:id="rId16"/>
    <p:sldId id="279" r:id="rId17"/>
    <p:sldId id="280" r:id="rId18"/>
    <p:sldId id="281" r:id="rId19"/>
    <p:sldId id="263" r:id="rId20"/>
    <p:sldId id="275" r:id="rId21"/>
    <p:sldId id="264" r:id="rId22"/>
    <p:sldId id="276" r:id="rId23"/>
    <p:sldId id="265" r:id="rId24"/>
    <p:sldId id="277" r:id="rId25"/>
  </p:sldIdLst>
  <p:sldSz cx="9144000" cy="6858000" type="screen4x3"/>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EA251C-19CF-4BD3-BC8A-BDC824F7731F}" type="datetimeFigureOut">
              <a:rPr lang="en-US" smtClean="0"/>
              <a:t>6/26/2014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DD4038-B888-48E2-9257-2FB1B7115E19}" type="slidenum">
              <a:rPr lang="en-US" smtClean="0"/>
              <a:t>‹#›</a:t>
            </a:fld>
            <a:endParaRPr lang="en-US"/>
          </a:p>
        </p:txBody>
      </p:sp>
    </p:spTree>
    <p:extLst>
      <p:ext uri="{BB962C8B-B14F-4D97-AF65-F5344CB8AC3E}">
        <p14:creationId xmlns:p14="http://schemas.microsoft.com/office/powerpoint/2010/main" val="38204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045251-640B-204A-B3E4-79AFC30630D8}" type="slidenum">
              <a:rPr lang="en-US" smtClean="0"/>
              <a:pPr/>
              <a:t>4</a:t>
            </a:fld>
            <a:endParaRPr lang="en-US"/>
          </a:p>
        </p:txBody>
      </p:sp>
    </p:spTree>
    <p:extLst>
      <p:ext uri="{BB962C8B-B14F-4D97-AF65-F5344CB8AC3E}">
        <p14:creationId xmlns:p14="http://schemas.microsoft.com/office/powerpoint/2010/main" val="2374376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483B06A-F57E-418D-986D-E95447DDB537}" type="datetimeFigureOut">
              <a:rPr lang="en-US" smtClean="0">
                <a:solidFill>
                  <a:srgbClr val="DFDCB7"/>
                </a:solidFill>
              </a:rPr>
              <a:pPr/>
              <a:t>6/26/2014</a:t>
            </a:fld>
            <a:endParaRPr lang="en-US">
              <a:solidFill>
                <a:srgbClr val="DFDCB7"/>
              </a:solidFill>
            </a:endParaRPr>
          </a:p>
        </p:txBody>
      </p:sp>
      <p:sp>
        <p:nvSpPr>
          <p:cNvPr id="5" name="Footer Placeholder 4"/>
          <p:cNvSpPr>
            <a:spLocks noGrp="1"/>
          </p:cNvSpPr>
          <p:nvPr>
            <p:ph type="ftr" sz="quarter" idx="11"/>
          </p:nvPr>
        </p:nvSpPr>
        <p:spPr/>
        <p:txBody>
          <a:bodyPr/>
          <a:lstStyle/>
          <a:p>
            <a:endParaRPr lang="en-US">
              <a:solidFill>
                <a:srgbClr val="DFDCB7"/>
              </a:solidFill>
            </a:endParaRPr>
          </a:p>
        </p:txBody>
      </p:sp>
      <p:sp>
        <p:nvSpPr>
          <p:cNvPr id="6" name="Slide Number Placeholder 5"/>
          <p:cNvSpPr>
            <a:spLocks noGrp="1"/>
          </p:cNvSpPr>
          <p:nvPr>
            <p:ph type="sldNum" sz="quarter" idx="12"/>
          </p:nvPr>
        </p:nvSpPr>
        <p:spPr/>
        <p:txBody>
          <a:bodyPr/>
          <a:lstStyle/>
          <a:p>
            <a:fld id="{F35F479C-031F-4BBA-A78A-4286EFE29830}" type="slidenum">
              <a:rPr lang="en-US" smtClean="0"/>
              <a:pPr/>
              <a:t>‹#›</a:t>
            </a:fld>
            <a:endParaRPr lang="en-US"/>
          </a:p>
        </p:txBody>
      </p:sp>
    </p:spTree>
    <p:extLst>
      <p:ext uri="{BB962C8B-B14F-4D97-AF65-F5344CB8AC3E}">
        <p14:creationId xmlns:p14="http://schemas.microsoft.com/office/powerpoint/2010/main" val="18788310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83B06A-F57E-418D-986D-E95447DDB537}" type="datetimeFigureOut">
              <a:rPr lang="en-US" smtClean="0">
                <a:solidFill>
                  <a:srgbClr val="DFDCB7"/>
                </a:solidFill>
              </a:rPr>
              <a:pPr/>
              <a:t>6/26/2014</a:t>
            </a:fld>
            <a:endParaRPr lang="en-US">
              <a:solidFill>
                <a:srgbClr val="DFDCB7"/>
              </a:solidFill>
            </a:endParaRPr>
          </a:p>
        </p:txBody>
      </p:sp>
      <p:sp>
        <p:nvSpPr>
          <p:cNvPr id="5" name="Footer Placeholder 4"/>
          <p:cNvSpPr>
            <a:spLocks noGrp="1"/>
          </p:cNvSpPr>
          <p:nvPr>
            <p:ph type="ftr" sz="quarter" idx="11"/>
          </p:nvPr>
        </p:nvSpPr>
        <p:spPr/>
        <p:txBody>
          <a:bodyPr/>
          <a:lstStyle/>
          <a:p>
            <a:endParaRPr lang="en-US">
              <a:solidFill>
                <a:srgbClr val="DFDCB7"/>
              </a:solidFill>
            </a:endParaRPr>
          </a:p>
        </p:txBody>
      </p:sp>
      <p:sp>
        <p:nvSpPr>
          <p:cNvPr id="6" name="Slide Number Placeholder 5"/>
          <p:cNvSpPr>
            <a:spLocks noGrp="1"/>
          </p:cNvSpPr>
          <p:nvPr>
            <p:ph type="sldNum" sz="quarter" idx="12"/>
          </p:nvPr>
        </p:nvSpPr>
        <p:spPr/>
        <p:txBody>
          <a:bodyPr/>
          <a:lstStyle/>
          <a:p>
            <a:fld id="{F35F479C-031F-4BBA-A78A-4286EFE29830}" type="slidenum">
              <a:rPr lang="en-US" smtClean="0"/>
              <a:pPr/>
              <a:t>‹#›</a:t>
            </a:fld>
            <a:endParaRPr lang="en-US"/>
          </a:p>
        </p:txBody>
      </p:sp>
    </p:spTree>
    <p:extLst>
      <p:ext uri="{BB962C8B-B14F-4D97-AF65-F5344CB8AC3E}">
        <p14:creationId xmlns:p14="http://schemas.microsoft.com/office/powerpoint/2010/main" val="358191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83B06A-F57E-418D-986D-E95447DDB537}" type="datetimeFigureOut">
              <a:rPr lang="en-US" smtClean="0">
                <a:solidFill>
                  <a:srgbClr val="DFDCB7"/>
                </a:solidFill>
              </a:rPr>
              <a:pPr/>
              <a:t>6/26/2014</a:t>
            </a:fld>
            <a:endParaRPr lang="en-US">
              <a:solidFill>
                <a:srgbClr val="DFDCB7"/>
              </a:solidFill>
            </a:endParaRPr>
          </a:p>
        </p:txBody>
      </p:sp>
      <p:sp>
        <p:nvSpPr>
          <p:cNvPr id="5" name="Footer Placeholder 4"/>
          <p:cNvSpPr>
            <a:spLocks noGrp="1"/>
          </p:cNvSpPr>
          <p:nvPr>
            <p:ph type="ftr" sz="quarter" idx="11"/>
          </p:nvPr>
        </p:nvSpPr>
        <p:spPr/>
        <p:txBody>
          <a:bodyPr/>
          <a:lstStyle/>
          <a:p>
            <a:endParaRPr lang="en-US">
              <a:solidFill>
                <a:srgbClr val="DFDCB7"/>
              </a:solidFill>
            </a:endParaRPr>
          </a:p>
        </p:txBody>
      </p:sp>
      <p:sp>
        <p:nvSpPr>
          <p:cNvPr id="6" name="Slide Number Placeholder 5"/>
          <p:cNvSpPr>
            <a:spLocks noGrp="1"/>
          </p:cNvSpPr>
          <p:nvPr>
            <p:ph type="sldNum" sz="quarter" idx="12"/>
          </p:nvPr>
        </p:nvSpPr>
        <p:spPr/>
        <p:txBody>
          <a:bodyPr/>
          <a:lstStyle/>
          <a:p>
            <a:fld id="{F35F479C-031F-4BBA-A78A-4286EFE29830}" type="slidenum">
              <a:rPr lang="en-US" smtClean="0"/>
              <a:pPr/>
              <a:t>‹#›</a:t>
            </a:fld>
            <a:endParaRPr lang="en-US"/>
          </a:p>
        </p:txBody>
      </p:sp>
    </p:spTree>
    <p:extLst>
      <p:ext uri="{BB962C8B-B14F-4D97-AF65-F5344CB8AC3E}">
        <p14:creationId xmlns:p14="http://schemas.microsoft.com/office/powerpoint/2010/main" val="2025461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p>
            <a:fld id="{F35F479C-031F-4BBA-A78A-4286EFE29830}" type="slidenum">
              <a:rPr lang="en-US" smtClean="0"/>
              <a:pPr/>
              <a:t>‹#›</a:t>
            </a:fld>
            <a:endParaRPr lang="en-US"/>
          </a:p>
        </p:txBody>
      </p:sp>
      <p:sp>
        <p:nvSpPr>
          <p:cNvPr id="5" name="Footer Placeholder 4"/>
          <p:cNvSpPr>
            <a:spLocks noGrp="1"/>
          </p:cNvSpPr>
          <p:nvPr>
            <p:ph type="ftr" sz="quarter" idx="11"/>
          </p:nvPr>
        </p:nvSpPr>
        <p:spPr/>
        <p:txBody>
          <a:bodyPr/>
          <a:lstStyle/>
          <a:p>
            <a:endParaRPr lang="en-US">
              <a:solidFill>
                <a:srgbClr val="DFDCB7"/>
              </a:solidFill>
            </a:endParaRPr>
          </a:p>
        </p:txBody>
      </p:sp>
      <p:sp>
        <p:nvSpPr>
          <p:cNvPr id="6" name="Date Placeholder 5"/>
          <p:cNvSpPr>
            <a:spLocks noGrp="1"/>
          </p:cNvSpPr>
          <p:nvPr>
            <p:ph type="dt" sz="half" idx="12"/>
          </p:nvPr>
        </p:nvSpPr>
        <p:spPr/>
        <p:txBody>
          <a:bodyPr/>
          <a:lstStyle/>
          <a:p>
            <a:fld id="{2483B06A-F57E-418D-986D-E95447DDB537}" type="datetimeFigureOut">
              <a:rPr lang="en-US" smtClean="0">
                <a:solidFill>
                  <a:srgbClr val="DFDCB7"/>
                </a:solidFill>
              </a:rPr>
              <a:pPr/>
              <a:t>6/26/2014</a:t>
            </a:fld>
            <a:endParaRPr lang="en-US">
              <a:solidFill>
                <a:srgbClr val="DFDCB7"/>
              </a:solidFill>
            </a:endParaRPr>
          </a:p>
        </p:txBody>
      </p:sp>
    </p:spTree>
    <p:extLst>
      <p:ext uri="{BB962C8B-B14F-4D97-AF65-F5344CB8AC3E}">
        <p14:creationId xmlns:p14="http://schemas.microsoft.com/office/powerpoint/2010/main" val="42157780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83B06A-F57E-418D-986D-E95447DDB537}" type="datetimeFigureOut">
              <a:rPr lang="en-US" smtClean="0">
                <a:solidFill>
                  <a:srgbClr val="DFDCB7"/>
                </a:solidFill>
              </a:rPr>
              <a:pPr/>
              <a:t>6/26/2014</a:t>
            </a:fld>
            <a:endParaRPr lang="en-US">
              <a:solidFill>
                <a:srgbClr val="DFDCB7"/>
              </a:solidFill>
            </a:endParaRPr>
          </a:p>
        </p:txBody>
      </p:sp>
      <p:sp>
        <p:nvSpPr>
          <p:cNvPr id="5" name="Footer Placeholder 4"/>
          <p:cNvSpPr>
            <a:spLocks noGrp="1"/>
          </p:cNvSpPr>
          <p:nvPr>
            <p:ph type="ftr" sz="quarter" idx="11"/>
          </p:nvPr>
        </p:nvSpPr>
        <p:spPr/>
        <p:txBody>
          <a:bodyPr/>
          <a:lstStyle/>
          <a:p>
            <a:endParaRPr lang="en-US">
              <a:solidFill>
                <a:srgbClr val="DFDCB7"/>
              </a:solidFill>
            </a:endParaRPr>
          </a:p>
        </p:txBody>
      </p:sp>
      <p:sp>
        <p:nvSpPr>
          <p:cNvPr id="6" name="Slide Number Placeholder 5"/>
          <p:cNvSpPr>
            <a:spLocks noGrp="1"/>
          </p:cNvSpPr>
          <p:nvPr>
            <p:ph type="sldNum" sz="quarter" idx="12"/>
          </p:nvPr>
        </p:nvSpPr>
        <p:spPr/>
        <p:txBody>
          <a:bodyPr/>
          <a:lstStyle/>
          <a:p>
            <a:fld id="{F35F479C-031F-4BBA-A78A-4286EFE29830}" type="slidenum">
              <a:rPr lang="en-US" smtClean="0"/>
              <a:pPr/>
              <a:t>‹#›</a:t>
            </a:fld>
            <a:endParaRPr lang="en-US"/>
          </a:p>
        </p:txBody>
      </p:sp>
    </p:spTree>
    <p:extLst>
      <p:ext uri="{BB962C8B-B14F-4D97-AF65-F5344CB8AC3E}">
        <p14:creationId xmlns:p14="http://schemas.microsoft.com/office/powerpoint/2010/main" val="28706823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83B06A-F57E-418D-986D-E95447DDB537}" type="datetimeFigureOut">
              <a:rPr lang="en-US" smtClean="0">
                <a:solidFill>
                  <a:srgbClr val="DFDCB7"/>
                </a:solidFill>
              </a:rPr>
              <a:pPr/>
              <a:t>6/26/2014</a:t>
            </a:fld>
            <a:endParaRPr lang="en-US">
              <a:solidFill>
                <a:srgbClr val="DFDCB7"/>
              </a:solidFill>
            </a:endParaRPr>
          </a:p>
        </p:txBody>
      </p:sp>
      <p:sp>
        <p:nvSpPr>
          <p:cNvPr id="5" name="Footer Placeholder 4"/>
          <p:cNvSpPr>
            <a:spLocks noGrp="1"/>
          </p:cNvSpPr>
          <p:nvPr>
            <p:ph type="ftr" sz="quarter" idx="11"/>
          </p:nvPr>
        </p:nvSpPr>
        <p:spPr/>
        <p:txBody>
          <a:bodyPr/>
          <a:lstStyle/>
          <a:p>
            <a:endParaRPr lang="en-US">
              <a:solidFill>
                <a:srgbClr val="DFDCB7"/>
              </a:solidFill>
            </a:endParaRPr>
          </a:p>
        </p:txBody>
      </p:sp>
      <p:sp>
        <p:nvSpPr>
          <p:cNvPr id="6" name="Slide Number Placeholder 5"/>
          <p:cNvSpPr>
            <a:spLocks noGrp="1"/>
          </p:cNvSpPr>
          <p:nvPr>
            <p:ph type="sldNum" sz="quarter" idx="12"/>
          </p:nvPr>
        </p:nvSpPr>
        <p:spPr/>
        <p:txBody>
          <a:bodyPr/>
          <a:lstStyle/>
          <a:p>
            <a:fld id="{F35F479C-031F-4BBA-A78A-4286EFE29830}" type="slidenum">
              <a:rPr lang="en-US" smtClean="0"/>
              <a:pPr/>
              <a:t>‹#›</a:t>
            </a:fld>
            <a:endParaRPr lang="en-US"/>
          </a:p>
        </p:txBody>
      </p:sp>
    </p:spTree>
    <p:extLst>
      <p:ext uri="{BB962C8B-B14F-4D97-AF65-F5344CB8AC3E}">
        <p14:creationId xmlns:p14="http://schemas.microsoft.com/office/powerpoint/2010/main" val="4026769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83B06A-F57E-418D-986D-E95447DDB537}" type="datetimeFigureOut">
              <a:rPr lang="en-US" smtClean="0">
                <a:solidFill>
                  <a:srgbClr val="DFDCB7"/>
                </a:solidFill>
              </a:rPr>
              <a:pPr/>
              <a:t>6/26/2014</a:t>
            </a:fld>
            <a:endParaRPr lang="en-US">
              <a:solidFill>
                <a:srgbClr val="DFDCB7"/>
              </a:solidFill>
            </a:endParaRPr>
          </a:p>
        </p:txBody>
      </p:sp>
      <p:sp>
        <p:nvSpPr>
          <p:cNvPr id="6" name="Footer Placeholder 5"/>
          <p:cNvSpPr>
            <a:spLocks noGrp="1"/>
          </p:cNvSpPr>
          <p:nvPr>
            <p:ph type="ftr" sz="quarter" idx="11"/>
          </p:nvPr>
        </p:nvSpPr>
        <p:spPr/>
        <p:txBody>
          <a:bodyPr/>
          <a:lstStyle/>
          <a:p>
            <a:endParaRPr lang="en-US">
              <a:solidFill>
                <a:srgbClr val="DFDCB7"/>
              </a:solidFill>
            </a:endParaRPr>
          </a:p>
        </p:txBody>
      </p:sp>
      <p:sp>
        <p:nvSpPr>
          <p:cNvPr id="7" name="Slide Number Placeholder 6"/>
          <p:cNvSpPr>
            <a:spLocks noGrp="1"/>
          </p:cNvSpPr>
          <p:nvPr>
            <p:ph type="sldNum" sz="quarter" idx="12"/>
          </p:nvPr>
        </p:nvSpPr>
        <p:spPr/>
        <p:txBody>
          <a:bodyPr/>
          <a:lstStyle/>
          <a:p>
            <a:fld id="{F35F479C-031F-4BBA-A78A-4286EFE29830}" type="slidenum">
              <a:rPr lang="en-US" smtClean="0"/>
              <a:pPr/>
              <a:t>‹#›</a:t>
            </a:fld>
            <a:endParaRPr lang="en-US"/>
          </a:p>
        </p:txBody>
      </p:sp>
    </p:spTree>
    <p:extLst>
      <p:ext uri="{BB962C8B-B14F-4D97-AF65-F5344CB8AC3E}">
        <p14:creationId xmlns:p14="http://schemas.microsoft.com/office/powerpoint/2010/main" val="228571618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83B06A-F57E-418D-986D-E95447DDB537}" type="datetimeFigureOut">
              <a:rPr lang="en-US" smtClean="0">
                <a:solidFill>
                  <a:srgbClr val="DFDCB7"/>
                </a:solidFill>
              </a:rPr>
              <a:pPr/>
              <a:t>6/26/2014</a:t>
            </a:fld>
            <a:endParaRPr lang="en-US">
              <a:solidFill>
                <a:srgbClr val="DFDCB7"/>
              </a:solidFill>
            </a:endParaRPr>
          </a:p>
        </p:txBody>
      </p:sp>
      <p:sp>
        <p:nvSpPr>
          <p:cNvPr id="8" name="Footer Placeholder 7"/>
          <p:cNvSpPr>
            <a:spLocks noGrp="1"/>
          </p:cNvSpPr>
          <p:nvPr>
            <p:ph type="ftr" sz="quarter" idx="11"/>
          </p:nvPr>
        </p:nvSpPr>
        <p:spPr/>
        <p:txBody>
          <a:bodyPr/>
          <a:lstStyle/>
          <a:p>
            <a:endParaRPr lang="en-US">
              <a:solidFill>
                <a:srgbClr val="DFDCB7"/>
              </a:solidFill>
            </a:endParaRPr>
          </a:p>
        </p:txBody>
      </p:sp>
      <p:sp>
        <p:nvSpPr>
          <p:cNvPr id="9" name="Slide Number Placeholder 8"/>
          <p:cNvSpPr>
            <a:spLocks noGrp="1"/>
          </p:cNvSpPr>
          <p:nvPr>
            <p:ph type="sldNum" sz="quarter" idx="12"/>
          </p:nvPr>
        </p:nvSpPr>
        <p:spPr/>
        <p:txBody>
          <a:bodyPr/>
          <a:lstStyle/>
          <a:p>
            <a:fld id="{F35F479C-031F-4BBA-A78A-4286EFE29830}" type="slidenum">
              <a:rPr lang="en-US" smtClean="0"/>
              <a:pPr/>
              <a:t>‹#›</a:t>
            </a:fld>
            <a:endParaRPr lang="en-US"/>
          </a:p>
        </p:txBody>
      </p:sp>
    </p:spTree>
    <p:extLst>
      <p:ext uri="{BB962C8B-B14F-4D97-AF65-F5344CB8AC3E}">
        <p14:creationId xmlns:p14="http://schemas.microsoft.com/office/powerpoint/2010/main" val="354670761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83B06A-F57E-418D-986D-E95447DDB537}" type="datetimeFigureOut">
              <a:rPr lang="en-US" smtClean="0">
                <a:solidFill>
                  <a:srgbClr val="DFDCB7"/>
                </a:solidFill>
              </a:rPr>
              <a:pPr/>
              <a:t>6/26/2014</a:t>
            </a:fld>
            <a:endParaRPr lang="en-US">
              <a:solidFill>
                <a:srgbClr val="DFDCB7"/>
              </a:solidFill>
            </a:endParaRPr>
          </a:p>
        </p:txBody>
      </p:sp>
      <p:sp>
        <p:nvSpPr>
          <p:cNvPr id="4" name="Footer Placeholder 3"/>
          <p:cNvSpPr>
            <a:spLocks noGrp="1"/>
          </p:cNvSpPr>
          <p:nvPr>
            <p:ph type="ftr" sz="quarter" idx="11"/>
          </p:nvPr>
        </p:nvSpPr>
        <p:spPr/>
        <p:txBody>
          <a:bodyPr/>
          <a:lstStyle/>
          <a:p>
            <a:endParaRPr lang="en-US">
              <a:solidFill>
                <a:srgbClr val="DFDCB7"/>
              </a:solidFill>
            </a:endParaRPr>
          </a:p>
        </p:txBody>
      </p:sp>
      <p:sp>
        <p:nvSpPr>
          <p:cNvPr id="5" name="Slide Number Placeholder 4"/>
          <p:cNvSpPr>
            <a:spLocks noGrp="1"/>
          </p:cNvSpPr>
          <p:nvPr>
            <p:ph type="sldNum" sz="quarter" idx="12"/>
          </p:nvPr>
        </p:nvSpPr>
        <p:spPr/>
        <p:txBody>
          <a:bodyPr/>
          <a:lstStyle/>
          <a:p>
            <a:fld id="{F35F479C-031F-4BBA-A78A-4286EFE29830}" type="slidenum">
              <a:rPr lang="en-US" smtClean="0"/>
              <a:pPr/>
              <a:t>‹#›</a:t>
            </a:fld>
            <a:endParaRPr lang="en-US"/>
          </a:p>
        </p:txBody>
      </p:sp>
    </p:spTree>
    <p:extLst>
      <p:ext uri="{BB962C8B-B14F-4D97-AF65-F5344CB8AC3E}">
        <p14:creationId xmlns:p14="http://schemas.microsoft.com/office/powerpoint/2010/main" val="30213701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83B06A-F57E-418D-986D-E95447DDB537}" type="datetimeFigureOut">
              <a:rPr lang="en-US" smtClean="0">
                <a:solidFill>
                  <a:srgbClr val="DFDCB7"/>
                </a:solidFill>
              </a:rPr>
              <a:pPr/>
              <a:t>6/26/2014</a:t>
            </a:fld>
            <a:endParaRPr lang="en-US">
              <a:solidFill>
                <a:srgbClr val="DFDCB7"/>
              </a:solidFill>
            </a:endParaRPr>
          </a:p>
        </p:txBody>
      </p:sp>
      <p:sp>
        <p:nvSpPr>
          <p:cNvPr id="3" name="Footer Placeholder 2"/>
          <p:cNvSpPr>
            <a:spLocks noGrp="1"/>
          </p:cNvSpPr>
          <p:nvPr>
            <p:ph type="ftr" sz="quarter" idx="11"/>
          </p:nvPr>
        </p:nvSpPr>
        <p:spPr/>
        <p:txBody>
          <a:bodyPr/>
          <a:lstStyle/>
          <a:p>
            <a:endParaRPr lang="en-US">
              <a:solidFill>
                <a:srgbClr val="DFDCB7"/>
              </a:solidFill>
            </a:endParaRPr>
          </a:p>
        </p:txBody>
      </p:sp>
      <p:sp>
        <p:nvSpPr>
          <p:cNvPr id="4" name="Slide Number Placeholder 3"/>
          <p:cNvSpPr>
            <a:spLocks noGrp="1"/>
          </p:cNvSpPr>
          <p:nvPr>
            <p:ph type="sldNum" sz="quarter" idx="12"/>
          </p:nvPr>
        </p:nvSpPr>
        <p:spPr/>
        <p:txBody>
          <a:bodyPr/>
          <a:lstStyle/>
          <a:p>
            <a:fld id="{F35F479C-031F-4BBA-A78A-4286EFE29830}" type="slidenum">
              <a:rPr lang="en-US" smtClean="0"/>
              <a:pPr/>
              <a:t>‹#›</a:t>
            </a:fld>
            <a:endParaRPr lang="en-US"/>
          </a:p>
        </p:txBody>
      </p:sp>
    </p:spTree>
    <p:extLst>
      <p:ext uri="{BB962C8B-B14F-4D97-AF65-F5344CB8AC3E}">
        <p14:creationId xmlns:p14="http://schemas.microsoft.com/office/powerpoint/2010/main" val="1507225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83B06A-F57E-418D-986D-E95447DDB537}" type="datetimeFigureOut">
              <a:rPr lang="en-US" smtClean="0">
                <a:solidFill>
                  <a:srgbClr val="DFDCB7"/>
                </a:solidFill>
              </a:rPr>
              <a:pPr/>
              <a:t>6/26/2014</a:t>
            </a:fld>
            <a:endParaRPr lang="en-US">
              <a:solidFill>
                <a:srgbClr val="DFDCB7"/>
              </a:solidFill>
            </a:endParaRPr>
          </a:p>
        </p:txBody>
      </p:sp>
      <p:sp>
        <p:nvSpPr>
          <p:cNvPr id="6" name="Footer Placeholder 5"/>
          <p:cNvSpPr>
            <a:spLocks noGrp="1"/>
          </p:cNvSpPr>
          <p:nvPr>
            <p:ph type="ftr" sz="quarter" idx="11"/>
          </p:nvPr>
        </p:nvSpPr>
        <p:spPr/>
        <p:txBody>
          <a:bodyPr/>
          <a:lstStyle/>
          <a:p>
            <a:endParaRPr lang="en-US">
              <a:solidFill>
                <a:srgbClr val="DFDCB7"/>
              </a:solidFill>
            </a:endParaRPr>
          </a:p>
        </p:txBody>
      </p:sp>
      <p:sp>
        <p:nvSpPr>
          <p:cNvPr id="7" name="Slide Number Placeholder 6"/>
          <p:cNvSpPr>
            <a:spLocks noGrp="1"/>
          </p:cNvSpPr>
          <p:nvPr>
            <p:ph type="sldNum" sz="quarter" idx="12"/>
          </p:nvPr>
        </p:nvSpPr>
        <p:spPr/>
        <p:txBody>
          <a:bodyPr/>
          <a:lstStyle/>
          <a:p>
            <a:fld id="{F35F479C-031F-4BBA-A78A-4286EFE29830}"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67235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2483B06A-F57E-418D-986D-E95447DDB537}" type="datetimeFigureOut">
              <a:rPr lang="en-US" smtClean="0">
                <a:solidFill>
                  <a:srgbClr val="DFDCB7"/>
                </a:solidFill>
              </a:rPr>
              <a:pPr/>
              <a:t>6/26/2014</a:t>
            </a:fld>
            <a:endParaRPr lang="en-US">
              <a:solidFill>
                <a:srgbClr val="DFDCB7"/>
              </a:solidFill>
            </a:endParaRPr>
          </a:p>
        </p:txBody>
      </p:sp>
      <p:sp>
        <p:nvSpPr>
          <p:cNvPr id="9" name="Slide Number Placeholder 8"/>
          <p:cNvSpPr>
            <a:spLocks noGrp="1"/>
          </p:cNvSpPr>
          <p:nvPr>
            <p:ph type="sldNum" sz="quarter" idx="11"/>
          </p:nvPr>
        </p:nvSpPr>
        <p:spPr/>
        <p:txBody>
          <a:bodyPr/>
          <a:lstStyle/>
          <a:p>
            <a:fld id="{F35F479C-031F-4BBA-A78A-4286EFE29830}" type="slidenum">
              <a:rPr lang="en-US" smtClean="0"/>
              <a:pPr/>
              <a:t>‹#›</a:t>
            </a:fld>
            <a:endParaRPr lang="en-US"/>
          </a:p>
        </p:txBody>
      </p:sp>
      <p:sp>
        <p:nvSpPr>
          <p:cNvPr id="10" name="Footer Placeholder 9"/>
          <p:cNvSpPr>
            <a:spLocks noGrp="1"/>
          </p:cNvSpPr>
          <p:nvPr>
            <p:ph type="ftr" sz="quarter" idx="12"/>
          </p:nvPr>
        </p:nvSpPr>
        <p:spPr/>
        <p:txBody>
          <a:bodyPr/>
          <a:lstStyle/>
          <a:p>
            <a:endParaRPr lang="en-US">
              <a:solidFill>
                <a:srgbClr val="DFDCB7"/>
              </a:solidFill>
            </a:endParaRPr>
          </a:p>
        </p:txBody>
      </p:sp>
    </p:spTree>
    <p:extLst>
      <p:ext uri="{BB962C8B-B14F-4D97-AF65-F5344CB8AC3E}">
        <p14:creationId xmlns:p14="http://schemas.microsoft.com/office/powerpoint/2010/main" val="1991466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35F479C-031F-4BBA-A78A-4286EFE29830}"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solidFill>
                <a:srgbClr val="DFDCB7"/>
              </a:solidFill>
            </a:endParaRP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483B06A-F57E-418D-986D-E95447DDB537}" type="datetimeFigureOut">
              <a:rPr lang="en-US" smtClean="0">
                <a:solidFill>
                  <a:srgbClr val="DFDCB7"/>
                </a:solidFill>
              </a:rPr>
              <a:pPr/>
              <a:t>6/26/2014</a:t>
            </a:fld>
            <a:endParaRPr lang="en-US">
              <a:solidFill>
                <a:srgbClr val="DFDCB7"/>
              </a:solidFill>
            </a:endParaRPr>
          </a:p>
        </p:txBody>
      </p:sp>
    </p:spTree>
    <p:extLst>
      <p:ext uri="{BB962C8B-B14F-4D97-AF65-F5344CB8AC3E}">
        <p14:creationId xmlns:p14="http://schemas.microsoft.com/office/powerpoint/2010/main" val="7796692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8.emf"/><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Layout" Target="../slideLayouts/slideLayout12.xml"/><Relationship Id="rId4" Type="http://schemas.openxmlformats.org/officeDocument/2006/relationships/tags" Target="../tags/tag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9.emf"/><Relationship Id="rId2" Type="http://schemas.openxmlformats.org/officeDocument/2006/relationships/tags" Target="../tags/tag14.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Layout" Target="../slideLayouts/slideLayout12.xml"/><Relationship Id="rId4" Type="http://schemas.openxmlformats.org/officeDocument/2006/relationships/tags" Target="../tags/tag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0.emf"/><Relationship Id="rId2" Type="http://schemas.openxmlformats.org/officeDocument/2006/relationships/tags" Target="../tags/tag17.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Layout" Target="../slideLayouts/slideLayout12.xml"/><Relationship Id="rId4" Type="http://schemas.openxmlformats.org/officeDocument/2006/relationships/tags" Target="../tags/tag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11.emf"/><Relationship Id="rId2" Type="http://schemas.openxmlformats.org/officeDocument/2006/relationships/tags" Target="../tags/tag20.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Layout" Target="../slideLayouts/slideLayout12.xml"/><Relationship Id="rId4" Type="http://schemas.openxmlformats.org/officeDocument/2006/relationships/tags" Target="../tags/tag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12.emf"/><Relationship Id="rId2" Type="http://schemas.openxmlformats.org/officeDocument/2006/relationships/tags" Target="../tags/tag23.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Layout" Target="../slideLayouts/slideLayout12.xml"/><Relationship Id="rId4" Type="http://schemas.openxmlformats.org/officeDocument/2006/relationships/tags" Target="../tags/tag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13.emf"/><Relationship Id="rId2" Type="http://schemas.openxmlformats.org/officeDocument/2006/relationships/tags" Target="../tags/tag26.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Layout" Target="../slideLayouts/slideLayout12.xml"/><Relationship Id="rId4" Type="http://schemas.openxmlformats.org/officeDocument/2006/relationships/tags" Target="../tags/tag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3.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2.xml"/><Relationship Id="rId4"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4.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12.xml"/><Relationship Id="rId4"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5.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Layout" Target="../slideLayouts/slideLayout12.xml"/><Relationship Id="rId4"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Contemporary </a:t>
            </a:r>
            <a:r>
              <a:rPr lang="en-US" sz="3600" dirty="0"/>
              <a:t>Moral </a:t>
            </a:r>
            <a:r>
              <a:rPr lang="en-US" sz="3600" dirty="0" smtClean="0"/>
              <a:t>Problems</a:t>
            </a:r>
            <a:endParaRPr lang="en-US" sz="3600" dirty="0"/>
          </a:p>
        </p:txBody>
      </p:sp>
      <p:sp>
        <p:nvSpPr>
          <p:cNvPr id="3" name="Subtitle 2"/>
          <p:cNvSpPr>
            <a:spLocks noGrp="1"/>
          </p:cNvSpPr>
          <p:nvPr>
            <p:ph type="subTitle" idx="1"/>
          </p:nvPr>
        </p:nvSpPr>
        <p:spPr/>
        <p:txBody>
          <a:bodyPr>
            <a:normAutofit fontScale="77500" lnSpcReduction="20000"/>
          </a:bodyPr>
          <a:lstStyle/>
          <a:p>
            <a:r>
              <a:rPr lang="en-US" b="1" cap="small" dirty="0"/>
              <a:t>SUM2014, M-F12:00-1:00, SAV 264</a:t>
            </a:r>
            <a:endParaRPr lang="en-US" dirty="0"/>
          </a:p>
          <a:p>
            <a:r>
              <a:rPr lang="en-US" b="1" cap="small" dirty="0"/>
              <a:t>Instructor: Benjamin Hole</a:t>
            </a:r>
            <a:endParaRPr lang="en-US" dirty="0"/>
          </a:p>
          <a:p>
            <a:r>
              <a:rPr lang="en-US" cap="small" dirty="0"/>
              <a:t>Office Hours: </a:t>
            </a:r>
            <a:r>
              <a:rPr lang="en-US" i="1" cap="small" dirty="0"/>
              <a:t>M-F1-1:15</a:t>
            </a:r>
            <a:endParaRPr lang="en-US" dirty="0"/>
          </a:p>
          <a:p>
            <a:r>
              <a:rPr lang="fr-FR" cap="small" dirty="0"/>
              <a:t>Email: bvhole@uw.edu</a:t>
            </a:r>
            <a:endParaRPr lang="en-US" dirty="0"/>
          </a:p>
        </p:txBody>
      </p:sp>
    </p:spTree>
    <p:extLst>
      <p:ext uri="{BB962C8B-B14F-4D97-AF65-F5344CB8AC3E}">
        <p14:creationId xmlns:p14="http://schemas.microsoft.com/office/powerpoint/2010/main" val="2258279862"/>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a:t>
            </a:r>
            <a:endParaRPr lang="en-US" dirty="0"/>
          </a:p>
        </p:txBody>
      </p:sp>
      <p:sp>
        <p:nvSpPr>
          <p:cNvPr id="3" name="Content Placeholder 2"/>
          <p:cNvSpPr>
            <a:spLocks noGrp="1"/>
          </p:cNvSpPr>
          <p:nvPr>
            <p:ph idx="1"/>
          </p:nvPr>
        </p:nvSpPr>
        <p:spPr/>
        <p:txBody>
          <a:bodyPr>
            <a:normAutofit/>
          </a:bodyPr>
          <a:lstStyle/>
          <a:p>
            <a:r>
              <a:rPr lang="en-US" sz="3200" dirty="0" smtClean="0"/>
              <a:t>“moral principles – </a:t>
            </a:r>
            <a:r>
              <a:rPr lang="en-US" sz="3200" b="0" dirty="0" smtClean="0"/>
              <a:t>very general moral statements that specify the conditions under which an action is right (or wrong) and something is intrinsically good (or bad)” (4).</a:t>
            </a:r>
          </a:p>
          <a:p>
            <a:endParaRPr lang="en-US" sz="3200" b="0" dirty="0"/>
          </a:p>
          <a:p>
            <a:r>
              <a:rPr lang="en-US" sz="3200" b="0" dirty="0" smtClean="0"/>
              <a:t>Note: “if and only if (and because)”</a:t>
            </a:r>
          </a:p>
        </p:txBody>
      </p:sp>
    </p:spTree>
    <p:extLst>
      <p:ext uri="{BB962C8B-B14F-4D97-AF65-F5344CB8AC3E}">
        <p14:creationId xmlns:p14="http://schemas.microsoft.com/office/powerpoint/2010/main" val="2263359778"/>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Text Placeholder 2"/>
          <p:cNvSpPr>
            <a:spLocks noGrp="1"/>
          </p:cNvSpPr>
          <p:nvPr>
            <p:ph type="body" idx="1"/>
          </p:nvPr>
        </p:nvSpPr>
        <p:spPr/>
        <p:txBody>
          <a:bodyPr>
            <a:normAutofit fontScale="92500" lnSpcReduction="20000"/>
          </a:bodyPr>
          <a:lstStyle/>
          <a:p>
            <a:pPr algn="ctr"/>
            <a:r>
              <a:rPr lang="en-US" dirty="0" smtClean="0"/>
              <a:t>“Six Essential”</a:t>
            </a:r>
          </a:p>
          <a:p>
            <a:pPr algn="ctr"/>
            <a:r>
              <a:rPr lang="en-US" dirty="0" smtClean="0"/>
              <a:t>Theories</a:t>
            </a:r>
            <a:endParaRPr lang="en-US" dirty="0"/>
          </a:p>
        </p:txBody>
      </p:sp>
      <p:sp>
        <p:nvSpPr>
          <p:cNvPr id="4" name="Content Placeholder 3"/>
          <p:cNvSpPr>
            <a:spLocks noGrp="1"/>
          </p:cNvSpPr>
          <p:nvPr>
            <p:ph sz="half" idx="2"/>
          </p:nvPr>
        </p:nvSpPr>
        <p:spPr/>
        <p:txBody>
          <a:bodyPr>
            <a:normAutofit/>
          </a:bodyPr>
          <a:lstStyle/>
          <a:p>
            <a:pPr marL="457200" indent="-457200">
              <a:buFont typeface="+mj-lt"/>
              <a:buAutoNum type="arabicPeriod"/>
            </a:pPr>
            <a:r>
              <a:rPr lang="en-US" dirty="0" smtClean="0"/>
              <a:t>Consequentialism</a:t>
            </a:r>
          </a:p>
          <a:p>
            <a:pPr marL="457200" indent="-457200">
              <a:buFont typeface="+mj-lt"/>
              <a:buAutoNum type="arabicPeriod"/>
            </a:pPr>
            <a:r>
              <a:rPr lang="en-US" dirty="0" smtClean="0"/>
              <a:t>Kantian Ethics</a:t>
            </a:r>
          </a:p>
          <a:p>
            <a:pPr marL="457200" indent="-457200">
              <a:buFont typeface="+mj-lt"/>
              <a:buAutoNum type="arabicPeriod"/>
            </a:pPr>
            <a:r>
              <a:rPr lang="en-US" dirty="0" smtClean="0"/>
              <a:t>Natural Law Theory</a:t>
            </a:r>
          </a:p>
          <a:p>
            <a:pPr marL="457200" indent="-457200">
              <a:buFont typeface="+mj-lt"/>
              <a:buAutoNum type="arabicPeriod"/>
            </a:pPr>
            <a:r>
              <a:rPr lang="en-US" dirty="0" smtClean="0"/>
              <a:t>Rights Based Moral Theory</a:t>
            </a:r>
          </a:p>
          <a:p>
            <a:pPr marL="457200" indent="-457200">
              <a:buFont typeface="+mj-lt"/>
              <a:buAutoNum type="arabicPeriod"/>
            </a:pPr>
            <a:r>
              <a:rPr lang="en-US" dirty="0" smtClean="0"/>
              <a:t>Virtue Ethics</a:t>
            </a:r>
          </a:p>
          <a:p>
            <a:pPr marL="457200" indent="-457200">
              <a:buFont typeface="+mj-lt"/>
              <a:buAutoNum type="arabicPeriod"/>
            </a:pPr>
            <a:r>
              <a:rPr lang="en-US" dirty="0" smtClean="0"/>
              <a:t>Prima Facie Duties</a:t>
            </a:r>
          </a:p>
          <a:p>
            <a:pPr marL="457200" indent="-457200">
              <a:buFont typeface="+mj-lt"/>
              <a:buAutoNum type="arabicPeriod"/>
            </a:pPr>
            <a:endParaRPr lang="en-US" dirty="0"/>
          </a:p>
        </p:txBody>
      </p:sp>
      <p:sp>
        <p:nvSpPr>
          <p:cNvPr id="5" name="Text Placeholder 4"/>
          <p:cNvSpPr>
            <a:spLocks noGrp="1"/>
          </p:cNvSpPr>
          <p:nvPr>
            <p:ph type="body" sz="quarter" idx="3"/>
          </p:nvPr>
        </p:nvSpPr>
        <p:spPr/>
        <p:txBody>
          <a:bodyPr>
            <a:normAutofit/>
          </a:bodyPr>
          <a:lstStyle/>
          <a:p>
            <a:pPr algn="ctr"/>
            <a:r>
              <a:rPr lang="en-US" dirty="0" smtClean="0"/>
              <a:t>Ethics by Authority</a:t>
            </a:r>
            <a:endParaRPr lang="en-US" dirty="0"/>
          </a:p>
        </p:txBody>
      </p:sp>
      <p:sp>
        <p:nvSpPr>
          <p:cNvPr id="6" name="Content Placeholder 5"/>
          <p:cNvSpPr>
            <a:spLocks noGrp="1"/>
          </p:cNvSpPr>
          <p:nvPr>
            <p:ph sz="quarter" idx="4"/>
          </p:nvPr>
        </p:nvSpPr>
        <p:spPr/>
        <p:txBody>
          <a:bodyPr>
            <a:normAutofit/>
          </a:bodyPr>
          <a:lstStyle/>
          <a:p>
            <a:pPr marL="457200" indent="-457200">
              <a:buFont typeface="+mj-lt"/>
              <a:buAutoNum type="alphaLcParenR"/>
            </a:pPr>
            <a:r>
              <a:rPr lang="en-US" dirty="0" smtClean="0"/>
              <a:t>Divine Command Theory</a:t>
            </a:r>
          </a:p>
          <a:p>
            <a:pPr marL="457200" indent="-457200">
              <a:buFont typeface="+mj-lt"/>
              <a:buAutoNum type="alphaLcParenR"/>
            </a:pPr>
            <a:r>
              <a:rPr lang="en-US" dirty="0" smtClean="0"/>
              <a:t>Ethical Relativism</a:t>
            </a:r>
          </a:p>
          <a:p>
            <a:pPr marL="0" indent="0">
              <a:buNone/>
            </a:pPr>
            <a:endParaRPr lang="en-US" dirty="0" smtClean="0"/>
          </a:p>
        </p:txBody>
      </p:sp>
    </p:spTree>
    <p:extLst>
      <p:ext uri="{BB962C8B-B14F-4D97-AF65-F5344CB8AC3E}">
        <p14:creationId xmlns:p14="http://schemas.microsoft.com/office/powerpoint/2010/main" val="4118405582"/>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8"/>
            <a:ext cx="7620000" cy="1143000"/>
          </a:xfrm>
        </p:spPr>
        <p:txBody>
          <a:bodyPr/>
          <a:lstStyle/>
          <a:p>
            <a:r>
              <a:rPr lang="en-US" sz="4000" dirty="0" smtClean="0"/>
              <a:t>Preferred ethical theory</a:t>
            </a:r>
            <a:endParaRPr lang="en-US" sz="4000" dirty="0"/>
          </a:p>
        </p:txBody>
      </p:sp>
      <p:sp>
        <p:nvSpPr>
          <p:cNvPr id="3" name="TPAnswers"/>
          <p:cNvSpPr>
            <a:spLocks noGrp="1"/>
          </p:cNvSpPr>
          <p:nvPr>
            <p:ph type="body" idx="1"/>
            <p:custDataLst>
              <p:tags r:id="rId3"/>
            </p:custDataLst>
          </p:nvPr>
        </p:nvSpPr>
        <p:spPr>
          <a:xfrm>
            <a:off x="457200" y="1600200"/>
            <a:ext cx="4114800" cy="4800600"/>
          </a:xfrm>
        </p:spPr>
        <p:txBody>
          <a:bodyPr>
            <a:normAutofit fontScale="92500" lnSpcReduction="20000"/>
          </a:bodyPr>
          <a:lstStyle/>
          <a:p>
            <a:pPr marL="571500" indent="-457200">
              <a:buFont typeface="Arial" pitchFamily="34" charset="0"/>
              <a:buAutoNum type="alphaUcPeriod"/>
            </a:pPr>
            <a:r>
              <a:rPr lang="en-US" sz="3200" dirty="0" smtClean="0"/>
              <a:t>Consequentialism</a:t>
            </a:r>
          </a:p>
          <a:p>
            <a:pPr marL="571500" indent="-457200">
              <a:buFont typeface="Arial" pitchFamily="34" charset="0"/>
              <a:buAutoNum type="alphaUcPeriod"/>
            </a:pPr>
            <a:r>
              <a:rPr lang="en-US" sz="3200" dirty="0" smtClean="0"/>
              <a:t>Kantian Ethics</a:t>
            </a:r>
            <a:endParaRPr lang="en-US" sz="3200" dirty="0"/>
          </a:p>
          <a:p>
            <a:pPr marL="571500" indent="-457200">
              <a:buFont typeface="Arial" pitchFamily="34" charset="0"/>
              <a:buAutoNum type="alphaUcPeriod"/>
            </a:pPr>
            <a:r>
              <a:rPr lang="en-US" sz="3200" dirty="0" smtClean="0"/>
              <a:t>Natural Law Theory</a:t>
            </a:r>
          </a:p>
          <a:p>
            <a:pPr marL="571500" indent="-457200">
              <a:buFont typeface="Arial" pitchFamily="34" charset="0"/>
              <a:buAutoNum type="alphaUcPeriod"/>
            </a:pPr>
            <a:r>
              <a:rPr lang="en-US" sz="3200" dirty="0" smtClean="0"/>
              <a:t>Rights Based Moral Theory</a:t>
            </a:r>
          </a:p>
          <a:p>
            <a:pPr marL="571500" indent="-457200">
              <a:buFont typeface="Arial" pitchFamily="34" charset="0"/>
              <a:buAutoNum type="alphaUcPeriod"/>
            </a:pPr>
            <a:r>
              <a:rPr lang="en-US" sz="3200" dirty="0" smtClean="0"/>
              <a:t>Virtue Ethics</a:t>
            </a:r>
          </a:p>
          <a:p>
            <a:pPr marL="571500" indent="-457200">
              <a:buFont typeface="Arial" pitchFamily="34" charset="0"/>
              <a:buAutoNum type="alphaUcPeriod"/>
            </a:pPr>
            <a:r>
              <a:rPr lang="en-US" sz="3200" dirty="0" smtClean="0"/>
              <a:t>Prima Facie Duties</a:t>
            </a:r>
          </a:p>
          <a:p>
            <a:pPr marL="571500" indent="-457200">
              <a:buFont typeface="Arial" pitchFamily="34" charset="0"/>
              <a:buAutoNum type="alphaUcPeriod"/>
            </a:pPr>
            <a:r>
              <a:rPr lang="en-US" sz="3200" dirty="0" smtClean="0"/>
              <a:t>Divine Command Theory</a:t>
            </a:r>
          </a:p>
          <a:p>
            <a:pPr marL="571500" indent="-457200">
              <a:buFont typeface="Arial" pitchFamily="34" charset="0"/>
              <a:buAutoNum type="alphaUcPeriod"/>
            </a:pPr>
            <a:r>
              <a:rPr lang="en-US" sz="3200" dirty="0" smtClean="0"/>
              <a:t>Cultural Relativism</a:t>
            </a:r>
            <a:endParaRPr lang="en-US" sz="32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859987020"/>
              </p:ext>
            </p:extLst>
          </p:nvPr>
        </p:nvGraphicFramePr>
        <p:xfrm>
          <a:off x="3886200" y="1680210"/>
          <a:ext cx="4572000" cy="5143500"/>
        </p:xfrm>
        <a:graphic>
          <a:graphicData uri="http://schemas.openxmlformats.org/presentationml/2006/ole">
            <mc:AlternateContent xmlns:mc="http://schemas.openxmlformats.org/markup-compatibility/2006">
              <mc:Choice xmlns:v="urn:schemas-microsoft-com:vml" Requires="v">
                <p:oleObj spid="_x0000_s1044"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3886200" y="168021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8725168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Consequentialism</a:t>
            </a:r>
            <a:endParaRPr lang="en-US" dirty="0"/>
          </a:p>
        </p:txBody>
      </p:sp>
      <p:sp>
        <p:nvSpPr>
          <p:cNvPr id="3" name="Content Placeholder 2"/>
          <p:cNvSpPr>
            <a:spLocks noGrp="1"/>
          </p:cNvSpPr>
          <p:nvPr>
            <p:ph idx="1"/>
          </p:nvPr>
        </p:nvSpPr>
        <p:spPr>
          <a:xfrm>
            <a:off x="457200" y="1600200"/>
            <a:ext cx="7620000" cy="3276600"/>
          </a:xfrm>
        </p:spPr>
        <p:txBody>
          <a:bodyPr/>
          <a:lstStyle/>
          <a:p>
            <a:r>
              <a:rPr lang="en-US" dirty="0" smtClean="0"/>
              <a:t>“Right action is to be understood entirely in terms of the overall intrinsic value of the consequences of the action compared to the overall intrinsic value of the of the consequences associated with alternative actions an agent might perform instead. </a:t>
            </a:r>
            <a:r>
              <a:rPr lang="en-US" b="1" dirty="0" smtClean="0">
                <a:solidFill>
                  <a:srgbClr val="002060"/>
                </a:solidFill>
              </a:rPr>
              <a:t>An action is right if and only if (and because) its consequences would be at least as good as the consequences of any alternative action that the agent might instead perform.</a:t>
            </a:r>
            <a:r>
              <a:rPr lang="en-US" dirty="0" smtClean="0"/>
              <a:t>”</a:t>
            </a:r>
          </a:p>
        </p:txBody>
      </p:sp>
      <p:sp>
        <p:nvSpPr>
          <p:cNvPr id="4" name="TextBox 3"/>
          <p:cNvSpPr txBox="1"/>
          <p:nvPr/>
        </p:nvSpPr>
        <p:spPr>
          <a:xfrm>
            <a:off x="3733800" y="4343400"/>
            <a:ext cx="4267200" cy="1754326"/>
          </a:xfrm>
          <a:prstGeom prst="rect">
            <a:avLst/>
          </a:prstGeom>
          <a:noFill/>
        </p:spPr>
        <p:txBody>
          <a:bodyPr wrap="square" rtlCol="0">
            <a:spAutoFit/>
          </a:bodyPr>
          <a:lstStyle/>
          <a:p>
            <a:endParaRPr lang="en-US" dirty="0" smtClean="0"/>
          </a:p>
          <a:p>
            <a:r>
              <a:rPr lang="en-US" dirty="0" smtClean="0"/>
              <a:t>What is intrinsically valuable?</a:t>
            </a:r>
          </a:p>
          <a:p>
            <a:pPr lvl="1"/>
            <a:r>
              <a:rPr lang="en-US" dirty="0" smtClean="0"/>
              <a:t>Hedonism</a:t>
            </a:r>
          </a:p>
          <a:p>
            <a:pPr lvl="1"/>
            <a:r>
              <a:rPr lang="en-US" dirty="0" smtClean="0"/>
              <a:t>Desire Satisfaction Theory</a:t>
            </a:r>
          </a:p>
          <a:p>
            <a:pPr lvl="1"/>
            <a:r>
              <a:rPr lang="en-US" dirty="0" smtClean="0"/>
              <a:t>Perfectionism / Objective List Theory</a:t>
            </a:r>
          </a:p>
          <a:p>
            <a:endParaRPr lang="en-US" dirty="0"/>
          </a:p>
        </p:txBody>
      </p:sp>
    </p:spTree>
    <p:extLst>
      <p:ext uri="{BB962C8B-B14F-4D97-AF65-F5344CB8AC3E}">
        <p14:creationId xmlns:p14="http://schemas.microsoft.com/office/powerpoint/2010/main" val="123471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Rule Consequentialism </a:t>
            </a:r>
            <a:endParaRPr lang="en-US" dirty="0"/>
          </a:p>
        </p:txBody>
      </p:sp>
      <p:sp>
        <p:nvSpPr>
          <p:cNvPr id="10" name="Content Placeholder 9"/>
          <p:cNvSpPr>
            <a:spLocks noGrp="1"/>
          </p:cNvSpPr>
          <p:nvPr>
            <p:ph idx="1"/>
          </p:nvPr>
        </p:nvSpPr>
        <p:spPr/>
        <p:txBody>
          <a:bodyPr/>
          <a:lstStyle/>
          <a:p>
            <a:r>
              <a:rPr lang="en-US" dirty="0" smtClean="0"/>
              <a:t>“An action is right if and only if  (and because) it is permitted by a rule whose associated acceptance value is at least as high as the acceptance value of any other rule applying to the situation.”  </a:t>
            </a:r>
            <a:endParaRPr lang="en-US" dirty="0"/>
          </a:p>
        </p:txBody>
      </p:sp>
      <p:sp>
        <p:nvSpPr>
          <p:cNvPr id="11" name="TextBox 10"/>
          <p:cNvSpPr txBox="1"/>
          <p:nvPr/>
        </p:nvSpPr>
        <p:spPr>
          <a:xfrm>
            <a:off x="3733800" y="4343400"/>
            <a:ext cx="4267200" cy="1754326"/>
          </a:xfrm>
          <a:prstGeom prst="rect">
            <a:avLst/>
          </a:prstGeom>
          <a:noFill/>
        </p:spPr>
        <p:txBody>
          <a:bodyPr wrap="square" rtlCol="0">
            <a:spAutoFit/>
          </a:bodyPr>
          <a:lstStyle/>
          <a:p>
            <a:endParaRPr lang="en-US" dirty="0" smtClean="0"/>
          </a:p>
          <a:p>
            <a:r>
              <a:rPr lang="en-US" dirty="0" smtClean="0"/>
              <a:t>What is intrinsically valuable?</a:t>
            </a:r>
          </a:p>
          <a:p>
            <a:pPr lvl="1"/>
            <a:r>
              <a:rPr lang="en-US" dirty="0" smtClean="0"/>
              <a:t>Hedonism</a:t>
            </a:r>
          </a:p>
          <a:p>
            <a:pPr lvl="1"/>
            <a:r>
              <a:rPr lang="en-US" dirty="0" smtClean="0"/>
              <a:t>Desire Satisfaction Theory</a:t>
            </a:r>
          </a:p>
          <a:p>
            <a:pPr lvl="1"/>
            <a:r>
              <a:rPr lang="en-US" dirty="0" smtClean="0"/>
              <a:t>Perfectionism / Objective List Theory</a:t>
            </a:r>
          </a:p>
          <a:p>
            <a:endParaRPr lang="en-US" dirty="0"/>
          </a:p>
        </p:txBody>
      </p:sp>
    </p:spTree>
    <p:extLst>
      <p:ext uri="{BB962C8B-B14F-4D97-AF65-F5344CB8AC3E}">
        <p14:creationId xmlns:p14="http://schemas.microsoft.com/office/powerpoint/2010/main" val="15855930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457200"/>
            <a:ext cx="8229600" cy="808038"/>
          </a:xfrm>
        </p:spPr>
        <p:txBody>
          <a:bodyPr>
            <a:normAutofit/>
          </a:bodyPr>
          <a:lstStyle/>
          <a:p>
            <a:r>
              <a:rPr lang="en-US" cap="none" dirty="0" smtClean="0"/>
              <a:t>Consequentialism</a:t>
            </a:r>
            <a:endParaRPr lang="en-US" cap="none" dirty="0"/>
          </a:p>
        </p:txBody>
      </p:sp>
      <p:sp>
        <p:nvSpPr>
          <p:cNvPr id="3" name="TPAnswers"/>
          <p:cNvSpPr>
            <a:spLocks noGrp="1"/>
          </p:cNvSpPr>
          <p:nvPr>
            <p:ph type="body" idx="1"/>
            <p:custDataLst>
              <p:tags r:id="rId3"/>
            </p:custDataLst>
          </p:nvPr>
        </p:nvSpPr>
        <p:spPr>
          <a:xfrm>
            <a:off x="457200" y="2438400"/>
            <a:ext cx="4114800" cy="4038600"/>
          </a:xfrm>
        </p:spPr>
        <p:txBody>
          <a:bodyPr>
            <a:normAutofit lnSpcReduction="10000"/>
          </a:bodyPr>
          <a:lstStyle/>
          <a:p>
            <a:pPr marL="457200" indent="-457200">
              <a:buFont typeface="Arial" pitchFamily="34" charset="0"/>
              <a:buAutoNum type="alphaUcPeriod"/>
            </a:pPr>
            <a:r>
              <a:rPr lang="en-US" sz="3200" dirty="0" smtClean="0"/>
              <a:t>Strongly Agree</a:t>
            </a:r>
          </a:p>
          <a:p>
            <a:pPr marL="457200" indent="-457200">
              <a:buFont typeface="Arial" pitchFamily="34" charset="0"/>
              <a:buAutoNum type="alphaUcPeriod"/>
            </a:pPr>
            <a:r>
              <a:rPr lang="en-US" sz="3200" dirty="0" smtClean="0"/>
              <a:t>Agree</a:t>
            </a:r>
          </a:p>
          <a:p>
            <a:pPr marL="457200" indent="-457200">
              <a:buFont typeface="Arial" pitchFamily="34" charset="0"/>
              <a:buAutoNum type="alphaUcPeriod"/>
            </a:pPr>
            <a:r>
              <a:rPr lang="en-US" sz="3200" dirty="0" smtClean="0"/>
              <a:t>Somewhat Agree</a:t>
            </a:r>
          </a:p>
          <a:p>
            <a:pPr marL="457200" indent="-457200">
              <a:buFont typeface="Arial" pitchFamily="34" charset="0"/>
              <a:buAutoNum type="alphaUcPeriod"/>
            </a:pPr>
            <a:r>
              <a:rPr lang="en-US" sz="3200" dirty="0" smtClean="0"/>
              <a:t>Neutral</a:t>
            </a:r>
          </a:p>
          <a:p>
            <a:pPr marL="457200" indent="-457200">
              <a:buFont typeface="Arial" pitchFamily="34" charset="0"/>
              <a:buAutoNum type="alphaUcPeriod"/>
            </a:pPr>
            <a:r>
              <a:rPr lang="en-US" sz="3200" dirty="0" smtClean="0"/>
              <a:t>Somewhat Disagree</a:t>
            </a:r>
          </a:p>
          <a:p>
            <a:pPr marL="457200" indent="-457200">
              <a:buFont typeface="Arial" pitchFamily="34" charset="0"/>
              <a:buAutoNum type="alphaUcPeriod"/>
            </a:pPr>
            <a:r>
              <a:rPr lang="en-US" sz="3200" dirty="0" smtClean="0"/>
              <a:t>Disagree</a:t>
            </a:r>
          </a:p>
          <a:p>
            <a:pPr marL="457200" indent="-457200">
              <a:buFont typeface="Arial" pitchFamily="34" charset="0"/>
              <a:buAutoNum type="alphaUcPeriod"/>
            </a:pPr>
            <a:r>
              <a:rPr lang="en-US" sz="3200" dirty="0" smtClean="0"/>
              <a:t>Strongly Disagree</a:t>
            </a:r>
            <a:endParaRPr lang="en-US" sz="32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276333699"/>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4114"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87462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Kant’s Categorical Imperative: Universal Law Formulation </a:t>
            </a:r>
            <a:endParaRPr lang="en-US" dirty="0"/>
          </a:p>
        </p:txBody>
      </p:sp>
      <p:sp>
        <p:nvSpPr>
          <p:cNvPr id="3" name="Content Placeholder 2"/>
          <p:cNvSpPr>
            <a:spLocks noGrp="1"/>
          </p:cNvSpPr>
          <p:nvPr>
            <p:ph idx="1"/>
          </p:nvPr>
        </p:nvSpPr>
        <p:spPr/>
        <p:txBody>
          <a:bodyPr/>
          <a:lstStyle/>
          <a:p>
            <a:r>
              <a:rPr lang="en-US" dirty="0" smtClean="0"/>
              <a:t>“An action is right if and only if one can both (a) consistently conceive of everyone adopting and action on the general policy (that is, a maxim) of one’s action, and also (b) consistently will that everyone act on that maxim.”</a:t>
            </a:r>
            <a:endParaRPr lang="en-US" dirty="0"/>
          </a:p>
        </p:txBody>
      </p:sp>
    </p:spTree>
    <p:extLst>
      <p:ext uri="{BB962C8B-B14F-4D97-AF65-F5344CB8AC3E}">
        <p14:creationId xmlns:p14="http://schemas.microsoft.com/office/powerpoint/2010/main" val="36447466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Kant’s Categorical Imperative: Humanity Formulation </a:t>
            </a:r>
            <a:endParaRPr lang="en-US" dirty="0"/>
          </a:p>
        </p:txBody>
      </p:sp>
      <p:sp>
        <p:nvSpPr>
          <p:cNvPr id="3" name="Content Placeholder 2"/>
          <p:cNvSpPr>
            <a:spLocks noGrp="1"/>
          </p:cNvSpPr>
          <p:nvPr>
            <p:ph idx="1"/>
          </p:nvPr>
        </p:nvSpPr>
        <p:spPr/>
        <p:txBody>
          <a:bodyPr/>
          <a:lstStyle/>
          <a:p>
            <a:r>
              <a:rPr lang="en-US" dirty="0" smtClean="0"/>
              <a:t>“An action is right if and only if (and because) the action treats persons (including oneself) as an ends in themselves and not as mere means.”</a:t>
            </a:r>
            <a:endParaRPr lang="en-US" dirty="0"/>
          </a:p>
        </p:txBody>
      </p:sp>
    </p:spTree>
    <p:extLst>
      <p:ext uri="{BB962C8B-B14F-4D97-AF65-F5344CB8AC3E}">
        <p14:creationId xmlns:p14="http://schemas.microsoft.com/office/powerpoint/2010/main" val="2103602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457200"/>
            <a:ext cx="8229600" cy="808038"/>
          </a:xfrm>
        </p:spPr>
        <p:txBody>
          <a:bodyPr>
            <a:normAutofit/>
          </a:bodyPr>
          <a:lstStyle/>
          <a:p>
            <a:r>
              <a:rPr lang="en-US" dirty="0"/>
              <a:t>Kant’s Categorical Imperative</a:t>
            </a:r>
            <a:endParaRPr lang="en-US" cap="none" dirty="0"/>
          </a:p>
        </p:txBody>
      </p:sp>
      <p:sp>
        <p:nvSpPr>
          <p:cNvPr id="3" name="TPAnswers"/>
          <p:cNvSpPr>
            <a:spLocks noGrp="1"/>
          </p:cNvSpPr>
          <p:nvPr>
            <p:ph type="body" idx="1"/>
            <p:custDataLst>
              <p:tags r:id="rId3"/>
            </p:custDataLst>
          </p:nvPr>
        </p:nvSpPr>
        <p:spPr>
          <a:xfrm>
            <a:off x="457200" y="2438400"/>
            <a:ext cx="4114800" cy="4038600"/>
          </a:xfrm>
        </p:spPr>
        <p:txBody>
          <a:bodyPr>
            <a:normAutofit lnSpcReduction="10000"/>
          </a:bodyPr>
          <a:lstStyle/>
          <a:p>
            <a:pPr marL="457200" indent="-457200">
              <a:buFont typeface="Arial" pitchFamily="34" charset="0"/>
              <a:buAutoNum type="alphaUcPeriod"/>
            </a:pPr>
            <a:r>
              <a:rPr lang="en-US" sz="3200" dirty="0" smtClean="0"/>
              <a:t>Strongly Agree</a:t>
            </a:r>
          </a:p>
          <a:p>
            <a:pPr marL="457200" indent="-457200">
              <a:buFont typeface="Arial" pitchFamily="34" charset="0"/>
              <a:buAutoNum type="alphaUcPeriod"/>
            </a:pPr>
            <a:r>
              <a:rPr lang="en-US" sz="3200" dirty="0" smtClean="0"/>
              <a:t>Agree</a:t>
            </a:r>
          </a:p>
          <a:p>
            <a:pPr marL="457200" indent="-457200">
              <a:buFont typeface="Arial" pitchFamily="34" charset="0"/>
              <a:buAutoNum type="alphaUcPeriod"/>
            </a:pPr>
            <a:r>
              <a:rPr lang="en-US" sz="3200" dirty="0" smtClean="0"/>
              <a:t>Somewhat Agree</a:t>
            </a:r>
          </a:p>
          <a:p>
            <a:pPr marL="457200" indent="-457200">
              <a:buFont typeface="Arial" pitchFamily="34" charset="0"/>
              <a:buAutoNum type="alphaUcPeriod"/>
            </a:pPr>
            <a:r>
              <a:rPr lang="en-US" sz="3200" dirty="0" smtClean="0"/>
              <a:t>Neutral</a:t>
            </a:r>
          </a:p>
          <a:p>
            <a:pPr marL="457200" indent="-457200">
              <a:buFont typeface="Arial" pitchFamily="34" charset="0"/>
              <a:buAutoNum type="alphaUcPeriod"/>
            </a:pPr>
            <a:r>
              <a:rPr lang="en-US" sz="3200" dirty="0" smtClean="0"/>
              <a:t>Somewhat Disagree</a:t>
            </a:r>
          </a:p>
          <a:p>
            <a:pPr marL="457200" indent="-457200">
              <a:buFont typeface="Arial" pitchFamily="34" charset="0"/>
              <a:buAutoNum type="alphaUcPeriod"/>
            </a:pPr>
            <a:r>
              <a:rPr lang="en-US" sz="3200" dirty="0" smtClean="0"/>
              <a:t>Disagree</a:t>
            </a:r>
          </a:p>
          <a:p>
            <a:pPr marL="457200" indent="-457200">
              <a:buFont typeface="Arial" pitchFamily="34" charset="0"/>
              <a:buAutoNum type="alphaUcPeriod"/>
            </a:pPr>
            <a:r>
              <a:rPr lang="en-US" sz="3200" dirty="0" smtClean="0"/>
              <a:t>Strongly Disagree</a:t>
            </a:r>
            <a:endParaRPr lang="en-US" sz="32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587440756"/>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9234"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27300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Law Theory</a:t>
            </a:r>
            <a:endParaRPr lang="en-US" dirty="0"/>
          </a:p>
        </p:txBody>
      </p:sp>
      <p:sp>
        <p:nvSpPr>
          <p:cNvPr id="3" name="Content Placeholder 2"/>
          <p:cNvSpPr>
            <a:spLocks noGrp="1"/>
          </p:cNvSpPr>
          <p:nvPr>
            <p:ph idx="1"/>
          </p:nvPr>
        </p:nvSpPr>
        <p:spPr/>
        <p:txBody>
          <a:bodyPr>
            <a:normAutofit/>
          </a:bodyPr>
          <a:lstStyle/>
          <a:p>
            <a:r>
              <a:rPr lang="en-US" sz="2400" b="0" dirty="0" smtClean="0"/>
              <a:t>“An action is right if and only if (and because) in performing the action one does not directly violate any of the basic values” </a:t>
            </a:r>
          </a:p>
          <a:p>
            <a:endParaRPr lang="en-US" sz="2400" b="0" dirty="0" smtClean="0"/>
          </a:p>
          <a:p>
            <a:pPr marL="457200" indent="-457200">
              <a:buAutoNum type="arabicPeriod"/>
            </a:pPr>
            <a:r>
              <a:rPr lang="en-US" sz="2400" b="0" dirty="0" smtClean="0"/>
              <a:t>Human Life</a:t>
            </a:r>
          </a:p>
          <a:p>
            <a:pPr marL="457200" indent="-457200">
              <a:buAutoNum type="arabicPeriod"/>
            </a:pPr>
            <a:r>
              <a:rPr lang="en-US" sz="2400" b="0" dirty="0" smtClean="0"/>
              <a:t>Human Procreation (which includes raising children)</a:t>
            </a:r>
          </a:p>
          <a:p>
            <a:pPr marL="457200" indent="-457200">
              <a:buAutoNum type="arabicPeriod"/>
            </a:pPr>
            <a:r>
              <a:rPr lang="en-US" sz="2400" b="0" dirty="0" smtClean="0"/>
              <a:t>Human Knowledge</a:t>
            </a:r>
          </a:p>
          <a:p>
            <a:pPr marL="457200" indent="-457200">
              <a:buAutoNum type="arabicPeriod"/>
            </a:pPr>
            <a:r>
              <a:rPr lang="en-US" sz="2400" b="0" dirty="0" smtClean="0"/>
              <a:t>Human Sociability</a:t>
            </a:r>
          </a:p>
        </p:txBody>
      </p:sp>
    </p:spTree>
    <p:extLst>
      <p:ext uri="{BB962C8B-B14F-4D97-AF65-F5344CB8AC3E}">
        <p14:creationId xmlns:p14="http://schemas.microsoft.com/office/powerpoint/2010/main" val="4143347324"/>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Administrative questions? </a:t>
            </a:r>
          </a:p>
          <a:p>
            <a:r>
              <a:rPr lang="en-US" dirty="0" smtClean="0"/>
              <a:t>Clicker Quiz</a:t>
            </a:r>
          </a:p>
          <a:p>
            <a:r>
              <a:rPr lang="en-US" dirty="0" smtClean="0"/>
              <a:t>“Moral Theory Primer”</a:t>
            </a:r>
            <a:endParaRPr lang="en-US" dirty="0"/>
          </a:p>
        </p:txBody>
      </p:sp>
    </p:spTree>
    <p:extLst>
      <p:ext uri="{BB962C8B-B14F-4D97-AF65-F5344CB8AC3E}">
        <p14:creationId xmlns:p14="http://schemas.microsoft.com/office/powerpoint/2010/main" val="4527021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457200"/>
            <a:ext cx="8229600" cy="808038"/>
          </a:xfrm>
        </p:spPr>
        <p:txBody>
          <a:bodyPr>
            <a:normAutofit/>
          </a:bodyPr>
          <a:lstStyle/>
          <a:p>
            <a:r>
              <a:rPr lang="en-US" cap="none" dirty="0" smtClean="0"/>
              <a:t>Natural Law Theory </a:t>
            </a:r>
            <a:endParaRPr lang="en-US" cap="none" dirty="0"/>
          </a:p>
        </p:txBody>
      </p:sp>
      <p:sp>
        <p:nvSpPr>
          <p:cNvPr id="3" name="TPAnswers"/>
          <p:cNvSpPr>
            <a:spLocks noGrp="1"/>
          </p:cNvSpPr>
          <p:nvPr>
            <p:ph type="body" idx="1"/>
            <p:custDataLst>
              <p:tags r:id="rId3"/>
            </p:custDataLst>
          </p:nvPr>
        </p:nvSpPr>
        <p:spPr>
          <a:xfrm>
            <a:off x="457200" y="2438400"/>
            <a:ext cx="4114800" cy="4038600"/>
          </a:xfrm>
        </p:spPr>
        <p:txBody>
          <a:bodyPr>
            <a:normAutofit lnSpcReduction="10000"/>
          </a:bodyPr>
          <a:lstStyle/>
          <a:p>
            <a:pPr marL="457200" indent="-457200">
              <a:buFont typeface="Arial" pitchFamily="34" charset="0"/>
              <a:buAutoNum type="alphaUcPeriod"/>
            </a:pPr>
            <a:r>
              <a:rPr lang="en-US" sz="3200" dirty="0" smtClean="0"/>
              <a:t>Strongly Agree</a:t>
            </a:r>
          </a:p>
          <a:p>
            <a:pPr marL="457200" indent="-457200">
              <a:buFont typeface="Arial" pitchFamily="34" charset="0"/>
              <a:buAutoNum type="alphaUcPeriod"/>
            </a:pPr>
            <a:r>
              <a:rPr lang="en-US" sz="3200" dirty="0" smtClean="0"/>
              <a:t>Agree</a:t>
            </a:r>
          </a:p>
          <a:p>
            <a:pPr marL="457200" indent="-457200">
              <a:buFont typeface="Arial" pitchFamily="34" charset="0"/>
              <a:buAutoNum type="alphaUcPeriod"/>
            </a:pPr>
            <a:r>
              <a:rPr lang="en-US" sz="3200" dirty="0" smtClean="0"/>
              <a:t>Somewhat Agree</a:t>
            </a:r>
          </a:p>
          <a:p>
            <a:pPr marL="457200" indent="-457200">
              <a:buFont typeface="Arial" pitchFamily="34" charset="0"/>
              <a:buAutoNum type="alphaUcPeriod"/>
            </a:pPr>
            <a:r>
              <a:rPr lang="en-US" sz="3200" dirty="0" smtClean="0"/>
              <a:t>Neutral</a:t>
            </a:r>
          </a:p>
          <a:p>
            <a:pPr marL="457200" indent="-457200">
              <a:buFont typeface="Arial" pitchFamily="34" charset="0"/>
              <a:buAutoNum type="alphaUcPeriod"/>
            </a:pPr>
            <a:r>
              <a:rPr lang="en-US" sz="3200" dirty="0" smtClean="0"/>
              <a:t>Somewhat Disagree</a:t>
            </a:r>
          </a:p>
          <a:p>
            <a:pPr marL="457200" indent="-457200">
              <a:buFont typeface="Arial" pitchFamily="34" charset="0"/>
              <a:buAutoNum type="alphaUcPeriod"/>
            </a:pPr>
            <a:r>
              <a:rPr lang="en-US" sz="3200" dirty="0" smtClean="0"/>
              <a:t>Disagree</a:t>
            </a:r>
          </a:p>
          <a:p>
            <a:pPr marL="457200" indent="-457200">
              <a:buFont typeface="Arial" pitchFamily="34" charset="0"/>
              <a:buAutoNum type="alphaUcPeriod"/>
            </a:pPr>
            <a:r>
              <a:rPr lang="en-US" sz="3200" dirty="0" smtClean="0"/>
              <a:t>Strongly Disagree</a:t>
            </a:r>
            <a:endParaRPr lang="en-US" sz="32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4224770661"/>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5138"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87462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Doctrine of Double Effect </a:t>
            </a:r>
            <a:endParaRPr lang="en-US" dirty="0"/>
          </a:p>
        </p:txBody>
      </p:sp>
      <p:sp>
        <p:nvSpPr>
          <p:cNvPr id="3" name="Content Placeholder 2"/>
          <p:cNvSpPr>
            <a:spLocks noGrp="1"/>
          </p:cNvSpPr>
          <p:nvPr>
            <p:ph idx="1"/>
          </p:nvPr>
        </p:nvSpPr>
        <p:spPr/>
        <p:txBody>
          <a:bodyPr>
            <a:noAutofit/>
          </a:bodyPr>
          <a:lstStyle/>
          <a:p>
            <a:r>
              <a:rPr lang="en-US" sz="2000" dirty="0" smtClean="0"/>
              <a:t>“An action that would bring about at least one evil effect and at least one good effect is morally permissible if (and only if) the following conditions are satisfied:</a:t>
            </a:r>
          </a:p>
          <a:p>
            <a:endParaRPr lang="en-US" sz="1800" b="0" dirty="0"/>
          </a:p>
          <a:p>
            <a:r>
              <a:rPr lang="en-US" sz="1800" b="0" i="1" dirty="0" smtClean="0"/>
              <a:t>Intrinsic permissibility: </a:t>
            </a:r>
            <a:r>
              <a:rPr lang="en-US" sz="1800" b="0" dirty="0" smtClean="0"/>
              <a:t>The action in question, apart from its effects, is morally permissible;</a:t>
            </a:r>
          </a:p>
          <a:p>
            <a:r>
              <a:rPr lang="en-US" sz="1800" b="0" i="1" dirty="0" smtClean="0"/>
              <a:t>Necessity: </a:t>
            </a:r>
            <a:r>
              <a:rPr lang="en-US" sz="1800" b="0" dirty="0" smtClean="0"/>
              <a:t>It is not possible to bring about the food effect except by performing an action that will bring about the evil effect in question;</a:t>
            </a:r>
          </a:p>
          <a:p>
            <a:r>
              <a:rPr lang="en-US" sz="1800" b="0" i="1" dirty="0" err="1" smtClean="0"/>
              <a:t>Nonintentionality</a:t>
            </a:r>
            <a:r>
              <a:rPr lang="en-US" sz="1800" b="0" i="1" dirty="0" smtClean="0"/>
              <a:t>: </a:t>
            </a:r>
            <a:r>
              <a:rPr lang="en-US" sz="1800" b="0" dirty="0" smtClean="0"/>
              <a:t>The evil effect is not intended – it is neither one’s end now a chosen means for bringing about some intended end;</a:t>
            </a:r>
          </a:p>
          <a:p>
            <a:r>
              <a:rPr lang="en-US" sz="1800" b="0" i="1" dirty="0" smtClean="0"/>
              <a:t>Proportionality</a:t>
            </a:r>
            <a:r>
              <a:rPr lang="en-US" sz="1800" b="0" dirty="0" smtClean="0"/>
              <a:t>: The evil that will be brought about by the action is not out of proportion to the good being aimed at.” </a:t>
            </a:r>
            <a:endParaRPr lang="en-US" sz="1800" b="0" dirty="0"/>
          </a:p>
        </p:txBody>
      </p:sp>
    </p:spTree>
    <p:extLst>
      <p:ext uri="{BB962C8B-B14F-4D97-AF65-F5344CB8AC3E}">
        <p14:creationId xmlns:p14="http://schemas.microsoft.com/office/powerpoint/2010/main" val="3476830392"/>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457200"/>
            <a:ext cx="8229600" cy="808038"/>
          </a:xfrm>
        </p:spPr>
        <p:txBody>
          <a:bodyPr>
            <a:normAutofit/>
          </a:bodyPr>
          <a:lstStyle/>
          <a:p>
            <a:r>
              <a:rPr lang="en-US" cap="none" dirty="0" smtClean="0"/>
              <a:t>DDE</a:t>
            </a:r>
            <a:endParaRPr lang="en-US" cap="none" dirty="0"/>
          </a:p>
        </p:txBody>
      </p:sp>
      <p:sp>
        <p:nvSpPr>
          <p:cNvPr id="3" name="TPAnswers"/>
          <p:cNvSpPr>
            <a:spLocks noGrp="1"/>
          </p:cNvSpPr>
          <p:nvPr>
            <p:ph type="body" idx="1"/>
            <p:custDataLst>
              <p:tags r:id="rId3"/>
            </p:custDataLst>
          </p:nvPr>
        </p:nvSpPr>
        <p:spPr>
          <a:xfrm>
            <a:off x="457200" y="2438400"/>
            <a:ext cx="4114800" cy="4038600"/>
          </a:xfrm>
        </p:spPr>
        <p:txBody>
          <a:bodyPr>
            <a:normAutofit lnSpcReduction="10000"/>
          </a:bodyPr>
          <a:lstStyle/>
          <a:p>
            <a:pPr marL="457200" indent="-457200">
              <a:buFont typeface="Arial" pitchFamily="34" charset="0"/>
              <a:buAutoNum type="alphaUcPeriod"/>
            </a:pPr>
            <a:r>
              <a:rPr lang="en-US" sz="3200" dirty="0" smtClean="0"/>
              <a:t>Strongly Agree</a:t>
            </a:r>
          </a:p>
          <a:p>
            <a:pPr marL="457200" indent="-457200">
              <a:buFont typeface="Arial" pitchFamily="34" charset="0"/>
              <a:buAutoNum type="alphaUcPeriod"/>
            </a:pPr>
            <a:r>
              <a:rPr lang="en-US" sz="3200" dirty="0" smtClean="0"/>
              <a:t>Agree</a:t>
            </a:r>
          </a:p>
          <a:p>
            <a:pPr marL="457200" indent="-457200">
              <a:buFont typeface="Arial" pitchFamily="34" charset="0"/>
              <a:buAutoNum type="alphaUcPeriod"/>
            </a:pPr>
            <a:r>
              <a:rPr lang="en-US" sz="3200" dirty="0" smtClean="0"/>
              <a:t>Somewhat Agree</a:t>
            </a:r>
          </a:p>
          <a:p>
            <a:pPr marL="457200" indent="-457200">
              <a:buFont typeface="Arial" pitchFamily="34" charset="0"/>
              <a:buAutoNum type="alphaUcPeriod"/>
            </a:pPr>
            <a:r>
              <a:rPr lang="en-US" sz="3200" dirty="0" smtClean="0"/>
              <a:t>Neutral</a:t>
            </a:r>
          </a:p>
          <a:p>
            <a:pPr marL="457200" indent="-457200">
              <a:buFont typeface="Arial" pitchFamily="34" charset="0"/>
              <a:buAutoNum type="alphaUcPeriod"/>
            </a:pPr>
            <a:r>
              <a:rPr lang="en-US" sz="3200" dirty="0" smtClean="0"/>
              <a:t>Somewhat Disagree</a:t>
            </a:r>
          </a:p>
          <a:p>
            <a:pPr marL="457200" indent="-457200">
              <a:buFont typeface="Arial" pitchFamily="34" charset="0"/>
              <a:buAutoNum type="alphaUcPeriod"/>
            </a:pPr>
            <a:r>
              <a:rPr lang="en-US" sz="3200" dirty="0" smtClean="0"/>
              <a:t>Disagree</a:t>
            </a:r>
          </a:p>
          <a:p>
            <a:pPr marL="457200" indent="-457200">
              <a:buFont typeface="Arial" pitchFamily="34" charset="0"/>
              <a:buAutoNum type="alphaUcPeriod"/>
            </a:pPr>
            <a:r>
              <a:rPr lang="en-US" sz="3200" dirty="0" smtClean="0"/>
              <a:t>Strongly Disagree</a:t>
            </a:r>
            <a:endParaRPr lang="en-US" sz="32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258373662"/>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6162"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87462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Rights Based Moral Theory</a:t>
            </a:r>
            <a:endParaRPr lang="en-US" dirty="0"/>
          </a:p>
        </p:txBody>
      </p:sp>
      <p:sp>
        <p:nvSpPr>
          <p:cNvPr id="3" name="Content Placeholder 2"/>
          <p:cNvSpPr>
            <a:spLocks noGrp="1"/>
          </p:cNvSpPr>
          <p:nvPr>
            <p:ph idx="1"/>
          </p:nvPr>
        </p:nvSpPr>
        <p:spPr/>
        <p:txBody>
          <a:bodyPr>
            <a:normAutofit/>
          </a:bodyPr>
          <a:lstStyle/>
          <a:p>
            <a:r>
              <a:rPr lang="en-US" sz="2400" b="0" dirty="0" smtClean="0"/>
              <a:t>“An action is right if and only if (and because) in performing it either (a) one does not violate the fundamental moral rights of others, or (b) in cases where it is not possible to respect all such rights because they are in conflict, one’s action is among the best ways to protect the most important rights in the case at hand” </a:t>
            </a:r>
            <a:endParaRPr lang="en-US" sz="2400" b="0" dirty="0"/>
          </a:p>
        </p:txBody>
      </p:sp>
      <p:sp>
        <p:nvSpPr>
          <p:cNvPr id="4" name="TextBox 3"/>
          <p:cNvSpPr txBox="1"/>
          <p:nvPr/>
        </p:nvSpPr>
        <p:spPr>
          <a:xfrm>
            <a:off x="3886200" y="4724400"/>
            <a:ext cx="4343400" cy="1477328"/>
          </a:xfrm>
          <a:prstGeom prst="rect">
            <a:avLst/>
          </a:prstGeom>
          <a:noFill/>
        </p:spPr>
        <p:txBody>
          <a:bodyPr wrap="square" rtlCol="0">
            <a:spAutoFit/>
          </a:bodyPr>
          <a:lstStyle/>
          <a:p>
            <a:r>
              <a:rPr lang="en-US" u="sng" dirty="0" smtClean="0"/>
              <a:t>Questions</a:t>
            </a:r>
          </a:p>
          <a:p>
            <a:r>
              <a:rPr lang="en-US" dirty="0" smtClean="0"/>
              <a:t>Scope?</a:t>
            </a:r>
          </a:p>
          <a:p>
            <a:r>
              <a:rPr lang="en-US" dirty="0" smtClean="0"/>
              <a:t>Reducible?</a:t>
            </a:r>
          </a:p>
          <a:p>
            <a:r>
              <a:rPr lang="en-US" dirty="0" smtClean="0"/>
              <a:t>Positive vs. Negative?</a:t>
            </a:r>
          </a:p>
          <a:p>
            <a:endParaRPr lang="en-US" dirty="0"/>
          </a:p>
        </p:txBody>
      </p:sp>
    </p:spTree>
    <p:extLst>
      <p:ext uri="{BB962C8B-B14F-4D97-AF65-F5344CB8AC3E}">
        <p14:creationId xmlns:p14="http://schemas.microsoft.com/office/powerpoint/2010/main" val="1013827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457200"/>
            <a:ext cx="8229600" cy="808038"/>
          </a:xfrm>
        </p:spPr>
        <p:txBody>
          <a:bodyPr>
            <a:normAutofit/>
          </a:bodyPr>
          <a:lstStyle/>
          <a:p>
            <a:r>
              <a:rPr lang="en-US" cap="none" dirty="0" smtClean="0"/>
              <a:t>RBMT</a:t>
            </a:r>
            <a:endParaRPr lang="en-US" cap="none" dirty="0"/>
          </a:p>
        </p:txBody>
      </p:sp>
      <p:sp>
        <p:nvSpPr>
          <p:cNvPr id="3" name="TPAnswers"/>
          <p:cNvSpPr>
            <a:spLocks noGrp="1"/>
          </p:cNvSpPr>
          <p:nvPr>
            <p:ph type="body" idx="1"/>
            <p:custDataLst>
              <p:tags r:id="rId3"/>
            </p:custDataLst>
          </p:nvPr>
        </p:nvSpPr>
        <p:spPr>
          <a:xfrm>
            <a:off x="457200" y="2438400"/>
            <a:ext cx="4114800" cy="4038600"/>
          </a:xfrm>
        </p:spPr>
        <p:txBody>
          <a:bodyPr>
            <a:normAutofit lnSpcReduction="10000"/>
          </a:bodyPr>
          <a:lstStyle/>
          <a:p>
            <a:pPr marL="457200" indent="-457200">
              <a:buFont typeface="Arial" pitchFamily="34" charset="0"/>
              <a:buAutoNum type="alphaUcPeriod"/>
            </a:pPr>
            <a:r>
              <a:rPr lang="en-US" sz="3200" dirty="0" smtClean="0"/>
              <a:t>Strongly Agree</a:t>
            </a:r>
          </a:p>
          <a:p>
            <a:pPr marL="457200" indent="-457200">
              <a:buFont typeface="Arial" pitchFamily="34" charset="0"/>
              <a:buAutoNum type="alphaUcPeriod"/>
            </a:pPr>
            <a:r>
              <a:rPr lang="en-US" sz="3200" dirty="0" smtClean="0"/>
              <a:t>Agree</a:t>
            </a:r>
          </a:p>
          <a:p>
            <a:pPr marL="457200" indent="-457200">
              <a:buFont typeface="Arial" pitchFamily="34" charset="0"/>
              <a:buAutoNum type="alphaUcPeriod"/>
            </a:pPr>
            <a:r>
              <a:rPr lang="en-US" sz="3200" dirty="0" smtClean="0"/>
              <a:t>Somewhat Agree</a:t>
            </a:r>
          </a:p>
          <a:p>
            <a:pPr marL="457200" indent="-457200">
              <a:buFont typeface="Arial" pitchFamily="34" charset="0"/>
              <a:buAutoNum type="alphaUcPeriod"/>
            </a:pPr>
            <a:r>
              <a:rPr lang="en-US" sz="3200" dirty="0" smtClean="0"/>
              <a:t>Neutral</a:t>
            </a:r>
          </a:p>
          <a:p>
            <a:pPr marL="457200" indent="-457200">
              <a:buFont typeface="Arial" pitchFamily="34" charset="0"/>
              <a:buAutoNum type="alphaUcPeriod"/>
            </a:pPr>
            <a:r>
              <a:rPr lang="en-US" sz="3200" dirty="0" smtClean="0"/>
              <a:t>Somewhat Disagree</a:t>
            </a:r>
          </a:p>
          <a:p>
            <a:pPr marL="457200" indent="-457200">
              <a:buFont typeface="Arial" pitchFamily="34" charset="0"/>
              <a:buAutoNum type="alphaUcPeriod"/>
            </a:pPr>
            <a:r>
              <a:rPr lang="en-US" sz="3200" dirty="0" smtClean="0"/>
              <a:t>Disagree</a:t>
            </a:r>
          </a:p>
          <a:p>
            <a:pPr marL="457200" indent="-457200">
              <a:buFont typeface="Arial" pitchFamily="34" charset="0"/>
              <a:buAutoNum type="alphaUcPeriod"/>
            </a:pPr>
            <a:r>
              <a:rPr lang="en-US" sz="3200" dirty="0" smtClean="0"/>
              <a:t>Strongly Disagree</a:t>
            </a:r>
            <a:endParaRPr lang="en-US" sz="32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162304749"/>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7186"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87462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Text Placeholder 2"/>
          <p:cNvSpPr>
            <a:spLocks noGrp="1"/>
          </p:cNvSpPr>
          <p:nvPr>
            <p:ph type="body" idx="1"/>
          </p:nvPr>
        </p:nvSpPr>
        <p:spPr/>
        <p:txBody>
          <a:bodyPr>
            <a:normAutofit fontScale="92500" lnSpcReduction="20000"/>
          </a:bodyPr>
          <a:lstStyle/>
          <a:p>
            <a:pPr algn="ctr"/>
            <a:r>
              <a:rPr lang="en-US" dirty="0" smtClean="0"/>
              <a:t>“Six Essential”</a:t>
            </a:r>
          </a:p>
          <a:p>
            <a:pPr algn="ctr"/>
            <a:r>
              <a:rPr lang="en-US" dirty="0" smtClean="0"/>
              <a:t>Theories</a:t>
            </a:r>
            <a:endParaRPr lang="en-US" dirty="0"/>
          </a:p>
        </p:txBody>
      </p:sp>
      <p:sp>
        <p:nvSpPr>
          <p:cNvPr id="4" name="Content Placeholder 3"/>
          <p:cNvSpPr>
            <a:spLocks noGrp="1"/>
          </p:cNvSpPr>
          <p:nvPr>
            <p:ph sz="half" idx="2"/>
          </p:nvPr>
        </p:nvSpPr>
        <p:spPr/>
        <p:txBody>
          <a:bodyPr>
            <a:normAutofit/>
          </a:bodyPr>
          <a:lstStyle/>
          <a:p>
            <a:pPr marL="457200" indent="-457200">
              <a:buFont typeface="+mj-lt"/>
              <a:buAutoNum type="arabicPeriod"/>
            </a:pPr>
            <a:r>
              <a:rPr lang="en-US" dirty="0" smtClean="0"/>
              <a:t>Consequentialism</a:t>
            </a:r>
          </a:p>
          <a:p>
            <a:pPr marL="457200" indent="-457200">
              <a:buFont typeface="+mj-lt"/>
              <a:buAutoNum type="arabicPeriod"/>
            </a:pPr>
            <a:r>
              <a:rPr lang="en-US" dirty="0" smtClean="0"/>
              <a:t>Kantian Ethics</a:t>
            </a:r>
          </a:p>
          <a:p>
            <a:pPr marL="457200" indent="-457200">
              <a:buFont typeface="+mj-lt"/>
              <a:buAutoNum type="arabicPeriod"/>
            </a:pPr>
            <a:r>
              <a:rPr lang="en-US" dirty="0" smtClean="0"/>
              <a:t>Natural Law Theory</a:t>
            </a:r>
          </a:p>
          <a:p>
            <a:pPr marL="457200" indent="-457200">
              <a:buFont typeface="+mj-lt"/>
              <a:buAutoNum type="arabicPeriod"/>
            </a:pPr>
            <a:r>
              <a:rPr lang="en-US" dirty="0" smtClean="0"/>
              <a:t>Rights Based Moral Theory</a:t>
            </a:r>
          </a:p>
          <a:p>
            <a:pPr marL="457200" indent="-457200">
              <a:buFont typeface="+mj-lt"/>
              <a:buAutoNum type="arabicPeriod"/>
            </a:pPr>
            <a:r>
              <a:rPr lang="en-US" dirty="0" smtClean="0"/>
              <a:t>Virtue Ethics</a:t>
            </a:r>
          </a:p>
          <a:p>
            <a:pPr marL="457200" indent="-457200">
              <a:buFont typeface="+mj-lt"/>
              <a:buAutoNum type="arabicPeriod"/>
            </a:pPr>
            <a:r>
              <a:rPr lang="en-US" dirty="0" smtClean="0"/>
              <a:t>Prima Facie Duties</a:t>
            </a:r>
          </a:p>
          <a:p>
            <a:pPr marL="457200" indent="-457200">
              <a:buFont typeface="+mj-lt"/>
              <a:buAutoNum type="arabicPeriod"/>
            </a:pPr>
            <a:endParaRPr lang="en-US" dirty="0"/>
          </a:p>
        </p:txBody>
      </p:sp>
      <p:sp>
        <p:nvSpPr>
          <p:cNvPr id="5" name="Text Placeholder 4"/>
          <p:cNvSpPr>
            <a:spLocks noGrp="1"/>
          </p:cNvSpPr>
          <p:nvPr>
            <p:ph type="body" sz="quarter" idx="3"/>
          </p:nvPr>
        </p:nvSpPr>
        <p:spPr/>
        <p:txBody>
          <a:bodyPr>
            <a:normAutofit/>
          </a:bodyPr>
          <a:lstStyle/>
          <a:p>
            <a:pPr algn="ctr"/>
            <a:r>
              <a:rPr lang="en-US" dirty="0" smtClean="0"/>
              <a:t>Ethics by Authority</a:t>
            </a:r>
            <a:endParaRPr lang="en-US" dirty="0"/>
          </a:p>
        </p:txBody>
      </p:sp>
      <p:sp>
        <p:nvSpPr>
          <p:cNvPr id="6" name="Content Placeholder 5"/>
          <p:cNvSpPr>
            <a:spLocks noGrp="1"/>
          </p:cNvSpPr>
          <p:nvPr>
            <p:ph sz="quarter" idx="4"/>
          </p:nvPr>
        </p:nvSpPr>
        <p:spPr/>
        <p:txBody>
          <a:bodyPr>
            <a:normAutofit/>
          </a:bodyPr>
          <a:lstStyle/>
          <a:p>
            <a:pPr marL="457200" indent="-457200">
              <a:buFont typeface="+mj-lt"/>
              <a:buAutoNum type="alphaLcParenR"/>
            </a:pPr>
            <a:r>
              <a:rPr lang="en-US" dirty="0" smtClean="0"/>
              <a:t>Divine Command Theory</a:t>
            </a:r>
          </a:p>
          <a:p>
            <a:pPr marL="457200" indent="-457200">
              <a:buFont typeface="+mj-lt"/>
              <a:buAutoNum type="alphaLcParenR"/>
            </a:pPr>
            <a:r>
              <a:rPr lang="en-US" dirty="0" smtClean="0"/>
              <a:t>Ethical Relativism</a:t>
            </a:r>
          </a:p>
          <a:p>
            <a:pPr marL="0" indent="0">
              <a:buNone/>
            </a:pPr>
            <a:endParaRPr lang="en-US" dirty="0" smtClean="0"/>
          </a:p>
        </p:txBody>
      </p:sp>
    </p:spTree>
    <p:extLst>
      <p:ext uri="{BB962C8B-B14F-4D97-AF65-F5344CB8AC3E}">
        <p14:creationId xmlns:p14="http://schemas.microsoft.com/office/powerpoint/2010/main" val="1624348980"/>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QUIZ</a:t>
            </a:r>
            <a:endParaRPr lang="en-US" dirty="0"/>
          </a:p>
        </p:txBody>
      </p:sp>
      <p:sp>
        <p:nvSpPr>
          <p:cNvPr id="2" name="Content Placeholder 1"/>
          <p:cNvSpPr>
            <a:spLocks noGrp="1"/>
          </p:cNvSpPr>
          <p:nvPr>
            <p:ph sz="half" idx="1"/>
          </p:nvPr>
        </p:nvSpPr>
        <p:spPr/>
        <p:txBody>
          <a:bodyPr>
            <a:normAutofit fontScale="92500" lnSpcReduction="10000"/>
          </a:bodyPr>
          <a:lstStyle/>
          <a:p>
            <a:pPr marL="114300" indent="0">
              <a:buNone/>
            </a:pPr>
            <a:r>
              <a:rPr lang="en-US" sz="4000" dirty="0" smtClean="0"/>
              <a:t>Please set your Turning Technology Clicker to channel </a:t>
            </a:r>
            <a:r>
              <a:rPr lang="en-US" sz="4000" b="1" dirty="0" smtClean="0"/>
              <a:t>41</a:t>
            </a:r>
          </a:p>
          <a:p>
            <a:endParaRPr lang="en-US" sz="4000" b="1" dirty="0" smtClean="0"/>
          </a:p>
          <a:p>
            <a:pPr marL="228600" lvl="1" indent="0">
              <a:buNone/>
            </a:pPr>
            <a:r>
              <a:rPr lang="en-US" sz="3600" dirty="0" smtClean="0"/>
              <a:t>Press “Ch”, then “41”, then “Ch”</a:t>
            </a:r>
          </a:p>
          <a:p>
            <a:endParaRPr lang="en-US" b="1" dirty="0" smtClean="0"/>
          </a:p>
        </p:txBody>
      </p:sp>
      <p:pic>
        <p:nvPicPr>
          <p:cNvPr id="5" name="Picture 4" descr="clicker.jpg"/>
          <p:cNvPicPr>
            <a:picLocks noChangeAspect="1"/>
          </p:cNvPicPr>
          <p:nvPr/>
        </p:nvPicPr>
        <p:blipFill>
          <a:blip r:embed="rId3"/>
          <a:stretch>
            <a:fillRect/>
          </a:stretch>
        </p:blipFill>
        <p:spPr>
          <a:xfrm>
            <a:off x="4953000" y="1672096"/>
            <a:ext cx="3407489" cy="5126049"/>
          </a:xfrm>
          <a:prstGeom prst="rect">
            <a:avLst/>
          </a:prstGeom>
        </p:spPr>
      </p:pic>
    </p:spTree>
    <p:extLst>
      <p:ext uri="{BB962C8B-B14F-4D97-AF65-F5344CB8AC3E}">
        <p14:creationId xmlns:p14="http://schemas.microsoft.com/office/powerpoint/2010/main" val="273731195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8"/>
            <a:ext cx="7620000" cy="1143000"/>
          </a:xfrm>
        </p:spPr>
        <p:txBody>
          <a:bodyPr>
            <a:normAutofit fontScale="90000"/>
          </a:bodyPr>
          <a:lstStyle/>
          <a:p>
            <a:r>
              <a:rPr lang="en-US" sz="2800" dirty="0" smtClean="0"/>
              <a:t>1. Which </a:t>
            </a:r>
            <a:r>
              <a:rPr lang="en-US" sz="2800" dirty="0"/>
              <a:t>of the following is a kind of consequentialist theory that explains right action in terms of the net balance of pleasure (or lack of pain) produced by that action</a:t>
            </a:r>
            <a:r>
              <a:rPr lang="en-US" sz="2800" dirty="0" smtClean="0"/>
              <a:t>?</a:t>
            </a:r>
            <a:endParaRPr lang="en-US" sz="2800" dirty="0"/>
          </a:p>
        </p:txBody>
      </p:sp>
      <p:sp>
        <p:nvSpPr>
          <p:cNvPr id="3" name="TPAnswers"/>
          <p:cNvSpPr>
            <a:spLocks noGrp="1"/>
          </p:cNvSpPr>
          <p:nvPr>
            <p:ph type="body" idx="1"/>
            <p:custDataLst>
              <p:tags r:id="rId3"/>
            </p:custDataLst>
          </p:nvPr>
        </p:nvSpPr>
        <p:spPr>
          <a:xfrm>
            <a:off x="457200" y="1752600"/>
            <a:ext cx="4114800" cy="4648200"/>
          </a:xfrm>
        </p:spPr>
        <p:txBody>
          <a:bodyPr>
            <a:normAutofit/>
          </a:bodyPr>
          <a:lstStyle/>
          <a:p>
            <a:pPr marL="571500" indent="-457200">
              <a:buFont typeface="Arial" pitchFamily="34" charset="0"/>
              <a:buAutoNum type="alphaUcPeriod"/>
            </a:pPr>
            <a:r>
              <a:rPr lang="en-US" sz="3200" dirty="0"/>
              <a:t>hedonistic </a:t>
            </a:r>
            <a:r>
              <a:rPr lang="en-US" sz="3200" dirty="0" smtClean="0"/>
              <a:t>utilitarianism</a:t>
            </a:r>
          </a:p>
          <a:p>
            <a:pPr marL="571500" indent="-457200">
              <a:buFont typeface="Arial" pitchFamily="34" charset="0"/>
              <a:buAutoNum type="alphaUcPeriod"/>
            </a:pPr>
            <a:r>
              <a:rPr lang="en-US" sz="3200" dirty="0"/>
              <a:t>perfectionist </a:t>
            </a:r>
            <a:r>
              <a:rPr lang="en-US" sz="3200" dirty="0" smtClean="0"/>
              <a:t>consequentialism</a:t>
            </a:r>
          </a:p>
          <a:p>
            <a:pPr marL="571500" indent="-457200">
              <a:buFont typeface="Arial" pitchFamily="34" charset="0"/>
              <a:buAutoNum type="alphaUcPeriod"/>
            </a:pPr>
            <a:r>
              <a:rPr lang="en-US" sz="3200" dirty="0" smtClean="0"/>
              <a:t>by </a:t>
            </a:r>
            <a:r>
              <a:rPr lang="en-US" sz="3200" dirty="0"/>
              <a:t>definition, consequentialist theories do not mention pain</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431913796"/>
              </p:ext>
            </p:extLst>
          </p:nvPr>
        </p:nvGraphicFramePr>
        <p:xfrm>
          <a:off x="3733800" y="1524000"/>
          <a:ext cx="4876800" cy="5143500"/>
        </p:xfrm>
        <a:graphic>
          <a:graphicData uri="http://schemas.openxmlformats.org/presentationml/2006/ole">
            <mc:AlternateContent xmlns:mc="http://schemas.openxmlformats.org/markup-compatibility/2006">
              <mc:Choice xmlns:v="urn:schemas-microsoft-com:vml" Requires="v">
                <p:oleObj spid="_x0000_s11281"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3733800" y="1524000"/>
                        <a:ext cx="48768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5392194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304800" y="838200"/>
            <a:ext cx="8686800" cy="503238"/>
          </a:xfrm>
        </p:spPr>
        <p:txBody>
          <a:bodyPr>
            <a:noAutofit/>
          </a:bodyPr>
          <a:lstStyle/>
          <a:p>
            <a:r>
              <a:rPr lang="en-US" sz="2400" dirty="0" smtClean="0"/>
              <a:t>2. Which </a:t>
            </a:r>
            <a:r>
              <a:rPr lang="en-US" sz="2400" dirty="0"/>
              <a:t>of the following is a basic intrinsic </a:t>
            </a:r>
            <a:r>
              <a:rPr lang="en-US" sz="2400" dirty="0" smtClean="0"/>
              <a:t>good of </a:t>
            </a:r>
            <a:r>
              <a:rPr lang="en-US" sz="2400" dirty="0"/>
              <a:t>natural law theory?</a:t>
            </a:r>
          </a:p>
        </p:txBody>
      </p:sp>
      <p:sp>
        <p:nvSpPr>
          <p:cNvPr id="3" name="TPAnswers"/>
          <p:cNvSpPr>
            <a:spLocks noGrp="1"/>
          </p:cNvSpPr>
          <p:nvPr>
            <p:ph type="body" idx="1"/>
            <p:custDataLst>
              <p:tags r:id="rId3"/>
            </p:custDataLst>
          </p:nvPr>
        </p:nvSpPr>
        <p:spPr>
          <a:xfrm>
            <a:off x="457200" y="3051810"/>
            <a:ext cx="4876800" cy="3653790"/>
          </a:xfrm>
        </p:spPr>
        <p:txBody>
          <a:bodyPr>
            <a:normAutofit/>
          </a:bodyPr>
          <a:lstStyle/>
          <a:p>
            <a:pPr marL="624078" indent="-514350">
              <a:spcBef>
                <a:spcPct val="20000"/>
              </a:spcBef>
              <a:buFont typeface="Georgia"/>
              <a:buAutoNum type="alphaUcPeriod"/>
            </a:pPr>
            <a:r>
              <a:rPr lang="en-US" sz="3200" dirty="0"/>
              <a:t>H</a:t>
            </a:r>
            <a:r>
              <a:rPr lang="en-US" sz="3200" dirty="0" smtClean="0"/>
              <a:t>uman life</a:t>
            </a:r>
          </a:p>
          <a:p>
            <a:pPr marL="624078" indent="-514350">
              <a:spcBef>
                <a:spcPct val="20000"/>
              </a:spcBef>
              <a:buFont typeface="Georgia"/>
              <a:buAutoNum type="alphaUcPeriod"/>
            </a:pPr>
            <a:r>
              <a:rPr lang="en-US" sz="3200" dirty="0"/>
              <a:t>H</a:t>
            </a:r>
            <a:r>
              <a:rPr lang="en-US" sz="3200" dirty="0" smtClean="0"/>
              <a:t>uman procreation</a:t>
            </a:r>
          </a:p>
          <a:p>
            <a:pPr marL="624078" indent="-514350">
              <a:spcBef>
                <a:spcPct val="20000"/>
              </a:spcBef>
              <a:buFont typeface="Georgia"/>
              <a:buAutoNum type="alphaUcPeriod"/>
            </a:pPr>
            <a:r>
              <a:rPr lang="en-US" sz="3200" dirty="0"/>
              <a:t>H</a:t>
            </a:r>
            <a:r>
              <a:rPr lang="en-US" sz="3200" dirty="0" smtClean="0"/>
              <a:t>uman sociability</a:t>
            </a:r>
          </a:p>
          <a:p>
            <a:pPr marL="624078" indent="-514350">
              <a:spcBef>
                <a:spcPct val="20000"/>
              </a:spcBef>
              <a:buFont typeface="Georgia"/>
              <a:buAutoNum type="alphaUcPeriod"/>
            </a:pPr>
            <a:r>
              <a:rPr lang="en-US" sz="3200" dirty="0"/>
              <a:t>A</a:t>
            </a:r>
            <a:r>
              <a:rPr lang="en-US" sz="3200" dirty="0" smtClean="0"/>
              <a:t>ll </a:t>
            </a:r>
            <a:r>
              <a:rPr lang="en-US" sz="3200" dirty="0"/>
              <a:t>of the </a:t>
            </a:r>
            <a:r>
              <a:rPr lang="en-US" sz="3200" dirty="0" smtClean="0"/>
              <a:t>above</a:t>
            </a:r>
          </a:p>
          <a:p>
            <a:pPr marL="624078" indent="-514350">
              <a:spcBef>
                <a:spcPct val="20000"/>
              </a:spcBef>
              <a:buFont typeface="Georgia"/>
              <a:buAutoNum type="alphaUcPeriod"/>
            </a:pPr>
            <a:r>
              <a:rPr lang="en-US" sz="3200" dirty="0" smtClean="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532403112"/>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12305"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914508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304800" y="838200"/>
            <a:ext cx="8686800" cy="503238"/>
          </a:xfrm>
        </p:spPr>
        <p:txBody>
          <a:bodyPr>
            <a:noAutofit/>
          </a:bodyPr>
          <a:lstStyle/>
          <a:p>
            <a:r>
              <a:rPr lang="en-US" sz="2800" dirty="0" smtClean="0"/>
              <a:t>2. Consequential approaches to ethical theory:</a:t>
            </a:r>
            <a:endParaRPr lang="en-US" sz="2800" dirty="0"/>
          </a:p>
        </p:txBody>
      </p:sp>
      <p:sp>
        <p:nvSpPr>
          <p:cNvPr id="3" name="TPAnswers"/>
          <p:cNvSpPr>
            <a:spLocks noGrp="1"/>
          </p:cNvSpPr>
          <p:nvPr>
            <p:ph type="body" idx="1"/>
            <p:custDataLst>
              <p:tags r:id="rId3"/>
            </p:custDataLst>
          </p:nvPr>
        </p:nvSpPr>
        <p:spPr>
          <a:xfrm>
            <a:off x="457200" y="1600200"/>
            <a:ext cx="4876800" cy="5105400"/>
          </a:xfrm>
        </p:spPr>
        <p:txBody>
          <a:bodyPr>
            <a:normAutofit lnSpcReduction="10000"/>
          </a:bodyPr>
          <a:lstStyle/>
          <a:p>
            <a:pPr marL="624078" indent="-514350">
              <a:spcBef>
                <a:spcPct val="20000"/>
              </a:spcBef>
              <a:buFont typeface="Georgia"/>
              <a:buAutoNum type="alphaUcPeriod"/>
            </a:pPr>
            <a:r>
              <a:rPr lang="en-US" sz="3200" dirty="0" smtClean="0"/>
              <a:t>Take </a:t>
            </a:r>
            <a:r>
              <a:rPr lang="en-US" sz="3200" i="1" dirty="0" smtClean="0"/>
              <a:t>the good </a:t>
            </a:r>
            <a:r>
              <a:rPr lang="en-US" sz="3200" dirty="0" smtClean="0"/>
              <a:t>as primary and </a:t>
            </a:r>
            <a:r>
              <a:rPr lang="en-US" sz="3200" i="1" dirty="0" smtClean="0"/>
              <a:t>the right </a:t>
            </a:r>
            <a:r>
              <a:rPr lang="en-US" sz="3200" dirty="0" smtClean="0"/>
              <a:t>as derivative</a:t>
            </a:r>
          </a:p>
          <a:p>
            <a:pPr marL="624078" indent="-514350">
              <a:spcBef>
                <a:spcPct val="20000"/>
              </a:spcBef>
              <a:buFont typeface="Georgia"/>
              <a:buAutoNum type="alphaUcPeriod"/>
            </a:pPr>
            <a:r>
              <a:rPr lang="en-US" sz="3200" dirty="0" smtClean="0"/>
              <a:t>Take </a:t>
            </a:r>
            <a:r>
              <a:rPr lang="en-US" sz="3200" i="1" dirty="0" smtClean="0"/>
              <a:t>the right </a:t>
            </a:r>
            <a:r>
              <a:rPr lang="en-US" sz="3200" dirty="0" smtClean="0"/>
              <a:t>as primary and </a:t>
            </a:r>
            <a:r>
              <a:rPr lang="en-US" sz="3200" i="1" dirty="0" smtClean="0"/>
              <a:t>the good </a:t>
            </a:r>
            <a:r>
              <a:rPr lang="en-US" sz="3200" dirty="0" smtClean="0"/>
              <a:t>as derivative</a:t>
            </a:r>
          </a:p>
          <a:p>
            <a:pPr marL="624078" indent="-514350">
              <a:spcBef>
                <a:spcPct val="20000"/>
              </a:spcBef>
              <a:buFont typeface="Georgia"/>
              <a:buAutoNum type="alphaUcPeriod"/>
            </a:pPr>
            <a:r>
              <a:rPr lang="en-US" sz="3200" dirty="0" smtClean="0"/>
              <a:t>Are value-based</a:t>
            </a:r>
          </a:p>
          <a:p>
            <a:pPr marL="624078" indent="-514350">
              <a:spcBef>
                <a:spcPct val="20000"/>
              </a:spcBef>
              <a:buFont typeface="Georgia"/>
              <a:buAutoNum type="alphaUcPeriod"/>
            </a:pPr>
            <a:r>
              <a:rPr lang="en-US" sz="3200" dirty="0" smtClean="0"/>
              <a:t>Are duty-based</a:t>
            </a:r>
          </a:p>
          <a:p>
            <a:pPr marL="624078" indent="-514350">
              <a:spcBef>
                <a:spcPct val="20000"/>
              </a:spcBef>
              <a:buFont typeface="Georgia"/>
              <a:buAutoNum type="alphaUcPeriod"/>
            </a:pPr>
            <a:r>
              <a:rPr lang="en-US" sz="3200" dirty="0" smtClean="0"/>
              <a:t>A &amp; C</a:t>
            </a:r>
          </a:p>
          <a:p>
            <a:pPr marL="624078" indent="-514350">
              <a:spcBef>
                <a:spcPct val="20000"/>
              </a:spcBef>
              <a:buFont typeface="Georgia"/>
              <a:buAutoNum type="alphaUcPeriod"/>
            </a:pPr>
            <a:r>
              <a:rPr lang="en-US" sz="3200" dirty="0" smtClean="0"/>
              <a:t>B &amp; D</a:t>
            </a:r>
            <a:endParaRPr lang="en-US" sz="32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049920503"/>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13329"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406257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Trolley Problem</a:t>
            </a:r>
            <a:endParaRPr lang="en-US" dirty="0"/>
          </a:p>
        </p:txBody>
      </p:sp>
      <p:pic>
        <p:nvPicPr>
          <p:cNvPr id="1026" name="Picture 2" descr="http://tomkow.typepad.com/.a/6a00d8342025e153ef01538e3a45b7970b-600w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 y="1691640"/>
            <a:ext cx="8355330" cy="4734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031224"/>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474894"/>
          </a:xfrm>
        </p:spPr>
        <p:txBody>
          <a:bodyPr>
            <a:normAutofit/>
          </a:bodyPr>
          <a:lstStyle/>
          <a:p>
            <a:r>
              <a:rPr lang="en-US" sz="2800" dirty="0" smtClean="0"/>
              <a:t>The Right (Duty) </a:t>
            </a:r>
            <a:br>
              <a:rPr lang="en-US" sz="2800" dirty="0" smtClean="0"/>
            </a:br>
            <a:r>
              <a:rPr lang="en-US" sz="2800" dirty="0" smtClean="0"/>
              <a:t>&amp; The Good (Value)</a:t>
            </a:r>
            <a:endParaRPr lang="en-US" sz="2800" dirty="0"/>
          </a:p>
        </p:txBody>
      </p:sp>
      <p:sp>
        <p:nvSpPr>
          <p:cNvPr id="3" name="Content Placeholder 2"/>
          <p:cNvSpPr>
            <a:spLocks noGrp="1"/>
          </p:cNvSpPr>
          <p:nvPr>
            <p:ph idx="1"/>
          </p:nvPr>
        </p:nvSpPr>
        <p:spPr>
          <a:xfrm>
            <a:off x="914400" y="381000"/>
            <a:ext cx="4815840" cy="3579849"/>
          </a:xfrm>
        </p:spPr>
        <p:txBody>
          <a:bodyPr>
            <a:normAutofit/>
          </a:bodyPr>
          <a:lstStyle/>
          <a:p>
            <a:r>
              <a:rPr lang="en-US" sz="2800" b="0" dirty="0" smtClean="0"/>
              <a:t>“The </a:t>
            </a:r>
            <a:r>
              <a:rPr lang="en-US" sz="2800" b="0" dirty="0"/>
              <a:t>two main concepts of ethics are those of the right and the </a:t>
            </a:r>
            <a:r>
              <a:rPr lang="en-US" sz="2800" b="0" dirty="0" smtClean="0"/>
              <a:t>good”</a:t>
            </a:r>
            <a:endParaRPr lang="en-US" sz="2800" b="0" dirty="0"/>
          </a:p>
          <a:p>
            <a:pPr marL="114300" indent="0">
              <a:buNone/>
            </a:pPr>
            <a:r>
              <a:rPr lang="en-US" sz="1050" dirty="0"/>
              <a:t>	</a:t>
            </a:r>
            <a:r>
              <a:rPr lang="en-US" sz="1050" b="0" dirty="0" smtClean="0"/>
              <a:t>(Rawls</a:t>
            </a:r>
            <a:r>
              <a:rPr lang="en-US" sz="1050" b="0" dirty="0"/>
              <a:t>, </a:t>
            </a:r>
            <a:r>
              <a:rPr lang="en-US" sz="1050" b="0" i="1" dirty="0" smtClean="0"/>
              <a:t>A Theory of Justice</a:t>
            </a:r>
            <a:r>
              <a:rPr lang="en-US" sz="1050" b="0" dirty="0" smtClean="0"/>
              <a:t>, 24).</a:t>
            </a:r>
          </a:p>
          <a:p>
            <a:pPr marL="114300" indent="0">
              <a:buNone/>
            </a:pPr>
            <a:endParaRPr lang="en-US" sz="1050" b="0" dirty="0" smtClean="0"/>
          </a:p>
          <a:p>
            <a:r>
              <a:rPr lang="en-US" sz="2800" b="0" dirty="0" smtClean="0"/>
              <a:t>“value based moral theories” vs. “duty based moral theories”</a:t>
            </a:r>
            <a:endParaRPr lang="en-US" sz="2800" b="0" dirty="0"/>
          </a:p>
        </p:txBody>
      </p:sp>
      <p:pic>
        <p:nvPicPr>
          <p:cNvPr id="2050" name="Picture 2" descr="http://filipspagnoli.files.wordpress.com/2008/07/john-rawl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886200"/>
            <a:ext cx="2590800" cy="2648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672049"/>
      </p:ext>
    </p:extLst>
  </p:cSld>
  <p:clrMapOvr>
    <a:masterClrMapping/>
  </p:clrMapOvr>
  <p:transition spd="slow">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ASPOLLED" val="E134560CEA4948458957733CB5CA46C0"/>
  <p:tag name="TPVERSION" val="5"/>
  <p:tag name="TPFULLVERSION" val="5.2.1.3179"/>
  <p:tag name="PPTVERSION" val="15"/>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820CA0E3B3134E408374F2C07505C9E6&lt;/guid&gt;&#10;        &lt;description /&gt;&#10;        &lt;date&gt;6/22/2013 9:58:57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A4ECDBE7F16E4970B03E2C8994755FC5&lt;/guid&gt;&#10;            &lt;repollguid&gt;CAA1D9A4BB8D4A6180287936B64CA102&lt;/repollguid&gt;&#10;            &lt;sourceid&gt;A454CA2712924279846FE51689DCB739&lt;/sourceid&gt;&#10;            &lt;questiontext&gt;Preferred ethical theor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11A308EE45824D9EA91B7D2ED56599CB&lt;/guid&gt;&#10;                    &lt;answertext&gt;Consequentialism&lt;/answertext&gt;&#10;                    &lt;valuetype&gt;0&lt;/valuetype&gt;&#10;                &lt;/answer&gt;&#10;                &lt;answer&gt;&#10;                    &lt;guid&gt;399DC23BAB394C3A8569FC6CFB590FC4&lt;/guid&gt;&#10;                    &lt;answertext&gt;Kantian Ethics&lt;/answertext&gt;&#10;                    &lt;valuetype&gt;0&lt;/valuetype&gt;&#10;                &lt;/answer&gt;&#10;                &lt;answer&gt;&#10;                    &lt;guid&gt;5DA82AFDEE664327B8AA9C2EBACDA31B&lt;/guid&gt;&#10;                    &lt;answertext&gt;Natural Law Theory&lt;/answertext&gt;&#10;                    &lt;valuetype&gt;0&lt;/valuetype&gt;&#10;                &lt;/answer&gt;&#10;                &lt;answer&gt;&#10;                    &lt;guid&gt;A323E24E5EFD4DB5AC8D4FB51120537A&lt;/guid&gt;&#10;                    &lt;answertext&gt;Rights Based Moral Theory&lt;/answertext&gt;&#10;                    &lt;valuetype&gt;0&lt;/valuetype&gt;&#10;                &lt;/answer&gt;&#10;                &lt;answer&gt;&#10;                    &lt;guid&gt;E0A811BE333948E386DE111637E530ED&lt;/guid&gt;&#10;                    &lt;answertext&gt;Virtue Ethics&lt;/answertext&gt;&#10;                    &lt;valuetype&gt;0&lt;/valuetype&gt;&#10;                &lt;/answer&gt;&#10;                &lt;answer&gt;&#10;                    &lt;guid&gt;EAFFE4E304B54D4693D31A9FE5706BAB&lt;/guid&gt;&#10;                    &lt;answertext&gt;Prima Facie Duties&lt;/answertext&gt;&#10;                    &lt;valuetype&gt;0&lt;/valuetype&gt;&#10;                &lt;/answer&gt;&#10;                &lt;answer&gt;&#10;                    &lt;guid&gt;105D8D36982C4D7FBA79F11F7D09EB95&lt;/guid&gt;&#10;                    &lt;answertext&gt;Divine Command Theory&lt;/answertext&gt;&#10;                    &lt;valuetype&gt;0&lt;/valuetype&gt;&#10;                &lt;/answer&gt;&#10;                &lt;answer&gt;&#10;                    &lt;guid&gt;ED642C2DC017426D8B627840E41B43D5&lt;/guid&gt;&#10;                    &lt;answertext&gt;Cultural Relativism&lt;/answertext&gt;&#10;                    &lt;valuetype&gt;0&lt;/valuetype&gt;&#10;                &lt;/answer&gt;&#10;            &lt;/answers&gt;&#10;        &lt;/multichoice&gt;&#10;    &lt;/questions&gt;&#10;&lt;/questionlist&gt;"/>
  <p:tag name="RESULTS" val="Preferred ethical theory[;crlf;]11[;]11[;]11[;]False[;]0[;][;crlf;]2.90909090909091[;]2[;]1.83176742541908[;]3.35537190082645[;crlf;]3[;]0[;]Consequentialism1[;]Consequentialism[;][;crlf;]4[;]0[;]Kantian Ethics2[;]Kantian Ethics[;][;crlf;]0[;]0[;]Natural Law Theory3[;]Natural Law Theory[;][;crlf;]0[;]0[;]Rights Based Moral Theory4[;]Rights Based Moral Theory[;][;crlf;]3[;]0[;]Virtue Ethics5[;]Virtue Ethics[;][;crlf;]1[;]0[;]Prima Facie Duties6[;]Prima Facie Duties[;][;crlf;]0[;]0[;]Divine Command Theory7[;]Divine Command Theory[;][;crlf;]0[;]0[;]Cultural Relativism8[;]Cultural Relativism[;]"/>
  <p:tag name="HASRESULTS" val="True"/>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4.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B7826390F3D74AC9AC4673B1A522BDD8&lt;/guid&gt;&#10;        &lt;description /&gt;&#10;        &lt;date&gt;6/22/2013 9:49:5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78C52A4A3F814D51A4FF3ADFE58D4A08&lt;/guid&gt;&#10;            &lt;repollguid&gt;112C61EDA1184C859B261C1DA759DB41&lt;/repollguid&gt;&#10;            &lt;sourceid&gt;B78C3C28D8C94FC08C08BB280FB08159&lt;/sourceid&gt;&#10;            &lt;questiontext&gt;Consequentialism&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644AA9B8B6164D329454CEDCF41A69C6&lt;/guid&gt;&#10;                    &lt;answertext&gt;Strongly Agree&lt;/answertext&gt;&#10;                    &lt;valuetype&gt;0&lt;/valuetype&gt;&#10;                &lt;/answer&gt;&#10;                &lt;answer&gt;&#10;                    &lt;guid&gt;A22452CC68F245198A814976D2934AFC&lt;/guid&gt;&#10;                    &lt;answertext&gt;Agree&lt;/answertext&gt;&#10;                    &lt;valuetype&gt;0&lt;/valuetype&gt;&#10;                &lt;/answer&gt;&#10;                &lt;answer&gt;&#10;                    &lt;guid&gt;0D395DA2F7F04EFC8F57E9567C553C02&lt;/guid&gt;&#10;                    &lt;answertext&gt;Somewhat Agree&lt;/answertext&gt;&#10;                    &lt;valuetype&gt;0&lt;/valuetype&gt;&#10;                &lt;/answer&gt;&#10;                &lt;answer&gt;&#10;                    &lt;guid&gt;0B3A52C887A948529096AE319E5D4C10&lt;/guid&gt;&#10;                    &lt;answertext&gt;Neutral&lt;/answertext&gt;&#10;                    &lt;valuetype&gt;0&lt;/valuetype&gt;&#10;                &lt;/answer&gt;&#10;                &lt;answer&gt;&#10;                    &lt;guid&gt;5C0A3C27B5C7487F8D3AB9578E198E61&lt;/guid&gt;&#10;                    &lt;answertext&gt;Somewhat Disagree&lt;/answertext&gt;&#10;                    &lt;valuetype&gt;0&lt;/valuetype&gt;&#10;                &lt;/answer&gt;&#10;                &lt;answer&gt;&#10;                    &lt;guid&gt;CB4A88589F584078AAD04A10675657A5&lt;/guid&gt;&#10;                    &lt;answertext&gt;Disagree&lt;/answertext&gt;&#10;                    &lt;valuetype&gt;0&lt;/valuetype&gt;&#10;                &lt;/answer&gt;&#10;                &lt;answer&gt;&#10;                    &lt;guid&gt;FCDF714D7F544C668E4C433511C0B8E9&lt;/guid&gt;&#10;                    &lt;answertext&gt;Strongly Disagree&lt;/answertext&gt;&#10;                    &lt;valuetype&gt;0&lt;/valuetype&gt;&#10;                &lt;/answer&gt;&#10;            &lt;/answers&gt;&#10;        &lt;/multichoice&gt;&#10;    &lt;/questions&gt;&#10;&lt;/questionlist&gt;"/>
  <p:tag name="RESULTS" val="Consequentialism[;crlf;]10[;]11[;]10[;]False[;]0[;][;crlf;]3.2[;]3[;]1.0770329614269[;]1.16[;crlf;]0[;]0[;]Strongly Agree1[;]Strongly Agree[;][;crlf;]3[;]0[;]Agree2[;]Agree[;][;crlf;]4[;]0[;]Somewhat Agree3[;]Somewhat Agree[;][;crlf;]1[;]0[;]Neutral4[;]Neutral[;][;crlf;]2[;]0[;]Somewhat Disagree5[;]Somewhat Disagree[;][;crlf;]0[;]0[;]Disagree6[;]Disagree[;][;crlf;]0[;]0[;]Strongly Disagree7[;]Strongly Disagree[;]"/>
  <p:tag name="HASRESULTS" val="True"/>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0"/>
  <p:tag name="NUMBERFORMAT" val="0"/>
</p:tagLst>
</file>

<file path=ppt/tags/tag17.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B7826390F3D74AC9AC4673B1A522BDD8&lt;/guid&gt;&#10;        &lt;description /&gt;&#10;        &lt;date&gt;6/22/2013 9:49:5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78C52A4A3F814D51A4FF3ADFE58D4A08&lt;/guid&gt;&#10;            &lt;repollguid&gt;112C61EDA1184C859B261C1DA759DB41&lt;/repollguid&gt;&#10;            &lt;sourceid&gt;B78C3C28D8C94FC08C08BB280FB08159&lt;/sourceid&gt;&#10;            &lt;questiontext&gt;Kant’s Categorical Imperativ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644AA9B8B6164D329454CEDCF41A69C6&lt;/guid&gt;&#10;                    &lt;answertext&gt;Strongly Agree&lt;/answertext&gt;&#10;                    &lt;valuetype&gt;0&lt;/valuetype&gt;&#10;                &lt;/answer&gt;&#10;                &lt;answer&gt;&#10;                    &lt;guid&gt;A22452CC68F245198A814976D2934AFC&lt;/guid&gt;&#10;                    &lt;answertext&gt;Agree&lt;/answertext&gt;&#10;                    &lt;valuetype&gt;0&lt;/valuetype&gt;&#10;                &lt;/answer&gt;&#10;                &lt;answer&gt;&#10;                    &lt;guid&gt;0D395DA2F7F04EFC8F57E9567C553C02&lt;/guid&gt;&#10;                    &lt;answertext&gt;Somewhat Agree&lt;/answertext&gt;&#10;                    &lt;valuetype&gt;0&lt;/valuetype&gt;&#10;                &lt;/answer&gt;&#10;                &lt;answer&gt;&#10;                    &lt;guid&gt;0B3A52C887A948529096AE319E5D4C10&lt;/guid&gt;&#10;                    &lt;answertext&gt;Neutral&lt;/answertext&gt;&#10;                    &lt;valuetype&gt;0&lt;/valuetype&gt;&#10;                &lt;/answer&gt;&#10;                &lt;answer&gt;&#10;                    &lt;guid&gt;5C0A3C27B5C7487F8D3AB9578E198E61&lt;/guid&gt;&#10;                    &lt;answertext&gt;Somewhat Disagree&lt;/answertext&gt;&#10;                    &lt;valuetype&gt;0&lt;/valuetype&gt;&#10;                &lt;/answer&gt;&#10;                &lt;answer&gt;&#10;                    &lt;guid&gt;CB4A88589F584078AAD04A10675657A5&lt;/guid&gt;&#10;                    &lt;answertext&gt;Disagree&lt;/answertext&gt;&#10;                    &lt;valuetype&gt;0&lt;/valuetype&gt;&#10;                &lt;/answer&gt;&#10;                &lt;answer&gt;&#10;                    &lt;guid&gt;FCDF714D7F544C668E4C433511C0B8E9&lt;/guid&gt;&#10;                    &lt;answertext&gt;Strongly Disagree&lt;/answertext&gt;&#10;                    &lt;valuetype&gt;0&lt;/valuetype&gt;&#10;                &lt;/answer&gt;&#10;            &lt;/answers&gt;&#10;        &lt;/multichoice&gt;&#10;    &lt;/questions&gt;&#10;&lt;/questionlist&gt;"/>
  <p:tag name="RESULTS" val="Kant’s Categorical Imperative[;crlf;]10[;]11[;]10[;]False[;]0[;][;crlf;]3.1[;]3[;]0.830662386291807[;]0.69[;crlf;]0[;]0[;]Strongly Agree1[;]Strongly Agree[;][;crlf;]2[;]0[;]Agree2[;]Agree[;][;crlf;]6[;]0[;]Somewhat Agree3[;]Somewhat Agree[;][;crlf;]1[;]0[;]Neutral4[;]Neutral[;][;crlf;]1[;]0[;]Somewhat Disagree5[;]Somewhat Disagree[;][;crlf;]0[;]0[;]Disagree6[;]Disagree[;][;crlf;]0[;]0[;]Strongly Disagree7[;]Strongly Disagree[;]"/>
  <p:tag name="HASRESULTS" val="True"/>
</p:tagLst>
</file>

<file path=ppt/tags/tag18.xml><?xml version="1.0" encoding="utf-8"?>
<p:tagLst xmlns:a="http://schemas.openxmlformats.org/drawingml/2006/main" xmlns:r="http://schemas.openxmlformats.org/officeDocument/2006/relationships" xmlns:p="http://schemas.openxmlformats.org/presentationml/2006/main">
  <p:tag name="ZEROBASED" val="False"/>
</p:tagLst>
</file>

<file path=ppt/tags/tag19.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0"/>
  <p:tag name="NUMBERFORMAT" val="0"/>
</p:tagLst>
</file>

<file path=ppt/tags/tag2.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586F25C3FC5C4BC4A30B004D51E758D2&lt;/guid&gt;&#10;        &lt;description /&gt;&#10;        &lt;date&gt;6/22/2013 10:10:0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7775AE2EF3F346BF91A881D76A34709A&lt;/guid&gt;&#10;            &lt;repollguid&gt;37D49868AEBF4FB9866BE5A609FA9E3A&lt;/repollguid&gt;&#10;            &lt;sourceid&gt;7FBE0683247E4627B8A1EA800233A7CD&lt;/sourceid&gt;&#10;            &lt;questiontext&gt;1. Which of the following is a kind of consequentialist theory that explains right action in terms of the net balance of pleasure (or lack of pain) produced by that action?&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76A7FFCD2C1E456AB7F5B47AD0DB7031&lt;/guid&gt;&#10;                    &lt;answertext&gt;hedonistic utilitarianism&lt;/answertext&gt;&#10;                    &lt;valuetype&gt;1&lt;/valuetype&gt;&#10;                &lt;/answer&gt;&#10;                &lt;answer&gt;&#10;                    &lt;guid&gt;63D5E9823FF4462C855C9894F5FDD2E0&lt;/guid&gt;&#10;                    &lt;answertext&gt;perfectionist consequentialism&lt;/answertext&gt;&#10;                    &lt;valuetype&gt;-1&lt;/valuetype&gt;&#10;                &lt;/answer&gt;&#10;                &lt;answer&gt;&#10;                    &lt;guid&gt;C507002D54424EA99DFE3D0BA7EBAE40&lt;/guid&gt;&#10;                    &lt;answertext&gt;by definition, consequentialist theories do not mention pain&lt;/answertext&gt;&#10;                    &lt;valuetype&gt;-1&lt;/valuetype&gt;&#10;                &lt;/answer&gt;&#10;            &lt;/answers&gt;&#10;        &lt;/multichoice&gt;&#10;    &lt;/questions&gt;&#10;&lt;/questionlist&gt;"/>
  <p:tag name="RESULTS" val="1. Which of the following is a kind of consequentialist theory that explains right action in terms of the net balance of pleasure (or lack of pain) produced by that action?[;crlf;]10[;]10[;]10[;]False[;]6[;][;crlf;]1.7[;]1[;]0.9[;]0.81[;crlf;]6[;]1[;]hedonistic utilitarianism1[;]hedonistic utilitarianism[;][;crlf;]1[;]-1[;]perfectionist consequentialism2[;]perfectionist consequentialism[;][;crlf;]3[;]-1[;]by definition, consequentialist theories do not mention pain3[;]by definition, consequentialist theories do not mention pain[;]"/>
  <p:tag name="HASRESULTS" val="True"/>
</p:tagLst>
</file>

<file path=ppt/tags/tag20.xml><?xml version="1.0" encoding="utf-8"?>
<p:tagLst xmlns:a="http://schemas.openxmlformats.org/drawingml/2006/main" xmlns:r="http://schemas.openxmlformats.org/officeDocument/2006/relationships" xmlns:p="http://schemas.openxmlformats.org/presentationml/2006/main">
  <p:tag name="RESULTS" val="The rightness or wrongness of an action does not depend on its consequences. &#10;1[;]1[;]1[;]False[;]0[;]&#10;1[;]1[;]0[;]0&#10;1[;]0[;]Strongly Agree1[;]Strongly Agree[;]&#10;0[;]0[;]Agree2[;]Agree[;]&#10;0[;]0[;]Somewhat Agree3[;]Somewhat Agree[;]&#10;0[;]0[;]Neutral4[;]Neutral[;]&#10;0[;]0[;]Somewhat Disagree5[;]Somewhat Disagree[;]&#10;0[;]0[;]Disagree6[;]Disagree[;]&#10;0[;]0[;]Strongly Disagree7[;]Strongly Disagree[;]&#10;"/>
  <p:tag name="HASRESULTS" val="False"/>
  <p:tag name="LIVECHARTING" val="False"/>
  <p:tag name="AUTOOPENPOLL" val="True"/>
  <p:tag name="AUTOFORMATCHART" val="True"/>
  <p:tag name="TYPE" val="MultiChoiceSlide"/>
  <p:tag name="TPQUESTIONXML" val="﻿&lt;?xml version=&quot;1.0&quot; encoding=&quot;utf-8&quot;?&gt;&#10;&lt;questionlist&gt;&#10;    &lt;properties&gt;&#10;        &lt;guid&gt;B7826390F3D74AC9AC4673B1A522BDD8&lt;/guid&gt;&#10;        &lt;description /&gt;&#10;        &lt;date&gt;6/22/2013 9:49:5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78C52A4A3F814D51A4FF3ADFE58D4A08&lt;/guid&gt;&#10;            &lt;repollguid&gt;112C61EDA1184C859B261C1DA759DB41&lt;/repollguid&gt;&#10;            &lt;sourceid&gt;B78C3C28D8C94FC08C08BB280FB08159&lt;/sourceid&gt;&#10;            &lt;questiontext&gt;Natural Law Theory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644AA9B8B6164D329454CEDCF41A69C6&lt;/guid&gt;&#10;                    &lt;answertext&gt;Strongly Agree&lt;/answertext&gt;&#10;                    &lt;valuetype&gt;0&lt;/valuetype&gt;&#10;                &lt;/answer&gt;&#10;                &lt;answer&gt;&#10;                    &lt;guid&gt;A22452CC68F245198A814976D2934AFC&lt;/guid&gt;&#10;                    &lt;answertext&gt;Agree&lt;/answertext&gt;&#10;                    &lt;valuetype&gt;0&lt;/valuetype&gt;&#10;                &lt;/answer&gt;&#10;                &lt;answer&gt;&#10;                    &lt;guid&gt;0D395DA2F7F04EFC8F57E9567C553C02&lt;/guid&gt;&#10;                    &lt;answertext&gt;Somewhat Agree&lt;/answertext&gt;&#10;                    &lt;valuetype&gt;0&lt;/valuetype&gt;&#10;                &lt;/answer&gt;&#10;                &lt;answer&gt;&#10;                    &lt;guid&gt;0B3A52C887A948529096AE319E5D4C10&lt;/guid&gt;&#10;                    &lt;answertext&gt;Neutral&lt;/answertext&gt;&#10;                    &lt;valuetype&gt;0&lt;/valuetype&gt;&#10;                &lt;/answer&gt;&#10;                &lt;answer&gt;&#10;                    &lt;guid&gt;5C0A3C27B5C7487F8D3AB9578E198E61&lt;/guid&gt;&#10;                    &lt;answertext&gt;Somewhat Disagree&lt;/answertext&gt;&#10;                    &lt;valuetype&gt;0&lt;/valuetype&gt;&#10;                &lt;/answer&gt;&#10;                &lt;answer&gt;&#10;                    &lt;guid&gt;CB4A88589F584078AAD04A10675657A5&lt;/guid&gt;&#10;                    &lt;answertext&gt;Disagree&lt;/answertext&gt;&#10;                    &lt;valuetype&gt;0&lt;/valuetype&gt;&#10;                &lt;/answer&gt;&#10;                &lt;answer&gt;&#10;                    &lt;guid&gt;FCDF714D7F544C668E4C433511C0B8E9&lt;/guid&gt;&#10;                    &lt;answertext&gt;Strongly Disagree&lt;/answertext&gt;&#10;                    &lt;valuetype&gt;0&lt;/valuetype&gt;&#10;                &lt;/answer&gt;&#10;            &lt;/answers&gt;&#10;        &lt;/multichoice&gt;&#10;    &lt;/questions&gt;&#10;&lt;/questionlist&gt;"/>
</p:tagLst>
</file>

<file path=ppt/tags/tag21.xml><?xml version="1.0" encoding="utf-8"?>
<p:tagLst xmlns:a="http://schemas.openxmlformats.org/drawingml/2006/main" xmlns:r="http://schemas.openxmlformats.org/officeDocument/2006/relationships" xmlns:p="http://schemas.openxmlformats.org/presentationml/2006/main">
  <p:tag name="ZEROBASED" val="False"/>
</p:tagLst>
</file>

<file path=ppt/tags/tag22.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0"/>
  <p:tag name="NUMBERFORMAT" val="0"/>
</p:tagLst>
</file>

<file path=ppt/tags/tag23.xml><?xml version="1.0" encoding="utf-8"?>
<p:tagLst xmlns:a="http://schemas.openxmlformats.org/drawingml/2006/main" xmlns:r="http://schemas.openxmlformats.org/officeDocument/2006/relationships" xmlns:p="http://schemas.openxmlformats.org/presentationml/2006/main">
  <p:tag name="RESULTS" val="The rightness or wrongness of an action does not depend on its consequences. &#10;1[;]1[;]1[;]False[;]0[;]&#10;1[;]1[;]0[;]0&#10;1[;]0[;]Strongly Agree1[;]Strongly Agree[;]&#10;0[;]0[;]Agree2[;]Agree[;]&#10;0[;]0[;]Somewhat Agree3[;]Somewhat Agree[;]&#10;0[;]0[;]Neutral4[;]Neutral[;]&#10;0[;]0[;]Somewhat Disagree5[;]Somewhat Disagree[;]&#10;0[;]0[;]Disagree6[;]Disagree[;]&#10;0[;]0[;]Strongly Disagree7[;]Strongly Disagree[;]&#10;"/>
  <p:tag name="HASRESULTS" val="False"/>
  <p:tag name="LIVECHARTING" val="False"/>
  <p:tag name="AUTOOPENPOLL" val="True"/>
  <p:tag name="AUTOFORMATCHART" val="True"/>
  <p:tag name="TYPE" val="MultiChoiceSlide"/>
  <p:tag name="TPQUESTIONXML" val="﻿&lt;?xml version=&quot;1.0&quot; encoding=&quot;utf-8&quot;?&gt;&#10;&lt;questionlist&gt;&#10;    &lt;properties&gt;&#10;        &lt;guid&gt;B7826390F3D74AC9AC4673B1A522BDD8&lt;/guid&gt;&#10;        &lt;description /&gt;&#10;        &lt;date&gt;6/22/2013 9:49:5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78C52A4A3F814D51A4FF3ADFE58D4A08&lt;/guid&gt;&#10;            &lt;repollguid&gt;112C61EDA1184C859B261C1DA759DB41&lt;/repollguid&gt;&#10;            &lt;sourceid&gt;B78C3C28D8C94FC08C08BB280FB08159&lt;/sourceid&gt;&#10;            &lt;questiontext&gt;DD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644AA9B8B6164D329454CEDCF41A69C6&lt;/guid&gt;&#10;                    &lt;answertext&gt;Strongly Agree&lt;/answertext&gt;&#10;                    &lt;valuetype&gt;0&lt;/valuetype&gt;&#10;                &lt;/answer&gt;&#10;                &lt;answer&gt;&#10;                    &lt;guid&gt;A22452CC68F245198A814976D2934AFC&lt;/guid&gt;&#10;                    &lt;answertext&gt;Agree&lt;/answertext&gt;&#10;                    &lt;valuetype&gt;0&lt;/valuetype&gt;&#10;                &lt;/answer&gt;&#10;                &lt;answer&gt;&#10;                    &lt;guid&gt;0D395DA2F7F04EFC8F57E9567C553C02&lt;/guid&gt;&#10;                    &lt;answertext&gt;Somewhat Agree&lt;/answertext&gt;&#10;                    &lt;valuetype&gt;0&lt;/valuetype&gt;&#10;                &lt;/answer&gt;&#10;                &lt;answer&gt;&#10;                    &lt;guid&gt;0B3A52C887A948529096AE319E5D4C10&lt;/guid&gt;&#10;                    &lt;answertext&gt;Neutral&lt;/answertext&gt;&#10;                    &lt;valuetype&gt;0&lt;/valuetype&gt;&#10;                &lt;/answer&gt;&#10;                &lt;answer&gt;&#10;                    &lt;guid&gt;5C0A3C27B5C7487F8D3AB9578E198E61&lt;/guid&gt;&#10;                    &lt;answertext&gt;Somewhat Disagree&lt;/answertext&gt;&#10;                    &lt;valuetype&gt;0&lt;/valuetype&gt;&#10;                &lt;/answer&gt;&#10;                &lt;answer&gt;&#10;                    &lt;guid&gt;CB4A88589F584078AAD04A10675657A5&lt;/guid&gt;&#10;                    &lt;answertext&gt;Disagree&lt;/answertext&gt;&#10;                    &lt;valuetype&gt;0&lt;/valuetype&gt;&#10;                &lt;/answer&gt;&#10;                &lt;answer&gt;&#10;                    &lt;guid&gt;FCDF714D7F544C668E4C433511C0B8E9&lt;/guid&gt;&#10;                    &lt;answertext&gt;Strongly Disagree&lt;/answertext&gt;&#10;                    &lt;valuetype&gt;0&lt;/valuetype&gt;&#10;                &lt;/answer&gt;&#10;            &lt;/answers&gt;&#10;        &lt;/multichoice&gt;&#10;    &lt;/questions&gt;&#10;&lt;/questionlist&gt;"/>
</p:tagLst>
</file>

<file path=ppt/tags/tag24.xml><?xml version="1.0" encoding="utf-8"?>
<p:tagLst xmlns:a="http://schemas.openxmlformats.org/drawingml/2006/main" xmlns:r="http://schemas.openxmlformats.org/officeDocument/2006/relationships" xmlns:p="http://schemas.openxmlformats.org/presentationml/2006/main">
  <p:tag name="ZEROBASED" val="False"/>
</p:tagLst>
</file>

<file path=ppt/tags/tag25.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0"/>
  <p:tag name="NUMBERFORMAT" val="0"/>
</p:tagLst>
</file>

<file path=ppt/tags/tag26.xml><?xml version="1.0" encoding="utf-8"?>
<p:tagLst xmlns:a="http://schemas.openxmlformats.org/drawingml/2006/main" xmlns:r="http://schemas.openxmlformats.org/officeDocument/2006/relationships" xmlns:p="http://schemas.openxmlformats.org/presentationml/2006/main">
  <p:tag name="RESULTS" val="The rightness or wrongness of an action does not depend on its consequences. &#10;1[;]1[;]1[;]False[;]0[;]&#10;1[;]1[;]0[;]0&#10;1[;]0[;]Strongly Agree1[;]Strongly Agree[;]&#10;0[;]0[;]Agree2[;]Agree[;]&#10;0[;]0[;]Somewhat Agree3[;]Somewhat Agree[;]&#10;0[;]0[;]Neutral4[;]Neutral[;]&#10;0[;]0[;]Somewhat Disagree5[;]Somewhat Disagree[;]&#10;0[;]0[;]Disagree6[;]Disagree[;]&#10;0[;]0[;]Strongly Disagree7[;]Strongly Disagree[;]&#10;"/>
  <p:tag name="LIVECHARTING" val="False"/>
  <p:tag name="AUTOOPENPOLL" val="True"/>
  <p:tag name="AUTOFORMATCHART" val="True"/>
  <p:tag name="TYPE" val="MultiChoiceSlide"/>
  <p:tag name="TPQUESTIONXML" val="﻿&lt;?xml version=&quot;1.0&quot; encoding=&quot;utf-8&quot;?&gt;&#10;&lt;questionlist&gt;&#10;    &lt;properties&gt;&#10;        &lt;guid&gt;B7826390F3D74AC9AC4673B1A522BDD8&lt;/guid&gt;&#10;        &lt;description /&gt;&#10;        &lt;date&gt;6/22/2013 9:49:5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78C52A4A3F814D51A4FF3ADFE58D4A08&lt;/guid&gt;&#10;            &lt;repollguid&gt;112C61EDA1184C859B261C1DA759DB41&lt;/repollguid&gt;&#10;            &lt;sourceid&gt;B78C3C28D8C94FC08C08BB280FB08159&lt;/sourceid&gt;&#10;            &lt;questiontext&gt;The rightness or wrongness of an action does not depend on its consequences.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644AA9B8B6164D329454CEDCF41A69C6&lt;/guid&gt;&#10;                    &lt;answertext&gt;Strongly Agree&lt;/answertext&gt;&#10;                    &lt;valuetype&gt;0&lt;/valuetype&gt;&#10;                &lt;/answer&gt;&#10;                &lt;answer&gt;&#10;                    &lt;guid&gt;A22452CC68F245198A814976D2934AFC&lt;/guid&gt;&#10;                    &lt;answertext&gt;Agree&lt;/answertext&gt;&#10;                    &lt;valuetype&gt;0&lt;/valuetype&gt;&#10;                &lt;/answer&gt;&#10;                &lt;answer&gt;&#10;                    &lt;guid&gt;0D395DA2F7F04EFC8F57E9567C553C02&lt;/guid&gt;&#10;                    &lt;answertext&gt;Somewhat Agree&lt;/answertext&gt;&#10;                    &lt;valuetype&gt;0&lt;/valuetype&gt;&#10;                &lt;/answer&gt;&#10;                &lt;answer&gt;&#10;                    &lt;guid&gt;0B3A52C887A948529096AE319E5D4C10&lt;/guid&gt;&#10;                    &lt;answertext&gt;Neutral&lt;/answertext&gt;&#10;                    &lt;valuetype&gt;0&lt;/valuetype&gt;&#10;                &lt;/answer&gt;&#10;                &lt;answer&gt;&#10;                    &lt;guid&gt;5C0A3C27B5C7487F8D3AB9578E198E61&lt;/guid&gt;&#10;                    &lt;answertext&gt;Somewhat Disagree&lt;/answertext&gt;&#10;                    &lt;valuetype&gt;0&lt;/valuetype&gt;&#10;                &lt;/answer&gt;&#10;                &lt;answer&gt;&#10;                    &lt;guid&gt;CB4A88589F584078AAD04A10675657A5&lt;/guid&gt;&#10;                    &lt;answertext&gt;Disagree&lt;/answertext&gt;&#10;                    &lt;valuetype&gt;0&lt;/valuetype&gt;&#10;                &lt;/answer&gt;&#10;                &lt;answer&gt;&#10;                    &lt;guid&gt;FCDF714D7F544C668E4C433511C0B8E9&lt;/guid&gt;&#10;                    &lt;answertext&gt;Strongly Disagree&lt;/answertext&gt;&#10;                    &lt;valuetype&gt;0&lt;/valuetype&gt;&#10;                &lt;/answer&gt;&#10;            &lt;/answers&gt;&#10;        &lt;/multichoice&gt;&#10;    &lt;/questions&gt;&#10;&lt;/questionlist&gt;"/>
  <p:tag name="HASRESULTS" val="False"/>
</p:tagLst>
</file>

<file path=ppt/tags/tag27.xml><?xml version="1.0" encoding="utf-8"?>
<p:tagLst xmlns:a="http://schemas.openxmlformats.org/drawingml/2006/main" xmlns:r="http://schemas.openxmlformats.org/officeDocument/2006/relationships" xmlns:p="http://schemas.openxmlformats.org/presentationml/2006/main">
  <p:tag name="ZEROBASED" val="False"/>
</p:tagLst>
</file>

<file path=ppt/tags/tag28.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0"/>
  <p:tag name="NUMBERFORMAT" val="0"/>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6572BF00D6F44C39906D593080F290AB&lt;/guid&gt;&#10;        &lt;description /&gt;&#10;        &lt;date&gt;6/27/2013 5:01:41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084AE74AB7E94451B3EA904834DE6839&lt;/guid&gt;&#10;            &lt;repollguid&gt;FD3405976B29415C93CB3FF63429A228&lt;/repollguid&gt;&#10;            &lt;sourceid&gt;AEFBDF10C8DC4B978681335B8511ED34&lt;/sourceid&gt;&#10;            &lt;questiontext&gt;2. Which of the following is a basic intrinsic good of natural law theor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77C1F13881E44595B67ED58B7E64D7A9&lt;/guid&gt;&#10;                    &lt;answertext&gt;Human life&lt;/answertext&gt;&#10;                    &lt;valuetype&gt;-1&lt;/valuetype&gt;&#10;                &lt;/answer&gt;&#10;                &lt;answer&gt;&#10;                    &lt;guid&gt;8CFED9E8CCC246D5B194FD921728629E&lt;/guid&gt;&#10;                    &lt;answertext&gt;Human procreation&lt;/answertext&gt;&#10;                    &lt;valuetype&gt;-1&lt;/valuetype&gt;&#10;                &lt;/answer&gt;&#10;                &lt;answer&gt;&#10;                    &lt;guid&gt;6001D10DE568428192437DA926C6F319&lt;/guid&gt;&#10;                    &lt;answertext&gt;Human sociability&lt;/answertext&gt;&#10;                    &lt;valuetype&gt;-1&lt;/valuetype&gt;&#10;                &lt;/answer&gt;&#10;                &lt;answer&gt;&#10;                    &lt;guid&gt;C01539248B094B9D82D5335D5EF1C283&lt;/guid&gt;&#10;                    &lt;answertext&gt;All of the above&lt;/answertext&gt;&#10;                    &lt;valuetype&gt;1&lt;/valuetype&gt;&#10;                &lt;/answer&gt;&#10;                &lt;answer&gt;&#10;                    &lt;guid&gt;600271C93AA94625B6C749ACC0648F15&lt;/guid&gt;&#10;                    &lt;answertext&gt;None of the above&lt;/answertext&gt;&#10;                    &lt;valuetype&gt;-1&lt;/valuetype&gt;&#10;                &lt;/answer&gt;&#10;            &lt;/answers&gt;&#10;        &lt;/multichoice&gt;&#10;    &lt;/questions&gt;&#10;&lt;/questionlist&gt;"/>
  <p:tag name="RESULTS" val="2. Which of the following is a basic intrinsic good of natural law theory?[;crlf;]10[;]10[;]10[;]False[;]10[;][;crlf;]4[;]4[;]0[;]0[;crlf;]0[;]-1[;]Human life1[;]Human life[;][;crlf;]0[;]-1[;]Human procreation2[;]Human procreation[;][;crlf;]0[;]-1[;]Human sociability3[;]Human sociability[;][;crlf;]10[;]1[;]All of the above4[;]All of the above[;][;crlf;]0[;]-1[;]None of the above5[;]None of the above[;]"/>
  <p:tag name="HASRESULTS" val="True"/>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6572BF00D6F44C39906D593080F290AB&lt;/guid&gt;&#10;        &lt;description /&gt;&#10;        &lt;date&gt;6/27/2013 5:01:41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A0D5BDEC1B6D4F4FA0531ABB32A01DA7&lt;/guid&gt;&#10;            &lt;repollguid&gt;FD3405976B29415C93CB3FF63429A228&lt;/repollguid&gt;&#10;            &lt;sourceid&gt;AEFBDF10C8DC4B978681335B8511ED34&lt;/sourceid&gt;&#10;            &lt;questiontext&gt;2. Consequential approaches to ethical theor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77C1F13881E44595B67ED58B7E64D7A9&lt;/guid&gt;&#10;                    &lt;answertext&gt;Take the good as primary and the right as derivative&lt;/answertext&gt;&#10;                    &lt;valuetype&gt;-1&lt;/valuetype&gt;&#10;                &lt;/answer&gt;&#10;                &lt;answer&gt;&#10;                    &lt;guid&gt;8CFED9E8CCC246D5B194FD921728629E&lt;/guid&gt;&#10;                    &lt;answertext&gt;Take the right as primary and the good as derivative&lt;/answertext&gt;&#10;                    &lt;valuetype&gt;-1&lt;/valuetype&gt;&#10;                &lt;/answer&gt;&#10;                &lt;answer&gt;&#10;                    &lt;guid&gt;6001D10DE568428192437DA926C6F319&lt;/guid&gt;&#10;                    &lt;answertext&gt;Are value-based&lt;/answertext&gt;&#10;                    &lt;valuetype&gt;-1&lt;/valuetype&gt;&#10;                &lt;/answer&gt;&#10;                &lt;answer&gt;&#10;                    &lt;guid&gt;C01539248B094B9D82D5335D5EF1C283&lt;/guid&gt;&#10;                    &lt;answertext&gt;Are duty-based&lt;/answertext&gt;&#10;                    &lt;valuetype&gt;-1&lt;/valuetype&gt;&#10;                &lt;/answer&gt;&#10;                &lt;answer&gt;&#10;                    &lt;guid&gt;600271C93AA94625B6C749ACC0648F15&lt;/guid&gt;&#10;                    &lt;answertext&gt;A &amp;amp; C&lt;/answertext&gt;&#10;                    &lt;valuetype&gt;1&lt;/valuetype&gt;&#10;                &lt;/answer&gt;&#10;                &lt;answer&gt;&#10;                    &lt;guid&gt;9EB32D1ADF7545EEADE68DE485FDC9BD&lt;/guid&gt;&#10;                    &lt;answertext&gt;B &amp;amp; D&lt;/answertext&gt;&#10;                    &lt;valuetype&gt;-1&lt;/valuetype&gt;&#10;                &lt;/answer&gt;&#10;            &lt;/answers&gt;&#10;        &lt;/multichoice&gt;&#10;    &lt;/questions&gt;&#10;&lt;/questionlist&gt;"/>
  <p:tag name="RESULTS" val="2. Consequential approaches to ethical theory:[;crlf;]11[;]11[;]11[;]False[;]10[;][;crlf;]4.81818181818182[;]5[;]0.574959574576069[;]0.330578512396694[;crlf;]0[;]-1[;]Take the good as primary and the right as derivative1[;]Take the good as primary and the right as derivative[;][;crlf;]0[;]-1[;]Take the right as primary and the good as derivative2[;]Take the right as primary and the good as derivative[;][;crlf;]1[;]-1[;]Are value-based3[;]Are value-based[;][;crlf;]0[;]-1[;]Are duty-based4[;]Are duty-based[;][;crlf;]10[;]1[;]A &amp; C5[;]A &amp; C[;][;crlf;]0[;]-1[;]B &amp; D6[;]B &amp; D[;]"/>
  <p:tag name="HASRESULTS" val="Tru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889</Words>
  <Application>Microsoft Office PowerPoint</Application>
  <PresentationFormat>On-screen Show (4:3)</PresentationFormat>
  <Paragraphs>152</Paragraphs>
  <Slides>24</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0" baseType="lpstr">
      <vt:lpstr>Arial</vt:lpstr>
      <vt:lpstr>Calibri</vt:lpstr>
      <vt:lpstr>Cambria</vt:lpstr>
      <vt:lpstr>Georgia</vt:lpstr>
      <vt:lpstr>Adjacency</vt:lpstr>
      <vt:lpstr>Chart</vt:lpstr>
      <vt:lpstr>Contemporary Moral Problems</vt:lpstr>
      <vt:lpstr>Agenda</vt:lpstr>
      <vt:lpstr>Overview</vt:lpstr>
      <vt:lpstr>QUIZ</vt:lpstr>
      <vt:lpstr>1. Which of the following is a kind of consequentialist theory that explains right action in terms of the net balance of pleasure (or lack of pain) produced by that action?</vt:lpstr>
      <vt:lpstr>2. Which of the following is a basic intrinsic good of natural law theory?</vt:lpstr>
      <vt:lpstr>2. Consequential approaches to ethical theory:</vt:lpstr>
      <vt:lpstr>Trolley Problem</vt:lpstr>
      <vt:lpstr>The Right (Duty)  &amp; The Good (Value)</vt:lpstr>
      <vt:lpstr>Principles</vt:lpstr>
      <vt:lpstr>Overview</vt:lpstr>
      <vt:lpstr>Preferred ethical theory</vt:lpstr>
      <vt:lpstr>Consequentialism</vt:lpstr>
      <vt:lpstr>Rule Consequentialism </vt:lpstr>
      <vt:lpstr>Consequentialism</vt:lpstr>
      <vt:lpstr>Kant’s Categorical Imperative: Universal Law Formulation </vt:lpstr>
      <vt:lpstr>Kant’s Categorical Imperative: Humanity Formulation </vt:lpstr>
      <vt:lpstr>Kant’s Categorical Imperative</vt:lpstr>
      <vt:lpstr>Natural Law Theory</vt:lpstr>
      <vt:lpstr>Natural Law Theory </vt:lpstr>
      <vt:lpstr>Doctrine of Double Effect </vt:lpstr>
      <vt:lpstr>DDE</vt:lpstr>
      <vt:lpstr>Rights Based Moral Theory</vt:lpstr>
      <vt:lpstr>RBMT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Moral Problems</dc:title>
  <dc:creator>Windows User</dc:creator>
  <cp:lastModifiedBy>Benjamin Hole</cp:lastModifiedBy>
  <cp:revision>18</cp:revision>
  <dcterms:created xsi:type="dcterms:W3CDTF">2014-01-09T07:23:27Z</dcterms:created>
  <dcterms:modified xsi:type="dcterms:W3CDTF">2014-06-26T20:52:07Z</dcterms:modified>
</cp:coreProperties>
</file>